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embeddedFontLst>
    <p:embeddedFont>
      <p:font typeface="Montserrat Bold"/>
      <p:regular r:id="rId14"/>
    </p:embeddedFont>
    <p:embeddedFont>
      <p:font typeface="Source Sans 3"/>
      <p:regular r:id="rId15"/>
    </p:embeddedFont>
    <p:embeddedFont>
      <p:font typeface="Source Sans 3 Bold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openxmlformats.org/officeDocument/2006/relationships/font" Target="fonts/font1.fntdata"/><Relationship Id="rId15" Type="http://schemas.openxmlformats.org/officeDocument/2006/relationships/font" Target="fonts/font2.fntdata"/><Relationship Id="rId16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svg"/><Relationship Id="rId4" Type="http://schemas.openxmlformats.org/officeDocument/2006/relationships/image" Target="../media/image-3-4.png"/><Relationship Id="rId5" Type="http://schemas.openxmlformats.org/officeDocument/2006/relationships/image" Target="../media/image-3-5.svg"/><Relationship Id="rId6" Type="http://schemas.openxmlformats.org/officeDocument/2006/relationships/image" Target="../media/image-3-6.png"/><Relationship Id="rId7" Type="http://schemas.openxmlformats.org/officeDocument/2006/relationships/image" Target="../media/image-3-7.svg"/><Relationship Id="rId8" Type="http://schemas.openxmlformats.org/officeDocument/2006/relationships/slideLayout" Target="../slideLayouts/slideLayout4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8.xml"/><Relationship Id="rId5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1389236"/>
            <a:ext cx="1400696" cy="242739"/>
          </a:xfrm>
          <a:prstGeom prst="roundRect">
            <a:avLst>
              <a:gd name="adj" fmla="val 17171"/>
            </a:avLst>
          </a:prstGeom>
          <a:noFill/>
          <a:ln w="4763">
            <a:solidFill>
              <a:srgbClr val="7699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75295" y="1431206"/>
            <a:ext cx="1699543" cy="158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750" dirty="0">
                <a:solidFill>
                  <a:srgbClr val="769993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ORGANIZACIONO PONAŠANJE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96119" y="1681535"/>
            <a:ext cx="3558332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Motivacija i učinak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96119" y="2255118"/>
            <a:ext cx="8608963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Motivaciju definišemo kao proces kojim se objašnjava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intenzitet, direkcija i perzistentno ulaganje truda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kako bi se ostvario cilj.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496119" y="2624063"/>
            <a:ext cx="8151763" cy="9302"/>
          </a:xfrm>
          <a:prstGeom prst="rect">
            <a:avLst/>
          </a:prstGeom>
          <a:solidFill>
            <a:srgbClr val="272525">
              <a:alpha val="5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406822" y="2803847"/>
            <a:ext cx="4103191" cy="950342"/>
          </a:xfrm>
          <a:prstGeom prst="roundRect">
            <a:avLst>
              <a:gd name="adj" fmla="val 9398"/>
            </a:avLst>
          </a:prstGeom>
          <a:solidFill>
            <a:srgbClr val="769993"/>
          </a:solidFill>
          <a:ln/>
        </p:spPr>
      </p:sp>
      <p:sp>
        <p:nvSpPr>
          <p:cNvPr id="8" name="Text 6"/>
          <p:cNvSpPr/>
          <p:nvPr/>
        </p:nvSpPr>
        <p:spPr>
          <a:xfrm>
            <a:off x="530796" y="2927821"/>
            <a:ext cx="20077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Motivacija (opšta)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30796" y="3245644"/>
            <a:ext cx="3855244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Odnosi se na napore usmerene ka ostvarivanju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bilo kog cilja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lični, profesionalni, svakodnevni.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728046" y="2927821"/>
            <a:ext cx="2207047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Motivacija zaposlenih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28046" y="3245644"/>
            <a:ext cx="3924598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Specifično se odnosi na napore usmerene ka ostvarivanju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organizacionih ciljeva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u radnom kontekstu.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569565"/>
            <a:ext cx="3403253" cy="3682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3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Teorije motivacije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96119" y="1161604"/>
            <a:ext cx="8608963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Pregled ključnih teorijskih okvira koji objašnjavaju šta pokreće ljude na poslu i kako to primeniti u praksi.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96119" y="1471389"/>
            <a:ext cx="8151763" cy="3102471"/>
          </a:xfrm>
          <a:prstGeom prst="roundRect">
            <a:avLst>
              <a:gd name="adj" fmla="val 1595"/>
            </a:avLst>
          </a:prstGeom>
          <a:noFill/>
          <a:ln w="4763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18753" y="1548036"/>
            <a:ext cx="2254746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Teorija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656656" y="1548036"/>
            <a:ext cx="3066604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Principi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506417" y="1548036"/>
            <a:ext cx="3476104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Implikacije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18753" y="1880443"/>
            <a:ext cx="1797546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Teorija samoaktualizacije</a:t>
            </a:r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(Maslow, 1943)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656656" y="1880443"/>
            <a:ext cx="3066604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Potrebe zaposlenih su hijerarhijski uređene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506417" y="1880443"/>
            <a:ext cx="30189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Utvrditi aktuelni nivo i razvijati potrebe zaposlenih u skladu sa tim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18753" y="2396728"/>
            <a:ext cx="1797546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Dvofaktorska teorija</a:t>
            </a:r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(Herzberg, 1966)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656656" y="2396728"/>
            <a:ext cx="26094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Zadovoljstvo i nezadovoljstvo na radu su dve odvojene dimenzije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506417" y="2396728"/>
            <a:ext cx="30189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Analizirati situacije izuzetnog zadovoljstva i nezadovoljstva; odvojeno targetirati „satisfiers" i „dissatisfiers"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18753" y="2913013"/>
            <a:ext cx="1797546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Teorija samodeterminacije</a:t>
            </a:r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(Deci, Connell &amp; Ryan, 1989)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656656" y="2913013"/>
            <a:ext cx="26094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Motivišu autonomija, kompetentnost i doživljaj kontrole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506417" y="2913013"/>
            <a:ext cx="3476104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Podsticati autonomiju i doživljaj kompetentnosti zaposlenih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18753" y="3429298"/>
            <a:ext cx="2254746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Teorija očekivanja</a:t>
            </a:r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(Vroom, 1964)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656656" y="3429298"/>
            <a:ext cx="26094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Motiviše jasna veza između truda i učinka, učinka i nagrade, te nagrade i ličnih ciljeva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506417" y="3429298"/>
            <a:ext cx="30189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Uspostaviti jasnu vezu između učinka i nagrade; voditi računa o percepciji pravednosti nagrađivanja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18753" y="3945582"/>
            <a:ext cx="2254746" cy="1838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Motivacija ciljevima</a:t>
            </a:r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(Locke, 1968)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656656" y="3945582"/>
            <a:ext cx="2609404" cy="5516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Motiviše postavljanje specifičnih, izazovnih i prihvaćenih ciljeva, uz povratne informacije i javno obavezivanje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506417" y="3945582"/>
            <a:ext cx="3018904" cy="36775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Integrisati postavljanje ciljeva i povratne informacije u centralne HR procese — SMART, KPI, OKR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772567"/>
            <a:ext cx="4611439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Angažovanost zaposlenih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96119" y="1457771"/>
            <a:ext cx="3924598" cy="9054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Angažovanost definišemo kao investiranje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fizičke, kognitivne i emocionalne energije</a:t>
            </a:r>
            <a:pPr algn="l" indent="0" marL="0">
              <a:lnSpc>
                <a:spcPct val="133000"/>
              </a:lnSpc>
              <a:spcAft>
                <a:spcPts val="850"/>
              </a:spcAft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u postignuće na poslu.</a:t>
            </a:r>
            <a:endParaRPr lang="en-US" sz="950" dirty="0"/>
          </a:p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To je pozitivno afektivno-motivaciono stanje koje karakterišu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posvećenost i apsorpcija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496119" y="2502768"/>
            <a:ext cx="3924598" cy="725463"/>
          </a:xfrm>
          <a:prstGeom prst="roundRect">
            <a:avLst>
              <a:gd name="adj" fmla="val 7182"/>
            </a:avLst>
          </a:prstGeom>
          <a:solidFill>
            <a:srgbClr val="B6D6FC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092" y="2687315"/>
            <a:ext cx="155004" cy="12397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99071" y="2657698"/>
            <a:ext cx="3397672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Angažovanost nije samo zadovoljstvo poslom — ona podrazumeva aktivno ulaganje celokupne energije zaposlenog.</a:t>
            </a:r>
            <a:endParaRPr lang="en-US" sz="950" dirty="0"/>
          </a:p>
        </p:txBody>
      </p:sp>
      <p:sp>
        <p:nvSpPr>
          <p:cNvPr id="7" name="Text 4"/>
          <p:cNvSpPr/>
          <p:nvPr/>
        </p:nvSpPr>
        <p:spPr>
          <a:xfrm>
            <a:off x="4914081" y="1485677"/>
            <a:ext cx="3738562" cy="9923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„Tokom poslednjih nekoliko godina organizacije su usvojile izraz </a:t>
            </a:r>
            <a:pPr algn="l" indent="0" marL="0">
              <a:lnSpc>
                <a:spcPct val="133000"/>
              </a:lnSpc>
              <a:buNone/>
            </a:pPr>
            <a:r>
              <a:rPr lang="en-US" sz="950" i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angažovanost zaposlenih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da ukažu na poželjni tip motivacije u savremenom radnom okruženju."</a:t>
            </a:r>
            <a:endParaRPr lang="en-US" sz="950" dirty="0"/>
          </a:p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— Thomas, 2009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728046" y="1485677"/>
            <a:ext cx="14288" cy="992312"/>
          </a:xfrm>
          <a:prstGeom prst="rect">
            <a:avLst/>
          </a:prstGeom>
          <a:solidFill>
            <a:srgbClr val="769993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6119" y="3507284"/>
            <a:ext cx="310083" cy="310083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1206" y="3507284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Fizička energija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961206" y="3775546"/>
            <a:ext cx="2148780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Ulaganje telesne snage i izdržljivosti u obavljanje radnih zadataka.</a:t>
            </a:r>
            <a:endParaRPr lang="en-US" sz="95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64991" y="3507284"/>
            <a:ext cx="310083" cy="310083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730079" y="3507284"/>
            <a:ext cx="1595661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Kognitivna energija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3730079" y="3775546"/>
            <a:ext cx="2148855" cy="5953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Mentalna fokusiranost, pažnja i intelektualno angažovanje u rešavanju problema.</a:t>
            </a:r>
            <a:endParaRPr lang="en-US" sz="95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33939" y="3507284"/>
            <a:ext cx="310083" cy="310083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499027" y="3507284"/>
            <a:ext cx="1771129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Emocionalna energija</a:t>
            </a:r>
            <a:endParaRPr lang="en-US" sz="1200" dirty="0"/>
          </a:p>
        </p:txBody>
      </p:sp>
      <p:sp>
        <p:nvSpPr>
          <p:cNvPr id="17" name="Text 11"/>
          <p:cNvSpPr/>
          <p:nvPr/>
        </p:nvSpPr>
        <p:spPr>
          <a:xfrm>
            <a:off x="6499027" y="3775546"/>
            <a:ext cx="2148855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Entuzijazam, posvećenost i emocionalna povezanost sa poslom i organizacijom.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623640"/>
            <a:ext cx="3581028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Dva ključna pitanja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96119" y="2259211"/>
            <a:ext cx="8608963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Razumevanje motivacije vodi nas ka dva centralna izazova savremenog menadžmenta: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496119" y="2597200"/>
            <a:ext cx="4013895" cy="922660"/>
          </a:xfrm>
          <a:prstGeom prst="roundRect">
            <a:avLst>
              <a:gd name="adj" fmla="val 5647"/>
            </a:avLst>
          </a:prstGeom>
          <a:solidFill>
            <a:srgbClr val="E2E9E8"/>
          </a:solidFill>
          <a:ln w="4763">
            <a:solidFill>
              <a:srgbClr val="C8CFC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24855" y="2725936"/>
            <a:ext cx="2811661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Kako da povećamo angažovanost?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24855" y="2994199"/>
            <a:ext cx="3756422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Koji mehanizmi i prakse vode ka višem nivou ulaganja energije zaposlenih u organizacione ciljeve?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4633987" y="2597200"/>
            <a:ext cx="4013895" cy="922660"/>
          </a:xfrm>
          <a:prstGeom prst="roundRect">
            <a:avLst>
              <a:gd name="adj" fmla="val 5647"/>
            </a:avLst>
          </a:prstGeom>
          <a:solidFill>
            <a:srgbClr val="E2E9E8"/>
          </a:solidFill>
          <a:ln w="4763">
            <a:solidFill>
              <a:srgbClr val="C8CFC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62723" y="2725936"/>
            <a:ext cx="3218855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Kako da organizujemo procenu učinka?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62723" y="2994199"/>
            <a:ext cx="3756422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Koji sistemi i procesi omogućavaju pravednu, razvojno orijentisanu i motivišuću procenu radnog učinka?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229618"/>
            <a:ext cx="6902053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Mehanizmi za povećanje angažovanosti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96119" y="1865188"/>
            <a:ext cx="8608963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Organizacije raspolažu nizom konkretnih alata i praksi kojima mogu aktivno uticati na nivo angažovanosti zaposlenih.</a:t>
            </a:r>
            <a:endParaRPr lang="en-US" sz="950" dirty="0"/>
          </a:p>
        </p:txBody>
      </p:sp>
      <p:sp>
        <p:nvSpPr>
          <p:cNvPr id="4" name="Shape 2"/>
          <p:cNvSpPr/>
          <p:nvPr/>
        </p:nvSpPr>
        <p:spPr>
          <a:xfrm>
            <a:off x="496119" y="2203177"/>
            <a:ext cx="2634555" cy="1710705"/>
          </a:xfrm>
          <a:prstGeom prst="roundRect">
            <a:avLst>
              <a:gd name="adj" fmla="val 3046"/>
            </a:avLst>
          </a:prstGeom>
          <a:solidFill>
            <a:srgbClr val="FFFFFF"/>
          </a:solidFill>
          <a:ln w="14288">
            <a:solidFill>
              <a:srgbClr val="C8CF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10406" y="2217465"/>
            <a:ext cx="2605980" cy="372070"/>
          </a:xfrm>
          <a:prstGeom prst="roundRect">
            <a:avLst>
              <a:gd name="adj" fmla="val 9395"/>
            </a:avLst>
          </a:prstGeom>
          <a:solidFill>
            <a:srgbClr val="E2E9E8"/>
          </a:solidFill>
          <a:ln/>
        </p:spPr>
      </p:sp>
      <p:sp>
        <p:nvSpPr>
          <p:cNvPr id="6" name="Text 4"/>
          <p:cNvSpPr/>
          <p:nvPr/>
        </p:nvSpPr>
        <p:spPr>
          <a:xfrm>
            <a:off x="1720379" y="2284809"/>
            <a:ext cx="186035" cy="2325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1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634380" y="2713509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Redizajn posla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34380" y="2981771"/>
            <a:ext cx="2358033" cy="5953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Rotacije radnih mesta i hibridni rad kao načini za povećanje raznovrsnosti, autonomije i smislenosti posla.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54648" y="2203177"/>
            <a:ext cx="2634630" cy="1710705"/>
          </a:xfrm>
          <a:prstGeom prst="roundRect">
            <a:avLst>
              <a:gd name="adj" fmla="val 3046"/>
            </a:avLst>
          </a:prstGeom>
          <a:solidFill>
            <a:srgbClr val="FFFFFF"/>
          </a:solidFill>
          <a:ln w="14288">
            <a:solidFill>
              <a:srgbClr val="C8CFC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68935" y="2217465"/>
            <a:ext cx="2606055" cy="372070"/>
          </a:xfrm>
          <a:prstGeom prst="roundRect">
            <a:avLst>
              <a:gd name="adj" fmla="val 9395"/>
            </a:avLst>
          </a:prstGeom>
          <a:solidFill>
            <a:srgbClr val="E2E9E8"/>
          </a:solidFill>
          <a:ln/>
        </p:spPr>
      </p:sp>
      <p:sp>
        <p:nvSpPr>
          <p:cNvPr id="11" name="Text 9"/>
          <p:cNvSpPr/>
          <p:nvPr/>
        </p:nvSpPr>
        <p:spPr>
          <a:xfrm>
            <a:off x="4478908" y="2284809"/>
            <a:ext cx="186035" cy="2325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3392909" y="2713509"/>
            <a:ext cx="2224683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Participativni menadžment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92909" y="2981771"/>
            <a:ext cx="2358107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Uključivanje zaposlenih u donošenje odluka koje se tiču njihovog rada i radnog okruženja.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013252" y="2203177"/>
            <a:ext cx="2634555" cy="1710705"/>
          </a:xfrm>
          <a:prstGeom prst="roundRect">
            <a:avLst>
              <a:gd name="adj" fmla="val 3046"/>
            </a:avLst>
          </a:prstGeom>
          <a:solidFill>
            <a:srgbClr val="FFFFFF"/>
          </a:solidFill>
          <a:ln w="14288">
            <a:solidFill>
              <a:srgbClr val="C8CFC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27539" y="2217465"/>
            <a:ext cx="2605980" cy="372070"/>
          </a:xfrm>
          <a:prstGeom prst="roundRect">
            <a:avLst>
              <a:gd name="adj" fmla="val 9395"/>
            </a:avLst>
          </a:prstGeom>
          <a:solidFill>
            <a:srgbClr val="E2E9E8"/>
          </a:solidFill>
          <a:ln/>
        </p:spPr>
      </p:sp>
      <p:sp>
        <p:nvSpPr>
          <p:cNvPr id="16" name="Text 14"/>
          <p:cNvSpPr/>
          <p:nvPr/>
        </p:nvSpPr>
        <p:spPr>
          <a:xfrm>
            <a:off x="7237512" y="2284809"/>
            <a:ext cx="186035" cy="23254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3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6151513" y="2713509"/>
            <a:ext cx="1676251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Upravljanje učinkom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51513" y="2981771"/>
            <a:ext cx="2358033" cy="79384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Postavljanje ciljeva, redovne povratne informacije, razvoj kompetencija, varijabilno nagrađivanje (bonusi), motivisanje priznanjem i organizacionom kulturom.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076995"/>
            <a:ext cx="7241232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Razvojni fidbek kao strategija motivisanja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96119" y="1712565"/>
            <a:ext cx="8608963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Strukturisani razgovor koji podstiče samorefleksiju i autonomiju zaposlenog — ključni alat menadžera za povećanje angažovanosti.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496119" y="2050554"/>
            <a:ext cx="248022" cy="15500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01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496119" y="2247007"/>
            <a:ext cx="2634555" cy="14288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6" name="Text 4"/>
          <p:cNvSpPr/>
          <p:nvPr/>
        </p:nvSpPr>
        <p:spPr>
          <a:xfrm>
            <a:off x="496119" y="2337569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Uvedite temu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96119" y="2605832"/>
            <a:ext cx="2634555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„Razgovarala bih o…"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254648" y="2050554"/>
            <a:ext cx="248022" cy="15500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02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54648" y="2247007"/>
            <a:ext cx="2634630" cy="14288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0" name="Text 8"/>
          <p:cNvSpPr/>
          <p:nvPr/>
        </p:nvSpPr>
        <p:spPr>
          <a:xfrm>
            <a:off x="3254648" y="2337569"/>
            <a:ext cx="2233613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Dajte svoj osvrt na situaciju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54648" y="2605832"/>
            <a:ext cx="2634630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„Primetila sam…", „Iz mog ugla…"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013252" y="2050554"/>
            <a:ext cx="248022" cy="15500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03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013252" y="2247007"/>
            <a:ext cx="2634555" cy="14288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4" name="Text 12"/>
          <p:cNvSpPr/>
          <p:nvPr/>
        </p:nvSpPr>
        <p:spPr>
          <a:xfrm>
            <a:off x="6013252" y="2337569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Pitajte za mišljenje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13252" y="2605832"/>
            <a:ext cx="2634555" cy="39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ti misliš o ovome?", „Gde si sada, a gde želiš da budeš u odnosu na ovu temu?"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96119" y="3219748"/>
            <a:ext cx="248022" cy="15500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04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96119" y="3416201"/>
            <a:ext cx="4013820" cy="14288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8" name="Text 16"/>
          <p:cNvSpPr/>
          <p:nvPr/>
        </p:nvSpPr>
        <p:spPr>
          <a:xfrm>
            <a:off x="496119" y="3506763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Poziv na akciju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6119" y="3775025"/>
            <a:ext cx="4013820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je za tebe prvi mali korak?"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633913" y="3219748"/>
            <a:ext cx="248022" cy="15500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05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33913" y="3416201"/>
            <a:ext cx="4013895" cy="14288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22" name="Text 20"/>
          <p:cNvSpPr/>
          <p:nvPr/>
        </p:nvSpPr>
        <p:spPr>
          <a:xfrm>
            <a:off x="4633913" y="3506763"/>
            <a:ext cx="15505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Ponudite podršku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33913" y="3775025"/>
            <a:ext cx="4013895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„Šta bi ti još bilo potrebno od mene?"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6119" y="908745"/>
            <a:ext cx="566663" cy="233214"/>
          </a:xfrm>
          <a:prstGeom prst="roundRect">
            <a:avLst>
              <a:gd name="adj" fmla="val 17872"/>
            </a:avLst>
          </a:prstGeom>
          <a:solidFill>
            <a:srgbClr val="E2E9E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0533" y="975717"/>
            <a:ext cx="99194" cy="9919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19286" y="945952"/>
            <a:ext cx="726281" cy="158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7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VEŽBA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496119" y="1191518"/>
            <a:ext cx="5400005" cy="3875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24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Vežba: razvojni fidbek za Petra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496119" y="1904628"/>
            <a:ext cx="4347270" cy="527000"/>
          </a:xfrm>
          <a:prstGeom prst="roundRect">
            <a:avLst>
              <a:gd name="adj" fmla="val 9886"/>
            </a:avLst>
          </a:prstGeom>
          <a:solidFill>
            <a:srgbClr val="B6D6FC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92" y="2089175"/>
            <a:ext cx="155004" cy="123974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99071" y="2059558"/>
            <a:ext cx="4277544" cy="1984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⏱️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15 min — rad u parovima</a:t>
            </a:r>
            <a:endParaRPr lang="en-US" sz="950" dirty="0"/>
          </a:p>
        </p:txBody>
      </p:sp>
      <p:sp>
        <p:nvSpPr>
          <p:cNvPr id="9" name="Text 5"/>
          <p:cNvSpPr/>
          <p:nvPr/>
        </p:nvSpPr>
        <p:spPr>
          <a:xfrm>
            <a:off x="496119" y="2571155"/>
            <a:ext cx="4347270" cy="110393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Petar je jedan od novih developera u vašem timu.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Posvećen je, dobro se snalazi u timu i generalno ima dobre performanse.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Međutim, u poslednje vreme ste primetili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pad motivacije</a:t>
            </a:r>
            <a:pPr algn="l" indent="0" marL="0">
              <a:lnSpc>
                <a:spcPct val="133000"/>
              </a:lnSpc>
              <a:spcAft>
                <a:spcPts val="850"/>
              </a:spcAft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kod Petra.</a:t>
            </a:r>
            <a:endParaRPr lang="en-US" sz="950" dirty="0"/>
          </a:p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Pretpostavljate da bi to moglo biti zbog trenutnog projekta koji zahteva </a:t>
            </a:r>
            <a:pPr algn="l" indent="0" marL="0">
              <a:lnSpc>
                <a:spcPct val="133000"/>
              </a:lnSpc>
              <a:buNone/>
            </a:pPr>
            <a:r>
              <a:rPr lang="en-US" sz="9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puno koordinacije sa klijentskim timom</a:t>
            </a:r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</a:t>
            </a:r>
            <a:endParaRPr lang="en-US" sz="950" dirty="0"/>
          </a:p>
        </p:txBody>
      </p:sp>
      <p:sp>
        <p:nvSpPr>
          <p:cNvPr id="10" name="Shape 6"/>
          <p:cNvSpPr/>
          <p:nvPr/>
        </p:nvSpPr>
        <p:spPr>
          <a:xfrm>
            <a:off x="5061421" y="1765102"/>
            <a:ext cx="3680445" cy="2469654"/>
          </a:xfrm>
          <a:prstGeom prst="roundRect">
            <a:avLst>
              <a:gd name="adj" fmla="val 3616"/>
            </a:avLst>
          </a:prstGeom>
          <a:solidFill>
            <a:srgbClr val="769993"/>
          </a:solidFill>
          <a:ln/>
        </p:spPr>
      </p:sp>
      <p:sp>
        <p:nvSpPr>
          <p:cNvPr id="11" name="Text 7"/>
          <p:cNvSpPr/>
          <p:nvPr/>
        </p:nvSpPr>
        <p:spPr>
          <a:xfrm>
            <a:off x="5185395" y="1889075"/>
            <a:ext cx="2007766" cy="193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Zadatak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5185395" y="2206898"/>
            <a:ext cx="3432497" cy="7070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33000"/>
              </a:lnSpc>
              <a:spcAft>
                <a:spcPts val="850"/>
              </a:spcAft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Pokušajte da date razvojni fidbek Petru kojim adresirate njegov pad motivacije.</a:t>
            </a:r>
            <a:endParaRPr lang="en-US" sz="950" dirty="0"/>
          </a:p>
          <a:p>
            <a:pPr algn="l" indent="0" marL="0">
              <a:lnSpc>
                <a:spcPct val="133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Koristite petostepeni model razvojnog fidbeka:</a:t>
            </a:r>
            <a:endParaRPr lang="en-US" sz="950" dirty="0"/>
          </a:p>
        </p:txBody>
      </p:sp>
      <p:sp>
        <p:nvSpPr>
          <p:cNvPr id="13" name="Text 9"/>
          <p:cNvSpPr/>
          <p:nvPr/>
        </p:nvSpPr>
        <p:spPr>
          <a:xfrm>
            <a:off x="5185395" y="3025527"/>
            <a:ext cx="3432497" cy="116584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marL="342900" indent="-342900">
              <a:lnSpc>
                <a:spcPct val="133000"/>
              </a:lnSpc>
              <a:buSzPct val="100000"/>
              <a:buFont typeface="+mj-lt"/>
              <a:buAutoNum type="arabicPeriod" startAt="1"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Uvedite temu</a:t>
            </a:r>
            <a:endParaRPr lang="en-US" sz="950" dirty="0"/>
          </a:p>
          <a:p>
            <a:pPr algn="l" marL="342900" indent="-342900">
              <a:lnSpc>
                <a:spcPct val="133000"/>
              </a:lnSpc>
              <a:buSzPct val="100000"/>
              <a:buFont typeface="+mj-lt"/>
              <a:buAutoNum type="arabicPeriod" startAt="2"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Dajte osvrt na situaciju</a:t>
            </a:r>
            <a:endParaRPr lang="en-US" sz="950" dirty="0"/>
          </a:p>
          <a:p>
            <a:pPr algn="l" marL="342900" indent="-342900">
              <a:lnSpc>
                <a:spcPct val="133000"/>
              </a:lnSpc>
              <a:buSzPct val="100000"/>
              <a:buFont typeface="+mj-lt"/>
              <a:buAutoNum type="arabicPeriod" startAt="3"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Pitajte za mišljenje</a:t>
            </a:r>
            <a:endParaRPr lang="en-US" sz="950" dirty="0"/>
          </a:p>
          <a:p>
            <a:pPr algn="l" marL="342900" indent="-342900">
              <a:lnSpc>
                <a:spcPct val="133000"/>
              </a:lnSpc>
              <a:buSzPct val="100000"/>
              <a:buFont typeface="+mj-lt"/>
              <a:buAutoNum type="arabicPeriod" startAt="4"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Poziv na akciju</a:t>
            </a:r>
            <a:endParaRPr lang="en-US" sz="950" dirty="0"/>
          </a:p>
          <a:p>
            <a:pPr algn="l" marL="342900" indent="-342900">
              <a:lnSpc>
                <a:spcPct val="133000"/>
              </a:lnSpc>
              <a:buSzPct val="100000"/>
              <a:buFont typeface="+mj-lt"/>
              <a:buAutoNum type="arabicPeriod" startAt="5"/>
            </a:pPr>
            <a:r>
              <a:rPr lang="en-US" sz="9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Ponudite podršku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2026-05-21T08:43:06Z</dcterms:created>
  <dcterms:modified xsi:type="dcterms:W3CDTF">2026-05-21T08:43:06Z</dcterms:modified>
</cp:coreProperties>
</file>