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4630400" cy="8229600"/>
  <p:notesSz cx="8229600" cy="14630400"/>
  <p:embeddedFontLst>
    <p:embeddedFont>
      <p:font typeface="Montserrat"/>
      <p:regular r:id="rId25"/>
    </p:embeddedFont>
    <p:embeddedFont>
      <p:font typeface="Montserrat"/>
      <p:regular r:id="rId26"/>
    </p:embeddedFont>
    <p:embeddedFont>
      <p:font typeface="Montserrat"/>
      <p:regular r:id="rId27"/>
    </p:embeddedFont>
    <p:embeddedFont>
      <p:font typeface="Montserrat"/>
      <p:regular r:id="rId28"/>
    </p:embeddedFont>
    <p:embeddedFont>
      <p:font typeface="Source Sans 3"/>
      <p:regular r:id="rId29"/>
    </p:embeddedFont>
    <p:embeddedFont>
      <p:font typeface="Source Sans 3"/>
      <p:regular r:id="rId30"/>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25" Type="http://schemas.openxmlformats.org/officeDocument/2006/relationships/font" Target="fonts/font1.fntdata"/><Relationship Id="rId26" Type="http://schemas.openxmlformats.org/officeDocument/2006/relationships/font" Target="fonts/font2.fntdata"/><Relationship Id="rId27" Type="http://schemas.openxmlformats.org/officeDocument/2006/relationships/font" Target="fonts/font3.fntdata"/><Relationship Id="rId28" Type="http://schemas.openxmlformats.org/officeDocument/2006/relationships/font" Target="fonts/font4.fntdata"/><Relationship Id="rId29" Type="http://schemas.openxmlformats.org/officeDocument/2006/relationships/font" Target="fonts/font5.fntdata"/><Relationship Id="rId30"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3.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slideLayout" Target="../slideLayouts/slideLayout15.xml"/><Relationship Id="rId1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6.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slideLayout" Target="../slideLayouts/slideLayout17.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93790" y="3455075"/>
            <a:ext cx="8311753"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Agilne upravljanje promenama: </a:t>
            </a:r>
            <a:endParaRPr lang="en-US" sz="3900" dirty="0"/>
          </a:p>
        </p:txBody>
      </p:sp>
      <p:sp>
        <p:nvSpPr>
          <p:cNvPr id="3" name="Text 1"/>
          <p:cNvSpPr/>
          <p:nvPr/>
        </p:nvSpPr>
        <p:spPr>
          <a:xfrm>
            <a:off x="793790" y="4154448"/>
            <a:ext cx="8040886"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principi, praksa i Spotify model</a:t>
            </a:r>
            <a:endParaRPr lang="en-US" sz="3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2419350"/>
            <a:ext cx="9919216"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Šta je zapravo novo u Spotify modelu?</a:t>
            </a:r>
            <a:endParaRPr lang="en-US" sz="3900" dirty="0"/>
          </a:p>
        </p:txBody>
      </p:sp>
      <p:sp>
        <p:nvSpPr>
          <p:cNvPr id="3" name="Text 1"/>
          <p:cNvSpPr/>
          <p:nvPr/>
        </p:nvSpPr>
        <p:spPr>
          <a:xfrm>
            <a:off x="793790" y="3535442"/>
            <a:ext cx="2736533"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Klasična organizacija</a:t>
            </a:r>
            <a:endParaRPr lang="en-US" sz="1950" dirty="0"/>
          </a:p>
        </p:txBody>
      </p:sp>
      <p:sp>
        <p:nvSpPr>
          <p:cNvPr id="4" name="Text 2"/>
          <p:cNvSpPr/>
          <p:nvPr/>
        </p:nvSpPr>
        <p:spPr>
          <a:xfrm>
            <a:off x="793790" y="4043958"/>
            <a:ext cx="6279356"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Zaposleni pripadaju jednom odeljenju (marketing, IT, HR) i njihov menadžer je šef tog odeljenja.</a:t>
            </a:r>
            <a:endParaRPr lang="en-US" sz="1550" dirty="0"/>
          </a:p>
        </p:txBody>
      </p:sp>
      <p:sp>
        <p:nvSpPr>
          <p:cNvPr id="5" name="Shape 3"/>
          <p:cNvSpPr/>
          <p:nvPr/>
        </p:nvSpPr>
        <p:spPr>
          <a:xfrm>
            <a:off x="7421999" y="3337084"/>
            <a:ext cx="6565106" cy="2473166"/>
          </a:xfrm>
          <a:prstGeom prst="roundRect">
            <a:avLst>
              <a:gd name="adj" fmla="val 5778"/>
            </a:avLst>
          </a:prstGeom>
          <a:solidFill>
            <a:srgbClr val="769993"/>
          </a:solidFill>
          <a:ln/>
        </p:spPr>
      </p:sp>
      <p:sp>
        <p:nvSpPr>
          <p:cNvPr id="6" name="Text 4"/>
          <p:cNvSpPr/>
          <p:nvPr/>
        </p:nvSpPr>
        <p:spPr>
          <a:xfrm>
            <a:off x="7620357" y="3535442"/>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Spotify model</a:t>
            </a:r>
            <a:endParaRPr lang="en-US" sz="1950" dirty="0"/>
          </a:p>
        </p:txBody>
      </p:sp>
      <p:sp>
        <p:nvSpPr>
          <p:cNvPr id="7" name="Text 5"/>
          <p:cNvSpPr/>
          <p:nvPr/>
        </p:nvSpPr>
        <p:spPr>
          <a:xfrm>
            <a:off x="7620357" y="4043958"/>
            <a:ext cx="6168390" cy="1587698"/>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Primarna pripadnost je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skvod</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 tim koji zajedno isporučuje nešto korisnicima. „Vertikalna" funkcionalna pripadnost (čapter) je sekundarna. Ovo je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obrnuta matrica</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umesto da funkcionalni menadžer dodeljuje ljude projektima, skvod je primarna jedinica, a funkcionalna ekspertiza se koordinira kroz čaptere horizontalno.</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776168"/>
            <a:ext cx="7918847"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Spotify model u praksi: kritika i kolaps</a:t>
            </a:r>
            <a:endParaRPr lang="en-US" sz="3100" dirty="0"/>
          </a:p>
        </p:txBody>
      </p:sp>
      <p:sp>
        <p:nvSpPr>
          <p:cNvPr id="3" name="Text 1"/>
          <p:cNvSpPr/>
          <p:nvPr/>
        </p:nvSpPr>
        <p:spPr>
          <a:xfrm>
            <a:off x="1031915" y="1669137"/>
            <a:ext cx="12804696"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„Čak i u vreme kada smo to napisali, nismo to radili. Bilo je delom ambicija, delom aproksimacija. Ljudi su se zaista mučili da kopiraju nešto što zapravo nije postojalo."</a:t>
            </a:r>
            <a:endParaRPr lang="en-US" sz="1250" dirty="0"/>
          </a:p>
        </p:txBody>
      </p:sp>
      <p:sp>
        <p:nvSpPr>
          <p:cNvPr id="4" name="Text 2"/>
          <p:cNvSpPr/>
          <p:nvPr/>
        </p:nvSpPr>
        <p:spPr>
          <a:xfrm>
            <a:off x="1031915" y="2040612"/>
            <a:ext cx="12804696"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Joakim Sundén</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agile coach u Spotifyju 2011–2017.</a:t>
            </a:r>
            <a:endParaRPr lang="en-US" sz="1250" dirty="0"/>
          </a:p>
        </p:txBody>
      </p:sp>
      <p:sp>
        <p:nvSpPr>
          <p:cNvPr id="5" name="Shape 3"/>
          <p:cNvSpPr/>
          <p:nvPr/>
        </p:nvSpPr>
        <p:spPr>
          <a:xfrm>
            <a:off x="793790" y="1526262"/>
            <a:ext cx="22860" cy="885825"/>
          </a:xfrm>
          <a:prstGeom prst="rect">
            <a:avLst/>
          </a:prstGeom>
          <a:solidFill>
            <a:srgbClr val="769993"/>
          </a:solidFill>
          <a:ln/>
        </p:spPr>
      </p:sp>
      <p:sp>
        <p:nvSpPr>
          <p:cNvPr id="6" name="Shape 4"/>
          <p:cNvSpPr/>
          <p:nvPr/>
        </p:nvSpPr>
        <p:spPr>
          <a:xfrm>
            <a:off x="793790" y="2554962"/>
            <a:ext cx="6457950" cy="1601748"/>
          </a:xfrm>
          <a:prstGeom prst="roundRect">
            <a:avLst>
              <a:gd name="adj" fmla="val 6851"/>
            </a:avLst>
          </a:prstGeom>
          <a:solidFill>
            <a:srgbClr val="FFFFFF"/>
          </a:solidFill>
          <a:ln w="22860">
            <a:solidFill>
              <a:srgbClr val="C8CFCE"/>
            </a:solidFill>
            <a:prstDash val="solid"/>
          </a:ln>
        </p:spPr>
      </p:sp>
      <p:sp>
        <p:nvSpPr>
          <p:cNvPr id="7" name="Shape 5"/>
          <p:cNvSpPr/>
          <p:nvPr/>
        </p:nvSpPr>
        <p:spPr>
          <a:xfrm>
            <a:off x="770930" y="2554962"/>
            <a:ext cx="91440" cy="1601748"/>
          </a:xfrm>
          <a:prstGeom prst="roundRect">
            <a:avLst>
              <a:gd name="adj" fmla="val 72930"/>
            </a:avLst>
          </a:prstGeom>
          <a:solidFill>
            <a:srgbClr val="769993"/>
          </a:solidFill>
          <a:ln/>
        </p:spPr>
      </p:sp>
      <p:sp>
        <p:nvSpPr>
          <p:cNvPr id="8" name="Text 6"/>
          <p:cNvSpPr/>
          <p:nvPr/>
        </p:nvSpPr>
        <p:spPr>
          <a:xfrm>
            <a:off x="1043940" y="2736533"/>
            <a:ext cx="4050506"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Problem autonomije bez kompetencije</a:t>
            </a:r>
            <a:endParaRPr lang="en-US" sz="1550" dirty="0"/>
          </a:p>
        </p:txBody>
      </p:sp>
      <p:sp>
        <p:nvSpPr>
          <p:cNvPr id="9" name="Text 7"/>
          <p:cNvSpPr/>
          <p:nvPr/>
        </p:nvSpPr>
        <p:spPr>
          <a:xfrm>
            <a:off x="1043940" y="3060740"/>
            <a:ext cx="6026229" cy="9144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Spotify je dao timovima kontrolu nad sopstvenim procesom rada, ali mnogi timovi nisu imali dovoljno znanja o agile principima. Timovi su nasumično menjali procese bez zajedničkog jezika za diskusiju o problemima. Jeremiah Lee, bivši product manager: </a:t>
            </a:r>
            <a:pPr algn="l" indent="0" marL="0">
              <a:lnSpc>
                <a:spcPts val="1800"/>
              </a:lnSpc>
              <a:buNone/>
            </a:pPr>
            <a:r>
              <a:rPr lang="en-US" sz="1250" i="1" dirty="0">
                <a:solidFill>
                  <a:srgbClr val="272525"/>
                </a:solidFill>
                <a:latin typeface="Source Sans 3" pitchFamily="34" charset="0"/>
                <a:ea typeface="Source Sans 3" pitchFamily="34" charset="-122"/>
                <a:cs typeface="Source Sans 3" pitchFamily="34" charset="-120"/>
              </a:rPr>
              <a:t>„To nije bilo zaista agilno. Bilo je jednostavno ne-waterfall."</a:t>
            </a:r>
            <a:endParaRPr lang="en-US" sz="1250" dirty="0"/>
          </a:p>
        </p:txBody>
      </p:sp>
      <p:sp>
        <p:nvSpPr>
          <p:cNvPr id="10" name="Shape 8"/>
          <p:cNvSpPr/>
          <p:nvPr/>
        </p:nvSpPr>
        <p:spPr>
          <a:xfrm>
            <a:off x="7378660" y="2554962"/>
            <a:ext cx="6457950" cy="1601748"/>
          </a:xfrm>
          <a:prstGeom prst="roundRect">
            <a:avLst>
              <a:gd name="adj" fmla="val 6851"/>
            </a:avLst>
          </a:prstGeom>
          <a:solidFill>
            <a:srgbClr val="FFFFFF"/>
          </a:solidFill>
          <a:ln w="22860">
            <a:solidFill>
              <a:srgbClr val="C8CFCE"/>
            </a:solidFill>
            <a:prstDash val="solid"/>
          </a:ln>
        </p:spPr>
      </p:sp>
      <p:sp>
        <p:nvSpPr>
          <p:cNvPr id="11" name="Shape 9"/>
          <p:cNvSpPr/>
          <p:nvPr/>
        </p:nvSpPr>
        <p:spPr>
          <a:xfrm>
            <a:off x="7355800" y="2554962"/>
            <a:ext cx="91440" cy="1601748"/>
          </a:xfrm>
          <a:prstGeom prst="roundRect">
            <a:avLst>
              <a:gd name="adj" fmla="val 72930"/>
            </a:avLst>
          </a:prstGeom>
          <a:solidFill>
            <a:srgbClr val="769993"/>
          </a:solidFill>
          <a:ln/>
        </p:spPr>
      </p:sp>
      <p:sp>
        <p:nvSpPr>
          <p:cNvPr id="12" name="Text 10"/>
          <p:cNvSpPr/>
          <p:nvPr/>
        </p:nvSpPr>
        <p:spPr>
          <a:xfrm>
            <a:off x="7628811" y="2736533"/>
            <a:ext cx="3946565"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Problem nedovoljnog broja coach-eva</a:t>
            </a:r>
            <a:endParaRPr lang="en-US" sz="1550" dirty="0"/>
          </a:p>
        </p:txBody>
      </p:sp>
      <p:sp>
        <p:nvSpPr>
          <p:cNvPr id="13" name="Text 11"/>
          <p:cNvSpPr/>
          <p:nvPr/>
        </p:nvSpPr>
        <p:spPr>
          <a:xfrm>
            <a:off x="7628811" y="3060740"/>
            <a:ext cx="6026229" cy="9144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Spotify je imao agile coach-eve koji su trebali da pomognu timovima, ali nije ih bilo dovoljno za sve timove. Njihov angažman sa pojedinačnim timom retko je trajao dovoljno dugo da pokrije čitav projektni ciklus. I nisu bili odgovorni za ishode — bili su konsultanti, ne graditelji kapaciteta.</a:t>
            </a:r>
            <a:endParaRPr lang="en-US" sz="1250" dirty="0"/>
          </a:p>
        </p:txBody>
      </p:sp>
      <p:sp>
        <p:nvSpPr>
          <p:cNvPr id="14" name="Shape 12"/>
          <p:cNvSpPr/>
          <p:nvPr/>
        </p:nvSpPr>
        <p:spPr>
          <a:xfrm>
            <a:off x="793790" y="4283631"/>
            <a:ext cx="6457950" cy="1601748"/>
          </a:xfrm>
          <a:prstGeom prst="roundRect">
            <a:avLst>
              <a:gd name="adj" fmla="val 6851"/>
            </a:avLst>
          </a:prstGeom>
          <a:solidFill>
            <a:srgbClr val="FFFFFF"/>
          </a:solidFill>
          <a:ln w="22860">
            <a:solidFill>
              <a:srgbClr val="C8CFCE"/>
            </a:solidFill>
            <a:prstDash val="solid"/>
          </a:ln>
        </p:spPr>
      </p:sp>
      <p:sp>
        <p:nvSpPr>
          <p:cNvPr id="15" name="Shape 13"/>
          <p:cNvSpPr/>
          <p:nvPr/>
        </p:nvSpPr>
        <p:spPr>
          <a:xfrm>
            <a:off x="770930" y="4283631"/>
            <a:ext cx="91440" cy="1601748"/>
          </a:xfrm>
          <a:prstGeom prst="roundRect">
            <a:avLst>
              <a:gd name="adj" fmla="val 72930"/>
            </a:avLst>
          </a:prstGeom>
          <a:solidFill>
            <a:srgbClr val="769993"/>
          </a:solidFill>
          <a:ln/>
        </p:spPr>
      </p:sp>
      <p:sp>
        <p:nvSpPr>
          <p:cNvPr id="16" name="Text 14"/>
          <p:cNvSpPr/>
          <p:nvPr/>
        </p:nvSpPr>
        <p:spPr>
          <a:xfrm>
            <a:off x="1043940" y="4465201"/>
            <a:ext cx="2899291"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Problem matrične konfuzije</a:t>
            </a:r>
            <a:endParaRPr lang="en-US" sz="1550" dirty="0"/>
          </a:p>
        </p:txBody>
      </p:sp>
      <p:sp>
        <p:nvSpPr>
          <p:cNvPr id="17" name="Text 15"/>
          <p:cNvSpPr/>
          <p:nvPr/>
        </p:nvSpPr>
        <p:spPr>
          <a:xfrm>
            <a:off x="1043940" y="4789408"/>
            <a:ext cx="6026229" cy="9144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Čapter model je stvorio pitanje — ko je zapravo vaš šef? Chapter Lead je formalni menadžer, ali vas za dnevni rad usmerava Product Owner skvoda. Kada nastane konflikt unutar tima, product manager mora da pregovara sa svim članovima pojedinačno jer nema jedne osobe odgovorne za isporuku tima.</a:t>
            </a:r>
            <a:endParaRPr lang="en-US" sz="1250" dirty="0"/>
          </a:p>
        </p:txBody>
      </p:sp>
      <p:sp>
        <p:nvSpPr>
          <p:cNvPr id="18" name="Shape 16"/>
          <p:cNvSpPr/>
          <p:nvPr/>
        </p:nvSpPr>
        <p:spPr>
          <a:xfrm>
            <a:off x="7378660" y="4283631"/>
            <a:ext cx="6457950" cy="1601748"/>
          </a:xfrm>
          <a:prstGeom prst="roundRect">
            <a:avLst>
              <a:gd name="adj" fmla="val 6851"/>
            </a:avLst>
          </a:prstGeom>
          <a:solidFill>
            <a:srgbClr val="FFFFFF"/>
          </a:solidFill>
          <a:ln w="22860">
            <a:solidFill>
              <a:srgbClr val="C8CFCE"/>
            </a:solidFill>
            <a:prstDash val="solid"/>
          </a:ln>
        </p:spPr>
      </p:sp>
      <p:sp>
        <p:nvSpPr>
          <p:cNvPr id="19" name="Shape 17"/>
          <p:cNvSpPr/>
          <p:nvPr/>
        </p:nvSpPr>
        <p:spPr>
          <a:xfrm>
            <a:off x="7355800" y="4283631"/>
            <a:ext cx="91440" cy="1601748"/>
          </a:xfrm>
          <a:prstGeom prst="roundRect">
            <a:avLst>
              <a:gd name="adj" fmla="val 72930"/>
            </a:avLst>
          </a:prstGeom>
          <a:solidFill>
            <a:srgbClr val="769993"/>
          </a:solidFill>
          <a:ln/>
        </p:spPr>
      </p:sp>
      <p:sp>
        <p:nvSpPr>
          <p:cNvPr id="20" name="Text 18"/>
          <p:cNvSpPr/>
          <p:nvPr/>
        </p:nvSpPr>
        <p:spPr>
          <a:xfrm>
            <a:off x="7628811" y="4465201"/>
            <a:ext cx="2398633"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Problem fragmentacije</a:t>
            </a:r>
            <a:endParaRPr lang="en-US" sz="1550" dirty="0"/>
          </a:p>
        </p:txBody>
      </p:sp>
      <p:sp>
        <p:nvSpPr>
          <p:cNvPr id="21" name="Text 19"/>
          <p:cNvSpPr/>
          <p:nvPr/>
        </p:nvSpPr>
        <p:spPr>
          <a:xfrm>
            <a:off x="7628811" y="4789408"/>
            <a:ext cx="6026229" cy="9144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Svaki skvod je birao sopstveni alat, sopstveni proces, sopstveni način dokumentovanja. Kada se osoba premesti iz jednog skvoda u drugi, mora da nauči potpuno nov način rada. Umesto da radite za jednu kompaniju, radite za jednu od mnoštva različitih subkultura unutar iste zgrade.</a:t>
            </a:r>
            <a:endParaRPr lang="en-US" sz="1250" dirty="0"/>
          </a:p>
        </p:txBody>
      </p:sp>
      <p:sp>
        <p:nvSpPr>
          <p:cNvPr id="22" name="Text 20"/>
          <p:cNvSpPr/>
          <p:nvPr/>
        </p:nvSpPr>
        <p:spPr>
          <a:xfrm>
            <a:off x="793790" y="6028253"/>
            <a:ext cx="13042821"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Između 2015. i 2020., Spotify je postepeno uveo tradicionalnije upravljačke strukture. Dodali su inženjerske menadžere. Standardizovali neke procese. Uveli hijerarhiju tamo gde je čista autonomija pravila probleme. Model na papiru ostao je isti — ali praksa se drastično promenila.</a:t>
            </a:r>
            <a:endParaRPr lang="en-US" sz="1250" dirty="0"/>
          </a:p>
        </p:txBody>
      </p:sp>
      <p:sp>
        <p:nvSpPr>
          <p:cNvPr id="23" name="Shape 21"/>
          <p:cNvSpPr/>
          <p:nvPr/>
        </p:nvSpPr>
        <p:spPr>
          <a:xfrm>
            <a:off x="793790" y="6628328"/>
            <a:ext cx="13042821" cy="824984"/>
          </a:xfrm>
          <a:prstGeom prst="roundRect">
            <a:avLst>
              <a:gd name="adj" fmla="val 8083"/>
            </a:avLst>
          </a:prstGeom>
          <a:solidFill>
            <a:srgbClr val="D3DEDC"/>
          </a:solidFill>
          <a:ln/>
        </p:spPr>
      </p:sp>
      <p:pic>
        <p:nvPicPr>
          <p:cNvPr id="24" name="Image 0" descr="preencoded.png">    </p:cNvPr>
          <p:cNvPicPr>
            <a:picLocks noChangeAspect="1"/>
          </p:cNvPicPr>
          <p:nvPr/>
        </p:nvPicPr>
        <p:blipFill>
          <a:blip r:embed="rId1"/>
          <a:stretch>
            <a:fillRect/>
          </a:stretch>
        </p:blipFill>
        <p:spPr>
          <a:xfrm>
            <a:off x="952500" y="6847761"/>
            <a:ext cx="198358" cy="158710"/>
          </a:xfrm>
          <a:prstGeom prst="rect">
            <a:avLst/>
          </a:prstGeom>
        </p:spPr>
      </p:pic>
      <p:sp>
        <p:nvSpPr>
          <p:cNvPr id="25" name="Text 22"/>
          <p:cNvSpPr/>
          <p:nvPr/>
        </p:nvSpPr>
        <p:spPr>
          <a:xfrm>
            <a:off x="1309568" y="6794897"/>
            <a:ext cx="12368332" cy="464820"/>
          </a:xfrm>
          <a:prstGeom prst="rect">
            <a:avLst/>
          </a:prstGeom>
          <a:noFill/>
          <a:ln/>
        </p:spPr>
        <p:txBody>
          <a:bodyPr wrap="square" lIns="0" tIns="0" rIns="0" bIns="0" rtlCol="0" anchor="t"/>
          <a:lstStyle/>
          <a:p>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a:t>
            </a:r>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 </a:t>
            </a:r>
            <a:pPr algn="l" indent="0" marL="0">
              <a:lnSpc>
                <a:spcPts val="1800"/>
              </a:lnSpc>
              <a:buNone/>
            </a:pPr>
            <a:r>
              <a:rPr lang="en-US" sz="125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 Zašto mislite da je Spotify model postao toliko popularan, uprkos tome što ni sam Spotify nije uspeo da ga primeni onako kako je opisan? Postoji li razlika između kopiranja nečije strukture i kopiranja nečije kulture?</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103352"/>
            <a:ext cx="11274743"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Spotify 2023–2026: radikalna transformacija</a:t>
            </a:r>
            <a:endParaRPr lang="en-US" sz="3900" dirty="0"/>
          </a:p>
        </p:txBody>
      </p:sp>
      <p:sp>
        <p:nvSpPr>
          <p:cNvPr id="3" name="Text 1"/>
          <p:cNvSpPr/>
          <p:nvPr/>
        </p:nvSpPr>
        <p:spPr>
          <a:xfrm>
            <a:off x="793790" y="2120265"/>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Spotify je od osnivanja 2006. do 2023. bio kompanija koja raste ali ne zarađuje — za prvih 16 godina nikada nije ostvario godišnji profit. CEO Daniel Ek je to otvoreno priznao: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„Prvih 16 godina, Spotify je bio fokusiran na postizanje značajnog obima. Nismo brinuli o profitabilnosti."</a:t>
            </a:r>
            <a:endParaRPr lang="en-US" sz="1550" dirty="0"/>
          </a:p>
        </p:txBody>
      </p:sp>
      <p:sp>
        <p:nvSpPr>
          <p:cNvPr id="4" name="Text 2"/>
          <p:cNvSpPr/>
          <p:nvPr/>
        </p:nvSpPr>
        <p:spPr>
          <a:xfrm>
            <a:off x="793790" y="2978587"/>
            <a:ext cx="1304282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Tokom pandemije 2020–2021, niže kamatne stope i lako dostupan kapital ohrabrili su kompaniju da masivno investira. Spotify je agresivno zapošljavao, proširivao se u nove oblasti (podkasti, audio knjige) i trošio milijarde na ekskluzivne ugovore sa kreatorima sadržaja. Kada su kamatne stope porasle i kapital poskupeo, nastala je kriza.</a:t>
            </a:r>
            <a:endParaRPr lang="en-US" sz="1550" dirty="0"/>
          </a:p>
        </p:txBody>
      </p:sp>
      <p:sp>
        <p:nvSpPr>
          <p:cNvPr id="5" name="Text 3"/>
          <p:cNvSpPr/>
          <p:nvPr/>
        </p:nvSpPr>
        <p:spPr>
          <a:xfrm>
            <a:off x="793790" y="4154448"/>
            <a:ext cx="1304282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Ek je ovu transformaciju sproveo odlučno i brzo, odozgo nadole. Bio je to svestan izbor lidera koji je procenio da situacija zahteva upravo takav pristup — ne iterativno eksperimentisanje, nego jednu veliku, bolnu odluku. Rezultati sugerišu da je procena bila tačna. Pitanje nije da li je top-down pristup sam po sebi loš — pitanje je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kada je adekvatan i šta košta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t>
            </a:r>
            <a:endParaRPr lang="en-US" sz="1550" dirty="0"/>
          </a:p>
        </p:txBody>
      </p:sp>
      <p:sp>
        <p:nvSpPr>
          <p:cNvPr id="6" name="Shape 4"/>
          <p:cNvSpPr/>
          <p:nvPr/>
        </p:nvSpPr>
        <p:spPr>
          <a:xfrm>
            <a:off x="793790" y="5330309"/>
            <a:ext cx="13042821" cy="1795820"/>
          </a:xfrm>
          <a:prstGeom prst="roundRect">
            <a:avLst>
              <a:gd name="adj" fmla="val 4642"/>
            </a:avLst>
          </a:prstGeom>
          <a:solidFill>
            <a:srgbClr val="D3DEDC"/>
          </a:solidFill>
          <a:ln/>
        </p:spPr>
      </p:sp>
      <p:pic>
        <p:nvPicPr>
          <p:cNvPr id="7" name="Image 0" descr="preencoded.png">    </p:cNvPr>
          <p:cNvPicPr>
            <a:picLocks noChangeAspect="1"/>
          </p:cNvPicPr>
          <p:nvPr/>
        </p:nvPicPr>
        <p:blipFill>
          <a:blip r:embed="rId1"/>
          <a:stretch>
            <a:fillRect/>
          </a:stretch>
        </p:blipFill>
        <p:spPr>
          <a:xfrm>
            <a:off x="992148" y="5625584"/>
            <a:ext cx="248007" cy="198358"/>
          </a:xfrm>
          <a:prstGeom prst="rect">
            <a:avLst/>
          </a:prstGeom>
        </p:spPr>
      </p:pic>
      <p:sp>
        <p:nvSpPr>
          <p:cNvPr id="8" name="Text 5"/>
          <p:cNvSpPr/>
          <p:nvPr/>
        </p:nvSpPr>
        <p:spPr>
          <a:xfrm>
            <a:off x="1438513" y="5578197"/>
            <a:ext cx="12199739" cy="127015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Spotify je koristio agilni model za organizovanje svakodnevnog rada, ali klasičan top-down pristup za stratešku transformaciju. Da li je to protivrečnost — ili je to pametno korišćenje različitih pristupa za različite situacije? Ek je u tri godine promenio viziju više puta: efikasnost, pa ubrzano izvršavanje, pa podizanje ambicija, pa AI platforma. Da li je to strateško lutanje ili iteracija na nivou strategije — upravo ono što agile zagovara?</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781770"/>
            <a:ext cx="11026140"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Agilni pristup organizacionim promenama</a:t>
            </a:r>
            <a:endParaRPr lang="en-US" sz="3900" dirty="0"/>
          </a:p>
        </p:txBody>
      </p:sp>
      <p:sp>
        <p:nvSpPr>
          <p:cNvPr id="3" name="Text 1"/>
          <p:cNvSpPr/>
          <p:nvPr/>
        </p:nvSpPr>
        <p:spPr>
          <a:xfrm>
            <a:off x="793790" y="2798683"/>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Agile je nastao u softverskoj industriji, ali principi imaju smisla za organizacione promene uopšte. Razlika između klasičnog i agilnog pristupa promeni nije u tome koji je „bolji" — razlika je u tome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za koju vrstu situacije je svaki prikladniji</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t>
            </a:r>
            <a:endParaRPr lang="en-US" sz="1550" dirty="0"/>
          </a:p>
        </p:txBody>
      </p:sp>
      <p:sp>
        <p:nvSpPr>
          <p:cNvPr id="4" name="Text 2"/>
          <p:cNvSpPr/>
          <p:nvPr/>
        </p:nvSpPr>
        <p:spPr>
          <a:xfrm>
            <a:off x="793790" y="3855363"/>
            <a:ext cx="6237208"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Klasični pristup promeni (Kotter, Lewin, ADKAR)</a:t>
            </a:r>
            <a:endParaRPr lang="en-US" sz="1950" dirty="0"/>
          </a:p>
        </p:txBody>
      </p:sp>
      <p:sp>
        <p:nvSpPr>
          <p:cNvPr id="5" name="Text 3"/>
          <p:cNvSpPr/>
          <p:nvPr/>
        </p:nvSpPr>
        <p:spPr>
          <a:xfrm>
            <a:off x="793790" y="4363879"/>
            <a:ext cx="6279356" cy="158769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Polazi od pretpostavke da možete unapred znati šta treba promeniti i kako. Planirate promenu, komunicirate je, implementirate i učvrstite. To je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linearan, sekvencijalan proces</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koji dobro funkcioniše za poznate, ograničene promene — uvođenje novog softvera, reorganizacija jednog odeljenja, promena procedura.</a:t>
            </a:r>
            <a:endParaRPr lang="en-US" sz="1550" dirty="0"/>
          </a:p>
        </p:txBody>
      </p:sp>
      <p:sp>
        <p:nvSpPr>
          <p:cNvPr id="6" name="Shape 4"/>
          <p:cNvSpPr/>
          <p:nvPr/>
        </p:nvSpPr>
        <p:spPr>
          <a:xfrm>
            <a:off x="7421999" y="3657005"/>
            <a:ext cx="6565106" cy="2790706"/>
          </a:xfrm>
          <a:prstGeom prst="roundRect">
            <a:avLst>
              <a:gd name="adj" fmla="val 5121"/>
            </a:avLst>
          </a:prstGeom>
          <a:solidFill>
            <a:srgbClr val="769993"/>
          </a:solidFill>
          <a:ln/>
        </p:spPr>
      </p:sp>
      <p:sp>
        <p:nvSpPr>
          <p:cNvPr id="7" name="Text 5"/>
          <p:cNvSpPr/>
          <p:nvPr/>
        </p:nvSpPr>
        <p:spPr>
          <a:xfrm>
            <a:off x="7620357" y="3855363"/>
            <a:ext cx="2932748"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Agilni pristup promeni</a:t>
            </a:r>
            <a:endParaRPr lang="en-US" sz="1950" dirty="0"/>
          </a:p>
        </p:txBody>
      </p:sp>
      <p:sp>
        <p:nvSpPr>
          <p:cNvPr id="8" name="Text 6"/>
          <p:cNvSpPr/>
          <p:nvPr/>
        </p:nvSpPr>
        <p:spPr>
          <a:xfrm>
            <a:off x="7620357" y="4363879"/>
            <a:ext cx="6168390" cy="1905238"/>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Polazi od pretpostavke da ne možete sve unapred znati i da ćete morati da prilagođavate tokom puta. Umesto jednog velikog plana, radite u kratkim ciklusima: planirate malo, uradite malo, proverite šta se desilo, prilagodite. To je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iterativan, cikličan proces</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koji dobro funkcioniše za kompleksne, neizvesne promene — digitalna transformacija, kulturna promena, restrukturiranje u nepredvidivom okruženju.</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1066205"/>
            <a:ext cx="11026140"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Agilni pristup organizacionim promenama</a:t>
            </a:r>
            <a:endParaRPr lang="en-US" sz="3900" dirty="0"/>
          </a:p>
        </p:txBody>
      </p:sp>
      <p:pic>
        <p:nvPicPr>
          <p:cNvPr id="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68204" y="2092881"/>
            <a:ext cx="297656" cy="297656"/>
          </a:xfrm>
          <a:prstGeom prst="rect">
            <a:avLst/>
          </a:prstGeom>
        </p:spPr>
      </p:pic>
      <p:sp>
        <p:nvSpPr>
          <p:cNvPr id="4" name="Text 1"/>
          <p:cNvSpPr/>
          <p:nvPr/>
        </p:nvSpPr>
        <p:spPr>
          <a:xfrm>
            <a:off x="1438632" y="2083118"/>
            <a:ext cx="12397978" cy="63507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Zajednička svrha pored urgentnosti.</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Agile pristup stavlja naglasak na to zašto promena ima smisla, ne samo na to zašto je hitna. Ljudi se posvećuju promeni više kada razumeju svrhu, ne samo pretnju.</a:t>
            </a:r>
            <a:endParaRPr lang="en-US" sz="1550" dirty="0"/>
          </a:p>
        </p:txBody>
      </p:sp>
      <p:pic>
        <p:nvPicPr>
          <p:cNvPr id="5"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8204" y="3124795"/>
            <a:ext cx="297656" cy="297656"/>
          </a:xfrm>
          <a:prstGeom prst="rect">
            <a:avLst/>
          </a:prstGeom>
        </p:spPr>
      </p:pic>
      <p:sp>
        <p:nvSpPr>
          <p:cNvPr id="6" name="Text 2"/>
          <p:cNvSpPr/>
          <p:nvPr/>
        </p:nvSpPr>
        <p:spPr>
          <a:xfrm>
            <a:off x="1438632" y="3115032"/>
            <a:ext cx="12397978" cy="63507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Dijalog umesto jednosmerne komunikacije.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Umesto da pošaljete memo o tome šta se menja, organizujte razgovore. Pitajte ljude šta misle. Ovo je sporije, ali gradi posvećenost.</a:t>
            </a:r>
            <a:endParaRPr lang="en-US" sz="1550" dirty="0"/>
          </a:p>
        </p:txBody>
      </p:sp>
      <p:pic>
        <p:nvPicPr>
          <p:cNvPr id="7"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8204" y="4156710"/>
            <a:ext cx="297656" cy="297656"/>
          </a:xfrm>
          <a:prstGeom prst="rect">
            <a:avLst/>
          </a:prstGeom>
        </p:spPr>
      </p:pic>
      <p:sp>
        <p:nvSpPr>
          <p:cNvPr id="8" name="Text 3"/>
          <p:cNvSpPr/>
          <p:nvPr/>
        </p:nvSpPr>
        <p:spPr>
          <a:xfrm>
            <a:off x="1438632" y="4146947"/>
            <a:ext cx="12397978" cy="95261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Eksperimenti umesto velikog plana.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Probajte promenu u malom — jednom timu, jednom odeljenju. Učite iz toga. Pa proširite. Jason Little predlaže koncept „minimum viable change" — najmanji mogući korak kojim možete testirati da li promena ima smisla pre nego što je proširite na celu organizaciju.</a:t>
            </a:r>
            <a:endParaRPr lang="en-US" sz="1550" dirty="0"/>
          </a:p>
        </p:txBody>
      </p:sp>
      <p:pic>
        <p:nvPicPr>
          <p:cNvPr id="9"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8204" y="5506164"/>
            <a:ext cx="297656" cy="297656"/>
          </a:xfrm>
          <a:prstGeom prst="rect">
            <a:avLst/>
          </a:prstGeom>
        </p:spPr>
      </p:pic>
      <p:sp>
        <p:nvSpPr>
          <p:cNvPr id="10" name="Text 4"/>
          <p:cNvSpPr/>
          <p:nvPr/>
        </p:nvSpPr>
        <p:spPr>
          <a:xfrm>
            <a:off x="1438632" y="5496401"/>
            <a:ext cx="12397978" cy="63507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Razumevanje otpora umesto krivljenja ljudi.</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Otpor promeni nije iracionalan. Ljudi se opiru jer štite nešto što im je važno — identitet, kompetenciju, sigurnost. Umesto da etiketirate ljude kao „otporne", pokušajte da razumete čemu se zapravo opiru.</a:t>
            </a:r>
            <a:endParaRPr lang="en-US" sz="1550" dirty="0"/>
          </a:p>
        </p:txBody>
      </p:sp>
      <p:pic>
        <p:nvPicPr>
          <p:cNvPr id="11"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68204" y="6538079"/>
            <a:ext cx="297656" cy="297656"/>
          </a:xfrm>
          <a:prstGeom prst="rect">
            <a:avLst/>
          </a:prstGeom>
        </p:spPr>
      </p:pic>
      <p:sp>
        <p:nvSpPr>
          <p:cNvPr id="12" name="Text 5"/>
          <p:cNvSpPr/>
          <p:nvPr/>
        </p:nvSpPr>
        <p:spPr>
          <a:xfrm>
            <a:off x="1438632" y="6528316"/>
            <a:ext cx="12397978" cy="63507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Ko-kreacija umesto „kupovine pristanka" (buy-in).</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Razlika je suštinska: buy-in znači da ste vi već odlučili šta će se desiti i sada pokušavate da ubedite ljude. Ko-kreacija znači da ljude uključujete u samo dizajniranje promene.</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1850112"/>
            <a:ext cx="11026140"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Agilni pristup organizacionim promenama</a:t>
            </a:r>
            <a:endParaRPr lang="en-US" sz="3900" dirty="0"/>
          </a:p>
        </p:txBody>
      </p:sp>
      <p:sp>
        <p:nvSpPr>
          <p:cNvPr id="3" name="Text 1"/>
          <p:cNvSpPr/>
          <p:nvPr/>
        </p:nvSpPr>
        <p:spPr>
          <a:xfrm>
            <a:off x="793790" y="2867025"/>
            <a:ext cx="13042821"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Spotify je zanimljiv upravo zato što pokazuje oba pristupa u istoj kompaniji. Spotify model (2012–2020) je bio agile u strukturi: autonomni timovi, iterativni rad, eksperimentisanje. Transformacija 2023–2024 je bila klasična: velika odluka CEO-a, brzo izvršenje, jasna hijerarhija u implementaciji. Moguće je da su različite situacije zahtevale različite pristupe. Svakodnevni razvoj proizvoda zahteva fleksibilnost i autonomiju. Strateški zaokret u trenutku finansijske krize zahteva odlučnost i brzinu.</a:t>
            </a:r>
            <a:endParaRPr lang="en-US" sz="1550" dirty="0"/>
          </a:p>
        </p:txBody>
      </p:sp>
      <p:sp>
        <p:nvSpPr>
          <p:cNvPr id="4" name="Text 2"/>
          <p:cNvSpPr/>
          <p:nvPr/>
        </p:nvSpPr>
        <p:spPr>
          <a:xfrm>
            <a:off x="793790" y="4360426"/>
            <a:ext cx="13042821" cy="317540"/>
          </a:xfrm>
          <a:prstGeom prst="rect">
            <a:avLst/>
          </a:prstGeom>
          <a:noFill/>
          <a:ln/>
        </p:spPr>
        <p:txBody>
          <a:bodyPr wrap="non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Poenta za OPR praktičare: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ne postoji jedan „ispravan" pristup promeni. Postoji repertoar pristupa i sposobnost da procenite koji odgovara situaciji.</a:t>
            </a:r>
            <a:endParaRPr lang="en-US" sz="1550" dirty="0"/>
          </a:p>
        </p:txBody>
      </p:sp>
      <p:sp>
        <p:nvSpPr>
          <p:cNvPr id="5" name="Shape 3"/>
          <p:cNvSpPr/>
          <p:nvPr/>
        </p:nvSpPr>
        <p:spPr>
          <a:xfrm>
            <a:off x="793790" y="4901208"/>
            <a:ext cx="13042821" cy="1478280"/>
          </a:xfrm>
          <a:prstGeom prst="roundRect">
            <a:avLst>
              <a:gd name="adj" fmla="val 5639"/>
            </a:avLst>
          </a:prstGeom>
          <a:solidFill>
            <a:srgbClr val="D3DEDC"/>
          </a:solidFill>
          <a:ln/>
        </p:spPr>
      </p:sp>
      <p:pic>
        <p:nvPicPr>
          <p:cNvPr id="6" name="Image 0" descr="preencoded.png">    </p:cNvPr>
          <p:cNvPicPr>
            <a:picLocks noChangeAspect="1"/>
          </p:cNvPicPr>
          <p:nvPr/>
        </p:nvPicPr>
        <p:blipFill>
          <a:blip r:embed="rId1"/>
          <a:stretch>
            <a:fillRect/>
          </a:stretch>
        </p:blipFill>
        <p:spPr>
          <a:xfrm>
            <a:off x="992148" y="5196483"/>
            <a:ext cx="248007" cy="198358"/>
          </a:xfrm>
          <a:prstGeom prst="rect">
            <a:avLst/>
          </a:prstGeom>
        </p:spPr>
      </p:pic>
      <p:sp>
        <p:nvSpPr>
          <p:cNvPr id="7" name="Text 4"/>
          <p:cNvSpPr/>
          <p:nvPr/>
        </p:nvSpPr>
        <p:spPr>
          <a:xfrm>
            <a:off x="1438513" y="5149096"/>
            <a:ext cx="12199739" cy="95261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Zamislite da ste OPR konsultant u kompaniji od 400 zaposlenih. Direktor je čuo za Spotify model i želi da „uvede agilnost". Trenutno stanje je rigidna hijerarhija i slaba međusektorska komunikacija. Direktor vam kaže: „Hoću skvodove i plemena do kraja godine." Šta biste mu rekli?</a:t>
            </a:r>
            <a:endParaRPr lang="en-US" sz="15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3790" y="850463"/>
            <a:ext cx="7334607" cy="589121"/>
          </a:xfrm>
          <a:prstGeom prst="rect">
            <a:avLst/>
          </a:prstGeom>
          <a:noFill/>
          <a:ln/>
        </p:spPr>
        <p:txBody>
          <a:bodyPr wrap="none" lIns="0" tIns="0" rIns="0" bIns="0" rtlCol="0" anchor="t"/>
          <a:lstStyle/>
          <a:p>
            <a:pPr algn="l" indent="0" marL="0">
              <a:lnSpc>
                <a:spcPts val="4600"/>
              </a:lnSpc>
              <a:buNone/>
            </a:pPr>
            <a:r>
              <a:rPr lang="en-US" sz="3700" b="1" dirty="0">
                <a:solidFill>
                  <a:srgbClr val="769993"/>
                </a:solidFill>
                <a:latin typeface="Montserrat Bold" pitchFamily="34" charset="0"/>
                <a:ea typeface="Montserrat Bold" pitchFamily="34" charset="-122"/>
                <a:cs typeface="Montserrat Bold" pitchFamily="34" charset="-120"/>
              </a:rPr>
              <a:t>Ključne pouke iz Spotify priče</a:t>
            </a:r>
            <a:endParaRPr lang="en-US" sz="3700" dirty="0"/>
          </a:p>
        </p:txBody>
      </p:sp>
      <p:sp>
        <p:nvSpPr>
          <p:cNvPr id="3" name="Text 1"/>
          <p:cNvSpPr/>
          <p:nvPr/>
        </p:nvSpPr>
        <p:spPr>
          <a:xfrm>
            <a:off x="1076563" y="1999178"/>
            <a:ext cx="12760047" cy="58840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Spotify model nas ne uči kako da organizujemo timove. Uči nas nešto mnogo važnije: da je svaki organizacioni model </a:t>
            </a:r>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privremeno rešenje za kontekst u kojem je nastao</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Modeli se ne kopiraju — oni se grade. Najvažnije pitanje nije „koji model koristiti" nego „šta naši ljudi i naš kontekst zahtevaju upravo sada?"</a:t>
            </a:r>
            <a:endParaRPr lang="en-US" sz="1450" dirty="0"/>
          </a:p>
        </p:txBody>
      </p:sp>
      <p:sp>
        <p:nvSpPr>
          <p:cNvPr id="4" name="Shape 2"/>
          <p:cNvSpPr/>
          <p:nvPr/>
        </p:nvSpPr>
        <p:spPr>
          <a:xfrm>
            <a:off x="793790" y="1797725"/>
            <a:ext cx="22860" cy="991314"/>
          </a:xfrm>
          <a:prstGeom prst="rect">
            <a:avLst/>
          </a:prstGeom>
          <a:solidFill>
            <a:srgbClr val="769993"/>
          </a:solidFill>
          <a:ln/>
        </p:spPr>
      </p:sp>
      <p:sp>
        <p:nvSpPr>
          <p:cNvPr id="5" name="Shape 3"/>
          <p:cNvSpPr/>
          <p:nvPr/>
        </p:nvSpPr>
        <p:spPr>
          <a:xfrm>
            <a:off x="793790" y="2990493"/>
            <a:ext cx="4228148" cy="3892987"/>
          </a:xfrm>
          <a:prstGeom prst="roundRect">
            <a:avLst>
              <a:gd name="adj" fmla="val 2034"/>
            </a:avLst>
          </a:prstGeom>
          <a:solidFill>
            <a:srgbClr val="E2E9E8"/>
          </a:solidFill>
          <a:ln w="7620">
            <a:solidFill>
              <a:srgbClr val="C8CFCE"/>
            </a:solidFill>
            <a:prstDash val="solid"/>
          </a:ln>
        </p:spPr>
      </p:sp>
      <p:sp>
        <p:nvSpPr>
          <p:cNvPr id="6" name="Shape 4"/>
          <p:cNvSpPr/>
          <p:nvPr/>
        </p:nvSpPr>
        <p:spPr>
          <a:xfrm>
            <a:off x="989886" y="3186589"/>
            <a:ext cx="565547" cy="565547"/>
          </a:xfrm>
          <a:prstGeom prst="roundRect">
            <a:avLst>
              <a:gd name="adj" fmla="val 16166801"/>
            </a:avLst>
          </a:prstGeom>
          <a:solidFill>
            <a:srgbClr val="769993"/>
          </a:solidFill>
          <a:ln/>
        </p:spPr>
      </p:sp>
      <p:pic>
        <p:nvPicPr>
          <p:cNvPr id="7"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45381" y="3342084"/>
            <a:ext cx="254437" cy="254437"/>
          </a:xfrm>
          <a:prstGeom prst="rect">
            <a:avLst/>
          </a:prstGeom>
        </p:spPr>
      </p:pic>
      <p:sp>
        <p:nvSpPr>
          <p:cNvPr id="8" name="Text 5"/>
          <p:cNvSpPr/>
          <p:nvPr/>
        </p:nvSpPr>
        <p:spPr>
          <a:xfrm>
            <a:off x="989886" y="3931206"/>
            <a:ext cx="3835956" cy="589359"/>
          </a:xfrm>
          <a:prstGeom prst="rect">
            <a:avLst/>
          </a:prstGeom>
          <a:noFill/>
          <a:ln/>
        </p:spPr>
        <p:txBody>
          <a:bodyPr wrap="square" lIns="0" tIns="0" rIns="0" bIns="0" rtlCol="0" anchor="t"/>
          <a:lstStyle/>
          <a:p>
            <a:pPr algn="l" indent="0" marL="0">
              <a:lnSpc>
                <a:spcPts val="2300"/>
              </a:lnSpc>
              <a:buNone/>
            </a:pPr>
            <a:r>
              <a:rPr lang="en-US" sz="1850" b="1" dirty="0">
                <a:solidFill>
                  <a:srgbClr val="272525"/>
                </a:solidFill>
                <a:latin typeface="Montserrat Bold" pitchFamily="34" charset="0"/>
                <a:ea typeface="Montserrat Bold" pitchFamily="34" charset="-122"/>
                <a:cs typeface="Montserrat Bold" pitchFamily="34" charset="-120"/>
              </a:rPr>
              <a:t>Struktura bez kulture ne funkcioniše</a:t>
            </a:r>
            <a:endParaRPr lang="en-US" sz="1850" dirty="0"/>
          </a:p>
        </p:txBody>
      </p:sp>
      <p:sp>
        <p:nvSpPr>
          <p:cNvPr id="9" name="Text 6"/>
          <p:cNvSpPr/>
          <p:nvPr/>
        </p:nvSpPr>
        <p:spPr>
          <a:xfrm>
            <a:off x="989886" y="4627959"/>
            <a:ext cx="3835956" cy="205942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Spotify je imao strukturu (skvodovi, čapteri, gildovi) ali praksa se nije poklopila sa dokumentacijom jer kultura nije pratila. Kada organizacija preimenuje timove u „skvodove" ali ne promeni način donošenja odluka, komunikacije i odnosa prema greškama — ništa se suštinski ne menja.</a:t>
            </a:r>
            <a:endParaRPr lang="en-US" sz="1450" dirty="0"/>
          </a:p>
        </p:txBody>
      </p:sp>
      <p:sp>
        <p:nvSpPr>
          <p:cNvPr id="10" name="Shape 7"/>
          <p:cNvSpPr/>
          <p:nvPr/>
        </p:nvSpPr>
        <p:spPr>
          <a:xfrm>
            <a:off x="5201007" y="2990493"/>
            <a:ext cx="4228267" cy="3892987"/>
          </a:xfrm>
          <a:prstGeom prst="roundRect">
            <a:avLst>
              <a:gd name="adj" fmla="val 2034"/>
            </a:avLst>
          </a:prstGeom>
          <a:solidFill>
            <a:srgbClr val="E2E9E8"/>
          </a:solidFill>
          <a:ln w="7620">
            <a:solidFill>
              <a:srgbClr val="C8CFCE"/>
            </a:solidFill>
            <a:prstDash val="solid"/>
          </a:ln>
        </p:spPr>
      </p:sp>
      <p:sp>
        <p:nvSpPr>
          <p:cNvPr id="11" name="Shape 8"/>
          <p:cNvSpPr/>
          <p:nvPr/>
        </p:nvSpPr>
        <p:spPr>
          <a:xfrm>
            <a:off x="5397103" y="3186589"/>
            <a:ext cx="565547" cy="565547"/>
          </a:xfrm>
          <a:prstGeom prst="roundRect">
            <a:avLst>
              <a:gd name="adj" fmla="val 16166801"/>
            </a:avLst>
          </a:prstGeom>
          <a:solidFill>
            <a:srgbClr val="769993"/>
          </a:solidFill>
          <a:ln/>
        </p:spPr>
      </p:sp>
      <p:pic>
        <p:nvPicPr>
          <p:cNvPr id="12"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52599" y="3342084"/>
            <a:ext cx="254437" cy="254437"/>
          </a:xfrm>
          <a:prstGeom prst="rect">
            <a:avLst/>
          </a:prstGeom>
        </p:spPr>
      </p:pic>
      <p:sp>
        <p:nvSpPr>
          <p:cNvPr id="13" name="Text 9"/>
          <p:cNvSpPr/>
          <p:nvPr/>
        </p:nvSpPr>
        <p:spPr>
          <a:xfrm>
            <a:off x="5397103" y="3931206"/>
            <a:ext cx="3836075" cy="589359"/>
          </a:xfrm>
          <a:prstGeom prst="rect">
            <a:avLst/>
          </a:prstGeom>
          <a:noFill/>
          <a:ln/>
        </p:spPr>
        <p:txBody>
          <a:bodyPr wrap="square" lIns="0" tIns="0" rIns="0" bIns="0" rtlCol="0" anchor="t"/>
          <a:lstStyle/>
          <a:p>
            <a:pPr algn="l" indent="0" marL="0">
              <a:lnSpc>
                <a:spcPts val="2300"/>
              </a:lnSpc>
              <a:buNone/>
            </a:pPr>
            <a:r>
              <a:rPr lang="en-US" sz="1850" b="1" dirty="0">
                <a:solidFill>
                  <a:srgbClr val="272525"/>
                </a:solidFill>
                <a:latin typeface="Montserrat Bold" pitchFamily="34" charset="0"/>
                <a:ea typeface="Montserrat Bold" pitchFamily="34" charset="-122"/>
                <a:cs typeface="Montserrat Bold" pitchFamily="34" charset="-120"/>
              </a:rPr>
              <a:t>Autonomija zahteva kompetenciju</a:t>
            </a:r>
            <a:endParaRPr lang="en-US" sz="1850" dirty="0"/>
          </a:p>
        </p:txBody>
      </p:sp>
      <p:sp>
        <p:nvSpPr>
          <p:cNvPr id="14" name="Text 10"/>
          <p:cNvSpPr/>
          <p:nvPr/>
        </p:nvSpPr>
        <p:spPr>
          <a:xfrm>
            <a:off x="5397103" y="4627959"/>
            <a:ext cx="3836075" cy="205942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Dati timu autonomiju bez adekvatnog znanja i podrške nije osnaživanje — to je prepuštanje. Autonomija funkcioniše samo kada timovi imaju dovoljno znanja o agile principima, zajednički jezik za diskusiju o procesima i pristup coach-evima koji su dovoljno dugo prisutni da naprave razliku.</a:t>
            </a:r>
            <a:endParaRPr lang="en-US" sz="1450" dirty="0"/>
          </a:p>
        </p:txBody>
      </p:sp>
      <p:sp>
        <p:nvSpPr>
          <p:cNvPr id="15" name="Shape 11"/>
          <p:cNvSpPr/>
          <p:nvPr/>
        </p:nvSpPr>
        <p:spPr>
          <a:xfrm>
            <a:off x="9608344" y="2990493"/>
            <a:ext cx="4228148" cy="3892987"/>
          </a:xfrm>
          <a:prstGeom prst="roundRect">
            <a:avLst>
              <a:gd name="adj" fmla="val 2034"/>
            </a:avLst>
          </a:prstGeom>
          <a:solidFill>
            <a:srgbClr val="E2E9E8"/>
          </a:solidFill>
          <a:ln w="7620">
            <a:solidFill>
              <a:srgbClr val="C8CFCE"/>
            </a:solidFill>
            <a:prstDash val="solid"/>
          </a:ln>
        </p:spPr>
      </p:sp>
      <p:sp>
        <p:nvSpPr>
          <p:cNvPr id="16" name="Shape 12"/>
          <p:cNvSpPr/>
          <p:nvPr/>
        </p:nvSpPr>
        <p:spPr>
          <a:xfrm>
            <a:off x="9804440" y="3186589"/>
            <a:ext cx="565547" cy="565547"/>
          </a:xfrm>
          <a:prstGeom prst="roundRect">
            <a:avLst>
              <a:gd name="adj" fmla="val 16166801"/>
            </a:avLst>
          </a:prstGeom>
          <a:solidFill>
            <a:srgbClr val="769993"/>
          </a:solidFill>
          <a:ln/>
        </p:spPr>
      </p:sp>
      <p:pic>
        <p:nvPicPr>
          <p:cNvPr id="17"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59935" y="3342084"/>
            <a:ext cx="254437" cy="254437"/>
          </a:xfrm>
          <a:prstGeom prst="rect">
            <a:avLst/>
          </a:prstGeom>
        </p:spPr>
      </p:pic>
      <p:sp>
        <p:nvSpPr>
          <p:cNvPr id="18" name="Text 13"/>
          <p:cNvSpPr/>
          <p:nvPr/>
        </p:nvSpPr>
        <p:spPr>
          <a:xfrm>
            <a:off x="9804440" y="3931206"/>
            <a:ext cx="3835956" cy="589359"/>
          </a:xfrm>
          <a:prstGeom prst="rect">
            <a:avLst/>
          </a:prstGeom>
          <a:noFill/>
          <a:ln/>
        </p:spPr>
        <p:txBody>
          <a:bodyPr wrap="square" lIns="0" tIns="0" rIns="0" bIns="0" rtlCol="0" anchor="t"/>
          <a:lstStyle/>
          <a:p>
            <a:pPr algn="l" indent="0" marL="0">
              <a:lnSpc>
                <a:spcPts val="2300"/>
              </a:lnSpc>
              <a:buNone/>
            </a:pPr>
            <a:r>
              <a:rPr lang="en-US" sz="1850" b="1" dirty="0">
                <a:solidFill>
                  <a:srgbClr val="272525"/>
                </a:solidFill>
                <a:latin typeface="Montserrat Bold" pitchFamily="34" charset="0"/>
                <a:ea typeface="Montserrat Bold" pitchFamily="34" charset="-122"/>
                <a:cs typeface="Montserrat Bold" pitchFamily="34" charset="-120"/>
              </a:rPr>
              <a:t>Različite situacije zahtevaju različite pristupe</a:t>
            </a:r>
            <a:endParaRPr lang="en-US" sz="1850" dirty="0"/>
          </a:p>
        </p:txBody>
      </p:sp>
      <p:sp>
        <p:nvSpPr>
          <p:cNvPr id="19" name="Text 14"/>
          <p:cNvSpPr/>
          <p:nvPr/>
        </p:nvSpPr>
        <p:spPr>
          <a:xfrm>
            <a:off x="9804440" y="4627959"/>
            <a:ext cx="3835956" cy="205942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Spotify je koristio agile za svakodnevni rad i top-down za stratešku transformaciju. To nije protivrečnost — to je fleksibilnost. Sposobnost da prepoznate kada situacija zahteva iterativno eksperimentisanje a kada odlučnu akciju je ključna kompetencija za svakog praktičara organizacionog razvoja.</a:t>
            </a:r>
            <a:endParaRPr lang="en-US" sz="1450" dirty="0"/>
          </a:p>
        </p:txBody>
      </p:sp>
      <p:sp>
        <p:nvSpPr>
          <p:cNvPr id="20" name="Text 15"/>
          <p:cNvSpPr/>
          <p:nvPr/>
        </p:nvSpPr>
        <p:spPr>
          <a:xfrm>
            <a:off x="793790" y="7084933"/>
            <a:ext cx="13042821"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Agilnost nije nešto što </a:t>
            </a:r>
            <a:pPr algn="l" indent="0" marL="0">
              <a:lnSpc>
                <a:spcPts val="2300"/>
              </a:lnSpc>
              <a:buNone/>
            </a:pPr>
            <a:r>
              <a:rPr lang="en-US" sz="1450" i="1" dirty="0">
                <a:solidFill>
                  <a:srgbClr val="272525"/>
                </a:solidFill>
                <a:latin typeface="Source Sans 3" pitchFamily="34" charset="0"/>
                <a:ea typeface="Source Sans 3" pitchFamily="34" charset="-122"/>
                <a:cs typeface="Source Sans 3" pitchFamily="34" charset="-120"/>
              </a:rPr>
              <a:t>imate</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 to je nešto što </a:t>
            </a:r>
            <a:pPr algn="l" indent="0" marL="0">
              <a:lnSpc>
                <a:spcPts val="2300"/>
              </a:lnSpc>
              <a:buNone/>
            </a:pPr>
            <a:r>
              <a:rPr lang="en-US" sz="1450" i="1" dirty="0">
                <a:solidFill>
                  <a:srgbClr val="272525"/>
                </a:solidFill>
                <a:latin typeface="Source Sans 3" pitchFamily="34" charset="0"/>
                <a:ea typeface="Source Sans 3" pitchFamily="34" charset="-122"/>
                <a:cs typeface="Source Sans 3" pitchFamily="34" charset="-120"/>
              </a:rPr>
              <a:t>praktikujete</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I kao svaka praksa, zahteva stalnu refleksiju o tome da li ono što radite i dalje ima smisla.</a:t>
            </a:r>
            <a:endParaRPr lang="en-US" sz="14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793790" y="1307306"/>
            <a:ext cx="839272" cy="373142"/>
          </a:xfrm>
          <a:prstGeom prst="roundRect">
            <a:avLst>
              <a:gd name="adj" fmla="val 17872"/>
            </a:avLst>
          </a:prstGeom>
          <a:solidFill>
            <a:srgbClr val="E2E9E8"/>
          </a:solidFill>
          <a:ln/>
        </p:spPr>
      </p:sp>
      <p:sp>
        <p:nvSpPr>
          <p:cNvPr id="3" name="Text 1"/>
          <p:cNvSpPr/>
          <p:nvPr/>
        </p:nvSpPr>
        <p:spPr>
          <a:xfrm>
            <a:off x="912852" y="1366838"/>
            <a:ext cx="601147" cy="254079"/>
          </a:xfrm>
          <a:prstGeom prst="rect">
            <a:avLst/>
          </a:prstGeom>
          <a:noFill/>
          <a:ln/>
        </p:spPr>
        <p:txBody>
          <a:bodyPr wrap="none" lIns="0" tIns="0" rIns="0" bIns="0" rtlCol="0" anchor="t"/>
          <a:lstStyle/>
          <a:p>
            <a:pPr algn="l" indent="0" marL="0">
              <a:lnSpc>
                <a:spcPts val="2000"/>
              </a:lnSpc>
              <a:buNone/>
            </a:pPr>
            <a:r>
              <a:rPr lang="en-US" sz="1250" dirty="0">
                <a:solidFill>
                  <a:srgbClr val="272525"/>
                </a:solidFill>
                <a:latin typeface="Source Sans 3" pitchFamily="34" charset="0"/>
                <a:ea typeface="Source Sans 3" pitchFamily="34" charset="-122"/>
                <a:cs typeface="Source Sans 3" pitchFamily="34" charset="-120"/>
              </a:rPr>
              <a:t>ZADATAK</a:t>
            </a:r>
            <a:endParaRPr lang="en-US" sz="1250" dirty="0"/>
          </a:p>
        </p:txBody>
      </p:sp>
      <p:sp>
        <p:nvSpPr>
          <p:cNvPr id="4" name="Shape 2"/>
          <p:cNvSpPr/>
          <p:nvPr/>
        </p:nvSpPr>
        <p:spPr>
          <a:xfrm>
            <a:off x="1732240" y="1299686"/>
            <a:ext cx="1288018" cy="388382"/>
          </a:xfrm>
          <a:prstGeom prst="roundRect">
            <a:avLst>
              <a:gd name="adj" fmla="val 17171"/>
            </a:avLst>
          </a:prstGeom>
          <a:noFill/>
          <a:ln w="7620">
            <a:solidFill>
              <a:srgbClr val="769993"/>
            </a:solidFill>
            <a:prstDash val="solid"/>
          </a:ln>
        </p:spPr>
      </p:sp>
      <p:sp>
        <p:nvSpPr>
          <p:cNvPr id="5" name="Text 3"/>
          <p:cNvSpPr/>
          <p:nvPr/>
        </p:nvSpPr>
        <p:spPr>
          <a:xfrm>
            <a:off x="1858923" y="1366838"/>
            <a:ext cx="1034653" cy="254079"/>
          </a:xfrm>
          <a:prstGeom prst="rect">
            <a:avLst/>
          </a:prstGeom>
          <a:noFill/>
          <a:ln/>
        </p:spPr>
        <p:txBody>
          <a:bodyPr wrap="none" lIns="0" tIns="0" rIns="0" bIns="0" rtlCol="0" anchor="t"/>
          <a:lstStyle/>
          <a:p>
            <a:pPr algn="l" indent="0" marL="0">
              <a:lnSpc>
                <a:spcPts val="2000"/>
              </a:lnSpc>
              <a:buNone/>
            </a:pPr>
            <a:r>
              <a:rPr lang="en-US" sz="1250" dirty="0">
                <a:solidFill>
                  <a:srgbClr val="769993"/>
                </a:solidFill>
                <a:latin typeface="Source Sans 3" pitchFamily="34" charset="0"/>
                <a:ea typeface="Source Sans 3" pitchFamily="34" charset="-122"/>
                <a:cs typeface="Source Sans 3" pitchFamily="34" charset="-120"/>
              </a:rPr>
              <a:t>AGILNI SPOTIFY</a:t>
            </a:r>
            <a:endParaRPr lang="en-US" sz="1250" dirty="0"/>
          </a:p>
        </p:txBody>
      </p:sp>
      <p:sp>
        <p:nvSpPr>
          <p:cNvPr id="6" name="Text 4"/>
          <p:cNvSpPr/>
          <p:nvPr/>
        </p:nvSpPr>
        <p:spPr>
          <a:xfrm>
            <a:off x="793790" y="1767364"/>
            <a:ext cx="4714042"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Zadatak: Agilni Spotify</a:t>
            </a:r>
            <a:endParaRPr lang="en-US" sz="3100" dirty="0"/>
          </a:p>
        </p:txBody>
      </p:sp>
      <p:sp>
        <p:nvSpPr>
          <p:cNvPr id="7" name="Text 5"/>
          <p:cNvSpPr/>
          <p:nvPr/>
        </p:nvSpPr>
        <p:spPr>
          <a:xfrm>
            <a:off x="793790" y="2561153"/>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Znamo šta je Daniel Ek zapravo uradio: tri runde otpuštanja u 2023., odluka odozgo nadole, brzo i odlučno. I znamo da je to dalo rezultate — prvi godišnji profit u istoriji kompanije, rekordne marže, rast pretplatnika. </a:t>
            </a:r>
            <a:endParaRPr lang="en-US" sz="1550" dirty="0"/>
          </a:p>
        </p:txBody>
      </p:sp>
      <p:sp>
        <p:nvSpPr>
          <p:cNvPr id="8" name="Text 6"/>
          <p:cNvSpPr/>
          <p:nvPr/>
        </p:nvSpPr>
        <p:spPr>
          <a:xfrm>
            <a:off x="793790" y="3419475"/>
            <a:ext cx="13042821" cy="63507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Ali zamislite alternativni scenario: šta ako bi Spotify istu transformaciju — smanjenje troškova, povećanje efikasnosti, zaokret ka profitabilnosti — vodio agilnim pristupom? Korak po korak, iterativno, sa uključivanjem zaposlenih, eksperimentima, kratkim ciklusima.</a:t>
            </a:r>
            <a:endParaRPr lang="en-US" sz="1550" dirty="0"/>
          </a:p>
        </p:txBody>
      </p:sp>
      <p:sp>
        <p:nvSpPr>
          <p:cNvPr id="9" name="Shape 7"/>
          <p:cNvSpPr/>
          <p:nvPr/>
        </p:nvSpPr>
        <p:spPr>
          <a:xfrm>
            <a:off x="793790" y="4277797"/>
            <a:ext cx="13042821" cy="2111335"/>
          </a:xfrm>
          <a:prstGeom prst="roundRect">
            <a:avLst>
              <a:gd name="adj" fmla="val 3948"/>
            </a:avLst>
          </a:prstGeom>
          <a:solidFill>
            <a:srgbClr val="E2E9E8"/>
          </a:solidFill>
          <a:ln w="7620">
            <a:solidFill>
              <a:srgbClr val="C8CFCE"/>
            </a:solidFill>
            <a:prstDash val="solid"/>
          </a:ln>
        </p:spPr>
      </p:sp>
      <p:sp>
        <p:nvSpPr>
          <p:cNvPr id="10" name="Shape 8"/>
          <p:cNvSpPr/>
          <p:nvPr/>
        </p:nvSpPr>
        <p:spPr>
          <a:xfrm>
            <a:off x="801410" y="4285417"/>
            <a:ext cx="4342448" cy="2096095"/>
          </a:xfrm>
          <a:prstGeom prst="roundRect">
            <a:avLst>
              <a:gd name="adj" fmla="val 3977"/>
            </a:avLst>
          </a:prstGeom>
          <a:solidFill>
            <a:srgbClr val="E2E9E8"/>
          </a:solidFill>
          <a:ln/>
        </p:spPr>
      </p:sp>
      <p:sp>
        <p:nvSpPr>
          <p:cNvPr id="11" name="Text 9"/>
          <p:cNvSpPr/>
          <p:nvPr/>
        </p:nvSpPr>
        <p:spPr>
          <a:xfrm>
            <a:off x="999768" y="4483775"/>
            <a:ext cx="3663077"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Polazna situacija (kraj 2022):</a:t>
            </a:r>
            <a:endParaRPr lang="en-US" sz="1950" dirty="0"/>
          </a:p>
        </p:txBody>
      </p:sp>
      <p:sp>
        <p:nvSpPr>
          <p:cNvPr id="12" name="Text 10"/>
          <p:cNvSpPr/>
          <p:nvPr/>
        </p:nvSpPr>
        <p:spPr>
          <a:xfrm>
            <a:off x="999768" y="4912995"/>
            <a:ext cx="3945731"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Spotify ima oko 10.000 zaposlenih, nikada nije ostvario godišnji profit, troši mnogo na podkast ugovore, ima previše koordinacionih pozicija, marže su niske.</a:t>
            </a:r>
            <a:endParaRPr lang="en-US" sz="1550" dirty="0"/>
          </a:p>
        </p:txBody>
      </p:sp>
      <p:sp>
        <p:nvSpPr>
          <p:cNvPr id="13" name="Shape 11"/>
          <p:cNvSpPr/>
          <p:nvPr/>
        </p:nvSpPr>
        <p:spPr>
          <a:xfrm>
            <a:off x="5143857" y="4285417"/>
            <a:ext cx="4342567" cy="2096095"/>
          </a:xfrm>
          <a:prstGeom prst="rect">
            <a:avLst/>
          </a:prstGeom>
          <a:solidFill>
            <a:srgbClr val="E2E9E8"/>
          </a:solidFill>
          <a:ln/>
        </p:spPr>
      </p:sp>
      <p:sp>
        <p:nvSpPr>
          <p:cNvPr id="14" name="Shape 12"/>
          <p:cNvSpPr/>
          <p:nvPr/>
        </p:nvSpPr>
        <p:spPr>
          <a:xfrm>
            <a:off x="5143857" y="4285417"/>
            <a:ext cx="22860" cy="2096095"/>
          </a:xfrm>
          <a:prstGeom prst="roundRect">
            <a:avLst>
              <a:gd name="adj" fmla="val 364651"/>
            </a:avLst>
          </a:prstGeom>
          <a:solidFill>
            <a:srgbClr val="C8CFCE"/>
          </a:solidFill>
          <a:ln/>
        </p:spPr>
      </p:sp>
      <p:sp>
        <p:nvSpPr>
          <p:cNvPr id="15" name="Text 13"/>
          <p:cNvSpPr/>
          <p:nvPr/>
        </p:nvSpPr>
        <p:spPr>
          <a:xfrm>
            <a:off x="5342215" y="4483775"/>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Tržišni kontekst:</a:t>
            </a:r>
            <a:endParaRPr lang="en-US" sz="1950" dirty="0"/>
          </a:p>
        </p:txBody>
      </p:sp>
      <p:sp>
        <p:nvSpPr>
          <p:cNvPr id="16" name="Text 14"/>
          <p:cNvSpPr/>
          <p:nvPr/>
        </p:nvSpPr>
        <p:spPr>
          <a:xfrm>
            <a:off x="5342215" y="4912995"/>
            <a:ext cx="3945850"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Kamatne stope rastu, investitori očekuju profitabilnost.</a:t>
            </a:r>
            <a:endParaRPr lang="en-US" sz="1550" dirty="0"/>
          </a:p>
        </p:txBody>
      </p:sp>
      <p:sp>
        <p:nvSpPr>
          <p:cNvPr id="17" name="Shape 15"/>
          <p:cNvSpPr/>
          <p:nvPr/>
        </p:nvSpPr>
        <p:spPr>
          <a:xfrm>
            <a:off x="9486424" y="4285417"/>
            <a:ext cx="4342567" cy="2096095"/>
          </a:xfrm>
          <a:prstGeom prst="rect">
            <a:avLst/>
          </a:prstGeom>
          <a:solidFill>
            <a:srgbClr val="E2E9E8"/>
          </a:solidFill>
          <a:ln/>
        </p:spPr>
      </p:sp>
      <p:sp>
        <p:nvSpPr>
          <p:cNvPr id="18" name="Shape 16"/>
          <p:cNvSpPr/>
          <p:nvPr/>
        </p:nvSpPr>
        <p:spPr>
          <a:xfrm>
            <a:off x="9486424" y="4285417"/>
            <a:ext cx="22860" cy="2096095"/>
          </a:xfrm>
          <a:prstGeom prst="roundRect">
            <a:avLst>
              <a:gd name="adj" fmla="val 364651"/>
            </a:avLst>
          </a:prstGeom>
          <a:solidFill>
            <a:srgbClr val="C8CFCE"/>
          </a:solidFill>
          <a:ln/>
        </p:spPr>
      </p:sp>
      <p:sp>
        <p:nvSpPr>
          <p:cNvPr id="19" name="Text 17"/>
          <p:cNvSpPr/>
          <p:nvPr/>
        </p:nvSpPr>
        <p:spPr>
          <a:xfrm>
            <a:off x="9684782" y="4483775"/>
            <a:ext cx="3945850" cy="930473"/>
          </a:xfrm>
          <a:prstGeom prst="rect">
            <a:avLst/>
          </a:prstGeom>
          <a:noFill/>
          <a:ln/>
        </p:spPr>
        <p:txBody>
          <a:bodyPr wrap="squar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Vaš zadatak je da dizajnirate agilni plan transformacije za Spotify.</a:t>
            </a:r>
            <a:endParaRPr lang="en-US" sz="1950" dirty="0"/>
          </a:p>
        </p:txBody>
      </p:sp>
      <p:sp>
        <p:nvSpPr>
          <p:cNvPr id="20" name="Text 18"/>
          <p:cNvSpPr/>
          <p:nvPr/>
        </p:nvSpPr>
        <p:spPr>
          <a:xfrm>
            <a:off x="9684782" y="5533311"/>
            <a:ext cx="3945850"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Koristite principe iz ovog teksta.</a:t>
            </a:r>
            <a:endParaRPr lang="en-US" sz="1550" dirty="0"/>
          </a:p>
        </p:txBody>
      </p:sp>
      <p:sp>
        <p:nvSpPr>
          <p:cNvPr id="21" name="Text 19"/>
          <p:cNvSpPr/>
          <p:nvPr/>
        </p:nvSpPr>
        <p:spPr>
          <a:xfrm>
            <a:off x="793790" y="6612374"/>
            <a:ext cx="13042821" cy="317540"/>
          </a:xfrm>
          <a:prstGeom prst="rect">
            <a:avLst/>
          </a:prstGeom>
          <a:noFill/>
          <a:ln/>
        </p:spPr>
        <p:txBody>
          <a:bodyPr wrap="none" lIns="0" tIns="0" rIns="0" bIns="0" rtlCol="0" anchor="t"/>
          <a:lstStyle/>
          <a:p>
            <a:pPr algn="l" indent="0" marL="0">
              <a:lnSpc>
                <a:spcPts val="2500"/>
              </a:lnSpc>
              <a:buNone/>
            </a:pP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793790" y="672584"/>
            <a:ext cx="1342906" cy="324326"/>
          </a:xfrm>
          <a:prstGeom prst="roundRect">
            <a:avLst>
              <a:gd name="adj" fmla="val 18506"/>
            </a:avLst>
          </a:prstGeom>
          <a:solidFill>
            <a:srgbClr val="E2E9E8"/>
          </a:solidFill>
          <a:ln/>
        </p:spPr>
      </p:sp>
      <p:sp>
        <p:nvSpPr>
          <p:cNvPr id="3" name="Text 1"/>
          <p:cNvSpPr/>
          <p:nvPr/>
        </p:nvSpPr>
        <p:spPr>
          <a:xfrm>
            <a:off x="900946" y="726162"/>
            <a:ext cx="1128593" cy="217170"/>
          </a:xfrm>
          <a:prstGeom prst="rect">
            <a:avLst/>
          </a:prstGeom>
          <a:noFill/>
          <a:ln/>
        </p:spPr>
        <p:txBody>
          <a:bodyPr wrap="none" lIns="0" tIns="0" rIns="0" bIns="0" rtlCol="0" anchor="t"/>
          <a:lstStyle/>
          <a:p>
            <a:pPr algn="l" indent="0" marL="0">
              <a:lnSpc>
                <a:spcPts val="1700"/>
              </a:lnSpc>
              <a:buNone/>
            </a:pPr>
            <a:r>
              <a:rPr lang="en-US" sz="1100" dirty="0">
                <a:solidFill>
                  <a:srgbClr val="272525"/>
                </a:solidFill>
                <a:latin typeface="Source Sans 3" pitchFamily="34" charset="0"/>
                <a:ea typeface="Source Sans 3" pitchFamily="34" charset="-122"/>
                <a:cs typeface="Source Sans 3" pitchFamily="34" charset="-120"/>
              </a:rPr>
              <a:t>OPR KONSULTANTI</a:t>
            </a:r>
            <a:endParaRPr lang="en-US" sz="1100" dirty="0"/>
          </a:p>
        </p:txBody>
      </p:sp>
      <p:sp>
        <p:nvSpPr>
          <p:cNvPr id="4" name="Text 2"/>
          <p:cNvSpPr/>
          <p:nvPr/>
        </p:nvSpPr>
        <p:spPr>
          <a:xfrm>
            <a:off x="793790" y="1061204"/>
            <a:ext cx="5303877" cy="558165"/>
          </a:xfrm>
          <a:prstGeom prst="rect">
            <a:avLst/>
          </a:prstGeom>
          <a:noFill/>
          <a:ln/>
        </p:spPr>
        <p:txBody>
          <a:bodyPr wrap="none" lIns="0" tIns="0" rIns="0" bIns="0" rtlCol="0" anchor="t"/>
          <a:lstStyle/>
          <a:p>
            <a:pPr algn="l" indent="0" marL="0">
              <a:lnSpc>
                <a:spcPts val="4350"/>
              </a:lnSpc>
              <a:buNone/>
            </a:pPr>
            <a:r>
              <a:rPr lang="en-US" sz="3500" b="1" dirty="0">
                <a:solidFill>
                  <a:srgbClr val="769993"/>
                </a:solidFill>
                <a:latin typeface="Montserrat Bold" pitchFamily="34" charset="0"/>
                <a:ea typeface="Montserrat Bold" pitchFamily="34" charset="-122"/>
                <a:cs typeface="Montserrat Bold" pitchFamily="34" charset="-120"/>
              </a:rPr>
              <a:t>Zadatak: Agilni Spotify</a:t>
            </a:r>
            <a:endParaRPr lang="en-US" sz="3500" dirty="0"/>
          </a:p>
        </p:txBody>
      </p:sp>
      <p:sp>
        <p:nvSpPr>
          <p:cNvPr id="5" name="Shape 3"/>
          <p:cNvSpPr/>
          <p:nvPr/>
        </p:nvSpPr>
        <p:spPr>
          <a:xfrm>
            <a:off x="7303770" y="1860471"/>
            <a:ext cx="22860" cy="5244108"/>
          </a:xfrm>
          <a:prstGeom prst="roundRect">
            <a:avLst>
              <a:gd name="adj" fmla="val 328186"/>
            </a:avLst>
          </a:prstGeom>
          <a:solidFill>
            <a:srgbClr val="C8CFCE"/>
          </a:solidFill>
          <a:ln/>
        </p:spPr>
      </p:sp>
      <p:sp>
        <p:nvSpPr>
          <p:cNvPr id="6" name="Shape 4"/>
          <p:cNvSpPr/>
          <p:nvPr/>
        </p:nvSpPr>
        <p:spPr>
          <a:xfrm>
            <a:off x="6601361" y="2049899"/>
            <a:ext cx="535781" cy="22860"/>
          </a:xfrm>
          <a:prstGeom prst="roundRect">
            <a:avLst>
              <a:gd name="adj" fmla="val 328186"/>
            </a:avLst>
          </a:prstGeom>
          <a:solidFill>
            <a:srgbClr val="C8CFCE"/>
          </a:solidFill>
          <a:ln/>
        </p:spPr>
      </p:sp>
      <p:sp>
        <p:nvSpPr>
          <p:cNvPr id="7" name="Shape 5"/>
          <p:cNvSpPr/>
          <p:nvPr/>
        </p:nvSpPr>
        <p:spPr>
          <a:xfrm>
            <a:off x="7114282" y="1860471"/>
            <a:ext cx="401836" cy="401836"/>
          </a:xfrm>
          <a:prstGeom prst="roundRect">
            <a:avLst>
              <a:gd name="adj" fmla="val 18670"/>
            </a:avLst>
          </a:prstGeom>
          <a:solidFill>
            <a:srgbClr val="E2E9E8"/>
          </a:solidFill>
          <a:ln w="7620">
            <a:solidFill>
              <a:srgbClr val="C8CFCE"/>
            </a:solidFill>
            <a:prstDash val="solid"/>
          </a:ln>
        </p:spPr>
      </p:sp>
      <p:sp>
        <p:nvSpPr>
          <p:cNvPr id="8" name="Text 6"/>
          <p:cNvSpPr/>
          <p:nvPr/>
        </p:nvSpPr>
        <p:spPr>
          <a:xfrm>
            <a:off x="7181195" y="1893868"/>
            <a:ext cx="267891" cy="334923"/>
          </a:xfrm>
          <a:prstGeom prst="rect">
            <a:avLst/>
          </a:prstGeom>
          <a:noFill/>
          <a:ln/>
        </p:spPr>
        <p:txBody>
          <a:bodyPr wrap="none" lIns="0" tIns="0" rIns="0" bIns="0" rtlCol="0" anchor="t"/>
          <a:lstStyle/>
          <a:p>
            <a:pPr algn="ctr" indent="0" marL="0">
              <a:lnSpc>
                <a:spcPts val="2100"/>
              </a:lnSpc>
              <a:buNone/>
            </a:pPr>
            <a:r>
              <a:rPr lang="en-US" sz="2100" b="1" dirty="0">
                <a:solidFill>
                  <a:srgbClr val="272525"/>
                </a:solidFill>
                <a:latin typeface="Montserrat Bold" pitchFamily="34" charset="0"/>
                <a:ea typeface="Montserrat Bold" pitchFamily="34" charset="-122"/>
                <a:cs typeface="Montserrat Bold" pitchFamily="34" charset="-120"/>
              </a:rPr>
              <a:t>1</a:t>
            </a:r>
            <a:endParaRPr lang="en-US" sz="2100" dirty="0"/>
          </a:p>
        </p:txBody>
      </p:sp>
      <p:sp>
        <p:nvSpPr>
          <p:cNvPr id="9" name="Text 7"/>
          <p:cNvSpPr/>
          <p:nvPr/>
        </p:nvSpPr>
        <p:spPr>
          <a:xfrm>
            <a:off x="4189333" y="1921788"/>
            <a:ext cx="2232779" cy="278963"/>
          </a:xfrm>
          <a:prstGeom prst="rect">
            <a:avLst/>
          </a:prstGeom>
          <a:noFill/>
          <a:ln/>
        </p:spPr>
        <p:txBody>
          <a:bodyPr wrap="none" lIns="0" tIns="0" rIns="0" bIns="0" rtlCol="0" anchor="t"/>
          <a:lstStyle/>
          <a:p>
            <a:pPr algn="r"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Prvo pitanje:</a:t>
            </a:r>
            <a:endParaRPr lang="en-US" sz="1750" dirty="0"/>
          </a:p>
        </p:txBody>
      </p:sp>
      <p:sp>
        <p:nvSpPr>
          <p:cNvPr id="10" name="Text 8"/>
          <p:cNvSpPr/>
          <p:nvPr/>
        </p:nvSpPr>
        <p:spPr>
          <a:xfrm>
            <a:off x="793790" y="2297192"/>
            <a:ext cx="5628323" cy="542925"/>
          </a:xfrm>
          <a:prstGeom prst="rect">
            <a:avLst/>
          </a:prstGeom>
          <a:noFill/>
          <a:ln/>
        </p:spPr>
        <p:txBody>
          <a:bodyPr wrap="square" lIns="0" tIns="0" rIns="0" bIns="0" rtlCol="0" anchor="t"/>
          <a:lstStyle/>
          <a:p>
            <a:pPr algn="r"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Kako biste organizovali proces promene? Koji bi bio prvi korak? Koji drugi? Razmišljajte u iteracijama ili sprintovima, ne u jednom velikom planu.</a:t>
            </a:r>
            <a:endParaRPr lang="en-US" sz="1400" dirty="0"/>
          </a:p>
        </p:txBody>
      </p:sp>
      <p:sp>
        <p:nvSpPr>
          <p:cNvPr id="11" name="Shape 9"/>
          <p:cNvSpPr/>
          <p:nvPr/>
        </p:nvSpPr>
        <p:spPr>
          <a:xfrm>
            <a:off x="7493258" y="3085862"/>
            <a:ext cx="535781" cy="22860"/>
          </a:xfrm>
          <a:prstGeom prst="roundRect">
            <a:avLst>
              <a:gd name="adj" fmla="val 328186"/>
            </a:avLst>
          </a:prstGeom>
          <a:solidFill>
            <a:srgbClr val="C8CFCE"/>
          </a:solidFill>
          <a:ln/>
        </p:spPr>
      </p:sp>
      <p:sp>
        <p:nvSpPr>
          <p:cNvPr id="12" name="Shape 10"/>
          <p:cNvSpPr/>
          <p:nvPr/>
        </p:nvSpPr>
        <p:spPr>
          <a:xfrm>
            <a:off x="7114282" y="2896433"/>
            <a:ext cx="401836" cy="401836"/>
          </a:xfrm>
          <a:prstGeom prst="roundRect">
            <a:avLst>
              <a:gd name="adj" fmla="val 18670"/>
            </a:avLst>
          </a:prstGeom>
          <a:solidFill>
            <a:srgbClr val="E2E9E8"/>
          </a:solidFill>
          <a:ln w="7620">
            <a:solidFill>
              <a:srgbClr val="C8CFCE"/>
            </a:solidFill>
            <a:prstDash val="solid"/>
          </a:ln>
        </p:spPr>
      </p:sp>
      <p:sp>
        <p:nvSpPr>
          <p:cNvPr id="13" name="Text 11"/>
          <p:cNvSpPr/>
          <p:nvPr/>
        </p:nvSpPr>
        <p:spPr>
          <a:xfrm>
            <a:off x="7181195" y="2929830"/>
            <a:ext cx="267891" cy="334923"/>
          </a:xfrm>
          <a:prstGeom prst="rect">
            <a:avLst/>
          </a:prstGeom>
          <a:noFill/>
          <a:ln/>
        </p:spPr>
        <p:txBody>
          <a:bodyPr wrap="none" lIns="0" tIns="0" rIns="0" bIns="0" rtlCol="0" anchor="t"/>
          <a:lstStyle/>
          <a:p>
            <a:pPr algn="ctr" indent="0" marL="0">
              <a:lnSpc>
                <a:spcPts val="2100"/>
              </a:lnSpc>
              <a:buNone/>
            </a:pPr>
            <a:r>
              <a:rPr lang="en-US" sz="2100" b="1" dirty="0">
                <a:solidFill>
                  <a:srgbClr val="272525"/>
                </a:solidFill>
                <a:latin typeface="Montserrat Bold" pitchFamily="34" charset="0"/>
                <a:ea typeface="Montserrat Bold" pitchFamily="34" charset="-122"/>
                <a:cs typeface="Montserrat Bold" pitchFamily="34" charset="-120"/>
              </a:rPr>
              <a:t>2</a:t>
            </a:r>
            <a:endParaRPr lang="en-US" sz="2100" dirty="0"/>
          </a:p>
        </p:txBody>
      </p:sp>
      <p:sp>
        <p:nvSpPr>
          <p:cNvPr id="14" name="Text 12"/>
          <p:cNvSpPr/>
          <p:nvPr/>
        </p:nvSpPr>
        <p:spPr>
          <a:xfrm>
            <a:off x="8208288" y="2957751"/>
            <a:ext cx="2232779"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Drugo pitanje:</a:t>
            </a:r>
            <a:endParaRPr lang="en-US" sz="1750" dirty="0"/>
          </a:p>
        </p:txBody>
      </p:sp>
      <p:sp>
        <p:nvSpPr>
          <p:cNvPr id="15" name="Text 13"/>
          <p:cNvSpPr/>
          <p:nvPr/>
        </p:nvSpPr>
        <p:spPr>
          <a:xfrm>
            <a:off x="8208288" y="3333155"/>
            <a:ext cx="5628323"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Kako biste uključili zaposlene? Šta bi bila uloga timova (skvodova) u samom procesu transformacije?</a:t>
            </a:r>
            <a:endParaRPr lang="en-US" sz="1400" dirty="0"/>
          </a:p>
        </p:txBody>
      </p:sp>
      <p:sp>
        <p:nvSpPr>
          <p:cNvPr id="16" name="Shape 14"/>
          <p:cNvSpPr/>
          <p:nvPr/>
        </p:nvSpPr>
        <p:spPr>
          <a:xfrm>
            <a:off x="6601361" y="3991689"/>
            <a:ext cx="535781" cy="22860"/>
          </a:xfrm>
          <a:prstGeom prst="roundRect">
            <a:avLst>
              <a:gd name="adj" fmla="val 328186"/>
            </a:avLst>
          </a:prstGeom>
          <a:solidFill>
            <a:srgbClr val="C8CFCE"/>
          </a:solidFill>
          <a:ln/>
        </p:spPr>
      </p:sp>
      <p:sp>
        <p:nvSpPr>
          <p:cNvPr id="17" name="Shape 15"/>
          <p:cNvSpPr/>
          <p:nvPr/>
        </p:nvSpPr>
        <p:spPr>
          <a:xfrm>
            <a:off x="7114282" y="3802261"/>
            <a:ext cx="401836" cy="401836"/>
          </a:xfrm>
          <a:prstGeom prst="roundRect">
            <a:avLst>
              <a:gd name="adj" fmla="val 18670"/>
            </a:avLst>
          </a:prstGeom>
          <a:solidFill>
            <a:srgbClr val="E2E9E8"/>
          </a:solidFill>
          <a:ln w="7620">
            <a:solidFill>
              <a:srgbClr val="C8CFCE"/>
            </a:solidFill>
            <a:prstDash val="solid"/>
          </a:ln>
        </p:spPr>
      </p:sp>
      <p:sp>
        <p:nvSpPr>
          <p:cNvPr id="18" name="Text 16"/>
          <p:cNvSpPr/>
          <p:nvPr/>
        </p:nvSpPr>
        <p:spPr>
          <a:xfrm>
            <a:off x="7181195" y="3835658"/>
            <a:ext cx="267891" cy="334923"/>
          </a:xfrm>
          <a:prstGeom prst="rect">
            <a:avLst/>
          </a:prstGeom>
          <a:noFill/>
          <a:ln/>
        </p:spPr>
        <p:txBody>
          <a:bodyPr wrap="none" lIns="0" tIns="0" rIns="0" bIns="0" rtlCol="0" anchor="t"/>
          <a:lstStyle/>
          <a:p>
            <a:pPr algn="ctr" indent="0" marL="0">
              <a:lnSpc>
                <a:spcPts val="2100"/>
              </a:lnSpc>
              <a:buNone/>
            </a:pPr>
            <a:r>
              <a:rPr lang="en-US" sz="2100" b="1" dirty="0">
                <a:solidFill>
                  <a:srgbClr val="272525"/>
                </a:solidFill>
                <a:latin typeface="Montserrat Bold" pitchFamily="34" charset="0"/>
                <a:ea typeface="Montserrat Bold" pitchFamily="34" charset="-122"/>
                <a:cs typeface="Montserrat Bold" pitchFamily="34" charset="-120"/>
              </a:rPr>
              <a:t>3</a:t>
            </a:r>
            <a:endParaRPr lang="en-US" sz="2100" dirty="0"/>
          </a:p>
        </p:txBody>
      </p:sp>
      <p:sp>
        <p:nvSpPr>
          <p:cNvPr id="19" name="Text 17"/>
          <p:cNvSpPr/>
          <p:nvPr/>
        </p:nvSpPr>
        <p:spPr>
          <a:xfrm>
            <a:off x="4189333" y="3863578"/>
            <a:ext cx="2232779" cy="278963"/>
          </a:xfrm>
          <a:prstGeom prst="rect">
            <a:avLst/>
          </a:prstGeom>
          <a:noFill/>
          <a:ln/>
        </p:spPr>
        <p:txBody>
          <a:bodyPr wrap="none" lIns="0" tIns="0" rIns="0" bIns="0" rtlCol="0" anchor="t"/>
          <a:lstStyle/>
          <a:p>
            <a:pPr algn="r"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Treće pitanje:</a:t>
            </a:r>
            <a:endParaRPr lang="en-US" sz="1750" dirty="0"/>
          </a:p>
        </p:txBody>
      </p:sp>
      <p:sp>
        <p:nvSpPr>
          <p:cNvPr id="20" name="Text 18"/>
          <p:cNvSpPr/>
          <p:nvPr/>
        </p:nvSpPr>
        <p:spPr>
          <a:xfrm>
            <a:off x="793790" y="4238982"/>
            <a:ext cx="5628323" cy="542925"/>
          </a:xfrm>
          <a:prstGeom prst="rect">
            <a:avLst/>
          </a:prstGeom>
          <a:noFill/>
          <a:ln/>
        </p:spPr>
        <p:txBody>
          <a:bodyPr wrap="square" lIns="0" tIns="0" rIns="0" bIns="0" rtlCol="0" anchor="t"/>
          <a:lstStyle/>
          <a:p>
            <a:pPr algn="r"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Šta bi bio vaš „minimum viable change" — najmanji mogući korak kojim testirate da li vaš pristup funkcioniše pre nego što ga proširite?</a:t>
            </a:r>
            <a:endParaRPr lang="en-US" sz="1400" dirty="0"/>
          </a:p>
        </p:txBody>
      </p:sp>
      <p:sp>
        <p:nvSpPr>
          <p:cNvPr id="21" name="Shape 19"/>
          <p:cNvSpPr/>
          <p:nvPr/>
        </p:nvSpPr>
        <p:spPr>
          <a:xfrm>
            <a:off x="7493258" y="4897636"/>
            <a:ext cx="535781" cy="22860"/>
          </a:xfrm>
          <a:prstGeom prst="roundRect">
            <a:avLst>
              <a:gd name="adj" fmla="val 328186"/>
            </a:avLst>
          </a:prstGeom>
          <a:solidFill>
            <a:srgbClr val="C8CFCE"/>
          </a:solidFill>
          <a:ln/>
        </p:spPr>
      </p:sp>
      <p:sp>
        <p:nvSpPr>
          <p:cNvPr id="22" name="Shape 20"/>
          <p:cNvSpPr/>
          <p:nvPr/>
        </p:nvSpPr>
        <p:spPr>
          <a:xfrm>
            <a:off x="7114282" y="4708208"/>
            <a:ext cx="401836" cy="401836"/>
          </a:xfrm>
          <a:prstGeom prst="roundRect">
            <a:avLst>
              <a:gd name="adj" fmla="val 18670"/>
            </a:avLst>
          </a:prstGeom>
          <a:solidFill>
            <a:srgbClr val="E2E9E8"/>
          </a:solidFill>
          <a:ln w="7620">
            <a:solidFill>
              <a:srgbClr val="C8CFCE"/>
            </a:solidFill>
            <a:prstDash val="solid"/>
          </a:ln>
        </p:spPr>
      </p:sp>
      <p:sp>
        <p:nvSpPr>
          <p:cNvPr id="23" name="Text 21"/>
          <p:cNvSpPr/>
          <p:nvPr/>
        </p:nvSpPr>
        <p:spPr>
          <a:xfrm>
            <a:off x="7181195" y="4741605"/>
            <a:ext cx="267891" cy="334923"/>
          </a:xfrm>
          <a:prstGeom prst="rect">
            <a:avLst/>
          </a:prstGeom>
          <a:noFill/>
          <a:ln/>
        </p:spPr>
        <p:txBody>
          <a:bodyPr wrap="none" lIns="0" tIns="0" rIns="0" bIns="0" rtlCol="0" anchor="t"/>
          <a:lstStyle/>
          <a:p>
            <a:pPr algn="ctr" indent="0" marL="0">
              <a:lnSpc>
                <a:spcPts val="2100"/>
              </a:lnSpc>
              <a:buNone/>
            </a:pPr>
            <a:r>
              <a:rPr lang="en-US" sz="2100" b="1" dirty="0">
                <a:solidFill>
                  <a:srgbClr val="272525"/>
                </a:solidFill>
                <a:latin typeface="Montserrat Bold" pitchFamily="34" charset="0"/>
                <a:ea typeface="Montserrat Bold" pitchFamily="34" charset="-122"/>
                <a:cs typeface="Montserrat Bold" pitchFamily="34" charset="-120"/>
              </a:rPr>
              <a:t>4</a:t>
            </a:r>
            <a:endParaRPr lang="en-US" sz="2100" dirty="0"/>
          </a:p>
        </p:txBody>
      </p:sp>
      <p:sp>
        <p:nvSpPr>
          <p:cNvPr id="24" name="Text 22"/>
          <p:cNvSpPr/>
          <p:nvPr/>
        </p:nvSpPr>
        <p:spPr>
          <a:xfrm>
            <a:off x="8208288" y="4769525"/>
            <a:ext cx="2232779"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Četvrto pitanje:</a:t>
            </a:r>
            <a:endParaRPr lang="en-US" sz="1750" dirty="0"/>
          </a:p>
        </p:txBody>
      </p:sp>
      <p:sp>
        <p:nvSpPr>
          <p:cNvPr id="25" name="Text 23"/>
          <p:cNvSpPr/>
          <p:nvPr/>
        </p:nvSpPr>
        <p:spPr>
          <a:xfrm>
            <a:off x="8208288" y="5144929"/>
            <a:ext cx="5628323"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Kako biste merili uspeh svake iteracije? Koji su vaši indikatori?</a:t>
            </a:r>
            <a:endParaRPr lang="en-US" sz="1400" dirty="0"/>
          </a:p>
        </p:txBody>
      </p:sp>
      <p:sp>
        <p:nvSpPr>
          <p:cNvPr id="26" name="Shape 24"/>
          <p:cNvSpPr/>
          <p:nvPr/>
        </p:nvSpPr>
        <p:spPr>
          <a:xfrm>
            <a:off x="6601361" y="5803583"/>
            <a:ext cx="535781" cy="22860"/>
          </a:xfrm>
          <a:prstGeom prst="roundRect">
            <a:avLst>
              <a:gd name="adj" fmla="val 328186"/>
            </a:avLst>
          </a:prstGeom>
          <a:solidFill>
            <a:srgbClr val="C8CFCE"/>
          </a:solidFill>
          <a:ln/>
        </p:spPr>
      </p:sp>
      <p:sp>
        <p:nvSpPr>
          <p:cNvPr id="27" name="Shape 25"/>
          <p:cNvSpPr/>
          <p:nvPr/>
        </p:nvSpPr>
        <p:spPr>
          <a:xfrm>
            <a:off x="7114282" y="5614154"/>
            <a:ext cx="401836" cy="401836"/>
          </a:xfrm>
          <a:prstGeom prst="roundRect">
            <a:avLst>
              <a:gd name="adj" fmla="val 18670"/>
            </a:avLst>
          </a:prstGeom>
          <a:solidFill>
            <a:srgbClr val="E2E9E8"/>
          </a:solidFill>
          <a:ln w="7620">
            <a:solidFill>
              <a:srgbClr val="C8CFCE"/>
            </a:solidFill>
            <a:prstDash val="solid"/>
          </a:ln>
        </p:spPr>
      </p:sp>
      <p:sp>
        <p:nvSpPr>
          <p:cNvPr id="28" name="Text 26"/>
          <p:cNvSpPr/>
          <p:nvPr/>
        </p:nvSpPr>
        <p:spPr>
          <a:xfrm>
            <a:off x="7181195" y="5647551"/>
            <a:ext cx="267891" cy="334923"/>
          </a:xfrm>
          <a:prstGeom prst="rect">
            <a:avLst/>
          </a:prstGeom>
          <a:noFill/>
          <a:ln/>
        </p:spPr>
        <p:txBody>
          <a:bodyPr wrap="none" lIns="0" tIns="0" rIns="0" bIns="0" rtlCol="0" anchor="t"/>
          <a:lstStyle/>
          <a:p>
            <a:pPr algn="ctr" indent="0" marL="0">
              <a:lnSpc>
                <a:spcPts val="2100"/>
              </a:lnSpc>
              <a:buNone/>
            </a:pPr>
            <a:r>
              <a:rPr lang="en-US" sz="2100" b="1" dirty="0">
                <a:solidFill>
                  <a:srgbClr val="272525"/>
                </a:solidFill>
                <a:latin typeface="Montserrat Bold" pitchFamily="34" charset="0"/>
                <a:ea typeface="Montserrat Bold" pitchFamily="34" charset="-122"/>
                <a:cs typeface="Montserrat Bold" pitchFamily="34" charset="-120"/>
              </a:rPr>
              <a:t>5</a:t>
            </a:r>
            <a:endParaRPr lang="en-US" sz="2100" dirty="0"/>
          </a:p>
        </p:txBody>
      </p:sp>
      <p:sp>
        <p:nvSpPr>
          <p:cNvPr id="29" name="Text 27"/>
          <p:cNvSpPr/>
          <p:nvPr/>
        </p:nvSpPr>
        <p:spPr>
          <a:xfrm>
            <a:off x="4189333" y="5675471"/>
            <a:ext cx="2232779" cy="278963"/>
          </a:xfrm>
          <a:prstGeom prst="rect">
            <a:avLst/>
          </a:prstGeom>
          <a:noFill/>
          <a:ln/>
        </p:spPr>
        <p:txBody>
          <a:bodyPr wrap="none" lIns="0" tIns="0" rIns="0" bIns="0" rtlCol="0" anchor="t"/>
          <a:lstStyle/>
          <a:p>
            <a:pPr algn="r"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Peto pitanje:</a:t>
            </a:r>
            <a:endParaRPr lang="en-US" sz="1750" dirty="0"/>
          </a:p>
        </p:txBody>
      </p:sp>
      <p:sp>
        <p:nvSpPr>
          <p:cNvPr id="30" name="Text 28"/>
          <p:cNvSpPr/>
          <p:nvPr/>
        </p:nvSpPr>
        <p:spPr>
          <a:xfrm>
            <a:off x="793790" y="6050875"/>
            <a:ext cx="5628323" cy="814388"/>
          </a:xfrm>
          <a:prstGeom prst="rect">
            <a:avLst/>
          </a:prstGeom>
          <a:noFill/>
          <a:ln/>
        </p:spPr>
        <p:txBody>
          <a:bodyPr wrap="square" lIns="0" tIns="0" rIns="0" bIns="0" rtlCol="0" anchor="t"/>
          <a:lstStyle/>
          <a:p>
            <a:pPr algn="r"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Šta mislite, kakav bi bio rezultat? Da li bi agilni pristup doveo do istog ishoda (profitabilnost u 2024.)? Bržeg? Sporijeg? Boljeg po ljude? Lošijeg za akcionare? Budite iskreni u proceni — ne postoji „tačan" odgovor.</a:t>
            </a:r>
            <a:endParaRPr lang="en-US" sz="1400" dirty="0"/>
          </a:p>
        </p:txBody>
      </p:sp>
      <p:sp>
        <p:nvSpPr>
          <p:cNvPr id="31" name="Text 29"/>
          <p:cNvSpPr/>
          <p:nvPr/>
        </p:nvSpPr>
        <p:spPr>
          <a:xfrm>
            <a:off x="793790" y="7285434"/>
            <a:ext cx="13042821"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Smete da koristite AI (ChatGPT, Claude, Gemini) kao pomoć u razradi plana — ali vi donosite odluke i obrazlažete ih.</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683431"/>
            <a:ext cx="8552974"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Šta je agilnost u organizacijama?</a:t>
            </a:r>
            <a:endParaRPr lang="en-US" sz="3900" dirty="0"/>
          </a:p>
        </p:txBody>
      </p:sp>
      <p:sp>
        <p:nvSpPr>
          <p:cNvPr id="3" name="Shape 1"/>
          <p:cNvSpPr/>
          <p:nvPr/>
        </p:nvSpPr>
        <p:spPr>
          <a:xfrm>
            <a:off x="650915" y="3601164"/>
            <a:ext cx="7241381" cy="1944886"/>
          </a:xfrm>
          <a:prstGeom prst="roundRect">
            <a:avLst>
              <a:gd name="adj" fmla="val 7348"/>
            </a:avLst>
          </a:prstGeom>
          <a:solidFill>
            <a:srgbClr val="769993"/>
          </a:solidFill>
          <a:ln/>
        </p:spPr>
      </p:sp>
      <p:sp>
        <p:nvSpPr>
          <p:cNvPr id="4" name="Text 2"/>
          <p:cNvSpPr/>
          <p:nvPr/>
        </p:nvSpPr>
        <p:spPr>
          <a:xfrm>
            <a:off x="849273" y="3779758"/>
            <a:ext cx="6844665" cy="127015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Organizacije su se oduvek menjale. Ono što je novo u 21. veku nije promena sama po sebi, nego tempo i nepredvidljivost promene. Dvadesetogodišnji strateški planovi više ne funkcionišu. Petogodišnji jedva. U nekim industrijama, čak ni jednogodišnji plan ne preživi kontakt sa stvarnošću.</a:t>
            </a:r>
            <a:endParaRPr lang="en-US" sz="1550" dirty="0"/>
          </a:p>
        </p:txBody>
      </p:sp>
      <p:sp>
        <p:nvSpPr>
          <p:cNvPr id="5" name="Text 3"/>
          <p:cNvSpPr/>
          <p:nvPr/>
        </p:nvSpPr>
        <p:spPr>
          <a:xfrm>
            <a:off x="8241149" y="3779758"/>
            <a:ext cx="5602962" cy="158769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Klasični odgovor na to bio je: bolje planiranje, više kontrole, preciznije procedure. Agile pristup nudi potpuno drugačiju logiku —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umesto da pokušavamo da predvidimo budućnost i napravimo savršen plan, prihvatamo neizvesnost i organizujemo se tako da možemo brzo da reagujemo na ono što se desi.</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865108"/>
            <a:ext cx="7763828" cy="527090"/>
          </a:xfrm>
          <a:prstGeom prst="rect">
            <a:avLst/>
          </a:prstGeom>
          <a:noFill/>
          <a:ln/>
        </p:spPr>
        <p:txBody>
          <a:bodyPr wrap="none" lIns="0" tIns="0" rIns="0" bIns="0" rtlCol="0" anchor="t"/>
          <a:lstStyle/>
          <a:p>
            <a:pPr algn="l" indent="0" marL="0">
              <a:lnSpc>
                <a:spcPts val="4150"/>
              </a:lnSpc>
              <a:buNone/>
            </a:pPr>
            <a:r>
              <a:rPr lang="en-US" sz="3300" b="1" dirty="0">
                <a:solidFill>
                  <a:srgbClr val="769993"/>
                </a:solidFill>
                <a:latin typeface="Montserrat Bold" pitchFamily="34" charset="0"/>
                <a:ea typeface="Montserrat Bold" pitchFamily="34" charset="-122"/>
                <a:cs typeface="Montserrat Bold" pitchFamily="34" charset="-120"/>
              </a:rPr>
              <a:t>Agile Manifesto: odakle sve počinje</a:t>
            </a:r>
            <a:endParaRPr lang="en-US" sz="3300" dirty="0"/>
          </a:p>
        </p:txBody>
      </p:sp>
      <p:sp>
        <p:nvSpPr>
          <p:cNvPr id="3" name="Text 1"/>
          <p:cNvSpPr/>
          <p:nvPr/>
        </p:nvSpPr>
        <p:spPr>
          <a:xfrm>
            <a:off x="793790" y="1678900"/>
            <a:ext cx="13042821"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U februaru 2001. godine, 17 softverskih inženjera se okupilo u ski-odmaralištu u Juti (SAD). Bili su frustrirani načinom na koji se softver pravi: dugotrajni projekti sa rigidnim planovima koji se ne prilagođavaju, klijenti koji vide gotov proizvod tek na kraju i nisu zadovoljni, tone dokumentacije koju niko ne čita. Napisali su kratak dokument — </a:t>
            </a:r>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Agile Manifesto</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 koji je promenio ne samo softversku industriju, nego i način na koji razmišljamo o organizacijama.</a:t>
            </a:r>
            <a:endParaRPr lang="en-US" sz="1300" dirty="0"/>
          </a:p>
        </p:txBody>
      </p:sp>
      <p:sp>
        <p:nvSpPr>
          <p:cNvPr id="4" name="Shape 2"/>
          <p:cNvSpPr/>
          <p:nvPr/>
        </p:nvSpPr>
        <p:spPr>
          <a:xfrm>
            <a:off x="793790" y="2589133"/>
            <a:ext cx="13042821" cy="1887855"/>
          </a:xfrm>
          <a:prstGeom prst="roundRect">
            <a:avLst>
              <a:gd name="adj" fmla="val 3753"/>
            </a:avLst>
          </a:prstGeom>
          <a:solidFill>
            <a:srgbClr val="E2E9E8"/>
          </a:solidFill>
          <a:ln w="7620">
            <a:solidFill>
              <a:srgbClr val="C8CFCE"/>
            </a:solidFill>
            <a:prstDash val="solid"/>
          </a:ln>
        </p:spPr>
      </p:sp>
      <p:sp>
        <p:nvSpPr>
          <p:cNvPr id="5" name="Shape 3"/>
          <p:cNvSpPr/>
          <p:nvPr/>
        </p:nvSpPr>
        <p:spPr>
          <a:xfrm>
            <a:off x="801410" y="2596753"/>
            <a:ext cx="6513790" cy="936308"/>
          </a:xfrm>
          <a:prstGeom prst="roundRect">
            <a:avLst>
              <a:gd name="adj" fmla="val 7568"/>
            </a:avLst>
          </a:prstGeom>
          <a:solidFill>
            <a:srgbClr val="E2E9E8"/>
          </a:solidFill>
          <a:ln/>
        </p:spPr>
      </p:sp>
      <p:sp>
        <p:nvSpPr>
          <p:cNvPr id="6" name="Text 4"/>
          <p:cNvSpPr/>
          <p:nvPr/>
        </p:nvSpPr>
        <p:spPr>
          <a:xfrm>
            <a:off x="970002" y="2765346"/>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Vrednost 1</a:t>
            </a:r>
            <a:endParaRPr lang="en-US" sz="1650" dirty="0"/>
          </a:p>
        </p:txBody>
      </p:sp>
      <p:sp>
        <p:nvSpPr>
          <p:cNvPr id="7" name="Text 5"/>
          <p:cNvSpPr/>
          <p:nvPr/>
        </p:nvSpPr>
        <p:spPr>
          <a:xfrm>
            <a:off x="970002" y="3114794"/>
            <a:ext cx="6176605"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Pojedinci i interakcije više nego procesi i alati</a:t>
            </a:r>
            <a:endParaRPr lang="en-US" sz="1300" dirty="0"/>
          </a:p>
        </p:txBody>
      </p:sp>
      <p:sp>
        <p:nvSpPr>
          <p:cNvPr id="8" name="Shape 6"/>
          <p:cNvSpPr/>
          <p:nvPr/>
        </p:nvSpPr>
        <p:spPr>
          <a:xfrm>
            <a:off x="7315200" y="2596753"/>
            <a:ext cx="6513790" cy="936308"/>
          </a:xfrm>
          <a:prstGeom prst="rect">
            <a:avLst/>
          </a:prstGeom>
          <a:solidFill>
            <a:srgbClr val="E2E9E8"/>
          </a:solidFill>
          <a:ln/>
        </p:spPr>
      </p:sp>
      <p:sp>
        <p:nvSpPr>
          <p:cNvPr id="9" name="Shape 7"/>
          <p:cNvSpPr/>
          <p:nvPr/>
        </p:nvSpPr>
        <p:spPr>
          <a:xfrm>
            <a:off x="7315200" y="2596753"/>
            <a:ext cx="22860" cy="936308"/>
          </a:xfrm>
          <a:prstGeom prst="roundRect">
            <a:avLst>
              <a:gd name="adj" fmla="val 309954"/>
            </a:avLst>
          </a:prstGeom>
          <a:solidFill>
            <a:srgbClr val="C8CFCE"/>
          </a:solidFill>
          <a:ln/>
        </p:spPr>
      </p:sp>
      <p:sp>
        <p:nvSpPr>
          <p:cNvPr id="10" name="Text 8"/>
          <p:cNvSpPr/>
          <p:nvPr/>
        </p:nvSpPr>
        <p:spPr>
          <a:xfrm>
            <a:off x="7483792" y="2765346"/>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Vrednost 2</a:t>
            </a:r>
            <a:endParaRPr lang="en-US" sz="1650" dirty="0"/>
          </a:p>
        </p:txBody>
      </p:sp>
      <p:sp>
        <p:nvSpPr>
          <p:cNvPr id="11" name="Text 9"/>
          <p:cNvSpPr/>
          <p:nvPr/>
        </p:nvSpPr>
        <p:spPr>
          <a:xfrm>
            <a:off x="7483792" y="3114794"/>
            <a:ext cx="6176605"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Funkcionalan proizvod više nego obimna dokumentacija</a:t>
            </a:r>
            <a:endParaRPr lang="en-US" sz="1300" dirty="0"/>
          </a:p>
        </p:txBody>
      </p:sp>
      <p:sp>
        <p:nvSpPr>
          <p:cNvPr id="12" name="Shape 10"/>
          <p:cNvSpPr/>
          <p:nvPr/>
        </p:nvSpPr>
        <p:spPr>
          <a:xfrm>
            <a:off x="801410" y="3533061"/>
            <a:ext cx="6513790" cy="936308"/>
          </a:xfrm>
          <a:prstGeom prst="rect">
            <a:avLst/>
          </a:prstGeom>
          <a:solidFill>
            <a:srgbClr val="E2E9E8"/>
          </a:solidFill>
          <a:ln/>
        </p:spPr>
      </p:sp>
      <p:sp>
        <p:nvSpPr>
          <p:cNvPr id="13" name="Shape 11"/>
          <p:cNvSpPr/>
          <p:nvPr/>
        </p:nvSpPr>
        <p:spPr>
          <a:xfrm>
            <a:off x="801410" y="3533061"/>
            <a:ext cx="6513790" cy="22860"/>
          </a:xfrm>
          <a:prstGeom prst="roundRect">
            <a:avLst>
              <a:gd name="adj" fmla="val 309954"/>
            </a:avLst>
          </a:prstGeom>
          <a:solidFill>
            <a:srgbClr val="C8CFCE"/>
          </a:solidFill>
          <a:ln/>
        </p:spPr>
      </p:sp>
      <p:sp>
        <p:nvSpPr>
          <p:cNvPr id="14" name="Text 12"/>
          <p:cNvSpPr/>
          <p:nvPr/>
        </p:nvSpPr>
        <p:spPr>
          <a:xfrm>
            <a:off x="970002" y="3701653"/>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Vrednost 3</a:t>
            </a:r>
            <a:endParaRPr lang="en-US" sz="1650" dirty="0"/>
          </a:p>
        </p:txBody>
      </p:sp>
      <p:sp>
        <p:nvSpPr>
          <p:cNvPr id="15" name="Text 13"/>
          <p:cNvSpPr/>
          <p:nvPr/>
        </p:nvSpPr>
        <p:spPr>
          <a:xfrm>
            <a:off x="970002" y="4051102"/>
            <a:ext cx="6176605"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Saradnja sa klijentom više nego pregovaranje oko ugovora</a:t>
            </a:r>
            <a:endParaRPr lang="en-US" sz="1300" dirty="0"/>
          </a:p>
        </p:txBody>
      </p:sp>
      <p:sp>
        <p:nvSpPr>
          <p:cNvPr id="16" name="Shape 14"/>
          <p:cNvSpPr/>
          <p:nvPr/>
        </p:nvSpPr>
        <p:spPr>
          <a:xfrm>
            <a:off x="7315200" y="3533061"/>
            <a:ext cx="6513790" cy="936308"/>
          </a:xfrm>
          <a:prstGeom prst="rect">
            <a:avLst/>
          </a:prstGeom>
          <a:solidFill>
            <a:srgbClr val="E2E9E8"/>
          </a:solidFill>
          <a:ln/>
        </p:spPr>
      </p:sp>
      <p:sp>
        <p:nvSpPr>
          <p:cNvPr id="17" name="Shape 15"/>
          <p:cNvSpPr/>
          <p:nvPr/>
        </p:nvSpPr>
        <p:spPr>
          <a:xfrm>
            <a:off x="7315200" y="3533061"/>
            <a:ext cx="22860" cy="936308"/>
          </a:xfrm>
          <a:prstGeom prst="roundRect">
            <a:avLst>
              <a:gd name="adj" fmla="val 309954"/>
            </a:avLst>
          </a:prstGeom>
          <a:solidFill>
            <a:srgbClr val="C8CFCE"/>
          </a:solidFill>
          <a:ln/>
        </p:spPr>
      </p:sp>
      <p:sp>
        <p:nvSpPr>
          <p:cNvPr id="18" name="Shape 16"/>
          <p:cNvSpPr/>
          <p:nvPr/>
        </p:nvSpPr>
        <p:spPr>
          <a:xfrm>
            <a:off x="7315200" y="3533061"/>
            <a:ext cx="6513790" cy="22860"/>
          </a:xfrm>
          <a:prstGeom prst="roundRect">
            <a:avLst>
              <a:gd name="adj" fmla="val 309954"/>
            </a:avLst>
          </a:prstGeom>
          <a:solidFill>
            <a:srgbClr val="C8CFCE"/>
          </a:solidFill>
          <a:ln/>
        </p:spPr>
      </p:sp>
      <p:sp>
        <p:nvSpPr>
          <p:cNvPr id="19" name="Text 17"/>
          <p:cNvSpPr/>
          <p:nvPr/>
        </p:nvSpPr>
        <p:spPr>
          <a:xfrm>
            <a:off x="7483792" y="3701653"/>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Vrednost 4</a:t>
            </a:r>
            <a:endParaRPr lang="en-US" sz="1650" dirty="0"/>
          </a:p>
        </p:txBody>
      </p:sp>
      <p:sp>
        <p:nvSpPr>
          <p:cNvPr id="20" name="Text 18"/>
          <p:cNvSpPr/>
          <p:nvPr/>
        </p:nvSpPr>
        <p:spPr>
          <a:xfrm>
            <a:off x="7483792" y="4051102"/>
            <a:ext cx="6176605"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Reagovanje na promenu više nego praćenje plana</a:t>
            </a:r>
            <a:endParaRPr lang="en-US" sz="1300" dirty="0"/>
          </a:p>
        </p:txBody>
      </p:sp>
      <p:sp>
        <p:nvSpPr>
          <p:cNvPr id="21" name="Text 19"/>
          <p:cNvSpPr/>
          <p:nvPr/>
        </p:nvSpPr>
        <p:spPr>
          <a:xfrm>
            <a:off x="793790" y="4638199"/>
            <a:ext cx="13042821" cy="998696"/>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Iz ovih vrednosti su nastali razni okviri (frameworks). </a:t>
            </a:r>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Scrum</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je rad u sprintovima od 2–4 nedelje, sa dnevnim kratkim sastancima i retrospektivama na kraju svakog sprinta. </a:t>
            </a:r>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Kanban</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je vizualizacija toka posla na tabli, sa ograničenjem broja zadataka u toku istovremeno. </a:t>
            </a:r>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Lean</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dolazi iz Tojotinog proizvodnog sistema i fokusira se na eliminaciju gubitaka i kontinuirano poboljšanje. </a:t>
            </a:r>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SAFe (Scaled Agile Framework)</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je pokušaj da se agile primeni na velike organizacije sa stotinama timova. Svaki od ovih okvira ima specifične ceremonije, uloge i artefakte, ali svi dele istu logiku: kratki ciklusi rada, povratna informacija, prilagođavanje, sledeći ciklus.</a:t>
            </a:r>
            <a:endParaRPr lang="en-US" sz="1300" dirty="0"/>
          </a:p>
        </p:txBody>
      </p:sp>
      <p:sp>
        <p:nvSpPr>
          <p:cNvPr id="22" name="Text 20"/>
          <p:cNvSpPr/>
          <p:nvPr/>
        </p:nvSpPr>
        <p:spPr>
          <a:xfrm>
            <a:off x="793790" y="5798106"/>
            <a:ext cx="13042821"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Iz perspektive psihologije, agile nije samo metod upravljanja projektima. To je implicitna teorija o tome kako ljudi najbolje rade: u malim, autonomnim timovima, sa jasnom svrhom, kratkim petljama povratne informacije i slobodom da sami odlučuju kako će obaviti posao. Ovo se preklapa sa onim što znamo o motivaciji, samoefikasnosti i timskom radu.</a:t>
            </a:r>
            <a:endParaRPr lang="en-US" sz="1300" dirty="0"/>
          </a:p>
        </p:txBody>
      </p:sp>
      <p:sp>
        <p:nvSpPr>
          <p:cNvPr id="23" name="Shape 21"/>
          <p:cNvSpPr/>
          <p:nvPr/>
        </p:nvSpPr>
        <p:spPr>
          <a:xfrm>
            <a:off x="793790" y="6458664"/>
            <a:ext cx="13042821" cy="905708"/>
          </a:xfrm>
          <a:prstGeom prst="roundRect">
            <a:avLst>
              <a:gd name="adj" fmla="val 7823"/>
            </a:avLst>
          </a:prstGeom>
          <a:solidFill>
            <a:srgbClr val="D3DEDC"/>
          </a:solidFill>
          <a:ln/>
        </p:spPr>
      </p:sp>
      <p:pic>
        <p:nvPicPr>
          <p:cNvPr id="24" name="Image 0" descr="preencoded.png">    </p:cNvPr>
          <p:cNvPicPr>
            <a:picLocks noChangeAspect="1"/>
          </p:cNvPicPr>
          <p:nvPr/>
        </p:nvPicPr>
        <p:blipFill>
          <a:blip r:embed="rId1"/>
          <a:stretch>
            <a:fillRect/>
          </a:stretch>
        </p:blipFill>
        <p:spPr>
          <a:xfrm>
            <a:off x="962382" y="6697147"/>
            <a:ext cx="210860" cy="168593"/>
          </a:xfrm>
          <a:prstGeom prst="rect">
            <a:avLst/>
          </a:prstGeom>
        </p:spPr>
      </p:pic>
      <p:sp>
        <p:nvSpPr>
          <p:cNvPr id="25" name="Text 22"/>
          <p:cNvSpPr/>
          <p:nvPr/>
        </p:nvSpPr>
        <p:spPr>
          <a:xfrm>
            <a:off x="1341834" y="6644164"/>
            <a:ext cx="12326183" cy="506968"/>
          </a:xfrm>
          <a:prstGeom prst="rect">
            <a:avLst/>
          </a:prstGeom>
          <a:noFill/>
          <a:ln/>
        </p:spPr>
        <p:txBody>
          <a:bodyPr wrap="square" lIns="0" tIns="0" rIns="0" bIns="0" rtlCol="0" anchor="t"/>
          <a:lstStyle/>
          <a:p>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a:t>
            </a:r>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 </a:t>
            </a:r>
            <a:pPr algn="l" indent="0" marL="0">
              <a:lnSpc>
                <a:spcPts val="1950"/>
              </a:lnSpc>
              <a:buNone/>
            </a:pPr>
            <a:r>
              <a:rPr lang="en-US" sz="1300" b="1" dirty="0">
                <a:solidFill>
                  <a:srgbClr val="000000"/>
                </a:solidFill>
                <a:latin typeface="Source Sans 3" pitchFamily="34" charset="0"/>
                <a:ea typeface="Source Sans 3" pitchFamily="34" charset="-122"/>
                <a:cs typeface="Source Sans 3" pitchFamily="34" charset="-120"/>
              </a:rPr>
              <a:t>Pitanje za razmišljanje:</a:t>
            </a:r>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 Pogledajte četiri vrednosti Agile Manifesta iz perspektive tipične domaće organizacije — javnog preduzeća, banke, fakulteta. Koja od ove četiri vrednosti bi izazvala najveći otpor? Zašto?</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2700814"/>
            <a:ext cx="10142577"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Spotify model: šta je i kako funkcioniše</a:t>
            </a:r>
            <a:endParaRPr lang="en-US" sz="3900" dirty="0"/>
          </a:p>
        </p:txBody>
      </p:sp>
      <p:sp>
        <p:nvSpPr>
          <p:cNvPr id="3" name="Text 1"/>
          <p:cNvSpPr/>
          <p:nvPr/>
        </p:nvSpPr>
        <p:spPr>
          <a:xfrm>
            <a:off x="793790" y="3717727"/>
            <a:ext cx="1304282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Spotify je švedska kompanija za strimovanje muzike, osnovana 2006. u Stokholmu. U početku su radili po Scrum metodi — mali timovi, sprintovi, dnevni sastanci. Funkcionisalo je dok su bili mali. Problem je nastao kada su počeli brzo da rastu: od jednog tima do desetina, pa stotina inženjera. Klasični Scrum nije dizajniran za stotine ljudi.</a:t>
            </a:r>
            <a:endParaRPr lang="en-US" sz="1550" dirty="0"/>
          </a:p>
        </p:txBody>
      </p:sp>
      <p:sp>
        <p:nvSpPr>
          <p:cNvPr id="4" name="Text 2"/>
          <p:cNvSpPr/>
          <p:nvPr/>
        </p:nvSpPr>
        <p:spPr>
          <a:xfrm>
            <a:off x="793790" y="4893588"/>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2012. godine, Henrik Kniberg i Anders Ivarsson, konsultanti koji su radili sa Spotifyjem, publikovali su dokument pod nazivom „Scaling Agile @ Spotify". Opisali su kako je Spotify organizovan — i taj dokument je odjeknuo po celom svetu. Nastao je tzv. „Spotify model" koji su hiljade kompanija pokušale da kopiraju.</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240512"/>
            <a:ext cx="4961811"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Squad (Skvod)</a:t>
            </a:r>
            <a:endParaRPr lang="en-US" sz="3900" dirty="0"/>
          </a:p>
        </p:txBody>
      </p:sp>
      <p:sp>
        <p:nvSpPr>
          <p:cNvPr id="3" name="Text 1"/>
          <p:cNvSpPr/>
          <p:nvPr/>
        </p:nvSpPr>
        <p:spPr>
          <a:xfrm>
            <a:off x="793790" y="2257425"/>
            <a:ext cx="1304282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Skvod je osnovna organizaciona jedinica — mali, multifunkcionalni tim od 6 do 12 ljudi. Svaki skvod funkcioniše kao mini-startap: ima svoju misiju, vlasnika proizvoda (Product Owner) i agile coach-a. Ključno je to da skvod sam bira kako radi — Scrum, Kanban ili nešto potpuno drugo. Kompanija ne propisuje metod. Skvod ima end-to-end odgovornost: dizajniraju, grade, testiraju i puštaju u produkciju.</a:t>
            </a:r>
            <a:endParaRPr lang="en-US" sz="1550" dirty="0"/>
          </a:p>
        </p:txBody>
      </p:sp>
      <p:sp>
        <p:nvSpPr>
          <p:cNvPr id="4" name="Text 2"/>
          <p:cNvSpPr/>
          <p:nvPr/>
        </p:nvSpPr>
        <p:spPr>
          <a:xfrm>
            <a:off x="793790" y="3433286"/>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Da bi ovo bilo razumljivije, evo kako bi to izgledalo u HR funkciji kompanije od 400 zaposlenih sa 8 HR stručnjaka. Umesto klasičnog odeljenja za selekciju, odeljenja za obuku i odeljenja za kompenzacije, HR bi mogao da ima dva skvoda organizovana oko korisničkog iskustva.</a:t>
            </a:r>
            <a:endParaRPr lang="en-US" sz="1550" dirty="0"/>
          </a:p>
        </p:txBody>
      </p:sp>
      <p:sp>
        <p:nvSpPr>
          <p:cNvPr id="5" name="Shape 3"/>
          <p:cNvSpPr/>
          <p:nvPr/>
        </p:nvSpPr>
        <p:spPr>
          <a:xfrm>
            <a:off x="793790" y="4291608"/>
            <a:ext cx="6422231" cy="2697480"/>
          </a:xfrm>
          <a:prstGeom prst="roundRect">
            <a:avLst>
              <a:gd name="adj" fmla="val 3090"/>
            </a:avLst>
          </a:prstGeom>
          <a:solidFill>
            <a:srgbClr val="FFFFFF"/>
          </a:solidFill>
          <a:ln w="22860">
            <a:solidFill>
              <a:srgbClr val="C8CFCE"/>
            </a:solidFill>
            <a:prstDash val="solid"/>
          </a:ln>
        </p:spPr>
      </p:sp>
      <p:sp>
        <p:nvSpPr>
          <p:cNvPr id="6" name="Text 4"/>
          <p:cNvSpPr/>
          <p:nvPr/>
        </p:nvSpPr>
        <p:spPr>
          <a:xfrm>
            <a:off x="1015008" y="4512826"/>
            <a:ext cx="3598902"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Skvod „Privlačenje i ulazak"</a:t>
            </a:r>
            <a:endParaRPr lang="en-US" sz="1950" dirty="0"/>
          </a:p>
        </p:txBody>
      </p:sp>
      <p:sp>
        <p:nvSpPr>
          <p:cNvPr id="7" name="Text 5"/>
          <p:cNvSpPr/>
          <p:nvPr/>
        </p:nvSpPr>
        <p:spPr>
          <a:xfrm>
            <a:off x="1015008" y="4942046"/>
            <a:ext cx="5979795"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Osoba zadužena za selekciju i procenu, osoba za sourcing kandidata i HR generalista za onboarding.</a:t>
            </a:r>
            <a:endParaRPr lang="en-US" sz="1550" dirty="0"/>
          </a:p>
        </p:txBody>
      </p:sp>
      <p:sp>
        <p:nvSpPr>
          <p:cNvPr id="8" name="Text 6"/>
          <p:cNvSpPr/>
          <p:nvPr/>
        </p:nvSpPr>
        <p:spPr>
          <a:xfrm>
            <a:off x="1015008" y="5696188"/>
            <a:ext cx="5979795" cy="317540"/>
          </a:xfrm>
          <a:prstGeom prst="rect">
            <a:avLst/>
          </a:prstGeom>
          <a:noFill/>
          <a:ln/>
        </p:spPr>
        <p:txBody>
          <a:bodyPr wrap="non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Misija: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da pravi ljudi uđu u firmu brzo i dobro.</a:t>
            </a:r>
            <a:endParaRPr lang="en-US" sz="1550" dirty="0"/>
          </a:p>
        </p:txBody>
      </p:sp>
      <p:sp>
        <p:nvSpPr>
          <p:cNvPr id="9" name="Text 7"/>
          <p:cNvSpPr/>
          <p:nvPr/>
        </p:nvSpPr>
        <p:spPr>
          <a:xfrm>
            <a:off x="1015008" y="6132790"/>
            <a:ext cx="5979795"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Verovatno bi koristili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Kanban</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jer kandidati prolaze kroz faze poput kartica na tabli.</a:t>
            </a:r>
            <a:endParaRPr lang="en-US" sz="1550" dirty="0"/>
          </a:p>
        </p:txBody>
      </p:sp>
      <p:sp>
        <p:nvSpPr>
          <p:cNvPr id="10" name="Shape 8"/>
          <p:cNvSpPr/>
          <p:nvPr/>
        </p:nvSpPr>
        <p:spPr>
          <a:xfrm>
            <a:off x="7414379" y="4291608"/>
            <a:ext cx="6422231" cy="2697480"/>
          </a:xfrm>
          <a:prstGeom prst="roundRect">
            <a:avLst>
              <a:gd name="adj" fmla="val 3090"/>
            </a:avLst>
          </a:prstGeom>
          <a:solidFill>
            <a:srgbClr val="FFFFFF"/>
          </a:solidFill>
          <a:ln w="22860">
            <a:solidFill>
              <a:srgbClr val="C8CFCE"/>
            </a:solidFill>
            <a:prstDash val="solid"/>
          </a:ln>
        </p:spPr>
      </p:sp>
      <p:sp>
        <p:nvSpPr>
          <p:cNvPr id="11" name="Text 9"/>
          <p:cNvSpPr/>
          <p:nvPr/>
        </p:nvSpPr>
        <p:spPr>
          <a:xfrm>
            <a:off x="7635597" y="4512826"/>
            <a:ext cx="3704511"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Skvod „Razvoj i zadržavanje"</a:t>
            </a:r>
            <a:endParaRPr lang="en-US" sz="1950" dirty="0"/>
          </a:p>
        </p:txBody>
      </p:sp>
      <p:sp>
        <p:nvSpPr>
          <p:cNvPr id="12" name="Text 10"/>
          <p:cNvSpPr/>
          <p:nvPr/>
        </p:nvSpPr>
        <p:spPr>
          <a:xfrm>
            <a:off x="7635597" y="4942046"/>
            <a:ext cx="5979795"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Osoba za razvoj i coaching, osoba za obuke i e-learning i osoba za kompenzacije i analitiku.</a:t>
            </a:r>
            <a:endParaRPr lang="en-US" sz="1550" dirty="0"/>
          </a:p>
        </p:txBody>
      </p:sp>
      <p:sp>
        <p:nvSpPr>
          <p:cNvPr id="13" name="Text 11"/>
          <p:cNvSpPr/>
          <p:nvPr/>
        </p:nvSpPr>
        <p:spPr>
          <a:xfrm>
            <a:off x="7635597" y="5696188"/>
            <a:ext cx="5979795" cy="317540"/>
          </a:xfrm>
          <a:prstGeom prst="rect">
            <a:avLst/>
          </a:prstGeom>
          <a:noFill/>
          <a:ln/>
        </p:spPr>
        <p:txBody>
          <a:bodyPr wrap="non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Misija: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da ljudi rastu i ne odlaze.</a:t>
            </a:r>
            <a:endParaRPr lang="en-US" sz="1550" dirty="0"/>
          </a:p>
        </p:txBody>
      </p:sp>
      <p:sp>
        <p:nvSpPr>
          <p:cNvPr id="14" name="Text 12"/>
          <p:cNvSpPr/>
          <p:nvPr/>
        </p:nvSpPr>
        <p:spPr>
          <a:xfrm>
            <a:off x="7635597" y="6132790"/>
            <a:ext cx="5979795"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Mogao bi da koristi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Scrum</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sa kvartalnim sprintovima.</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853684"/>
            <a:ext cx="4961811"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Tribe (Pleme)</a:t>
            </a:r>
            <a:endParaRPr lang="en-US" sz="3900" dirty="0"/>
          </a:p>
        </p:txBody>
      </p:sp>
      <p:sp>
        <p:nvSpPr>
          <p:cNvPr id="3" name="Shape 1"/>
          <p:cNvSpPr/>
          <p:nvPr/>
        </p:nvSpPr>
        <p:spPr>
          <a:xfrm>
            <a:off x="650915" y="2771418"/>
            <a:ext cx="5888712" cy="3604379"/>
          </a:xfrm>
          <a:prstGeom prst="roundRect">
            <a:avLst>
              <a:gd name="adj" fmla="val 3965"/>
            </a:avLst>
          </a:prstGeom>
          <a:solidFill>
            <a:srgbClr val="769993"/>
          </a:solidFill>
          <a:ln/>
        </p:spPr>
      </p:sp>
      <p:sp>
        <p:nvSpPr>
          <p:cNvPr id="4" name="Text 2"/>
          <p:cNvSpPr/>
          <p:nvPr/>
        </p:nvSpPr>
        <p:spPr>
          <a:xfrm>
            <a:off x="849273" y="2969776"/>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Šta je Tribe?</a:t>
            </a:r>
            <a:endParaRPr lang="en-US" sz="1950" dirty="0"/>
          </a:p>
        </p:txBody>
      </p:sp>
      <p:sp>
        <p:nvSpPr>
          <p:cNvPr id="5" name="Text 3"/>
          <p:cNvSpPr/>
          <p:nvPr/>
        </p:nvSpPr>
        <p:spPr>
          <a:xfrm>
            <a:off x="849273" y="3478292"/>
            <a:ext cx="5491996" cy="1905238"/>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Tribe je grupa od nekoliko skvodova koji rade na srodnom području. Veličina je do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100 ljudi</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 svesna referenca na Danbarov broj, kognitivnu granicu za socijalne grupe. Tribe ima svog Tribe Lead-a koji koordinira, ali ne upravlja direktno timovima. Redovni neformalni sastanci omogućavaju da skvodovi pokazuju jedni drugima na čemu rade.</a:t>
            </a:r>
            <a:endParaRPr lang="en-US" sz="1550" dirty="0"/>
          </a:p>
        </p:txBody>
      </p:sp>
      <p:sp>
        <p:nvSpPr>
          <p:cNvPr id="6" name="Text 4"/>
          <p:cNvSpPr/>
          <p:nvPr/>
        </p:nvSpPr>
        <p:spPr>
          <a:xfrm>
            <a:off x="6888480" y="2969776"/>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HR primer</a:t>
            </a:r>
            <a:endParaRPr lang="en-US" sz="1950" dirty="0"/>
          </a:p>
        </p:txBody>
      </p:sp>
      <p:sp>
        <p:nvSpPr>
          <p:cNvPr id="7" name="Text 5"/>
          <p:cNvSpPr/>
          <p:nvPr/>
        </p:nvSpPr>
        <p:spPr>
          <a:xfrm>
            <a:off x="6888480" y="3478292"/>
            <a:ext cx="6955631" cy="158769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U HR primeru kompanije od 400 zaposlenih, svih 8 HR-ovaca čini jedan tribe pod nazivom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„People &amp; Culture"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Tribe Lead je HR direktor ili direktorka — ali u ovom modelu to ne znači da govori skvodovima šta da rade. Tribe Lead obezbeđuje da skvodovi ne rade dupliran posao, da imaju resurse koji su im potrebni i da su usklađeni sa organizacionim prioritetima.</a:t>
            </a:r>
            <a:endParaRPr lang="en-US" sz="1550" dirty="0"/>
          </a:p>
        </p:txBody>
      </p:sp>
      <p:sp>
        <p:nvSpPr>
          <p:cNvPr id="8" name="Text 6"/>
          <p:cNvSpPr/>
          <p:nvPr/>
        </p:nvSpPr>
        <p:spPr>
          <a:xfrm>
            <a:off x="6888480" y="5244584"/>
            <a:ext cx="695563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U velikoj kompaniji sa, recimo, 30 HR stručnjaka, moglo bi da bude više tribe-ova — na primer jedan za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Employee Experience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drugi za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People Development</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treći za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People Operations</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Svaki bi imao do 100 ljudi i svog Tribe Lead-a.</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935355"/>
            <a:ext cx="4961811"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Chapter (Čapter)</a:t>
            </a:r>
            <a:endParaRPr lang="en-US" sz="3900" dirty="0"/>
          </a:p>
        </p:txBody>
      </p:sp>
      <p:sp>
        <p:nvSpPr>
          <p:cNvPr id="3" name="Text 1"/>
          <p:cNvSpPr/>
          <p:nvPr/>
        </p:nvSpPr>
        <p:spPr>
          <a:xfrm>
            <a:off x="793790" y="1952268"/>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Čapter je horizontalna struktura koja okuplja ljude sa istom specijalnošću koji su raspoređeni u različite skvodove. Čapter rešava problem koji nastaje kada svaki skvod radi nezavisno: kako obezbeđujete da svi stručnjaci iste profesije koriste iste standarde?</a:t>
            </a:r>
            <a:endParaRPr lang="en-US" sz="1550" dirty="0"/>
          </a:p>
        </p:txBody>
      </p:sp>
      <p:sp>
        <p:nvSpPr>
          <p:cNvPr id="4" name="Shape 2"/>
          <p:cNvSpPr/>
          <p:nvPr/>
        </p:nvSpPr>
        <p:spPr>
          <a:xfrm>
            <a:off x="793790" y="2810589"/>
            <a:ext cx="4215289" cy="4483656"/>
          </a:xfrm>
          <a:prstGeom prst="roundRect">
            <a:avLst>
              <a:gd name="adj" fmla="val 2603"/>
            </a:avLst>
          </a:prstGeom>
          <a:solidFill>
            <a:srgbClr val="FFFFFF"/>
          </a:solidFill>
          <a:ln w="22860">
            <a:solidFill>
              <a:srgbClr val="C8CFCE"/>
            </a:solidFill>
            <a:prstDash val="solid"/>
          </a:ln>
        </p:spPr>
      </p:sp>
      <p:sp>
        <p:nvSpPr>
          <p:cNvPr id="5" name="Shape 3"/>
          <p:cNvSpPr/>
          <p:nvPr/>
        </p:nvSpPr>
        <p:spPr>
          <a:xfrm>
            <a:off x="770930" y="2810589"/>
            <a:ext cx="91440" cy="4483656"/>
          </a:xfrm>
          <a:prstGeom prst="roundRect">
            <a:avLst>
              <a:gd name="adj" fmla="val 91163"/>
            </a:avLst>
          </a:prstGeom>
          <a:solidFill>
            <a:srgbClr val="769993"/>
          </a:solidFill>
          <a:ln/>
        </p:spPr>
      </p:sp>
      <p:sp>
        <p:nvSpPr>
          <p:cNvPr id="6" name="Text 4"/>
          <p:cNvSpPr/>
          <p:nvPr/>
        </p:nvSpPr>
        <p:spPr>
          <a:xfrm>
            <a:off x="1083588" y="3031808"/>
            <a:ext cx="3704273" cy="620316"/>
          </a:xfrm>
          <a:prstGeom prst="rect">
            <a:avLst/>
          </a:prstGeom>
          <a:noFill/>
          <a:ln/>
        </p:spPr>
        <p:txBody>
          <a:bodyPr wrap="squar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HR primer: Čapter „Psiholozi"</a:t>
            </a:r>
            <a:endParaRPr lang="en-US" sz="1950" dirty="0"/>
          </a:p>
        </p:txBody>
      </p:sp>
      <p:sp>
        <p:nvSpPr>
          <p:cNvPr id="7" name="Text 5"/>
          <p:cNvSpPr/>
          <p:nvPr/>
        </p:nvSpPr>
        <p:spPr>
          <a:xfrm>
            <a:off x="1083588" y="3771186"/>
            <a:ext cx="3704273" cy="254031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Ana iz skvoda za selekciju i Milica iz skvoda za razvoj. Iako rade u različitim timovima, na različitim zadacima, redovno se sastaju (recimo mesečno) da razgovaraju o etici procene, validnosti testova, superviziji, novim alatima. Čapter Lead vodi njihov stručni razvoj, brine o profesionalnim standardima i radi na razvoju karijere.</a:t>
            </a:r>
            <a:endParaRPr lang="en-US" sz="1550" dirty="0"/>
          </a:p>
        </p:txBody>
      </p:sp>
      <p:sp>
        <p:nvSpPr>
          <p:cNvPr id="8" name="Shape 6"/>
          <p:cNvSpPr/>
          <p:nvPr/>
        </p:nvSpPr>
        <p:spPr>
          <a:xfrm>
            <a:off x="5207437" y="2810589"/>
            <a:ext cx="4215408" cy="4483656"/>
          </a:xfrm>
          <a:prstGeom prst="roundRect">
            <a:avLst>
              <a:gd name="adj" fmla="val 2603"/>
            </a:avLst>
          </a:prstGeom>
          <a:solidFill>
            <a:srgbClr val="FFFFFF"/>
          </a:solidFill>
          <a:ln w="22860">
            <a:solidFill>
              <a:srgbClr val="C8CFCE"/>
            </a:solidFill>
            <a:prstDash val="solid"/>
          </a:ln>
        </p:spPr>
      </p:sp>
      <p:sp>
        <p:nvSpPr>
          <p:cNvPr id="9" name="Shape 7"/>
          <p:cNvSpPr/>
          <p:nvPr/>
        </p:nvSpPr>
        <p:spPr>
          <a:xfrm>
            <a:off x="5184577" y="2810589"/>
            <a:ext cx="91440" cy="4483656"/>
          </a:xfrm>
          <a:prstGeom prst="roundRect">
            <a:avLst>
              <a:gd name="adj" fmla="val 91163"/>
            </a:avLst>
          </a:prstGeom>
          <a:solidFill>
            <a:srgbClr val="769993"/>
          </a:solidFill>
          <a:ln/>
        </p:spPr>
      </p:sp>
      <p:sp>
        <p:nvSpPr>
          <p:cNvPr id="10" name="Text 8"/>
          <p:cNvSpPr/>
          <p:nvPr/>
        </p:nvSpPr>
        <p:spPr>
          <a:xfrm>
            <a:off x="5497235" y="3031808"/>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Obrnuta matrica</a:t>
            </a:r>
            <a:endParaRPr lang="en-US" sz="1950" dirty="0"/>
          </a:p>
        </p:txBody>
      </p:sp>
      <p:sp>
        <p:nvSpPr>
          <p:cNvPr id="11" name="Text 9"/>
          <p:cNvSpPr/>
          <p:nvPr/>
        </p:nvSpPr>
        <p:spPr>
          <a:xfrm>
            <a:off x="5497235" y="3461028"/>
            <a:ext cx="3704392" cy="222277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U klasičnoj organizaciji, vaš šef je šef odeljenja i on je istovremeno odgovoran i za vaš stručni razvoj i za vašu dnevnu produktivnost. U Spotify modelu, to je razdvojeno: za dnevni rad ste odgovorni skvodu i Product Owner-u, a za stručni razvoj Chapter Lead-u.</a:t>
            </a:r>
            <a:endParaRPr lang="en-US" sz="1550" dirty="0"/>
          </a:p>
        </p:txBody>
      </p:sp>
      <p:sp>
        <p:nvSpPr>
          <p:cNvPr id="12" name="Text 10"/>
          <p:cNvSpPr/>
          <p:nvPr/>
        </p:nvSpPr>
        <p:spPr>
          <a:xfrm>
            <a:off x="5497235" y="5802868"/>
            <a:ext cx="3704392"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Umesto da funkcionalni menadžer dodeljuje ljude projektima, skvod je primarna pripadnost, a funkcionalna ekspertiza se koordinira kroz čapter.</a:t>
            </a:r>
            <a:endParaRPr lang="en-US" sz="1550" dirty="0"/>
          </a:p>
        </p:txBody>
      </p:sp>
      <p:sp>
        <p:nvSpPr>
          <p:cNvPr id="13" name="Shape 11"/>
          <p:cNvSpPr/>
          <p:nvPr/>
        </p:nvSpPr>
        <p:spPr>
          <a:xfrm>
            <a:off x="9621203" y="2810589"/>
            <a:ext cx="4215289" cy="4483656"/>
          </a:xfrm>
          <a:prstGeom prst="roundRect">
            <a:avLst>
              <a:gd name="adj" fmla="val 2603"/>
            </a:avLst>
          </a:prstGeom>
          <a:solidFill>
            <a:srgbClr val="FFFFFF"/>
          </a:solidFill>
          <a:ln w="22860">
            <a:solidFill>
              <a:srgbClr val="C8CFCE"/>
            </a:solidFill>
            <a:prstDash val="solid"/>
          </a:ln>
        </p:spPr>
      </p:sp>
      <p:sp>
        <p:nvSpPr>
          <p:cNvPr id="14" name="Shape 12"/>
          <p:cNvSpPr/>
          <p:nvPr/>
        </p:nvSpPr>
        <p:spPr>
          <a:xfrm>
            <a:off x="9598343" y="2810589"/>
            <a:ext cx="91440" cy="4483656"/>
          </a:xfrm>
          <a:prstGeom prst="roundRect">
            <a:avLst>
              <a:gd name="adj" fmla="val 91163"/>
            </a:avLst>
          </a:prstGeom>
          <a:solidFill>
            <a:srgbClr val="769993"/>
          </a:solidFill>
          <a:ln/>
        </p:spPr>
      </p:sp>
      <p:sp>
        <p:nvSpPr>
          <p:cNvPr id="15" name="Text 13"/>
          <p:cNvSpPr/>
          <p:nvPr/>
        </p:nvSpPr>
        <p:spPr>
          <a:xfrm>
            <a:off x="9911001" y="3031808"/>
            <a:ext cx="2871192"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Veličina nije presudna</a:t>
            </a:r>
            <a:endParaRPr lang="en-US" sz="1950" dirty="0"/>
          </a:p>
        </p:txBody>
      </p:sp>
      <p:sp>
        <p:nvSpPr>
          <p:cNvPr id="16" name="Text 14"/>
          <p:cNvSpPr/>
          <p:nvPr/>
        </p:nvSpPr>
        <p:spPr>
          <a:xfrm>
            <a:off x="9911001" y="3461028"/>
            <a:ext cx="3704273"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Čapter radi i sa dvoje ljudi — poenta nije veličina nego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održavanje stručnog standarda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641515"/>
            <a:ext cx="4961811"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Guild (Gild)</a:t>
            </a:r>
            <a:endParaRPr lang="en-US" sz="3900" dirty="0"/>
          </a:p>
        </p:txBody>
      </p:sp>
      <p:sp>
        <p:nvSpPr>
          <p:cNvPr id="3" name="Text 1"/>
          <p:cNvSpPr/>
          <p:nvPr/>
        </p:nvSpPr>
        <p:spPr>
          <a:xfrm>
            <a:off x="793790" y="2737842"/>
            <a:ext cx="6279356" cy="158769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Gild je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neformalna, volonterska zajednica prakse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otvorena za sve zainteresovane, bez obzira na skvod ili tribe. Okuplja ljude sa zajedničkim interesovanjima. Organizuju radionice, hakaton-e, deljenje znanja. Niko nikoga ne tera da učestvuje — učestvovanje je dobrovoljno, što je dizajnirano da podstiče inovaciju i razmenu znanja.</a:t>
            </a:r>
            <a:endParaRPr lang="en-US" sz="1550" dirty="0"/>
          </a:p>
        </p:txBody>
      </p:sp>
      <p:sp>
        <p:nvSpPr>
          <p:cNvPr id="4" name="Text 2"/>
          <p:cNvSpPr/>
          <p:nvPr/>
        </p:nvSpPr>
        <p:spPr>
          <a:xfrm>
            <a:off x="793790" y="4504134"/>
            <a:ext cx="6279356" cy="190523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U HR primeru, gild bi mogao da bude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„AI u HR praksi"</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otvoren za sve koji žele da istraže kako veštačka inteligencija menja selekciju, obuku i analitiku. Ili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„Wellbeing"</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gild koji prelazi granicu HR-a i uključuje zainteresovane menadžere iz linije koji žele da doprinesu kulturi brige o zaposlenima. Gild nema formalnog lidera, ali ima koordinatora koji organizuje sastanke i postavlja dnevni red.</a:t>
            </a:r>
            <a:endParaRPr lang="en-US" sz="1550" dirty="0"/>
          </a:p>
        </p:txBody>
      </p:sp>
      <p:sp>
        <p:nvSpPr>
          <p:cNvPr id="5" name="Shape 3"/>
          <p:cNvSpPr/>
          <p:nvPr/>
        </p:nvSpPr>
        <p:spPr>
          <a:xfrm>
            <a:off x="7421999" y="2559248"/>
            <a:ext cx="6565106" cy="4028718"/>
          </a:xfrm>
          <a:prstGeom prst="roundRect">
            <a:avLst>
              <a:gd name="adj" fmla="val 3547"/>
            </a:avLst>
          </a:prstGeom>
          <a:solidFill>
            <a:srgbClr val="769993"/>
          </a:solidFill>
          <a:ln/>
        </p:spPr>
      </p:sp>
      <p:sp>
        <p:nvSpPr>
          <p:cNvPr id="6" name="Text 4"/>
          <p:cNvSpPr/>
          <p:nvPr/>
        </p:nvSpPr>
        <p:spPr>
          <a:xfrm>
            <a:off x="7620357" y="2757607"/>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Čapter vs. Gild</a:t>
            </a:r>
            <a:endParaRPr lang="en-US" sz="1950" dirty="0"/>
          </a:p>
        </p:txBody>
      </p:sp>
      <p:sp>
        <p:nvSpPr>
          <p:cNvPr id="7" name="Shape 5"/>
          <p:cNvSpPr/>
          <p:nvPr/>
        </p:nvSpPr>
        <p:spPr>
          <a:xfrm>
            <a:off x="7620357" y="3291007"/>
            <a:ext cx="6168390" cy="2869763"/>
          </a:xfrm>
          <a:prstGeom prst="roundRect">
            <a:avLst>
              <a:gd name="adj" fmla="val 2905"/>
            </a:avLst>
          </a:prstGeom>
          <a:noFill/>
          <a:ln w="7620">
            <a:solidFill>
              <a:srgbClr val="000000">
                <a:alpha val="8000"/>
              </a:srgbClr>
            </a:solidFill>
            <a:prstDash val="solid"/>
          </a:ln>
        </p:spPr>
      </p:sp>
      <p:sp>
        <p:nvSpPr>
          <p:cNvPr id="8" name="Shape 6"/>
          <p:cNvSpPr/>
          <p:nvPr/>
        </p:nvSpPr>
        <p:spPr>
          <a:xfrm>
            <a:off x="7627977" y="3298627"/>
            <a:ext cx="6153150" cy="570905"/>
          </a:xfrm>
          <a:prstGeom prst="rect">
            <a:avLst/>
          </a:prstGeom>
          <a:solidFill>
            <a:srgbClr val="FFFFFF">
              <a:alpha val="4000"/>
            </a:srgbClr>
          </a:solidFill>
          <a:ln/>
        </p:spPr>
      </p:sp>
      <p:sp>
        <p:nvSpPr>
          <p:cNvPr id="9" name="Text 7"/>
          <p:cNvSpPr/>
          <p:nvPr/>
        </p:nvSpPr>
        <p:spPr>
          <a:xfrm>
            <a:off x="7826335" y="3425309"/>
            <a:ext cx="2676049" cy="317540"/>
          </a:xfrm>
          <a:prstGeom prst="rect">
            <a:avLst/>
          </a:prstGeom>
          <a:noFill/>
          <a:ln/>
        </p:spPr>
        <p:txBody>
          <a:bodyPr wrap="none" lIns="0" tIns="0" rIns="0" bIns="0" rtlCol="0" anchor="t"/>
          <a:lstStyle/>
          <a:p>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Čapter</a:t>
            </a:r>
            <a:endParaRPr lang="en-US" sz="1550" dirty="0"/>
          </a:p>
        </p:txBody>
      </p:sp>
      <p:sp>
        <p:nvSpPr>
          <p:cNvPr id="10" name="Text 8"/>
          <p:cNvSpPr/>
          <p:nvPr/>
        </p:nvSpPr>
        <p:spPr>
          <a:xfrm>
            <a:off x="10906720" y="3425309"/>
            <a:ext cx="2676049" cy="317540"/>
          </a:xfrm>
          <a:prstGeom prst="rect">
            <a:avLst/>
          </a:prstGeom>
          <a:noFill/>
          <a:ln/>
        </p:spPr>
        <p:txBody>
          <a:bodyPr wrap="none" lIns="0" tIns="0" rIns="0" bIns="0" rtlCol="0" anchor="t"/>
          <a:lstStyle/>
          <a:p>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Gild</a:t>
            </a:r>
            <a:endParaRPr lang="en-US" sz="1550" dirty="0"/>
          </a:p>
        </p:txBody>
      </p:sp>
      <p:sp>
        <p:nvSpPr>
          <p:cNvPr id="11" name="Shape 9"/>
          <p:cNvSpPr/>
          <p:nvPr/>
        </p:nvSpPr>
        <p:spPr>
          <a:xfrm>
            <a:off x="7627977" y="3869531"/>
            <a:ext cx="6153150" cy="570905"/>
          </a:xfrm>
          <a:prstGeom prst="rect">
            <a:avLst/>
          </a:prstGeom>
          <a:solidFill>
            <a:srgbClr val="000000">
              <a:alpha val="4000"/>
            </a:srgbClr>
          </a:solidFill>
          <a:ln/>
        </p:spPr>
      </p:sp>
      <p:sp>
        <p:nvSpPr>
          <p:cNvPr id="12" name="Text 10"/>
          <p:cNvSpPr/>
          <p:nvPr/>
        </p:nvSpPr>
        <p:spPr>
          <a:xfrm>
            <a:off x="7826335" y="3996214"/>
            <a:ext cx="2676049"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Ista profesija</a:t>
            </a:r>
            <a:endParaRPr lang="en-US" sz="1550" dirty="0"/>
          </a:p>
        </p:txBody>
      </p:sp>
      <p:sp>
        <p:nvSpPr>
          <p:cNvPr id="13" name="Text 11"/>
          <p:cNvSpPr/>
          <p:nvPr/>
        </p:nvSpPr>
        <p:spPr>
          <a:xfrm>
            <a:off x="10906720" y="3996214"/>
            <a:ext cx="2676049"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Isto interesovanje</a:t>
            </a:r>
            <a:endParaRPr lang="en-US" sz="1550" dirty="0"/>
          </a:p>
        </p:txBody>
      </p:sp>
      <p:sp>
        <p:nvSpPr>
          <p:cNvPr id="14" name="Shape 12"/>
          <p:cNvSpPr/>
          <p:nvPr/>
        </p:nvSpPr>
        <p:spPr>
          <a:xfrm>
            <a:off x="7627977" y="4440436"/>
            <a:ext cx="6153150" cy="570905"/>
          </a:xfrm>
          <a:prstGeom prst="rect">
            <a:avLst/>
          </a:prstGeom>
          <a:solidFill>
            <a:srgbClr val="FFFFFF">
              <a:alpha val="4000"/>
            </a:srgbClr>
          </a:solidFill>
          <a:ln/>
        </p:spPr>
      </p:sp>
      <p:sp>
        <p:nvSpPr>
          <p:cNvPr id="15" name="Text 13"/>
          <p:cNvSpPr/>
          <p:nvPr/>
        </p:nvSpPr>
        <p:spPr>
          <a:xfrm>
            <a:off x="7826335" y="4567118"/>
            <a:ext cx="2676049"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Svi psiholozi</a:t>
            </a:r>
            <a:endParaRPr lang="en-US" sz="1550" dirty="0"/>
          </a:p>
        </p:txBody>
      </p:sp>
      <p:sp>
        <p:nvSpPr>
          <p:cNvPr id="16" name="Text 14"/>
          <p:cNvSpPr/>
          <p:nvPr/>
        </p:nvSpPr>
        <p:spPr>
          <a:xfrm>
            <a:off x="10906720" y="4567118"/>
            <a:ext cx="2676049"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Svi zainteresovani za AI u HR-u</a:t>
            </a:r>
            <a:endParaRPr lang="en-US" sz="1550" dirty="0"/>
          </a:p>
        </p:txBody>
      </p:sp>
      <p:sp>
        <p:nvSpPr>
          <p:cNvPr id="17" name="Shape 15"/>
          <p:cNvSpPr/>
          <p:nvPr/>
        </p:nvSpPr>
        <p:spPr>
          <a:xfrm>
            <a:off x="7627977" y="5011341"/>
            <a:ext cx="6153150" cy="570905"/>
          </a:xfrm>
          <a:prstGeom prst="rect">
            <a:avLst/>
          </a:prstGeom>
          <a:solidFill>
            <a:srgbClr val="000000">
              <a:alpha val="4000"/>
            </a:srgbClr>
          </a:solidFill>
          <a:ln/>
        </p:spPr>
      </p:sp>
      <p:sp>
        <p:nvSpPr>
          <p:cNvPr id="18" name="Text 16"/>
          <p:cNvSpPr/>
          <p:nvPr/>
        </p:nvSpPr>
        <p:spPr>
          <a:xfrm>
            <a:off x="7826335" y="5138023"/>
            <a:ext cx="2676049"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Obavezna pripadnost</a:t>
            </a:r>
            <a:endParaRPr lang="en-US" sz="1550" dirty="0"/>
          </a:p>
        </p:txBody>
      </p:sp>
      <p:sp>
        <p:nvSpPr>
          <p:cNvPr id="19" name="Text 17"/>
          <p:cNvSpPr/>
          <p:nvPr/>
        </p:nvSpPr>
        <p:spPr>
          <a:xfrm>
            <a:off x="10906720" y="5138023"/>
            <a:ext cx="2676049"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Dobrovoljna pripadnost</a:t>
            </a:r>
            <a:endParaRPr lang="en-US" sz="1550" dirty="0"/>
          </a:p>
        </p:txBody>
      </p:sp>
      <p:sp>
        <p:nvSpPr>
          <p:cNvPr id="20" name="Shape 18"/>
          <p:cNvSpPr/>
          <p:nvPr/>
        </p:nvSpPr>
        <p:spPr>
          <a:xfrm>
            <a:off x="7627977" y="5582245"/>
            <a:ext cx="6153150" cy="570905"/>
          </a:xfrm>
          <a:prstGeom prst="rect">
            <a:avLst/>
          </a:prstGeom>
          <a:solidFill>
            <a:srgbClr val="FFFFFF">
              <a:alpha val="4000"/>
            </a:srgbClr>
          </a:solidFill>
          <a:ln/>
        </p:spPr>
      </p:sp>
      <p:sp>
        <p:nvSpPr>
          <p:cNvPr id="21" name="Text 19"/>
          <p:cNvSpPr/>
          <p:nvPr/>
        </p:nvSpPr>
        <p:spPr>
          <a:xfrm>
            <a:off x="7826335" y="5708928"/>
            <a:ext cx="2676049"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Stručni standardi</a:t>
            </a:r>
            <a:endParaRPr lang="en-US" sz="1550" dirty="0"/>
          </a:p>
        </p:txBody>
      </p:sp>
      <p:sp>
        <p:nvSpPr>
          <p:cNvPr id="22" name="Text 20"/>
          <p:cNvSpPr/>
          <p:nvPr/>
        </p:nvSpPr>
        <p:spPr>
          <a:xfrm>
            <a:off x="10906720" y="5708928"/>
            <a:ext cx="2676049"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Zajednička interesovanja</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2044660"/>
            <a:ext cx="4961811"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Trio </a:t>
            </a:r>
            <a:endParaRPr lang="en-US" sz="3900" dirty="0"/>
          </a:p>
        </p:txBody>
      </p:sp>
      <p:sp>
        <p:nvSpPr>
          <p:cNvPr id="3" name="Shape 1"/>
          <p:cNvSpPr/>
          <p:nvPr/>
        </p:nvSpPr>
        <p:spPr>
          <a:xfrm>
            <a:off x="793790" y="3061573"/>
            <a:ext cx="13042821" cy="3123367"/>
          </a:xfrm>
          <a:prstGeom prst="roundRect">
            <a:avLst>
              <a:gd name="adj" fmla="val 2669"/>
            </a:avLst>
          </a:prstGeom>
          <a:solidFill>
            <a:srgbClr val="E2E9E8"/>
          </a:solidFill>
          <a:ln w="7620">
            <a:solidFill>
              <a:srgbClr val="C8CFCE"/>
            </a:solidFill>
            <a:prstDash val="solid"/>
          </a:ln>
        </p:spPr>
      </p:sp>
      <p:sp>
        <p:nvSpPr>
          <p:cNvPr id="4" name="Text 2"/>
          <p:cNvSpPr/>
          <p:nvPr/>
        </p:nvSpPr>
        <p:spPr>
          <a:xfrm>
            <a:off x="999768" y="3267551"/>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Trio</a:t>
            </a:r>
            <a:endParaRPr lang="en-US" sz="1950" dirty="0"/>
          </a:p>
        </p:txBody>
      </p:sp>
      <p:sp>
        <p:nvSpPr>
          <p:cNvPr id="5" name="Text 3"/>
          <p:cNvSpPr/>
          <p:nvPr/>
        </p:nvSpPr>
        <p:spPr>
          <a:xfrm>
            <a:off x="999768" y="3696772"/>
            <a:ext cx="12630864"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Trio je liderski trojac svakog tribe-a koji obezbeđuje strateško usklađivanje. Čine ga tri uloge:</a:t>
            </a:r>
            <a:endParaRPr lang="en-US" sz="1550" dirty="0"/>
          </a:p>
        </p:txBody>
      </p:sp>
      <p:sp>
        <p:nvSpPr>
          <p:cNvPr id="6" name="Text 4"/>
          <p:cNvSpPr/>
          <p:nvPr/>
        </p:nvSpPr>
        <p:spPr>
          <a:xfrm>
            <a:off x="999768" y="4133374"/>
            <a:ext cx="12630864" cy="1091446"/>
          </a:xfrm>
          <a:prstGeom prst="rect">
            <a:avLst/>
          </a:prstGeom>
          <a:noFill/>
          <a:ln/>
        </p:spPr>
        <p:txBody>
          <a:bodyPr wrap="square" lIns="0" tIns="0" rIns="0" bIns="0" rtlCol="0" anchor="t"/>
          <a:lstStyle/>
          <a:p>
            <a:pPr algn="l" marL="342900" indent="-342900">
              <a:lnSpc>
                <a:spcPts val="2500"/>
              </a:lnSpc>
              <a:buSzPct val="100000"/>
              <a:buChar char="•"/>
            </a:pPr>
            <a:r>
              <a:rPr lang="en-US" sz="1550" b="1" dirty="0">
                <a:solidFill>
                  <a:srgbClr val="272525"/>
                </a:solidFill>
                <a:latin typeface="Source Sans 3" pitchFamily="34" charset="0"/>
                <a:ea typeface="Source Sans 3" pitchFamily="34" charset="-122"/>
                <a:cs typeface="Source Sans 3" pitchFamily="34" charset="-120"/>
              </a:rPr>
              <a:t>Product Manager</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šta pravimo i zašto</a:t>
            </a:r>
            <a:endParaRPr lang="en-US" sz="1550" dirty="0"/>
          </a:p>
          <a:p>
            <a:pPr algn="l" marL="342900" indent="-342900">
              <a:lnSpc>
                <a:spcPts val="2500"/>
              </a:lnSpc>
              <a:buSzPct val="100000"/>
              <a:buChar char="•"/>
            </a:pPr>
            <a:r>
              <a:rPr lang="en-US" sz="1550" b="1" dirty="0">
                <a:solidFill>
                  <a:srgbClr val="272525"/>
                </a:solidFill>
                <a:latin typeface="Source Sans 3" pitchFamily="34" charset="0"/>
                <a:ea typeface="Source Sans 3" pitchFamily="34" charset="-122"/>
                <a:cs typeface="Source Sans 3" pitchFamily="34" charset="-120"/>
              </a:rPr>
              <a:t>Agile Coach</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kako radimo i kako poboljšavamo proces</a:t>
            </a:r>
            <a:endParaRPr lang="en-US" sz="1550" dirty="0"/>
          </a:p>
          <a:p>
            <a:pPr algn="l" marL="342900" indent="-342900">
              <a:lnSpc>
                <a:spcPts val="2500"/>
              </a:lnSpc>
              <a:buSzPct val="100000"/>
              <a:buChar char="•"/>
            </a:pPr>
            <a:r>
              <a:rPr lang="en-US" sz="1550" b="1" dirty="0">
                <a:solidFill>
                  <a:srgbClr val="272525"/>
                </a:solidFill>
                <a:latin typeface="Source Sans 3" pitchFamily="34" charset="0"/>
                <a:ea typeface="Source Sans 3" pitchFamily="34" charset="-122"/>
                <a:cs typeface="Source Sans 3" pitchFamily="34" charset="-120"/>
              </a:rPr>
              <a:t>Engineering Lead / operativni lider</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kako tehnički realizujemo i koliko nas to košta</a:t>
            </a:r>
            <a:endParaRPr lang="en-US" sz="1550" dirty="0"/>
          </a:p>
        </p:txBody>
      </p:sp>
      <p:sp>
        <p:nvSpPr>
          <p:cNvPr id="7" name="Text 5"/>
          <p:cNvSpPr/>
          <p:nvPr/>
        </p:nvSpPr>
        <p:spPr>
          <a:xfrm>
            <a:off x="999768" y="5343882"/>
            <a:ext cx="12630864"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U HR primeru, trio bi činili HR direktor/ka, OPR konsultant ili agile coach i COO ili neko iz poslovnog rukovodstva. Trio obezbeđuje da HR skvodovi ne rade u vakuumu — da su povezani sa strateškim prioritetima organizacije.</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2026-03-23T21:27:23Z</dcterms:created>
  <dcterms:modified xsi:type="dcterms:W3CDTF">2026-03-23T21:27:23Z</dcterms:modified>
</cp:coreProperties>
</file>