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57" r:id="rId2"/>
    <p:sldId id="327" r:id="rId3"/>
    <p:sldId id="328" r:id="rId4"/>
    <p:sldId id="369" r:id="rId5"/>
    <p:sldId id="370" r:id="rId6"/>
    <p:sldId id="371" r:id="rId7"/>
    <p:sldId id="329" r:id="rId8"/>
    <p:sldId id="330" r:id="rId9"/>
    <p:sldId id="331" r:id="rId10"/>
    <p:sldId id="333" r:id="rId11"/>
    <p:sldId id="332" r:id="rId12"/>
    <p:sldId id="334" r:id="rId13"/>
    <p:sldId id="335" r:id="rId14"/>
    <p:sldId id="336" r:id="rId15"/>
    <p:sldId id="341" r:id="rId16"/>
    <p:sldId id="342" r:id="rId17"/>
    <p:sldId id="339" r:id="rId18"/>
    <p:sldId id="344" r:id="rId19"/>
    <p:sldId id="343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37" r:id="rId28"/>
    <p:sldId id="340" r:id="rId29"/>
    <p:sldId id="352" r:id="rId30"/>
    <p:sldId id="353" r:id="rId31"/>
    <p:sldId id="356" r:id="rId32"/>
    <p:sldId id="359" r:id="rId33"/>
    <p:sldId id="360" r:id="rId34"/>
    <p:sldId id="361" r:id="rId35"/>
    <p:sldId id="338" r:id="rId36"/>
    <p:sldId id="363" r:id="rId37"/>
    <p:sldId id="362" r:id="rId38"/>
    <p:sldId id="364" r:id="rId39"/>
    <p:sldId id="367" r:id="rId40"/>
    <p:sldId id="365" r:id="rId41"/>
    <p:sldId id="366" r:id="rId42"/>
    <p:sldId id="368" r:id="rId43"/>
    <p:sldId id="322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6" autoAdjust="0"/>
    <p:restoredTop sz="94660"/>
  </p:normalViewPr>
  <p:slideViewPr>
    <p:cSldViewPr>
      <p:cViewPr varScale="1">
        <p:scale>
          <a:sx n="79" d="100"/>
          <a:sy n="79" d="100"/>
        </p:scale>
        <p:origin x="1589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315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51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32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4CC84-6F23-4ADD-AC20-BBACB5CB1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444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5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57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42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28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3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1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08-Nov-23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0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5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4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9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r-Latn-RS" altLang="en-US" dirty="0">
                <a:effectLst/>
              </a:rPr>
              <a:t>Objektivnost</a:t>
            </a:r>
            <a:endParaRPr lang="en-US" altLang="en-US" dirty="0">
              <a:effectLst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>
                <a:latin typeface="+mj-lt"/>
              </a:rPr>
              <a:t>Osnovne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metrijske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karakteristike</a:t>
            </a:r>
            <a:endParaRPr lang="sr-Latn-CS" altLang="en-US" dirty="0">
              <a:effectLst/>
              <a:latin typeface="+mj-lt"/>
            </a:endParaRPr>
          </a:p>
          <a:p>
            <a:r>
              <a:rPr lang="sr-Latn-CS" altLang="en-US" dirty="0">
                <a:effectLst/>
                <a:latin typeface="+mj-lt"/>
              </a:rPr>
              <a:t>i</a:t>
            </a:r>
            <a:r>
              <a:rPr lang="en-US" altLang="en-US" dirty="0">
                <a:effectLst/>
                <a:latin typeface="+mj-lt"/>
              </a:rPr>
              <a:t> </a:t>
            </a:r>
            <a:r>
              <a:rPr lang="en-US" altLang="en-US" dirty="0" err="1">
                <a:effectLst/>
                <a:latin typeface="+mj-lt"/>
              </a:rPr>
              <a:t>njihovi</a:t>
            </a:r>
            <a:r>
              <a:rPr lang="en-US" altLang="en-US" dirty="0">
                <a:effectLst/>
                <a:latin typeface="+mj-lt"/>
              </a:rPr>
              <a:t> me</a:t>
            </a:r>
            <a:r>
              <a:rPr lang="sr-Latn-CS" altLang="en-US" dirty="0">
                <a:effectLst/>
                <a:latin typeface="+mj-lt"/>
              </a:rPr>
              <a:t>đusobni odnosi</a:t>
            </a:r>
            <a:endParaRPr lang="en-US" altLang="en-US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6486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3D295-A569-448A-93F9-C523CC0F1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Da li objektivnost može biti savršena?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E760C-AD42-F650-DAC0-B4D15019B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Da, za određeni tip testova</a:t>
            </a:r>
          </a:p>
          <a:p>
            <a:r>
              <a:rPr lang="sr-Latn-RS" dirty="0"/>
              <a:t>Svi testovi sa zatvorenim pitanjima mogu biti savršeno objektivni</a:t>
            </a:r>
          </a:p>
          <a:p>
            <a:endParaRPr lang="sr-Latn-RS" dirty="0"/>
          </a:p>
          <a:p>
            <a:r>
              <a:rPr lang="sr-Latn-RS" dirty="0"/>
              <a:t>Ali za neke testove je objektivnost potrebno procenjivati</a:t>
            </a:r>
          </a:p>
          <a:p>
            <a:r>
              <a:rPr lang="sr-Latn-RS" dirty="0"/>
              <a:t>Uglavnom se navodi preporuka da pouzdanost treba da bude .70 ili viša</a:t>
            </a:r>
          </a:p>
          <a:p>
            <a:pPr lvl="1"/>
            <a:r>
              <a:rPr lang="sr-Latn-RS" dirty="0"/>
              <a:t>Ali granične vrednosti zavise i od konkretne metode procene objektivnosti</a:t>
            </a:r>
          </a:p>
        </p:txBody>
      </p:sp>
    </p:spTree>
    <p:extLst>
      <p:ext uri="{BB962C8B-B14F-4D97-AF65-F5344CB8AC3E}">
        <p14:creationId xmlns:p14="http://schemas.microsoft.com/office/powerpoint/2010/main" val="600991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44D23-99CD-3C5A-8C3F-56D183DA2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Kada je test objektivan?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1069F-506A-9238-73E9-58B92A539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Kako biste statistički procenili objektivnost testa?</a:t>
            </a:r>
          </a:p>
          <a:p>
            <a:r>
              <a:rPr lang="sr-Latn-RS" dirty="0"/>
              <a:t>Nekim vidom korelacije između procena različitih procenjivača</a:t>
            </a:r>
          </a:p>
          <a:p>
            <a:r>
              <a:rPr lang="sr-Latn-RS" dirty="0"/>
              <a:t>Ovo jeste nužan uslov da govorimo o objektivnosti, ali da li je i dovoljan?</a:t>
            </a:r>
          </a:p>
          <a:p>
            <a:r>
              <a:rPr lang="sr-Latn-RS" dirty="0"/>
              <a:t>Npr. jedan procenjivač daje ocene: 1, 1, 3, 4, 2</a:t>
            </a:r>
          </a:p>
          <a:p>
            <a:r>
              <a:rPr lang="sr-Latn-RS" dirty="0"/>
              <a:t>Drugi procenjivač daje ocene: 2, 2, 4, 5, 3</a:t>
            </a:r>
          </a:p>
          <a:p>
            <a:endParaRPr lang="sr-Latn-RS" dirty="0"/>
          </a:p>
          <a:p>
            <a:r>
              <a:rPr lang="sr-Latn-RS" dirty="0"/>
              <a:t>Neophodno je i da nema značajnih razlika između procena</a:t>
            </a:r>
          </a:p>
          <a:p>
            <a:r>
              <a:rPr lang="sr-Latn-RS" dirty="0"/>
              <a:t>Ali ni ovo nije dovoljno samo po sebi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880703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D7E1F-9457-92BA-BD74-B2FE7BDF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Vidovi objektivnosti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9F017-0730-9EEF-A4B2-82732FBDD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Najčešće govorimo o dva vida objektivnosti procene</a:t>
            </a:r>
          </a:p>
          <a:p>
            <a:r>
              <a:rPr lang="sr-Latn-RS" dirty="0"/>
              <a:t>„Pouzdanost“ procenjivača (inter-</a:t>
            </a:r>
            <a:r>
              <a:rPr lang="sr-Latn-RS" dirty="0" err="1"/>
              <a:t>rater</a:t>
            </a:r>
            <a:r>
              <a:rPr lang="sr-Latn-RS" dirty="0"/>
              <a:t> </a:t>
            </a:r>
            <a:r>
              <a:rPr lang="sr-Latn-RS" dirty="0" err="1"/>
              <a:t>reliability</a:t>
            </a:r>
            <a:r>
              <a:rPr lang="sr-Latn-RS" dirty="0"/>
              <a:t>, IRR) </a:t>
            </a:r>
          </a:p>
          <a:p>
            <a:pPr lvl="1"/>
            <a:r>
              <a:rPr lang="sr-Latn-RS" dirty="0"/>
              <a:t>Postojanje visoke korelacije između procenjivača</a:t>
            </a:r>
          </a:p>
          <a:p>
            <a:r>
              <a:rPr lang="sr-Latn-RS" dirty="0"/>
              <a:t>Slaganje procenjivača (inter-</a:t>
            </a:r>
            <a:r>
              <a:rPr lang="sr-Latn-RS" dirty="0" err="1"/>
              <a:t>rater</a:t>
            </a:r>
            <a:r>
              <a:rPr lang="sr-Latn-RS" dirty="0"/>
              <a:t> </a:t>
            </a:r>
            <a:r>
              <a:rPr lang="sr-Latn-RS" dirty="0" err="1"/>
              <a:t>agreement</a:t>
            </a:r>
            <a:r>
              <a:rPr lang="sr-Latn-RS" dirty="0"/>
              <a:t>, IRA)</a:t>
            </a:r>
          </a:p>
          <a:p>
            <a:pPr lvl="1"/>
            <a:r>
              <a:rPr lang="sr-Latn-RS" dirty="0"/>
              <a:t>Odnosi se i na postojanje korelacije i na odsustvo razlika između procenjivača</a:t>
            </a:r>
          </a:p>
          <a:p>
            <a:pPr lvl="1"/>
            <a:endParaRPr lang="sr-Latn-RS" dirty="0"/>
          </a:p>
          <a:p>
            <a:r>
              <a:rPr lang="sr-Latn-RS" dirty="0"/>
              <a:t>Ako procenjujemo „pouzdanost“ procenjivača, onda treba da procenimo i značajnost razlika u njihovim procenama</a:t>
            </a:r>
          </a:p>
        </p:txBody>
      </p:sp>
    </p:spTree>
    <p:extLst>
      <p:ext uri="{BB962C8B-B14F-4D97-AF65-F5344CB8AC3E}">
        <p14:creationId xmlns:p14="http://schemas.microsoft.com/office/powerpoint/2010/main" val="3715884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A31BA-12CC-168F-3B32-FB325CB4D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Procena objektivnosti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90EC1D2-BFD9-000C-04BE-431FC90485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2929222"/>
              </p:ext>
            </p:extLst>
          </p:nvPr>
        </p:nvGraphicFramePr>
        <p:xfrm>
          <a:off x="822325" y="1846263"/>
          <a:ext cx="7543801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675">
                  <a:extLst>
                    <a:ext uri="{9D8B030D-6E8A-4147-A177-3AD203B41FA5}">
                      <a16:colId xmlns:a16="http://schemas.microsoft.com/office/drawing/2014/main" val="3095788577"/>
                    </a:ext>
                  </a:extLst>
                </a:gridCol>
                <a:gridCol w="2849563">
                  <a:extLst>
                    <a:ext uri="{9D8B030D-6E8A-4147-A177-3AD203B41FA5}">
                      <a16:colId xmlns:a16="http://schemas.microsoft.com/office/drawing/2014/main" val="776450255"/>
                    </a:ext>
                  </a:extLst>
                </a:gridCol>
                <a:gridCol w="2849563">
                  <a:extLst>
                    <a:ext uri="{9D8B030D-6E8A-4147-A177-3AD203B41FA5}">
                      <a16:colId xmlns:a16="http://schemas.microsoft.com/office/drawing/2014/main" val="1646795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Nivo merenja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„Pouzdanost“ procenjivača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Slaganje procenjivača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8919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err="1"/>
                        <a:t>Intervalni</a:t>
                      </a:r>
                      <a:endParaRPr lang="sr-Latn-R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err="1"/>
                        <a:t>Pirsonova</a:t>
                      </a:r>
                      <a:r>
                        <a:rPr lang="sr-Latn-RS" dirty="0"/>
                        <a:t> korelacija,</a:t>
                      </a:r>
                    </a:p>
                    <a:p>
                      <a:pPr algn="ctr"/>
                      <a:r>
                        <a:rPr lang="sr-Latn-RS" dirty="0" err="1"/>
                        <a:t>Intraklasni</a:t>
                      </a:r>
                      <a:r>
                        <a:rPr lang="sr-Latn-RS" dirty="0"/>
                        <a:t> koeficijent korelacije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 err="1"/>
                        <a:t>Intraklasni</a:t>
                      </a:r>
                      <a:r>
                        <a:rPr lang="sr-Latn-RS" dirty="0"/>
                        <a:t> koeficijent korelacije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9059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err="1"/>
                        <a:t>Ordinalni</a:t>
                      </a:r>
                      <a:endParaRPr lang="sr-Latn-R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Spirmanova</a:t>
                      </a:r>
                      <a:r>
                        <a:rPr lang="sr-Latn-R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korelacija, </a:t>
                      </a:r>
                      <a:r>
                        <a:rPr lang="sr-Latn-R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Kendalovo</a:t>
                      </a:r>
                      <a:r>
                        <a:rPr lang="sr-Latn-R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W, </a:t>
                      </a:r>
                      <a:r>
                        <a:rPr lang="sr-Latn-R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Intraklasni</a:t>
                      </a:r>
                      <a:r>
                        <a:rPr lang="sr-Latn-R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koeficijent korelacije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Intraklasni</a:t>
                      </a:r>
                      <a:r>
                        <a:rPr lang="sr-Latn-R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koeficijent korelacije, </a:t>
                      </a:r>
                      <a:r>
                        <a:rPr lang="sr-Latn-R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ponderisani</a:t>
                      </a:r>
                      <a:r>
                        <a:rPr lang="sr-Latn-R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kapa koeficijent, </a:t>
                      </a:r>
                      <a:r>
                        <a:rPr lang="sr-Latn-R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Fleisov</a:t>
                      </a:r>
                      <a:r>
                        <a:rPr lang="sr-Latn-R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kapa koeficijent</a:t>
                      </a:r>
                      <a:endParaRPr lang="sr-Latn-R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4505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Nominalni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Procenat slaganja, Kapa koeficijent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Procenat slaganja, Kapa koeficijent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02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656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FFE99F-CB4F-090E-219E-CBE01945C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Objektivnost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B8AF87-1779-8F0C-9565-BA3B7F84BD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err="1"/>
              <a:t>Intervalni</a:t>
            </a:r>
            <a:r>
              <a:rPr lang="sr-Latn-RS" dirty="0"/>
              <a:t> nivo merenja</a:t>
            </a:r>
          </a:p>
        </p:txBody>
      </p:sp>
    </p:spTree>
    <p:extLst>
      <p:ext uri="{BB962C8B-B14F-4D97-AF65-F5344CB8AC3E}">
        <p14:creationId xmlns:p14="http://schemas.microsoft.com/office/powerpoint/2010/main" val="2376102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52481E-D8D6-7971-3356-A1FA61D9C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Intervalni</a:t>
            </a:r>
            <a:r>
              <a:rPr lang="sr-Latn-RS" dirty="0"/>
              <a:t> nivo merenja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83CB04-2AD3-7CD5-19F4-EAA1CBDF8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Za računanje korelacija</a:t>
            </a:r>
          </a:p>
          <a:p>
            <a:pPr lvl="1"/>
            <a:r>
              <a:rPr lang="sr-Latn-RS" dirty="0" err="1"/>
              <a:t>Pirsonova</a:t>
            </a:r>
            <a:r>
              <a:rPr lang="sr-Latn-RS" dirty="0"/>
              <a:t> korelacija</a:t>
            </a:r>
          </a:p>
          <a:p>
            <a:pPr lvl="1"/>
            <a:r>
              <a:rPr lang="sr-Latn-RS" dirty="0" err="1"/>
              <a:t>Intraklasna</a:t>
            </a:r>
            <a:r>
              <a:rPr lang="sr-Latn-RS" dirty="0"/>
              <a:t> korelacija (ICC)</a:t>
            </a:r>
          </a:p>
          <a:p>
            <a:r>
              <a:rPr lang="sr-Latn-RS" dirty="0"/>
              <a:t>Za testiranje razlike između procenjivača</a:t>
            </a:r>
          </a:p>
          <a:p>
            <a:pPr lvl="1"/>
            <a:r>
              <a:rPr lang="sr-Latn-RS" dirty="0"/>
              <a:t>Analiza varijanse za ponovljena merenja</a:t>
            </a:r>
          </a:p>
          <a:p>
            <a:r>
              <a:rPr lang="sr-Latn-RS" dirty="0"/>
              <a:t>Za slaganje procenjivača</a:t>
            </a:r>
          </a:p>
          <a:p>
            <a:pPr lvl="1"/>
            <a:r>
              <a:rPr lang="sr-Latn-RS" dirty="0" err="1"/>
              <a:t>Intraklasna</a:t>
            </a:r>
            <a:r>
              <a:rPr lang="sr-Latn-RS" dirty="0"/>
              <a:t> korelacija (ICC)</a:t>
            </a:r>
          </a:p>
        </p:txBody>
      </p:sp>
    </p:spTree>
    <p:extLst>
      <p:ext uri="{BB962C8B-B14F-4D97-AF65-F5344CB8AC3E}">
        <p14:creationId xmlns:p14="http://schemas.microsoft.com/office/powerpoint/2010/main" val="330593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FD316-E429-0D2E-DFC1-4AB34F310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Intraklasna</a:t>
            </a:r>
            <a:r>
              <a:rPr lang="sr-Latn-RS" dirty="0"/>
              <a:t> korelacija (ICC)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F5E4B-F28D-A520-9821-DA8A17219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Kada je uzorak mali </a:t>
            </a:r>
            <a:r>
              <a:rPr lang="sr-Latn-RS" dirty="0" err="1"/>
              <a:t>Pirsonova</a:t>
            </a:r>
            <a:r>
              <a:rPr lang="sr-Latn-RS" dirty="0"/>
              <a:t> korelacija precenjuje veličinu korelacije pa je bolje koristiti ICC</a:t>
            </a:r>
          </a:p>
          <a:p>
            <a:r>
              <a:rPr lang="sr-Latn-RS" dirty="0"/>
              <a:t>Može se shvatiti kao odnos varijanse između procenjivača i ukupne varijanse (slično kao ANOVA)</a:t>
            </a:r>
          </a:p>
          <a:p>
            <a:r>
              <a:rPr lang="sr-Latn-RS" dirty="0"/>
              <a:t>Svrha ICC-a je utvrđivanje učešća procena različitih procenjivača u ukupnoj varijansi</a:t>
            </a:r>
          </a:p>
        </p:txBody>
      </p:sp>
    </p:spTree>
    <p:extLst>
      <p:ext uri="{BB962C8B-B14F-4D97-AF65-F5344CB8AC3E}">
        <p14:creationId xmlns:p14="http://schemas.microsoft.com/office/powerpoint/2010/main" val="1451413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52481E-D8D6-7971-3356-A1FA61D9C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Intraklasna</a:t>
            </a:r>
            <a:r>
              <a:rPr lang="sr-Latn-RS" dirty="0"/>
              <a:t> korelacija (ICC)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83CB04-2AD3-7CD5-19F4-EAA1CBDF8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Moguće je odbrati 3 modela ICC-a:</a:t>
            </a:r>
          </a:p>
          <a:p>
            <a:pPr lvl="1"/>
            <a:r>
              <a:rPr lang="sr-Latn-RS" dirty="0"/>
              <a:t>Model jednosmernih slučajnih efekata (One-</a:t>
            </a:r>
            <a:r>
              <a:rPr lang="sr-Latn-RS" dirty="0" err="1"/>
              <a:t>way</a:t>
            </a:r>
            <a:r>
              <a:rPr lang="sr-Latn-RS" dirty="0"/>
              <a:t> </a:t>
            </a:r>
            <a:r>
              <a:rPr lang="sr-Latn-RS" dirty="0" err="1"/>
              <a:t>random</a:t>
            </a:r>
            <a:r>
              <a:rPr lang="sr-Latn-RS" dirty="0"/>
              <a:t> </a:t>
            </a:r>
            <a:r>
              <a:rPr lang="sr-Latn-RS" dirty="0" err="1"/>
              <a:t>effects</a:t>
            </a:r>
            <a:r>
              <a:rPr lang="sr-Latn-RS" dirty="0"/>
              <a:t> model)</a:t>
            </a:r>
          </a:p>
          <a:p>
            <a:pPr lvl="1"/>
            <a:r>
              <a:rPr lang="sr-Latn-RS" dirty="0"/>
              <a:t>Model dvosmernih slučajnih efekata (</a:t>
            </a:r>
            <a:r>
              <a:rPr lang="sr-Latn-RS" dirty="0" err="1"/>
              <a:t>Two-way</a:t>
            </a:r>
            <a:r>
              <a:rPr lang="sr-Latn-RS" dirty="0"/>
              <a:t> </a:t>
            </a:r>
            <a:r>
              <a:rPr lang="sr-Latn-RS" dirty="0" err="1"/>
              <a:t>random</a:t>
            </a:r>
            <a:r>
              <a:rPr lang="sr-Latn-RS" dirty="0"/>
              <a:t> </a:t>
            </a:r>
            <a:r>
              <a:rPr lang="sr-Latn-RS" dirty="0" err="1"/>
              <a:t>effects</a:t>
            </a:r>
            <a:r>
              <a:rPr lang="sr-Latn-RS" dirty="0"/>
              <a:t> model)</a:t>
            </a:r>
          </a:p>
          <a:p>
            <a:pPr lvl="1"/>
            <a:r>
              <a:rPr lang="sr-Latn-RS" dirty="0"/>
              <a:t>Model dvosmernih mešovitih efekata (</a:t>
            </a:r>
            <a:r>
              <a:rPr lang="sr-Latn-RS" dirty="0" err="1"/>
              <a:t>Two-way</a:t>
            </a:r>
            <a:r>
              <a:rPr lang="sr-Latn-RS" dirty="0"/>
              <a:t> </a:t>
            </a:r>
            <a:r>
              <a:rPr lang="sr-Latn-RS" dirty="0" err="1"/>
              <a:t>mixed</a:t>
            </a:r>
            <a:r>
              <a:rPr lang="sr-Latn-RS" dirty="0"/>
              <a:t> </a:t>
            </a:r>
            <a:r>
              <a:rPr lang="sr-Latn-RS" dirty="0" err="1"/>
              <a:t>effects</a:t>
            </a:r>
            <a:r>
              <a:rPr lang="sr-Latn-RS" dirty="0"/>
              <a:t> model)</a:t>
            </a:r>
          </a:p>
          <a:p>
            <a:pPr lvl="1"/>
            <a:endParaRPr lang="sr-Latn-RS" dirty="0"/>
          </a:p>
          <a:p>
            <a:r>
              <a:rPr lang="sr-Latn-RS" dirty="0"/>
              <a:t>Da bismo znali koji model nam treba – postavljamo dva pitanja</a:t>
            </a:r>
          </a:p>
          <a:p>
            <a:pPr lvl="1"/>
            <a:r>
              <a:rPr lang="sr-Latn-RS" dirty="0"/>
              <a:t>Da li su sve ispitanike procenjivali isti procenjivači?</a:t>
            </a:r>
          </a:p>
          <a:p>
            <a:pPr lvl="1"/>
            <a:r>
              <a:rPr lang="sr-Latn-RS" dirty="0"/>
              <a:t>Da li su procenjivači slučajno izvučeni iz šire populacije?</a:t>
            </a:r>
          </a:p>
        </p:txBody>
      </p:sp>
    </p:spTree>
    <p:extLst>
      <p:ext uri="{BB962C8B-B14F-4D97-AF65-F5344CB8AC3E}">
        <p14:creationId xmlns:p14="http://schemas.microsoft.com/office/powerpoint/2010/main" val="1380871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F22A-B091-54D5-E97C-8C0758DB5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Model jednosmernih slučajnih efekata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72172-58D7-E578-DAC1-9D218267F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Da li su sve ispitanike procenjivali isti procenjivači?</a:t>
            </a:r>
          </a:p>
          <a:p>
            <a:pPr lvl="1"/>
            <a:r>
              <a:rPr lang="sr-Latn-RS" dirty="0"/>
              <a:t>Ne</a:t>
            </a:r>
          </a:p>
          <a:p>
            <a:r>
              <a:rPr lang="sr-Latn-RS" dirty="0"/>
              <a:t>Ovo znači da ne možemo da razdvojimo efekte procenjivača od efekata predmeta procene</a:t>
            </a:r>
          </a:p>
          <a:p>
            <a:pPr lvl="1"/>
            <a:r>
              <a:rPr lang="sr-Latn-RS" dirty="0"/>
              <a:t>Stoga – jednosmerni efekti</a:t>
            </a:r>
          </a:p>
          <a:p>
            <a:r>
              <a:rPr lang="sr-Latn-RS" dirty="0"/>
              <a:t>Npr. ako različiti mentori ocenjuju različite teorijske okvire – da li je neko dobio nižu ocenu zato što je imao </a:t>
            </a:r>
            <a:r>
              <a:rPr lang="sr-Latn-RS" dirty="0" err="1"/>
              <a:t>strožije</a:t>
            </a:r>
            <a:r>
              <a:rPr lang="sr-Latn-RS" dirty="0"/>
              <a:t> mentore ili zato što je rad bio lošiji?</a:t>
            </a:r>
          </a:p>
          <a:p>
            <a:r>
              <a:rPr lang="sr-Latn-RS" dirty="0"/>
              <a:t>Možemo samo da procenimo „ukupnu“ objektivnost</a:t>
            </a:r>
          </a:p>
        </p:txBody>
      </p:sp>
    </p:spTree>
    <p:extLst>
      <p:ext uri="{BB962C8B-B14F-4D97-AF65-F5344CB8AC3E}">
        <p14:creationId xmlns:p14="http://schemas.microsoft.com/office/powerpoint/2010/main" val="684928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F22A-B091-54D5-E97C-8C0758DB5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Model dvosmernih slučajnih efekata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72172-58D7-E578-DAC1-9D218267F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Da li su sve ispitanike procenjivali isti procenjivači?</a:t>
            </a:r>
          </a:p>
          <a:p>
            <a:pPr lvl="1"/>
            <a:r>
              <a:rPr lang="sr-Latn-RS" dirty="0"/>
              <a:t>Da</a:t>
            </a:r>
          </a:p>
          <a:p>
            <a:r>
              <a:rPr lang="sr-Latn-RS" dirty="0"/>
              <a:t>Da li su procenjivači slučajno izvučeni iz šire populacije?</a:t>
            </a:r>
          </a:p>
          <a:p>
            <a:pPr lvl="1"/>
            <a:r>
              <a:rPr lang="sr-Latn-RS" dirty="0"/>
              <a:t>Da</a:t>
            </a:r>
          </a:p>
          <a:p>
            <a:r>
              <a:rPr lang="sr-Latn-RS" dirty="0"/>
              <a:t>Sada možemo da razdvojimo efekte procenjivača od efekata predmeta procene</a:t>
            </a:r>
          </a:p>
          <a:p>
            <a:pPr lvl="1"/>
            <a:r>
              <a:rPr lang="sr-Latn-RS" dirty="0"/>
              <a:t>Stoga – dvosmerni efekti</a:t>
            </a:r>
          </a:p>
          <a:p>
            <a:r>
              <a:rPr lang="sr-Latn-RS" dirty="0"/>
              <a:t>Procenjivači su slučajan uzorak svih mogućih procenjivača</a:t>
            </a:r>
          </a:p>
          <a:p>
            <a:pPr lvl="1"/>
            <a:r>
              <a:rPr lang="sr-Latn-RS" dirty="0"/>
              <a:t>Stoga – slučajni efekti</a:t>
            </a:r>
          </a:p>
          <a:p>
            <a:r>
              <a:rPr lang="sr-Latn-RS" dirty="0"/>
              <a:t>Npr. ako 10 mentora (slučajno izabranih od ukupno 20) ocenjuje prezentacije iz PIR</a:t>
            </a:r>
          </a:p>
        </p:txBody>
      </p:sp>
    </p:spTree>
    <p:extLst>
      <p:ext uri="{BB962C8B-B14F-4D97-AF65-F5344CB8AC3E}">
        <p14:creationId xmlns:p14="http://schemas.microsoft.com/office/powerpoint/2010/main" val="75697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Metrijske karakteristike</a:t>
            </a:r>
            <a:endParaRPr lang="en-US" dirty="0"/>
          </a:p>
        </p:txBody>
      </p:sp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Kako se ovo preslikava na metrijske karakteristike</a:t>
            </a:r>
            <a:r>
              <a:rPr lang="en-US" dirty="0"/>
              <a:t>:</a:t>
            </a:r>
          </a:p>
          <a:p>
            <a:pPr lvl="1"/>
            <a:r>
              <a:rPr lang="sr-Latn-CS" dirty="0"/>
              <a:t>Registruje individualne razlike (diskriminativnost)</a:t>
            </a:r>
          </a:p>
          <a:p>
            <a:pPr lvl="1"/>
            <a:r>
              <a:rPr lang="sr-Latn-CS" dirty="0"/>
              <a:t>Ko god da ocenjuje test treba da dobije isti rezultat (objektivnost)</a:t>
            </a:r>
          </a:p>
          <a:p>
            <a:pPr lvl="1"/>
            <a:r>
              <a:rPr lang="sr-Latn-CS" dirty="0"/>
              <a:t>Predstavlja reprezentativan uzorak univerzuma indikatora (reprezentativnost)</a:t>
            </a:r>
          </a:p>
          <a:p>
            <a:pPr lvl="1"/>
            <a:r>
              <a:rPr lang="sr-Latn-CS" dirty="0"/>
              <a:t>Ima poznatu preciznost / grešku merenja (pouzdanost)</a:t>
            </a:r>
          </a:p>
          <a:p>
            <a:pPr lvl="1"/>
            <a:r>
              <a:rPr lang="sr-Latn-CS" dirty="0"/>
              <a:t>Meri to što je bilo intencija da meri (valjanost)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8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F22A-B091-54D5-E97C-8C0758DB5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Model dvosmernih mešovitih efekata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72172-58D7-E578-DAC1-9D218267F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Da li su sve ispitanike procenjivali isti procenjivači?</a:t>
            </a:r>
          </a:p>
          <a:p>
            <a:pPr lvl="1"/>
            <a:r>
              <a:rPr lang="sr-Latn-RS"/>
              <a:t>Da</a:t>
            </a:r>
            <a:endParaRPr lang="sr-Latn-RS" dirty="0"/>
          </a:p>
          <a:p>
            <a:r>
              <a:rPr lang="sr-Latn-RS" dirty="0"/>
              <a:t>Da li su procenjivači slučajno izvučeni iz šire populacije?</a:t>
            </a:r>
          </a:p>
          <a:p>
            <a:pPr lvl="1"/>
            <a:r>
              <a:rPr lang="sr-Latn-RS" dirty="0"/>
              <a:t>Ne</a:t>
            </a:r>
          </a:p>
          <a:p>
            <a:r>
              <a:rPr lang="sr-Latn-RS" dirty="0"/>
              <a:t>Sada možemo da razdvojimo efekte procenjivača od efekata predmeta procene</a:t>
            </a:r>
          </a:p>
          <a:p>
            <a:pPr lvl="1"/>
            <a:r>
              <a:rPr lang="sr-Latn-RS" dirty="0"/>
              <a:t>Stoga – dvosmerni efekti</a:t>
            </a:r>
          </a:p>
          <a:p>
            <a:r>
              <a:rPr lang="sr-Latn-RS" dirty="0"/>
              <a:t>Procenjivači su cela populacija koja nam je relevantna</a:t>
            </a:r>
          </a:p>
          <a:p>
            <a:pPr lvl="1"/>
            <a:r>
              <a:rPr lang="sr-Latn-RS" dirty="0"/>
              <a:t>Stoga – mešoviti efekti (procenjivači su fiksirani, ispitanici slučajni)</a:t>
            </a:r>
          </a:p>
          <a:p>
            <a:r>
              <a:rPr lang="sr-Latn-RS" dirty="0"/>
              <a:t>Npr. ako svih 20 mentora na kursu ocenjuje prezentacije iz PIR i samo njihove procene su relevantne</a:t>
            </a:r>
          </a:p>
        </p:txBody>
      </p:sp>
    </p:spTree>
    <p:extLst>
      <p:ext uri="{BB962C8B-B14F-4D97-AF65-F5344CB8AC3E}">
        <p14:creationId xmlns:p14="http://schemas.microsoft.com/office/powerpoint/2010/main" val="662312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9B1A0-0CF7-7506-500E-CA811FFA6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Intraklasna</a:t>
            </a:r>
            <a:r>
              <a:rPr lang="sr-Latn-RS" dirty="0"/>
              <a:t> korelacija (ICC)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A09C9-F32E-8CBC-65BD-4FBA2F161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Modeli dvosmernih slučajnih i dvosmernih mešovitih efekata uvek daju numerički istu vrednost</a:t>
            </a:r>
          </a:p>
          <a:p>
            <a:r>
              <a:rPr lang="sr-Latn-RS" dirty="0"/>
              <a:t>Razlika je u mogućnosti generalizacije</a:t>
            </a:r>
          </a:p>
          <a:p>
            <a:pPr lvl="1"/>
            <a:r>
              <a:rPr lang="sr-Latn-RS" dirty="0"/>
              <a:t>Slučajni model se može generalizovati</a:t>
            </a:r>
          </a:p>
          <a:p>
            <a:pPr lvl="1"/>
            <a:r>
              <a:rPr lang="sr-Latn-RS" dirty="0"/>
              <a:t>Mešoviti je ograničen na uzorak na kome je zadat</a:t>
            </a:r>
          </a:p>
          <a:p>
            <a:r>
              <a:rPr lang="sr-Latn-RS" dirty="0"/>
              <a:t>Numerički, ovi koeficijenti su jednaki i koeficijentu pouzdanosti </a:t>
            </a:r>
            <a:r>
              <a:rPr lang="sr-Latn-RS" dirty="0" err="1"/>
              <a:t>Kronbahova</a:t>
            </a:r>
            <a:r>
              <a:rPr lang="sr-Latn-RS" dirty="0"/>
              <a:t> alfa</a:t>
            </a:r>
          </a:p>
          <a:p>
            <a:pPr lvl="1"/>
            <a:r>
              <a:rPr lang="sr-Latn-RS" dirty="0"/>
              <a:t>Ovde se procenjivači tretiraju kao „stavke“ na testu</a:t>
            </a:r>
          </a:p>
        </p:txBody>
      </p:sp>
    </p:spTree>
    <p:extLst>
      <p:ext uri="{BB962C8B-B14F-4D97-AF65-F5344CB8AC3E}">
        <p14:creationId xmlns:p14="http://schemas.microsoft.com/office/powerpoint/2010/main" val="3154639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9B1A0-0CF7-7506-500E-CA811FFA6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Intraklasna</a:t>
            </a:r>
            <a:r>
              <a:rPr lang="sr-Latn-RS" dirty="0"/>
              <a:t> korelacija (ICC)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A09C9-F32E-8CBC-65BD-4FBA2F161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Bez obzira na model koji izaberemo, postoje dva tipa korelacija:</a:t>
            </a:r>
          </a:p>
          <a:p>
            <a:r>
              <a:rPr lang="sr-Latn-RS" dirty="0"/>
              <a:t>Pojedinačna mera slaganja (Single </a:t>
            </a:r>
            <a:r>
              <a:rPr lang="sr-Latn-RS" dirty="0" err="1"/>
              <a:t>measure</a:t>
            </a:r>
            <a:r>
              <a:rPr lang="sr-Latn-RS" dirty="0"/>
              <a:t> </a:t>
            </a:r>
            <a:r>
              <a:rPr lang="sr-Latn-RS" dirty="0" err="1"/>
              <a:t>reliability</a:t>
            </a:r>
            <a:r>
              <a:rPr lang="sr-Latn-RS" dirty="0"/>
              <a:t>) </a:t>
            </a:r>
          </a:p>
          <a:p>
            <a:pPr lvl="1"/>
            <a:r>
              <a:rPr lang="sr-Latn-RS" dirty="0"/>
              <a:t>daje objektivnost za jednog procenjivača i od važnosti je kada će jedan procenjivač ocenjivati test</a:t>
            </a:r>
          </a:p>
          <a:p>
            <a:r>
              <a:rPr lang="sr-Latn-RS" dirty="0"/>
              <a:t>Prosečna mera slaganja (</a:t>
            </a:r>
            <a:r>
              <a:rPr lang="sr-Latn-RS" dirty="0" err="1"/>
              <a:t>Average</a:t>
            </a:r>
            <a:r>
              <a:rPr lang="sr-Latn-RS" dirty="0"/>
              <a:t> </a:t>
            </a:r>
            <a:r>
              <a:rPr lang="sr-Latn-RS" dirty="0" err="1"/>
              <a:t>measure</a:t>
            </a:r>
            <a:r>
              <a:rPr lang="sr-Latn-RS" dirty="0"/>
              <a:t> </a:t>
            </a:r>
            <a:r>
              <a:rPr lang="sr-Latn-RS" dirty="0" err="1"/>
              <a:t>reliability</a:t>
            </a:r>
            <a:r>
              <a:rPr lang="sr-Latn-RS" dirty="0"/>
              <a:t>) </a:t>
            </a:r>
          </a:p>
          <a:p>
            <a:pPr lvl="1"/>
            <a:r>
              <a:rPr lang="sr-Latn-RS" dirty="0"/>
              <a:t>daje objektivnost za prosek svih procenjivača i od važnosti je kada će više procenjivača ocenjivati test</a:t>
            </a:r>
          </a:p>
        </p:txBody>
      </p:sp>
    </p:spTree>
    <p:extLst>
      <p:ext uri="{BB962C8B-B14F-4D97-AF65-F5344CB8AC3E}">
        <p14:creationId xmlns:p14="http://schemas.microsoft.com/office/powerpoint/2010/main" val="2833051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BB586-7B12-D061-5A5B-2C077767A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Intraklasna</a:t>
            </a:r>
            <a:r>
              <a:rPr lang="sr-Latn-RS" dirty="0"/>
              <a:t> korelacija (ICC)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0D1BA-F1AB-F589-6F72-40282104B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Postoje i dve definicije ICC, u skladu sa vidovima objektivnosti:</a:t>
            </a:r>
          </a:p>
          <a:p>
            <a:r>
              <a:rPr lang="sr-Latn-RS" dirty="0"/>
              <a:t>Potpuno/apsolutno slaganje (</a:t>
            </a:r>
            <a:r>
              <a:rPr lang="sr-Latn-RS" dirty="0" err="1"/>
              <a:t>Absolute</a:t>
            </a:r>
            <a:r>
              <a:rPr lang="sr-Latn-RS" dirty="0"/>
              <a:t> </a:t>
            </a:r>
            <a:r>
              <a:rPr lang="sr-Latn-RS" dirty="0" err="1"/>
              <a:t>agreement</a:t>
            </a:r>
            <a:r>
              <a:rPr lang="sr-Latn-RS" dirty="0"/>
              <a:t>) </a:t>
            </a:r>
          </a:p>
          <a:p>
            <a:pPr lvl="1"/>
            <a:r>
              <a:rPr lang="sr-Latn-RS" dirty="0"/>
              <a:t>da li su procenjivači dodelili isti rezultat</a:t>
            </a:r>
          </a:p>
          <a:p>
            <a:pPr lvl="1"/>
            <a:r>
              <a:rPr lang="sr-Latn-RS" dirty="0"/>
              <a:t>IRA</a:t>
            </a:r>
          </a:p>
          <a:p>
            <a:r>
              <a:rPr lang="sr-Latn-RS" dirty="0"/>
              <a:t>Usaglašenost/konzistentnost (</a:t>
            </a:r>
            <a:r>
              <a:rPr lang="sr-Latn-RS" dirty="0" err="1"/>
              <a:t>Consistency</a:t>
            </a:r>
            <a:r>
              <a:rPr lang="sr-Latn-RS" dirty="0"/>
              <a:t>) </a:t>
            </a:r>
          </a:p>
          <a:p>
            <a:pPr lvl="1"/>
            <a:r>
              <a:rPr lang="sr-Latn-RS" dirty="0"/>
              <a:t>da li su procenjivači usaglašeni (</a:t>
            </a:r>
            <a:r>
              <a:rPr lang="sr-Latn-RS" dirty="0" err="1"/>
              <a:t>korelirani</a:t>
            </a:r>
            <a:r>
              <a:rPr lang="sr-Latn-RS" dirty="0"/>
              <a:t>) bez obzira da li su dali iste rezultate</a:t>
            </a:r>
          </a:p>
          <a:p>
            <a:pPr lvl="1"/>
            <a:r>
              <a:rPr lang="sr-Latn-RS" dirty="0"/>
              <a:t>IRR</a:t>
            </a:r>
          </a:p>
        </p:txBody>
      </p:sp>
    </p:spTree>
    <p:extLst>
      <p:ext uri="{BB962C8B-B14F-4D97-AF65-F5344CB8AC3E}">
        <p14:creationId xmlns:p14="http://schemas.microsoft.com/office/powerpoint/2010/main" val="2678677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A5B532-5E9C-A552-44B1-7E118B847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04800"/>
            <a:ext cx="8001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475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432E0D-3D6D-2022-AA36-D994C9C01963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66" y="152400"/>
            <a:ext cx="7716467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660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CCD538-E6F0-C983-3BB7-4E9A7F43C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0772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816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FFE99F-CB4F-090E-219E-CBE01945C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Objektivnost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B8AF87-1779-8F0C-9565-BA3B7F84BD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err="1"/>
              <a:t>ordinalni</a:t>
            </a:r>
            <a:r>
              <a:rPr lang="sr-Latn-RS" dirty="0"/>
              <a:t> nivo merenja</a:t>
            </a:r>
          </a:p>
        </p:txBody>
      </p:sp>
    </p:spTree>
    <p:extLst>
      <p:ext uri="{BB962C8B-B14F-4D97-AF65-F5344CB8AC3E}">
        <p14:creationId xmlns:p14="http://schemas.microsoft.com/office/powerpoint/2010/main" val="3874552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52481E-D8D6-7971-3356-A1FA61D9C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Ordinalni</a:t>
            </a:r>
            <a:r>
              <a:rPr lang="sr-Latn-RS" dirty="0"/>
              <a:t> nivo merenja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83CB04-2AD3-7CD5-19F4-EAA1CBDF8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Za računanje korelacija</a:t>
            </a:r>
          </a:p>
          <a:p>
            <a:pPr lvl="1"/>
            <a:r>
              <a:rPr lang="sr-Latn-RS" dirty="0" err="1"/>
              <a:t>Spirmanova</a:t>
            </a:r>
            <a:r>
              <a:rPr lang="sr-Latn-RS" dirty="0"/>
              <a:t> korelacija</a:t>
            </a:r>
          </a:p>
          <a:p>
            <a:pPr lvl="1"/>
            <a:r>
              <a:rPr lang="sr-Latn-RS" dirty="0" err="1"/>
              <a:t>Kendalovo</a:t>
            </a:r>
            <a:r>
              <a:rPr lang="sr-Latn-RS" dirty="0"/>
              <a:t> W</a:t>
            </a:r>
          </a:p>
          <a:p>
            <a:pPr lvl="1"/>
            <a:r>
              <a:rPr lang="sr-Latn-RS" dirty="0" err="1"/>
              <a:t>Intraklasna</a:t>
            </a:r>
            <a:r>
              <a:rPr lang="sr-Latn-RS" dirty="0"/>
              <a:t> korelacija (ICC)</a:t>
            </a:r>
          </a:p>
          <a:p>
            <a:r>
              <a:rPr lang="sr-Latn-RS" dirty="0"/>
              <a:t>Za testiranje razlike između procenjivača</a:t>
            </a:r>
          </a:p>
          <a:p>
            <a:pPr lvl="1"/>
            <a:r>
              <a:rPr lang="sr-Latn-RS" dirty="0" err="1"/>
              <a:t>Fridmanov</a:t>
            </a:r>
            <a:r>
              <a:rPr lang="sr-Latn-RS" dirty="0"/>
              <a:t> test</a:t>
            </a:r>
          </a:p>
          <a:p>
            <a:r>
              <a:rPr lang="sr-Latn-RS" dirty="0"/>
              <a:t>Za slaganje procenjivača</a:t>
            </a:r>
          </a:p>
          <a:p>
            <a:pPr lvl="1"/>
            <a:r>
              <a:rPr lang="sr-Latn-RS" dirty="0" err="1"/>
              <a:t>Spirmanova</a:t>
            </a:r>
            <a:r>
              <a:rPr lang="sr-Latn-RS" dirty="0"/>
              <a:t> korelacija</a:t>
            </a:r>
          </a:p>
          <a:p>
            <a:pPr lvl="1"/>
            <a:r>
              <a:rPr lang="sr-Latn-RS" dirty="0" err="1"/>
              <a:t>Kendalovo</a:t>
            </a:r>
            <a:r>
              <a:rPr lang="sr-Latn-RS" dirty="0"/>
              <a:t> W</a:t>
            </a:r>
          </a:p>
          <a:p>
            <a:pPr lvl="1"/>
            <a:r>
              <a:rPr lang="sr-Latn-RS" dirty="0" err="1"/>
              <a:t>Intraklasna</a:t>
            </a:r>
            <a:r>
              <a:rPr lang="sr-Latn-RS" dirty="0"/>
              <a:t> korelacija (ICC)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178478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AE0E7-375A-7B93-7FFD-33D89759E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Kendalovo</a:t>
            </a:r>
            <a:r>
              <a:rPr lang="sr-Latn-RS" dirty="0"/>
              <a:t> 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4C6FC-EA27-70E8-F655-7334B1B1A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Počiva na rangiranju objekata/subjekata procene</a:t>
            </a:r>
          </a:p>
          <a:p>
            <a:pPr lvl="1"/>
            <a:r>
              <a:rPr lang="sr-Latn-RS" dirty="0"/>
              <a:t>Prvo svaki ispitanik dobija rang od strane svakog procenjivača</a:t>
            </a:r>
          </a:p>
          <a:p>
            <a:pPr lvl="1"/>
            <a:r>
              <a:rPr lang="sr-Latn-RS" dirty="0"/>
              <a:t>Zatim se ti rangovi sumiraju</a:t>
            </a:r>
          </a:p>
          <a:p>
            <a:pPr lvl="2"/>
            <a:r>
              <a:rPr lang="sr-Latn-RS" dirty="0"/>
              <a:t>Ako postoji slaganje – rangovi procenjivača će biti slični – sumarni rangovi će se razlikovati</a:t>
            </a:r>
          </a:p>
          <a:p>
            <a:pPr lvl="2"/>
            <a:r>
              <a:rPr lang="sr-Latn-RS" dirty="0"/>
              <a:t>Ako ne postoji slaganje – rangovi procenjivača će se razlikovati – sumarni rangovi će biti slični</a:t>
            </a:r>
          </a:p>
          <a:p>
            <a:pPr lvl="1"/>
            <a:r>
              <a:rPr lang="sr-Latn-RS" dirty="0"/>
              <a:t>Računa se ukupna suma rangova</a:t>
            </a:r>
          </a:p>
          <a:p>
            <a:pPr lvl="2"/>
            <a:r>
              <a:rPr lang="sr-Latn-RS" dirty="0"/>
              <a:t>Ona je uvek ista – zavisi samo od broja procenjivača i ispitanika</a:t>
            </a:r>
          </a:p>
          <a:p>
            <a:pPr lvl="1"/>
            <a:r>
              <a:rPr lang="sr-Latn-RS" dirty="0"/>
              <a:t>Zatim </a:t>
            </a:r>
            <a:r>
              <a:rPr lang="sr-Latn-RS" dirty="0" err="1"/>
              <a:t>kvadrirana</a:t>
            </a:r>
            <a:r>
              <a:rPr lang="sr-Latn-RS" dirty="0"/>
              <a:t> odstupanja pojedinačnog ispitanika od ukupne sume</a:t>
            </a:r>
          </a:p>
          <a:p>
            <a:pPr lvl="1"/>
            <a:r>
              <a:rPr lang="sr-Latn-RS" dirty="0"/>
              <a:t>I na kraju </a:t>
            </a:r>
            <a:r>
              <a:rPr lang="sr-Latn-RS" dirty="0" err="1"/>
              <a:t>Kendalovo</a:t>
            </a:r>
            <a:r>
              <a:rPr lang="sr-Latn-RS" dirty="0"/>
              <a:t> W</a:t>
            </a:r>
          </a:p>
        </p:txBody>
      </p:sp>
    </p:spTree>
    <p:extLst>
      <p:ext uri="{BB962C8B-B14F-4D97-AF65-F5344CB8AC3E}">
        <p14:creationId xmlns:p14="http://schemas.microsoft.com/office/powerpoint/2010/main" val="1648984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34EC0-9B94-8D85-37B3-824930913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Objektivnost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69B64-0151-6A77-A15D-8DDA59900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Kako biste definisali objektivnost?</a:t>
            </a:r>
          </a:p>
          <a:p>
            <a:r>
              <a:rPr lang="sr-Latn-RS" dirty="0"/>
              <a:t>Objektivnost je svojstvo testa da rezultati na testu ne zavise (u velikoj meri) od onoga ko (</a:t>
            </a:r>
            <a:r>
              <a:rPr lang="sr-Latn-RS" dirty="0" err="1"/>
              <a:t>pr</a:t>
            </a:r>
            <a:r>
              <a:rPr lang="sr-Latn-RS" dirty="0"/>
              <a:t>)ocenjuje osobinu ispitanika, već zavisi od samog ispitanika i </a:t>
            </a:r>
            <a:r>
              <a:rPr lang="sr-Latn-RS" dirty="0" err="1"/>
              <a:t>izraženosti</a:t>
            </a:r>
            <a:r>
              <a:rPr lang="sr-Latn-RS" dirty="0"/>
              <a:t> njegove osobine</a:t>
            </a:r>
          </a:p>
        </p:txBody>
      </p:sp>
    </p:spTree>
    <p:extLst>
      <p:ext uri="{BB962C8B-B14F-4D97-AF65-F5344CB8AC3E}">
        <p14:creationId xmlns:p14="http://schemas.microsoft.com/office/powerpoint/2010/main" val="640930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AE0E7-375A-7B93-7FFD-33D89759E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Kendalovo</a:t>
            </a:r>
            <a:r>
              <a:rPr lang="sr-Latn-RS" dirty="0"/>
              <a:t> 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D4C6FC-EA27-70E8-F655-7334B1B1A6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sr-Latn-R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sr-Latn-R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sr-Latn-R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sSup>
                          <m:sSupPr>
                            <m:ctrlPr>
                              <a:rPr lang="sr-Latn-R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sr-Latn-R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sr-Latn-RS" b="0" dirty="0"/>
              </a:p>
              <a:p>
                <a:pPr lvl="1"/>
                <a:r>
                  <a:rPr lang="sr-Latn-RS" dirty="0"/>
                  <a:t>S – suma </a:t>
                </a:r>
                <a:r>
                  <a:rPr lang="sr-Latn-RS" dirty="0" err="1"/>
                  <a:t>kvadriranih</a:t>
                </a:r>
                <a:r>
                  <a:rPr lang="sr-Latn-RS" dirty="0"/>
                  <a:t> odstupanja</a:t>
                </a:r>
              </a:p>
              <a:p>
                <a:pPr lvl="1"/>
                <a:r>
                  <a:rPr lang="sr-Latn-RS" dirty="0"/>
                  <a:t>m – broj procenjivača</a:t>
                </a:r>
              </a:p>
              <a:p>
                <a:pPr lvl="1"/>
                <a:r>
                  <a:rPr lang="sr-Latn-RS" dirty="0"/>
                  <a:t>n – broj ispitanika</a:t>
                </a:r>
              </a:p>
              <a:p>
                <a:pPr lvl="1"/>
                <a:endParaRPr lang="sr-Latn-RS" dirty="0"/>
              </a:p>
              <a:p>
                <a:r>
                  <a:rPr lang="sr-Latn-RS" dirty="0"/>
                  <a:t>Može se dobiti i na osnovu prosečne </a:t>
                </a:r>
                <a:r>
                  <a:rPr lang="sr-Latn-RS" dirty="0" err="1"/>
                  <a:t>Spirmanove</a:t>
                </a:r>
                <a:r>
                  <a:rPr lang="sr-Latn-RS" dirty="0"/>
                  <a:t> korelacije:</a:t>
                </a:r>
              </a:p>
              <a:p>
                <a14:m>
                  <m:oMath xmlns:m="http://schemas.openxmlformats.org/officeDocument/2006/math">
                    <m:r>
                      <a:rPr lang="sr-Latn-R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sr-Latn-R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sr-Latn-R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sr-Latn-R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Latn-R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sr-Latn-R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acc>
                          <m:accPr>
                            <m:chr m:val="̿"/>
                            <m:ctrlPr>
                              <a:rPr lang="sr-Latn-R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r-Latn-R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sr-Latn-RS" dirty="0"/>
              </a:p>
              <a:p>
                <a:endParaRPr lang="sr-Latn-R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D4C6FC-EA27-70E8-F655-7334B1B1A6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19" t="-455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3063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491-5031-FAE0-918E-4B68BEED0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Kendalovo</a:t>
            </a:r>
            <a:r>
              <a:rPr lang="sr-Latn-RS" dirty="0"/>
              <a:t> 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1B826-CD5B-4019-79A0-D9DFD8322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U SPSS-u se dobija na transponovanoj matrici podataka</a:t>
            </a:r>
          </a:p>
          <a:p>
            <a:r>
              <a:rPr lang="sr-Latn-RS" dirty="0"/>
              <a:t>Neophodno je da ispitanici budu u kolonama, a procenjivači u redovima</a:t>
            </a:r>
          </a:p>
        </p:txBody>
      </p:sp>
    </p:spTree>
    <p:extLst>
      <p:ext uri="{BB962C8B-B14F-4D97-AF65-F5344CB8AC3E}">
        <p14:creationId xmlns:p14="http://schemas.microsoft.com/office/powerpoint/2010/main" val="20405654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7">
            <a:extLst>
              <a:ext uri="{FF2B5EF4-FFF2-40B4-BE49-F238E27FC236}">
                <a16:creationId xmlns:a16="http://schemas.microsoft.com/office/drawing/2014/main" id="{154A61B7-C06D-A1F5-EC58-F4B17E626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35560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2-8">
            <a:extLst>
              <a:ext uri="{FF2B5EF4-FFF2-40B4-BE49-F238E27FC236}">
                <a16:creationId xmlns:a16="http://schemas.microsoft.com/office/drawing/2014/main" id="{261DED49-653D-B378-E309-3D8201477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2050"/>
            <a:ext cx="355600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7333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491-5031-FAE0-918E-4B68BEED0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Fridmanov</a:t>
            </a:r>
            <a:r>
              <a:rPr lang="sr-Latn-RS" dirty="0"/>
              <a:t>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1B826-CD5B-4019-79A0-D9DFD8322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Analogan ANOVA-i sa ponovljenim merenjima, samo se radi na </a:t>
            </a:r>
            <a:r>
              <a:rPr lang="sr-Latn-RS" dirty="0" err="1"/>
              <a:t>ordinalnim</a:t>
            </a:r>
            <a:r>
              <a:rPr lang="sr-Latn-RS" dirty="0"/>
              <a:t> podacima</a:t>
            </a:r>
          </a:p>
          <a:p>
            <a:r>
              <a:rPr lang="sr-Latn-RS" dirty="0"/>
              <a:t>Isto počiva na rangiranju</a:t>
            </a:r>
          </a:p>
          <a:p>
            <a:pPr lvl="1"/>
            <a:r>
              <a:rPr lang="sr-Latn-RS" dirty="0"/>
              <a:t>Za svakog ispitanika prvo rangiramo ocene svakog od procenjivača (rangiranje po redovima) – koji je dao najvišu, sledeću najvišu … najnižu ocenu datom ispitaniku</a:t>
            </a:r>
          </a:p>
          <a:p>
            <a:pPr lvl="1"/>
            <a:r>
              <a:rPr lang="sr-Latn-RS" dirty="0"/>
              <a:t>Onda računamo prosečni rang svakog od procenjivača (po kolonama) – ako nema bitnih razlika, prosečni rangovi će biti slični</a:t>
            </a:r>
          </a:p>
          <a:p>
            <a:pPr lvl="1"/>
            <a:r>
              <a:rPr lang="sr-Latn-RS" dirty="0"/>
              <a:t>Računamo ukupni prosečni rang</a:t>
            </a:r>
          </a:p>
          <a:p>
            <a:pPr lvl="2"/>
            <a:r>
              <a:rPr lang="sr-Latn-RS" dirty="0"/>
              <a:t>Uvek isti , zavisi samo od broja procenjivača</a:t>
            </a:r>
          </a:p>
          <a:p>
            <a:pPr lvl="1"/>
            <a:r>
              <a:rPr lang="sr-Latn-RS" dirty="0"/>
              <a:t>Računamo prosečno odstupanje rangova procenjivača od ukupnog prosečnog ranga</a:t>
            </a:r>
          </a:p>
          <a:p>
            <a:pPr lvl="1"/>
            <a:r>
              <a:rPr lang="sr-Latn-RS" dirty="0"/>
              <a:t>Test </a:t>
            </a:r>
            <a:r>
              <a:rPr lang="sr-Latn-RS" dirty="0" err="1"/>
              <a:t>statistik</a:t>
            </a:r>
            <a:r>
              <a:rPr lang="sr-Latn-RS" dirty="0"/>
              <a:t> Q koji ima hi</a:t>
            </a:r>
            <a:r>
              <a:rPr lang="sr-Latn-RS" baseline="30000" dirty="0"/>
              <a:t>2</a:t>
            </a:r>
            <a:r>
              <a:rPr lang="sr-Latn-RS" dirty="0"/>
              <a:t> distribuciju</a:t>
            </a:r>
          </a:p>
          <a:p>
            <a:pPr lvl="1"/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598630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-7">
            <a:extLst>
              <a:ext uri="{FF2B5EF4-FFF2-40B4-BE49-F238E27FC236}">
                <a16:creationId xmlns:a16="http://schemas.microsoft.com/office/drawing/2014/main" id="{805A65D2-AC38-55D2-E1C9-79D8C451C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2324100"/>
            <a:ext cx="394176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E5D28B-982D-8BFF-ED7C-AA7D752B3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6" y="2019300"/>
            <a:ext cx="355441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801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FFE99F-CB4F-090E-219E-CBE01945C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Objektivnost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B8AF87-1779-8F0C-9565-BA3B7F84BD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nominalni nivo merenja</a:t>
            </a:r>
          </a:p>
        </p:txBody>
      </p:sp>
    </p:spTree>
    <p:extLst>
      <p:ext uri="{BB962C8B-B14F-4D97-AF65-F5344CB8AC3E}">
        <p14:creationId xmlns:p14="http://schemas.microsoft.com/office/powerpoint/2010/main" val="36609203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52481E-D8D6-7971-3356-A1FA61D9C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Nominalni nivo merenja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83CB04-2AD3-7CD5-19F4-EAA1CBDF8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Za računanje korelacija</a:t>
            </a:r>
          </a:p>
          <a:p>
            <a:r>
              <a:rPr lang="sr-Latn-RS" dirty="0"/>
              <a:t>Za testiranje razlike između procenjivača</a:t>
            </a:r>
          </a:p>
          <a:p>
            <a:r>
              <a:rPr lang="sr-Latn-RS" dirty="0"/>
              <a:t>Za slaganje procenjivača</a:t>
            </a:r>
          </a:p>
          <a:p>
            <a:pPr lvl="1"/>
            <a:r>
              <a:rPr lang="sr-Latn-RS" dirty="0"/>
              <a:t>Procenat apsolutnog slaganja</a:t>
            </a:r>
          </a:p>
          <a:p>
            <a:pPr lvl="1"/>
            <a:r>
              <a:rPr lang="sr-Latn-RS" dirty="0"/>
              <a:t>Kapa koeficijent</a:t>
            </a:r>
          </a:p>
          <a:p>
            <a:r>
              <a:rPr lang="sr-Latn-RS" dirty="0"/>
              <a:t>Kod nominalnih podataka savršena korelacija nužno implicira nepostojanje razlika</a:t>
            </a:r>
          </a:p>
        </p:txBody>
      </p:sp>
    </p:spTree>
    <p:extLst>
      <p:ext uri="{BB962C8B-B14F-4D97-AF65-F5344CB8AC3E}">
        <p14:creationId xmlns:p14="http://schemas.microsoft.com/office/powerpoint/2010/main" val="18156334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712F69-FD75-2DA9-F4DA-D101473CD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Apsolutno slaganje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CF8669-04E5-2C66-D8D1-4758D4C9F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Procenat slučajeva (od svih situacija) gde su procenjivači dali identične ocene</a:t>
            </a:r>
          </a:p>
          <a:p>
            <a:r>
              <a:rPr lang="sr-Latn-RS" dirty="0" err="1"/>
              <a:t>Crosstabs</a:t>
            </a:r>
            <a:r>
              <a:rPr lang="sr-Latn-RS" dirty="0"/>
              <a:t> – gledamo glavnu dijagonalu</a:t>
            </a:r>
          </a:p>
          <a:p>
            <a:r>
              <a:rPr lang="sr-Latn-RS" dirty="0"/>
              <a:t>Nedostatak: do određenog procenta slaganja je moglo da dođe i na osnovu slučaja</a:t>
            </a:r>
          </a:p>
        </p:txBody>
      </p:sp>
    </p:spTree>
    <p:extLst>
      <p:ext uri="{BB962C8B-B14F-4D97-AF65-F5344CB8AC3E}">
        <p14:creationId xmlns:p14="http://schemas.microsoft.com/office/powerpoint/2010/main" val="28825387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887A3-4BA7-A69F-27DE-61BF56B28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Kapa koeficijent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02A06E-6F23-132B-301D-8BF03B190F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r-Latn-RS" dirty="0"/>
                  <a:t>Procena slaganja procenjivača koja koriguje za slučajno slaganje</a:t>
                </a:r>
              </a:p>
              <a:p>
                <a14:m>
                  <m:oMath xmlns:m="http://schemas.openxmlformats.org/officeDocument/2006/math">
                    <m:r>
                      <a:rPr lang="sr-Latn-R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sr-Latn-R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sr-Latn-R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r-Latn-R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sr-Latn-R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sr-Latn-R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sr-Latn-R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sr-Latn-R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sr-Latn-R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sr-Latn-R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1 − </m:t>
                        </m:r>
                        <m:sSub>
                          <m:sSubPr>
                            <m:ctrlPr>
                              <a:rPr lang="sr-Latn-R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sr-Latn-R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endParaRPr lang="sr-Latn-RS" dirty="0"/>
              </a:p>
              <a:p>
                <a:pPr lvl="1"/>
                <a:r>
                  <a:rPr lang="sr-Latn-RS" dirty="0"/>
                  <a:t>p</a:t>
                </a:r>
                <a:r>
                  <a:rPr lang="sr-Latn-RS" baseline="-25000" dirty="0"/>
                  <a:t>o</a:t>
                </a:r>
                <a:r>
                  <a:rPr lang="sr-Latn-RS" dirty="0"/>
                  <a:t> – opservirano slaganje</a:t>
                </a:r>
              </a:p>
              <a:p>
                <a:pPr lvl="1"/>
                <a:r>
                  <a:rPr lang="sr-Latn-RS" dirty="0" err="1"/>
                  <a:t>p</a:t>
                </a:r>
                <a:r>
                  <a:rPr lang="sr-Latn-RS" baseline="-25000" dirty="0" err="1"/>
                  <a:t>e</a:t>
                </a:r>
                <a:r>
                  <a:rPr lang="sr-Latn-RS" dirty="0"/>
                  <a:t> – očekivano slaganje (na osnovu slučaja)</a:t>
                </a:r>
              </a:p>
              <a:p>
                <a:r>
                  <a:rPr lang="sr-Latn-RS" dirty="0"/>
                  <a:t>Kako dobijamo očekivano slaganje?</a:t>
                </a:r>
              </a:p>
              <a:p>
                <a:pPr lvl="1"/>
                <a:r>
                  <a:rPr lang="sr-Latn-RS" dirty="0"/>
                  <a:t>Suma proizvoda marginalnih frekvenci za </a:t>
                </a:r>
                <a:r>
                  <a:rPr lang="sr-Latn-RS"/>
                  <a:t>glavnu dijagonalu</a:t>
                </a:r>
                <a:endParaRPr lang="sr-Latn-RS" dirty="0"/>
              </a:p>
              <a:p>
                <a:r>
                  <a:rPr lang="sr-Latn-RS" dirty="0"/>
                  <a:t>Vrednosti idu uglavnom od 0 do 1</a:t>
                </a:r>
              </a:p>
              <a:p>
                <a:pPr lvl="1"/>
                <a:r>
                  <a:rPr lang="sr-Latn-RS" dirty="0"/>
                  <a:t>Ali može se desiti i da je vrednost negativna, ako je slaganje lošije od slučajnog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02A06E-6F23-132B-301D-8BF03B190F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19" t="-166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7347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887A3-4BA7-A69F-27DE-61BF56B28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Kapa koeficijent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2A06E-6F23-132B-301D-8BF03B190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Izvorno definisan samo za dva procenjivača</a:t>
            </a:r>
          </a:p>
          <a:p>
            <a:r>
              <a:rPr lang="sr-Latn-RS" dirty="0"/>
              <a:t>Ali postoje modifikacije, npr. </a:t>
            </a:r>
            <a:r>
              <a:rPr lang="sr-Latn-RS" dirty="0" err="1"/>
              <a:t>Fleisova</a:t>
            </a:r>
            <a:r>
              <a:rPr lang="sr-Latn-RS" dirty="0"/>
              <a:t> kapa</a:t>
            </a:r>
          </a:p>
          <a:p>
            <a:r>
              <a:rPr lang="sr-Latn-RS" dirty="0"/>
              <a:t>U nekim situacijama numerički jednak ICC-u</a:t>
            </a:r>
          </a:p>
        </p:txBody>
      </p:sp>
    </p:spTree>
    <p:extLst>
      <p:ext uri="{BB962C8B-B14F-4D97-AF65-F5344CB8AC3E}">
        <p14:creationId xmlns:p14="http://schemas.microsoft.com/office/powerpoint/2010/main" val="111995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A7B38-496E-F96F-C817-244EF92E4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Objektivnost</a:t>
            </a:r>
          </a:p>
        </p:txBody>
      </p:sp>
      <p:pic>
        <p:nvPicPr>
          <p:cNvPr id="1026" name="Picture 2" descr="gymnas jumping near the white board">
            <a:extLst>
              <a:ext uri="{FF2B5EF4-FFF2-40B4-BE49-F238E27FC236}">
                <a16:creationId xmlns:a16="http://schemas.microsoft.com/office/drawing/2014/main" id="{C3F25220-D235-471C-953E-6C728890AF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89" y="1846263"/>
            <a:ext cx="6031071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2408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877AC8-AC38-3FDF-D12E-F243BBBC8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365422" cy="295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275133-BF94-F1FD-9391-F5724F51F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0"/>
            <a:ext cx="4738251" cy="336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1635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4BB75E-FDCC-A056-B1C8-40377A48A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685800"/>
            <a:ext cx="6477000" cy="489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1198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F3285-8D82-4C47-3B2D-CE4D210C9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Zaključak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4DB7E-CC9E-2642-B75A-AFD6A57AA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Većina psiholoških instrumenata koje koristimo je savršeno objektivna</a:t>
            </a:r>
          </a:p>
          <a:p>
            <a:r>
              <a:rPr lang="sr-Latn-RS" dirty="0"/>
              <a:t>Ali u situacijama kada ne postoji savršena objektivnost – jako je važno proceniti je </a:t>
            </a:r>
          </a:p>
          <a:p>
            <a:r>
              <a:rPr lang="sr-Latn-RS" dirty="0"/>
              <a:t>Važno je proveriti kako korelacije između procenjivača, tako i slaganje između njih</a:t>
            </a:r>
          </a:p>
          <a:p>
            <a:r>
              <a:rPr lang="sr-Latn-RS" dirty="0"/>
              <a:t>Kao i upotrebiti adekvatne metode spram nivoa merenja</a:t>
            </a:r>
          </a:p>
        </p:txBody>
      </p:sp>
    </p:spTree>
    <p:extLst>
      <p:ext uri="{BB962C8B-B14F-4D97-AF65-F5344CB8AC3E}">
        <p14:creationId xmlns:p14="http://schemas.microsoft.com/office/powerpoint/2010/main" val="17964729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/>
          <a:p>
            <a:r>
              <a:rPr lang="sr-Latn-RS" dirty="0"/>
              <a:t>Hvala na pažnji!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/>
          <a:lstStyle/>
          <a:p>
            <a:r>
              <a:rPr lang="sr-Latn-RS" dirty="0"/>
              <a:t>Pitanja?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570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A7B38-496E-F96F-C817-244EF92E4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Objektivnost</a:t>
            </a:r>
          </a:p>
        </p:txBody>
      </p:sp>
      <p:pic>
        <p:nvPicPr>
          <p:cNvPr id="2050" name="Picture 2" descr="a group of people sitting around a table">
            <a:extLst>
              <a:ext uri="{FF2B5EF4-FFF2-40B4-BE49-F238E27FC236}">
                <a16:creationId xmlns:a16="http://schemas.microsoft.com/office/drawing/2014/main" id="{4A15F080-C32D-8F6E-9435-EF64592961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89" y="1846263"/>
            <a:ext cx="6031071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063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30584-7011-DB73-A2DB-F18C083CB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Objektivnost</a:t>
            </a:r>
          </a:p>
        </p:txBody>
      </p:sp>
      <p:pic>
        <p:nvPicPr>
          <p:cNvPr id="3074" name="Picture 2" descr="a woman standing in front of a chalk board">
            <a:extLst>
              <a:ext uri="{FF2B5EF4-FFF2-40B4-BE49-F238E27FC236}">
                <a16:creationId xmlns:a16="http://schemas.microsoft.com/office/drawing/2014/main" id="{1CEB5C97-3A51-235F-1BF8-3A7E22CAB3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438" y="1828800"/>
            <a:ext cx="2965123" cy="444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108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7A7DA-6E47-FBA2-8190-A74CA9EAF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Izvor varijabilnosti skorova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7095-EEDA-0CAA-6CD7-C1D6DDE55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Od čega sve zavisi kakav skor će postići svako od ispitanika?</a:t>
            </a:r>
          </a:p>
          <a:p>
            <a:pPr lvl="1"/>
            <a:r>
              <a:rPr lang="sr-Latn-RS" dirty="0"/>
              <a:t>Od merene osobine (predmeta merenja)</a:t>
            </a:r>
          </a:p>
          <a:p>
            <a:pPr lvl="1"/>
            <a:r>
              <a:rPr lang="sr-Latn-RS" dirty="0"/>
              <a:t>Od greške merenja</a:t>
            </a:r>
          </a:p>
          <a:p>
            <a:pPr lvl="2"/>
            <a:r>
              <a:rPr lang="sr-Latn-RS" dirty="0"/>
              <a:t>Sistematska – postoji pravilnost</a:t>
            </a:r>
          </a:p>
          <a:p>
            <a:pPr lvl="2"/>
            <a:r>
              <a:rPr lang="sr-Latn-RS" dirty="0"/>
              <a:t>Slučajna – ne postoji pravilnost</a:t>
            </a:r>
          </a:p>
          <a:p>
            <a:pPr lvl="2"/>
            <a:endParaRPr lang="sr-Latn-RS" dirty="0"/>
          </a:p>
          <a:p>
            <a:r>
              <a:rPr lang="sr-Latn-RS" dirty="0"/>
              <a:t>Skor na testu = pravi skor + skor greške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B204C9-8A84-AC73-EA71-3406797B2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81400"/>
            <a:ext cx="3371850" cy="270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68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75AB-61B2-A611-C364-EB44004A5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Greška merenja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CCAC3-16C9-E50C-27B3-6767CD9F8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Sistematska greška merenja:</a:t>
            </a:r>
          </a:p>
          <a:p>
            <a:pPr lvl="1"/>
            <a:r>
              <a:rPr lang="sr-Latn-RS" dirty="0"/>
              <a:t>Nejednak način zadavanja (npr. vreme za rešavanje testa)</a:t>
            </a:r>
          </a:p>
          <a:p>
            <a:pPr lvl="1"/>
            <a:r>
              <a:rPr lang="sr-Latn-RS" dirty="0"/>
              <a:t>Nejednak način ocenjivanja </a:t>
            </a:r>
          </a:p>
          <a:p>
            <a:pPr lvl="1"/>
            <a:r>
              <a:rPr lang="sr-Latn-RS" dirty="0"/>
              <a:t>Pristrasnost testa prema nekim grupama</a:t>
            </a:r>
          </a:p>
          <a:p>
            <a:pPr lvl="1"/>
            <a:r>
              <a:rPr lang="sr-Latn-RS" dirty="0" err="1"/>
              <a:t>Poznatost</a:t>
            </a:r>
            <a:r>
              <a:rPr lang="sr-Latn-RS" dirty="0"/>
              <a:t> sadržaja testa nekim ispitanicima</a:t>
            </a:r>
          </a:p>
          <a:p>
            <a:pPr lvl="1"/>
            <a:r>
              <a:rPr lang="sr-Latn-RS" dirty="0"/>
              <a:t>…</a:t>
            </a:r>
          </a:p>
          <a:p>
            <a:pPr lvl="1"/>
            <a:endParaRPr lang="sr-Latn-RS" dirty="0"/>
          </a:p>
          <a:p>
            <a:r>
              <a:rPr lang="sr-Latn-RS" dirty="0"/>
              <a:t>Slučajna greška merenja:</a:t>
            </a:r>
          </a:p>
          <a:p>
            <a:pPr lvl="1"/>
            <a:r>
              <a:rPr lang="sr-Latn-RS" dirty="0"/>
              <a:t>Svi faktori koji su nepoznati istraživaču</a:t>
            </a:r>
          </a:p>
          <a:p>
            <a:pPr lvl="1"/>
            <a:r>
              <a:rPr lang="sr-Latn-RS" dirty="0"/>
              <a:t>A koji deluju na slučajan način</a:t>
            </a:r>
          </a:p>
          <a:p>
            <a:pPr lvl="1"/>
            <a:r>
              <a:rPr lang="sr-Latn-RS" dirty="0"/>
              <a:t>Nejednako za različite ispitanike</a:t>
            </a:r>
          </a:p>
        </p:txBody>
      </p:sp>
    </p:spTree>
    <p:extLst>
      <p:ext uri="{BB962C8B-B14F-4D97-AF65-F5344CB8AC3E}">
        <p14:creationId xmlns:p14="http://schemas.microsoft.com/office/powerpoint/2010/main" val="195772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626B5-2C7E-9C42-B2BB-0B2637630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Greška procenjivača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5171C-FA61-59B3-ADF0-F02A31FFA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Da li je greška procenjivača sistematska ili slučajna?</a:t>
            </a:r>
          </a:p>
          <a:p>
            <a:r>
              <a:rPr lang="sr-Latn-RS" dirty="0"/>
              <a:t>Zavisi od situacije</a:t>
            </a:r>
          </a:p>
          <a:p>
            <a:pPr lvl="1"/>
            <a:r>
              <a:rPr lang="sr-Latn-RS" dirty="0"/>
              <a:t>Ako imamo mali broj procenjivača – verovatno sistematska</a:t>
            </a:r>
          </a:p>
          <a:p>
            <a:pPr lvl="1"/>
            <a:r>
              <a:rPr lang="sr-Latn-RS" dirty="0"/>
              <a:t>Ako imamo veliki broj procenjivača – verovatno slučajna</a:t>
            </a:r>
          </a:p>
        </p:txBody>
      </p:sp>
    </p:spTree>
    <p:extLst>
      <p:ext uri="{BB962C8B-B14F-4D97-AF65-F5344CB8AC3E}">
        <p14:creationId xmlns:p14="http://schemas.microsoft.com/office/powerpoint/2010/main" val="306789674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940</TotalTime>
  <Words>1493</Words>
  <Application>Microsoft Office PowerPoint</Application>
  <PresentationFormat>On-screen Show (4:3)</PresentationFormat>
  <Paragraphs>226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Calibri</vt:lpstr>
      <vt:lpstr>Calibri Light</vt:lpstr>
      <vt:lpstr>Cambria Math</vt:lpstr>
      <vt:lpstr>Retrospect</vt:lpstr>
      <vt:lpstr>Objektivnost</vt:lpstr>
      <vt:lpstr>Metrijske karakteristike</vt:lpstr>
      <vt:lpstr>Objektivnost</vt:lpstr>
      <vt:lpstr>Objektivnost</vt:lpstr>
      <vt:lpstr>Objektivnost</vt:lpstr>
      <vt:lpstr>Objektivnost</vt:lpstr>
      <vt:lpstr>Izvor varijabilnosti skorova</vt:lpstr>
      <vt:lpstr>Greška merenja</vt:lpstr>
      <vt:lpstr>Greška procenjivača</vt:lpstr>
      <vt:lpstr>Da li objektivnost može biti savršena?</vt:lpstr>
      <vt:lpstr>Kada je test objektivan?</vt:lpstr>
      <vt:lpstr>Vidovi objektivnosti</vt:lpstr>
      <vt:lpstr>Procena objektivnosti</vt:lpstr>
      <vt:lpstr>Objektivnost</vt:lpstr>
      <vt:lpstr>Intervalni nivo merenja</vt:lpstr>
      <vt:lpstr>Intraklasna korelacija (ICC)</vt:lpstr>
      <vt:lpstr>Intraklasna korelacija (ICC)</vt:lpstr>
      <vt:lpstr>Model jednosmernih slučajnih efekata</vt:lpstr>
      <vt:lpstr>Model dvosmernih slučajnih efekata</vt:lpstr>
      <vt:lpstr>Model dvosmernih mešovitih efekata</vt:lpstr>
      <vt:lpstr>Intraklasna korelacija (ICC)</vt:lpstr>
      <vt:lpstr>Intraklasna korelacija (ICC)</vt:lpstr>
      <vt:lpstr>Intraklasna korelacija (ICC)</vt:lpstr>
      <vt:lpstr>PowerPoint Presentation</vt:lpstr>
      <vt:lpstr>PowerPoint Presentation</vt:lpstr>
      <vt:lpstr>PowerPoint Presentation</vt:lpstr>
      <vt:lpstr>Objektivnost</vt:lpstr>
      <vt:lpstr>Ordinalni nivo merenja</vt:lpstr>
      <vt:lpstr>Kendalovo W</vt:lpstr>
      <vt:lpstr>Kendalovo W</vt:lpstr>
      <vt:lpstr>Kendalovo W</vt:lpstr>
      <vt:lpstr>PowerPoint Presentation</vt:lpstr>
      <vt:lpstr>Fridmanov test</vt:lpstr>
      <vt:lpstr>PowerPoint Presentation</vt:lpstr>
      <vt:lpstr>Objektivnost</vt:lpstr>
      <vt:lpstr>Nominalni nivo merenja</vt:lpstr>
      <vt:lpstr>Apsolutno slaganje</vt:lpstr>
      <vt:lpstr>Kapa koeficijent</vt:lpstr>
      <vt:lpstr>Kapa koeficijent</vt:lpstr>
      <vt:lpstr>PowerPoint Presentation</vt:lpstr>
      <vt:lpstr>PowerPoint Presentation</vt:lpstr>
      <vt:lpstr>Zaključak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Diskriminativnost</dc:title>
  <dc:creator/>
  <cp:lastModifiedBy>Danka Purić</cp:lastModifiedBy>
  <cp:revision>360</cp:revision>
  <dcterms:created xsi:type="dcterms:W3CDTF">2006-08-16T00:00:00Z</dcterms:created>
  <dcterms:modified xsi:type="dcterms:W3CDTF">2023-11-08T20:58:59Z</dcterms:modified>
</cp:coreProperties>
</file>