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notesMasterIdLst>
    <p:notesMasterId r:id="rId17"/>
  </p:notesMasterIdLst>
  <p:sldSz cx="9144000" cy="5143500"/>
  <p:notesSz cx="5143500" cy="9144000"/>
  <p:embeddedFontLst>
    <p:embeddedFont>
      <p:font typeface="Montserrat"/>
      <p:regular r:id="rId22"/>
    </p:embeddedFont>
    <p:embeddedFont>
      <p:font typeface="Montserrat"/>
      <p:regular r:id="rId23"/>
    </p:embeddedFont>
    <p:embeddedFont>
      <p:font typeface="Montserrat"/>
      <p:regular r:id="rId24"/>
    </p:embeddedFont>
    <p:embeddedFont>
      <p:font typeface="Montserrat"/>
      <p:regular r:id="rId25"/>
    </p:embeddedFont>
    <p:embeddedFont>
      <p:font typeface="Source Sans 3"/>
      <p:regular r:id="rId26"/>
    </p:embeddedFont>
    <p:embeddedFont>
      <p:font typeface="Source Sans 3"/>
      <p:regular r:id="rId27"/>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 Id="rId21" Type="http://schemas.openxmlformats.org/officeDocument/2006/relationships/tableStyles" Target="tableStyles.xml"/><Relationship Id="rId22" Type="http://schemas.openxmlformats.org/officeDocument/2006/relationships/font" Target="fonts/font1.fntdata"/><Relationship Id="rId23" Type="http://schemas.openxmlformats.org/officeDocument/2006/relationships/font" Target="fonts/font2.fntdata"/><Relationship Id="rId24" Type="http://schemas.openxmlformats.org/officeDocument/2006/relationships/font" Target="fonts/font3.fntdata"/><Relationship Id="rId25" Type="http://schemas.openxmlformats.org/officeDocument/2006/relationships/font" Target="fonts/font4.fntdata"/><Relationship Id="rId26" Type="http://schemas.openxmlformats.org/officeDocument/2006/relationships/font" Target="fonts/font5.fntdata"/><Relationship Id="rId27"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AFAFA"/>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AFAFA"/>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AFAFA"/>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AFAFA"/>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AFAFA"/>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AFAFA"/>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AFAFA"/>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AFAFA"/>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AFAFA"/>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AFAFA"/>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AFAFA"/>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AFAFA"/>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AFAFA"/>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AFAFA"/>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AFAFA"/>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svg"/><Relationship Id="rId3" Type="http://schemas.openxmlformats.org/officeDocument/2006/relationships/image" Target="../media/image-12-3.png"/><Relationship Id="rId4" Type="http://schemas.openxmlformats.org/officeDocument/2006/relationships/image" Target="../media/image-12-4.svg"/><Relationship Id="rId5" Type="http://schemas.openxmlformats.org/officeDocument/2006/relationships/image" Target="../media/image-12-5.png"/><Relationship Id="rId6" Type="http://schemas.openxmlformats.org/officeDocument/2006/relationships/image" Target="../media/image-12-6.svg"/><Relationship Id="rId7" Type="http://schemas.openxmlformats.org/officeDocument/2006/relationships/slideLayout" Target="../slideLayouts/slideLayout13.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5.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3.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svg"/><Relationship Id="rId3" Type="http://schemas.openxmlformats.org/officeDocument/2006/relationships/image" Target="../media/image-4-3.png"/><Relationship Id="rId4" Type="http://schemas.openxmlformats.org/officeDocument/2006/relationships/image" Target="../media/image-4-4.svg"/><Relationship Id="rId5" Type="http://schemas.openxmlformats.org/officeDocument/2006/relationships/image" Target="../media/image-4-5.png"/><Relationship Id="rId6" Type="http://schemas.openxmlformats.org/officeDocument/2006/relationships/image" Target="../media/image-4-6.svg"/><Relationship Id="rId7" Type="http://schemas.openxmlformats.org/officeDocument/2006/relationships/image" Target="../media/image-4-7.png"/><Relationship Id="rId8" Type="http://schemas.openxmlformats.org/officeDocument/2006/relationships/image" Target="../media/image-4-8.svg"/><Relationship Id="rId9" Type="http://schemas.openxmlformats.org/officeDocument/2006/relationships/image" Target="../media/image-4-9.png"/><Relationship Id="rId10" Type="http://schemas.openxmlformats.org/officeDocument/2006/relationships/image" Target="../media/image-4-10.svg"/><Relationship Id="rId11" Type="http://schemas.openxmlformats.org/officeDocument/2006/relationships/image" Target="../media/image-4-11.png"/><Relationship Id="rId12" Type="http://schemas.openxmlformats.org/officeDocument/2006/relationships/image" Target="../media/image-4-12.svg"/><Relationship Id="rId13" Type="http://schemas.openxmlformats.org/officeDocument/2006/relationships/image" Target="../media/image-4-13.png"/><Relationship Id="rId14" Type="http://schemas.openxmlformats.org/officeDocument/2006/relationships/slideLayout" Target="../slideLayouts/slideLayout5.xml"/><Relationship Id="rId1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9.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svg"/><Relationship Id="rId3" Type="http://schemas.openxmlformats.org/officeDocument/2006/relationships/image" Target="../media/image-9-3.png"/><Relationship Id="rId4" Type="http://schemas.openxmlformats.org/officeDocument/2006/relationships/image" Target="../media/image-9-4.svg"/><Relationship Id="rId5" Type="http://schemas.openxmlformats.org/officeDocument/2006/relationships/image" Target="../media/image-9-5.png"/><Relationship Id="rId6" Type="http://schemas.openxmlformats.org/officeDocument/2006/relationships/image" Target="../media/image-9-6.svg"/><Relationship Id="rId7" Type="http://schemas.openxmlformats.org/officeDocument/2006/relationships/image" Target="../media/image-9-7.png"/><Relationship Id="rId8" Type="http://schemas.openxmlformats.org/officeDocument/2006/relationships/image" Target="../media/image-9-8.svg"/><Relationship Id="rId9" Type="http://schemas.openxmlformats.org/officeDocument/2006/relationships/image" Target="../media/image-9-9.png"/><Relationship Id="rId10" Type="http://schemas.openxmlformats.org/officeDocument/2006/relationships/slideLayout" Target="../slideLayouts/slideLayout10.xml"/><Relationship Id="rId11"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496119" y="1861691"/>
            <a:ext cx="8151763" cy="775097"/>
          </a:xfrm>
          <a:prstGeom prst="rect">
            <a:avLst/>
          </a:prstGeom>
          <a:noFill/>
          <a:ln/>
        </p:spPr>
        <p:txBody>
          <a:bodyPr wrap="square" lIns="0" tIns="0" rIns="0" bIns="0" rtlCol="0" anchor="t"/>
          <a:lstStyle/>
          <a:p>
            <a:pPr algn="l" indent="0" marL="0">
              <a:lnSpc>
                <a:spcPts val="3050"/>
              </a:lnSpc>
              <a:buNone/>
            </a:pPr>
            <a:r>
              <a:rPr lang="en-US" sz="2400" b="1" dirty="0">
                <a:solidFill>
                  <a:srgbClr val="769993"/>
                </a:solidFill>
                <a:latin typeface="Montserrat Bold" pitchFamily="34" charset="0"/>
                <a:ea typeface="Montserrat Bold" pitchFamily="34" charset="-122"/>
                <a:cs typeface="Montserrat Bold" pitchFamily="34" charset="-120"/>
              </a:rPr>
              <a:t>Organizaciona politika: zašto je svaka organizacija politička i šta to znači za HR</a:t>
            </a:r>
            <a:endParaRPr lang="en-US" sz="2400" dirty="0"/>
          </a:p>
        </p:txBody>
      </p:sp>
      <p:sp>
        <p:nvSpPr>
          <p:cNvPr id="3" name="Text 1"/>
          <p:cNvSpPr/>
          <p:nvPr/>
        </p:nvSpPr>
        <p:spPr>
          <a:xfrm>
            <a:off x="496119" y="2884810"/>
            <a:ext cx="8151763" cy="396925"/>
          </a:xfrm>
          <a:prstGeom prst="rect">
            <a:avLst/>
          </a:prstGeom>
          <a:noFill/>
          <a:ln/>
        </p:spPr>
        <p:txBody>
          <a:bodyPr wrap="square" lIns="0" tIns="0" rIns="0" bIns="0" rtlCol="0" anchor="t"/>
          <a:lstStyle/>
          <a:p>
            <a:pPr algn="l" indent="0" marL="0">
              <a:lnSpc>
                <a:spcPts val="1550"/>
              </a:lnSpc>
              <a:buNone/>
            </a:pPr>
            <a:r>
              <a:rPr lang="en-US" sz="950" dirty="0">
                <a:solidFill>
                  <a:srgbClr val="272525"/>
                </a:solidFill>
                <a:latin typeface="Source Sans 3" pitchFamily="34" charset="0"/>
                <a:ea typeface="Source Sans 3" pitchFamily="34" charset="-122"/>
                <a:cs typeface="Source Sans 3" pitchFamily="34" charset="-120"/>
              </a:rPr>
              <a:t>Predavanje iz kursa međuljudskih odnosa — razumevanje organizacione politike kao konstitutivne karakteristike organizacionog života i profesionalne kompetencije HR psihologa.</a:t>
            </a:r>
            <a:endParaRPr lang="en-US" sz="9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496119" y="583183"/>
            <a:ext cx="620316" cy="158800"/>
          </a:xfrm>
          <a:prstGeom prst="rect">
            <a:avLst/>
          </a:prstGeom>
          <a:noFill/>
          <a:ln/>
        </p:spPr>
        <p:txBody>
          <a:bodyPr wrap="none" lIns="0" tIns="0" rIns="0" bIns="0" rtlCol="0" anchor="t"/>
          <a:lstStyle/>
          <a:p>
            <a:pPr algn="l" indent="0" marL="0">
              <a:lnSpc>
                <a:spcPts val="1250"/>
              </a:lnSpc>
              <a:buNone/>
            </a:pPr>
            <a:r>
              <a:rPr lang="en-US" sz="750" dirty="0">
                <a:solidFill>
                  <a:srgbClr val="769993"/>
                </a:solidFill>
                <a:latin typeface="Source Sans 3" pitchFamily="34" charset="0"/>
                <a:ea typeface="Source Sans 3" pitchFamily="34" charset="-122"/>
                <a:cs typeface="Source Sans 3" pitchFamily="34" charset="-120"/>
              </a:rPr>
              <a:t>APOLITIČNOST</a:t>
            </a:r>
            <a:endParaRPr lang="en-US" sz="750" dirty="0"/>
          </a:p>
        </p:txBody>
      </p:sp>
      <p:sp>
        <p:nvSpPr>
          <p:cNvPr id="3" name="Text 1"/>
          <p:cNvSpPr/>
          <p:nvPr/>
        </p:nvSpPr>
        <p:spPr>
          <a:xfrm>
            <a:off x="496119" y="828749"/>
            <a:ext cx="7789962" cy="387548"/>
          </a:xfrm>
          <a:prstGeom prst="rect">
            <a:avLst/>
          </a:prstGeom>
          <a:noFill/>
          <a:ln/>
        </p:spPr>
        <p:txBody>
          <a:bodyPr wrap="none" lIns="0" tIns="0" rIns="0" bIns="0" rtlCol="0" anchor="t"/>
          <a:lstStyle/>
          <a:p>
            <a:pPr algn="l" indent="0" marL="0">
              <a:lnSpc>
                <a:spcPts val="3050"/>
              </a:lnSpc>
              <a:buNone/>
            </a:pPr>
            <a:r>
              <a:rPr lang="en-US" sz="2400" b="1" dirty="0">
                <a:solidFill>
                  <a:srgbClr val="769993"/>
                </a:solidFill>
                <a:latin typeface="Montserrat Bold" pitchFamily="34" charset="0"/>
                <a:ea typeface="Montserrat Bold" pitchFamily="34" charset="-122"/>
                <a:cs typeface="Montserrat Bold" pitchFamily="34" charset="-120"/>
              </a:rPr>
              <a:t>Da li je moguće izbeći političke veštine na poslu</a:t>
            </a:r>
            <a:endParaRPr lang="en-US" sz="2400" dirty="0"/>
          </a:p>
        </p:txBody>
      </p:sp>
      <p:sp>
        <p:nvSpPr>
          <p:cNvPr id="4" name="Text 2"/>
          <p:cNvSpPr/>
          <p:nvPr/>
        </p:nvSpPr>
        <p:spPr>
          <a:xfrm>
            <a:off x="496119" y="1402333"/>
            <a:ext cx="8151763" cy="198462"/>
          </a:xfrm>
          <a:prstGeom prst="rect">
            <a:avLst/>
          </a:prstGeom>
          <a:noFill/>
          <a:ln/>
        </p:spPr>
        <p:txBody>
          <a:bodyPr wrap="none" lIns="0" tIns="0" rIns="0" bIns="0" rtlCol="0" anchor="t"/>
          <a:lstStyle/>
          <a:p>
            <a:pPr algn="l" indent="0" marL="0">
              <a:lnSpc>
                <a:spcPts val="1550"/>
              </a:lnSpc>
              <a:buNone/>
            </a:pPr>
            <a:r>
              <a:rPr lang="en-US" sz="950" dirty="0">
                <a:solidFill>
                  <a:srgbClr val="272525"/>
                </a:solidFill>
                <a:latin typeface="Source Sans 3" pitchFamily="34" charset="0"/>
                <a:ea typeface="Source Sans 3" pitchFamily="34" charset="-122"/>
                <a:cs typeface="Source Sans 3" pitchFamily="34" charset="-120"/>
              </a:rPr>
              <a:t>Postoji pitanje koje studenti često postavljaju: zar nije moguće biti „apolitičan", raditi svoj posao pošteno i ne učestvovati u organizacionoj politici?</a:t>
            </a:r>
            <a:endParaRPr lang="en-US" sz="950" dirty="0"/>
          </a:p>
        </p:txBody>
      </p:sp>
      <p:sp>
        <p:nvSpPr>
          <p:cNvPr id="5" name="Shape 3"/>
          <p:cNvSpPr/>
          <p:nvPr/>
        </p:nvSpPr>
        <p:spPr>
          <a:xfrm>
            <a:off x="406822" y="1740322"/>
            <a:ext cx="4103191" cy="2240161"/>
          </a:xfrm>
          <a:prstGeom prst="roundRect">
            <a:avLst>
              <a:gd name="adj" fmla="val 3987"/>
            </a:avLst>
          </a:prstGeom>
          <a:solidFill>
            <a:srgbClr val="769993"/>
          </a:solidFill>
          <a:ln/>
        </p:spPr>
      </p:sp>
      <p:sp>
        <p:nvSpPr>
          <p:cNvPr id="6" name="Text 4"/>
          <p:cNvSpPr/>
          <p:nvPr/>
        </p:nvSpPr>
        <p:spPr>
          <a:xfrm>
            <a:off x="530796" y="1864296"/>
            <a:ext cx="3855244" cy="387697"/>
          </a:xfrm>
          <a:prstGeom prst="rect">
            <a:avLst/>
          </a:prstGeom>
          <a:noFill/>
          <a:ln/>
        </p:spPr>
        <p:txBody>
          <a:bodyPr wrap="square" lIns="0" tIns="0" rIns="0" bIns="0" rtlCol="0" anchor="t"/>
          <a:lstStyle/>
          <a:p>
            <a:pPr algn="l" indent="0" marL="0">
              <a:lnSpc>
                <a:spcPts val="1500"/>
              </a:lnSpc>
              <a:buNone/>
            </a:pPr>
            <a:r>
              <a:rPr lang="en-US" sz="1200" b="1" dirty="0">
                <a:solidFill>
                  <a:srgbClr val="000000"/>
                </a:solidFill>
                <a:latin typeface="Montserrat Bold" pitchFamily="34" charset="0"/>
                <a:ea typeface="Montserrat Bold" pitchFamily="34" charset="-122"/>
                <a:cs typeface="Montserrat Bold" pitchFamily="34" charset="-120"/>
              </a:rPr>
              <a:t>Teorijski odgovor: Da, moguće je — pod uslovima koji gotovo nikad ne važe</a:t>
            </a:r>
            <a:endParaRPr lang="en-US" sz="1200" dirty="0"/>
          </a:p>
        </p:txBody>
      </p:sp>
      <p:sp>
        <p:nvSpPr>
          <p:cNvPr id="7" name="Text 5"/>
          <p:cNvSpPr/>
          <p:nvPr/>
        </p:nvSpPr>
        <p:spPr>
          <a:xfrm>
            <a:off x="530796" y="2375967"/>
            <a:ext cx="3855244" cy="880616"/>
          </a:xfrm>
          <a:prstGeom prst="rect">
            <a:avLst/>
          </a:prstGeom>
          <a:noFill/>
          <a:ln/>
        </p:spPr>
        <p:txBody>
          <a:bodyPr wrap="square" lIns="0" tIns="0" rIns="0" bIns="0" rtlCol="0" anchor="t"/>
          <a:lstStyle/>
          <a:p>
            <a:pPr algn="l" marL="342900" indent="-342900">
              <a:lnSpc>
                <a:spcPts val="1550"/>
              </a:lnSpc>
              <a:buSzPct val="100000"/>
              <a:buChar char="•"/>
            </a:pPr>
            <a:r>
              <a:rPr lang="en-US" sz="950" dirty="0">
                <a:solidFill>
                  <a:srgbClr val="000000"/>
                </a:solidFill>
                <a:latin typeface="Source Sans 3" pitchFamily="34" charset="0"/>
                <a:ea typeface="Source Sans 3" pitchFamily="34" charset="-122"/>
                <a:cs typeface="Source Sans 3" pitchFamily="34" charset="-120"/>
              </a:rPr>
              <a:t>Svi zaposleni imaju iste ciljeve i interese (nemaju)</a:t>
            </a:r>
            <a:endParaRPr lang="en-US" sz="950" dirty="0"/>
          </a:p>
          <a:p>
            <a:pPr algn="l" marL="342900" indent="-342900">
              <a:lnSpc>
                <a:spcPts val="1550"/>
              </a:lnSpc>
              <a:buSzPct val="100000"/>
              <a:buChar char="•"/>
            </a:pPr>
            <a:r>
              <a:rPr lang="en-US" sz="950" dirty="0">
                <a:solidFill>
                  <a:srgbClr val="000000"/>
                </a:solidFill>
                <a:latin typeface="Source Sans 3" pitchFamily="34" charset="0"/>
                <a:ea typeface="Source Sans 3" pitchFamily="34" charset="-122"/>
                <a:cs typeface="Source Sans 3" pitchFamily="34" charset="-120"/>
              </a:rPr>
              <a:t>Organizacioni resursi nisu ograničeni (uvek su)</a:t>
            </a:r>
            <a:endParaRPr lang="en-US" sz="950" dirty="0"/>
          </a:p>
          <a:p>
            <a:pPr algn="l" marL="342900" indent="-342900">
              <a:lnSpc>
                <a:spcPts val="1550"/>
              </a:lnSpc>
              <a:buSzPct val="100000"/>
              <a:buChar char="•"/>
            </a:pPr>
            <a:r>
              <a:rPr lang="en-US" sz="950" dirty="0">
                <a:solidFill>
                  <a:srgbClr val="000000"/>
                </a:solidFill>
                <a:latin typeface="Source Sans 3" pitchFamily="34" charset="0"/>
                <a:ea typeface="Source Sans 3" pitchFamily="34" charset="-122"/>
                <a:cs typeface="Source Sans 3" pitchFamily="34" charset="-120"/>
              </a:rPr>
              <a:t>Procene učinka su potpuno transparentne i objektivne (gotovo nikad nisu)</a:t>
            </a:r>
            <a:endParaRPr lang="en-US" sz="950" dirty="0"/>
          </a:p>
        </p:txBody>
      </p:sp>
      <p:sp>
        <p:nvSpPr>
          <p:cNvPr id="8" name="Text 6"/>
          <p:cNvSpPr/>
          <p:nvPr/>
        </p:nvSpPr>
        <p:spPr>
          <a:xfrm>
            <a:off x="4728046" y="1864296"/>
            <a:ext cx="3799954" cy="193849"/>
          </a:xfrm>
          <a:prstGeom prst="rect">
            <a:avLst/>
          </a:prstGeom>
          <a:noFill/>
          <a:ln/>
        </p:spPr>
        <p:txBody>
          <a:bodyPr wrap="none" lIns="0" tIns="0" rIns="0" bIns="0" rtlCol="0" anchor="t"/>
          <a:lstStyle/>
          <a:p>
            <a:pPr algn="l" indent="0" marL="0">
              <a:lnSpc>
                <a:spcPts val="1500"/>
              </a:lnSpc>
              <a:buNone/>
            </a:pPr>
            <a:r>
              <a:rPr lang="en-US" sz="1200" b="1" dirty="0">
                <a:solidFill>
                  <a:srgbClr val="769993"/>
                </a:solidFill>
                <a:latin typeface="Montserrat Bold" pitchFamily="34" charset="0"/>
                <a:ea typeface="Montserrat Bold" pitchFamily="34" charset="-122"/>
                <a:cs typeface="Montserrat Bold" pitchFamily="34" charset="-120"/>
              </a:rPr>
              <a:t>Praktični odgovor: Ne možete isključiti politiku</a:t>
            </a:r>
            <a:endParaRPr lang="en-US" sz="1200" dirty="0"/>
          </a:p>
        </p:txBody>
      </p:sp>
      <p:sp>
        <p:nvSpPr>
          <p:cNvPr id="9" name="Text 7"/>
          <p:cNvSpPr/>
          <p:nvPr/>
        </p:nvSpPr>
        <p:spPr>
          <a:xfrm>
            <a:off x="4728046" y="2182118"/>
            <a:ext cx="3924598" cy="595387"/>
          </a:xfrm>
          <a:prstGeom prst="rect">
            <a:avLst/>
          </a:prstGeom>
          <a:noFill/>
          <a:ln/>
        </p:spPr>
        <p:txBody>
          <a:bodyPr wrap="square" lIns="0" tIns="0" rIns="0" bIns="0" rtlCol="0" anchor="t"/>
          <a:lstStyle/>
          <a:p>
            <a:pPr algn="l" indent="0" marL="0">
              <a:lnSpc>
                <a:spcPts val="1550"/>
              </a:lnSpc>
              <a:buNone/>
            </a:pPr>
            <a:r>
              <a:rPr lang="en-US" sz="950" dirty="0">
                <a:solidFill>
                  <a:srgbClr val="272525"/>
                </a:solidFill>
                <a:latin typeface="Source Sans 3" pitchFamily="34" charset="0"/>
                <a:ea typeface="Source Sans 3" pitchFamily="34" charset="-122"/>
                <a:cs typeface="Source Sans 3" pitchFamily="34" charset="-120"/>
              </a:rPr>
              <a:t>Možete birati svoje borbe, možete praktikovati profesionalnu uzdržanost, možete graditi reputaciju neutralnog i pravednog. Ali ne možete biti potpuno izvan političkog života organizacije.</a:t>
            </a:r>
            <a:endParaRPr lang="en-US" sz="950" dirty="0"/>
          </a:p>
        </p:txBody>
      </p:sp>
      <p:sp>
        <p:nvSpPr>
          <p:cNvPr id="10" name="Shape 8"/>
          <p:cNvSpPr/>
          <p:nvPr/>
        </p:nvSpPr>
        <p:spPr>
          <a:xfrm>
            <a:off x="4728046" y="2917031"/>
            <a:ext cx="3924598" cy="923925"/>
          </a:xfrm>
          <a:prstGeom prst="roundRect">
            <a:avLst>
              <a:gd name="adj" fmla="val 5639"/>
            </a:avLst>
          </a:prstGeom>
          <a:solidFill>
            <a:srgbClr val="FCF2B5"/>
          </a:solidFill>
          <a:ln/>
        </p:spPr>
      </p:sp>
      <p:pic>
        <p:nvPicPr>
          <p:cNvPr id="11" name="Image 0" descr="preencoded.png">    </p:cNvPr>
          <p:cNvPicPr>
            <a:picLocks noChangeAspect="1"/>
          </p:cNvPicPr>
          <p:nvPr/>
        </p:nvPicPr>
        <p:blipFill>
          <a:blip r:embed="rId1"/>
          <a:stretch>
            <a:fillRect/>
          </a:stretch>
        </p:blipFill>
        <p:spPr>
          <a:xfrm>
            <a:off x="4852020" y="3101578"/>
            <a:ext cx="155004" cy="123974"/>
          </a:xfrm>
          <a:prstGeom prst="rect">
            <a:avLst/>
          </a:prstGeom>
        </p:spPr>
      </p:pic>
      <p:sp>
        <p:nvSpPr>
          <p:cNvPr id="12" name="Text 9"/>
          <p:cNvSpPr/>
          <p:nvPr/>
        </p:nvSpPr>
        <p:spPr>
          <a:xfrm>
            <a:off x="5130998" y="3071961"/>
            <a:ext cx="3397672" cy="595387"/>
          </a:xfrm>
          <a:prstGeom prst="rect">
            <a:avLst/>
          </a:prstGeom>
          <a:noFill/>
          <a:ln/>
        </p:spPr>
        <p:txBody>
          <a:bodyPr wrap="square" lIns="0" tIns="0" rIns="0" bIns="0" rtlCol="0" anchor="t"/>
          <a:lstStyle/>
          <a:p>
            <a:pPr algn="l" indent="0" marL="0">
              <a:lnSpc>
                <a:spcPts val="1550"/>
              </a:lnSpc>
              <a:buNone/>
            </a:pPr>
            <a:r>
              <a:rPr lang="en-US" sz="950" dirty="0">
                <a:solidFill>
                  <a:srgbClr val="000000"/>
                </a:solidFill>
                <a:latin typeface="Source Sans 3" pitchFamily="34" charset="0"/>
                <a:ea typeface="Source Sans 3" pitchFamily="34" charset="-122"/>
                <a:cs typeface="Source Sans 3" pitchFamily="34" charset="-120"/>
              </a:rPr>
              <a:t>Čak i odluka da budete „izvan" je politička pozicija — i ima političke posledice (često negativne, jer onaj ko ne učestvuje u igri ne utiče na njena pravila).</a:t>
            </a:r>
            <a:endParaRPr lang="en-US" sz="950" dirty="0"/>
          </a:p>
        </p:txBody>
      </p:sp>
      <p:sp>
        <p:nvSpPr>
          <p:cNvPr id="13" name="Text 10"/>
          <p:cNvSpPr/>
          <p:nvPr/>
        </p:nvSpPr>
        <p:spPr>
          <a:xfrm>
            <a:off x="682154" y="4259535"/>
            <a:ext cx="7965728" cy="198462"/>
          </a:xfrm>
          <a:prstGeom prst="rect">
            <a:avLst/>
          </a:prstGeom>
          <a:noFill/>
          <a:ln/>
        </p:spPr>
        <p:txBody>
          <a:bodyPr wrap="none" lIns="0" tIns="0" rIns="0" bIns="0" rtlCol="0" anchor="t"/>
          <a:lstStyle/>
          <a:p>
            <a:pPr algn="l" indent="0" marL="0">
              <a:lnSpc>
                <a:spcPts val="1550"/>
              </a:lnSpc>
              <a:buNone/>
            </a:pPr>
            <a:r>
              <a:rPr lang="en-US" sz="950" dirty="0">
                <a:solidFill>
                  <a:srgbClr val="272525"/>
                </a:solidFill>
                <a:latin typeface="Source Sans 3" pitchFamily="34" charset="0"/>
                <a:ea typeface="Source Sans 3" pitchFamily="34" charset="-122"/>
                <a:cs typeface="Source Sans 3" pitchFamily="34" charset="-120"/>
              </a:rPr>
              <a:t>Prihvatite da je politika deo organizacionog života. To nije sinizam — to je realizam koji omogućava da svoju struku praktikujete sa uticajem.</a:t>
            </a:r>
            <a:endParaRPr lang="en-US" sz="950" dirty="0"/>
          </a:p>
        </p:txBody>
      </p:sp>
      <p:sp>
        <p:nvSpPr>
          <p:cNvPr id="14" name="Shape 11"/>
          <p:cNvSpPr/>
          <p:nvPr/>
        </p:nvSpPr>
        <p:spPr>
          <a:xfrm>
            <a:off x="496119" y="4120009"/>
            <a:ext cx="14288" cy="477515"/>
          </a:xfrm>
          <a:prstGeom prst="rect">
            <a:avLst/>
          </a:prstGeom>
          <a:solidFill>
            <a:srgbClr val="769993"/>
          </a:solidFill>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496119" y="442838"/>
            <a:ext cx="562198" cy="124867"/>
          </a:xfrm>
          <a:prstGeom prst="rect">
            <a:avLst/>
          </a:prstGeom>
          <a:noFill/>
          <a:ln/>
        </p:spPr>
        <p:txBody>
          <a:bodyPr wrap="none" lIns="0" tIns="0" rIns="0" bIns="0" rtlCol="0" anchor="t"/>
          <a:lstStyle/>
          <a:p>
            <a:pPr algn="l" indent="0" marL="0">
              <a:lnSpc>
                <a:spcPts val="950"/>
              </a:lnSpc>
              <a:buNone/>
            </a:pPr>
            <a:r>
              <a:rPr lang="en-US" sz="650" dirty="0">
                <a:solidFill>
                  <a:srgbClr val="769993"/>
                </a:solidFill>
                <a:latin typeface="Source Sans 3" pitchFamily="34" charset="0"/>
                <a:ea typeface="Source Sans 3" pitchFamily="34" charset="-122"/>
                <a:cs typeface="Source Sans 3" pitchFamily="34" charset="-120"/>
              </a:rPr>
              <a:t>HR IMPLIKACIJE</a:t>
            </a:r>
            <a:endParaRPr lang="en-US" sz="650" dirty="0"/>
          </a:p>
        </p:txBody>
      </p:sp>
      <p:sp>
        <p:nvSpPr>
          <p:cNvPr id="3" name="Text 1"/>
          <p:cNvSpPr/>
          <p:nvPr/>
        </p:nvSpPr>
        <p:spPr>
          <a:xfrm>
            <a:off x="496119" y="635124"/>
            <a:ext cx="4648423" cy="329431"/>
          </a:xfrm>
          <a:prstGeom prst="rect">
            <a:avLst/>
          </a:prstGeom>
          <a:noFill/>
          <a:ln/>
        </p:spPr>
        <p:txBody>
          <a:bodyPr wrap="none" lIns="0" tIns="0" rIns="0" bIns="0" rtlCol="0" anchor="t"/>
          <a:lstStyle/>
          <a:p>
            <a:pPr algn="l" indent="0" marL="0">
              <a:lnSpc>
                <a:spcPts val="2550"/>
              </a:lnSpc>
              <a:buNone/>
            </a:pPr>
            <a:r>
              <a:rPr lang="en-US" sz="2050" b="1" dirty="0">
                <a:solidFill>
                  <a:srgbClr val="769993"/>
                </a:solidFill>
                <a:latin typeface="Montserrat Bold" pitchFamily="34" charset="0"/>
                <a:ea typeface="Montserrat Bold" pitchFamily="34" charset="-122"/>
                <a:cs typeface="Montserrat Bold" pitchFamily="34" charset="-120"/>
              </a:rPr>
              <a:t>Šta sve ovo znači ako ulazite u HR</a:t>
            </a:r>
            <a:endParaRPr lang="en-US" sz="2050" dirty="0"/>
          </a:p>
        </p:txBody>
      </p:sp>
      <p:sp>
        <p:nvSpPr>
          <p:cNvPr id="4" name="Text 2"/>
          <p:cNvSpPr/>
          <p:nvPr/>
        </p:nvSpPr>
        <p:spPr>
          <a:xfrm>
            <a:off x="496119" y="1098947"/>
            <a:ext cx="8151763" cy="156046"/>
          </a:xfrm>
          <a:prstGeom prst="rect">
            <a:avLst/>
          </a:prstGeom>
          <a:noFill/>
          <a:ln/>
        </p:spPr>
        <p:txBody>
          <a:bodyPr wrap="none" lIns="0" tIns="0" rIns="0" bIns="0" rtlCol="0" anchor="t"/>
          <a:lstStyle/>
          <a:p>
            <a:pPr algn="l" indent="0" marL="0">
              <a:lnSpc>
                <a:spcPts val="1200"/>
              </a:lnSpc>
              <a:buNone/>
            </a:pPr>
            <a:r>
              <a:rPr lang="en-US" sz="800" dirty="0">
                <a:solidFill>
                  <a:srgbClr val="272525"/>
                </a:solidFill>
                <a:latin typeface="Source Sans 3" pitchFamily="34" charset="0"/>
                <a:ea typeface="Source Sans 3" pitchFamily="34" charset="-122"/>
                <a:cs typeface="Source Sans 3" pitchFamily="34" charset="-120"/>
              </a:rPr>
              <a:t>Gareth Džouns (2013) izvlači tri implikacije za HR profesionalce koje vredi internalizovati.</a:t>
            </a:r>
            <a:endParaRPr lang="en-US" sz="800" dirty="0"/>
          </a:p>
        </p:txBody>
      </p:sp>
      <p:sp>
        <p:nvSpPr>
          <p:cNvPr id="5" name="Shape 3"/>
          <p:cNvSpPr/>
          <p:nvPr/>
        </p:nvSpPr>
        <p:spPr>
          <a:xfrm>
            <a:off x="496119" y="1355750"/>
            <a:ext cx="237232" cy="237232"/>
          </a:xfrm>
          <a:prstGeom prst="roundRect">
            <a:avLst>
              <a:gd name="adj" fmla="val 18667"/>
            </a:avLst>
          </a:prstGeom>
          <a:solidFill>
            <a:srgbClr val="E2E9E8"/>
          </a:solidFill>
          <a:ln w="4763">
            <a:solidFill>
              <a:srgbClr val="C8CFCE"/>
            </a:solidFill>
            <a:prstDash val="solid"/>
          </a:ln>
        </p:spPr>
      </p:sp>
      <p:sp>
        <p:nvSpPr>
          <p:cNvPr id="6" name="Text 4"/>
          <p:cNvSpPr/>
          <p:nvPr/>
        </p:nvSpPr>
        <p:spPr>
          <a:xfrm>
            <a:off x="535670" y="1375544"/>
            <a:ext cx="158130" cy="197644"/>
          </a:xfrm>
          <a:prstGeom prst="rect">
            <a:avLst/>
          </a:prstGeom>
          <a:noFill/>
          <a:ln/>
        </p:spPr>
        <p:txBody>
          <a:bodyPr wrap="none" lIns="0" tIns="0" rIns="0" bIns="0" rtlCol="0" anchor="ctr"/>
          <a:lstStyle/>
          <a:p>
            <a:pPr algn="ctr" indent="0" marL="0">
              <a:lnSpc>
                <a:spcPct val="100000"/>
              </a:lnSpc>
              <a:buNone/>
            </a:pPr>
            <a:r>
              <a:rPr lang="en-US" sz="1200" b="1" dirty="0">
                <a:solidFill>
                  <a:srgbClr val="272525"/>
                </a:solidFill>
                <a:latin typeface="Montserrat Bold" pitchFamily="34" charset="0"/>
                <a:ea typeface="Montserrat Bold" pitchFamily="34" charset="-122"/>
                <a:cs typeface="Montserrat Bold" pitchFamily="34" charset="-120"/>
              </a:rPr>
              <a:t>1</a:t>
            </a:r>
            <a:endParaRPr lang="en-US" sz="1200" dirty="0"/>
          </a:p>
        </p:txBody>
      </p:sp>
      <p:sp>
        <p:nvSpPr>
          <p:cNvPr id="7" name="Text 5"/>
          <p:cNvSpPr/>
          <p:nvPr/>
        </p:nvSpPr>
        <p:spPr>
          <a:xfrm>
            <a:off x="822945" y="1391989"/>
            <a:ext cx="2315766" cy="329357"/>
          </a:xfrm>
          <a:prstGeom prst="rect">
            <a:avLst/>
          </a:prstGeom>
          <a:noFill/>
          <a:ln/>
        </p:spPr>
        <p:txBody>
          <a:bodyPr wrap="square" lIns="0" tIns="0" rIns="0" bIns="0" rtlCol="0" anchor="t"/>
          <a:lstStyle/>
          <a:p>
            <a:pPr algn="l" indent="0" marL="0">
              <a:lnSpc>
                <a:spcPts val="1250"/>
              </a:lnSpc>
              <a:buNone/>
            </a:pPr>
            <a:r>
              <a:rPr lang="en-US" sz="1000" b="1" dirty="0">
                <a:solidFill>
                  <a:srgbClr val="272525"/>
                </a:solidFill>
                <a:latin typeface="Montserrat Bold" pitchFamily="34" charset="0"/>
                <a:ea typeface="Montserrat Bold" pitchFamily="34" charset="-122"/>
                <a:cs typeface="Montserrat Bold" pitchFamily="34" charset="-120"/>
              </a:rPr>
              <a:t>Prihvatite da je politika deo organizacionog života</a:t>
            </a:r>
            <a:endParaRPr lang="en-US" sz="1000" dirty="0"/>
          </a:p>
        </p:txBody>
      </p:sp>
      <p:sp>
        <p:nvSpPr>
          <p:cNvPr id="8" name="Text 6"/>
          <p:cNvSpPr/>
          <p:nvPr/>
        </p:nvSpPr>
        <p:spPr>
          <a:xfrm>
            <a:off x="822945" y="1775073"/>
            <a:ext cx="2315766" cy="780231"/>
          </a:xfrm>
          <a:prstGeom prst="rect">
            <a:avLst/>
          </a:prstGeom>
          <a:noFill/>
          <a:ln/>
        </p:spPr>
        <p:txBody>
          <a:bodyPr wrap="square" lIns="0" tIns="0" rIns="0" bIns="0" rtlCol="0" anchor="t"/>
          <a:lstStyle/>
          <a:p>
            <a:pPr algn="l" indent="0" marL="0">
              <a:lnSpc>
                <a:spcPts val="1200"/>
              </a:lnSpc>
              <a:buNone/>
            </a:pPr>
            <a:r>
              <a:rPr lang="en-US" sz="800" dirty="0">
                <a:solidFill>
                  <a:srgbClr val="272525"/>
                </a:solidFill>
                <a:latin typeface="Source Sans 3" pitchFamily="34" charset="0"/>
                <a:ea typeface="Source Sans 3" pitchFamily="34" charset="-122"/>
                <a:cs typeface="Source Sans 3" pitchFamily="34" charset="-120"/>
              </a:rPr>
              <a:t>Ne kao moralni kompromis, već kao činjenicu. Organizacije nisu mašine za optimizaciju — to su društveni sistemi sa konkurentskim interesima, ograničenim resursima i neizvesnim odlukama. Tamo gde postoje ljudi i resursi, postoji politika.</a:t>
            </a:r>
            <a:endParaRPr lang="en-US" sz="800" dirty="0"/>
          </a:p>
        </p:txBody>
      </p:sp>
      <p:sp>
        <p:nvSpPr>
          <p:cNvPr id="9" name="Shape 7"/>
          <p:cNvSpPr/>
          <p:nvPr/>
        </p:nvSpPr>
        <p:spPr>
          <a:xfrm>
            <a:off x="3250704" y="1355750"/>
            <a:ext cx="237232" cy="237232"/>
          </a:xfrm>
          <a:prstGeom prst="roundRect">
            <a:avLst>
              <a:gd name="adj" fmla="val 18667"/>
            </a:avLst>
          </a:prstGeom>
          <a:solidFill>
            <a:srgbClr val="E2E9E8"/>
          </a:solidFill>
          <a:ln w="4763">
            <a:solidFill>
              <a:srgbClr val="C8CFCE"/>
            </a:solidFill>
            <a:prstDash val="solid"/>
          </a:ln>
        </p:spPr>
      </p:sp>
      <p:sp>
        <p:nvSpPr>
          <p:cNvPr id="10" name="Text 8"/>
          <p:cNvSpPr/>
          <p:nvPr/>
        </p:nvSpPr>
        <p:spPr>
          <a:xfrm>
            <a:off x="3290255" y="1375544"/>
            <a:ext cx="158130" cy="197644"/>
          </a:xfrm>
          <a:prstGeom prst="rect">
            <a:avLst/>
          </a:prstGeom>
          <a:noFill/>
          <a:ln/>
        </p:spPr>
        <p:txBody>
          <a:bodyPr wrap="none" lIns="0" tIns="0" rIns="0" bIns="0" rtlCol="0" anchor="ctr"/>
          <a:lstStyle/>
          <a:p>
            <a:pPr algn="ctr" indent="0" marL="0">
              <a:lnSpc>
                <a:spcPct val="100000"/>
              </a:lnSpc>
              <a:buNone/>
            </a:pPr>
            <a:r>
              <a:rPr lang="en-US" sz="1200" b="1" dirty="0">
                <a:solidFill>
                  <a:srgbClr val="272525"/>
                </a:solidFill>
                <a:latin typeface="Montserrat Bold" pitchFamily="34" charset="0"/>
                <a:ea typeface="Montserrat Bold" pitchFamily="34" charset="-122"/>
                <a:cs typeface="Montserrat Bold" pitchFamily="34" charset="-120"/>
              </a:rPr>
              <a:t>2</a:t>
            </a:r>
            <a:endParaRPr lang="en-US" sz="1200" dirty="0"/>
          </a:p>
        </p:txBody>
      </p:sp>
      <p:sp>
        <p:nvSpPr>
          <p:cNvPr id="11" name="Text 9"/>
          <p:cNvSpPr/>
          <p:nvPr/>
        </p:nvSpPr>
        <p:spPr>
          <a:xfrm>
            <a:off x="3577530" y="1391989"/>
            <a:ext cx="2315766" cy="494035"/>
          </a:xfrm>
          <a:prstGeom prst="rect">
            <a:avLst/>
          </a:prstGeom>
          <a:noFill/>
          <a:ln/>
        </p:spPr>
        <p:txBody>
          <a:bodyPr wrap="square" lIns="0" tIns="0" rIns="0" bIns="0" rtlCol="0" anchor="t"/>
          <a:lstStyle/>
          <a:p>
            <a:pPr algn="l" indent="0" marL="0">
              <a:lnSpc>
                <a:spcPts val="1250"/>
              </a:lnSpc>
              <a:buNone/>
            </a:pPr>
            <a:r>
              <a:rPr lang="en-US" sz="1000" b="1" dirty="0">
                <a:solidFill>
                  <a:srgbClr val="272525"/>
                </a:solidFill>
                <a:latin typeface="Montserrat Bold" pitchFamily="34" charset="0"/>
                <a:ea typeface="Montserrat Bold" pitchFamily="34" charset="-122"/>
                <a:cs typeface="Montserrat Bold" pitchFamily="34" charset="-120"/>
              </a:rPr>
              <a:t>Razvijajte veštine razumevanja načina na koji politika oblikuje donošenje odluka</a:t>
            </a:r>
            <a:endParaRPr lang="en-US" sz="1000" dirty="0"/>
          </a:p>
        </p:txBody>
      </p:sp>
      <p:sp>
        <p:nvSpPr>
          <p:cNvPr id="12" name="Text 10"/>
          <p:cNvSpPr/>
          <p:nvPr/>
        </p:nvSpPr>
        <p:spPr>
          <a:xfrm>
            <a:off x="3577530" y="1939751"/>
            <a:ext cx="2315766" cy="936278"/>
          </a:xfrm>
          <a:prstGeom prst="rect">
            <a:avLst/>
          </a:prstGeom>
          <a:noFill/>
          <a:ln/>
        </p:spPr>
        <p:txBody>
          <a:bodyPr wrap="square" lIns="0" tIns="0" rIns="0" bIns="0" rtlCol="0" anchor="t"/>
          <a:lstStyle/>
          <a:p>
            <a:pPr algn="l" indent="0" marL="0">
              <a:lnSpc>
                <a:spcPts val="1200"/>
              </a:lnSpc>
              <a:buNone/>
            </a:pPr>
            <a:r>
              <a:rPr lang="en-US" sz="800" dirty="0">
                <a:solidFill>
                  <a:srgbClr val="272525"/>
                </a:solidFill>
                <a:latin typeface="Source Sans 3" pitchFamily="34" charset="0"/>
                <a:ea typeface="Source Sans 3" pitchFamily="34" charset="-122"/>
                <a:cs typeface="Source Sans 3" pitchFamily="34" charset="-120"/>
              </a:rPr>
              <a:t>Drugi-redni nivo HR posla nije sprovođenje politika — to je razumevanje političkih procesa kroz koje te politike nastaju, prolaze ili padaju. Ako ne razumete zašto je vaš predlog propao na borduvi, čak i ako je bio sjajno argumentovan — gubite priliku da naučite kako da sledeći put bude prihvaćen.</a:t>
            </a:r>
            <a:endParaRPr lang="en-US" sz="800" dirty="0"/>
          </a:p>
        </p:txBody>
      </p:sp>
      <p:sp>
        <p:nvSpPr>
          <p:cNvPr id="13" name="Shape 11"/>
          <p:cNvSpPr/>
          <p:nvPr/>
        </p:nvSpPr>
        <p:spPr>
          <a:xfrm>
            <a:off x="6005289" y="1355750"/>
            <a:ext cx="237232" cy="237232"/>
          </a:xfrm>
          <a:prstGeom prst="roundRect">
            <a:avLst>
              <a:gd name="adj" fmla="val 18667"/>
            </a:avLst>
          </a:prstGeom>
          <a:solidFill>
            <a:srgbClr val="E2E9E8"/>
          </a:solidFill>
          <a:ln w="4763">
            <a:solidFill>
              <a:srgbClr val="C8CFCE"/>
            </a:solidFill>
            <a:prstDash val="solid"/>
          </a:ln>
        </p:spPr>
      </p:sp>
      <p:sp>
        <p:nvSpPr>
          <p:cNvPr id="14" name="Text 12"/>
          <p:cNvSpPr/>
          <p:nvPr/>
        </p:nvSpPr>
        <p:spPr>
          <a:xfrm>
            <a:off x="6044840" y="1375544"/>
            <a:ext cx="158130" cy="197644"/>
          </a:xfrm>
          <a:prstGeom prst="rect">
            <a:avLst/>
          </a:prstGeom>
          <a:noFill/>
          <a:ln/>
        </p:spPr>
        <p:txBody>
          <a:bodyPr wrap="none" lIns="0" tIns="0" rIns="0" bIns="0" rtlCol="0" anchor="ctr"/>
          <a:lstStyle/>
          <a:p>
            <a:pPr algn="ctr" indent="0" marL="0">
              <a:lnSpc>
                <a:spcPct val="100000"/>
              </a:lnSpc>
              <a:buNone/>
            </a:pPr>
            <a:r>
              <a:rPr lang="en-US" sz="1200" b="1" dirty="0">
                <a:solidFill>
                  <a:srgbClr val="272525"/>
                </a:solidFill>
                <a:latin typeface="Montserrat Bold" pitchFamily="34" charset="0"/>
                <a:ea typeface="Montserrat Bold" pitchFamily="34" charset="-122"/>
                <a:cs typeface="Montserrat Bold" pitchFamily="34" charset="-120"/>
              </a:rPr>
              <a:t>3</a:t>
            </a:r>
            <a:endParaRPr lang="en-US" sz="1200" dirty="0"/>
          </a:p>
        </p:txBody>
      </p:sp>
      <p:sp>
        <p:nvSpPr>
          <p:cNvPr id="15" name="Text 13"/>
          <p:cNvSpPr/>
          <p:nvPr/>
        </p:nvSpPr>
        <p:spPr>
          <a:xfrm>
            <a:off x="6332116" y="1391989"/>
            <a:ext cx="2315766" cy="494035"/>
          </a:xfrm>
          <a:prstGeom prst="rect">
            <a:avLst/>
          </a:prstGeom>
          <a:noFill/>
          <a:ln/>
        </p:spPr>
        <p:txBody>
          <a:bodyPr wrap="square" lIns="0" tIns="0" rIns="0" bIns="0" rtlCol="0" anchor="t"/>
          <a:lstStyle/>
          <a:p>
            <a:pPr algn="l" indent="0" marL="0">
              <a:lnSpc>
                <a:spcPts val="1250"/>
              </a:lnSpc>
              <a:buNone/>
            </a:pPr>
            <a:r>
              <a:rPr lang="en-US" sz="1000" b="1" dirty="0">
                <a:solidFill>
                  <a:srgbClr val="272525"/>
                </a:solidFill>
                <a:latin typeface="Montserrat Bold" pitchFamily="34" charset="0"/>
                <a:ea typeface="Montserrat Bold" pitchFamily="34" charset="-122"/>
                <a:cs typeface="Montserrat Bold" pitchFamily="34" charset="-120"/>
              </a:rPr>
              <a:t>Razvijajte političke veštine i koristite ih da sprečite zloupotrebu politike</a:t>
            </a:r>
            <a:endParaRPr lang="en-US" sz="1000" dirty="0"/>
          </a:p>
        </p:txBody>
      </p:sp>
      <p:sp>
        <p:nvSpPr>
          <p:cNvPr id="16" name="Text 14"/>
          <p:cNvSpPr/>
          <p:nvPr/>
        </p:nvSpPr>
        <p:spPr>
          <a:xfrm>
            <a:off x="6332116" y="1939751"/>
            <a:ext cx="2315766" cy="936278"/>
          </a:xfrm>
          <a:prstGeom prst="rect">
            <a:avLst/>
          </a:prstGeom>
          <a:noFill/>
          <a:ln/>
        </p:spPr>
        <p:txBody>
          <a:bodyPr wrap="square" lIns="0" tIns="0" rIns="0" bIns="0" rtlCol="0" anchor="t"/>
          <a:lstStyle/>
          <a:p>
            <a:pPr algn="l" indent="0" marL="0">
              <a:lnSpc>
                <a:spcPts val="1200"/>
              </a:lnSpc>
              <a:buNone/>
            </a:pPr>
            <a:r>
              <a:rPr lang="en-US" sz="800" dirty="0">
                <a:solidFill>
                  <a:srgbClr val="272525"/>
                </a:solidFill>
                <a:latin typeface="Source Sans 3" pitchFamily="34" charset="0"/>
                <a:ea typeface="Source Sans 3" pitchFamily="34" charset="-122"/>
                <a:cs typeface="Source Sans 3" pitchFamily="34" charset="-120"/>
              </a:rPr>
              <a:t>HR profesionalac koji ima jaku političku veštinu može da prepozna kada se odluke donose iz ličnih a ne organizacionih razloga, izgradi institucionalne brane protiv arbitrarnih odluka, bude saveznik onima koji su politički slabiji, i modeluje političku veštinu kao profesionalnu kompetenciju.</a:t>
            </a:r>
            <a:endParaRPr lang="en-US" sz="800" dirty="0"/>
          </a:p>
        </p:txBody>
      </p:sp>
      <p:sp>
        <p:nvSpPr>
          <p:cNvPr id="17" name="Text 15"/>
          <p:cNvSpPr/>
          <p:nvPr/>
        </p:nvSpPr>
        <p:spPr>
          <a:xfrm>
            <a:off x="496119" y="3066380"/>
            <a:ext cx="2423666" cy="164678"/>
          </a:xfrm>
          <a:prstGeom prst="rect">
            <a:avLst/>
          </a:prstGeom>
          <a:noFill/>
          <a:ln/>
        </p:spPr>
        <p:txBody>
          <a:bodyPr wrap="none" lIns="0" tIns="0" rIns="0" bIns="0" rtlCol="0" anchor="t"/>
          <a:lstStyle/>
          <a:p>
            <a:pPr algn="l" indent="0" marL="0">
              <a:lnSpc>
                <a:spcPts val="1250"/>
              </a:lnSpc>
              <a:buNone/>
            </a:pPr>
            <a:r>
              <a:rPr lang="en-US" sz="1000" b="1" dirty="0">
                <a:solidFill>
                  <a:srgbClr val="769993"/>
                </a:solidFill>
                <a:latin typeface="Montserrat Bold" pitchFamily="34" charset="0"/>
                <a:ea typeface="Montserrat Bold" pitchFamily="34" charset="-122"/>
                <a:cs typeface="Montserrat Bold" pitchFamily="34" charset="-120"/>
              </a:rPr>
              <a:t>HR kao „administrativno odeljenje"</a:t>
            </a:r>
            <a:endParaRPr lang="en-US" sz="1000" dirty="0"/>
          </a:p>
        </p:txBody>
      </p:sp>
      <p:sp>
        <p:nvSpPr>
          <p:cNvPr id="18" name="Text 16"/>
          <p:cNvSpPr/>
          <p:nvPr/>
        </p:nvSpPr>
        <p:spPr>
          <a:xfrm>
            <a:off x="496119" y="3320653"/>
            <a:ext cx="3947294" cy="718170"/>
          </a:xfrm>
          <a:prstGeom prst="rect">
            <a:avLst/>
          </a:prstGeom>
          <a:noFill/>
          <a:ln/>
        </p:spPr>
        <p:txBody>
          <a:bodyPr wrap="square" lIns="0" tIns="0" rIns="0" bIns="0" rtlCol="0" anchor="t"/>
          <a:lstStyle/>
          <a:p>
            <a:pPr algn="l" marL="342900" indent="-342900">
              <a:lnSpc>
                <a:spcPts val="1200"/>
              </a:lnSpc>
              <a:buSzPct val="100000"/>
              <a:buChar char="•"/>
            </a:pPr>
            <a:r>
              <a:rPr lang="en-US" sz="800" dirty="0">
                <a:solidFill>
                  <a:srgbClr val="272525"/>
                </a:solidFill>
                <a:latin typeface="Source Sans 3" pitchFamily="34" charset="0"/>
                <a:ea typeface="Source Sans 3" pitchFamily="34" charset="-122"/>
                <a:cs typeface="Source Sans 3" pitchFamily="34" charset="-120"/>
              </a:rPr>
              <a:t>Izvršilac odluka napravljenih negde drugde</a:t>
            </a:r>
            <a:endParaRPr lang="en-US" sz="800" dirty="0"/>
          </a:p>
          <a:p>
            <a:pPr algn="l" marL="342900" indent="-342900">
              <a:lnSpc>
                <a:spcPts val="1200"/>
              </a:lnSpc>
              <a:buSzPct val="100000"/>
              <a:buChar char="•"/>
            </a:pPr>
            <a:r>
              <a:rPr lang="en-US" sz="800" dirty="0">
                <a:solidFill>
                  <a:srgbClr val="272525"/>
                </a:solidFill>
                <a:latin typeface="Source Sans 3" pitchFamily="34" charset="0"/>
                <a:ea typeface="Source Sans 3" pitchFamily="34" charset="-122"/>
                <a:cs typeface="Source Sans 3" pitchFamily="34" charset="-120"/>
              </a:rPr>
              <a:t>Bez uticaja na strateške procese</a:t>
            </a:r>
            <a:endParaRPr lang="en-US" sz="800" dirty="0"/>
          </a:p>
          <a:p>
            <a:pPr algn="l" marL="342900" indent="-342900">
              <a:lnSpc>
                <a:spcPts val="1200"/>
              </a:lnSpc>
              <a:buSzPct val="100000"/>
              <a:buChar char="•"/>
            </a:pPr>
            <a:r>
              <a:rPr lang="en-US" sz="800" dirty="0">
                <a:solidFill>
                  <a:srgbClr val="272525"/>
                </a:solidFill>
                <a:latin typeface="Source Sans 3" pitchFamily="34" charset="0"/>
                <a:ea typeface="Source Sans 3" pitchFamily="34" charset="-122"/>
                <a:cs typeface="Source Sans 3" pitchFamily="34" charset="-120"/>
              </a:rPr>
              <a:t>Politički marginalizovan</a:t>
            </a:r>
            <a:endParaRPr lang="en-US" sz="800" dirty="0"/>
          </a:p>
          <a:p>
            <a:pPr algn="l" marL="342900" indent="-342900">
              <a:lnSpc>
                <a:spcPts val="1200"/>
              </a:lnSpc>
              <a:buSzPct val="100000"/>
              <a:buChar char="•"/>
            </a:pPr>
            <a:r>
              <a:rPr lang="en-US" sz="800" dirty="0">
                <a:solidFill>
                  <a:srgbClr val="272525"/>
                </a:solidFill>
                <a:latin typeface="Source Sans 3" pitchFamily="34" charset="0"/>
                <a:ea typeface="Source Sans 3" pitchFamily="34" charset="-122"/>
                <a:cs typeface="Source Sans 3" pitchFamily="34" charset="-120"/>
              </a:rPr>
              <a:t>Dobre stručne odluke ostaju bez efekta</a:t>
            </a:r>
            <a:endParaRPr lang="en-US" sz="800" dirty="0"/>
          </a:p>
        </p:txBody>
      </p:sp>
      <p:sp>
        <p:nvSpPr>
          <p:cNvPr id="19" name="Shape 17"/>
          <p:cNvSpPr/>
          <p:nvPr/>
        </p:nvSpPr>
        <p:spPr>
          <a:xfrm>
            <a:off x="4629448" y="2976786"/>
            <a:ext cx="4099099" cy="1093366"/>
          </a:xfrm>
          <a:prstGeom prst="roundRect">
            <a:avLst>
              <a:gd name="adj" fmla="val 6943"/>
            </a:avLst>
          </a:prstGeom>
          <a:solidFill>
            <a:srgbClr val="769993"/>
          </a:solidFill>
          <a:ln/>
        </p:spPr>
      </p:sp>
      <p:sp>
        <p:nvSpPr>
          <p:cNvPr id="20" name="Text 18"/>
          <p:cNvSpPr/>
          <p:nvPr/>
        </p:nvSpPr>
        <p:spPr>
          <a:xfrm>
            <a:off x="4734818" y="3066380"/>
            <a:ext cx="1803871" cy="164678"/>
          </a:xfrm>
          <a:prstGeom prst="rect">
            <a:avLst/>
          </a:prstGeom>
          <a:noFill/>
          <a:ln/>
        </p:spPr>
        <p:txBody>
          <a:bodyPr wrap="none" lIns="0" tIns="0" rIns="0" bIns="0" rtlCol="0" anchor="t"/>
          <a:lstStyle/>
          <a:p>
            <a:pPr algn="l" indent="0" marL="0">
              <a:lnSpc>
                <a:spcPts val="1250"/>
              </a:lnSpc>
              <a:buNone/>
            </a:pPr>
            <a:r>
              <a:rPr lang="en-US" sz="1000" b="1" dirty="0">
                <a:solidFill>
                  <a:srgbClr val="000000"/>
                </a:solidFill>
                <a:latin typeface="Montserrat Bold" pitchFamily="34" charset="0"/>
                <a:ea typeface="Montserrat Bold" pitchFamily="34" charset="-122"/>
                <a:cs typeface="Montserrat Bold" pitchFamily="34" charset="-120"/>
              </a:rPr>
              <a:t>HR kao „strateški partner"</a:t>
            </a:r>
            <a:endParaRPr lang="en-US" sz="1000" dirty="0"/>
          </a:p>
        </p:txBody>
      </p:sp>
      <p:sp>
        <p:nvSpPr>
          <p:cNvPr id="21" name="Text 19"/>
          <p:cNvSpPr/>
          <p:nvPr/>
        </p:nvSpPr>
        <p:spPr>
          <a:xfrm>
            <a:off x="4734818" y="3320653"/>
            <a:ext cx="3888358" cy="718170"/>
          </a:xfrm>
          <a:prstGeom prst="rect">
            <a:avLst/>
          </a:prstGeom>
          <a:noFill/>
          <a:ln/>
        </p:spPr>
        <p:txBody>
          <a:bodyPr wrap="square" lIns="0" tIns="0" rIns="0" bIns="0" rtlCol="0" anchor="t"/>
          <a:lstStyle/>
          <a:p>
            <a:pPr algn="l" marL="342900" indent="-342900">
              <a:lnSpc>
                <a:spcPts val="1200"/>
              </a:lnSpc>
              <a:buSzPct val="100000"/>
              <a:buChar char="•"/>
            </a:pPr>
            <a:r>
              <a:rPr lang="en-US" sz="800" dirty="0">
                <a:solidFill>
                  <a:srgbClr val="000000"/>
                </a:solidFill>
                <a:latin typeface="Source Sans 3" pitchFamily="34" charset="0"/>
                <a:ea typeface="Source Sans 3" pitchFamily="34" charset="-122"/>
                <a:cs typeface="Source Sans 3" pitchFamily="34" charset="-120"/>
              </a:rPr>
              <a:t>Deo onih koji odluke oblikuju</a:t>
            </a:r>
            <a:endParaRPr lang="en-US" sz="800" dirty="0"/>
          </a:p>
          <a:p>
            <a:pPr algn="l" marL="342900" indent="-342900">
              <a:lnSpc>
                <a:spcPts val="1200"/>
              </a:lnSpc>
              <a:buSzPct val="100000"/>
              <a:buChar char="•"/>
            </a:pPr>
            <a:r>
              <a:rPr lang="en-US" sz="800" dirty="0">
                <a:solidFill>
                  <a:srgbClr val="000000"/>
                </a:solidFill>
                <a:latin typeface="Source Sans 3" pitchFamily="34" charset="0"/>
                <a:ea typeface="Source Sans 3" pitchFamily="34" charset="-122"/>
                <a:cs typeface="Source Sans 3" pitchFamily="34" charset="-120"/>
              </a:rPr>
              <a:t>Politički vešt i uticajan</a:t>
            </a:r>
            <a:endParaRPr lang="en-US" sz="800" dirty="0"/>
          </a:p>
          <a:p>
            <a:pPr algn="l" marL="342900" indent="-342900">
              <a:lnSpc>
                <a:spcPts val="1200"/>
              </a:lnSpc>
              <a:buSzPct val="100000"/>
              <a:buChar char="•"/>
            </a:pPr>
            <a:r>
              <a:rPr lang="en-US" sz="800" dirty="0">
                <a:solidFill>
                  <a:srgbClr val="000000"/>
                </a:solidFill>
                <a:latin typeface="Source Sans 3" pitchFamily="34" charset="0"/>
                <a:ea typeface="Source Sans 3" pitchFamily="34" charset="-122"/>
                <a:cs typeface="Source Sans 3" pitchFamily="34" charset="-120"/>
              </a:rPr>
              <a:t>Saveznik zaposlenih bez moćne mreže</a:t>
            </a:r>
            <a:endParaRPr lang="en-US" sz="800" dirty="0"/>
          </a:p>
          <a:p>
            <a:pPr algn="l" marL="342900" indent="-342900">
              <a:lnSpc>
                <a:spcPts val="1200"/>
              </a:lnSpc>
              <a:buSzPct val="100000"/>
              <a:buChar char="•"/>
            </a:pPr>
            <a:r>
              <a:rPr lang="en-US" sz="800" dirty="0">
                <a:solidFill>
                  <a:srgbClr val="000000"/>
                </a:solidFill>
                <a:latin typeface="Source Sans 3" pitchFamily="34" charset="0"/>
                <a:ea typeface="Source Sans 3" pitchFamily="34" charset="-122"/>
                <a:cs typeface="Source Sans 3" pitchFamily="34" charset="-120"/>
              </a:rPr>
              <a:t>Gradi transparentne institucije i procese</a:t>
            </a:r>
            <a:endParaRPr lang="en-US" sz="800" dirty="0"/>
          </a:p>
        </p:txBody>
      </p:sp>
      <p:sp>
        <p:nvSpPr>
          <p:cNvPr id="22" name="Shape 20"/>
          <p:cNvSpPr/>
          <p:nvPr/>
        </p:nvSpPr>
        <p:spPr>
          <a:xfrm>
            <a:off x="496119" y="4170908"/>
            <a:ext cx="8151763" cy="561305"/>
          </a:xfrm>
          <a:prstGeom prst="roundRect">
            <a:avLst>
              <a:gd name="adj" fmla="val 7890"/>
            </a:avLst>
          </a:prstGeom>
          <a:solidFill>
            <a:srgbClr val="B6D6FC"/>
          </a:solidFill>
          <a:ln/>
        </p:spPr>
      </p:sp>
      <p:pic>
        <p:nvPicPr>
          <p:cNvPr id="23" name="Image 0" descr="preencoded.png">    </p:cNvPr>
          <p:cNvPicPr>
            <a:picLocks noChangeAspect="1"/>
          </p:cNvPicPr>
          <p:nvPr/>
        </p:nvPicPr>
        <p:blipFill>
          <a:blip r:embed="rId1"/>
          <a:stretch>
            <a:fillRect/>
          </a:stretch>
        </p:blipFill>
        <p:spPr>
          <a:xfrm>
            <a:off x="601489" y="4319960"/>
            <a:ext cx="131787" cy="105370"/>
          </a:xfrm>
          <a:prstGeom prst="rect">
            <a:avLst/>
          </a:prstGeom>
        </p:spPr>
      </p:pic>
      <p:sp>
        <p:nvSpPr>
          <p:cNvPr id="24" name="Text 21"/>
          <p:cNvSpPr/>
          <p:nvPr/>
        </p:nvSpPr>
        <p:spPr>
          <a:xfrm>
            <a:off x="838646" y="4286845"/>
            <a:ext cx="7703865" cy="312093"/>
          </a:xfrm>
          <a:prstGeom prst="rect">
            <a:avLst/>
          </a:prstGeom>
          <a:noFill/>
          <a:ln/>
        </p:spPr>
        <p:txBody>
          <a:bodyPr wrap="square" lIns="0" tIns="0" rIns="0" bIns="0" rtlCol="0" anchor="t"/>
          <a:lstStyle/>
          <a:p>
            <a:pPr algn="l" indent="0" marL="0">
              <a:lnSpc>
                <a:spcPts val="1200"/>
              </a:lnSpc>
              <a:buNone/>
            </a:pPr>
            <a:r>
              <a:rPr lang="en-US" sz="800" dirty="0">
                <a:solidFill>
                  <a:srgbClr val="000000"/>
                </a:solidFill>
                <a:latin typeface="Source Sans 3" pitchFamily="34" charset="0"/>
                <a:ea typeface="Source Sans 3" pitchFamily="34" charset="-122"/>
                <a:cs typeface="Source Sans 3" pitchFamily="34" charset="-120"/>
              </a:rPr>
              <a:t>Primer: Spotify 2023–2024. (otpuštanja, reorganizacije, prelazak na profitabilnost) — politički vrlo intenzivan period. Uloga HR-a u tome kako se donose odluke o tome ko ostaje, koji timovi se ukidaju, kako se komunicira — direktno zavisi od </a:t>
            </a:r>
            <a:pPr algn="l" indent="0" marL="0">
              <a:lnSpc>
                <a:spcPts val="1200"/>
              </a:lnSpc>
              <a:buNone/>
            </a:pPr>
            <a:r>
              <a:rPr lang="en-US" sz="800" b="1" dirty="0">
                <a:solidFill>
                  <a:srgbClr val="000000"/>
                </a:solidFill>
                <a:latin typeface="Source Sans 3" pitchFamily="34" charset="0"/>
                <a:ea typeface="Source Sans 3" pitchFamily="34" charset="-122"/>
                <a:cs typeface="Source Sans 3" pitchFamily="34" charset="-120"/>
              </a:rPr>
              <a:t>političke veštine HR liderstva</a:t>
            </a:r>
            <a:pPr algn="l" indent="0" marL="0">
              <a:lnSpc>
                <a:spcPts val="1200"/>
              </a:lnSpc>
              <a:buNone/>
            </a:pPr>
            <a:r>
              <a:rPr lang="en-US" sz="800" dirty="0">
                <a:solidFill>
                  <a:srgbClr val="000000"/>
                </a:solidFill>
                <a:latin typeface="Source Sans 3" pitchFamily="34" charset="0"/>
                <a:ea typeface="Source Sans 3" pitchFamily="34" charset="-122"/>
                <a:cs typeface="Source Sans 3" pitchFamily="34" charset="-120"/>
              </a:rPr>
              <a:t>.</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496119" y="401538"/>
            <a:ext cx="491803" cy="158800"/>
          </a:xfrm>
          <a:prstGeom prst="rect">
            <a:avLst/>
          </a:prstGeom>
          <a:noFill/>
          <a:ln/>
        </p:spPr>
        <p:txBody>
          <a:bodyPr wrap="none" lIns="0" tIns="0" rIns="0" bIns="0" rtlCol="0" anchor="t"/>
          <a:lstStyle/>
          <a:p>
            <a:pPr algn="l" indent="0" marL="0">
              <a:lnSpc>
                <a:spcPts val="1250"/>
              </a:lnSpc>
              <a:buNone/>
            </a:pPr>
            <a:r>
              <a:rPr lang="en-US" sz="750" dirty="0">
                <a:solidFill>
                  <a:srgbClr val="769993"/>
                </a:solidFill>
                <a:latin typeface="Source Sans 3" pitchFamily="34" charset="0"/>
                <a:ea typeface="Source Sans 3" pitchFamily="34" charset="-122"/>
                <a:cs typeface="Source Sans 3" pitchFamily="34" charset="-120"/>
              </a:rPr>
              <a:t>ZAKLJUČAK</a:t>
            </a:r>
            <a:endParaRPr lang="en-US" sz="750" dirty="0"/>
          </a:p>
        </p:txBody>
      </p:sp>
      <p:sp>
        <p:nvSpPr>
          <p:cNvPr id="3" name="Text 1"/>
          <p:cNvSpPr/>
          <p:nvPr/>
        </p:nvSpPr>
        <p:spPr>
          <a:xfrm>
            <a:off x="496119" y="647105"/>
            <a:ext cx="3101132" cy="387548"/>
          </a:xfrm>
          <a:prstGeom prst="rect">
            <a:avLst/>
          </a:prstGeom>
          <a:noFill/>
          <a:ln/>
        </p:spPr>
        <p:txBody>
          <a:bodyPr wrap="none" lIns="0" tIns="0" rIns="0" bIns="0" rtlCol="0" anchor="t"/>
          <a:lstStyle/>
          <a:p>
            <a:pPr algn="l" indent="0" marL="0">
              <a:lnSpc>
                <a:spcPts val="3050"/>
              </a:lnSpc>
              <a:buNone/>
            </a:pPr>
            <a:r>
              <a:rPr lang="en-US" sz="2400" b="1" dirty="0">
                <a:solidFill>
                  <a:srgbClr val="769993"/>
                </a:solidFill>
                <a:latin typeface="Montserrat Bold" pitchFamily="34" charset="0"/>
                <a:ea typeface="Montserrat Bold" pitchFamily="34" charset="-122"/>
                <a:cs typeface="Montserrat Bold" pitchFamily="34" charset="-120"/>
              </a:rPr>
              <a:t>Ključne poruke</a:t>
            </a:r>
            <a:endParaRPr lang="en-US" sz="2400" dirty="0"/>
          </a:p>
        </p:txBody>
      </p:sp>
      <p:sp>
        <p:nvSpPr>
          <p:cNvPr id="4" name="Text 2"/>
          <p:cNvSpPr/>
          <p:nvPr/>
        </p:nvSpPr>
        <p:spPr>
          <a:xfrm>
            <a:off x="496119" y="1220688"/>
            <a:ext cx="8151763" cy="198462"/>
          </a:xfrm>
          <a:prstGeom prst="rect">
            <a:avLst/>
          </a:prstGeom>
          <a:noFill/>
          <a:ln/>
        </p:spPr>
        <p:txBody>
          <a:bodyPr wrap="none" lIns="0" tIns="0" rIns="0" bIns="0" rtlCol="0" anchor="t"/>
          <a:lstStyle/>
          <a:p>
            <a:pPr algn="l" indent="0" marL="0">
              <a:lnSpc>
                <a:spcPts val="1550"/>
              </a:lnSpc>
              <a:buNone/>
            </a:pPr>
            <a:r>
              <a:rPr lang="en-US" sz="950" dirty="0">
                <a:solidFill>
                  <a:srgbClr val="272525"/>
                </a:solidFill>
                <a:latin typeface="Source Sans 3" pitchFamily="34" charset="0"/>
                <a:ea typeface="Source Sans 3" pitchFamily="34" charset="-122"/>
                <a:cs typeface="Source Sans 3" pitchFamily="34" charset="-120"/>
              </a:rPr>
              <a:t>Pet tačaka koje vredi pamtiti:</a:t>
            </a:r>
            <a:endParaRPr lang="en-US" sz="950" dirty="0"/>
          </a:p>
        </p:txBody>
      </p:sp>
      <p:sp>
        <p:nvSpPr>
          <p:cNvPr id="5" name="Shape 3"/>
          <p:cNvSpPr/>
          <p:nvPr/>
        </p:nvSpPr>
        <p:spPr>
          <a:xfrm>
            <a:off x="496119" y="1558677"/>
            <a:ext cx="8151763" cy="3220417"/>
          </a:xfrm>
          <a:prstGeom prst="roundRect">
            <a:avLst>
              <a:gd name="adj" fmla="val 1618"/>
            </a:avLst>
          </a:prstGeom>
          <a:solidFill>
            <a:srgbClr val="E2E9E8"/>
          </a:solidFill>
          <a:ln w="4763">
            <a:solidFill>
              <a:srgbClr val="C8CFCE"/>
            </a:solidFill>
            <a:prstDash val="solid"/>
          </a:ln>
        </p:spPr>
      </p:sp>
      <p:sp>
        <p:nvSpPr>
          <p:cNvPr id="6" name="Shape 4"/>
          <p:cNvSpPr/>
          <p:nvPr/>
        </p:nvSpPr>
        <p:spPr>
          <a:xfrm>
            <a:off x="500881" y="1563439"/>
            <a:ext cx="2714030" cy="1706984"/>
          </a:xfrm>
          <a:prstGeom prst="roundRect">
            <a:avLst>
              <a:gd name="adj" fmla="val 3052"/>
            </a:avLst>
          </a:prstGeom>
          <a:solidFill>
            <a:srgbClr val="E2E9E8"/>
          </a:solidFill>
          <a:ln/>
        </p:spPr>
      </p:sp>
      <p:sp>
        <p:nvSpPr>
          <p:cNvPr id="7" name="Text 5"/>
          <p:cNvSpPr/>
          <p:nvPr/>
        </p:nvSpPr>
        <p:spPr>
          <a:xfrm>
            <a:off x="624855" y="1687413"/>
            <a:ext cx="1935882" cy="193849"/>
          </a:xfrm>
          <a:prstGeom prst="rect">
            <a:avLst/>
          </a:prstGeom>
          <a:noFill/>
          <a:ln/>
        </p:spPr>
        <p:txBody>
          <a:bodyPr wrap="none" lIns="0" tIns="0" rIns="0" bIns="0" rtlCol="0" anchor="t"/>
          <a:lstStyle/>
          <a:p>
            <a:pPr algn="l" indent="0" marL="0">
              <a:lnSpc>
                <a:spcPts val="1500"/>
              </a:lnSpc>
              <a:buNone/>
            </a:pPr>
            <a:r>
              <a:rPr lang="en-US" sz="1200" b="1" dirty="0">
                <a:solidFill>
                  <a:srgbClr val="272525"/>
                </a:solidFill>
                <a:latin typeface="Montserrat Bold" pitchFamily="34" charset="0"/>
                <a:ea typeface="Montserrat Bold" pitchFamily="34" charset="-122"/>
                <a:cs typeface="Montserrat Bold" pitchFamily="34" charset="-120"/>
              </a:rPr>
              <a:t>Politika je konstitutivna</a:t>
            </a:r>
            <a:endParaRPr lang="en-US" sz="1200" dirty="0"/>
          </a:p>
        </p:txBody>
      </p:sp>
      <p:sp>
        <p:nvSpPr>
          <p:cNvPr id="8" name="Text 6"/>
          <p:cNvSpPr/>
          <p:nvPr/>
        </p:nvSpPr>
        <p:spPr>
          <a:xfrm>
            <a:off x="624855" y="1955676"/>
            <a:ext cx="2279972" cy="992312"/>
          </a:xfrm>
          <a:prstGeom prst="rect">
            <a:avLst/>
          </a:prstGeom>
          <a:noFill/>
          <a:ln/>
        </p:spPr>
        <p:txBody>
          <a:bodyPr wrap="square" lIns="0" tIns="0" rIns="0" bIns="0" rtlCol="0" anchor="t"/>
          <a:lstStyle/>
          <a:p>
            <a:pPr algn="l" indent="0" marL="0">
              <a:lnSpc>
                <a:spcPts val="1550"/>
              </a:lnSpc>
              <a:buNone/>
            </a:pPr>
            <a:r>
              <a:rPr lang="en-US" sz="950" dirty="0">
                <a:solidFill>
                  <a:srgbClr val="272525"/>
                </a:solidFill>
                <a:latin typeface="Source Sans 3" pitchFamily="34" charset="0"/>
                <a:ea typeface="Source Sans 3" pitchFamily="34" charset="-122"/>
                <a:cs typeface="Source Sans 3" pitchFamily="34" charset="-120"/>
              </a:rPr>
              <a:t>Organizaciona politika nije aberacija — to je konstitutivni element svakog organizacionog života. Pitanje nije da li u vašoj organizaciji ima politike, već koju formu ona uzima i kome služi.</a:t>
            </a:r>
            <a:endParaRPr lang="en-US" sz="950" dirty="0"/>
          </a:p>
        </p:txBody>
      </p:sp>
      <p:sp>
        <p:nvSpPr>
          <p:cNvPr id="9" name="Shape 7"/>
          <p:cNvSpPr/>
          <p:nvPr/>
        </p:nvSpPr>
        <p:spPr>
          <a:xfrm>
            <a:off x="3214911" y="1563439"/>
            <a:ext cx="2714104" cy="1706984"/>
          </a:xfrm>
          <a:prstGeom prst="rect">
            <a:avLst/>
          </a:prstGeom>
          <a:solidFill>
            <a:srgbClr val="E2E9E8"/>
          </a:solidFill>
          <a:ln/>
        </p:spPr>
      </p:sp>
      <p:sp>
        <p:nvSpPr>
          <p:cNvPr id="10" name="Shape 8"/>
          <p:cNvSpPr/>
          <p:nvPr/>
        </p:nvSpPr>
        <p:spPr>
          <a:xfrm>
            <a:off x="3214911" y="1563439"/>
            <a:ext cx="14288" cy="1706984"/>
          </a:xfrm>
          <a:prstGeom prst="roundRect">
            <a:avLst>
              <a:gd name="adj" fmla="val 364638"/>
            </a:avLst>
          </a:prstGeom>
          <a:solidFill>
            <a:srgbClr val="C8CFCE"/>
          </a:solidFill>
          <a:ln/>
        </p:spPr>
      </p:sp>
      <p:sp>
        <p:nvSpPr>
          <p:cNvPr id="11" name="Text 9"/>
          <p:cNvSpPr/>
          <p:nvPr/>
        </p:nvSpPr>
        <p:spPr>
          <a:xfrm>
            <a:off x="3524994" y="1687413"/>
            <a:ext cx="1550566" cy="193849"/>
          </a:xfrm>
          <a:prstGeom prst="rect">
            <a:avLst/>
          </a:prstGeom>
          <a:noFill/>
          <a:ln/>
        </p:spPr>
        <p:txBody>
          <a:bodyPr wrap="none" lIns="0" tIns="0" rIns="0" bIns="0" rtlCol="0" anchor="t"/>
          <a:lstStyle/>
          <a:p>
            <a:pPr algn="l" indent="0" marL="0">
              <a:lnSpc>
                <a:spcPts val="1500"/>
              </a:lnSpc>
              <a:buNone/>
            </a:pPr>
            <a:r>
              <a:rPr lang="en-US" sz="1200" b="1" dirty="0">
                <a:solidFill>
                  <a:srgbClr val="272525"/>
                </a:solidFill>
                <a:latin typeface="Montserrat Bold" pitchFamily="34" charset="0"/>
                <a:ea typeface="Montserrat Bold" pitchFamily="34" charset="-122"/>
                <a:cs typeface="Montserrat Bold" pitchFamily="34" charset="-120"/>
              </a:rPr>
              <a:t>Strukturni faktori</a:t>
            </a:r>
            <a:endParaRPr lang="en-US" sz="1200" dirty="0"/>
          </a:p>
        </p:txBody>
      </p:sp>
      <p:sp>
        <p:nvSpPr>
          <p:cNvPr id="12" name="Text 10"/>
          <p:cNvSpPr/>
          <p:nvPr/>
        </p:nvSpPr>
        <p:spPr>
          <a:xfrm>
            <a:off x="3524994" y="1955676"/>
            <a:ext cx="2093937" cy="1190774"/>
          </a:xfrm>
          <a:prstGeom prst="rect">
            <a:avLst/>
          </a:prstGeom>
          <a:noFill/>
          <a:ln/>
        </p:spPr>
        <p:txBody>
          <a:bodyPr wrap="square" lIns="0" tIns="0" rIns="0" bIns="0" rtlCol="0" anchor="t"/>
          <a:lstStyle/>
          <a:p>
            <a:pPr algn="l" indent="0" marL="0">
              <a:lnSpc>
                <a:spcPts val="1550"/>
              </a:lnSpc>
              <a:buNone/>
            </a:pPr>
            <a:r>
              <a:rPr lang="en-US" sz="950" dirty="0">
                <a:solidFill>
                  <a:srgbClr val="272525"/>
                </a:solidFill>
                <a:latin typeface="Source Sans 3" pitchFamily="34" charset="0"/>
                <a:ea typeface="Source Sans 3" pitchFamily="34" charset="-122"/>
                <a:cs typeface="Source Sans 3" pitchFamily="34" charset="-120"/>
              </a:rPr>
              <a:t>Politika cveta tamo gde su resursi ograničeni, evaluacioni kriterijumi nejasni, poverenje nisko i pritisak za rezultate visok. To su strukturni faktori — i menjati ih je sistemski rad, ne lično pitanje.</a:t>
            </a:r>
            <a:endParaRPr lang="en-US" sz="950" dirty="0"/>
          </a:p>
        </p:txBody>
      </p:sp>
      <p:sp>
        <p:nvSpPr>
          <p:cNvPr id="13" name="Shape 11"/>
          <p:cNvSpPr/>
          <p:nvPr/>
        </p:nvSpPr>
        <p:spPr>
          <a:xfrm>
            <a:off x="3059906" y="2261853"/>
            <a:ext cx="310083" cy="310083"/>
          </a:xfrm>
          <a:prstGeom prst="roundRect">
            <a:avLst>
              <a:gd name="adj" fmla="val 16802"/>
            </a:avLst>
          </a:prstGeom>
          <a:solidFill>
            <a:srgbClr val="FFFFFF"/>
          </a:solidFill>
          <a:ln w="14288">
            <a:solidFill>
              <a:srgbClr val="C8CFCE"/>
            </a:solidFill>
            <a:prstDash val="solid"/>
          </a:ln>
        </p:spPr>
      </p:sp>
      <p:pic>
        <p:nvPicPr>
          <p:cNvPr id="14"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3137446" y="2339318"/>
            <a:ext cx="155004" cy="155004"/>
          </a:xfrm>
          <a:prstGeom prst="rect">
            <a:avLst/>
          </a:prstGeom>
        </p:spPr>
      </p:pic>
      <p:sp>
        <p:nvSpPr>
          <p:cNvPr id="15" name="Shape 12"/>
          <p:cNvSpPr/>
          <p:nvPr/>
        </p:nvSpPr>
        <p:spPr>
          <a:xfrm>
            <a:off x="5929015" y="1563439"/>
            <a:ext cx="2714104" cy="1706984"/>
          </a:xfrm>
          <a:prstGeom prst="rect">
            <a:avLst/>
          </a:prstGeom>
          <a:solidFill>
            <a:srgbClr val="E2E9E8"/>
          </a:solidFill>
          <a:ln/>
        </p:spPr>
      </p:sp>
      <p:sp>
        <p:nvSpPr>
          <p:cNvPr id="16" name="Shape 13"/>
          <p:cNvSpPr/>
          <p:nvPr/>
        </p:nvSpPr>
        <p:spPr>
          <a:xfrm>
            <a:off x="5929015" y="1563439"/>
            <a:ext cx="14288" cy="1706984"/>
          </a:xfrm>
          <a:prstGeom prst="roundRect">
            <a:avLst>
              <a:gd name="adj" fmla="val 364638"/>
            </a:avLst>
          </a:prstGeom>
          <a:solidFill>
            <a:srgbClr val="C8CFCE"/>
          </a:solidFill>
          <a:ln/>
        </p:spPr>
      </p:sp>
      <p:sp>
        <p:nvSpPr>
          <p:cNvPr id="17" name="Text 14"/>
          <p:cNvSpPr/>
          <p:nvPr/>
        </p:nvSpPr>
        <p:spPr>
          <a:xfrm>
            <a:off x="6239098" y="1687413"/>
            <a:ext cx="1550566" cy="193849"/>
          </a:xfrm>
          <a:prstGeom prst="rect">
            <a:avLst/>
          </a:prstGeom>
          <a:noFill/>
          <a:ln/>
        </p:spPr>
        <p:txBody>
          <a:bodyPr wrap="none" lIns="0" tIns="0" rIns="0" bIns="0" rtlCol="0" anchor="t"/>
          <a:lstStyle/>
          <a:p>
            <a:pPr algn="l" indent="0" marL="0">
              <a:lnSpc>
                <a:spcPts val="1500"/>
              </a:lnSpc>
              <a:buNone/>
            </a:pPr>
            <a:r>
              <a:rPr lang="en-US" sz="1200" b="1" dirty="0">
                <a:solidFill>
                  <a:srgbClr val="272525"/>
                </a:solidFill>
                <a:latin typeface="Montserrat Bold" pitchFamily="34" charset="0"/>
                <a:ea typeface="Montserrat Bold" pitchFamily="34" charset="-122"/>
                <a:cs typeface="Montserrat Bold" pitchFamily="34" charset="-120"/>
              </a:rPr>
              <a:t>Merljive posledice</a:t>
            </a:r>
            <a:endParaRPr lang="en-US" sz="1200" dirty="0"/>
          </a:p>
        </p:txBody>
      </p:sp>
      <p:sp>
        <p:nvSpPr>
          <p:cNvPr id="18" name="Text 15"/>
          <p:cNvSpPr/>
          <p:nvPr/>
        </p:nvSpPr>
        <p:spPr>
          <a:xfrm>
            <a:off x="6239098" y="1955676"/>
            <a:ext cx="2280047" cy="1190774"/>
          </a:xfrm>
          <a:prstGeom prst="rect">
            <a:avLst/>
          </a:prstGeom>
          <a:noFill/>
          <a:ln/>
        </p:spPr>
        <p:txBody>
          <a:bodyPr wrap="square" lIns="0" tIns="0" rIns="0" bIns="0" rtlCol="0" anchor="t"/>
          <a:lstStyle/>
          <a:p>
            <a:pPr algn="l" indent="0" marL="0">
              <a:lnSpc>
                <a:spcPts val="1550"/>
              </a:lnSpc>
              <a:buNone/>
            </a:pPr>
            <a:r>
              <a:rPr lang="en-US" sz="950" dirty="0">
                <a:solidFill>
                  <a:srgbClr val="272525"/>
                </a:solidFill>
                <a:latin typeface="Source Sans 3" pitchFamily="34" charset="0"/>
                <a:ea typeface="Source Sans 3" pitchFamily="34" charset="-122"/>
                <a:cs typeface="Source Sans 3" pitchFamily="34" charset="-120"/>
              </a:rPr>
              <a:t>Doživljaj radnog mesta kao političkog ima merljive, dokumentovane negativne posledice — pad zadovoljstva i posvećenosti, porast stresa i namere odlaska, indirektno smanjenje učinka i OCB. Ovo nije „mekani" problem.</a:t>
            </a:r>
            <a:endParaRPr lang="en-US" sz="950" dirty="0"/>
          </a:p>
        </p:txBody>
      </p:sp>
      <p:sp>
        <p:nvSpPr>
          <p:cNvPr id="19" name="Shape 16"/>
          <p:cNvSpPr/>
          <p:nvPr/>
        </p:nvSpPr>
        <p:spPr>
          <a:xfrm>
            <a:off x="5774010" y="2261853"/>
            <a:ext cx="310083" cy="310083"/>
          </a:xfrm>
          <a:prstGeom prst="roundRect">
            <a:avLst>
              <a:gd name="adj" fmla="val 16802"/>
            </a:avLst>
          </a:prstGeom>
          <a:solidFill>
            <a:srgbClr val="FFFFFF"/>
          </a:solidFill>
          <a:ln w="14288">
            <a:solidFill>
              <a:srgbClr val="C8CFCE"/>
            </a:solidFill>
            <a:prstDash val="solid"/>
          </a:ln>
        </p:spPr>
      </p:sp>
      <p:pic>
        <p:nvPicPr>
          <p:cNvPr id="20"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1550" y="2339318"/>
            <a:ext cx="155004" cy="155004"/>
          </a:xfrm>
          <a:prstGeom prst="rect">
            <a:avLst/>
          </a:prstGeom>
        </p:spPr>
      </p:pic>
      <p:sp>
        <p:nvSpPr>
          <p:cNvPr id="21" name="Shape 17"/>
          <p:cNvSpPr/>
          <p:nvPr/>
        </p:nvSpPr>
        <p:spPr>
          <a:xfrm>
            <a:off x="500881" y="3270424"/>
            <a:ext cx="4071119" cy="1503908"/>
          </a:xfrm>
          <a:prstGeom prst="rect">
            <a:avLst/>
          </a:prstGeom>
          <a:solidFill>
            <a:srgbClr val="E2E9E8"/>
          </a:solidFill>
          <a:ln/>
        </p:spPr>
      </p:sp>
      <p:sp>
        <p:nvSpPr>
          <p:cNvPr id="22" name="Shape 18"/>
          <p:cNvSpPr/>
          <p:nvPr/>
        </p:nvSpPr>
        <p:spPr>
          <a:xfrm>
            <a:off x="500881" y="3270424"/>
            <a:ext cx="4071119" cy="14288"/>
          </a:xfrm>
          <a:prstGeom prst="roundRect">
            <a:avLst>
              <a:gd name="adj" fmla="val 364638"/>
            </a:avLst>
          </a:prstGeom>
          <a:solidFill>
            <a:srgbClr val="C8CFCE"/>
          </a:solidFill>
          <a:ln/>
        </p:spPr>
      </p:sp>
      <p:sp>
        <p:nvSpPr>
          <p:cNvPr id="23" name="Text 19"/>
          <p:cNvSpPr/>
          <p:nvPr/>
        </p:nvSpPr>
        <p:spPr>
          <a:xfrm>
            <a:off x="624855" y="3394397"/>
            <a:ext cx="2431926" cy="193849"/>
          </a:xfrm>
          <a:prstGeom prst="rect">
            <a:avLst/>
          </a:prstGeom>
          <a:noFill/>
          <a:ln/>
        </p:spPr>
        <p:txBody>
          <a:bodyPr wrap="none" lIns="0" tIns="0" rIns="0" bIns="0" rtlCol="0" anchor="t"/>
          <a:lstStyle/>
          <a:p>
            <a:pPr algn="l" indent="0" marL="0">
              <a:lnSpc>
                <a:spcPts val="1500"/>
              </a:lnSpc>
              <a:buNone/>
            </a:pPr>
            <a:r>
              <a:rPr lang="en-US" sz="1200" b="1" dirty="0">
                <a:solidFill>
                  <a:srgbClr val="272525"/>
                </a:solidFill>
                <a:latin typeface="Montserrat Bold" pitchFamily="34" charset="0"/>
                <a:ea typeface="Montserrat Bold" pitchFamily="34" charset="-122"/>
                <a:cs typeface="Montserrat Bold" pitchFamily="34" charset="-120"/>
              </a:rPr>
              <a:t>Tipologija Drori-Vigoda-Gadot</a:t>
            </a:r>
            <a:endParaRPr lang="en-US" sz="1200" dirty="0"/>
          </a:p>
        </p:txBody>
      </p:sp>
      <p:sp>
        <p:nvSpPr>
          <p:cNvPr id="24" name="Text 20"/>
          <p:cNvSpPr/>
          <p:nvPr/>
        </p:nvSpPr>
        <p:spPr>
          <a:xfrm>
            <a:off x="624855" y="3662660"/>
            <a:ext cx="3637062" cy="595387"/>
          </a:xfrm>
          <a:prstGeom prst="rect">
            <a:avLst/>
          </a:prstGeom>
          <a:noFill/>
          <a:ln/>
        </p:spPr>
        <p:txBody>
          <a:bodyPr wrap="square" lIns="0" tIns="0" rIns="0" bIns="0" rtlCol="0" anchor="t"/>
          <a:lstStyle/>
          <a:p>
            <a:pPr algn="l" indent="0" marL="0">
              <a:lnSpc>
                <a:spcPts val="1550"/>
              </a:lnSpc>
              <a:buNone/>
            </a:pPr>
            <a:r>
              <a:rPr lang="en-US" sz="950" dirty="0">
                <a:solidFill>
                  <a:srgbClr val="272525"/>
                </a:solidFill>
                <a:latin typeface="Source Sans 3" pitchFamily="34" charset="0"/>
                <a:ea typeface="Source Sans 3" pitchFamily="34" charset="-122"/>
                <a:cs typeface="Source Sans 3" pitchFamily="34" charset="-120"/>
              </a:rPr>
              <a:t>Postoji razlika između politike u službi ličnih interesa i politike u službi organizacionih ciljeva. Tipologija Drori-Vigoda-Gadot pomaže da se ova razlika operacionalizuje u HR praksi.</a:t>
            </a:r>
            <a:endParaRPr lang="en-US" sz="950" dirty="0"/>
          </a:p>
        </p:txBody>
      </p:sp>
      <p:sp>
        <p:nvSpPr>
          <p:cNvPr id="25" name="Shape 21"/>
          <p:cNvSpPr/>
          <p:nvPr/>
        </p:nvSpPr>
        <p:spPr>
          <a:xfrm>
            <a:off x="4572000" y="3270424"/>
            <a:ext cx="4071119" cy="1503908"/>
          </a:xfrm>
          <a:prstGeom prst="rect">
            <a:avLst/>
          </a:prstGeom>
          <a:solidFill>
            <a:srgbClr val="E2E9E8"/>
          </a:solidFill>
          <a:ln/>
        </p:spPr>
      </p:sp>
      <p:sp>
        <p:nvSpPr>
          <p:cNvPr id="26" name="Shape 22"/>
          <p:cNvSpPr/>
          <p:nvPr/>
        </p:nvSpPr>
        <p:spPr>
          <a:xfrm>
            <a:off x="4572000" y="3270424"/>
            <a:ext cx="14288" cy="1503908"/>
          </a:xfrm>
          <a:prstGeom prst="roundRect">
            <a:avLst>
              <a:gd name="adj" fmla="val 364638"/>
            </a:avLst>
          </a:prstGeom>
          <a:solidFill>
            <a:srgbClr val="C8CFCE"/>
          </a:solidFill>
          <a:ln/>
        </p:spPr>
      </p:sp>
      <p:sp>
        <p:nvSpPr>
          <p:cNvPr id="27" name="Shape 23"/>
          <p:cNvSpPr/>
          <p:nvPr/>
        </p:nvSpPr>
        <p:spPr>
          <a:xfrm>
            <a:off x="4572000" y="3270424"/>
            <a:ext cx="4071119" cy="14288"/>
          </a:xfrm>
          <a:prstGeom prst="roundRect">
            <a:avLst>
              <a:gd name="adj" fmla="val 364638"/>
            </a:avLst>
          </a:prstGeom>
          <a:solidFill>
            <a:srgbClr val="C8CFCE"/>
          </a:solidFill>
          <a:ln/>
        </p:spPr>
      </p:sp>
      <p:sp>
        <p:nvSpPr>
          <p:cNvPr id="28" name="Text 24"/>
          <p:cNvSpPr/>
          <p:nvPr/>
        </p:nvSpPr>
        <p:spPr>
          <a:xfrm>
            <a:off x="4882083" y="3394397"/>
            <a:ext cx="3637062" cy="387697"/>
          </a:xfrm>
          <a:prstGeom prst="rect">
            <a:avLst/>
          </a:prstGeom>
          <a:noFill/>
          <a:ln/>
        </p:spPr>
        <p:txBody>
          <a:bodyPr wrap="square" lIns="0" tIns="0" rIns="0" bIns="0" rtlCol="0" anchor="t"/>
          <a:lstStyle/>
          <a:p>
            <a:pPr algn="l" indent="0" marL="0">
              <a:lnSpc>
                <a:spcPts val="1500"/>
              </a:lnSpc>
              <a:buNone/>
            </a:pPr>
            <a:r>
              <a:rPr lang="en-US" sz="1200" b="1" dirty="0">
                <a:solidFill>
                  <a:srgbClr val="272525"/>
                </a:solidFill>
                <a:latin typeface="Montserrat Bold" pitchFamily="34" charset="0"/>
                <a:ea typeface="Montserrat Bold" pitchFamily="34" charset="-122"/>
                <a:cs typeface="Montserrat Bold" pitchFamily="34" charset="-120"/>
              </a:rPr>
              <a:t>Političke veštine su profesionalna kompetencija</a:t>
            </a:r>
            <a:endParaRPr lang="en-US" sz="1200" dirty="0"/>
          </a:p>
        </p:txBody>
      </p:sp>
      <p:sp>
        <p:nvSpPr>
          <p:cNvPr id="29" name="Text 25"/>
          <p:cNvSpPr/>
          <p:nvPr/>
        </p:nvSpPr>
        <p:spPr>
          <a:xfrm>
            <a:off x="4882083" y="3856509"/>
            <a:ext cx="3637062" cy="793849"/>
          </a:xfrm>
          <a:prstGeom prst="rect">
            <a:avLst/>
          </a:prstGeom>
          <a:noFill/>
          <a:ln/>
        </p:spPr>
        <p:txBody>
          <a:bodyPr wrap="square" lIns="0" tIns="0" rIns="0" bIns="0" rtlCol="0" anchor="t"/>
          <a:lstStyle/>
          <a:p>
            <a:pPr algn="l" indent="0" marL="0">
              <a:lnSpc>
                <a:spcPts val="1550"/>
              </a:lnSpc>
              <a:buNone/>
            </a:pPr>
            <a:r>
              <a:rPr lang="en-US" sz="950" dirty="0">
                <a:solidFill>
                  <a:srgbClr val="272525"/>
                </a:solidFill>
                <a:latin typeface="Source Sans 3" pitchFamily="34" charset="0"/>
                <a:ea typeface="Source Sans 3" pitchFamily="34" charset="-122"/>
                <a:cs typeface="Source Sans 3" pitchFamily="34" charset="-120"/>
              </a:rPr>
              <a:t>Razumevanje socijalnih situacija, interpersonalni uticaj, sposobnost umrežavanja i iskrenost — profesionalna su kompetencija HR psihologa, ne moralni kompromis. Bez njih, dobra struka ostaje bez uticaja.</a:t>
            </a:r>
            <a:endParaRPr lang="en-US" sz="950" dirty="0"/>
          </a:p>
        </p:txBody>
      </p:sp>
      <p:sp>
        <p:nvSpPr>
          <p:cNvPr id="30" name="Shape 26"/>
          <p:cNvSpPr/>
          <p:nvPr/>
        </p:nvSpPr>
        <p:spPr>
          <a:xfrm>
            <a:off x="4416996" y="3867336"/>
            <a:ext cx="310083" cy="310083"/>
          </a:xfrm>
          <a:prstGeom prst="roundRect">
            <a:avLst>
              <a:gd name="adj" fmla="val 16802"/>
            </a:avLst>
          </a:prstGeom>
          <a:solidFill>
            <a:srgbClr val="FFFFFF"/>
          </a:solidFill>
          <a:ln w="14288">
            <a:solidFill>
              <a:srgbClr val="C8CFCE"/>
            </a:solidFill>
            <a:prstDash val="solid"/>
          </a:ln>
        </p:spPr>
      </p:sp>
      <p:pic>
        <p:nvPicPr>
          <p:cNvPr id="31"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94535" y="3944801"/>
            <a:ext cx="155004" cy="15500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496119" y="377726"/>
            <a:ext cx="417463" cy="147042"/>
          </a:xfrm>
          <a:prstGeom prst="rect">
            <a:avLst/>
          </a:prstGeom>
          <a:noFill/>
          <a:ln/>
        </p:spPr>
        <p:txBody>
          <a:bodyPr wrap="none" lIns="0" tIns="0" rIns="0" bIns="0" rtlCol="0" anchor="t"/>
          <a:lstStyle/>
          <a:p>
            <a:pPr algn="l" indent="0" marL="0">
              <a:lnSpc>
                <a:spcPts val="1150"/>
              </a:lnSpc>
              <a:buNone/>
            </a:pPr>
            <a:r>
              <a:rPr lang="en-US" sz="700" dirty="0">
                <a:solidFill>
                  <a:srgbClr val="769993"/>
                </a:solidFill>
                <a:latin typeface="Source Sans 3" pitchFamily="34" charset="0"/>
                <a:ea typeface="Source Sans 3" pitchFamily="34" charset="-122"/>
                <a:cs typeface="Source Sans 3" pitchFamily="34" charset="-120"/>
              </a:rPr>
              <a:t>DISKUSIJA</a:t>
            </a:r>
            <a:endParaRPr lang="en-US" sz="700" dirty="0"/>
          </a:p>
        </p:txBody>
      </p:sp>
      <p:sp>
        <p:nvSpPr>
          <p:cNvPr id="3" name="Text 1"/>
          <p:cNvSpPr/>
          <p:nvPr/>
        </p:nvSpPr>
        <p:spPr>
          <a:xfrm>
            <a:off x="496119" y="604838"/>
            <a:ext cx="3445446" cy="368201"/>
          </a:xfrm>
          <a:prstGeom prst="rect">
            <a:avLst/>
          </a:prstGeom>
          <a:noFill/>
          <a:ln/>
        </p:spPr>
        <p:txBody>
          <a:bodyPr wrap="none" lIns="0" tIns="0" rIns="0" bIns="0" rtlCol="0" anchor="t"/>
          <a:lstStyle/>
          <a:p>
            <a:pPr algn="l" indent="0" marL="0">
              <a:lnSpc>
                <a:spcPts val="2850"/>
              </a:lnSpc>
              <a:buNone/>
            </a:pPr>
            <a:r>
              <a:rPr lang="en-US" sz="2300" b="1" dirty="0">
                <a:solidFill>
                  <a:srgbClr val="769993"/>
                </a:solidFill>
                <a:latin typeface="Montserrat Bold" pitchFamily="34" charset="0"/>
                <a:ea typeface="Montserrat Bold" pitchFamily="34" charset="-122"/>
                <a:cs typeface="Montserrat Bold" pitchFamily="34" charset="-120"/>
              </a:rPr>
              <a:t>Pitanja za razmišljanje</a:t>
            </a:r>
            <a:endParaRPr lang="en-US" sz="2300" dirty="0"/>
          </a:p>
        </p:txBody>
      </p:sp>
      <p:sp>
        <p:nvSpPr>
          <p:cNvPr id="4" name="Shape 2"/>
          <p:cNvSpPr/>
          <p:nvPr/>
        </p:nvSpPr>
        <p:spPr>
          <a:xfrm>
            <a:off x="496119" y="1317650"/>
            <a:ext cx="2642592" cy="1781249"/>
          </a:xfrm>
          <a:prstGeom prst="roundRect">
            <a:avLst>
              <a:gd name="adj" fmla="val 3850"/>
            </a:avLst>
          </a:prstGeom>
          <a:solidFill>
            <a:srgbClr val="FFFFFF"/>
          </a:solidFill>
          <a:ln w="14288">
            <a:solidFill>
              <a:srgbClr val="C8CFCE"/>
            </a:solidFill>
            <a:prstDash val="solid"/>
          </a:ln>
        </p:spPr>
      </p:sp>
      <p:sp>
        <p:nvSpPr>
          <p:cNvPr id="5" name="Shape 3"/>
          <p:cNvSpPr/>
          <p:nvPr/>
        </p:nvSpPr>
        <p:spPr>
          <a:xfrm>
            <a:off x="496119" y="1303362"/>
            <a:ext cx="2642592" cy="57150"/>
          </a:xfrm>
          <a:prstGeom prst="roundRect">
            <a:avLst>
              <a:gd name="adj" fmla="val 86605"/>
            </a:avLst>
          </a:prstGeom>
          <a:solidFill>
            <a:srgbClr val="769993"/>
          </a:solidFill>
          <a:ln/>
        </p:spPr>
      </p:sp>
      <p:sp>
        <p:nvSpPr>
          <p:cNvPr id="6" name="Shape 4"/>
          <p:cNvSpPr/>
          <p:nvPr/>
        </p:nvSpPr>
        <p:spPr>
          <a:xfrm>
            <a:off x="1640681" y="1140916"/>
            <a:ext cx="353467" cy="353467"/>
          </a:xfrm>
          <a:prstGeom prst="roundRect">
            <a:avLst>
              <a:gd name="adj" fmla="val 161684"/>
            </a:avLst>
          </a:prstGeom>
          <a:solidFill>
            <a:srgbClr val="769993"/>
          </a:solidFill>
          <a:ln/>
        </p:spPr>
      </p:sp>
      <p:sp>
        <p:nvSpPr>
          <p:cNvPr id="7" name="Text 5"/>
          <p:cNvSpPr/>
          <p:nvPr/>
        </p:nvSpPr>
        <p:spPr>
          <a:xfrm>
            <a:off x="1746721" y="1229246"/>
            <a:ext cx="141387" cy="176733"/>
          </a:xfrm>
          <a:prstGeom prst="rect">
            <a:avLst/>
          </a:prstGeom>
          <a:noFill/>
          <a:ln/>
        </p:spPr>
        <p:txBody>
          <a:bodyPr wrap="none" lIns="0" tIns="0" rIns="0" bIns="0" rtlCol="0" anchor="ctr"/>
          <a:lstStyle/>
          <a:p>
            <a:pPr algn="ctr" indent="0" marL="0">
              <a:lnSpc>
                <a:spcPct val="100000"/>
              </a:lnSpc>
              <a:buNone/>
            </a:pPr>
            <a:r>
              <a:rPr lang="en-US" sz="1100" b="1" dirty="0">
                <a:solidFill>
                  <a:srgbClr val="000000"/>
                </a:solidFill>
                <a:latin typeface="Montserrat Bold" pitchFamily="34" charset="0"/>
                <a:ea typeface="Montserrat Bold" pitchFamily="34" charset="-122"/>
                <a:cs typeface="Montserrat Bold" pitchFamily="34" charset="-120"/>
              </a:rPr>
              <a:t>1</a:t>
            </a:r>
            <a:endParaRPr lang="en-US" sz="1100" dirty="0"/>
          </a:p>
        </p:txBody>
      </p:sp>
      <p:sp>
        <p:nvSpPr>
          <p:cNvPr id="8" name="Text 6"/>
          <p:cNvSpPr/>
          <p:nvPr/>
        </p:nvSpPr>
        <p:spPr>
          <a:xfrm>
            <a:off x="628204" y="1612255"/>
            <a:ext cx="1473026" cy="184175"/>
          </a:xfrm>
          <a:prstGeom prst="rect">
            <a:avLst/>
          </a:prstGeom>
          <a:noFill/>
          <a:ln/>
        </p:spPr>
        <p:txBody>
          <a:bodyPr wrap="none" lIns="0" tIns="0" rIns="0" bIns="0" rtlCol="0" anchor="t"/>
          <a:lstStyle/>
          <a:p>
            <a:pPr algn="l" indent="0" marL="0">
              <a:lnSpc>
                <a:spcPts val="1400"/>
              </a:lnSpc>
              <a:buNone/>
            </a:pPr>
            <a:r>
              <a:rPr lang="en-US" sz="1150" b="1" dirty="0">
                <a:solidFill>
                  <a:srgbClr val="272525"/>
                </a:solidFill>
                <a:latin typeface="Montserrat Bold" pitchFamily="34" charset="0"/>
                <a:ea typeface="Montserrat Bold" pitchFamily="34" charset="-122"/>
                <a:cs typeface="Montserrat Bold" pitchFamily="34" charset="-120"/>
              </a:rPr>
              <a:t>Vaše iskustvo</a:t>
            </a:r>
            <a:endParaRPr lang="en-US" sz="1150" dirty="0"/>
          </a:p>
        </p:txBody>
      </p:sp>
      <p:sp>
        <p:nvSpPr>
          <p:cNvPr id="9" name="Text 7"/>
          <p:cNvSpPr/>
          <p:nvPr/>
        </p:nvSpPr>
        <p:spPr>
          <a:xfrm>
            <a:off x="628204" y="1863551"/>
            <a:ext cx="2378422" cy="735509"/>
          </a:xfrm>
          <a:prstGeom prst="rect">
            <a:avLst/>
          </a:prstGeom>
          <a:noFill/>
          <a:ln/>
        </p:spPr>
        <p:txBody>
          <a:bodyPr wrap="square" lIns="0" tIns="0" rIns="0" bIns="0" rtlCol="0" anchor="t"/>
          <a:lstStyle/>
          <a:p>
            <a:pPr algn="l" indent="0" marL="0">
              <a:lnSpc>
                <a:spcPts val="1400"/>
              </a:lnSpc>
              <a:buNone/>
            </a:pPr>
            <a:r>
              <a:rPr lang="en-US" sz="900" dirty="0">
                <a:solidFill>
                  <a:srgbClr val="272525"/>
                </a:solidFill>
                <a:latin typeface="Source Sans 3" pitchFamily="34" charset="0"/>
                <a:ea typeface="Source Sans 3" pitchFamily="34" charset="-122"/>
                <a:cs typeface="Source Sans 3" pitchFamily="34" charset="-120"/>
              </a:rPr>
              <a:t>Setite se neke organizacije u kojoj ste radili (ili u kojoj radite). Koji od kontekstualnih faktora koji „rađaju politiku" ste u njoj prepoznali? Koji ste oblici političkog ponašanja zapažali?</a:t>
            </a:r>
            <a:endParaRPr lang="en-US" sz="900" dirty="0"/>
          </a:p>
        </p:txBody>
      </p:sp>
      <p:sp>
        <p:nvSpPr>
          <p:cNvPr id="10" name="Shape 8"/>
          <p:cNvSpPr/>
          <p:nvPr/>
        </p:nvSpPr>
        <p:spPr>
          <a:xfrm>
            <a:off x="3250629" y="1317650"/>
            <a:ext cx="2642667" cy="1781249"/>
          </a:xfrm>
          <a:prstGeom prst="roundRect">
            <a:avLst>
              <a:gd name="adj" fmla="val 3850"/>
            </a:avLst>
          </a:prstGeom>
          <a:solidFill>
            <a:srgbClr val="FFFFFF"/>
          </a:solidFill>
          <a:ln w="14288">
            <a:solidFill>
              <a:srgbClr val="C8CFCE"/>
            </a:solidFill>
            <a:prstDash val="solid"/>
          </a:ln>
        </p:spPr>
      </p:sp>
      <p:sp>
        <p:nvSpPr>
          <p:cNvPr id="11" name="Shape 9"/>
          <p:cNvSpPr/>
          <p:nvPr/>
        </p:nvSpPr>
        <p:spPr>
          <a:xfrm>
            <a:off x="3250629" y="1303362"/>
            <a:ext cx="2642667" cy="57150"/>
          </a:xfrm>
          <a:prstGeom prst="roundRect">
            <a:avLst>
              <a:gd name="adj" fmla="val 86605"/>
            </a:avLst>
          </a:prstGeom>
          <a:solidFill>
            <a:srgbClr val="769993"/>
          </a:solidFill>
          <a:ln/>
        </p:spPr>
      </p:sp>
      <p:sp>
        <p:nvSpPr>
          <p:cNvPr id="12" name="Shape 10"/>
          <p:cNvSpPr/>
          <p:nvPr/>
        </p:nvSpPr>
        <p:spPr>
          <a:xfrm>
            <a:off x="4395192" y="1140916"/>
            <a:ext cx="353467" cy="353467"/>
          </a:xfrm>
          <a:prstGeom prst="roundRect">
            <a:avLst>
              <a:gd name="adj" fmla="val 161684"/>
            </a:avLst>
          </a:prstGeom>
          <a:solidFill>
            <a:srgbClr val="769993"/>
          </a:solidFill>
          <a:ln/>
        </p:spPr>
      </p:sp>
      <p:sp>
        <p:nvSpPr>
          <p:cNvPr id="13" name="Text 11"/>
          <p:cNvSpPr/>
          <p:nvPr/>
        </p:nvSpPr>
        <p:spPr>
          <a:xfrm>
            <a:off x="4501232" y="1229246"/>
            <a:ext cx="141387" cy="176733"/>
          </a:xfrm>
          <a:prstGeom prst="rect">
            <a:avLst/>
          </a:prstGeom>
          <a:noFill/>
          <a:ln/>
        </p:spPr>
        <p:txBody>
          <a:bodyPr wrap="none" lIns="0" tIns="0" rIns="0" bIns="0" rtlCol="0" anchor="ctr"/>
          <a:lstStyle/>
          <a:p>
            <a:pPr algn="ctr" indent="0" marL="0">
              <a:lnSpc>
                <a:spcPct val="100000"/>
              </a:lnSpc>
              <a:buNone/>
            </a:pPr>
            <a:r>
              <a:rPr lang="en-US" sz="1100" b="1" dirty="0">
                <a:solidFill>
                  <a:srgbClr val="000000"/>
                </a:solidFill>
                <a:latin typeface="Montserrat Bold" pitchFamily="34" charset="0"/>
                <a:ea typeface="Montserrat Bold" pitchFamily="34" charset="-122"/>
                <a:cs typeface="Montserrat Bold" pitchFamily="34" charset="-120"/>
              </a:rPr>
              <a:t>2</a:t>
            </a:r>
            <a:endParaRPr lang="en-US" sz="1100" dirty="0"/>
          </a:p>
        </p:txBody>
      </p:sp>
      <p:sp>
        <p:nvSpPr>
          <p:cNvPr id="14" name="Text 12"/>
          <p:cNvSpPr/>
          <p:nvPr/>
        </p:nvSpPr>
        <p:spPr>
          <a:xfrm>
            <a:off x="3382714" y="1612255"/>
            <a:ext cx="1599754" cy="184175"/>
          </a:xfrm>
          <a:prstGeom prst="rect">
            <a:avLst/>
          </a:prstGeom>
          <a:noFill/>
          <a:ln/>
        </p:spPr>
        <p:txBody>
          <a:bodyPr wrap="none" lIns="0" tIns="0" rIns="0" bIns="0" rtlCol="0" anchor="t"/>
          <a:lstStyle/>
          <a:p>
            <a:pPr algn="l" indent="0" marL="0">
              <a:lnSpc>
                <a:spcPts val="1400"/>
              </a:lnSpc>
              <a:buNone/>
            </a:pPr>
            <a:r>
              <a:rPr lang="en-US" sz="1150" b="1" dirty="0">
                <a:solidFill>
                  <a:srgbClr val="272525"/>
                </a:solidFill>
                <a:latin typeface="Montserrat Bold" pitchFamily="34" charset="0"/>
                <a:ea typeface="Montserrat Bold" pitchFamily="34" charset="-122"/>
                <a:cs typeface="Montserrat Bold" pitchFamily="34" charset="-120"/>
              </a:rPr>
              <a:t>Dijagnostika politike</a:t>
            </a:r>
            <a:endParaRPr lang="en-US" sz="1150" dirty="0"/>
          </a:p>
        </p:txBody>
      </p:sp>
      <p:sp>
        <p:nvSpPr>
          <p:cNvPr id="15" name="Text 13"/>
          <p:cNvSpPr/>
          <p:nvPr/>
        </p:nvSpPr>
        <p:spPr>
          <a:xfrm>
            <a:off x="3382714" y="1863551"/>
            <a:ext cx="2378497" cy="735509"/>
          </a:xfrm>
          <a:prstGeom prst="rect">
            <a:avLst/>
          </a:prstGeom>
          <a:noFill/>
          <a:ln/>
        </p:spPr>
        <p:txBody>
          <a:bodyPr wrap="square" lIns="0" tIns="0" rIns="0" bIns="0" rtlCol="0" anchor="t"/>
          <a:lstStyle/>
          <a:p>
            <a:pPr algn="l" indent="0" marL="0">
              <a:lnSpc>
                <a:spcPts val="1400"/>
              </a:lnSpc>
              <a:buNone/>
            </a:pPr>
            <a:r>
              <a:rPr lang="en-US" sz="900" dirty="0">
                <a:solidFill>
                  <a:srgbClr val="272525"/>
                </a:solidFill>
                <a:latin typeface="Source Sans 3" pitchFamily="34" charset="0"/>
                <a:ea typeface="Source Sans 3" pitchFamily="34" charset="-122"/>
                <a:cs typeface="Source Sans 3" pitchFamily="34" charset="-120"/>
              </a:rPr>
              <a:t>Kada bi vas neko sutra zaposlio kao HR analitičara i dao zadatak da procenite nivo organizacione politike u kompaniji, šta biste merili i kako? Koje biste podatke prikupljali?</a:t>
            </a:r>
            <a:endParaRPr lang="en-US" sz="900" dirty="0"/>
          </a:p>
        </p:txBody>
      </p:sp>
      <p:sp>
        <p:nvSpPr>
          <p:cNvPr id="16" name="Shape 14"/>
          <p:cNvSpPr/>
          <p:nvPr/>
        </p:nvSpPr>
        <p:spPr>
          <a:xfrm>
            <a:off x="6005215" y="1317650"/>
            <a:ext cx="2642592" cy="1781249"/>
          </a:xfrm>
          <a:prstGeom prst="roundRect">
            <a:avLst>
              <a:gd name="adj" fmla="val 3850"/>
            </a:avLst>
          </a:prstGeom>
          <a:solidFill>
            <a:srgbClr val="FFFFFF"/>
          </a:solidFill>
          <a:ln w="14288">
            <a:solidFill>
              <a:srgbClr val="C8CFCE"/>
            </a:solidFill>
            <a:prstDash val="solid"/>
          </a:ln>
        </p:spPr>
      </p:sp>
      <p:sp>
        <p:nvSpPr>
          <p:cNvPr id="17" name="Shape 15"/>
          <p:cNvSpPr/>
          <p:nvPr/>
        </p:nvSpPr>
        <p:spPr>
          <a:xfrm>
            <a:off x="6005215" y="1303362"/>
            <a:ext cx="2642592" cy="57150"/>
          </a:xfrm>
          <a:prstGeom prst="roundRect">
            <a:avLst>
              <a:gd name="adj" fmla="val 86605"/>
            </a:avLst>
          </a:prstGeom>
          <a:solidFill>
            <a:srgbClr val="769993"/>
          </a:solidFill>
          <a:ln/>
        </p:spPr>
      </p:sp>
      <p:sp>
        <p:nvSpPr>
          <p:cNvPr id="18" name="Shape 16"/>
          <p:cNvSpPr/>
          <p:nvPr/>
        </p:nvSpPr>
        <p:spPr>
          <a:xfrm>
            <a:off x="7149778" y="1140916"/>
            <a:ext cx="353467" cy="353467"/>
          </a:xfrm>
          <a:prstGeom prst="roundRect">
            <a:avLst>
              <a:gd name="adj" fmla="val 161684"/>
            </a:avLst>
          </a:prstGeom>
          <a:solidFill>
            <a:srgbClr val="769993"/>
          </a:solidFill>
          <a:ln/>
        </p:spPr>
      </p:sp>
      <p:sp>
        <p:nvSpPr>
          <p:cNvPr id="19" name="Text 17"/>
          <p:cNvSpPr/>
          <p:nvPr/>
        </p:nvSpPr>
        <p:spPr>
          <a:xfrm>
            <a:off x="7255818" y="1229246"/>
            <a:ext cx="141387" cy="176733"/>
          </a:xfrm>
          <a:prstGeom prst="rect">
            <a:avLst/>
          </a:prstGeom>
          <a:noFill/>
          <a:ln/>
        </p:spPr>
        <p:txBody>
          <a:bodyPr wrap="none" lIns="0" tIns="0" rIns="0" bIns="0" rtlCol="0" anchor="ctr"/>
          <a:lstStyle/>
          <a:p>
            <a:pPr algn="ctr" indent="0" marL="0">
              <a:lnSpc>
                <a:spcPct val="100000"/>
              </a:lnSpc>
              <a:buNone/>
            </a:pPr>
            <a:r>
              <a:rPr lang="en-US" sz="1100" b="1" dirty="0">
                <a:solidFill>
                  <a:srgbClr val="000000"/>
                </a:solidFill>
                <a:latin typeface="Montserrat Bold" pitchFamily="34" charset="0"/>
                <a:ea typeface="Montserrat Bold" pitchFamily="34" charset="-122"/>
                <a:cs typeface="Montserrat Bold" pitchFamily="34" charset="-120"/>
              </a:rPr>
              <a:t>3</a:t>
            </a:r>
            <a:endParaRPr lang="en-US" sz="1100" dirty="0"/>
          </a:p>
        </p:txBody>
      </p:sp>
      <p:sp>
        <p:nvSpPr>
          <p:cNvPr id="20" name="Text 18"/>
          <p:cNvSpPr/>
          <p:nvPr/>
        </p:nvSpPr>
        <p:spPr>
          <a:xfrm>
            <a:off x="6137300" y="1612255"/>
            <a:ext cx="2067223" cy="184175"/>
          </a:xfrm>
          <a:prstGeom prst="rect">
            <a:avLst/>
          </a:prstGeom>
          <a:noFill/>
          <a:ln/>
        </p:spPr>
        <p:txBody>
          <a:bodyPr wrap="none" lIns="0" tIns="0" rIns="0" bIns="0" rtlCol="0" anchor="t"/>
          <a:lstStyle/>
          <a:p>
            <a:pPr algn="l" indent="0" marL="0">
              <a:lnSpc>
                <a:spcPts val="1400"/>
              </a:lnSpc>
              <a:buNone/>
            </a:pPr>
            <a:r>
              <a:rPr lang="en-US" sz="1150" b="1" dirty="0">
                <a:solidFill>
                  <a:srgbClr val="272525"/>
                </a:solidFill>
                <a:latin typeface="Montserrat Bold" pitchFamily="34" charset="0"/>
                <a:ea typeface="Montserrat Bold" pitchFamily="34" charset="-122"/>
                <a:cs typeface="Montserrat Bold" pitchFamily="34" charset="-120"/>
              </a:rPr>
              <a:t>Neefikasni HRM kao izbor?</a:t>
            </a:r>
            <a:endParaRPr lang="en-US" sz="1150" dirty="0"/>
          </a:p>
        </p:txBody>
      </p:sp>
      <p:sp>
        <p:nvSpPr>
          <p:cNvPr id="21" name="Text 19"/>
          <p:cNvSpPr/>
          <p:nvPr/>
        </p:nvSpPr>
        <p:spPr>
          <a:xfrm>
            <a:off x="6137300" y="1863551"/>
            <a:ext cx="2378422" cy="1103263"/>
          </a:xfrm>
          <a:prstGeom prst="rect">
            <a:avLst/>
          </a:prstGeom>
          <a:noFill/>
          <a:ln/>
        </p:spPr>
        <p:txBody>
          <a:bodyPr wrap="square" lIns="0" tIns="0" rIns="0" bIns="0" rtlCol="0" anchor="t"/>
          <a:lstStyle/>
          <a:p>
            <a:pPr algn="l" indent="0" marL="0">
              <a:lnSpc>
                <a:spcPts val="1400"/>
              </a:lnSpc>
              <a:buNone/>
            </a:pPr>
            <a:r>
              <a:rPr lang="en-US" sz="900" dirty="0">
                <a:solidFill>
                  <a:srgbClr val="272525"/>
                </a:solidFill>
                <a:latin typeface="Source Sans 3" pitchFamily="34" charset="0"/>
                <a:ea typeface="Source Sans 3" pitchFamily="34" charset="-122"/>
                <a:cs typeface="Source Sans 3" pitchFamily="34" charset="-120"/>
              </a:rPr>
              <a:t>Tipologija Drori-Vigoda-Gadot pretpostavlja da je „konstruktivni HRM" najpoželjniji ishod. Postoji li, po vama, situacija u kojoj bi i „neefikasni HRM" — sa niskim nivoom politike — bio prihvatljiv izbor za organizaciju? Šta bi bili argumenti?</a:t>
            </a:r>
            <a:endParaRPr lang="en-US" sz="900" dirty="0"/>
          </a:p>
        </p:txBody>
      </p:sp>
      <p:sp>
        <p:nvSpPr>
          <p:cNvPr id="22" name="Shape 20"/>
          <p:cNvSpPr/>
          <p:nvPr/>
        </p:nvSpPr>
        <p:spPr>
          <a:xfrm>
            <a:off x="496119" y="3387551"/>
            <a:ext cx="4019848" cy="1413495"/>
          </a:xfrm>
          <a:prstGeom prst="roundRect">
            <a:avLst>
              <a:gd name="adj" fmla="val 4852"/>
            </a:avLst>
          </a:prstGeom>
          <a:solidFill>
            <a:srgbClr val="FFFFFF"/>
          </a:solidFill>
          <a:ln w="14288">
            <a:solidFill>
              <a:srgbClr val="C8CFCE"/>
            </a:solidFill>
            <a:prstDash val="solid"/>
          </a:ln>
        </p:spPr>
      </p:sp>
      <p:sp>
        <p:nvSpPr>
          <p:cNvPr id="23" name="Shape 21"/>
          <p:cNvSpPr/>
          <p:nvPr/>
        </p:nvSpPr>
        <p:spPr>
          <a:xfrm>
            <a:off x="496119" y="3373264"/>
            <a:ext cx="4019848" cy="57150"/>
          </a:xfrm>
          <a:prstGeom prst="roundRect">
            <a:avLst>
              <a:gd name="adj" fmla="val 86605"/>
            </a:avLst>
          </a:prstGeom>
          <a:solidFill>
            <a:srgbClr val="769993"/>
          </a:solidFill>
          <a:ln/>
        </p:spPr>
      </p:sp>
      <p:sp>
        <p:nvSpPr>
          <p:cNvPr id="24" name="Shape 22"/>
          <p:cNvSpPr/>
          <p:nvPr/>
        </p:nvSpPr>
        <p:spPr>
          <a:xfrm>
            <a:off x="2329309" y="3210818"/>
            <a:ext cx="353467" cy="353467"/>
          </a:xfrm>
          <a:prstGeom prst="roundRect">
            <a:avLst>
              <a:gd name="adj" fmla="val 161684"/>
            </a:avLst>
          </a:prstGeom>
          <a:solidFill>
            <a:srgbClr val="769993"/>
          </a:solidFill>
          <a:ln/>
        </p:spPr>
      </p:sp>
      <p:sp>
        <p:nvSpPr>
          <p:cNvPr id="25" name="Text 23"/>
          <p:cNvSpPr/>
          <p:nvPr/>
        </p:nvSpPr>
        <p:spPr>
          <a:xfrm>
            <a:off x="2435349" y="3299147"/>
            <a:ext cx="141387" cy="176733"/>
          </a:xfrm>
          <a:prstGeom prst="rect">
            <a:avLst/>
          </a:prstGeom>
          <a:noFill/>
          <a:ln/>
        </p:spPr>
        <p:txBody>
          <a:bodyPr wrap="none" lIns="0" tIns="0" rIns="0" bIns="0" rtlCol="0" anchor="ctr"/>
          <a:lstStyle/>
          <a:p>
            <a:pPr algn="ctr" indent="0" marL="0">
              <a:lnSpc>
                <a:spcPct val="100000"/>
              </a:lnSpc>
              <a:buNone/>
            </a:pPr>
            <a:r>
              <a:rPr lang="en-US" sz="1100" b="1" dirty="0">
                <a:solidFill>
                  <a:srgbClr val="000000"/>
                </a:solidFill>
                <a:latin typeface="Montserrat Bold" pitchFamily="34" charset="0"/>
                <a:ea typeface="Montserrat Bold" pitchFamily="34" charset="-122"/>
                <a:cs typeface="Montserrat Bold" pitchFamily="34" charset="-120"/>
              </a:rPr>
              <a:t>4</a:t>
            </a:r>
            <a:endParaRPr lang="en-US" sz="1100" dirty="0"/>
          </a:p>
        </p:txBody>
      </p:sp>
      <p:sp>
        <p:nvSpPr>
          <p:cNvPr id="26" name="Text 24"/>
          <p:cNvSpPr/>
          <p:nvPr/>
        </p:nvSpPr>
        <p:spPr>
          <a:xfrm>
            <a:off x="628204" y="3682157"/>
            <a:ext cx="1675358" cy="184175"/>
          </a:xfrm>
          <a:prstGeom prst="rect">
            <a:avLst/>
          </a:prstGeom>
          <a:noFill/>
          <a:ln/>
        </p:spPr>
        <p:txBody>
          <a:bodyPr wrap="none" lIns="0" tIns="0" rIns="0" bIns="0" rtlCol="0" anchor="t"/>
          <a:lstStyle/>
          <a:p>
            <a:pPr algn="l" indent="0" marL="0">
              <a:lnSpc>
                <a:spcPts val="1400"/>
              </a:lnSpc>
              <a:buNone/>
            </a:pPr>
            <a:r>
              <a:rPr lang="en-US" sz="1150" b="1" dirty="0">
                <a:solidFill>
                  <a:srgbClr val="272525"/>
                </a:solidFill>
                <a:latin typeface="Montserrat Bold" pitchFamily="34" charset="0"/>
                <a:ea typeface="Montserrat Bold" pitchFamily="34" charset="-122"/>
                <a:cs typeface="Montserrat Bold" pitchFamily="34" charset="-120"/>
              </a:rPr>
              <a:t>Vaše političke veštine</a:t>
            </a:r>
            <a:endParaRPr lang="en-US" sz="1150" dirty="0"/>
          </a:p>
        </p:txBody>
      </p:sp>
      <p:sp>
        <p:nvSpPr>
          <p:cNvPr id="27" name="Text 25"/>
          <p:cNvSpPr/>
          <p:nvPr/>
        </p:nvSpPr>
        <p:spPr>
          <a:xfrm>
            <a:off x="628204" y="3933453"/>
            <a:ext cx="3755678" cy="551631"/>
          </a:xfrm>
          <a:prstGeom prst="rect">
            <a:avLst/>
          </a:prstGeom>
          <a:noFill/>
          <a:ln/>
        </p:spPr>
        <p:txBody>
          <a:bodyPr wrap="square" lIns="0" tIns="0" rIns="0" bIns="0" rtlCol="0" anchor="t"/>
          <a:lstStyle/>
          <a:p>
            <a:pPr algn="l" indent="0" marL="0">
              <a:lnSpc>
                <a:spcPts val="1400"/>
              </a:lnSpc>
              <a:buNone/>
            </a:pPr>
            <a:r>
              <a:rPr lang="en-US" sz="900" dirty="0">
                <a:solidFill>
                  <a:srgbClr val="272525"/>
                </a:solidFill>
                <a:latin typeface="Source Sans 3" pitchFamily="34" charset="0"/>
                <a:ea typeface="Source Sans 3" pitchFamily="34" charset="-122"/>
                <a:cs typeface="Source Sans 3" pitchFamily="34" charset="-120"/>
              </a:rPr>
              <a:t>Razmotrite svoje sopstvene političke veštine kroz Ferisove četiri komponente. Koja je vaša najjača strana? Koja je razvojna zona? Kako biste je razvijali?</a:t>
            </a:r>
            <a:endParaRPr lang="en-US" sz="900" dirty="0"/>
          </a:p>
        </p:txBody>
      </p:sp>
      <p:sp>
        <p:nvSpPr>
          <p:cNvPr id="28" name="Shape 26"/>
          <p:cNvSpPr/>
          <p:nvPr/>
        </p:nvSpPr>
        <p:spPr>
          <a:xfrm>
            <a:off x="4627885" y="3387551"/>
            <a:ext cx="4019922" cy="1413495"/>
          </a:xfrm>
          <a:prstGeom prst="roundRect">
            <a:avLst>
              <a:gd name="adj" fmla="val 4852"/>
            </a:avLst>
          </a:prstGeom>
          <a:solidFill>
            <a:srgbClr val="FFFFFF"/>
          </a:solidFill>
          <a:ln w="14288">
            <a:solidFill>
              <a:srgbClr val="C8CFCE"/>
            </a:solidFill>
            <a:prstDash val="solid"/>
          </a:ln>
        </p:spPr>
      </p:sp>
      <p:sp>
        <p:nvSpPr>
          <p:cNvPr id="29" name="Shape 27"/>
          <p:cNvSpPr/>
          <p:nvPr/>
        </p:nvSpPr>
        <p:spPr>
          <a:xfrm>
            <a:off x="4627885" y="3373264"/>
            <a:ext cx="4019922" cy="57150"/>
          </a:xfrm>
          <a:prstGeom prst="roundRect">
            <a:avLst>
              <a:gd name="adj" fmla="val 86605"/>
            </a:avLst>
          </a:prstGeom>
          <a:solidFill>
            <a:srgbClr val="769993"/>
          </a:solidFill>
          <a:ln/>
        </p:spPr>
      </p:sp>
      <p:sp>
        <p:nvSpPr>
          <p:cNvPr id="30" name="Shape 28"/>
          <p:cNvSpPr/>
          <p:nvPr/>
        </p:nvSpPr>
        <p:spPr>
          <a:xfrm>
            <a:off x="6461075" y="3210818"/>
            <a:ext cx="353467" cy="353467"/>
          </a:xfrm>
          <a:prstGeom prst="roundRect">
            <a:avLst>
              <a:gd name="adj" fmla="val 161684"/>
            </a:avLst>
          </a:prstGeom>
          <a:solidFill>
            <a:srgbClr val="769993"/>
          </a:solidFill>
          <a:ln/>
        </p:spPr>
      </p:sp>
      <p:sp>
        <p:nvSpPr>
          <p:cNvPr id="31" name="Text 29"/>
          <p:cNvSpPr/>
          <p:nvPr/>
        </p:nvSpPr>
        <p:spPr>
          <a:xfrm>
            <a:off x="6567115" y="3299147"/>
            <a:ext cx="141387" cy="176733"/>
          </a:xfrm>
          <a:prstGeom prst="rect">
            <a:avLst/>
          </a:prstGeom>
          <a:noFill/>
          <a:ln/>
        </p:spPr>
        <p:txBody>
          <a:bodyPr wrap="none" lIns="0" tIns="0" rIns="0" bIns="0" rtlCol="0" anchor="ctr"/>
          <a:lstStyle/>
          <a:p>
            <a:pPr algn="ctr" indent="0" marL="0">
              <a:lnSpc>
                <a:spcPct val="100000"/>
              </a:lnSpc>
              <a:buNone/>
            </a:pPr>
            <a:r>
              <a:rPr lang="en-US" sz="1100" b="1" dirty="0">
                <a:solidFill>
                  <a:srgbClr val="000000"/>
                </a:solidFill>
                <a:latin typeface="Montserrat Bold" pitchFamily="34" charset="0"/>
                <a:ea typeface="Montserrat Bold" pitchFamily="34" charset="-122"/>
                <a:cs typeface="Montserrat Bold" pitchFamily="34" charset="-120"/>
              </a:rPr>
              <a:t>5</a:t>
            </a:r>
            <a:endParaRPr lang="en-US" sz="1100" dirty="0"/>
          </a:p>
        </p:txBody>
      </p:sp>
      <p:sp>
        <p:nvSpPr>
          <p:cNvPr id="32" name="Text 30"/>
          <p:cNvSpPr/>
          <p:nvPr/>
        </p:nvSpPr>
        <p:spPr>
          <a:xfrm>
            <a:off x="4759970" y="3682157"/>
            <a:ext cx="2025104" cy="184175"/>
          </a:xfrm>
          <a:prstGeom prst="rect">
            <a:avLst/>
          </a:prstGeom>
          <a:noFill/>
          <a:ln/>
        </p:spPr>
        <p:txBody>
          <a:bodyPr wrap="none" lIns="0" tIns="0" rIns="0" bIns="0" rtlCol="0" anchor="t"/>
          <a:lstStyle/>
          <a:p>
            <a:pPr algn="l" indent="0" marL="0">
              <a:lnSpc>
                <a:spcPts val="1400"/>
              </a:lnSpc>
              <a:buNone/>
            </a:pPr>
            <a:r>
              <a:rPr lang="en-US" sz="1150" b="1" dirty="0">
                <a:solidFill>
                  <a:srgbClr val="272525"/>
                </a:solidFill>
                <a:latin typeface="Montserrat Bold" pitchFamily="34" charset="0"/>
                <a:ea typeface="Montserrat Bold" pitchFamily="34" charset="-122"/>
                <a:cs typeface="Montserrat Bold" pitchFamily="34" charset="-120"/>
              </a:rPr>
              <a:t>Odbrana bez manipulacije</a:t>
            </a:r>
            <a:endParaRPr lang="en-US" sz="1150" dirty="0"/>
          </a:p>
        </p:txBody>
      </p:sp>
      <p:sp>
        <p:nvSpPr>
          <p:cNvPr id="33" name="Text 31"/>
          <p:cNvSpPr/>
          <p:nvPr/>
        </p:nvSpPr>
        <p:spPr>
          <a:xfrm>
            <a:off x="4759970" y="3933453"/>
            <a:ext cx="3755752" cy="735509"/>
          </a:xfrm>
          <a:prstGeom prst="rect">
            <a:avLst/>
          </a:prstGeom>
          <a:noFill/>
          <a:ln/>
        </p:spPr>
        <p:txBody>
          <a:bodyPr wrap="square" lIns="0" tIns="0" rIns="0" bIns="0" rtlCol="0" anchor="t"/>
          <a:lstStyle/>
          <a:p>
            <a:pPr algn="l" indent="0" marL="0">
              <a:lnSpc>
                <a:spcPts val="1400"/>
              </a:lnSpc>
              <a:buNone/>
            </a:pPr>
            <a:r>
              <a:rPr lang="en-US" sz="900" dirty="0">
                <a:solidFill>
                  <a:srgbClr val="272525"/>
                </a:solidFill>
                <a:latin typeface="Source Sans 3" pitchFamily="34" charset="0"/>
                <a:ea typeface="Source Sans 3" pitchFamily="34" charset="-122"/>
                <a:cs typeface="Source Sans 3" pitchFamily="34" charset="-120"/>
              </a:rPr>
              <a:t>Aquinas (2008) kaže da i ljudi koji ne žele da se bave organizacionom politikom moraju da je razumeju jer će naići na one koji jesu politički vešti. Šta to konkretno znači u praksi — kako se „brani" od političke veštine drugih bez ulaska u manipulaciju?</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496119" y="487040"/>
            <a:ext cx="267444" cy="158800"/>
          </a:xfrm>
          <a:prstGeom prst="rect">
            <a:avLst/>
          </a:prstGeom>
          <a:noFill/>
          <a:ln/>
        </p:spPr>
        <p:txBody>
          <a:bodyPr wrap="none" lIns="0" tIns="0" rIns="0" bIns="0" rtlCol="0" anchor="t"/>
          <a:lstStyle/>
          <a:p>
            <a:pPr algn="l" indent="0" marL="0">
              <a:lnSpc>
                <a:spcPts val="1250"/>
              </a:lnSpc>
              <a:buNone/>
            </a:pPr>
            <a:r>
              <a:rPr lang="en-US" sz="750" dirty="0">
                <a:solidFill>
                  <a:srgbClr val="769993"/>
                </a:solidFill>
                <a:latin typeface="Source Sans 3" pitchFamily="34" charset="0"/>
                <a:ea typeface="Source Sans 3" pitchFamily="34" charset="-122"/>
                <a:cs typeface="Source Sans 3" pitchFamily="34" charset="-120"/>
              </a:rPr>
              <a:t>VEŽBE</a:t>
            </a:r>
            <a:endParaRPr lang="en-US" sz="750" dirty="0"/>
          </a:p>
        </p:txBody>
      </p:sp>
      <p:sp>
        <p:nvSpPr>
          <p:cNvPr id="3" name="Text 1"/>
          <p:cNvSpPr/>
          <p:nvPr/>
        </p:nvSpPr>
        <p:spPr>
          <a:xfrm>
            <a:off x="496119" y="732606"/>
            <a:ext cx="5019973" cy="387548"/>
          </a:xfrm>
          <a:prstGeom prst="rect">
            <a:avLst/>
          </a:prstGeom>
          <a:noFill/>
          <a:ln/>
        </p:spPr>
        <p:txBody>
          <a:bodyPr wrap="none" lIns="0" tIns="0" rIns="0" bIns="0" rtlCol="0" anchor="t"/>
          <a:lstStyle/>
          <a:p>
            <a:pPr algn="l" indent="0" marL="0">
              <a:lnSpc>
                <a:spcPts val="3050"/>
              </a:lnSpc>
              <a:buNone/>
            </a:pPr>
            <a:r>
              <a:rPr lang="en-US" sz="2400" b="1" dirty="0">
                <a:solidFill>
                  <a:srgbClr val="769993"/>
                </a:solidFill>
                <a:latin typeface="Montserrat Bold" pitchFamily="34" charset="0"/>
                <a:ea typeface="Montserrat Bold" pitchFamily="34" charset="-122"/>
                <a:cs typeface="Montserrat Bold" pitchFamily="34" charset="-120"/>
              </a:rPr>
              <a:t>Praktične vežbe na predavanju</a:t>
            </a:r>
            <a:endParaRPr lang="en-US" sz="2400" dirty="0"/>
          </a:p>
        </p:txBody>
      </p:sp>
      <p:sp>
        <p:nvSpPr>
          <p:cNvPr id="4" name="Text 2"/>
          <p:cNvSpPr/>
          <p:nvPr/>
        </p:nvSpPr>
        <p:spPr>
          <a:xfrm>
            <a:off x="496119" y="1306190"/>
            <a:ext cx="8151763" cy="396925"/>
          </a:xfrm>
          <a:prstGeom prst="rect">
            <a:avLst/>
          </a:prstGeom>
          <a:noFill/>
          <a:ln/>
        </p:spPr>
        <p:txBody>
          <a:bodyPr wrap="square" lIns="0" tIns="0" rIns="0" bIns="0" rtlCol="0" anchor="t"/>
          <a:lstStyle/>
          <a:p>
            <a:pPr algn="l" indent="0" marL="0">
              <a:lnSpc>
                <a:spcPts val="1550"/>
              </a:lnSpc>
              <a:buNone/>
            </a:pPr>
            <a:r>
              <a:rPr lang="en-US" sz="950" dirty="0">
                <a:solidFill>
                  <a:srgbClr val="272525"/>
                </a:solidFill>
                <a:latin typeface="Source Sans 3" pitchFamily="34" charset="0"/>
                <a:ea typeface="Source Sans 3" pitchFamily="34" charset="-122"/>
                <a:cs typeface="Source Sans 3" pitchFamily="34" charset="-120"/>
              </a:rPr>
              <a:t>Na predavanju ćete imati dve vežbe koje zahtevaju preuzimanje uloga i argumentaciju iz različitih pozicija — što je samo po sebi vežba interpersonalnog uticaja, jedne od četiri ključne komponente političkih veština.</a:t>
            </a:r>
            <a:endParaRPr lang="en-US" sz="950" dirty="0"/>
          </a:p>
        </p:txBody>
      </p:sp>
      <p:sp>
        <p:nvSpPr>
          <p:cNvPr id="5" name="Shape 3"/>
          <p:cNvSpPr/>
          <p:nvPr/>
        </p:nvSpPr>
        <p:spPr>
          <a:xfrm>
            <a:off x="406822" y="1842641"/>
            <a:ext cx="4103191" cy="1985963"/>
          </a:xfrm>
          <a:prstGeom prst="roundRect">
            <a:avLst>
              <a:gd name="adj" fmla="val 4497"/>
            </a:avLst>
          </a:prstGeom>
          <a:solidFill>
            <a:srgbClr val="769993"/>
          </a:solidFill>
          <a:ln/>
        </p:spPr>
      </p:sp>
      <p:sp>
        <p:nvSpPr>
          <p:cNvPr id="6" name="Text 4"/>
          <p:cNvSpPr/>
          <p:nvPr/>
        </p:nvSpPr>
        <p:spPr>
          <a:xfrm>
            <a:off x="530796" y="1966615"/>
            <a:ext cx="2656359" cy="193849"/>
          </a:xfrm>
          <a:prstGeom prst="rect">
            <a:avLst/>
          </a:prstGeom>
          <a:noFill/>
          <a:ln/>
        </p:spPr>
        <p:txBody>
          <a:bodyPr wrap="none" lIns="0" tIns="0" rIns="0" bIns="0" rtlCol="0" anchor="t"/>
          <a:lstStyle/>
          <a:p>
            <a:pPr algn="l" indent="0" marL="0">
              <a:lnSpc>
                <a:spcPts val="1500"/>
              </a:lnSpc>
              <a:buNone/>
            </a:pPr>
            <a:r>
              <a:rPr lang="en-US" sz="1200" b="1" dirty="0">
                <a:solidFill>
                  <a:srgbClr val="000000"/>
                </a:solidFill>
                <a:latin typeface="Montserrat Bold" pitchFamily="34" charset="0"/>
                <a:ea typeface="Montserrat Bold" pitchFamily="34" charset="-122"/>
                <a:cs typeface="Montserrat Bold" pitchFamily="34" charset="-120"/>
              </a:rPr>
              <a:t>Vežba 1: Studija slučaja — Disney</a:t>
            </a:r>
            <a:endParaRPr lang="en-US" sz="1200" dirty="0"/>
          </a:p>
        </p:txBody>
      </p:sp>
      <p:sp>
        <p:nvSpPr>
          <p:cNvPr id="7" name="Text 5"/>
          <p:cNvSpPr/>
          <p:nvPr/>
        </p:nvSpPr>
        <p:spPr>
          <a:xfrm>
            <a:off x="530796" y="2284437"/>
            <a:ext cx="3855244" cy="198462"/>
          </a:xfrm>
          <a:prstGeom prst="rect">
            <a:avLst/>
          </a:prstGeom>
          <a:noFill/>
          <a:ln/>
        </p:spPr>
        <p:txBody>
          <a:bodyPr wrap="none" lIns="0" tIns="0" rIns="0" bIns="0" rtlCol="0" anchor="t"/>
          <a:lstStyle/>
          <a:p>
            <a:pPr algn="l" indent="0" marL="0">
              <a:lnSpc>
                <a:spcPts val="1550"/>
              </a:lnSpc>
              <a:buNone/>
            </a:pPr>
            <a:r>
              <a:rPr lang="en-US" sz="950" dirty="0">
                <a:solidFill>
                  <a:srgbClr val="000000"/>
                </a:solidFill>
                <a:latin typeface="Source Sans 3" pitchFamily="34" charset="0"/>
                <a:ea typeface="Source Sans 3" pitchFamily="34" charset="-122"/>
                <a:cs typeface="Source Sans 3" pitchFamily="34" charset="-120"/>
              </a:rPr>
              <a:t>Analiza perioda tranzicije sa </a:t>
            </a:r>
            <a:pPr algn="l" indent="0" marL="0">
              <a:lnSpc>
                <a:spcPts val="1550"/>
              </a:lnSpc>
              <a:buNone/>
            </a:pPr>
            <a:r>
              <a:rPr lang="en-US" sz="950" b="1" dirty="0">
                <a:solidFill>
                  <a:srgbClr val="000000"/>
                </a:solidFill>
                <a:latin typeface="Source Sans 3" pitchFamily="34" charset="0"/>
                <a:ea typeface="Source Sans 3" pitchFamily="34" charset="-122"/>
                <a:cs typeface="Source Sans 3" pitchFamily="34" charset="-120"/>
              </a:rPr>
              <a:t>Majkla Ajznera na Boba Ajgera</a:t>
            </a:r>
            <a:pPr algn="l" indent="0" marL="0">
              <a:lnSpc>
                <a:spcPts val="1550"/>
              </a:lnSpc>
              <a:buNone/>
            </a:pPr>
            <a:r>
              <a:rPr lang="en-US" sz="950" dirty="0">
                <a:solidFill>
                  <a:srgbClr val="000000"/>
                </a:solidFill>
                <a:latin typeface="Source Sans 3" pitchFamily="34" charset="0"/>
                <a:ea typeface="Source Sans 3" pitchFamily="34" charset="-122"/>
                <a:cs typeface="Source Sans 3" pitchFamily="34" charset="-120"/>
              </a:rPr>
              <a:t>.</a:t>
            </a:r>
            <a:endParaRPr lang="en-US" sz="950" dirty="0"/>
          </a:p>
        </p:txBody>
      </p:sp>
      <p:sp>
        <p:nvSpPr>
          <p:cNvPr id="8" name="Text 6"/>
          <p:cNvSpPr/>
          <p:nvPr/>
        </p:nvSpPr>
        <p:spPr>
          <a:xfrm>
            <a:off x="530796" y="2594521"/>
            <a:ext cx="3855244" cy="396925"/>
          </a:xfrm>
          <a:prstGeom prst="rect">
            <a:avLst/>
          </a:prstGeom>
          <a:noFill/>
          <a:ln/>
        </p:spPr>
        <p:txBody>
          <a:bodyPr wrap="square" lIns="0" tIns="0" rIns="0" bIns="0" rtlCol="0" anchor="t"/>
          <a:lstStyle/>
          <a:p>
            <a:pPr algn="l" indent="0" marL="0">
              <a:lnSpc>
                <a:spcPts val="1550"/>
              </a:lnSpc>
              <a:buNone/>
            </a:pPr>
            <a:r>
              <a:rPr lang="en-US" sz="950" dirty="0">
                <a:solidFill>
                  <a:srgbClr val="000000"/>
                </a:solidFill>
                <a:latin typeface="Source Sans 3" pitchFamily="34" charset="0"/>
                <a:ea typeface="Source Sans 3" pitchFamily="34" charset="-122"/>
                <a:cs typeface="Source Sans 3" pitchFamily="34" charset="-120"/>
              </a:rPr>
              <a:t>Vaš zadatak je da prepoznate i pozitivne i negativne mehanizme organizacione politike u tom slučaju:</a:t>
            </a:r>
            <a:endParaRPr lang="en-US" sz="950" dirty="0"/>
          </a:p>
        </p:txBody>
      </p:sp>
      <p:sp>
        <p:nvSpPr>
          <p:cNvPr id="9" name="Text 7"/>
          <p:cNvSpPr/>
          <p:nvPr/>
        </p:nvSpPr>
        <p:spPr>
          <a:xfrm>
            <a:off x="530796" y="3103066"/>
            <a:ext cx="3855244" cy="682154"/>
          </a:xfrm>
          <a:prstGeom prst="rect">
            <a:avLst/>
          </a:prstGeom>
          <a:noFill/>
          <a:ln/>
        </p:spPr>
        <p:txBody>
          <a:bodyPr wrap="square" lIns="0" tIns="0" rIns="0" bIns="0" rtlCol="0" anchor="t"/>
          <a:lstStyle/>
          <a:p>
            <a:pPr algn="l" marL="342900" indent="-342900">
              <a:lnSpc>
                <a:spcPts val="1550"/>
              </a:lnSpc>
              <a:buSzPct val="100000"/>
              <a:buChar char="•"/>
            </a:pPr>
            <a:r>
              <a:rPr lang="en-US" sz="950" dirty="0">
                <a:solidFill>
                  <a:srgbClr val="000000"/>
                </a:solidFill>
                <a:latin typeface="Source Sans 3" pitchFamily="34" charset="0"/>
                <a:ea typeface="Source Sans 3" pitchFamily="34" charset="-122"/>
                <a:cs typeface="Source Sans 3" pitchFamily="34" charset="-120"/>
              </a:rPr>
              <a:t>Koji oblici politike su bili prisutni?</a:t>
            </a:r>
            <a:endParaRPr lang="en-US" sz="950" dirty="0"/>
          </a:p>
          <a:p>
            <a:pPr algn="l" marL="342900" indent="-342900">
              <a:lnSpc>
                <a:spcPts val="1550"/>
              </a:lnSpc>
              <a:buSzPct val="100000"/>
              <a:buChar char="•"/>
            </a:pPr>
            <a:r>
              <a:rPr lang="en-US" sz="950" dirty="0">
                <a:solidFill>
                  <a:srgbClr val="000000"/>
                </a:solidFill>
                <a:latin typeface="Source Sans 3" pitchFamily="34" charset="0"/>
                <a:ea typeface="Source Sans 3" pitchFamily="34" charset="-122"/>
                <a:cs typeface="Source Sans 3" pitchFamily="34" charset="-120"/>
              </a:rPr>
              <a:t>Kome su služili — organizaciji ili ličnim interesima?</a:t>
            </a:r>
            <a:endParaRPr lang="en-US" sz="950" dirty="0"/>
          </a:p>
          <a:p>
            <a:pPr algn="l" marL="342900" indent="-342900">
              <a:lnSpc>
                <a:spcPts val="1550"/>
              </a:lnSpc>
              <a:buSzPct val="100000"/>
              <a:buChar char="•"/>
            </a:pPr>
            <a:r>
              <a:rPr lang="en-US" sz="950" dirty="0">
                <a:solidFill>
                  <a:srgbClr val="000000"/>
                </a:solidFill>
                <a:latin typeface="Source Sans 3" pitchFamily="34" charset="0"/>
                <a:ea typeface="Source Sans 3" pitchFamily="34" charset="-122"/>
                <a:cs typeface="Source Sans 3" pitchFamily="34" charset="-120"/>
              </a:rPr>
              <a:t>Kako je tranzicija promenila politički pejzaž kompanije?</a:t>
            </a:r>
            <a:endParaRPr lang="en-US" sz="950" dirty="0"/>
          </a:p>
        </p:txBody>
      </p:sp>
      <p:sp>
        <p:nvSpPr>
          <p:cNvPr id="10" name="Text 8"/>
          <p:cNvSpPr/>
          <p:nvPr/>
        </p:nvSpPr>
        <p:spPr>
          <a:xfrm>
            <a:off x="4728046" y="1966615"/>
            <a:ext cx="3601864" cy="193849"/>
          </a:xfrm>
          <a:prstGeom prst="rect">
            <a:avLst/>
          </a:prstGeom>
          <a:noFill/>
          <a:ln/>
        </p:spPr>
        <p:txBody>
          <a:bodyPr wrap="none" lIns="0" tIns="0" rIns="0" bIns="0" rtlCol="0" anchor="t"/>
          <a:lstStyle/>
          <a:p>
            <a:pPr algn="l" indent="0" marL="0">
              <a:lnSpc>
                <a:spcPts val="1500"/>
              </a:lnSpc>
              <a:buNone/>
            </a:pPr>
            <a:r>
              <a:rPr lang="en-US" sz="1200" b="1" dirty="0">
                <a:solidFill>
                  <a:srgbClr val="769993"/>
                </a:solidFill>
                <a:latin typeface="Montserrat Bold" pitchFamily="34" charset="0"/>
                <a:ea typeface="Montserrat Bold" pitchFamily="34" charset="-122"/>
                <a:cs typeface="Montserrat Bold" pitchFamily="34" charset="-120"/>
              </a:rPr>
              <a:t>Vežba 2: Simulacija razvoja političkih veština</a:t>
            </a:r>
            <a:endParaRPr lang="en-US" sz="1200" dirty="0"/>
          </a:p>
        </p:txBody>
      </p:sp>
      <p:sp>
        <p:nvSpPr>
          <p:cNvPr id="11" name="Text 9"/>
          <p:cNvSpPr/>
          <p:nvPr/>
        </p:nvSpPr>
        <p:spPr>
          <a:xfrm>
            <a:off x="4728046" y="2284437"/>
            <a:ext cx="3924598" cy="595387"/>
          </a:xfrm>
          <a:prstGeom prst="rect">
            <a:avLst/>
          </a:prstGeom>
          <a:noFill/>
          <a:ln/>
        </p:spPr>
        <p:txBody>
          <a:bodyPr wrap="square" lIns="0" tIns="0" rIns="0" bIns="0" rtlCol="0" anchor="t"/>
          <a:lstStyle/>
          <a:p>
            <a:pPr algn="l" indent="0" marL="0">
              <a:lnSpc>
                <a:spcPts val="1550"/>
              </a:lnSpc>
              <a:buNone/>
            </a:pPr>
            <a:r>
              <a:rPr lang="en-US" sz="950" dirty="0">
                <a:solidFill>
                  <a:srgbClr val="272525"/>
                </a:solidFill>
                <a:latin typeface="Source Sans 3" pitchFamily="34" charset="0"/>
                <a:ea typeface="Source Sans 3" pitchFamily="34" charset="-122"/>
                <a:cs typeface="Source Sans 3" pitchFamily="34" charset="-120"/>
              </a:rPr>
              <a:t>Simulacija razvoja političkih veština u </a:t>
            </a:r>
            <a:pPr algn="l" indent="0" marL="0">
              <a:lnSpc>
                <a:spcPts val="1550"/>
              </a:lnSpc>
              <a:buNone/>
            </a:pPr>
            <a:r>
              <a:rPr lang="en-US" sz="950" b="1" dirty="0">
                <a:solidFill>
                  <a:srgbClr val="272525"/>
                </a:solidFill>
                <a:latin typeface="Source Sans 3" pitchFamily="34" charset="0"/>
                <a:ea typeface="Source Sans 3" pitchFamily="34" charset="-122"/>
                <a:cs typeface="Source Sans 3" pitchFamily="34" charset="-120"/>
              </a:rPr>
              <a:t>svakodnevnoj radnoj situaciji</a:t>
            </a:r>
            <a:pPr algn="l" indent="0" marL="0">
              <a:lnSpc>
                <a:spcPts val="1550"/>
              </a:lnSpc>
              <a:buNone/>
            </a:pPr>
            <a:r>
              <a:rPr lang="en-US" sz="950" dirty="0">
                <a:solidFill>
                  <a:srgbClr val="272525"/>
                </a:solidFill>
                <a:latin typeface="Source Sans 3" pitchFamily="34" charset="0"/>
                <a:ea typeface="Source Sans 3" pitchFamily="34" charset="-122"/>
                <a:cs typeface="Source Sans 3" pitchFamily="34" charset="-120"/>
              </a:rPr>
              <a:t>, sa fokusom na to kako politička veština može da sprečava da se politika koristi nasuprot organizacionim interesima.</a:t>
            </a:r>
            <a:endParaRPr lang="en-US" sz="950" dirty="0"/>
          </a:p>
        </p:txBody>
      </p:sp>
      <p:sp>
        <p:nvSpPr>
          <p:cNvPr id="12" name="Text 10"/>
          <p:cNvSpPr/>
          <p:nvPr/>
        </p:nvSpPr>
        <p:spPr>
          <a:xfrm>
            <a:off x="4728046" y="2991445"/>
            <a:ext cx="3924598" cy="682154"/>
          </a:xfrm>
          <a:prstGeom prst="rect">
            <a:avLst/>
          </a:prstGeom>
          <a:noFill/>
          <a:ln/>
        </p:spPr>
        <p:txBody>
          <a:bodyPr wrap="square" lIns="0" tIns="0" rIns="0" bIns="0" rtlCol="0" anchor="t"/>
          <a:lstStyle/>
          <a:p>
            <a:pPr algn="l" marL="342900" indent="-342900">
              <a:lnSpc>
                <a:spcPts val="1550"/>
              </a:lnSpc>
              <a:buSzPct val="100000"/>
              <a:buChar char="•"/>
            </a:pPr>
            <a:r>
              <a:rPr lang="en-US" sz="950" dirty="0">
                <a:solidFill>
                  <a:srgbClr val="272525"/>
                </a:solidFill>
                <a:latin typeface="Source Sans 3" pitchFamily="34" charset="0"/>
                <a:ea typeface="Source Sans 3" pitchFamily="34" charset="-122"/>
                <a:cs typeface="Source Sans 3" pitchFamily="34" charset="-120"/>
              </a:rPr>
              <a:t>Preuzimanje različitih uloga u organizacionom scenariju</a:t>
            </a:r>
            <a:endParaRPr lang="en-US" sz="950" dirty="0"/>
          </a:p>
          <a:p>
            <a:pPr algn="l" marL="342900" indent="-342900">
              <a:lnSpc>
                <a:spcPts val="1550"/>
              </a:lnSpc>
              <a:buSzPct val="100000"/>
              <a:buChar char="•"/>
            </a:pPr>
            <a:r>
              <a:rPr lang="en-US" sz="950" dirty="0">
                <a:solidFill>
                  <a:srgbClr val="272525"/>
                </a:solidFill>
                <a:latin typeface="Source Sans 3" pitchFamily="34" charset="0"/>
                <a:ea typeface="Source Sans 3" pitchFamily="34" charset="-122"/>
                <a:cs typeface="Source Sans 3" pitchFamily="34" charset="-120"/>
              </a:rPr>
              <a:t>Primena Ferisovih četiri komponente u praksi</a:t>
            </a:r>
            <a:endParaRPr lang="en-US" sz="950" dirty="0"/>
          </a:p>
          <a:p>
            <a:pPr algn="l" marL="342900" indent="-342900">
              <a:lnSpc>
                <a:spcPts val="1550"/>
              </a:lnSpc>
              <a:buSzPct val="100000"/>
              <a:buChar char="•"/>
            </a:pPr>
            <a:r>
              <a:rPr lang="en-US" sz="950" dirty="0">
                <a:solidFill>
                  <a:srgbClr val="272525"/>
                </a:solidFill>
                <a:latin typeface="Source Sans 3" pitchFamily="34" charset="0"/>
                <a:ea typeface="Source Sans 3" pitchFamily="34" charset="-122"/>
                <a:cs typeface="Source Sans 3" pitchFamily="34" charset="-120"/>
              </a:rPr>
              <a:t>Razlikovanje konstruktivne od destruktivne politike</a:t>
            </a:r>
            <a:endParaRPr lang="en-US" sz="950" dirty="0"/>
          </a:p>
        </p:txBody>
      </p:sp>
      <p:sp>
        <p:nvSpPr>
          <p:cNvPr id="13" name="Shape 11"/>
          <p:cNvSpPr/>
          <p:nvPr/>
        </p:nvSpPr>
        <p:spPr>
          <a:xfrm>
            <a:off x="496119" y="3968130"/>
            <a:ext cx="8151763" cy="725463"/>
          </a:xfrm>
          <a:prstGeom prst="roundRect">
            <a:avLst>
              <a:gd name="adj" fmla="val 7182"/>
            </a:avLst>
          </a:prstGeom>
          <a:solidFill>
            <a:srgbClr val="D3DEDC"/>
          </a:solidFill>
          <a:ln/>
        </p:spPr>
      </p:sp>
      <p:pic>
        <p:nvPicPr>
          <p:cNvPr id="14" name="Image 0" descr="preencoded.png">    </p:cNvPr>
          <p:cNvPicPr>
            <a:picLocks noChangeAspect="1"/>
          </p:cNvPicPr>
          <p:nvPr/>
        </p:nvPicPr>
        <p:blipFill>
          <a:blip r:embed="rId1"/>
          <a:stretch>
            <a:fillRect/>
          </a:stretch>
        </p:blipFill>
        <p:spPr>
          <a:xfrm>
            <a:off x="620092" y="4152677"/>
            <a:ext cx="155004" cy="123974"/>
          </a:xfrm>
          <a:prstGeom prst="rect">
            <a:avLst/>
          </a:prstGeom>
        </p:spPr>
      </p:pic>
      <p:sp>
        <p:nvSpPr>
          <p:cNvPr id="15" name="Text 12"/>
          <p:cNvSpPr/>
          <p:nvPr/>
        </p:nvSpPr>
        <p:spPr>
          <a:xfrm>
            <a:off x="899071" y="4123060"/>
            <a:ext cx="7624837" cy="396925"/>
          </a:xfrm>
          <a:prstGeom prst="rect">
            <a:avLst/>
          </a:prstGeom>
          <a:noFill/>
          <a:ln/>
        </p:spPr>
        <p:txBody>
          <a:bodyPr wrap="square" lIns="0" tIns="0" rIns="0" bIns="0" rtlCol="0" anchor="t"/>
          <a:lstStyle/>
          <a:p>
            <a:pPr algn="l" indent="0" marL="0">
              <a:lnSpc>
                <a:spcPts val="1550"/>
              </a:lnSpc>
              <a:buNone/>
            </a:pPr>
            <a:r>
              <a:rPr lang="en-US" sz="950" dirty="0">
                <a:solidFill>
                  <a:srgbClr val="000000"/>
                </a:solidFill>
                <a:latin typeface="Source Sans 3" pitchFamily="34" charset="0"/>
                <a:ea typeface="Source Sans 3" pitchFamily="34" charset="-122"/>
                <a:cs typeface="Source Sans 3" pitchFamily="34" charset="-120"/>
              </a:rPr>
              <a:t>Obe vežbe traže od vas da preuzmete uloge i argumentaciju iz različitih pozicija — što je samo po sebi vežba </a:t>
            </a:r>
            <a:pPr algn="l" indent="0" marL="0">
              <a:lnSpc>
                <a:spcPts val="1550"/>
              </a:lnSpc>
              <a:buNone/>
            </a:pPr>
            <a:r>
              <a:rPr lang="en-US" sz="950" b="1" dirty="0">
                <a:solidFill>
                  <a:srgbClr val="000000"/>
                </a:solidFill>
                <a:latin typeface="Source Sans 3" pitchFamily="34" charset="0"/>
                <a:ea typeface="Source Sans 3" pitchFamily="34" charset="-122"/>
                <a:cs typeface="Source Sans 3" pitchFamily="34" charset="-120"/>
              </a:rPr>
              <a:t>interpersonalnog uticaja</a:t>
            </a:r>
            <a:pPr algn="l" indent="0" marL="0">
              <a:lnSpc>
                <a:spcPts val="1550"/>
              </a:lnSpc>
              <a:buNone/>
            </a:pPr>
            <a:r>
              <a:rPr lang="en-US" sz="950" dirty="0">
                <a:solidFill>
                  <a:srgbClr val="000000"/>
                </a:solidFill>
                <a:latin typeface="Source Sans 3" pitchFamily="34" charset="0"/>
                <a:ea typeface="Source Sans 3" pitchFamily="34" charset="-122"/>
                <a:cs typeface="Source Sans 3" pitchFamily="34" charset="-120"/>
              </a:rPr>
              <a:t>, jedne od četiri ključne komponente političkih veština.</a:t>
            </a:r>
            <a:endParaRPr lang="en-US" sz="9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496119" y="490463"/>
            <a:ext cx="460251" cy="135731"/>
          </a:xfrm>
          <a:prstGeom prst="rect">
            <a:avLst/>
          </a:prstGeom>
          <a:noFill/>
          <a:ln/>
        </p:spPr>
        <p:txBody>
          <a:bodyPr wrap="none" lIns="0" tIns="0" rIns="0" bIns="0" rtlCol="0" anchor="t"/>
          <a:lstStyle/>
          <a:p>
            <a:pPr algn="l" indent="0" marL="0">
              <a:lnSpc>
                <a:spcPts val="1050"/>
              </a:lnSpc>
              <a:buNone/>
            </a:pPr>
            <a:r>
              <a:rPr lang="en-US" sz="700" dirty="0">
                <a:solidFill>
                  <a:srgbClr val="769993"/>
                </a:solidFill>
                <a:latin typeface="Source Sans 3" pitchFamily="34" charset="0"/>
                <a:ea typeface="Source Sans 3" pitchFamily="34" charset="-122"/>
                <a:cs typeface="Source Sans 3" pitchFamily="34" charset="-120"/>
              </a:rPr>
              <a:t>LITERATURA</a:t>
            </a:r>
            <a:endParaRPr lang="en-US" sz="700" dirty="0"/>
          </a:p>
        </p:txBody>
      </p:sp>
      <p:sp>
        <p:nvSpPr>
          <p:cNvPr id="3" name="Text 1"/>
          <p:cNvSpPr/>
          <p:nvPr/>
        </p:nvSpPr>
        <p:spPr>
          <a:xfrm>
            <a:off x="496119" y="699864"/>
            <a:ext cx="2790974" cy="348853"/>
          </a:xfrm>
          <a:prstGeom prst="rect">
            <a:avLst/>
          </a:prstGeom>
          <a:noFill/>
          <a:ln/>
        </p:spPr>
        <p:txBody>
          <a:bodyPr wrap="none" lIns="0" tIns="0" rIns="0" bIns="0" rtlCol="0" anchor="t"/>
          <a:lstStyle/>
          <a:p>
            <a:pPr algn="l" indent="0" marL="0">
              <a:lnSpc>
                <a:spcPts val="2700"/>
              </a:lnSpc>
              <a:buNone/>
            </a:pPr>
            <a:r>
              <a:rPr lang="en-US" sz="2150" b="1" dirty="0">
                <a:solidFill>
                  <a:srgbClr val="769993"/>
                </a:solidFill>
                <a:latin typeface="Montserrat Bold" pitchFamily="34" charset="0"/>
                <a:ea typeface="Montserrat Bold" pitchFamily="34" charset="-122"/>
                <a:cs typeface="Montserrat Bold" pitchFamily="34" charset="-120"/>
              </a:rPr>
              <a:t>Reference</a:t>
            </a:r>
            <a:endParaRPr lang="en-US" sz="2150" dirty="0"/>
          </a:p>
        </p:txBody>
      </p:sp>
      <p:sp>
        <p:nvSpPr>
          <p:cNvPr id="4" name="Shape 2"/>
          <p:cNvSpPr/>
          <p:nvPr/>
        </p:nvSpPr>
        <p:spPr>
          <a:xfrm>
            <a:off x="481831" y="1185118"/>
            <a:ext cx="28575" cy="876895"/>
          </a:xfrm>
          <a:prstGeom prst="rect">
            <a:avLst/>
          </a:prstGeom>
          <a:solidFill>
            <a:srgbClr val="769993"/>
          </a:solidFill>
          <a:ln/>
        </p:spPr>
      </p:sp>
      <p:sp>
        <p:nvSpPr>
          <p:cNvPr id="5" name="Text 3"/>
          <p:cNvSpPr/>
          <p:nvPr/>
        </p:nvSpPr>
        <p:spPr>
          <a:xfrm>
            <a:off x="636315" y="1199406"/>
            <a:ext cx="2493318" cy="339328"/>
          </a:xfrm>
          <a:prstGeom prst="rect">
            <a:avLst/>
          </a:prstGeom>
          <a:noFill/>
          <a:ln/>
        </p:spPr>
        <p:txBody>
          <a:bodyPr wrap="square" lIns="0" tIns="0" rIns="0" bIns="0" rtlCol="0" anchor="t"/>
          <a:lstStyle/>
          <a:p>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Aquinas, P. (2008). </a:t>
            </a:r>
            <a:pPr algn="l" indent="0" marL="0">
              <a:lnSpc>
                <a:spcPts val="1300"/>
              </a:lnSpc>
              <a:buNone/>
            </a:pPr>
            <a:r>
              <a:rPr lang="en-US" sz="850" i="1" dirty="0">
                <a:solidFill>
                  <a:srgbClr val="272525"/>
                </a:solidFill>
                <a:latin typeface="Source Sans 3" pitchFamily="34" charset="0"/>
                <a:ea typeface="Source Sans 3" pitchFamily="34" charset="-122"/>
                <a:cs typeface="Source Sans 3" pitchFamily="34" charset="-120"/>
              </a:rPr>
              <a:t>Organization Structure and Design: Applications &amp; Challenges</a:t>
            </a:r>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 Excel Books.</a:t>
            </a:r>
            <a:endParaRPr lang="en-US" sz="850" dirty="0"/>
          </a:p>
        </p:txBody>
      </p:sp>
      <p:sp>
        <p:nvSpPr>
          <p:cNvPr id="6" name="Shape 4"/>
          <p:cNvSpPr/>
          <p:nvPr/>
        </p:nvSpPr>
        <p:spPr>
          <a:xfrm>
            <a:off x="3240881" y="1185118"/>
            <a:ext cx="28575" cy="876895"/>
          </a:xfrm>
          <a:prstGeom prst="rect">
            <a:avLst/>
          </a:prstGeom>
          <a:solidFill>
            <a:srgbClr val="769993"/>
          </a:solidFill>
          <a:ln/>
        </p:spPr>
      </p:sp>
      <p:sp>
        <p:nvSpPr>
          <p:cNvPr id="7" name="Text 5"/>
          <p:cNvSpPr/>
          <p:nvPr/>
        </p:nvSpPr>
        <p:spPr>
          <a:xfrm>
            <a:off x="3395365" y="1199406"/>
            <a:ext cx="2493392" cy="848320"/>
          </a:xfrm>
          <a:prstGeom prst="rect">
            <a:avLst/>
          </a:prstGeom>
          <a:noFill/>
          <a:ln/>
        </p:spPr>
        <p:txBody>
          <a:bodyPr wrap="square" lIns="0" tIns="0" rIns="0" bIns="0" rtlCol="0" anchor="t"/>
          <a:lstStyle/>
          <a:p>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Chang, C.-H., Rosen, C. C., &amp; Levy, P. E. (2009). The relationship between perceptions of organizational politics and employee attitudes, strain, and behavior: A meta-analytic examination. </a:t>
            </a:r>
            <a:pPr algn="l" indent="0" marL="0">
              <a:lnSpc>
                <a:spcPts val="1300"/>
              </a:lnSpc>
              <a:buNone/>
            </a:pPr>
            <a:r>
              <a:rPr lang="en-US" sz="850" i="1" dirty="0">
                <a:solidFill>
                  <a:srgbClr val="272525"/>
                </a:solidFill>
                <a:latin typeface="Source Sans 3" pitchFamily="34" charset="0"/>
                <a:ea typeface="Source Sans 3" pitchFamily="34" charset="-122"/>
                <a:cs typeface="Source Sans 3" pitchFamily="34" charset="-120"/>
              </a:rPr>
              <a:t>Academy of Management Journal</a:t>
            </a:r>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 52(4), 779–801.</a:t>
            </a:r>
            <a:endParaRPr lang="en-US" sz="850" dirty="0"/>
          </a:p>
        </p:txBody>
      </p:sp>
      <p:sp>
        <p:nvSpPr>
          <p:cNvPr id="8" name="Shape 6"/>
          <p:cNvSpPr/>
          <p:nvPr/>
        </p:nvSpPr>
        <p:spPr>
          <a:xfrm>
            <a:off x="6000006" y="1185118"/>
            <a:ext cx="28575" cy="876895"/>
          </a:xfrm>
          <a:prstGeom prst="rect">
            <a:avLst/>
          </a:prstGeom>
          <a:solidFill>
            <a:srgbClr val="769993"/>
          </a:solidFill>
          <a:ln/>
        </p:spPr>
      </p:sp>
      <p:sp>
        <p:nvSpPr>
          <p:cNvPr id="9" name="Text 7"/>
          <p:cNvSpPr/>
          <p:nvPr/>
        </p:nvSpPr>
        <p:spPr>
          <a:xfrm>
            <a:off x="6154489" y="1199406"/>
            <a:ext cx="2493392" cy="508992"/>
          </a:xfrm>
          <a:prstGeom prst="rect">
            <a:avLst/>
          </a:prstGeom>
          <a:noFill/>
          <a:ln/>
        </p:spPr>
        <p:txBody>
          <a:bodyPr wrap="square" lIns="0" tIns="0" rIns="0" bIns="0" rtlCol="0" anchor="t"/>
          <a:lstStyle/>
          <a:p>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Drory, A., &amp; Romm, T. (1990). The definition of organizational politics: A review. </a:t>
            </a:r>
            <a:pPr algn="l" indent="0" marL="0">
              <a:lnSpc>
                <a:spcPts val="1300"/>
              </a:lnSpc>
              <a:buNone/>
            </a:pPr>
            <a:r>
              <a:rPr lang="en-US" sz="850" i="1" dirty="0">
                <a:solidFill>
                  <a:srgbClr val="272525"/>
                </a:solidFill>
                <a:latin typeface="Source Sans 3" pitchFamily="34" charset="0"/>
                <a:ea typeface="Source Sans 3" pitchFamily="34" charset="-122"/>
                <a:cs typeface="Source Sans 3" pitchFamily="34" charset="-120"/>
              </a:rPr>
              <a:t>Human Relations</a:t>
            </a:r>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 43(11), 1133–1154.</a:t>
            </a:r>
            <a:endParaRPr lang="en-US" sz="850" dirty="0"/>
          </a:p>
        </p:txBody>
      </p:sp>
      <p:sp>
        <p:nvSpPr>
          <p:cNvPr id="10" name="Shape 8"/>
          <p:cNvSpPr/>
          <p:nvPr/>
        </p:nvSpPr>
        <p:spPr>
          <a:xfrm>
            <a:off x="481831" y="2234357"/>
            <a:ext cx="28575" cy="876895"/>
          </a:xfrm>
          <a:prstGeom prst="rect">
            <a:avLst/>
          </a:prstGeom>
          <a:solidFill>
            <a:srgbClr val="769993"/>
          </a:solidFill>
          <a:ln/>
        </p:spPr>
      </p:sp>
      <p:sp>
        <p:nvSpPr>
          <p:cNvPr id="11" name="Text 9"/>
          <p:cNvSpPr/>
          <p:nvPr/>
        </p:nvSpPr>
        <p:spPr>
          <a:xfrm>
            <a:off x="636315" y="2248644"/>
            <a:ext cx="2493318" cy="678656"/>
          </a:xfrm>
          <a:prstGeom prst="rect">
            <a:avLst/>
          </a:prstGeom>
          <a:noFill/>
          <a:ln/>
        </p:spPr>
        <p:txBody>
          <a:bodyPr wrap="square" lIns="0" tIns="0" rIns="0" bIns="0" rtlCol="0" anchor="t"/>
          <a:lstStyle/>
          <a:p>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Drory, A., &amp; Vigoda-Gadot, E. (2010). Organizational politics and human resource management: A typology and the Israeli experience. </a:t>
            </a:r>
            <a:pPr algn="l" indent="0" marL="0">
              <a:lnSpc>
                <a:spcPts val="1300"/>
              </a:lnSpc>
              <a:buNone/>
            </a:pPr>
            <a:r>
              <a:rPr lang="en-US" sz="850" i="1" dirty="0">
                <a:solidFill>
                  <a:srgbClr val="272525"/>
                </a:solidFill>
                <a:latin typeface="Source Sans 3" pitchFamily="34" charset="0"/>
                <a:ea typeface="Source Sans 3" pitchFamily="34" charset="-122"/>
                <a:cs typeface="Source Sans 3" pitchFamily="34" charset="-120"/>
              </a:rPr>
              <a:t>Human Resource Management Review</a:t>
            </a:r>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 20(3), 194–202.</a:t>
            </a:r>
            <a:endParaRPr lang="en-US" sz="850" dirty="0"/>
          </a:p>
        </p:txBody>
      </p:sp>
      <p:sp>
        <p:nvSpPr>
          <p:cNvPr id="12" name="Shape 10"/>
          <p:cNvSpPr/>
          <p:nvPr/>
        </p:nvSpPr>
        <p:spPr>
          <a:xfrm>
            <a:off x="3240881" y="2234357"/>
            <a:ext cx="28575" cy="876895"/>
          </a:xfrm>
          <a:prstGeom prst="rect">
            <a:avLst/>
          </a:prstGeom>
          <a:solidFill>
            <a:srgbClr val="769993"/>
          </a:solidFill>
          <a:ln/>
        </p:spPr>
      </p:sp>
      <p:sp>
        <p:nvSpPr>
          <p:cNvPr id="13" name="Text 11"/>
          <p:cNvSpPr/>
          <p:nvPr/>
        </p:nvSpPr>
        <p:spPr>
          <a:xfrm>
            <a:off x="3395365" y="2248644"/>
            <a:ext cx="2493392" cy="678656"/>
          </a:xfrm>
          <a:prstGeom prst="rect">
            <a:avLst/>
          </a:prstGeom>
          <a:noFill/>
          <a:ln/>
        </p:spPr>
        <p:txBody>
          <a:bodyPr wrap="square" lIns="0" tIns="0" rIns="0" bIns="0" rtlCol="0" anchor="t"/>
          <a:lstStyle/>
          <a:p>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Ferris, G. R., Russ, G. S., &amp; Fandt, P. M. (1989). Politics in organizations. In R. A. Giacalone &amp; P. Rosenfeld (Eds.), </a:t>
            </a:r>
            <a:pPr algn="l" indent="0" marL="0">
              <a:lnSpc>
                <a:spcPts val="1300"/>
              </a:lnSpc>
              <a:buNone/>
            </a:pPr>
            <a:r>
              <a:rPr lang="en-US" sz="850" i="1" dirty="0">
                <a:solidFill>
                  <a:srgbClr val="272525"/>
                </a:solidFill>
                <a:latin typeface="Source Sans 3" pitchFamily="34" charset="0"/>
                <a:ea typeface="Source Sans 3" pitchFamily="34" charset="-122"/>
                <a:cs typeface="Source Sans 3" pitchFamily="34" charset="-120"/>
              </a:rPr>
              <a:t>Impression management in the organization</a:t>
            </a:r>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 (pp. 143–170). Lawrence Erlbaum.</a:t>
            </a:r>
            <a:endParaRPr lang="en-US" sz="850" dirty="0"/>
          </a:p>
        </p:txBody>
      </p:sp>
      <p:sp>
        <p:nvSpPr>
          <p:cNvPr id="14" name="Shape 12"/>
          <p:cNvSpPr/>
          <p:nvPr/>
        </p:nvSpPr>
        <p:spPr>
          <a:xfrm>
            <a:off x="6000006" y="2234357"/>
            <a:ext cx="28575" cy="876895"/>
          </a:xfrm>
          <a:prstGeom prst="rect">
            <a:avLst/>
          </a:prstGeom>
          <a:solidFill>
            <a:srgbClr val="769993"/>
          </a:solidFill>
          <a:ln/>
        </p:spPr>
      </p:sp>
      <p:sp>
        <p:nvSpPr>
          <p:cNvPr id="15" name="Text 13"/>
          <p:cNvSpPr/>
          <p:nvPr/>
        </p:nvSpPr>
        <p:spPr>
          <a:xfrm>
            <a:off x="6154489" y="2248644"/>
            <a:ext cx="2493392" cy="848320"/>
          </a:xfrm>
          <a:prstGeom prst="rect">
            <a:avLst/>
          </a:prstGeom>
          <a:noFill/>
          <a:ln/>
        </p:spPr>
        <p:txBody>
          <a:bodyPr wrap="square" lIns="0" tIns="0" rIns="0" bIns="0" rtlCol="0" anchor="t"/>
          <a:lstStyle/>
          <a:p>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Ferris, G. R., Treadway, D. C., Kolodinsky, R. W., Hochwarter, W. A., Kacmar, C. J., Douglas, C., &amp; Frink, D. D. (2005). Development and validation of the political skill inventory. </a:t>
            </a:r>
            <a:pPr algn="l" indent="0" marL="0">
              <a:lnSpc>
                <a:spcPts val="1300"/>
              </a:lnSpc>
              <a:buNone/>
            </a:pPr>
            <a:r>
              <a:rPr lang="en-US" sz="850" i="1" dirty="0">
                <a:solidFill>
                  <a:srgbClr val="272525"/>
                </a:solidFill>
                <a:latin typeface="Source Sans 3" pitchFamily="34" charset="0"/>
                <a:ea typeface="Source Sans 3" pitchFamily="34" charset="-122"/>
                <a:cs typeface="Source Sans 3" pitchFamily="34" charset="-120"/>
              </a:rPr>
              <a:t>Journal of Management</a:t>
            </a:r>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 31(1), 126–152.</a:t>
            </a:r>
            <a:endParaRPr lang="en-US" sz="850" dirty="0"/>
          </a:p>
        </p:txBody>
      </p:sp>
      <p:sp>
        <p:nvSpPr>
          <p:cNvPr id="16" name="Shape 14"/>
          <p:cNvSpPr/>
          <p:nvPr/>
        </p:nvSpPr>
        <p:spPr>
          <a:xfrm>
            <a:off x="481831" y="3283595"/>
            <a:ext cx="28575" cy="707231"/>
          </a:xfrm>
          <a:prstGeom prst="rect">
            <a:avLst/>
          </a:prstGeom>
          <a:solidFill>
            <a:srgbClr val="769993"/>
          </a:solidFill>
          <a:ln/>
        </p:spPr>
      </p:sp>
      <p:sp>
        <p:nvSpPr>
          <p:cNvPr id="17" name="Text 15"/>
          <p:cNvSpPr/>
          <p:nvPr/>
        </p:nvSpPr>
        <p:spPr>
          <a:xfrm>
            <a:off x="636315" y="3297882"/>
            <a:ext cx="2493318" cy="339328"/>
          </a:xfrm>
          <a:prstGeom prst="rect">
            <a:avLst/>
          </a:prstGeom>
          <a:noFill/>
          <a:ln/>
        </p:spPr>
        <p:txBody>
          <a:bodyPr wrap="square" lIns="0" tIns="0" rIns="0" bIns="0" rtlCol="0" anchor="t"/>
          <a:lstStyle/>
          <a:p>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Jones, G. R. (2013). </a:t>
            </a:r>
            <a:pPr algn="l" indent="0" marL="0">
              <a:lnSpc>
                <a:spcPts val="1300"/>
              </a:lnSpc>
              <a:buNone/>
            </a:pPr>
            <a:r>
              <a:rPr lang="en-US" sz="850" i="1" dirty="0">
                <a:solidFill>
                  <a:srgbClr val="272525"/>
                </a:solidFill>
                <a:latin typeface="Source Sans 3" pitchFamily="34" charset="0"/>
                <a:ea typeface="Source Sans 3" pitchFamily="34" charset="-122"/>
                <a:cs typeface="Source Sans 3" pitchFamily="34" charset="-120"/>
              </a:rPr>
              <a:t>Organizational theory, design, and change</a:t>
            </a:r>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 (7th ed.). Pearson.</a:t>
            </a:r>
            <a:endParaRPr lang="en-US" sz="850" dirty="0"/>
          </a:p>
        </p:txBody>
      </p:sp>
      <p:sp>
        <p:nvSpPr>
          <p:cNvPr id="18" name="Shape 16"/>
          <p:cNvSpPr/>
          <p:nvPr/>
        </p:nvSpPr>
        <p:spPr>
          <a:xfrm>
            <a:off x="3240881" y="3283595"/>
            <a:ext cx="28575" cy="707231"/>
          </a:xfrm>
          <a:prstGeom prst="rect">
            <a:avLst/>
          </a:prstGeom>
          <a:solidFill>
            <a:srgbClr val="769993"/>
          </a:solidFill>
          <a:ln/>
        </p:spPr>
      </p:sp>
      <p:sp>
        <p:nvSpPr>
          <p:cNvPr id="19" name="Text 17"/>
          <p:cNvSpPr/>
          <p:nvPr/>
        </p:nvSpPr>
        <p:spPr>
          <a:xfrm>
            <a:off x="3395365" y="3297882"/>
            <a:ext cx="2493392" cy="678656"/>
          </a:xfrm>
          <a:prstGeom prst="rect">
            <a:avLst/>
          </a:prstGeom>
          <a:noFill/>
          <a:ln/>
        </p:spPr>
        <p:txBody>
          <a:bodyPr wrap="square" lIns="0" tIns="0" rIns="0" bIns="0" rtlCol="0" anchor="t"/>
          <a:lstStyle/>
          <a:p>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Kacmar, K. M., &amp; Ferris, G. R. (1991). Perceptions of organizational politics scale (POPs): Development and construct validation. </a:t>
            </a:r>
            <a:pPr algn="l" indent="0" marL="0">
              <a:lnSpc>
                <a:spcPts val="1300"/>
              </a:lnSpc>
              <a:buNone/>
            </a:pPr>
            <a:r>
              <a:rPr lang="en-US" sz="850" i="1" dirty="0">
                <a:solidFill>
                  <a:srgbClr val="272525"/>
                </a:solidFill>
                <a:latin typeface="Source Sans 3" pitchFamily="34" charset="0"/>
                <a:ea typeface="Source Sans 3" pitchFamily="34" charset="-122"/>
                <a:cs typeface="Source Sans 3" pitchFamily="34" charset="-120"/>
              </a:rPr>
              <a:t>Educational and Psychological Measurement</a:t>
            </a:r>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 51(1), 193–205.</a:t>
            </a:r>
            <a:endParaRPr lang="en-US" sz="850" dirty="0"/>
          </a:p>
        </p:txBody>
      </p:sp>
      <p:sp>
        <p:nvSpPr>
          <p:cNvPr id="20" name="Shape 18"/>
          <p:cNvSpPr/>
          <p:nvPr/>
        </p:nvSpPr>
        <p:spPr>
          <a:xfrm>
            <a:off x="6000006" y="3283595"/>
            <a:ext cx="28575" cy="707231"/>
          </a:xfrm>
          <a:prstGeom prst="rect">
            <a:avLst/>
          </a:prstGeom>
          <a:solidFill>
            <a:srgbClr val="769993"/>
          </a:solidFill>
          <a:ln/>
        </p:spPr>
      </p:sp>
      <p:sp>
        <p:nvSpPr>
          <p:cNvPr id="21" name="Text 19"/>
          <p:cNvSpPr/>
          <p:nvPr/>
        </p:nvSpPr>
        <p:spPr>
          <a:xfrm>
            <a:off x="6154489" y="3297882"/>
            <a:ext cx="2493392" cy="678656"/>
          </a:xfrm>
          <a:prstGeom prst="rect">
            <a:avLst/>
          </a:prstGeom>
          <a:noFill/>
          <a:ln/>
        </p:spPr>
        <p:txBody>
          <a:bodyPr wrap="square" lIns="0" tIns="0" rIns="0" bIns="0" rtlCol="0" anchor="t"/>
          <a:lstStyle/>
          <a:p>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Miller, B. K., Rutherford, M. A., &amp; Kolodinsky, R. W. (2008). Perceptions of organizational politics: A meta-analysis of outcomes. </a:t>
            </a:r>
            <a:pPr algn="l" indent="0" marL="0">
              <a:lnSpc>
                <a:spcPts val="1300"/>
              </a:lnSpc>
              <a:buNone/>
            </a:pPr>
            <a:r>
              <a:rPr lang="en-US" sz="850" i="1" dirty="0">
                <a:solidFill>
                  <a:srgbClr val="272525"/>
                </a:solidFill>
                <a:latin typeface="Source Sans 3" pitchFamily="34" charset="0"/>
                <a:ea typeface="Source Sans 3" pitchFamily="34" charset="-122"/>
                <a:cs typeface="Source Sans 3" pitchFamily="34" charset="-120"/>
              </a:rPr>
              <a:t>Journal of Business and Psychology</a:t>
            </a:r>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 22(3), 209–222.</a:t>
            </a:r>
            <a:endParaRPr lang="en-US" sz="850" dirty="0"/>
          </a:p>
        </p:txBody>
      </p:sp>
      <p:sp>
        <p:nvSpPr>
          <p:cNvPr id="22" name="Shape 20"/>
          <p:cNvSpPr/>
          <p:nvPr/>
        </p:nvSpPr>
        <p:spPr>
          <a:xfrm>
            <a:off x="481831" y="4163169"/>
            <a:ext cx="28575" cy="537567"/>
          </a:xfrm>
          <a:prstGeom prst="rect">
            <a:avLst/>
          </a:prstGeom>
          <a:solidFill>
            <a:srgbClr val="769993"/>
          </a:solidFill>
          <a:ln/>
        </p:spPr>
      </p:sp>
      <p:sp>
        <p:nvSpPr>
          <p:cNvPr id="23" name="Text 21"/>
          <p:cNvSpPr/>
          <p:nvPr/>
        </p:nvSpPr>
        <p:spPr>
          <a:xfrm>
            <a:off x="636315" y="4177457"/>
            <a:ext cx="3872880" cy="169664"/>
          </a:xfrm>
          <a:prstGeom prst="rect">
            <a:avLst/>
          </a:prstGeom>
          <a:noFill/>
          <a:ln/>
        </p:spPr>
        <p:txBody>
          <a:bodyPr wrap="none" lIns="0" tIns="0" rIns="0" bIns="0" rtlCol="0" anchor="t"/>
          <a:lstStyle/>
          <a:p>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Robbins, S. P., &amp; Judge, T. A. (2014). </a:t>
            </a:r>
            <a:pPr algn="l" indent="0" marL="0">
              <a:lnSpc>
                <a:spcPts val="1300"/>
              </a:lnSpc>
              <a:buNone/>
            </a:pPr>
            <a:r>
              <a:rPr lang="en-US" sz="850" i="1" dirty="0">
                <a:solidFill>
                  <a:srgbClr val="272525"/>
                </a:solidFill>
                <a:latin typeface="Source Sans 3" pitchFamily="34" charset="0"/>
                <a:ea typeface="Source Sans 3" pitchFamily="34" charset="-122"/>
                <a:cs typeface="Source Sans 3" pitchFamily="34" charset="-120"/>
              </a:rPr>
              <a:t>Organizational behavior</a:t>
            </a:r>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 (16th ed.). Pearson.</a:t>
            </a:r>
            <a:endParaRPr lang="en-US" sz="850" dirty="0"/>
          </a:p>
        </p:txBody>
      </p:sp>
      <p:sp>
        <p:nvSpPr>
          <p:cNvPr id="24" name="Shape 22"/>
          <p:cNvSpPr/>
          <p:nvPr/>
        </p:nvSpPr>
        <p:spPr>
          <a:xfrm>
            <a:off x="4620444" y="4163169"/>
            <a:ext cx="28575" cy="537567"/>
          </a:xfrm>
          <a:prstGeom prst="rect">
            <a:avLst/>
          </a:prstGeom>
          <a:solidFill>
            <a:srgbClr val="769993"/>
          </a:solidFill>
          <a:ln/>
        </p:spPr>
      </p:sp>
      <p:sp>
        <p:nvSpPr>
          <p:cNvPr id="25" name="Text 23"/>
          <p:cNvSpPr/>
          <p:nvPr/>
        </p:nvSpPr>
        <p:spPr>
          <a:xfrm>
            <a:off x="4774927" y="4177457"/>
            <a:ext cx="3872954" cy="508992"/>
          </a:xfrm>
          <a:prstGeom prst="rect">
            <a:avLst/>
          </a:prstGeom>
          <a:noFill/>
          <a:ln/>
        </p:spPr>
        <p:txBody>
          <a:bodyPr wrap="square" lIns="0" tIns="0" rIns="0" bIns="0" rtlCol="0" anchor="t"/>
          <a:lstStyle/>
          <a:p>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Wiltshire, J., Bourdage, J. S., &amp; Lee, K. (2014). Honesty–Humility and perceptions of organizational politics in predicting workplace outcomes. </a:t>
            </a:r>
            <a:pPr algn="l" indent="0" marL="0">
              <a:lnSpc>
                <a:spcPts val="1300"/>
              </a:lnSpc>
              <a:buNone/>
            </a:pPr>
            <a:r>
              <a:rPr lang="en-US" sz="850" i="1" dirty="0">
                <a:solidFill>
                  <a:srgbClr val="272525"/>
                </a:solidFill>
                <a:latin typeface="Source Sans 3" pitchFamily="34" charset="0"/>
                <a:ea typeface="Source Sans 3" pitchFamily="34" charset="-122"/>
                <a:cs typeface="Source Sans 3" pitchFamily="34" charset="-120"/>
              </a:rPr>
              <a:t>Journal of Business and Psychology</a:t>
            </a:r>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 29(2), 235–251.</a:t>
            </a:r>
            <a:endParaRPr lang="en-US" sz="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496119" y="589062"/>
            <a:ext cx="192435" cy="114300"/>
          </a:xfrm>
          <a:prstGeom prst="rect">
            <a:avLst/>
          </a:prstGeom>
          <a:noFill/>
          <a:ln/>
        </p:spPr>
        <p:txBody>
          <a:bodyPr wrap="none" lIns="0" tIns="0" rIns="0" bIns="0" rtlCol="0" anchor="t"/>
          <a:lstStyle/>
          <a:p>
            <a:pPr algn="l" indent="0" marL="0">
              <a:lnSpc>
                <a:spcPts val="900"/>
              </a:lnSpc>
              <a:buNone/>
            </a:pPr>
            <a:r>
              <a:rPr lang="en-US" sz="600" dirty="0">
                <a:solidFill>
                  <a:srgbClr val="769993"/>
                </a:solidFill>
                <a:latin typeface="Source Sans 3" pitchFamily="34" charset="0"/>
                <a:ea typeface="Source Sans 3" pitchFamily="34" charset="-122"/>
                <a:cs typeface="Source Sans 3" pitchFamily="34" charset="-120"/>
              </a:rPr>
              <a:t>UVOD</a:t>
            </a:r>
            <a:endParaRPr lang="en-US" sz="600" dirty="0"/>
          </a:p>
        </p:txBody>
      </p:sp>
      <p:sp>
        <p:nvSpPr>
          <p:cNvPr id="3" name="Text 1"/>
          <p:cNvSpPr/>
          <p:nvPr/>
        </p:nvSpPr>
        <p:spPr>
          <a:xfrm>
            <a:off x="496119" y="764828"/>
            <a:ext cx="7797552" cy="310083"/>
          </a:xfrm>
          <a:prstGeom prst="rect">
            <a:avLst/>
          </a:prstGeom>
          <a:noFill/>
          <a:ln/>
        </p:spPr>
        <p:txBody>
          <a:bodyPr wrap="none" lIns="0" tIns="0" rIns="0" bIns="0" rtlCol="0" anchor="t"/>
          <a:lstStyle/>
          <a:p>
            <a:pPr algn="l" indent="0" marL="0">
              <a:lnSpc>
                <a:spcPts val="2400"/>
              </a:lnSpc>
              <a:buNone/>
            </a:pPr>
            <a:r>
              <a:rPr lang="en-US" sz="1950" b="1" dirty="0">
                <a:solidFill>
                  <a:srgbClr val="769993"/>
                </a:solidFill>
                <a:latin typeface="Montserrat Bold" pitchFamily="34" charset="0"/>
                <a:ea typeface="Montserrat Bold" pitchFamily="34" charset="-122"/>
                <a:cs typeface="Montserrat Bold" pitchFamily="34" charset="-120"/>
              </a:rPr>
              <a:t>Zašto na kursu o međuljudskim odnosima pričamo o politici</a:t>
            </a:r>
            <a:endParaRPr lang="en-US" sz="1950" dirty="0"/>
          </a:p>
        </p:txBody>
      </p:sp>
      <p:sp>
        <p:nvSpPr>
          <p:cNvPr id="4" name="Text 2"/>
          <p:cNvSpPr/>
          <p:nvPr/>
        </p:nvSpPr>
        <p:spPr>
          <a:xfrm>
            <a:off x="496119" y="1193974"/>
            <a:ext cx="8151763" cy="285750"/>
          </a:xfrm>
          <a:prstGeom prst="rect">
            <a:avLst/>
          </a:prstGeom>
          <a:noFill/>
          <a:ln/>
        </p:spPr>
        <p:txBody>
          <a:bodyPr wrap="square" lIns="0" tIns="0" rIns="0" bIns="0" rtlCol="0" anchor="t"/>
          <a:lstStyle/>
          <a:p>
            <a:pPr algn="l" indent="0" marL="0">
              <a:lnSpc>
                <a:spcPts val="1100"/>
              </a:lnSpc>
              <a:buNone/>
            </a:pPr>
            <a:r>
              <a:rPr lang="en-US" sz="750" dirty="0">
                <a:solidFill>
                  <a:srgbClr val="272525"/>
                </a:solidFill>
                <a:latin typeface="Source Sans 3" pitchFamily="34" charset="0"/>
                <a:ea typeface="Source Sans 3" pitchFamily="34" charset="-122"/>
                <a:cs typeface="Source Sans 3" pitchFamily="34" charset="-120"/>
              </a:rPr>
              <a:t>Reč „politika" u organizacionom kontekstu obično ima loš prizvuk. „Ona je politički nastrojena", „on igra političke igre", „ovde se sve rešava politikom" — ovo su rečenice koje ljudi izgovaraju sa gađenjem. Postoji raširena predstava da je politika nešto što kvari rad, nešto što treba eliminisati, nešto što rade „oni drugi" dok pošteni profesionalci samo gledaju svoja posla.</a:t>
            </a:r>
            <a:endParaRPr lang="en-US" sz="750" dirty="0"/>
          </a:p>
        </p:txBody>
      </p:sp>
      <p:sp>
        <p:nvSpPr>
          <p:cNvPr id="5" name="Shape 3"/>
          <p:cNvSpPr/>
          <p:nvPr/>
        </p:nvSpPr>
        <p:spPr>
          <a:xfrm>
            <a:off x="496119" y="1569021"/>
            <a:ext cx="8151763" cy="367978"/>
          </a:xfrm>
          <a:prstGeom prst="roundRect">
            <a:avLst>
              <a:gd name="adj" fmla="val 11327"/>
            </a:avLst>
          </a:prstGeom>
          <a:solidFill>
            <a:srgbClr val="FCF2B5"/>
          </a:solidFill>
          <a:ln/>
        </p:spPr>
      </p:sp>
      <p:pic>
        <p:nvPicPr>
          <p:cNvPr id="6" name="Image 0" descr="preencoded.png">    </p:cNvPr>
          <p:cNvPicPr>
            <a:picLocks noChangeAspect="1"/>
          </p:cNvPicPr>
          <p:nvPr/>
        </p:nvPicPr>
        <p:blipFill>
          <a:blip r:embed="rId1"/>
          <a:stretch>
            <a:fillRect/>
          </a:stretch>
        </p:blipFill>
        <p:spPr>
          <a:xfrm>
            <a:off x="595313" y="1706166"/>
            <a:ext cx="123974" cy="99194"/>
          </a:xfrm>
          <a:prstGeom prst="rect">
            <a:avLst/>
          </a:prstGeom>
        </p:spPr>
      </p:pic>
      <p:sp>
        <p:nvSpPr>
          <p:cNvPr id="7" name="Text 4"/>
          <p:cNvSpPr/>
          <p:nvPr/>
        </p:nvSpPr>
        <p:spPr>
          <a:xfrm>
            <a:off x="818480" y="1673126"/>
            <a:ext cx="7730207" cy="142875"/>
          </a:xfrm>
          <a:prstGeom prst="rect">
            <a:avLst/>
          </a:prstGeom>
          <a:noFill/>
          <a:ln/>
        </p:spPr>
        <p:txBody>
          <a:bodyPr wrap="none" lIns="0" tIns="0" rIns="0" bIns="0" rtlCol="0" anchor="t"/>
          <a:lstStyle/>
          <a:p>
            <a:pPr algn="l" indent="0" marL="0">
              <a:lnSpc>
                <a:spcPts val="1100"/>
              </a:lnSpc>
              <a:buNone/>
            </a:pPr>
            <a:r>
              <a:rPr lang="en-US" sz="750" dirty="0">
                <a:solidFill>
                  <a:srgbClr val="000000"/>
                </a:solidFill>
                <a:latin typeface="Source Sans 3" pitchFamily="34" charset="0"/>
                <a:ea typeface="Source Sans 3" pitchFamily="34" charset="-122"/>
                <a:cs typeface="Source Sans 3" pitchFamily="34" charset="-120"/>
              </a:rPr>
              <a:t>Ovo predavanje će vas pomalo razočarati. Organizaciona politika nije devijacija od normalnog organizacionog života — ona je njegova </a:t>
            </a:r>
            <a:pPr algn="l" indent="0" marL="0">
              <a:lnSpc>
                <a:spcPts val="1100"/>
              </a:lnSpc>
              <a:buNone/>
            </a:pPr>
            <a:r>
              <a:rPr lang="en-US" sz="750" b="1" dirty="0">
                <a:solidFill>
                  <a:srgbClr val="000000"/>
                </a:solidFill>
                <a:latin typeface="Source Sans 3" pitchFamily="34" charset="0"/>
                <a:ea typeface="Source Sans 3" pitchFamily="34" charset="-122"/>
                <a:cs typeface="Source Sans 3" pitchFamily="34" charset="-120"/>
              </a:rPr>
              <a:t>konstitutivna karakteristika</a:t>
            </a:r>
            <a:pPr algn="l" indent="0" marL="0">
              <a:lnSpc>
                <a:spcPts val="1100"/>
              </a:lnSpc>
              <a:buNone/>
            </a:pPr>
            <a:r>
              <a:rPr lang="en-US" sz="750" dirty="0">
                <a:solidFill>
                  <a:srgbClr val="000000"/>
                </a:solidFill>
                <a:latin typeface="Source Sans 3" pitchFamily="34" charset="0"/>
                <a:ea typeface="Source Sans 3" pitchFamily="34" charset="-122"/>
                <a:cs typeface="Source Sans 3" pitchFamily="34" charset="-120"/>
              </a:rPr>
              <a:t>.</a:t>
            </a:r>
            <a:endParaRPr lang="en-US" sz="750" dirty="0"/>
          </a:p>
        </p:txBody>
      </p:sp>
      <p:sp>
        <p:nvSpPr>
          <p:cNvPr id="8" name="Text 5"/>
          <p:cNvSpPr/>
          <p:nvPr/>
        </p:nvSpPr>
        <p:spPr>
          <a:xfrm>
            <a:off x="496119" y="2026295"/>
            <a:ext cx="8151763" cy="285750"/>
          </a:xfrm>
          <a:prstGeom prst="rect">
            <a:avLst/>
          </a:prstGeom>
          <a:noFill/>
          <a:ln/>
        </p:spPr>
        <p:txBody>
          <a:bodyPr wrap="square" lIns="0" tIns="0" rIns="0" bIns="0" rtlCol="0" anchor="t"/>
          <a:lstStyle/>
          <a:p>
            <a:pPr algn="l" indent="0" marL="0">
              <a:lnSpc>
                <a:spcPts val="1100"/>
              </a:lnSpc>
              <a:buNone/>
            </a:pPr>
            <a:r>
              <a:rPr lang="en-US" sz="750" dirty="0">
                <a:solidFill>
                  <a:srgbClr val="272525"/>
                </a:solidFill>
                <a:latin typeface="Source Sans 3" pitchFamily="34" charset="0"/>
                <a:ea typeface="Source Sans 3" pitchFamily="34" charset="-122"/>
                <a:cs typeface="Source Sans 3" pitchFamily="34" charset="-120"/>
              </a:rPr>
              <a:t>Svaka organizacija sa više od pet ljudi je politička jer ima ograničene resurse, kompetitivne interese, neizvesnost oko toga šta je najbolja odluka, i ljude koji pokušavaju da utiču na to kako se ti resursi raspoređuju. Stiven Robins i Timoti Džadž (2014) to formulišu jasno: „Iako priznajemo ulogu individualnih razlika, podaci ukazuju da određene situacije i kulture promovišu organizacionu politiku."</a:t>
            </a:r>
            <a:endParaRPr lang="en-US" sz="750" dirty="0"/>
          </a:p>
        </p:txBody>
      </p:sp>
      <p:sp>
        <p:nvSpPr>
          <p:cNvPr id="9" name="Text 6"/>
          <p:cNvSpPr/>
          <p:nvPr/>
        </p:nvSpPr>
        <p:spPr>
          <a:xfrm>
            <a:off x="496119" y="2431107"/>
            <a:ext cx="4061147" cy="155004"/>
          </a:xfrm>
          <a:prstGeom prst="rect">
            <a:avLst/>
          </a:prstGeom>
          <a:noFill/>
          <a:ln/>
        </p:spPr>
        <p:txBody>
          <a:bodyPr wrap="none" lIns="0" tIns="0" rIns="0" bIns="0" rtlCol="0" anchor="t"/>
          <a:lstStyle/>
          <a:p>
            <a:pPr algn="l" indent="0" marL="0">
              <a:lnSpc>
                <a:spcPts val="1200"/>
              </a:lnSpc>
              <a:buNone/>
            </a:pPr>
            <a:r>
              <a:rPr lang="en-US" sz="950" b="1" dirty="0">
                <a:solidFill>
                  <a:srgbClr val="769993"/>
                </a:solidFill>
                <a:latin typeface="Montserrat Bold" pitchFamily="34" charset="0"/>
                <a:ea typeface="Montserrat Bold" pitchFamily="34" charset="-122"/>
                <a:cs typeface="Montserrat Bold" pitchFamily="34" charset="-120"/>
              </a:rPr>
              <a:t>Za vas kao buduće psihologe u HR-u ovo je važno iz tri razloga:</a:t>
            </a:r>
            <a:endParaRPr lang="en-US" sz="950" dirty="0"/>
          </a:p>
        </p:txBody>
      </p:sp>
      <p:sp>
        <p:nvSpPr>
          <p:cNvPr id="10" name="Shape 7"/>
          <p:cNvSpPr/>
          <p:nvPr/>
        </p:nvSpPr>
        <p:spPr>
          <a:xfrm>
            <a:off x="496119" y="2705174"/>
            <a:ext cx="2664321" cy="1278880"/>
          </a:xfrm>
          <a:prstGeom prst="roundRect">
            <a:avLst>
              <a:gd name="adj" fmla="val 3259"/>
            </a:avLst>
          </a:prstGeom>
          <a:solidFill>
            <a:srgbClr val="FFFFFF"/>
          </a:solidFill>
          <a:ln w="14288">
            <a:solidFill>
              <a:srgbClr val="C8CFCE"/>
            </a:solidFill>
            <a:prstDash val="solid"/>
          </a:ln>
        </p:spPr>
      </p:sp>
      <p:sp>
        <p:nvSpPr>
          <p:cNvPr id="11" name="Shape 8"/>
          <p:cNvSpPr/>
          <p:nvPr/>
        </p:nvSpPr>
        <p:spPr>
          <a:xfrm>
            <a:off x="510406" y="2719462"/>
            <a:ext cx="2635746" cy="297656"/>
          </a:xfrm>
          <a:prstGeom prst="roundRect">
            <a:avLst>
              <a:gd name="adj" fmla="val 8243"/>
            </a:avLst>
          </a:prstGeom>
          <a:solidFill>
            <a:srgbClr val="E2E9E8"/>
          </a:solidFill>
          <a:ln/>
        </p:spPr>
      </p:sp>
      <p:sp>
        <p:nvSpPr>
          <p:cNvPr id="12" name="Text 9"/>
          <p:cNvSpPr/>
          <p:nvPr/>
        </p:nvSpPr>
        <p:spPr>
          <a:xfrm>
            <a:off x="1753865" y="2772891"/>
            <a:ext cx="148828" cy="186035"/>
          </a:xfrm>
          <a:prstGeom prst="rect">
            <a:avLst/>
          </a:prstGeom>
          <a:noFill/>
          <a:ln/>
        </p:spPr>
        <p:txBody>
          <a:bodyPr wrap="none" lIns="0" tIns="0" rIns="0" bIns="0" rtlCol="0" anchor="ctr"/>
          <a:lstStyle/>
          <a:p>
            <a:pPr algn="ctr" indent="0" marL="0">
              <a:lnSpc>
                <a:spcPct val="100000"/>
              </a:lnSpc>
              <a:buNone/>
            </a:pPr>
            <a:r>
              <a:rPr lang="en-US" sz="1150" b="1" dirty="0">
                <a:solidFill>
                  <a:srgbClr val="272525"/>
                </a:solidFill>
                <a:latin typeface="Montserrat Bold" pitchFamily="34" charset="0"/>
                <a:ea typeface="Montserrat Bold" pitchFamily="34" charset="-122"/>
                <a:cs typeface="Montserrat Bold" pitchFamily="34" charset="-120"/>
              </a:rPr>
              <a:t>1</a:t>
            </a:r>
            <a:endParaRPr lang="en-US" sz="1150" dirty="0"/>
          </a:p>
        </p:txBody>
      </p:sp>
      <p:sp>
        <p:nvSpPr>
          <p:cNvPr id="13" name="Text 10"/>
          <p:cNvSpPr/>
          <p:nvPr/>
        </p:nvSpPr>
        <p:spPr>
          <a:xfrm>
            <a:off x="609600" y="3096444"/>
            <a:ext cx="1649016" cy="155004"/>
          </a:xfrm>
          <a:prstGeom prst="rect">
            <a:avLst/>
          </a:prstGeom>
          <a:noFill/>
          <a:ln/>
        </p:spPr>
        <p:txBody>
          <a:bodyPr wrap="none" lIns="0" tIns="0" rIns="0" bIns="0" rtlCol="0" anchor="t"/>
          <a:lstStyle/>
          <a:p>
            <a:pPr algn="l" indent="0" marL="0">
              <a:lnSpc>
                <a:spcPts val="1200"/>
              </a:lnSpc>
              <a:buNone/>
            </a:pPr>
            <a:r>
              <a:rPr lang="en-US" sz="950" b="1" dirty="0">
                <a:solidFill>
                  <a:srgbClr val="272525"/>
                </a:solidFill>
                <a:latin typeface="Montserrat Bold" pitchFamily="34" charset="0"/>
                <a:ea typeface="Montserrat Bold" pitchFamily="34" charset="-122"/>
                <a:cs typeface="Montserrat Bold" pitchFamily="34" charset="-120"/>
              </a:rPr>
              <a:t>Karijera u organizacijama</a:t>
            </a:r>
            <a:endParaRPr lang="en-US" sz="950" dirty="0"/>
          </a:p>
        </p:txBody>
      </p:sp>
      <p:sp>
        <p:nvSpPr>
          <p:cNvPr id="14" name="Text 11"/>
          <p:cNvSpPr/>
          <p:nvPr/>
        </p:nvSpPr>
        <p:spPr>
          <a:xfrm>
            <a:off x="609600" y="3299073"/>
            <a:ext cx="2437358" cy="571500"/>
          </a:xfrm>
          <a:prstGeom prst="rect">
            <a:avLst/>
          </a:prstGeom>
          <a:noFill/>
          <a:ln/>
        </p:spPr>
        <p:txBody>
          <a:bodyPr wrap="square" lIns="0" tIns="0" rIns="0" bIns="0" rtlCol="0" anchor="t"/>
          <a:lstStyle/>
          <a:p>
            <a:pPr algn="l" indent="0" marL="0">
              <a:lnSpc>
                <a:spcPts val="1100"/>
              </a:lnSpc>
              <a:buNone/>
            </a:pPr>
            <a:r>
              <a:rPr lang="en-US" sz="750" dirty="0">
                <a:solidFill>
                  <a:srgbClr val="272525"/>
                </a:solidFill>
                <a:latin typeface="Source Sans 3" pitchFamily="34" charset="0"/>
                <a:ea typeface="Source Sans 3" pitchFamily="34" charset="-122"/>
                <a:cs typeface="Source Sans 3" pitchFamily="34" charset="-120"/>
              </a:rPr>
              <a:t>Provodićete karijeru u organizacijama u kojima se odluke ne donose isključivo na osnovu „činjenica i merita" — često se donose kroz neformalne procese koje treba znati prepoznati.</a:t>
            </a:r>
            <a:endParaRPr lang="en-US" sz="750" dirty="0"/>
          </a:p>
        </p:txBody>
      </p:sp>
      <p:sp>
        <p:nvSpPr>
          <p:cNvPr id="15" name="Shape 12"/>
          <p:cNvSpPr/>
          <p:nvPr/>
        </p:nvSpPr>
        <p:spPr>
          <a:xfrm>
            <a:off x="3239765" y="2705174"/>
            <a:ext cx="2664396" cy="1278880"/>
          </a:xfrm>
          <a:prstGeom prst="roundRect">
            <a:avLst>
              <a:gd name="adj" fmla="val 3259"/>
            </a:avLst>
          </a:prstGeom>
          <a:solidFill>
            <a:srgbClr val="FFFFFF"/>
          </a:solidFill>
          <a:ln w="14288">
            <a:solidFill>
              <a:srgbClr val="C8CFCE"/>
            </a:solidFill>
            <a:prstDash val="solid"/>
          </a:ln>
        </p:spPr>
      </p:sp>
      <p:sp>
        <p:nvSpPr>
          <p:cNvPr id="16" name="Shape 13"/>
          <p:cNvSpPr/>
          <p:nvPr/>
        </p:nvSpPr>
        <p:spPr>
          <a:xfrm>
            <a:off x="3254053" y="2719462"/>
            <a:ext cx="2635821" cy="297656"/>
          </a:xfrm>
          <a:prstGeom prst="roundRect">
            <a:avLst>
              <a:gd name="adj" fmla="val 8243"/>
            </a:avLst>
          </a:prstGeom>
          <a:solidFill>
            <a:srgbClr val="E2E9E8"/>
          </a:solidFill>
          <a:ln/>
        </p:spPr>
      </p:sp>
      <p:sp>
        <p:nvSpPr>
          <p:cNvPr id="17" name="Text 14"/>
          <p:cNvSpPr/>
          <p:nvPr/>
        </p:nvSpPr>
        <p:spPr>
          <a:xfrm>
            <a:off x="4497512" y="2772891"/>
            <a:ext cx="148828" cy="186035"/>
          </a:xfrm>
          <a:prstGeom prst="rect">
            <a:avLst/>
          </a:prstGeom>
          <a:noFill/>
          <a:ln/>
        </p:spPr>
        <p:txBody>
          <a:bodyPr wrap="none" lIns="0" tIns="0" rIns="0" bIns="0" rtlCol="0" anchor="ctr"/>
          <a:lstStyle/>
          <a:p>
            <a:pPr algn="ctr" indent="0" marL="0">
              <a:lnSpc>
                <a:spcPct val="100000"/>
              </a:lnSpc>
              <a:buNone/>
            </a:pPr>
            <a:r>
              <a:rPr lang="en-US" sz="1150" b="1" dirty="0">
                <a:solidFill>
                  <a:srgbClr val="272525"/>
                </a:solidFill>
                <a:latin typeface="Montserrat Bold" pitchFamily="34" charset="0"/>
                <a:ea typeface="Montserrat Bold" pitchFamily="34" charset="-122"/>
                <a:cs typeface="Montserrat Bold" pitchFamily="34" charset="-120"/>
              </a:rPr>
              <a:t>2</a:t>
            </a:r>
            <a:endParaRPr lang="en-US" sz="1150" dirty="0"/>
          </a:p>
        </p:txBody>
      </p:sp>
      <p:sp>
        <p:nvSpPr>
          <p:cNvPr id="18" name="Text 15"/>
          <p:cNvSpPr/>
          <p:nvPr/>
        </p:nvSpPr>
        <p:spPr>
          <a:xfrm>
            <a:off x="3353246" y="3096444"/>
            <a:ext cx="1982614" cy="155004"/>
          </a:xfrm>
          <a:prstGeom prst="rect">
            <a:avLst/>
          </a:prstGeom>
          <a:noFill/>
          <a:ln/>
        </p:spPr>
        <p:txBody>
          <a:bodyPr wrap="none" lIns="0" tIns="0" rIns="0" bIns="0" rtlCol="0" anchor="t"/>
          <a:lstStyle/>
          <a:p>
            <a:pPr algn="l" indent="0" marL="0">
              <a:lnSpc>
                <a:spcPts val="1200"/>
              </a:lnSpc>
              <a:buNone/>
            </a:pPr>
            <a:r>
              <a:rPr lang="en-US" sz="950" b="1" dirty="0">
                <a:solidFill>
                  <a:srgbClr val="272525"/>
                </a:solidFill>
                <a:latin typeface="Montserrat Bold" pitchFamily="34" charset="0"/>
                <a:ea typeface="Montserrat Bold" pitchFamily="34" charset="-122"/>
                <a:cs typeface="Montserrat Bold" pitchFamily="34" charset="-120"/>
              </a:rPr>
              <a:t>HR prakse su politički osetljive</a:t>
            </a:r>
            <a:endParaRPr lang="en-US" sz="950" dirty="0"/>
          </a:p>
        </p:txBody>
      </p:sp>
      <p:sp>
        <p:nvSpPr>
          <p:cNvPr id="19" name="Text 16"/>
          <p:cNvSpPr/>
          <p:nvPr/>
        </p:nvSpPr>
        <p:spPr>
          <a:xfrm>
            <a:off x="3353246" y="3299073"/>
            <a:ext cx="2437433" cy="428625"/>
          </a:xfrm>
          <a:prstGeom prst="rect">
            <a:avLst/>
          </a:prstGeom>
          <a:noFill/>
          <a:ln/>
        </p:spPr>
        <p:txBody>
          <a:bodyPr wrap="square" lIns="0" tIns="0" rIns="0" bIns="0" rtlCol="0" anchor="t"/>
          <a:lstStyle/>
          <a:p>
            <a:pPr algn="l" indent="0" marL="0">
              <a:lnSpc>
                <a:spcPts val="1100"/>
              </a:lnSpc>
              <a:buNone/>
            </a:pPr>
            <a:r>
              <a:rPr lang="en-US" sz="750" dirty="0">
                <a:solidFill>
                  <a:srgbClr val="272525"/>
                </a:solidFill>
                <a:latin typeface="Source Sans 3" pitchFamily="34" charset="0"/>
                <a:ea typeface="Source Sans 3" pitchFamily="34" charset="-122"/>
                <a:cs typeface="Source Sans 3" pitchFamily="34" charset="-120"/>
              </a:rPr>
              <a:t>Sve ključne HR prakse — selekcija, procena učinka, napredovanje, nagrađivanje, restrukturiranje — politički su osetljive i podložne neformalnim uticajima.</a:t>
            </a:r>
            <a:endParaRPr lang="en-US" sz="750" dirty="0"/>
          </a:p>
        </p:txBody>
      </p:sp>
      <p:sp>
        <p:nvSpPr>
          <p:cNvPr id="20" name="Shape 17"/>
          <p:cNvSpPr/>
          <p:nvPr/>
        </p:nvSpPr>
        <p:spPr>
          <a:xfrm>
            <a:off x="5983486" y="2705174"/>
            <a:ext cx="2664396" cy="1278880"/>
          </a:xfrm>
          <a:prstGeom prst="roundRect">
            <a:avLst>
              <a:gd name="adj" fmla="val 3259"/>
            </a:avLst>
          </a:prstGeom>
          <a:solidFill>
            <a:srgbClr val="FFFFFF"/>
          </a:solidFill>
          <a:ln w="14288">
            <a:solidFill>
              <a:srgbClr val="C8CFCE"/>
            </a:solidFill>
            <a:prstDash val="solid"/>
          </a:ln>
        </p:spPr>
      </p:sp>
      <p:sp>
        <p:nvSpPr>
          <p:cNvPr id="21" name="Shape 18"/>
          <p:cNvSpPr/>
          <p:nvPr/>
        </p:nvSpPr>
        <p:spPr>
          <a:xfrm>
            <a:off x="5997773" y="2719462"/>
            <a:ext cx="2635821" cy="297656"/>
          </a:xfrm>
          <a:prstGeom prst="roundRect">
            <a:avLst>
              <a:gd name="adj" fmla="val 8243"/>
            </a:avLst>
          </a:prstGeom>
          <a:solidFill>
            <a:srgbClr val="E2E9E8"/>
          </a:solidFill>
          <a:ln/>
        </p:spPr>
      </p:sp>
      <p:sp>
        <p:nvSpPr>
          <p:cNvPr id="22" name="Text 19"/>
          <p:cNvSpPr/>
          <p:nvPr/>
        </p:nvSpPr>
        <p:spPr>
          <a:xfrm>
            <a:off x="7241232" y="2772891"/>
            <a:ext cx="148828" cy="186035"/>
          </a:xfrm>
          <a:prstGeom prst="rect">
            <a:avLst/>
          </a:prstGeom>
          <a:noFill/>
          <a:ln/>
        </p:spPr>
        <p:txBody>
          <a:bodyPr wrap="none" lIns="0" tIns="0" rIns="0" bIns="0" rtlCol="0" anchor="ctr"/>
          <a:lstStyle/>
          <a:p>
            <a:pPr algn="ctr" indent="0" marL="0">
              <a:lnSpc>
                <a:spcPct val="100000"/>
              </a:lnSpc>
              <a:buNone/>
            </a:pPr>
            <a:r>
              <a:rPr lang="en-US" sz="1150" b="1" dirty="0">
                <a:solidFill>
                  <a:srgbClr val="272525"/>
                </a:solidFill>
                <a:latin typeface="Montserrat Bold" pitchFamily="34" charset="0"/>
                <a:ea typeface="Montserrat Bold" pitchFamily="34" charset="-122"/>
                <a:cs typeface="Montserrat Bold" pitchFamily="34" charset="-120"/>
              </a:rPr>
              <a:t>3</a:t>
            </a:r>
            <a:endParaRPr lang="en-US" sz="1150" dirty="0"/>
          </a:p>
        </p:txBody>
      </p:sp>
      <p:sp>
        <p:nvSpPr>
          <p:cNvPr id="23" name="Text 20"/>
          <p:cNvSpPr/>
          <p:nvPr/>
        </p:nvSpPr>
        <p:spPr>
          <a:xfrm>
            <a:off x="6096967" y="3096444"/>
            <a:ext cx="1645072" cy="155004"/>
          </a:xfrm>
          <a:prstGeom prst="rect">
            <a:avLst/>
          </a:prstGeom>
          <a:noFill/>
          <a:ln/>
        </p:spPr>
        <p:txBody>
          <a:bodyPr wrap="none" lIns="0" tIns="0" rIns="0" bIns="0" rtlCol="0" anchor="t"/>
          <a:lstStyle/>
          <a:p>
            <a:pPr algn="l" indent="0" marL="0">
              <a:lnSpc>
                <a:spcPts val="1200"/>
              </a:lnSpc>
              <a:buNone/>
            </a:pPr>
            <a:r>
              <a:rPr lang="en-US" sz="950" b="1" dirty="0">
                <a:solidFill>
                  <a:srgbClr val="272525"/>
                </a:solidFill>
                <a:latin typeface="Montserrat Bold" pitchFamily="34" charset="0"/>
                <a:ea typeface="Montserrat Bold" pitchFamily="34" charset="-122"/>
                <a:cs typeface="Montserrat Bold" pitchFamily="34" charset="-120"/>
              </a:rPr>
              <a:t>Bez veština — bez uticaja</a:t>
            </a:r>
            <a:endParaRPr lang="en-US" sz="950" dirty="0"/>
          </a:p>
        </p:txBody>
      </p:sp>
      <p:sp>
        <p:nvSpPr>
          <p:cNvPr id="24" name="Text 21"/>
          <p:cNvSpPr/>
          <p:nvPr/>
        </p:nvSpPr>
        <p:spPr>
          <a:xfrm>
            <a:off x="6096967" y="3299073"/>
            <a:ext cx="2437433" cy="428625"/>
          </a:xfrm>
          <a:prstGeom prst="rect">
            <a:avLst/>
          </a:prstGeom>
          <a:noFill/>
          <a:ln/>
        </p:spPr>
        <p:txBody>
          <a:bodyPr wrap="square" lIns="0" tIns="0" rIns="0" bIns="0" rtlCol="0" anchor="t"/>
          <a:lstStyle/>
          <a:p>
            <a:pPr algn="l" indent="0" marL="0">
              <a:lnSpc>
                <a:spcPts val="1100"/>
              </a:lnSpc>
              <a:buNone/>
            </a:pPr>
            <a:r>
              <a:rPr lang="en-US" sz="750" dirty="0">
                <a:solidFill>
                  <a:srgbClr val="272525"/>
                </a:solidFill>
                <a:latin typeface="Source Sans 3" pitchFamily="34" charset="0"/>
                <a:ea typeface="Source Sans 3" pitchFamily="34" charset="-122"/>
                <a:cs typeface="Source Sans 3" pitchFamily="34" charset="-120"/>
              </a:rPr>
              <a:t>HR profesionalac bez razvijenih političkih veština biva marginalizovan u organizaciji, što znači da njegove dobre stručne odluke ostaju bez uticaja.</a:t>
            </a:r>
            <a:endParaRPr lang="en-US" sz="750" dirty="0"/>
          </a:p>
        </p:txBody>
      </p:sp>
      <p:sp>
        <p:nvSpPr>
          <p:cNvPr id="25" name="Shape 22"/>
          <p:cNvSpPr/>
          <p:nvPr/>
        </p:nvSpPr>
        <p:spPr>
          <a:xfrm>
            <a:off x="496119" y="4073351"/>
            <a:ext cx="8151763" cy="510853"/>
          </a:xfrm>
          <a:prstGeom prst="roundRect">
            <a:avLst>
              <a:gd name="adj" fmla="val 8159"/>
            </a:avLst>
          </a:prstGeom>
          <a:solidFill>
            <a:srgbClr val="B6D6FC"/>
          </a:solidFill>
          <a:ln/>
        </p:spPr>
      </p:sp>
      <p:pic>
        <p:nvPicPr>
          <p:cNvPr id="26" name="Image 1" descr="preencoded.png">    </p:cNvPr>
          <p:cNvPicPr>
            <a:picLocks noChangeAspect="1"/>
          </p:cNvPicPr>
          <p:nvPr/>
        </p:nvPicPr>
        <p:blipFill>
          <a:blip r:embed="rId2"/>
          <a:stretch>
            <a:fillRect/>
          </a:stretch>
        </p:blipFill>
        <p:spPr>
          <a:xfrm>
            <a:off x="595313" y="4210496"/>
            <a:ext cx="123974" cy="99194"/>
          </a:xfrm>
          <a:prstGeom prst="rect">
            <a:avLst/>
          </a:prstGeom>
        </p:spPr>
      </p:pic>
      <p:sp>
        <p:nvSpPr>
          <p:cNvPr id="27" name="Text 23"/>
          <p:cNvSpPr/>
          <p:nvPr/>
        </p:nvSpPr>
        <p:spPr>
          <a:xfrm>
            <a:off x="818480" y="4177457"/>
            <a:ext cx="7730207" cy="285750"/>
          </a:xfrm>
          <a:prstGeom prst="rect">
            <a:avLst/>
          </a:prstGeom>
          <a:noFill/>
          <a:ln/>
        </p:spPr>
        <p:txBody>
          <a:bodyPr wrap="square" lIns="0" tIns="0" rIns="0" bIns="0" rtlCol="0" anchor="t"/>
          <a:lstStyle/>
          <a:p>
            <a:pPr algn="l" indent="0" marL="0">
              <a:lnSpc>
                <a:spcPts val="1100"/>
              </a:lnSpc>
              <a:buNone/>
            </a:pPr>
            <a:r>
              <a:rPr lang="en-US" sz="750" dirty="0">
                <a:solidFill>
                  <a:srgbClr val="000000"/>
                </a:solidFill>
                <a:latin typeface="Source Sans 3" pitchFamily="34" charset="0"/>
                <a:ea typeface="Source Sans 3" pitchFamily="34" charset="-122"/>
                <a:cs typeface="Source Sans 3" pitchFamily="34" charset="-120"/>
              </a:rPr>
              <a:t>Cilj ovog predavanja nije da vas naučimo da igrate „političke igre" — cilj je da razumete kako politika oblikuje organizaciono donošenje odluka i kako da svoje političke veštine koristite u službi organizacionih, a ne samo ličnih interesa.</a:t>
            </a:r>
            <a:endParaRPr lang="en-US" sz="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496119" y="871463"/>
            <a:ext cx="462781" cy="158800"/>
          </a:xfrm>
          <a:prstGeom prst="rect">
            <a:avLst/>
          </a:prstGeom>
          <a:noFill/>
          <a:ln/>
        </p:spPr>
        <p:txBody>
          <a:bodyPr wrap="none" lIns="0" tIns="0" rIns="0" bIns="0" rtlCol="0" anchor="t"/>
          <a:lstStyle/>
          <a:p>
            <a:pPr algn="l" indent="0" marL="0">
              <a:lnSpc>
                <a:spcPts val="1250"/>
              </a:lnSpc>
              <a:buNone/>
            </a:pPr>
            <a:r>
              <a:rPr lang="en-US" sz="750" dirty="0">
                <a:solidFill>
                  <a:srgbClr val="769993"/>
                </a:solidFill>
                <a:latin typeface="Source Sans 3" pitchFamily="34" charset="0"/>
                <a:ea typeface="Source Sans 3" pitchFamily="34" charset="-122"/>
                <a:cs typeface="Source Sans 3" pitchFamily="34" charset="-120"/>
              </a:rPr>
              <a:t>DEFINICIJA</a:t>
            </a:r>
            <a:endParaRPr lang="en-US" sz="750" dirty="0"/>
          </a:p>
        </p:txBody>
      </p:sp>
      <p:sp>
        <p:nvSpPr>
          <p:cNvPr id="3" name="Text 1"/>
          <p:cNvSpPr/>
          <p:nvPr/>
        </p:nvSpPr>
        <p:spPr>
          <a:xfrm>
            <a:off x="496119" y="1117029"/>
            <a:ext cx="4590827" cy="387548"/>
          </a:xfrm>
          <a:prstGeom prst="rect">
            <a:avLst/>
          </a:prstGeom>
          <a:noFill/>
          <a:ln/>
        </p:spPr>
        <p:txBody>
          <a:bodyPr wrap="none" lIns="0" tIns="0" rIns="0" bIns="0" rtlCol="0" anchor="t"/>
          <a:lstStyle/>
          <a:p>
            <a:pPr algn="l" indent="0" marL="0">
              <a:lnSpc>
                <a:spcPts val="3050"/>
              </a:lnSpc>
              <a:buNone/>
            </a:pPr>
            <a:r>
              <a:rPr lang="en-US" sz="2400" b="1" dirty="0">
                <a:solidFill>
                  <a:srgbClr val="769993"/>
                </a:solidFill>
                <a:latin typeface="Montserrat Bold" pitchFamily="34" charset="0"/>
                <a:ea typeface="Montserrat Bold" pitchFamily="34" charset="-122"/>
                <a:cs typeface="Montserrat Bold" pitchFamily="34" charset="-120"/>
              </a:rPr>
              <a:t>Šta je organizaciona politika</a:t>
            </a:r>
            <a:endParaRPr lang="en-US" sz="2400" dirty="0"/>
          </a:p>
        </p:txBody>
      </p:sp>
      <p:sp>
        <p:nvSpPr>
          <p:cNvPr id="4" name="Shape 2"/>
          <p:cNvSpPr/>
          <p:nvPr/>
        </p:nvSpPr>
        <p:spPr>
          <a:xfrm>
            <a:off x="406822" y="1690613"/>
            <a:ext cx="4103191" cy="1148804"/>
          </a:xfrm>
          <a:prstGeom prst="roundRect">
            <a:avLst>
              <a:gd name="adj" fmla="val 7774"/>
            </a:avLst>
          </a:prstGeom>
          <a:solidFill>
            <a:srgbClr val="769993"/>
          </a:solidFill>
          <a:ln/>
        </p:spPr>
      </p:sp>
      <p:sp>
        <p:nvSpPr>
          <p:cNvPr id="5" name="Text 3"/>
          <p:cNvSpPr/>
          <p:nvPr/>
        </p:nvSpPr>
        <p:spPr>
          <a:xfrm>
            <a:off x="530796" y="1814587"/>
            <a:ext cx="1774701" cy="193849"/>
          </a:xfrm>
          <a:prstGeom prst="rect">
            <a:avLst/>
          </a:prstGeom>
          <a:noFill/>
          <a:ln/>
        </p:spPr>
        <p:txBody>
          <a:bodyPr wrap="none" lIns="0" tIns="0" rIns="0" bIns="0" rtlCol="0" anchor="t"/>
          <a:lstStyle/>
          <a:p>
            <a:pPr algn="l" indent="0" marL="0">
              <a:lnSpc>
                <a:spcPts val="1500"/>
              </a:lnSpc>
              <a:buNone/>
            </a:pPr>
            <a:r>
              <a:rPr lang="en-US" sz="1200" b="1" dirty="0">
                <a:solidFill>
                  <a:srgbClr val="000000"/>
                </a:solidFill>
                <a:latin typeface="Montserrat Bold" pitchFamily="34" charset="0"/>
                <a:ea typeface="Montserrat Bold" pitchFamily="34" charset="-122"/>
                <a:cs typeface="Montserrat Bold" pitchFamily="34" charset="-120"/>
              </a:rPr>
              <a:t>Feris i saradnici (1989)</a:t>
            </a:r>
            <a:endParaRPr lang="en-US" sz="1200" dirty="0"/>
          </a:p>
        </p:txBody>
      </p:sp>
      <p:sp>
        <p:nvSpPr>
          <p:cNvPr id="6" name="Text 4"/>
          <p:cNvSpPr/>
          <p:nvPr/>
        </p:nvSpPr>
        <p:spPr>
          <a:xfrm>
            <a:off x="530796" y="2132409"/>
            <a:ext cx="3855244" cy="595387"/>
          </a:xfrm>
          <a:prstGeom prst="rect">
            <a:avLst/>
          </a:prstGeom>
          <a:noFill/>
          <a:ln/>
        </p:spPr>
        <p:txBody>
          <a:bodyPr wrap="square" lIns="0" tIns="0" rIns="0" bIns="0" rtlCol="0" anchor="t"/>
          <a:lstStyle/>
          <a:p>
            <a:pPr algn="l" indent="0" marL="0">
              <a:lnSpc>
                <a:spcPts val="1550"/>
              </a:lnSpc>
              <a:buNone/>
            </a:pPr>
            <a:r>
              <a:rPr lang="en-US" sz="950" dirty="0">
                <a:solidFill>
                  <a:srgbClr val="000000"/>
                </a:solidFill>
                <a:latin typeface="Source Sans 3" pitchFamily="34" charset="0"/>
                <a:ea typeface="Source Sans 3" pitchFamily="34" charset="-122"/>
                <a:cs typeface="Source Sans 3" pitchFamily="34" charset="-120"/>
              </a:rPr>
              <a:t>Organizaciona politika podrazumeva „ponašanja koja su strateški dizajnirana da maksimizuju lične interese, bilo da su oni u skladu ili neskladu sa interesima kolega ili organizacije kao celine."</a:t>
            </a:r>
            <a:endParaRPr lang="en-US" sz="950" dirty="0"/>
          </a:p>
        </p:txBody>
      </p:sp>
      <p:sp>
        <p:nvSpPr>
          <p:cNvPr id="7" name="Text 5"/>
          <p:cNvSpPr/>
          <p:nvPr/>
        </p:nvSpPr>
        <p:spPr>
          <a:xfrm>
            <a:off x="4728046" y="1814587"/>
            <a:ext cx="1711151" cy="193849"/>
          </a:xfrm>
          <a:prstGeom prst="rect">
            <a:avLst/>
          </a:prstGeom>
          <a:noFill/>
          <a:ln/>
        </p:spPr>
        <p:txBody>
          <a:bodyPr wrap="none" lIns="0" tIns="0" rIns="0" bIns="0" rtlCol="0" anchor="t"/>
          <a:lstStyle/>
          <a:p>
            <a:pPr algn="l" indent="0" marL="0">
              <a:lnSpc>
                <a:spcPts val="1500"/>
              </a:lnSpc>
              <a:buNone/>
            </a:pPr>
            <a:r>
              <a:rPr lang="en-US" sz="1200" b="1" dirty="0">
                <a:solidFill>
                  <a:srgbClr val="769993"/>
                </a:solidFill>
                <a:latin typeface="Montserrat Bold" pitchFamily="34" charset="0"/>
                <a:ea typeface="Montserrat Bold" pitchFamily="34" charset="-122"/>
                <a:cs typeface="Montserrat Bold" pitchFamily="34" charset="-120"/>
              </a:rPr>
              <a:t>Robins i Džadž (2014)</a:t>
            </a:r>
            <a:endParaRPr lang="en-US" sz="1200" dirty="0"/>
          </a:p>
        </p:txBody>
      </p:sp>
      <p:sp>
        <p:nvSpPr>
          <p:cNvPr id="8" name="Text 6"/>
          <p:cNvSpPr/>
          <p:nvPr/>
        </p:nvSpPr>
        <p:spPr>
          <a:xfrm>
            <a:off x="4728046" y="2132409"/>
            <a:ext cx="3924598" cy="595387"/>
          </a:xfrm>
          <a:prstGeom prst="rect">
            <a:avLst/>
          </a:prstGeom>
          <a:noFill/>
          <a:ln/>
        </p:spPr>
        <p:txBody>
          <a:bodyPr wrap="square" lIns="0" tIns="0" rIns="0" bIns="0" rtlCol="0" anchor="t"/>
          <a:lstStyle/>
          <a:p>
            <a:pPr algn="l" indent="0" marL="0">
              <a:lnSpc>
                <a:spcPts val="1550"/>
              </a:lnSpc>
              <a:buNone/>
            </a:pPr>
            <a:r>
              <a:rPr lang="en-US" sz="950" dirty="0">
                <a:solidFill>
                  <a:srgbClr val="272525"/>
                </a:solidFill>
                <a:latin typeface="Source Sans 3" pitchFamily="34" charset="0"/>
                <a:ea typeface="Source Sans 3" pitchFamily="34" charset="-122"/>
                <a:cs typeface="Source Sans 3" pitchFamily="34" charset="-120"/>
              </a:rPr>
              <a:t>Organizaciona politika su „aktivnosti koje nisu deo formalne uloge zaposlenih, ali koji predstavljaju pokušaj vršenja uticaja na distribuciju resursa u organizaciji."</a:t>
            </a:r>
            <a:endParaRPr lang="en-US" sz="950" dirty="0"/>
          </a:p>
        </p:txBody>
      </p:sp>
      <p:sp>
        <p:nvSpPr>
          <p:cNvPr id="9" name="Text 7"/>
          <p:cNvSpPr/>
          <p:nvPr/>
        </p:nvSpPr>
        <p:spPr>
          <a:xfrm>
            <a:off x="496119" y="2978944"/>
            <a:ext cx="8151763" cy="793849"/>
          </a:xfrm>
          <a:prstGeom prst="rect">
            <a:avLst/>
          </a:prstGeom>
          <a:noFill/>
          <a:ln/>
        </p:spPr>
        <p:txBody>
          <a:bodyPr wrap="square" lIns="0" tIns="0" rIns="0" bIns="0" rtlCol="0" anchor="t"/>
          <a:lstStyle/>
          <a:p>
            <a:pPr algn="l" indent="0" marL="0">
              <a:lnSpc>
                <a:spcPts val="1550"/>
              </a:lnSpc>
              <a:buNone/>
            </a:pPr>
            <a:r>
              <a:rPr lang="en-US" sz="950" dirty="0">
                <a:solidFill>
                  <a:srgbClr val="272525"/>
                </a:solidFill>
                <a:latin typeface="Source Sans 3" pitchFamily="34" charset="0"/>
                <a:ea typeface="Source Sans 3" pitchFamily="34" charset="-122"/>
                <a:cs typeface="Source Sans 3" pitchFamily="34" charset="-120"/>
              </a:rPr>
              <a:t>Dve definicije se dopunjuju. Ferisova naglašava da je politika </a:t>
            </a:r>
            <a:pPr algn="l" indent="0" marL="0">
              <a:lnSpc>
                <a:spcPts val="1550"/>
              </a:lnSpc>
              <a:buNone/>
            </a:pPr>
            <a:r>
              <a:rPr lang="en-US" sz="950" b="1" dirty="0">
                <a:solidFill>
                  <a:srgbClr val="272525"/>
                </a:solidFill>
                <a:latin typeface="Source Sans 3" pitchFamily="34" charset="0"/>
                <a:ea typeface="Source Sans 3" pitchFamily="34" charset="-122"/>
                <a:cs typeface="Source Sans 3" pitchFamily="34" charset="-120"/>
              </a:rPr>
              <a:t>strateška</a:t>
            </a:r>
            <a:pPr algn="l" indent="0" marL="0">
              <a:lnSpc>
                <a:spcPts val="1550"/>
              </a:lnSpc>
              <a:buNone/>
            </a:pPr>
            <a:r>
              <a:rPr lang="en-US" sz="950" dirty="0">
                <a:solidFill>
                  <a:srgbClr val="272525"/>
                </a:solidFill>
                <a:latin typeface="Source Sans 3" pitchFamily="34" charset="0"/>
                <a:ea typeface="Source Sans 3" pitchFamily="34" charset="-122"/>
                <a:cs typeface="Source Sans 3" pitchFamily="34" charset="-120"/>
              </a:rPr>
              <a:t> — ne slučajna ili impulsivna — i da je usmerena ka ličnim interesima. Robins i Džadž naglašavaju da se odvija </a:t>
            </a:r>
            <a:pPr algn="l" indent="0" marL="0">
              <a:lnSpc>
                <a:spcPts val="1550"/>
              </a:lnSpc>
              <a:buNone/>
            </a:pPr>
            <a:r>
              <a:rPr lang="en-US" sz="950" b="1" dirty="0">
                <a:solidFill>
                  <a:srgbClr val="272525"/>
                </a:solidFill>
                <a:latin typeface="Source Sans 3" pitchFamily="34" charset="0"/>
                <a:ea typeface="Source Sans 3" pitchFamily="34" charset="-122"/>
                <a:cs typeface="Source Sans 3" pitchFamily="34" charset="-120"/>
              </a:rPr>
              <a:t>van formalnih uloga</a:t>
            </a:r>
            <a:pPr algn="l" indent="0" marL="0">
              <a:lnSpc>
                <a:spcPts val="1550"/>
              </a:lnSpc>
              <a:buNone/>
            </a:pPr>
            <a:r>
              <a:rPr lang="en-US" sz="950" dirty="0">
                <a:solidFill>
                  <a:srgbClr val="272525"/>
                </a:solidFill>
                <a:latin typeface="Source Sans 3" pitchFamily="34" charset="0"/>
                <a:ea typeface="Source Sans 3" pitchFamily="34" charset="-122"/>
                <a:cs typeface="Source Sans 3" pitchFamily="34" charset="-120"/>
              </a:rPr>
              <a:t> i da je u suštini borba oko resursa. Spojeno: organizaciona politika je strateško, neformalno ponašanje kojim ljudi pokušavaju da utiču na to kako se u organizaciji raspoređuju resursi (novac, pozicije, projekti, informacije, status, pristup), pri čemu motivi mogu biti različito usklađeni sa interesima organizacije.</a:t>
            </a:r>
            <a:endParaRPr lang="en-US" sz="950" dirty="0"/>
          </a:p>
        </p:txBody>
      </p:sp>
      <p:sp>
        <p:nvSpPr>
          <p:cNvPr id="10" name="Text 8"/>
          <p:cNvSpPr/>
          <p:nvPr/>
        </p:nvSpPr>
        <p:spPr>
          <a:xfrm>
            <a:off x="496119" y="3912319"/>
            <a:ext cx="8151763" cy="396925"/>
          </a:xfrm>
          <a:prstGeom prst="rect">
            <a:avLst/>
          </a:prstGeom>
          <a:noFill/>
          <a:ln/>
        </p:spPr>
        <p:txBody>
          <a:bodyPr wrap="square" lIns="0" tIns="0" rIns="0" bIns="0" rtlCol="0" anchor="t"/>
          <a:lstStyle/>
          <a:p>
            <a:pPr algn="l" indent="0" marL="0">
              <a:lnSpc>
                <a:spcPts val="1550"/>
              </a:lnSpc>
              <a:buNone/>
            </a:pPr>
            <a:r>
              <a:rPr lang="en-US" sz="950" dirty="0">
                <a:solidFill>
                  <a:srgbClr val="272525"/>
                </a:solidFill>
                <a:latin typeface="Source Sans 3" pitchFamily="34" charset="0"/>
                <a:ea typeface="Source Sans 3" pitchFamily="34" charset="-122"/>
                <a:cs typeface="Source Sans 3" pitchFamily="34" charset="-120"/>
              </a:rPr>
              <a:t>„Čak i ako članovi organizacije nemaju ličnu želju da se bave organizacionom politikom, oni i dalje moraju da razumeju kako funkcioniše organizaciona politika jer će pre ili kasnije naići na vrhunskog igrača političkih igara." — Aquinas (2008)</a:t>
            </a:r>
            <a:endParaRPr lang="en-US" sz="9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496119" y="412849"/>
            <a:ext cx="617860" cy="135731"/>
          </a:xfrm>
          <a:prstGeom prst="rect">
            <a:avLst/>
          </a:prstGeom>
          <a:noFill/>
          <a:ln/>
        </p:spPr>
        <p:txBody>
          <a:bodyPr wrap="none" lIns="0" tIns="0" rIns="0" bIns="0" rtlCol="0" anchor="t"/>
          <a:lstStyle/>
          <a:p>
            <a:pPr algn="l" indent="0" marL="0">
              <a:lnSpc>
                <a:spcPts val="1050"/>
              </a:lnSpc>
              <a:buNone/>
            </a:pPr>
            <a:r>
              <a:rPr lang="en-US" sz="700" dirty="0">
                <a:solidFill>
                  <a:srgbClr val="769993"/>
                </a:solidFill>
                <a:latin typeface="Source Sans 3" pitchFamily="34" charset="0"/>
                <a:ea typeface="Source Sans 3" pitchFamily="34" charset="-122"/>
                <a:cs typeface="Source Sans 3" pitchFamily="34" charset="-120"/>
              </a:rPr>
              <a:t>OBLICI POLITIKE</a:t>
            </a:r>
            <a:endParaRPr lang="en-US" sz="700" dirty="0"/>
          </a:p>
        </p:txBody>
      </p:sp>
      <p:sp>
        <p:nvSpPr>
          <p:cNvPr id="3" name="Text 1"/>
          <p:cNvSpPr/>
          <p:nvPr/>
        </p:nvSpPr>
        <p:spPr>
          <a:xfrm>
            <a:off x="496119" y="622250"/>
            <a:ext cx="6729115" cy="348853"/>
          </a:xfrm>
          <a:prstGeom prst="rect">
            <a:avLst/>
          </a:prstGeom>
          <a:noFill/>
          <a:ln/>
        </p:spPr>
        <p:txBody>
          <a:bodyPr wrap="none" lIns="0" tIns="0" rIns="0" bIns="0" rtlCol="0" anchor="t"/>
          <a:lstStyle/>
          <a:p>
            <a:pPr algn="l" indent="0" marL="0">
              <a:lnSpc>
                <a:spcPts val="2700"/>
              </a:lnSpc>
              <a:buNone/>
            </a:pPr>
            <a:r>
              <a:rPr lang="en-US" sz="2150" b="1" dirty="0">
                <a:solidFill>
                  <a:srgbClr val="769993"/>
                </a:solidFill>
                <a:latin typeface="Montserrat Bold" pitchFamily="34" charset="0"/>
                <a:ea typeface="Montserrat Bold" pitchFamily="34" charset="-122"/>
                <a:cs typeface="Montserrat Bold" pitchFamily="34" charset="-120"/>
              </a:rPr>
              <a:t>Kako politika izgleda u praksi: konkretni oblici</a:t>
            </a:r>
            <a:endParaRPr lang="en-US" sz="2150" dirty="0"/>
          </a:p>
        </p:txBody>
      </p:sp>
      <p:sp>
        <p:nvSpPr>
          <p:cNvPr id="4" name="Text 2"/>
          <p:cNvSpPr/>
          <p:nvPr/>
        </p:nvSpPr>
        <p:spPr>
          <a:xfrm>
            <a:off x="496119" y="1121792"/>
            <a:ext cx="8151763" cy="169664"/>
          </a:xfrm>
          <a:prstGeom prst="rect">
            <a:avLst/>
          </a:prstGeom>
          <a:noFill/>
          <a:ln/>
        </p:spPr>
        <p:txBody>
          <a:bodyPr wrap="none" lIns="0" tIns="0" rIns="0" bIns="0" rtlCol="0" anchor="t"/>
          <a:lstStyle/>
          <a:p>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Apstraktna definicija je korisna za udžbenike, ali da biste prepoznali politiku na poslu morate znati kako ona izgleda u svakodnevnim ponašanjima.</a:t>
            </a:r>
            <a:endParaRPr lang="en-US" sz="850" dirty="0"/>
          </a:p>
        </p:txBody>
      </p:sp>
      <p:pic>
        <p:nvPicPr>
          <p:cNvPr id="5"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96119" y="1404491"/>
            <a:ext cx="279053" cy="279053"/>
          </a:xfrm>
          <a:prstGeom prst="rect">
            <a:avLst/>
          </a:prstGeom>
        </p:spPr>
      </p:pic>
      <p:sp>
        <p:nvSpPr>
          <p:cNvPr id="6" name="Text 3"/>
          <p:cNvSpPr/>
          <p:nvPr/>
        </p:nvSpPr>
        <p:spPr>
          <a:xfrm>
            <a:off x="900708" y="1404491"/>
            <a:ext cx="2835622" cy="174352"/>
          </a:xfrm>
          <a:prstGeom prst="rect">
            <a:avLst/>
          </a:prstGeom>
          <a:noFill/>
          <a:ln/>
        </p:spPr>
        <p:txBody>
          <a:bodyPr wrap="none" lIns="0" tIns="0" rIns="0" bIns="0" rtlCol="0" anchor="t"/>
          <a:lstStyle/>
          <a:p>
            <a:pPr algn="l" indent="0" marL="0">
              <a:lnSpc>
                <a:spcPts val="1350"/>
              </a:lnSpc>
              <a:buNone/>
            </a:pPr>
            <a:r>
              <a:rPr lang="en-US" sz="1050" b="1" dirty="0">
                <a:solidFill>
                  <a:srgbClr val="272525"/>
                </a:solidFill>
                <a:latin typeface="Montserrat Bold" pitchFamily="34" charset="0"/>
                <a:ea typeface="Montserrat Bold" pitchFamily="34" charset="-122"/>
                <a:cs typeface="Montserrat Bold" pitchFamily="34" charset="-120"/>
              </a:rPr>
              <a:t>Neformalni uticaj na donošenje odluka</a:t>
            </a:r>
            <a:endParaRPr lang="en-US" sz="1050" dirty="0"/>
          </a:p>
        </p:txBody>
      </p:sp>
      <p:sp>
        <p:nvSpPr>
          <p:cNvPr id="7" name="Text 4"/>
          <p:cNvSpPr/>
          <p:nvPr/>
        </p:nvSpPr>
        <p:spPr>
          <a:xfrm>
            <a:off x="900708" y="1639119"/>
            <a:ext cx="3608487" cy="508992"/>
          </a:xfrm>
          <a:prstGeom prst="rect">
            <a:avLst/>
          </a:prstGeom>
          <a:noFill/>
          <a:ln/>
        </p:spPr>
        <p:txBody>
          <a:bodyPr wrap="square" lIns="0" tIns="0" rIns="0" bIns="0" rtlCol="0" anchor="t"/>
          <a:lstStyle/>
          <a:p>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Razgovor pre sastanka u kome se „postavi teren" tako da formalna odluka već bude predodređena. Šalica kafe sa direktorom u kojoj se iznese argument koji bi na sastanku zvučao agresivno.</a:t>
            </a:r>
            <a:endParaRPr lang="en-US" sz="850" dirty="0"/>
          </a:p>
        </p:txBody>
      </p:sp>
      <p:pic>
        <p:nvPicPr>
          <p:cNvPr id="8"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4731" y="1404491"/>
            <a:ext cx="279053" cy="279053"/>
          </a:xfrm>
          <a:prstGeom prst="rect">
            <a:avLst/>
          </a:prstGeom>
        </p:spPr>
      </p:pic>
      <p:sp>
        <p:nvSpPr>
          <p:cNvPr id="9" name="Text 5"/>
          <p:cNvSpPr/>
          <p:nvPr/>
        </p:nvSpPr>
        <p:spPr>
          <a:xfrm>
            <a:off x="5039320" y="1404491"/>
            <a:ext cx="1759148" cy="174352"/>
          </a:xfrm>
          <a:prstGeom prst="rect">
            <a:avLst/>
          </a:prstGeom>
          <a:noFill/>
          <a:ln/>
        </p:spPr>
        <p:txBody>
          <a:bodyPr wrap="none" lIns="0" tIns="0" rIns="0" bIns="0" rtlCol="0" anchor="t"/>
          <a:lstStyle/>
          <a:p>
            <a:pPr algn="l" indent="0" marL="0">
              <a:lnSpc>
                <a:spcPts val="1350"/>
              </a:lnSpc>
              <a:buNone/>
            </a:pPr>
            <a:r>
              <a:rPr lang="en-US" sz="1050" b="1" dirty="0">
                <a:solidFill>
                  <a:srgbClr val="272525"/>
                </a:solidFill>
                <a:latin typeface="Montserrat Bold" pitchFamily="34" charset="0"/>
                <a:ea typeface="Montserrat Bold" pitchFamily="34" charset="-122"/>
                <a:cs typeface="Montserrat Bold" pitchFamily="34" charset="-120"/>
              </a:rPr>
              <a:t>Zadržavanje informacija</a:t>
            </a:r>
            <a:endParaRPr lang="en-US" sz="1050" dirty="0"/>
          </a:p>
        </p:txBody>
      </p:sp>
      <p:sp>
        <p:nvSpPr>
          <p:cNvPr id="10" name="Text 6"/>
          <p:cNvSpPr/>
          <p:nvPr/>
        </p:nvSpPr>
        <p:spPr>
          <a:xfrm>
            <a:off x="5039320" y="1639119"/>
            <a:ext cx="3608561" cy="508992"/>
          </a:xfrm>
          <a:prstGeom prst="rect">
            <a:avLst/>
          </a:prstGeom>
          <a:noFill/>
          <a:ln/>
        </p:spPr>
        <p:txBody>
          <a:bodyPr wrap="square" lIns="0" tIns="0" rIns="0" bIns="0" rtlCol="0" anchor="t"/>
          <a:lstStyle/>
          <a:p>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Informacija je resurs. Selektivno deljenje informacija — koga „zaboravimo" da uključimo u mejling listu, koja informacija „nije relevantna" za određeni sastanak — vrlo je tipičan politički potez.</a:t>
            </a:r>
            <a:endParaRPr lang="en-US" sz="850" dirty="0"/>
          </a:p>
        </p:txBody>
      </p:sp>
      <p:pic>
        <p:nvPicPr>
          <p:cNvPr id="11"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6119" y="2349029"/>
            <a:ext cx="279053" cy="279053"/>
          </a:xfrm>
          <a:prstGeom prst="rect">
            <a:avLst/>
          </a:prstGeom>
        </p:spPr>
      </p:pic>
      <p:sp>
        <p:nvSpPr>
          <p:cNvPr id="12" name="Text 7"/>
          <p:cNvSpPr/>
          <p:nvPr/>
        </p:nvSpPr>
        <p:spPr>
          <a:xfrm>
            <a:off x="900708" y="2349029"/>
            <a:ext cx="1395487" cy="174352"/>
          </a:xfrm>
          <a:prstGeom prst="rect">
            <a:avLst/>
          </a:prstGeom>
          <a:noFill/>
          <a:ln/>
        </p:spPr>
        <p:txBody>
          <a:bodyPr wrap="none" lIns="0" tIns="0" rIns="0" bIns="0" rtlCol="0" anchor="t"/>
          <a:lstStyle/>
          <a:p>
            <a:pPr algn="l" indent="0" marL="0">
              <a:lnSpc>
                <a:spcPts val="1350"/>
              </a:lnSpc>
              <a:buNone/>
            </a:pPr>
            <a:r>
              <a:rPr lang="en-US" sz="1050" b="1" dirty="0">
                <a:solidFill>
                  <a:srgbClr val="272525"/>
                </a:solidFill>
                <a:latin typeface="Montserrat Bold" pitchFamily="34" charset="0"/>
                <a:ea typeface="Montserrat Bold" pitchFamily="34" charset="-122"/>
                <a:cs typeface="Montserrat Bold" pitchFamily="34" charset="-120"/>
              </a:rPr>
              <a:t>Koalicije</a:t>
            </a:r>
            <a:endParaRPr lang="en-US" sz="1050" dirty="0"/>
          </a:p>
        </p:txBody>
      </p:sp>
      <p:sp>
        <p:nvSpPr>
          <p:cNvPr id="13" name="Text 8"/>
          <p:cNvSpPr/>
          <p:nvPr/>
        </p:nvSpPr>
        <p:spPr>
          <a:xfrm>
            <a:off x="900708" y="2583656"/>
            <a:ext cx="3608487" cy="508992"/>
          </a:xfrm>
          <a:prstGeom prst="rect">
            <a:avLst/>
          </a:prstGeom>
          <a:noFill/>
          <a:ln/>
        </p:spPr>
        <p:txBody>
          <a:bodyPr wrap="square" lIns="0" tIns="0" rIns="0" bIns="0" rtlCol="0" anchor="t"/>
          <a:lstStyle/>
          <a:p>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Saveznici se grade pre nego što izbije konflikt. Da bi vaša ideja prošla na sastanku, dobro je da već imate dvoje-troje koji su unapred informisani i podržavaju je.</a:t>
            </a:r>
            <a:endParaRPr lang="en-US" sz="850" dirty="0"/>
          </a:p>
        </p:txBody>
      </p:sp>
      <p:pic>
        <p:nvPicPr>
          <p:cNvPr id="14"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34731" y="2349029"/>
            <a:ext cx="279053" cy="279053"/>
          </a:xfrm>
          <a:prstGeom prst="rect">
            <a:avLst/>
          </a:prstGeom>
        </p:spPr>
      </p:pic>
      <p:sp>
        <p:nvSpPr>
          <p:cNvPr id="15" name="Text 9"/>
          <p:cNvSpPr/>
          <p:nvPr/>
        </p:nvSpPr>
        <p:spPr>
          <a:xfrm>
            <a:off x="5039320" y="2349029"/>
            <a:ext cx="1395487" cy="174352"/>
          </a:xfrm>
          <a:prstGeom prst="rect">
            <a:avLst/>
          </a:prstGeom>
          <a:noFill/>
          <a:ln/>
        </p:spPr>
        <p:txBody>
          <a:bodyPr wrap="none" lIns="0" tIns="0" rIns="0" bIns="0" rtlCol="0" anchor="t"/>
          <a:lstStyle/>
          <a:p>
            <a:pPr algn="l" indent="0" marL="0">
              <a:lnSpc>
                <a:spcPts val="1350"/>
              </a:lnSpc>
              <a:buNone/>
            </a:pPr>
            <a:r>
              <a:rPr lang="en-US" sz="1050" b="1" dirty="0">
                <a:solidFill>
                  <a:srgbClr val="272525"/>
                </a:solidFill>
                <a:latin typeface="Montserrat Bold" pitchFamily="34" charset="0"/>
                <a:ea typeface="Montserrat Bold" pitchFamily="34" charset="-122"/>
                <a:cs typeface="Montserrat Bold" pitchFamily="34" charset="-120"/>
              </a:rPr>
              <a:t>Širenje glasina</a:t>
            </a:r>
            <a:endParaRPr lang="en-US" sz="1050" dirty="0"/>
          </a:p>
        </p:txBody>
      </p:sp>
      <p:sp>
        <p:nvSpPr>
          <p:cNvPr id="16" name="Text 10"/>
          <p:cNvSpPr/>
          <p:nvPr/>
        </p:nvSpPr>
        <p:spPr>
          <a:xfrm>
            <a:off x="5039320" y="2583656"/>
            <a:ext cx="3608561" cy="508992"/>
          </a:xfrm>
          <a:prstGeom prst="rect">
            <a:avLst/>
          </a:prstGeom>
          <a:noFill/>
          <a:ln/>
        </p:spPr>
        <p:txBody>
          <a:bodyPr wrap="square" lIns="0" tIns="0" rIns="0" bIns="0" rtlCol="0" anchor="t"/>
          <a:lstStyle/>
          <a:p>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Glasina je informacija plus emocija plus nejasnoća o izvoru. Politički moćan instrument jer je teško opovrgnuti nešto čiji izvor ne znate, a već ste čuli od više ljudi.</a:t>
            </a:r>
            <a:endParaRPr lang="en-US" sz="850" dirty="0"/>
          </a:p>
        </p:txBody>
      </p:sp>
      <p:pic>
        <p:nvPicPr>
          <p:cNvPr id="17" name="Image 4" descr="preencoded.png">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6119" y="3293566"/>
            <a:ext cx="279053" cy="279053"/>
          </a:xfrm>
          <a:prstGeom prst="rect">
            <a:avLst/>
          </a:prstGeom>
        </p:spPr>
      </p:pic>
      <p:sp>
        <p:nvSpPr>
          <p:cNvPr id="18" name="Text 11"/>
          <p:cNvSpPr/>
          <p:nvPr/>
        </p:nvSpPr>
        <p:spPr>
          <a:xfrm>
            <a:off x="900708" y="3293566"/>
            <a:ext cx="1395487" cy="174352"/>
          </a:xfrm>
          <a:prstGeom prst="rect">
            <a:avLst/>
          </a:prstGeom>
          <a:noFill/>
          <a:ln/>
        </p:spPr>
        <p:txBody>
          <a:bodyPr wrap="none" lIns="0" tIns="0" rIns="0" bIns="0" rtlCol="0" anchor="t"/>
          <a:lstStyle/>
          <a:p>
            <a:pPr algn="l" indent="0" marL="0">
              <a:lnSpc>
                <a:spcPts val="1350"/>
              </a:lnSpc>
              <a:buNone/>
            </a:pPr>
            <a:r>
              <a:rPr lang="en-US" sz="1050" b="1" dirty="0">
                <a:solidFill>
                  <a:srgbClr val="272525"/>
                </a:solidFill>
                <a:latin typeface="Montserrat Bold" pitchFamily="34" charset="0"/>
                <a:ea typeface="Montserrat Bold" pitchFamily="34" charset="-122"/>
                <a:cs typeface="Montserrat Bold" pitchFamily="34" charset="-120"/>
              </a:rPr>
              <a:t>Razmena usluga</a:t>
            </a:r>
            <a:endParaRPr lang="en-US" sz="1050" dirty="0"/>
          </a:p>
        </p:txBody>
      </p:sp>
      <p:sp>
        <p:nvSpPr>
          <p:cNvPr id="19" name="Text 12"/>
          <p:cNvSpPr/>
          <p:nvPr/>
        </p:nvSpPr>
        <p:spPr>
          <a:xfrm>
            <a:off x="900708" y="3528194"/>
            <a:ext cx="3608487" cy="508992"/>
          </a:xfrm>
          <a:prstGeom prst="rect">
            <a:avLst/>
          </a:prstGeom>
          <a:noFill/>
          <a:ln/>
        </p:spPr>
        <p:txBody>
          <a:bodyPr wrap="square" lIns="0" tIns="0" rIns="0" bIns="0" rtlCol="0" anchor="t"/>
          <a:lstStyle/>
          <a:p>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Klasični „ja tebi danas, ti meni sutra." Pomažem tvom timu sa resursima ovog meseca jer znam da ću u martu trebati tvoju podršku za moj projekat. Nije nužno korupcija.</a:t>
            </a:r>
            <a:endParaRPr lang="en-US" sz="850" dirty="0"/>
          </a:p>
        </p:txBody>
      </p:sp>
      <p:pic>
        <p:nvPicPr>
          <p:cNvPr id="20" name="Image 5" descr="preencoded.png">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34731" y="3293566"/>
            <a:ext cx="279053" cy="279053"/>
          </a:xfrm>
          <a:prstGeom prst="rect">
            <a:avLst/>
          </a:prstGeom>
        </p:spPr>
      </p:pic>
      <p:sp>
        <p:nvSpPr>
          <p:cNvPr id="21" name="Text 13"/>
          <p:cNvSpPr/>
          <p:nvPr/>
        </p:nvSpPr>
        <p:spPr>
          <a:xfrm>
            <a:off x="5039320" y="3293566"/>
            <a:ext cx="1395487" cy="174352"/>
          </a:xfrm>
          <a:prstGeom prst="rect">
            <a:avLst/>
          </a:prstGeom>
          <a:noFill/>
          <a:ln/>
        </p:spPr>
        <p:txBody>
          <a:bodyPr wrap="none" lIns="0" tIns="0" rIns="0" bIns="0" rtlCol="0" anchor="t"/>
          <a:lstStyle/>
          <a:p>
            <a:pPr algn="l" indent="0" marL="0">
              <a:lnSpc>
                <a:spcPts val="1350"/>
              </a:lnSpc>
              <a:buNone/>
            </a:pPr>
            <a:r>
              <a:rPr lang="en-US" sz="1050" b="1" dirty="0">
                <a:solidFill>
                  <a:srgbClr val="272525"/>
                </a:solidFill>
                <a:latin typeface="Montserrat Bold" pitchFamily="34" charset="0"/>
                <a:ea typeface="Montserrat Bold" pitchFamily="34" charset="-122"/>
                <a:cs typeface="Montserrat Bold" pitchFamily="34" charset="-120"/>
              </a:rPr>
              <a:t>Kontrola agende</a:t>
            </a:r>
            <a:endParaRPr lang="en-US" sz="1050" dirty="0"/>
          </a:p>
        </p:txBody>
      </p:sp>
      <p:sp>
        <p:nvSpPr>
          <p:cNvPr id="22" name="Text 14"/>
          <p:cNvSpPr/>
          <p:nvPr/>
        </p:nvSpPr>
        <p:spPr>
          <a:xfrm>
            <a:off x="5039320" y="3528194"/>
            <a:ext cx="3608561" cy="339328"/>
          </a:xfrm>
          <a:prstGeom prst="rect">
            <a:avLst/>
          </a:prstGeom>
          <a:noFill/>
          <a:ln/>
        </p:spPr>
        <p:txBody>
          <a:bodyPr wrap="square" lIns="0" tIns="0" rIns="0" bIns="0" rtlCol="0" anchor="t"/>
          <a:lstStyle/>
          <a:p>
            <a:pPr algn="l" indent="0" marL="0">
              <a:lnSpc>
                <a:spcPts val="1300"/>
              </a:lnSpc>
              <a:buNone/>
            </a:pPr>
            <a:r>
              <a:rPr lang="en-US" sz="850" dirty="0">
                <a:solidFill>
                  <a:srgbClr val="272525"/>
                </a:solidFill>
                <a:latin typeface="Source Sans 3" pitchFamily="34" charset="0"/>
                <a:ea typeface="Source Sans 3" pitchFamily="34" charset="-122"/>
                <a:cs typeface="Source Sans 3" pitchFamily="34" charset="-120"/>
              </a:rPr>
              <a:t>Onaj ko određuje šta će biti na dnevnom redu sastanka određuje šta će se uopšte razmatrati. Stvari koje nisu na agendi de facto ne postoje za odluku.</a:t>
            </a:r>
            <a:endParaRPr lang="en-US" sz="850" dirty="0"/>
          </a:p>
        </p:txBody>
      </p:sp>
      <p:sp>
        <p:nvSpPr>
          <p:cNvPr id="23" name="Shape 15"/>
          <p:cNvSpPr/>
          <p:nvPr/>
        </p:nvSpPr>
        <p:spPr>
          <a:xfrm>
            <a:off x="496119" y="4150221"/>
            <a:ext cx="8151763" cy="613916"/>
          </a:xfrm>
          <a:prstGeom prst="roundRect">
            <a:avLst>
              <a:gd name="adj" fmla="val 7638"/>
            </a:avLst>
          </a:prstGeom>
          <a:solidFill>
            <a:srgbClr val="D3DEDC"/>
          </a:solidFill>
          <a:ln/>
        </p:spPr>
      </p:sp>
      <p:pic>
        <p:nvPicPr>
          <p:cNvPr id="24" name="Image 6" descr="preencoded.png">    </p:cNvPr>
          <p:cNvPicPr>
            <a:picLocks noChangeAspect="1"/>
          </p:cNvPicPr>
          <p:nvPr/>
        </p:nvPicPr>
        <p:blipFill>
          <a:blip r:embed="rId13"/>
          <a:stretch>
            <a:fillRect/>
          </a:stretch>
        </p:blipFill>
        <p:spPr>
          <a:xfrm>
            <a:off x="607740" y="4311104"/>
            <a:ext cx="139526" cy="111621"/>
          </a:xfrm>
          <a:prstGeom prst="rect">
            <a:avLst/>
          </a:prstGeom>
        </p:spPr>
      </p:pic>
      <p:sp>
        <p:nvSpPr>
          <p:cNvPr id="25" name="Text 16"/>
          <p:cNvSpPr/>
          <p:nvPr/>
        </p:nvSpPr>
        <p:spPr>
          <a:xfrm>
            <a:off x="858887" y="4278585"/>
            <a:ext cx="7677373" cy="339328"/>
          </a:xfrm>
          <a:prstGeom prst="rect">
            <a:avLst/>
          </a:prstGeom>
          <a:noFill/>
          <a:ln/>
        </p:spPr>
        <p:txBody>
          <a:bodyPr wrap="square" lIns="0" tIns="0" rIns="0" bIns="0" rtlCol="0" anchor="t"/>
          <a:lstStyle/>
          <a:p>
            <a:pPr algn="l" indent="0" marL="0">
              <a:lnSpc>
                <a:spcPts val="1300"/>
              </a:lnSpc>
              <a:buNone/>
            </a:pPr>
            <a:r>
              <a:rPr lang="en-US" sz="850" dirty="0">
                <a:solidFill>
                  <a:srgbClr val="000000"/>
                </a:solidFill>
                <a:latin typeface="Source Sans 3" pitchFamily="34" charset="0"/>
                <a:ea typeface="Source Sans 3" pitchFamily="34" charset="-122"/>
                <a:cs typeface="Source Sans 3" pitchFamily="34" charset="-120"/>
              </a:rPr>
              <a:t>Sva ova ponašanja su politička, ali nisu sva istog moralnog naboja. Politika nije ni dobra ni loša po sebi — pitanje je </a:t>
            </a:r>
            <a:pPr algn="l" indent="0" marL="0">
              <a:lnSpc>
                <a:spcPts val="1300"/>
              </a:lnSpc>
              <a:buNone/>
            </a:pPr>
            <a:r>
              <a:rPr lang="en-US" sz="850" b="1" dirty="0">
                <a:solidFill>
                  <a:srgbClr val="000000"/>
                </a:solidFill>
                <a:latin typeface="Source Sans 3" pitchFamily="34" charset="0"/>
                <a:ea typeface="Source Sans 3" pitchFamily="34" charset="-122"/>
                <a:cs typeface="Source Sans 3" pitchFamily="34" charset="-120"/>
              </a:rPr>
              <a:t>čijim se interesima služi</a:t>
            </a:r>
            <a:pPr algn="l" indent="0" marL="0">
              <a:lnSpc>
                <a:spcPts val="1300"/>
              </a:lnSpc>
              <a:buNone/>
            </a:pPr>
            <a:r>
              <a:rPr lang="en-US" sz="850" dirty="0">
                <a:solidFill>
                  <a:srgbClr val="000000"/>
                </a:solidFill>
                <a:latin typeface="Source Sans 3" pitchFamily="34" charset="0"/>
                <a:ea typeface="Source Sans 3" pitchFamily="34" charset="-122"/>
                <a:cs typeface="Source Sans 3" pitchFamily="34" charset="-120"/>
              </a:rPr>
              <a:t> i sa kojom svešću o tome.</a:t>
            </a:r>
            <a:endParaRPr lang="en-US" sz="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496119" y="422970"/>
            <a:ext cx="316111" cy="94506"/>
          </a:xfrm>
          <a:prstGeom prst="rect">
            <a:avLst/>
          </a:prstGeom>
          <a:noFill/>
          <a:ln/>
        </p:spPr>
        <p:txBody>
          <a:bodyPr wrap="none" lIns="0" tIns="0" rIns="0" bIns="0" rtlCol="0" anchor="t"/>
          <a:lstStyle/>
          <a:p>
            <a:pPr algn="l" indent="0" marL="0">
              <a:lnSpc>
                <a:spcPts val="700"/>
              </a:lnSpc>
              <a:buNone/>
            </a:pPr>
            <a:r>
              <a:rPr lang="en-US" sz="500" dirty="0">
                <a:solidFill>
                  <a:srgbClr val="769993"/>
                </a:solidFill>
                <a:latin typeface="Source Sans 3" pitchFamily="34" charset="0"/>
                <a:ea typeface="Source Sans 3" pitchFamily="34" charset="-122"/>
                <a:cs typeface="Source Sans 3" pitchFamily="34" charset="-120"/>
              </a:rPr>
              <a:t>KONTEKST</a:t>
            </a:r>
            <a:endParaRPr lang="en-US" sz="500" dirty="0"/>
          </a:p>
        </p:txBody>
      </p:sp>
      <p:sp>
        <p:nvSpPr>
          <p:cNvPr id="3" name="Text 1"/>
          <p:cNvSpPr/>
          <p:nvPr/>
        </p:nvSpPr>
        <p:spPr>
          <a:xfrm>
            <a:off x="496119" y="567779"/>
            <a:ext cx="6598221" cy="271314"/>
          </a:xfrm>
          <a:prstGeom prst="rect">
            <a:avLst/>
          </a:prstGeom>
          <a:noFill/>
          <a:ln/>
        </p:spPr>
        <p:txBody>
          <a:bodyPr wrap="none" lIns="0" tIns="0" rIns="0" bIns="0" rtlCol="0" anchor="t"/>
          <a:lstStyle/>
          <a:p>
            <a:pPr algn="l" indent="0" marL="0">
              <a:lnSpc>
                <a:spcPts val="2100"/>
              </a:lnSpc>
              <a:buNone/>
            </a:pPr>
            <a:r>
              <a:rPr lang="en-US" sz="1700" b="1" dirty="0">
                <a:solidFill>
                  <a:srgbClr val="769993"/>
                </a:solidFill>
                <a:latin typeface="Montserrat Bold" pitchFamily="34" charset="0"/>
                <a:ea typeface="Montserrat Bold" pitchFamily="34" charset="-122"/>
                <a:cs typeface="Montserrat Bold" pitchFamily="34" charset="-120"/>
              </a:rPr>
              <a:t>Kontekst rađa politiku: kada organizacije postaju političke</a:t>
            </a:r>
            <a:endParaRPr lang="en-US" sz="1700" dirty="0"/>
          </a:p>
        </p:txBody>
      </p:sp>
      <p:sp>
        <p:nvSpPr>
          <p:cNvPr id="4" name="Text 2"/>
          <p:cNvSpPr/>
          <p:nvPr/>
        </p:nvSpPr>
        <p:spPr>
          <a:xfrm>
            <a:off x="626343" y="998562"/>
            <a:ext cx="8021538" cy="118095"/>
          </a:xfrm>
          <a:prstGeom prst="rect">
            <a:avLst/>
          </a:prstGeom>
          <a:noFill/>
          <a:ln/>
        </p:spPr>
        <p:txBody>
          <a:bodyPr wrap="none" lIns="0" tIns="0" rIns="0" bIns="0" rtlCol="0" anchor="t"/>
          <a:lstStyle/>
          <a:p>
            <a:pPr algn="l" indent="0" marL="0">
              <a:lnSpc>
                <a:spcPts val="900"/>
              </a:lnSpc>
              <a:buNone/>
            </a:pPr>
            <a:r>
              <a:rPr lang="en-US" sz="650" dirty="0">
                <a:solidFill>
                  <a:srgbClr val="272525"/>
                </a:solidFill>
                <a:latin typeface="Source Sans 3" pitchFamily="34" charset="0"/>
                <a:ea typeface="Source Sans 3" pitchFamily="34" charset="-122"/>
                <a:cs typeface="Source Sans 3" pitchFamily="34" charset="-120"/>
              </a:rPr>
              <a:t>„Where the facts don't speak for themselves — that politics flourish." Gde činjenice ne govore same za sebe — tu cveta politika.</a:t>
            </a:r>
            <a:endParaRPr lang="en-US" sz="650" dirty="0"/>
          </a:p>
        </p:txBody>
      </p:sp>
      <p:sp>
        <p:nvSpPr>
          <p:cNvPr id="5" name="Shape 3"/>
          <p:cNvSpPr/>
          <p:nvPr/>
        </p:nvSpPr>
        <p:spPr>
          <a:xfrm>
            <a:off x="496119" y="930250"/>
            <a:ext cx="9525" cy="254719"/>
          </a:xfrm>
          <a:prstGeom prst="rect">
            <a:avLst/>
          </a:prstGeom>
          <a:solidFill>
            <a:srgbClr val="769993"/>
          </a:solidFill>
          <a:ln/>
        </p:spPr>
      </p:sp>
      <p:sp>
        <p:nvSpPr>
          <p:cNvPr id="6" name="Text 4"/>
          <p:cNvSpPr/>
          <p:nvPr/>
        </p:nvSpPr>
        <p:spPr>
          <a:xfrm>
            <a:off x="496119" y="1253282"/>
            <a:ext cx="8151763" cy="118095"/>
          </a:xfrm>
          <a:prstGeom prst="rect">
            <a:avLst/>
          </a:prstGeom>
          <a:noFill/>
          <a:ln/>
        </p:spPr>
        <p:txBody>
          <a:bodyPr wrap="none" lIns="0" tIns="0" rIns="0" bIns="0" rtlCol="0" anchor="t"/>
          <a:lstStyle/>
          <a:p>
            <a:pPr algn="l" indent="0" marL="0">
              <a:lnSpc>
                <a:spcPts val="900"/>
              </a:lnSpc>
              <a:buNone/>
            </a:pPr>
            <a:r>
              <a:rPr lang="en-US" sz="650" dirty="0">
                <a:solidFill>
                  <a:srgbClr val="272525"/>
                </a:solidFill>
                <a:latin typeface="Source Sans 3" pitchFamily="34" charset="0"/>
                <a:ea typeface="Source Sans 3" pitchFamily="34" charset="-122"/>
                <a:cs typeface="Source Sans 3" pitchFamily="34" charset="-120"/>
              </a:rPr>
              <a:t>Politika niče u prostoru neizvesnosti, ambiguiteta i konkurentskih interesa. Robins i Džadž (2014) navode kontekstualne faktore koji pogoduju razvoju organizacione politike.</a:t>
            </a:r>
            <a:endParaRPr lang="en-US" sz="650" dirty="0"/>
          </a:p>
        </p:txBody>
      </p:sp>
      <p:sp>
        <p:nvSpPr>
          <p:cNvPr id="7" name="Shape 5"/>
          <p:cNvSpPr/>
          <p:nvPr/>
        </p:nvSpPr>
        <p:spPr>
          <a:xfrm>
            <a:off x="496119" y="1439689"/>
            <a:ext cx="4045521" cy="718989"/>
          </a:xfrm>
          <a:prstGeom prst="roundRect">
            <a:avLst>
              <a:gd name="adj" fmla="val 6359"/>
            </a:avLst>
          </a:prstGeom>
          <a:solidFill>
            <a:srgbClr val="FFFFFF"/>
          </a:solidFill>
          <a:ln w="9525">
            <a:solidFill>
              <a:srgbClr val="C8CFCE"/>
            </a:solidFill>
            <a:prstDash val="solid"/>
          </a:ln>
        </p:spPr>
      </p:sp>
      <p:sp>
        <p:nvSpPr>
          <p:cNvPr id="8" name="Shape 6"/>
          <p:cNvSpPr/>
          <p:nvPr/>
        </p:nvSpPr>
        <p:spPr>
          <a:xfrm>
            <a:off x="486594" y="1439689"/>
            <a:ext cx="38100" cy="718989"/>
          </a:xfrm>
          <a:prstGeom prst="roundRect">
            <a:avLst>
              <a:gd name="adj" fmla="val 95721"/>
            </a:avLst>
          </a:prstGeom>
          <a:solidFill>
            <a:srgbClr val="769993"/>
          </a:solidFill>
          <a:ln/>
        </p:spPr>
      </p:sp>
      <p:sp>
        <p:nvSpPr>
          <p:cNvPr id="9" name="Text 7"/>
          <p:cNvSpPr/>
          <p:nvPr/>
        </p:nvSpPr>
        <p:spPr>
          <a:xfrm>
            <a:off x="620985" y="1535981"/>
            <a:ext cx="1926282" cy="135657"/>
          </a:xfrm>
          <a:prstGeom prst="rect">
            <a:avLst/>
          </a:prstGeom>
          <a:noFill/>
          <a:ln/>
        </p:spPr>
        <p:txBody>
          <a:bodyPr wrap="none" lIns="0" tIns="0" rIns="0" bIns="0" rtlCol="0" anchor="t"/>
          <a:lstStyle/>
          <a:p>
            <a:pPr algn="l" indent="0" marL="0">
              <a:lnSpc>
                <a:spcPts val="1050"/>
              </a:lnSpc>
              <a:buNone/>
            </a:pPr>
            <a:r>
              <a:rPr lang="en-US" sz="850" b="1" dirty="0">
                <a:solidFill>
                  <a:srgbClr val="272525"/>
                </a:solidFill>
                <a:latin typeface="Montserrat Bold" pitchFamily="34" charset="0"/>
                <a:ea typeface="Montserrat Bold" pitchFamily="34" charset="-122"/>
                <a:cs typeface="Montserrat Bold" pitchFamily="34" charset="-120"/>
              </a:rPr>
              <a:t>Smanjenje organizacionih resursa</a:t>
            </a:r>
            <a:endParaRPr lang="en-US" sz="850" dirty="0"/>
          </a:p>
        </p:txBody>
      </p:sp>
      <p:sp>
        <p:nvSpPr>
          <p:cNvPr id="10" name="Text 8"/>
          <p:cNvSpPr/>
          <p:nvPr/>
        </p:nvSpPr>
        <p:spPr>
          <a:xfrm>
            <a:off x="620985" y="1708100"/>
            <a:ext cx="3824362" cy="354285"/>
          </a:xfrm>
          <a:prstGeom prst="rect">
            <a:avLst/>
          </a:prstGeom>
          <a:noFill/>
          <a:ln/>
        </p:spPr>
        <p:txBody>
          <a:bodyPr wrap="square" lIns="0" tIns="0" rIns="0" bIns="0" rtlCol="0" anchor="t"/>
          <a:lstStyle/>
          <a:p>
            <a:pPr algn="l" indent="0" marL="0">
              <a:lnSpc>
                <a:spcPts val="900"/>
              </a:lnSpc>
              <a:buNone/>
            </a:pPr>
            <a:r>
              <a:rPr lang="en-US" sz="650" dirty="0">
                <a:solidFill>
                  <a:srgbClr val="272525"/>
                </a:solidFill>
                <a:latin typeface="Source Sans 3" pitchFamily="34" charset="0"/>
                <a:ea typeface="Source Sans 3" pitchFamily="34" charset="-122"/>
                <a:cs typeface="Source Sans 3" pitchFamily="34" charset="-120"/>
              </a:rPr>
              <a:t>Kada resursi opadaju, svaki budžet, svaka pozicija, svaki projekat postaje sporna tačka. Otpuštanja, restrukturiranja, smanjenja budžeta — sve su to događaji koji eksplozivno povećavaju političku aktivnost. Primer: Spotify 2023. — tri talasa otpuštanja, ~2.300 ljudi, restrukturiranje produkt-organizacije.</a:t>
            </a:r>
            <a:endParaRPr lang="en-US" sz="650" dirty="0"/>
          </a:p>
        </p:txBody>
      </p:sp>
      <p:sp>
        <p:nvSpPr>
          <p:cNvPr id="11" name="Shape 9"/>
          <p:cNvSpPr/>
          <p:nvPr/>
        </p:nvSpPr>
        <p:spPr>
          <a:xfrm>
            <a:off x="4602361" y="1439689"/>
            <a:ext cx="4045521" cy="718989"/>
          </a:xfrm>
          <a:prstGeom prst="roundRect">
            <a:avLst>
              <a:gd name="adj" fmla="val 6359"/>
            </a:avLst>
          </a:prstGeom>
          <a:solidFill>
            <a:srgbClr val="FFFFFF"/>
          </a:solidFill>
          <a:ln w="9525">
            <a:solidFill>
              <a:srgbClr val="C8CFCE"/>
            </a:solidFill>
            <a:prstDash val="solid"/>
          </a:ln>
        </p:spPr>
      </p:sp>
      <p:sp>
        <p:nvSpPr>
          <p:cNvPr id="12" name="Shape 10"/>
          <p:cNvSpPr/>
          <p:nvPr/>
        </p:nvSpPr>
        <p:spPr>
          <a:xfrm>
            <a:off x="4592836" y="1439689"/>
            <a:ext cx="38100" cy="718989"/>
          </a:xfrm>
          <a:prstGeom prst="roundRect">
            <a:avLst>
              <a:gd name="adj" fmla="val 95721"/>
            </a:avLst>
          </a:prstGeom>
          <a:solidFill>
            <a:srgbClr val="769993"/>
          </a:solidFill>
          <a:ln/>
        </p:spPr>
      </p:sp>
      <p:sp>
        <p:nvSpPr>
          <p:cNvPr id="13" name="Text 11"/>
          <p:cNvSpPr/>
          <p:nvPr/>
        </p:nvSpPr>
        <p:spPr>
          <a:xfrm>
            <a:off x="4727228" y="1535981"/>
            <a:ext cx="2655466" cy="135657"/>
          </a:xfrm>
          <a:prstGeom prst="rect">
            <a:avLst/>
          </a:prstGeom>
          <a:noFill/>
          <a:ln/>
        </p:spPr>
        <p:txBody>
          <a:bodyPr wrap="none" lIns="0" tIns="0" rIns="0" bIns="0" rtlCol="0" anchor="t"/>
          <a:lstStyle/>
          <a:p>
            <a:pPr algn="l" indent="0" marL="0">
              <a:lnSpc>
                <a:spcPts val="1050"/>
              </a:lnSpc>
              <a:buNone/>
            </a:pPr>
            <a:r>
              <a:rPr lang="en-US" sz="850" b="1" dirty="0">
                <a:solidFill>
                  <a:srgbClr val="272525"/>
                </a:solidFill>
                <a:latin typeface="Montserrat Bold" pitchFamily="34" charset="0"/>
                <a:ea typeface="Montserrat Bold" pitchFamily="34" charset="-122"/>
                <a:cs typeface="Montserrat Bold" pitchFamily="34" charset="-120"/>
              </a:rPr>
              <a:t>Promene koje dovode do redistribucije resursa</a:t>
            </a:r>
            <a:endParaRPr lang="en-US" sz="850" dirty="0"/>
          </a:p>
        </p:txBody>
      </p:sp>
      <p:sp>
        <p:nvSpPr>
          <p:cNvPr id="14" name="Text 12"/>
          <p:cNvSpPr/>
          <p:nvPr/>
        </p:nvSpPr>
        <p:spPr>
          <a:xfrm>
            <a:off x="4727228" y="1708100"/>
            <a:ext cx="3824362" cy="354285"/>
          </a:xfrm>
          <a:prstGeom prst="rect">
            <a:avLst/>
          </a:prstGeom>
          <a:noFill/>
          <a:ln/>
        </p:spPr>
        <p:txBody>
          <a:bodyPr wrap="square" lIns="0" tIns="0" rIns="0" bIns="0" rtlCol="0" anchor="t"/>
          <a:lstStyle/>
          <a:p>
            <a:pPr algn="l" indent="0" marL="0">
              <a:lnSpc>
                <a:spcPts val="900"/>
              </a:lnSpc>
              <a:buNone/>
            </a:pPr>
            <a:r>
              <a:rPr lang="en-US" sz="650" dirty="0">
                <a:solidFill>
                  <a:srgbClr val="272525"/>
                </a:solidFill>
                <a:latin typeface="Source Sans 3" pitchFamily="34" charset="0"/>
                <a:ea typeface="Source Sans 3" pitchFamily="34" charset="-122"/>
                <a:cs typeface="Source Sans 3" pitchFamily="34" charset="-120"/>
              </a:rPr>
              <a:t>Reorganizacija, spajanje, akvizicija. Svaki put kada organizaciona struktura prolazi kroz promenu, deo ljudi gubi a deo dobija. Ko su dobitnici a ko gubitnici često nije unapred jasno — i u tom prostoru se odvija politička borba.</a:t>
            </a:r>
            <a:endParaRPr lang="en-US" sz="650" dirty="0"/>
          </a:p>
        </p:txBody>
      </p:sp>
      <p:sp>
        <p:nvSpPr>
          <p:cNvPr id="15" name="Shape 13"/>
          <p:cNvSpPr/>
          <p:nvPr/>
        </p:nvSpPr>
        <p:spPr>
          <a:xfrm>
            <a:off x="496119" y="2219399"/>
            <a:ext cx="4045521" cy="600894"/>
          </a:xfrm>
          <a:prstGeom prst="roundRect">
            <a:avLst>
              <a:gd name="adj" fmla="val 7609"/>
            </a:avLst>
          </a:prstGeom>
          <a:solidFill>
            <a:srgbClr val="FFFFFF"/>
          </a:solidFill>
          <a:ln w="9525">
            <a:solidFill>
              <a:srgbClr val="C8CFCE"/>
            </a:solidFill>
            <a:prstDash val="solid"/>
          </a:ln>
        </p:spPr>
      </p:sp>
      <p:sp>
        <p:nvSpPr>
          <p:cNvPr id="16" name="Shape 14"/>
          <p:cNvSpPr/>
          <p:nvPr/>
        </p:nvSpPr>
        <p:spPr>
          <a:xfrm>
            <a:off x="486594" y="2219399"/>
            <a:ext cx="38100" cy="600894"/>
          </a:xfrm>
          <a:prstGeom prst="roundRect">
            <a:avLst>
              <a:gd name="adj" fmla="val 95721"/>
            </a:avLst>
          </a:prstGeom>
          <a:solidFill>
            <a:srgbClr val="769993"/>
          </a:solidFill>
          <a:ln/>
        </p:spPr>
      </p:sp>
      <p:sp>
        <p:nvSpPr>
          <p:cNvPr id="17" name="Text 15"/>
          <p:cNvSpPr/>
          <p:nvPr/>
        </p:nvSpPr>
        <p:spPr>
          <a:xfrm>
            <a:off x="620985" y="2315691"/>
            <a:ext cx="1424583" cy="135657"/>
          </a:xfrm>
          <a:prstGeom prst="rect">
            <a:avLst/>
          </a:prstGeom>
          <a:noFill/>
          <a:ln/>
        </p:spPr>
        <p:txBody>
          <a:bodyPr wrap="none" lIns="0" tIns="0" rIns="0" bIns="0" rtlCol="0" anchor="t"/>
          <a:lstStyle/>
          <a:p>
            <a:pPr algn="l" indent="0" marL="0">
              <a:lnSpc>
                <a:spcPts val="1050"/>
              </a:lnSpc>
              <a:buNone/>
            </a:pPr>
            <a:r>
              <a:rPr lang="en-US" sz="850" b="1" dirty="0">
                <a:solidFill>
                  <a:srgbClr val="272525"/>
                </a:solidFill>
                <a:latin typeface="Montserrat Bold" pitchFamily="34" charset="0"/>
                <a:ea typeface="Montserrat Bold" pitchFamily="34" charset="-122"/>
                <a:cs typeface="Montserrat Bold" pitchFamily="34" charset="-120"/>
              </a:rPr>
              <a:t>Kultura niskog poverenja</a:t>
            </a:r>
            <a:endParaRPr lang="en-US" sz="850" dirty="0"/>
          </a:p>
        </p:txBody>
      </p:sp>
      <p:sp>
        <p:nvSpPr>
          <p:cNvPr id="18" name="Text 16"/>
          <p:cNvSpPr/>
          <p:nvPr/>
        </p:nvSpPr>
        <p:spPr>
          <a:xfrm>
            <a:off x="620985" y="2487811"/>
            <a:ext cx="3824362" cy="236190"/>
          </a:xfrm>
          <a:prstGeom prst="rect">
            <a:avLst/>
          </a:prstGeom>
          <a:noFill/>
          <a:ln/>
        </p:spPr>
        <p:txBody>
          <a:bodyPr wrap="square" lIns="0" tIns="0" rIns="0" bIns="0" rtlCol="0" anchor="t"/>
          <a:lstStyle/>
          <a:p>
            <a:pPr algn="l" indent="0" marL="0">
              <a:lnSpc>
                <a:spcPts val="900"/>
              </a:lnSpc>
              <a:buNone/>
            </a:pPr>
            <a:r>
              <a:rPr lang="en-US" sz="650" dirty="0">
                <a:solidFill>
                  <a:srgbClr val="272525"/>
                </a:solidFill>
                <a:latin typeface="Source Sans 3" pitchFamily="34" charset="0"/>
                <a:ea typeface="Source Sans 3" pitchFamily="34" charset="-122"/>
                <a:cs typeface="Source Sans 3" pitchFamily="34" charset="-120"/>
              </a:rPr>
              <a:t>Kada zaposleni ne veruju da je organizacija fer prema njima, oni i sami počinju da deluju politički — pre svega odbrambeno. „Pošto se ne mogu pouzdati u sistem, moram sam da se brinem o svojim interesima."</a:t>
            </a:r>
            <a:endParaRPr lang="en-US" sz="650" dirty="0"/>
          </a:p>
        </p:txBody>
      </p:sp>
      <p:sp>
        <p:nvSpPr>
          <p:cNvPr id="19" name="Shape 17"/>
          <p:cNvSpPr/>
          <p:nvPr/>
        </p:nvSpPr>
        <p:spPr>
          <a:xfrm>
            <a:off x="4602361" y="2219399"/>
            <a:ext cx="4045521" cy="600894"/>
          </a:xfrm>
          <a:prstGeom prst="roundRect">
            <a:avLst>
              <a:gd name="adj" fmla="val 7609"/>
            </a:avLst>
          </a:prstGeom>
          <a:solidFill>
            <a:srgbClr val="FFFFFF"/>
          </a:solidFill>
          <a:ln w="9525">
            <a:solidFill>
              <a:srgbClr val="C8CFCE"/>
            </a:solidFill>
            <a:prstDash val="solid"/>
          </a:ln>
        </p:spPr>
      </p:sp>
      <p:sp>
        <p:nvSpPr>
          <p:cNvPr id="20" name="Shape 18"/>
          <p:cNvSpPr/>
          <p:nvPr/>
        </p:nvSpPr>
        <p:spPr>
          <a:xfrm>
            <a:off x="4592836" y="2219399"/>
            <a:ext cx="38100" cy="600894"/>
          </a:xfrm>
          <a:prstGeom prst="roundRect">
            <a:avLst>
              <a:gd name="adj" fmla="val 95721"/>
            </a:avLst>
          </a:prstGeom>
          <a:solidFill>
            <a:srgbClr val="769993"/>
          </a:solidFill>
          <a:ln/>
        </p:spPr>
      </p:sp>
      <p:sp>
        <p:nvSpPr>
          <p:cNvPr id="21" name="Text 19"/>
          <p:cNvSpPr/>
          <p:nvPr/>
        </p:nvSpPr>
        <p:spPr>
          <a:xfrm>
            <a:off x="4727228" y="2315691"/>
            <a:ext cx="1251719" cy="135657"/>
          </a:xfrm>
          <a:prstGeom prst="rect">
            <a:avLst/>
          </a:prstGeom>
          <a:noFill/>
          <a:ln/>
        </p:spPr>
        <p:txBody>
          <a:bodyPr wrap="none" lIns="0" tIns="0" rIns="0" bIns="0" rtlCol="0" anchor="t"/>
          <a:lstStyle/>
          <a:p>
            <a:pPr algn="l" indent="0" marL="0">
              <a:lnSpc>
                <a:spcPts val="1050"/>
              </a:lnSpc>
              <a:buNone/>
            </a:pPr>
            <a:r>
              <a:rPr lang="en-US" sz="850" b="1" dirty="0">
                <a:solidFill>
                  <a:srgbClr val="272525"/>
                </a:solidFill>
                <a:latin typeface="Montserrat Bold" pitchFamily="34" charset="0"/>
                <a:ea typeface="Montserrat Bold" pitchFamily="34" charset="-122"/>
                <a:cs typeface="Montserrat Bold" pitchFamily="34" charset="-120"/>
              </a:rPr>
              <a:t>Ambiguitetnost uloga</a:t>
            </a:r>
            <a:endParaRPr lang="en-US" sz="850" dirty="0"/>
          </a:p>
        </p:txBody>
      </p:sp>
      <p:sp>
        <p:nvSpPr>
          <p:cNvPr id="22" name="Text 20"/>
          <p:cNvSpPr/>
          <p:nvPr/>
        </p:nvSpPr>
        <p:spPr>
          <a:xfrm>
            <a:off x="4727228" y="2487811"/>
            <a:ext cx="3824362" cy="236190"/>
          </a:xfrm>
          <a:prstGeom prst="rect">
            <a:avLst/>
          </a:prstGeom>
          <a:noFill/>
          <a:ln/>
        </p:spPr>
        <p:txBody>
          <a:bodyPr wrap="square" lIns="0" tIns="0" rIns="0" bIns="0" rtlCol="0" anchor="t"/>
          <a:lstStyle/>
          <a:p>
            <a:pPr algn="l" indent="0" marL="0">
              <a:lnSpc>
                <a:spcPts val="900"/>
              </a:lnSpc>
              <a:buNone/>
            </a:pPr>
            <a:r>
              <a:rPr lang="en-US" sz="650" dirty="0">
                <a:solidFill>
                  <a:srgbClr val="272525"/>
                </a:solidFill>
                <a:latin typeface="Source Sans 3" pitchFamily="34" charset="0"/>
                <a:ea typeface="Source Sans 3" pitchFamily="34" charset="-122"/>
                <a:cs typeface="Source Sans 3" pitchFamily="34" charset="-120"/>
              </a:rPr>
              <a:t>Kada nije jasno ko za šta odgovara, ko o čemu odlučuje, gde se završava jedna a počinje druga uloga — politika cveta. Svaka neizvesnost je prostor za uticaj.</a:t>
            </a:r>
            <a:endParaRPr lang="en-US" sz="650" dirty="0"/>
          </a:p>
        </p:txBody>
      </p:sp>
      <p:sp>
        <p:nvSpPr>
          <p:cNvPr id="23" name="Shape 21"/>
          <p:cNvSpPr/>
          <p:nvPr/>
        </p:nvSpPr>
        <p:spPr>
          <a:xfrm>
            <a:off x="496119" y="2881015"/>
            <a:ext cx="4045521" cy="718989"/>
          </a:xfrm>
          <a:prstGeom prst="roundRect">
            <a:avLst>
              <a:gd name="adj" fmla="val 6359"/>
            </a:avLst>
          </a:prstGeom>
          <a:solidFill>
            <a:srgbClr val="FFFFFF"/>
          </a:solidFill>
          <a:ln w="9525">
            <a:solidFill>
              <a:srgbClr val="C8CFCE"/>
            </a:solidFill>
            <a:prstDash val="solid"/>
          </a:ln>
        </p:spPr>
      </p:sp>
      <p:sp>
        <p:nvSpPr>
          <p:cNvPr id="24" name="Shape 22"/>
          <p:cNvSpPr/>
          <p:nvPr/>
        </p:nvSpPr>
        <p:spPr>
          <a:xfrm>
            <a:off x="486594" y="2881015"/>
            <a:ext cx="38100" cy="718989"/>
          </a:xfrm>
          <a:prstGeom prst="roundRect">
            <a:avLst>
              <a:gd name="adj" fmla="val 95721"/>
            </a:avLst>
          </a:prstGeom>
          <a:solidFill>
            <a:srgbClr val="769993"/>
          </a:solidFill>
          <a:ln/>
        </p:spPr>
      </p:sp>
      <p:sp>
        <p:nvSpPr>
          <p:cNvPr id="25" name="Text 23"/>
          <p:cNvSpPr/>
          <p:nvPr/>
        </p:nvSpPr>
        <p:spPr>
          <a:xfrm>
            <a:off x="620985" y="2977307"/>
            <a:ext cx="2088877" cy="135657"/>
          </a:xfrm>
          <a:prstGeom prst="rect">
            <a:avLst/>
          </a:prstGeom>
          <a:noFill/>
          <a:ln/>
        </p:spPr>
        <p:txBody>
          <a:bodyPr wrap="none" lIns="0" tIns="0" rIns="0" bIns="0" rtlCol="0" anchor="t"/>
          <a:lstStyle/>
          <a:p>
            <a:pPr algn="l" indent="0" marL="0">
              <a:lnSpc>
                <a:spcPts val="1050"/>
              </a:lnSpc>
              <a:buNone/>
            </a:pPr>
            <a:r>
              <a:rPr lang="en-US" sz="850" b="1" dirty="0">
                <a:solidFill>
                  <a:srgbClr val="272525"/>
                </a:solidFill>
                <a:latin typeface="Montserrat Bold" pitchFamily="34" charset="0"/>
                <a:ea typeface="Montserrat Bold" pitchFamily="34" charset="-122"/>
                <a:cs typeface="Montserrat Bold" pitchFamily="34" charset="-120"/>
              </a:rPr>
              <a:t>Nejasne procedure evaluacije učinka</a:t>
            </a:r>
            <a:endParaRPr lang="en-US" sz="850" dirty="0"/>
          </a:p>
        </p:txBody>
      </p:sp>
      <p:sp>
        <p:nvSpPr>
          <p:cNvPr id="26" name="Text 24"/>
          <p:cNvSpPr/>
          <p:nvPr/>
        </p:nvSpPr>
        <p:spPr>
          <a:xfrm>
            <a:off x="620985" y="3149426"/>
            <a:ext cx="3824362" cy="354285"/>
          </a:xfrm>
          <a:prstGeom prst="rect">
            <a:avLst/>
          </a:prstGeom>
          <a:noFill/>
          <a:ln/>
        </p:spPr>
        <p:txBody>
          <a:bodyPr wrap="square" lIns="0" tIns="0" rIns="0" bIns="0" rtlCol="0" anchor="t"/>
          <a:lstStyle/>
          <a:p>
            <a:pPr algn="l" indent="0" marL="0">
              <a:lnSpc>
                <a:spcPts val="900"/>
              </a:lnSpc>
              <a:buNone/>
            </a:pPr>
            <a:r>
              <a:rPr lang="en-US" sz="650" dirty="0">
                <a:solidFill>
                  <a:srgbClr val="272525"/>
                </a:solidFill>
                <a:latin typeface="Source Sans 3" pitchFamily="34" charset="0"/>
                <a:ea typeface="Source Sans 3" pitchFamily="34" charset="-122"/>
                <a:cs typeface="Source Sans 3" pitchFamily="34" charset="-120"/>
              </a:rPr>
              <a:t>Ako kriterijumi nisu transparentni, ako se „dobro učinka" subjektivno procenjuje, ako napredovanja ne prate jasna pravila — ljudi će racionalno zaključiti da pored kvalitetnog rada treba i da brinu o tome kako se njihov rad doživljava od ključnih donosilaca odluka.</a:t>
            </a:r>
            <a:endParaRPr lang="en-US" sz="650" dirty="0"/>
          </a:p>
        </p:txBody>
      </p:sp>
      <p:sp>
        <p:nvSpPr>
          <p:cNvPr id="27" name="Shape 25"/>
          <p:cNvSpPr/>
          <p:nvPr/>
        </p:nvSpPr>
        <p:spPr>
          <a:xfrm>
            <a:off x="4602361" y="2881015"/>
            <a:ext cx="4045521" cy="718989"/>
          </a:xfrm>
          <a:prstGeom prst="roundRect">
            <a:avLst>
              <a:gd name="adj" fmla="val 6359"/>
            </a:avLst>
          </a:prstGeom>
          <a:solidFill>
            <a:srgbClr val="FFFFFF"/>
          </a:solidFill>
          <a:ln w="9525">
            <a:solidFill>
              <a:srgbClr val="C8CFCE"/>
            </a:solidFill>
            <a:prstDash val="solid"/>
          </a:ln>
        </p:spPr>
      </p:sp>
      <p:sp>
        <p:nvSpPr>
          <p:cNvPr id="28" name="Shape 26"/>
          <p:cNvSpPr/>
          <p:nvPr/>
        </p:nvSpPr>
        <p:spPr>
          <a:xfrm>
            <a:off x="4592836" y="2881015"/>
            <a:ext cx="38100" cy="718989"/>
          </a:xfrm>
          <a:prstGeom prst="roundRect">
            <a:avLst>
              <a:gd name="adj" fmla="val 95721"/>
            </a:avLst>
          </a:prstGeom>
          <a:solidFill>
            <a:srgbClr val="769993"/>
          </a:solidFill>
          <a:ln/>
        </p:spPr>
      </p:sp>
      <p:sp>
        <p:nvSpPr>
          <p:cNvPr id="29" name="Text 27"/>
          <p:cNvSpPr/>
          <p:nvPr/>
        </p:nvSpPr>
        <p:spPr>
          <a:xfrm>
            <a:off x="4727228" y="2977307"/>
            <a:ext cx="2202061" cy="135657"/>
          </a:xfrm>
          <a:prstGeom prst="rect">
            <a:avLst/>
          </a:prstGeom>
          <a:noFill/>
          <a:ln/>
        </p:spPr>
        <p:txBody>
          <a:bodyPr wrap="none" lIns="0" tIns="0" rIns="0" bIns="0" rtlCol="0" anchor="t"/>
          <a:lstStyle/>
          <a:p>
            <a:pPr algn="l" indent="0" marL="0">
              <a:lnSpc>
                <a:spcPts val="1050"/>
              </a:lnSpc>
              <a:buNone/>
            </a:pPr>
            <a:r>
              <a:rPr lang="en-US" sz="850" b="1" dirty="0">
                <a:solidFill>
                  <a:srgbClr val="272525"/>
                </a:solidFill>
                <a:latin typeface="Montserrat Bold" pitchFamily="34" charset="0"/>
                <a:ea typeface="Montserrat Bold" pitchFamily="34" charset="-122"/>
                <a:cs typeface="Montserrat Bold" pitchFamily="34" charset="-120"/>
              </a:rPr>
              <a:t>Zero-sum princip dodeljivanja nagrada</a:t>
            </a:r>
            <a:endParaRPr lang="en-US" sz="850" dirty="0"/>
          </a:p>
        </p:txBody>
      </p:sp>
      <p:sp>
        <p:nvSpPr>
          <p:cNvPr id="30" name="Text 28"/>
          <p:cNvSpPr/>
          <p:nvPr/>
        </p:nvSpPr>
        <p:spPr>
          <a:xfrm>
            <a:off x="4727228" y="3149426"/>
            <a:ext cx="3824362" cy="354285"/>
          </a:xfrm>
          <a:prstGeom prst="rect">
            <a:avLst/>
          </a:prstGeom>
          <a:noFill/>
          <a:ln/>
        </p:spPr>
        <p:txBody>
          <a:bodyPr wrap="square" lIns="0" tIns="0" rIns="0" bIns="0" rtlCol="0" anchor="t"/>
          <a:lstStyle/>
          <a:p>
            <a:pPr algn="l" indent="0" marL="0">
              <a:lnSpc>
                <a:spcPts val="900"/>
              </a:lnSpc>
              <a:buNone/>
            </a:pPr>
            <a:r>
              <a:rPr lang="en-US" sz="650" dirty="0">
                <a:solidFill>
                  <a:srgbClr val="272525"/>
                </a:solidFill>
                <a:latin typeface="Source Sans 3" pitchFamily="34" charset="0"/>
                <a:ea typeface="Source Sans 3" pitchFamily="34" charset="-122"/>
                <a:cs typeface="Source Sans 3" pitchFamily="34" charset="-120"/>
              </a:rPr>
              <a:t>Ako se sistem bonusa, povišica ili napredovanja organizuje tako da ako jedan dobije, drugi izgubi — politika je neizbežna. Kada je torta fiksna, borba za parče je intenzivna. Kada se torta širi, kolege mogu da budu saveznici.</a:t>
            </a:r>
            <a:endParaRPr lang="en-US" sz="650" dirty="0"/>
          </a:p>
        </p:txBody>
      </p:sp>
      <p:sp>
        <p:nvSpPr>
          <p:cNvPr id="31" name="Shape 29"/>
          <p:cNvSpPr/>
          <p:nvPr/>
        </p:nvSpPr>
        <p:spPr>
          <a:xfrm>
            <a:off x="496119" y="3660725"/>
            <a:ext cx="4045521" cy="718989"/>
          </a:xfrm>
          <a:prstGeom prst="roundRect">
            <a:avLst>
              <a:gd name="adj" fmla="val 6359"/>
            </a:avLst>
          </a:prstGeom>
          <a:solidFill>
            <a:srgbClr val="FFFFFF"/>
          </a:solidFill>
          <a:ln w="9525">
            <a:solidFill>
              <a:srgbClr val="C8CFCE"/>
            </a:solidFill>
            <a:prstDash val="solid"/>
          </a:ln>
        </p:spPr>
      </p:sp>
      <p:sp>
        <p:nvSpPr>
          <p:cNvPr id="32" name="Shape 30"/>
          <p:cNvSpPr/>
          <p:nvPr/>
        </p:nvSpPr>
        <p:spPr>
          <a:xfrm>
            <a:off x="486594" y="3660725"/>
            <a:ext cx="38100" cy="718989"/>
          </a:xfrm>
          <a:prstGeom prst="roundRect">
            <a:avLst>
              <a:gd name="adj" fmla="val 95721"/>
            </a:avLst>
          </a:prstGeom>
          <a:solidFill>
            <a:srgbClr val="769993"/>
          </a:solidFill>
          <a:ln/>
        </p:spPr>
      </p:sp>
      <p:sp>
        <p:nvSpPr>
          <p:cNvPr id="33" name="Text 31"/>
          <p:cNvSpPr/>
          <p:nvPr/>
        </p:nvSpPr>
        <p:spPr>
          <a:xfrm>
            <a:off x="620985" y="3757017"/>
            <a:ext cx="2054051" cy="135657"/>
          </a:xfrm>
          <a:prstGeom prst="rect">
            <a:avLst/>
          </a:prstGeom>
          <a:noFill/>
          <a:ln/>
        </p:spPr>
        <p:txBody>
          <a:bodyPr wrap="none" lIns="0" tIns="0" rIns="0" bIns="0" rtlCol="0" anchor="t"/>
          <a:lstStyle/>
          <a:p>
            <a:pPr algn="l" indent="0" marL="0">
              <a:lnSpc>
                <a:spcPts val="1050"/>
              </a:lnSpc>
              <a:buNone/>
            </a:pPr>
            <a:r>
              <a:rPr lang="en-US" sz="850" b="1" dirty="0">
                <a:solidFill>
                  <a:srgbClr val="272525"/>
                </a:solidFill>
                <a:latin typeface="Montserrat Bold" pitchFamily="34" charset="0"/>
                <a:ea typeface="Montserrat Bold" pitchFamily="34" charset="-122"/>
                <a:cs typeface="Montserrat Bold" pitchFamily="34" charset="-120"/>
              </a:rPr>
              <a:t>Visok pritisak da se ostvare rezultati</a:t>
            </a:r>
            <a:endParaRPr lang="en-US" sz="850" dirty="0"/>
          </a:p>
        </p:txBody>
      </p:sp>
      <p:sp>
        <p:nvSpPr>
          <p:cNvPr id="34" name="Text 32"/>
          <p:cNvSpPr/>
          <p:nvPr/>
        </p:nvSpPr>
        <p:spPr>
          <a:xfrm>
            <a:off x="620985" y="3929137"/>
            <a:ext cx="3824362" cy="236190"/>
          </a:xfrm>
          <a:prstGeom prst="rect">
            <a:avLst/>
          </a:prstGeom>
          <a:noFill/>
          <a:ln/>
        </p:spPr>
        <p:txBody>
          <a:bodyPr wrap="square" lIns="0" tIns="0" rIns="0" bIns="0" rtlCol="0" anchor="t"/>
          <a:lstStyle/>
          <a:p>
            <a:pPr algn="l" indent="0" marL="0">
              <a:lnSpc>
                <a:spcPts val="900"/>
              </a:lnSpc>
              <a:buNone/>
            </a:pPr>
            <a:r>
              <a:rPr lang="en-US" sz="650" dirty="0">
                <a:solidFill>
                  <a:srgbClr val="272525"/>
                </a:solidFill>
                <a:latin typeface="Source Sans 3" pitchFamily="34" charset="0"/>
                <a:ea typeface="Source Sans 3" pitchFamily="34" charset="-122"/>
                <a:cs typeface="Source Sans 3" pitchFamily="34" charset="-120"/>
              </a:rPr>
              <a:t>Što su rezultati važniji a put do njih neizvesniji, ljudi će više pribegavati svim raspoloživim sredstvima — uključujući politička.</a:t>
            </a:r>
            <a:endParaRPr lang="en-US" sz="650" dirty="0"/>
          </a:p>
        </p:txBody>
      </p:sp>
      <p:sp>
        <p:nvSpPr>
          <p:cNvPr id="35" name="Shape 33"/>
          <p:cNvSpPr/>
          <p:nvPr/>
        </p:nvSpPr>
        <p:spPr>
          <a:xfrm>
            <a:off x="4602361" y="3660725"/>
            <a:ext cx="4045521" cy="718989"/>
          </a:xfrm>
          <a:prstGeom prst="roundRect">
            <a:avLst>
              <a:gd name="adj" fmla="val 6359"/>
            </a:avLst>
          </a:prstGeom>
          <a:solidFill>
            <a:srgbClr val="FFFFFF"/>
          </a:solidFill>
          <a:ln w="9525">
            <a:solidFill>
              <a:srgbClr val="C8CFCE"/>
            </a:solidFill>
            <a:prstDash val="solid"/>
          </a:ln>
        </p:spPr>
      </p:sp>
      <p:sp>
        <p:nvSpPr>
          <p:cNvPr id="36" name="Shape 34"/>
          <p:cNvSpPr/>
          <p:nvPr/>
        </p:nvSpPr>
        <p:spPr>
          <a:xfrm>
            <a:off x="4592836" y="3660725"/>
            <a:ext cx="38100" cy="718989"/>
          </a:xfrm>
          <a:prstGeom prst="roundRect">
            <a:avLst>
              <a:gd name="adj" fmla="val 95721"/>
            </a:avLst>
          </a:prstGeom>
          <a:solidFill>
            <a:srgbClr val="769993"/>
          </a:solidFill>
          <a:ln/>
        </p:spPr>
      </p:sp>
      <p:sp>
        <p:nvSpPr>
          <p:cNvPr id="37" name="Text 35"/>
          <p:cNvSpPr/>
          <p:nvPr/>
        </p:nvSpPr>
        <p:spPr>
          <a:xfrm>
            <a:off x="4727228" y="3757017"/>
            <a:ext cx="1393552" cy="135657"/>
          </a:xfrm>
          <a:prstGeom prst="rect">
            <a:avLst/>
          </a:prstGeom>
          <a:noFill/>
          <a:ln/>
        </p:spPr>
        <p:txBody>
          <a:bodyPr wrap="none" lIns="0" tIns="0" rIns="0" bIns="0" rtlCol="0" anchor="t"/>
          <a:lstStyle/>
          <a:p>
            <a:pPr algn="l" indent="0" marL="0">
              <a:lnSpc>
                <a:spcPts val="1050"/>
              </a:lnSpc>
              <a:buNone/>
            </a:pPr>
            <a:r>
              <a:rPr lang="en-US" sz="850" b="1" dirty="0">
                <a:solidFill>
                  <a:srgbClr val="272525"/>
                </a:solidFill>
                <a:latin typeface="Montserrat Bold" pitchFamily="34" charset="0"/>
                <a:ea typeface="Montserrat Bold" pitchFamily="34" charset="-122"/>
                <a:cs typeface="Montserrat Bold" pitchFamily="34" charset="-120"/>
              </a:rPr>
              <a:t>Lični interesi menadžera</a:t>
            </a:r>
            <a:endParaRPr lang="en-US" sz="850" dirty="0"/>
          </a:p>
        </p:txBody>
      </p:sp>
      <p:sp>
        <p:nvSpPr>
          <p:cNvPr id="38" name="Text 36"/>
          <p:cNvSpPr/>
          <p:nvPr/>
        </p:nvSpPr>
        <p:spPr>
          <a:xfrm>
            <a:off x="4727228" y="3929137"/>
            <a:ext cx="3824362" cy="354285"/>
          </a:xfrm>
          <a:prstGeom prst="rect">
            <a:avLst/>
          </a:prstGeom>
          <a:noFill/>
          <a:ln/>
        </p:spPr>
        <p:txBody>
          <a:bodyPr wrap="square" lIns="0" tIns="0" rIns="0" bIns="0" rtlCol="0" anchor="t"/>
          <a:lstStyle/>
          <a:p>
            <a:pPr algn="l" indent="0" marL="0">
              <a:lnSpc>
                <a:spcPts val="900"/>
              </a:lnSpc>
              <a:buNone/>
            </a:pPr>
            <a:r>
              <a:rPr lang="en-US" sz="650" dirty="0">
                <a:solidFill>
                  <a:srgbClr val="272525"/>
                </a:solidFill>
                <a:latin typeface="Source Sans 3" pitchFamily="34" charset="0"/>
                <a:ea typeface="Source Sans 3" pitchFamily="34" charset="-122"/>
                <a:cs typeface="Source Sans 3" pitchFamily="34" charset="-120"/>
              </a:rPr>
              <a:t>Kada su menadžeri sami visoko politički motivisani, oni modeluju takvo ponašanje za svoje timove. Kultura organizacije se često izgrađuje top-down: ako šef provodi pola dana lobirajući kod direktora, njegov tim će učiti da je to put ka uspehu.</a:t>
            </a:r>
            <a:endParaRPr lang="en-US" sz="650" dirty="0"/>
          </a:p>
        </p:txBody>
      </p:sp>
      <p:sp>
        <p:nvSpPr>
          <p:cNvPr id="39" name="Shape 37"/>
          <p:cNvSpPr/>
          <p:nvPr/>
        </p:nvSpPr>
        <p:spPr>
          <a:xfrm>
            <a:off x="496119" y="4448026"/>
            <a:ext cx="8151763" cy="298549"/>
          </a:xfrm>
          <a:prstGeom prst="roundRect">
            <a:avLst>
              <a:gd name="adj" fmla="val 12216"/>
            </a:avLst>
          </a:prstGeom>
          <a:solidFill>
            <a:srgbClr val="B6D6FC"/>
          </a:solidFill>
          <a:ln/>
        </p:spPr>
      </p:sp>
      <p:pic>
        <p:nvPicPr>
          <p:cNvPr id="40" name="Image 0" descr="preencoded.png">    </p:cNvPr>
          <p:cNvPicPr>
            <a:picLocks noChangeAspect="1"/>
          </p:cNvPicPr>
          <p:nvPr/>
        </p:nvPicPr>
        <p:blipFill>
          <a:blip r:embed="rId1"/>
          <a:stretch>
            <a:fillRect/>
          </a:stretch>
        </p:blipFill>
        <p:spPr>
          <a:xfrm>
            <a:off x="582885" y="4566196"/>
            <a:ext cx="108496" cy="86767"/>
          </a:xfrm>
          <a:prstGeom prst="rect">
            <a:avLst/>
          </a:prstGeom>
        </p:spPr>
      </p:pic>
      <p:sp>
        <p:nvSpPr>
          <p:cNvPr id="41" name="Text 38"/>
          <p:cNvSpPr/>
          <p:nvPr/>
        </p:nvSpPr>
        <p:spPr>
          <a:xfrm>
            <a:off x="778148" y="4530403"/>
            <a:ext cx="7782967" cy="118095"/>
          </a:xfrm>
          <a:prstGeom prst="rect">
            <a:avLst/>
          </a:prstGeom>
          <a:noFill/>
          <a:ln/>
        </p:spPr>
        <p:txBody>
          <a:bodyPr wrap="none" lIns="0" tIns="0" rIns="0" bIns="0" rtlCol="0" anchor="t"/>
          <a:lstStyle/>
          <a:p>
            <a:pPr algn="l" indent="0" marL="0">
              <a:lnSpc>
                <a:spcPts val="900"/>
              </a:lnSpc>
              <a:buNone/>
            </a:pPr>
            <a:r>
              <a:rPr lang="en-US" sz="650" b="1" dirty="0">
                <a:solidFill>
                  <a:srgbClr val="000000"/>
                </a:solidFill>
                <a:latin typeface="Source Sans 3" pitchFamily="34" charset="0"/>
                <a:ea typeface="Source Sans 3" pitchFamily="34" charset="-122"/>
                <a:cs typeface="Source Sans 3" pitchFamily="34" charset="-120"/>
              </a:rPr>
              <a:t>DOOP skala</a:t>
            </a:r>
            <a:pPr algn="l" indent="0" marL="0">
              <a:lnSpc>
                <a:spcPts val="900"/>
              </a:lnSpc>
              <a:buNone/>
            </a:pPr>
            <a:r>
              <a:rPr lang="en-US" sz="650" dirty="0">
                <a:solidFill>
                  <a:srgbClr val="000000"/>
                </a:solidFill>
                <a:latin typeface="Source Sans 3" pitchFamily="34" charset="0"/>
                <a:ea typeface="Source Sans 3" pitchFamily="34" charset="-122"/>
                <a:cs typeface="Source Sans 3" pitchFamily="34" charset="-120"/>
              </a:rPr>
              <a:t> (Dysfunctional Office and Organizational Politics scale) — instrument kojim se ovi kontekstualni faktori operacionalizuju i mere. Koristan alat za dijagnostiku organizacione kulture.</a:t>
            </a:r>
            <a:endParaRPr lang="en-US" sz="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496119" y="800844"/>
            <a:ext cx="914549" cy="147042"/>
          </a:xfrm>
          <a:prstGeom prst="rect">
            <a:avLst/>
          </a:prstGeom>
          <a:noFill/>
          <a:ln/>
        </p:spPr>
        <p:txBody>
          <a:bodyPr wrap="none" lIns="0" tIns="0" rIns="0" bIns="0" rtlCol="0" anchor="t"/>
          <a:lstStyle/>
          <a:p>
            <a:pPr algn="l" indent="0" marL="0">
              <a:lnSpc>
                <a:spcPts val="1150"/>
              </a:lnSpc>
              <a:buNone/>
            </a:pPr>
            <a:r>
              <a:rPr lang="en-US" sz="700" dirty="0">
                <a:solidFill>
                  <a:srgbClr val="769993"/>
                </a:solidFill>
                <a:latin typeface="Source Sans 3" pitchFamily="34" charset="0"/>
                <a:ea typeface="Source Sans 3" pitchFamily="34" charset="-122"/>
                <a:cs typeface="Source Sans 3" pitchFamily="34" charset="-120"/>
              </a:rPr>
              <a:t>INDIVIDUALNE RAZLIKE</a:t>
            </a:r>
            <a:endParaRPr lang="en-US" sz="700" dirty="0"/>
          </a:p>
        </p:txBody>
      </p:sp>
      <p:sp>
        <p:nvSpPr>
          <p:cNvPr id="3" name="Text 1"/>
          <p:cNvSpPr/>
          <p:nvPr/>
        </p:nvSpPr>
        <p:spPr>
          <a:xfrm>
            <a:off x="496119" y="1027956"/>
            <a:ext cx="6447458" cy="368201"/>
          </a:xfrm>
          <a:prstGeom prst="rect">
            <a:avLst/>
          </a:prstGeom>
          <a:noFill/>
          <a:ln/>
        </p:spPr>
        <p:txBody>
          <a:bodyPr wrap="none" lIns="0" tIns="0" rIns="0" bIns="0" rtlCol="0" anchor="t"/>
          <a:lstStyle/>
          <a:p>
            <a:pPr algn="l" indent="0" marL="0">
              <a:lnSpc>
                <a:spcPts val="2850"/>
              </a:lnSpc>
              <a:buNone/>
            </a:pPr>
            <a:r>
              <a:rPr lang="en-US" sz="2300" b="1" dirty="0">
                <a:solidFill>
                  <a:srgbClr val="769993"/>
                </a:solidFill>
                <a:latin typeface="Montserrat Bold" pitchFamily="34" charset="0"/>
                <a:ea typeface="Montserrat Bold" pitchFamily="34" charset="-122"/>
                <a:cs typeface="Montserrat Bold" pitchFamily="34" charset="-120"/>
              </a:rPr>
              <a:t>Pojedinac i politika: ko se ponaša politički</a:t>
            </a:r>
            <a:endParaRPr lang="en-US" sz="2300" dirty="0"/>
          </a:p>
        </p:txBody>
      </p:sp>
      <p:sp>
        <p:nvSpPr>
          <p:cNvPr id="4" name="Text 2"/>
          <p:cNvSpPr/>
          <p:nvPr/>
        </p:nvSpPr>
        <p:spPr>
          <a:xfrm>
            <a:off x="496119" y="1564035"/>
            <a:ext cx="8151763" cy="551631"/>
          </a:xfrm>
          <a:prstGeom prst="rect">
            <a:avLst/>
          </a:prstGeom>
          <a:noFill/>
          <a:ln/>
        </p:spPr>
        <p:txBody>
          <a:bodyPr wrap="square" lIns="0" tIns="0" rIns="0" bIns="0" rtlCol="0" anchor="t"/>
          <a:lstStyle/>
          <a:p>
            <a:pPr algn="l" indent="0" marL="0">
              <a:lnSpc>
                <a:spcPts val="1400"/>
              </a:lnSpc>
              <a:buNone/>
            </a:pPr>
            <a:r>
              <a:rPr lang="en-US" sz="900" dirty="0">
                <a:solidFill>
                  <a:srgbClr val="272525"/>
                </a:solidFill>
                <a:latin typeface="Source Sans 3" pitchFamily="34" charset="0"/>
                <a:ea typeface="Source Sans 3" pitchFamily="34" charset="-122"/>
                <a:cs typeface="Source Sans 3" pitchFamily="34" charset="-120"/>
              </a:rPr>
              <a:t>Iako kontekst dominira, individualne razlike igraju ulogu. Najproučavanija dimenzija ličnosti povezana sa političkim ponašanjem je </a:t>
            </a:r>
            <a:pPr algn="l" indent="0" marL="0">
              <a:lnSpc>
                <a:spcPts val="1400"/>
              </a:lnSpc>
              <a:buNone/>
            </a:pPr>
            <a:r>
              <a:rPr lang="en-US" sz="900" b="1" dirty="0">
                <a:solidFill>
                  <a:srgbClr val="272525"/>
                </a:solidFill>
                <a:latin typeface="Source Sans 3" pitchFamily="34" charset="0"/>
                <a:ea typeface="Source Sans 3" pitchFamily="34" charset="-122"/>
                <a:cs typeface="Source Sans 3" pitchFamily="34" charset="-120"/>
              </a:rPr>
              <a:t>makijavelizam</a:t>
            </a:r>
            <a:pPr algn="l" indent="0" marL="0">
              <a:lnSpc>
                <a:spcPts val="1400"/>
              </a:lnSpc>
              <a:buNone/>
            </a:pPr>
            <a:r>
              <a:rPr lang="en-US" sz="900" dirty="0">
                <a:solidFill>
                  <a:srgbClr val="272525"/>
                </a:solidFill>
                <a:latin typeface="Source Sans 3" pitchFamily="34" charset="0"/>
                <a:ea typeface="Source Sans 3" pitchFamily="34" charset="-122"/>
                <a:cs typeface="Source Sans 3" pitchFamily="34" charset="-120"/>
              </a:rPr>
              <a:t> — sklonost ka strateškoj manipulaciji drugima u službi sopstvenih interesa, sa cinizmom prema ljudskoj prirodi i fleksibilnošću prema moralnim normama. Makijavelisti politiku doživljavaju kao prirodni način funkcionisanja i lakše ulaze u političke igre.</a:t>
            </a:r>
            <a:endParaRPr lang="en-US" sz="900" dirty="0"/>
          </a:p>
        </p:txBody>
      </p:sp>
      <p:sp>
        <p:nvSpPr>
          <p:cNvPr id="5" name="Shape 3"/>
          <p:cNvSpPr/>
          <p:nvPr/>
        </p:nvSpPr>
        <p:spPr>
          <a:xfrm>
            <a:off x="411212" y="2241575"/>
            <a:ext cx="4101926" cy="2136353"/>
          </a:xfrm>
          <a:prstGeom prst="roundRect">
            <a:avLst>
              <a:gd name="adj" fmla="val 3972"/>
            </a:avLst>
          </a:prstGeom>
          <a:solidFill>
            <a:srgbClr val="769993"/>
          </a:solidFill>
          <a:ln/>
        </p:spPr>
      </p:sp>
      <p:sp>
        <p:nvSpPr>
          <p:cNvPr id="6" name="Text 4"/>
          <p:cNvSpPr/>
          <p:nvPr/>
        </p:nvSpPr>
        <p:spPr>
          <a:xfrm>
            <a:off x="529010" y="2353494"/>
            <a:ext cx="2350517" cy="184175"/>
          </a:xfrm>
          <a:prstGeom prst="rect">
            <a:avLst/>
          </a:prstGeom>
          <a:noFill/>
          <a:ln/>
        </p:spPr>
        <p:txBody>
          <a:bodyPr wrap="none" lIns="0" tIns="0" rIns="0" bIns="0" rtlCol="0" anchor="t"/>
          <a:lstStyle/>
          <a:p>
            <a:pPr algn="l" indent="0" marL="0">
              <a:lnSpc>
                <a:spcPts val="1400"/>
              </a:lnSpc>
              <a:buNone/>
            </a:pPr>
            <a:r>
              <a:rPr lang="en-US" sz="1150" b="1" dirty="0">
                <a:solidFill>
                  <a:srgbClr val="000000"/>
                </a:solidFill>
                <a:latin typeface="Montserrat Bold" pitchFamily="34" charset="0"/>
                <a:ea typeface="Montserrat Bold" pitchFamily="34" charset="-122"/>
                <a:cs typeface="Montserrat Bold" pitchFamily="34" charset="-120"/>
              </a:rPr>
              <a:t>HEXACO: Iskrenost-Skromnost</a:t>
            </a:r>
            <a:endParaRPr lang="en-US" sz="1150" dirty="0"/>
          </a:p>
        </p:txBody>
      </p:sp>
      <p:sp>
        <p:nvSpPr>
          <p:cNvPr id="7" name="Text 5"/>
          <p:cNvSpPr/>
          <p:nvPr/>
        </p:nvSpPr>
        <p:spPr>
          <a:xfrm>
            <a:off x="529010" y="2649587"/>
            <a:ext cx="3866331" cy="735509"/>
          </a:xfrm>
          <a:prstGeom prst="rect">
            <a:avLst/>
          </a:prstGeom>
          <a:noFill/>
          <a:ln/>
        </p:spPr>
        <p:txBody>
          <a:bodyPr wrap="square" lIns="0" tIns="0" rIns="0" bIns="0" rtlCol="0" anchor="t"/>
          <a:lstStyle/>
          <a:p>
            <a:pPr algn="l" indent="0" marL="0">
              <a:lnSpc>
                <a:spcPts val="1400"/>
              </a:lnSpc>
              <a:buNone/>
            </a:pPr>
            <a:r>
              <a:rPr lang="en-US" sz="900" dirty="0">
                <a:solidFill>
                  <a:srgbClr val="000000"/>
                </a:solidFill>
                <a:latin typeface="Source Sans 3" pitchFamily="34" charset="0"/>
                <a:ea typeface="Source Sans 3" pitchFamily="34" charset="-122"/>
                <a:cs typeface="Source Sans 3" pitchFamily="34" charset="-120"/>
              </a:rPr>
              <a:t>Iz HEXACO perspektive, ključna dimenzija je </a:t>
            </a:r>
            <a:pPr algn="l" indent="0" marL="0">
              <a:lnSpc>
                <a:spcPts val="1400"/>
              </a:lnSpc>
              <a:buNone/>
            </a:pPr>
            <a:r>
              <a:rPr lang="en-US" sz="900" b="1" dirty="0">
                <a:solidFill>
                  <a:srgbClr val="000000"/>
                </a:solidFill>
                <a:latin typeface="Source Sans 3" pitchFamily="34" charset="0"/>
                <a:ea typeface="Source Sans 3" pitchFamily="34" charset="-122"/>
                <a:cs typeface="Source Sans 3" pitchFamily="34" charset="-120"/>
              </a:rPr>
              <a:t>Iskrenost-Skromnost (Honesty-Humility)</a:t>
            </a:r>
            <a:pPr algn="l" indent="0" marL="0">
              <a:lnSpc>
                <a:spcPts val="1400"/>
              </a:lnSpc>
              <a:buNone/>
            </a:pPr>
            <a:r>
              <a:rPr lang="en-US" sz="900" dirty="0">
                <a:solidFill>
                  <a:srgbClr val="000000"/>
                </a:solidFill>
                <a:latin typeface="Source Sans 3" pitchFamily="34" charset="0"/>
                <a:ea typeface="Source Sans 3" pitchFamily="34" charset="-122"/>
                <a:cs typeface="Source Sans 3" pitchFamily="34" charset="-120"/>
              </a:rPr>
              <a:t>. Vilšajer i saradnici (2012) su pokazali nešto važno: kada ljudi sa niskom iskrenosti-skromnosti doživljavaju radno mesto kao političko, oni značajno češće:</a:t>
            </a:r>
            <a:endParaRPr lang="en-US" sz="900" dirty="0"/>
          </a:p>
        </p:txBody>
      </p:sp>
      <p:sp>
        <p:nvSpPr>
          <p:cNvPr id="8" name="Text 6"/>
          <p:cNvSpPr/>
          <p:nvPr/>
        </p:nvSpPr>
        <p:spPr>
          <a:xfrm>
            <a:off x="529010" y="3485852"/>
            <a:ext cx="3866331" cy="852934"/>
          </a:xfrm>
          <a:prstGeom prst="rect">
            <a:avLst/>
          </a:prstGeom>
          <a:noFill/>
          <a:ln/>
        </p:spPr>
        <p:txBody>
          <a:bodyPr wrap="square" lIns="0" tIns="0" rIns="0" bIns="0" rtlCol="0" anchor="t"/>
          <a:lstStyle/>
          <a:p>
            <a:pPr algn="l" marL="342900" indent="-342900">
              <a:lnSpc>
                <a:spcPts val="1400"/>
              </a:lnSpc>
              <a:buSzPct val="100000"/>
              <a:buChar char="•"/>
            </a:pPr>
            <a:r>
              <a:rPr lang="en-US" sz="900" dirty="0">
                <a:solidFill>
                  <a:srgbClr val="000000"/>
                </a:solidFill>
                <a:latin typeface="Source Sans 3" pitchFamily="34" charset="0"/>
                <a:ea typeface="Source Sans 3" pitchFamily="34" charset="-122"/>
                <a:cs typeface="Source Sans 3" pitchFamily="34" charset="-120"/>
              </a:rPr>
              <a:t>pribegavaju kontraproduktivnom radnom ponašanju</a:t>
            </a:r>
            <a:endParaRPr lang="en-US" sz="900" dirty="0"/>
          </a:p>
          <a:p>
            <a:pPr algn="l" marL="342900" indent="-342900">
              <a:lnSpc>
                <a:spcPts val="1400"/>
              </a:lnSpc>
              <a:buSzPct val="100000"/>
              <a:buChar char="•"/>
            </a:pPr>
            <a:r>
              <a:rPr lang="en-US" sz="900" dirty="0">
                <a:solidFill>
                  <a:srgbClr val="000000"/>
                </a:solidFill>
                <a:latin typeface="Source Sans 3" pitchFamily="34" charset="0"/>
                <a:ea typeface="Source Sans 3" pitchFamily="34" charset="-122"/>
                <a:cs typeface="Source Sans 3" pitchFamily="34" charset="-120"/>
              </a:rPr>
              <a:t>koriste menadžment utisaka</a:t>
            </a:r>
            <a:endParaRPr lang="en-US" sz="900" dirty="0"/>
          </a:p>
          <a:p>
            <a:pPr algn="l" marL="342900" indent="-342900">
              <a:lnSpc>
                <a:spcPts val="1400"/>
              </a:lnSpc>
              <a:buSzPct val="100000"/>
              <a:buChar char="•"/>
            </a:pPr>
            <a:r>
              <a:rPr lang="en-US" sz="900" dirty="0">
                <a:solidFill>
                  <a:srgbClr val="000000"/>
                </a:solidFill>
                <a:latin typeface="Source Sans 3" pitchFamily="34" charset="0"/>
                <a:ea typeface="Source Sans 3" pitchFamily="34" charset="-122"/>
                <a:cs typeface="Source Sans 3" pitchFamily="34" charset="-120"/>
              </a:rPr>
              <a:t>doživljavaju stres na poslu</a:t>
            </a:r>
            <a:endParaRPr lang="en-US" sz="900" dirty="0"/>
          </a:p>
          <a:p>
            <a:pPr algn="l" marL="342900" indent="-342900">
              <a:lnSpc>
                <a:spcPts val="1400"/>
              </a:lnSpc>
              <a:buSzPct val="100000"/>
              <a:buChar char="•"/>
            </a:pPr>
            <a:r>
              <a:rPr lang="en-US" sz="900" dirty="0">
                <a:solidFill>
                  <a:srgbClr val="000000"/>
                </a:solidFill>
                <a:latin typeface="Source Sans 3" pitchFamily="34" charset="0"/>
                <a:ea typeface="Source Sans 3" pitchFamily="34" charset="-122"/>
                <a:cs typeface="Source Sans 3" pitchFamily="34" charset="-120"/>
              </a:rPr>
              <a:t>imaju niže zadovoljstvo poslom</a:t>
            </a:r>
            <a:endParaRPr lang="en-US" sz="900" dirty="0"/>
          </a:p>
        </p:txBody>
      </p:sp>
      <p:sp>
        <p:nvSpPr>
          <p:cNvPr id="9" name="Text 7"/>
          <p:cNvSpPr/>
          <p:nvPr/>
        </p:nvSpPr>
        <p:spPr>
          <a:xfrm>
            <a:off x="4720530" y="2353494"/>
            <a:ext cx="1779166" cy="184175"/>
          </a:xfrm>
          <a:prstGeom prst="rect">
            <a:avLst/>
          </a:prstGeom>
          <a:noFill/>
          <a:ln/>
        </p:spPr>
        <p:txBody>
          <a:bodyPr wrap="none" lIns="0" tIns="0" rIns="0" bIns="0" rtlCol="0" anchor="t"/>
          <a:lstStyle/>
          <a:p>
            <a:pPr algn="l" indent="0" marL="0">
              <a:lnSpc>
                <a:spcPts val="1400"/>
              </a:lnSpc>
              <a:buNone/>
            </a:pPr>
            <a:r>
              <a:rPr lang="en-US" sz="1150" b="1" dirty="0">
                <a:solidFill>
                  <a:srgbClr val="769993"/>
                </a:solidFill>
                <a:latin typeface="Montserrat Bold" pitchFamily="34" charset="0"/>
                <a:ea typeface="Montserrat Bold" pitchFamily="34" charset="-122"/>
                <a:cs typeface="Montserrat Bold" pitchFamily="34" charset="-120"/>
              </a:rPr>
              <a:t>Implikacija za selekciju</a:t>
            </a:r>
            <a:endParaRPr lang="en-US" sz="1150" dirty="0"/>
          </a:p>
        </p:txBody>
      </p:sp>
      <p:sp>
        <p:nvSpPr>
          <p:cNvPr id="10" name="Text 8"/>
          <p:cNvSpPr/>
          <p:nvPr/>
        </p:nvSpPr>
        <p:spPr>
          <a:xfrm>
            <a:off x="4720530" y="2649587"/>
            <a:ext cx="3932113" cy="367754"/>
          </a:xfrm>
          <a:prstGeom prst="rect">
            <a:avLst/>
          </a:prstGeom>
          <a:noFill/>
          <a:ln/>
        </p:spPr>
        <p:txBody>
          <a:bodyPr wrap="square" lIns="0" tIns="0" rIns="0" bIns="0" rtlCol="0" anchor="t"/>
          <a:lstStyle/>
          <a:p>
            <a:pPr algn="l" indent="0" marL="0">
              <a:lnSpc>
                <a:spcPts val="1400"/>
              </a:lnSpc>
              <a:buNone/>
            </a:pPr>
            <a:r>
              <a:rPr lang="en-US" sz="900" dirty="0">
                <a:solidFill>
                  <a:srgbClr val="272525"/>
                </a:solidFill>
                <a:latin typeface="Source Sans 3" pitchFamily="34" charset="0"/>
                <a:ea typeface="Source Sans 3" pitchFamily="34" charset="-122"/>
                <a:cs typeface="Source Sans 3" pitchFamily="34" charset="-120"/>
              </a:rPr>
              <a:t>Testiranje Iskrenost-Skromnost dimenzije može biti dragoceno za pozicije koje uključuju:</a:t>
            </a:r>
            <a:endParaRPr lang="en-US" sz="900" dirty="0"/>
          </a:p>
        </p:txBody>
      </p:sp>
      <p:sp>
        <p:nvSpPr>
          <p:cNvPr id="11" name="Text 9"/>
          <p:cNvSpPr/>
          <p:nvPr/>
        </p:nvSpPr>
        <p:spPr>
          <a:xfrm>
            <a:off x="4720530" y="3118098"/>
            <a:ext cx="3932113" cy="629915"/>
          </a:xfrm>
          <a:prstGeom prst="rect">
            <a:avLst/>
          </a:prstGeom>
          <a:noFill/>
          <a:ln/>
        </p:spPr>
        <p:txBody>
          <a:bodyPr wrap="square" lIns="0" tIns="0" rIns="0" bIns="0" rtlCol="0" anchor="t"/>
          <a:lstStyle/>
          <a:p>
            <a:pPr algn="l" marL="342900" indent="-342900">
              <a:lnSpc>
                <a:spcPts val="1400"/>
              </a:lnSpc>
              <a:buSzPct val="100000"/>
              <a:buChar char="•"/>
            </a:pPr>
            <a:r>
              <a:rPr lang="en-US" sz="900" dirty="0">
                <a:solidFill>
                  <a:srgbClr val="272525"/>
                </a:solidFill>
                <a:latin typeface="Source Sans 3" pitchFamily="34" charset="0"/>
                <a:ea typeface="Source Sans 3" pitchFamily="34" charset="-122"/>
                <a:cs typeface="Source Sans 3" pitchFamily="34" charset="-120"/>
              </a:rPr>
              <a:t>visok stepen autonomije</a:t>
            </a:r>
            <a:endParaRPr lang="en-US" sz="900" dirty="0"/>
          </a:p>
          <a:p>
            <a:pPr algn="l" marL="342900" indent="-342900">
              <a:lnSpc>
                <a:spcPts val="1400"/>
              </a:lnSpc>
              <a:buSzPct val="100000"/>
              <a:buChar char="•"/>
            </a:pPr>
            <a:r>
              <a:rPr lang="en-US" sz="900" dirty="0">
                <a:solidFill>
                  <a:srgbClr val="272525"/>
                </a:solidFill>
                <a:latin typeface="Source Sans 3" pitchFamily="34" charset="0"/>
                <a:ea typeface="Source Sans 3" pitchFamily="34" charset="-122"/>
                <a:cs typeface="Source Sans 3" pitchFamily="34" charset="-120"/>
              </a:rPr>
              <a:t>pristup resursima</a:t>
            </a:r>
            <a:endParaRPr lang="en-US" sz="900" dirty="0"/>
          </a:p>
          <a:p>
            <a:pPr algn="l" marL="342900" indent="-342900">
              <a:lnSpc>
                <a:spcPts val="1400"/>
              </a:lnSpc>
              <a:buSzPct val="100000"/>
              <a:buChar char="•"/>
            </a:pPr>
            <a:r>
              <a:rPr lang="en-US" sz="900" dirty="0">
                <a:solidFill>
                  <a:srgbClr val="272525"/>
                </a:solidFill>
                <a:latin typeface="Source Sans 3" pitchFamily="34" charset="0"/>
                <a:ea typeface="Source Sans 3" pitchFamily="34" charset="-122"/>
                <a:cs typeface="Source Sans 3" pitchFamily="34" charset="-120"/>
              </a:rPr>
              <a:t>moć nad drugima</a:t>
            </a:r>
            <a:endParaRPr lang="en-US" sz="900" dirty="0"/>
          </a:p>
        </p:txBody>
      </p:sp>
      <p:sp>
        <p:nvSpPr>
          <p:cNvPr id="12" name="Text 10"/>
          <p:cNvSpPr/>
          <p:nvPr/>
        </p:nvSpPr>
        <p:spPr>
          <a:xfrm>
            <a:off x="4720530" y="3848770"/>
            <a:ext cx="3932113" cy="367754"/>
          </a:xfrm>
          <a:prstGeom prst="rect">
            <a:avLst/>
          </a:prstGeom>
          <a:noFill/>
          <a:ln/>
        </p:spPr>
        <p:txBody>
          <a:bodyPr wrap="square" lIns="0" tIns="0" rIns="0" bIns="0" rtlCol="0" anchor="t"/>
          <a:lstStyle/>
          <a:p>
            <a:pPr algn="l" indent="0" marL="0">
              <a:lnSpc>
                <a:spcPts val="1400"/>
              </a:lnSpc>
              <a:buNone/>
            </a:pPr>
            <a:r>
              <a:rPr lang="en-US" sz="900" dirty="0">
                <a:solidFill>
                  <a:srgbClr val="272525"/>
                </a:solidFill>
                <a:latin typeface="Source Sans 3" pitchFamily="34" charset="0"/>
                <a:ea typeface="Source Sans 3" pitchFamily="34" charset="-122"/>
                <a:cs typeface="Source Sans 3" pitchFamily="34" charset="-120"/>
              </a:rPr>
              <a:t>Ne zato što su sve niske vrednosti loše, već zato što kombinacija </a:t>
            </a:r>
            <a:pPr algn="l" indent="0" marL="0">
              <a:lnSpc>
                <a:spcPts val="1400"/>
              </a:lnSpc>
              <a:buNone/>
            </a:pPr>
            <a:r>
              <a:rPr lang="en-US" sz="900" b="1" dirty="0">
                <a:solidFill>
                  <a:srgbClr val="272525"/>
                </a:solidFill>
                <a:latin typeface="Source Sans 3" pitchFamily="34" charset="0"/>
                <a:ea typeface="Source Sans 3" pitchFamily="34" charset="-122"/>
                <a:cs typeface="Source Sans 3" pitchFamily="34" charset="-120"/>
              </a:rPr>
              <a:t>visoke moći i niske Iskrenost-Skromnost</a:t>
            </a:r>
            <a:pPr algn="l" indent="0" marL="0">
              <a:lnSpc>
                <a:spcPts val="1400"/>
              </a:lnSpc>
              <a:buNone/>
            </a:pPr>
            <a:r>
              <a:rPr lang="en-US" sz="900" dirty="0">
                <a:solidFill>
                  <a:srgbClr val="272525"/>
                </a:solidFill>
                <a:latin typeface="Source Sans 3" pitchFamily="34" charset="0"/>
                <a:ea typeface="Source Sans 3" pitchFamily="34" charset="-122"/>
                <a:cs typeface="Source Sans 3" pitchFamily="34" charset="-120"/>
              </a:rPr>
              <a:t> predstavlja organizacioni rizik.</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488379" y="411138"/>
            <a:ext cx="249957" cy="83269"/>
          </a:xfrm>
          <a:prstGeom prst="rect">
            <a:avLst/>
          </a:prstGeom>
          <a:noFill/>
          <a:ln/>
        </p:spPr>
        <p:txBody>
          <a:bodyPr wrap="none" lIns="0" tIns="0" rIns="0" bIns="0" rtlCol="0" anchor="t"/>
          <a:lstStyle/>
          <a:p>
            <a:pPr algn="l" indent="0" marL="0">
              <a:lnSpc>
                <a:spcPts val="650"/>
              </a:lnSpc>
              <a:buNone/>
            </a:pPr>
            <a:r>
              <a:rPr lang="en-US" sz="450" dirty="0">
                <a:solidFill>
                  <a:srgbClr val="769993"/>
                </a:solidFill>
                <a:latin typeface="Source Sans 3" pitchFamily="34" charset="0"/>
                <a:ea typeface="Source Sans 3" pitchFamily="34" charset="-122"/>
                <a:cs typeface="Source Sans 3" pitchFamily="34" charset="-120"/>
              </a:rPr>
              <a:t>EMPIRIJA</a:t>
            </a:r>
            <a:endParaRPr lang="en-US" sz="450" dirty="0"/>
          </a:p>
        </p:txBody>
      </p:sp>
      <p:sp>
        <p:nvSpPr>
          <p:cNvPr id="3" name="Text 1"/>
          <p:cNvSpPr/>
          <p:nvPr/>
        </p:nvSpPr>
        <p:spPr>
          <a:xfrm>
            <a:off x="488379" y="538386"/>
            <a:ext cx="4404866" cy="248022"/>
          </a:xfrm>
          <a:prstGeom prst="rect">
            <a:avLst/>
          </a:prstGeom>
          <a:noFill/>
          <a:ln/>
        </p:spPr>
        <p:txBody>
          <a:bodyPr wrap="none" lIns="0" tIns="0" rIns="0" bIns="0" rtlCol="0" anchor="t"/>
          <a:lstStyle/>
          <a:p>
            <a:pPr algn="l" indent="0" marL="0">
              <a:lnSpc>
                <a:spcPts val="1950"/>
              </a:lnSpc>
              <a:buNone/>
            </a:pPr>
            <a:r>
              <a:rPr lang="en-US" sz="1550" b="1" dirty="0">
                <a:solidFill>
                  <a:srgbClr val="769993"/>
                </a:solidFill>
                <a:latin typeface="Montserrat Bold" pitchFamily="34" charset="0"/>
                <a:ea typeface="Montserrat Bold" pitchFamily="34" charset="-122"/>
                <a:cs typeface="Montserrat Bold" pitchFamily="34" charset="-120"/>
              </a:rPr>
              <a:t>Šta politika radi: empirijska slika posledica</a:t>
            </a:r>
            <a:endParaRPr lang="en-US" sz="1550" dirty="0"/>
          </a:p>
        </p:txBody>
      </p:sp>
      <p:sp>
        <p:nvSpPr>
          <p:cNvPr id="4" name="Text 2"/>
          <p:cNvSpPr/>
          <p:nvPr/>
        </p:nvSpPr>
        <p:spPr>
          <a:xfrm>
            <a:off x="488379" y="862533"/>
            <a:ext cx="8167241" cy="208211"/>
          </a:xfrm>
          <a:prstGeom prst="rect">
            <a:avLst/>
          </a:prstGeom>
          <a:noFill/>
          <a:ln/>
        </p:spPr>
        <p:txBody>
          <a:bodyPr wrap="square" lIns="0" tIns="0" rIns="0" bIns="0" rtlCol="0" anchor="t"/>
          <a:lstStyle/>
          <a:p>
            <a:pPr algn="l"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Najproučavaniji koncept u ovoj oblasti je </a:t>
            </a:r>
            <a:pPr algn="l" indent="0" marL="0">
              <a:lnSpc>
                <a:spcPts val="800"/>
              </a:lnSpc>
              <a:buNone/>
            </a:pPr>
            <a:r>
              <a:rPr lang="en-US" sz="600" b="1" dirty="0">
                <a:solidFill>
                  <a:srgbClr val="272525"/>
                </a:solidFill>
                <a:latin typeface="Source Sans 3" pitchFamily="34" charset="0"/>
                <a:ea typeface="Source Sans 3" pitchFamily="34" charset="-122"/>
                <a:cs typeface="Source Sans 3" pitchFamily="34" charset="-120"/>
              </a:rPr>
              <a:t>POPs — Perceptions of Organizational Politics scale</a:t>
            </a:r>
            <a:pPr algn="l"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 (Kakmar i Feris, 1991). Skala meri u kojoj meri zaposleni doživljavaju svoju organizaciju kao političku. Važna je distinkcija: POPs ne meri objektivnu količinu politike u organizaciji, već </a:t>
            </a:r>
            <a:pPr algn="l" indent="0" marL="0">
              <a:lnSpc>
                <a:spcPts val="800"/>
              </a:lnSpc>
              <a:buNone/>
            </a:pPr>
            <a:r>
              <a:rPr lang="en-US" sz="600" b="1" dirty="0">
                <a:solidFill>
                  <a:srgbClr val="272525"/>
                </a:solidFill>
                <a:latin typeface="Source Sans 3" pitchFamily="34" charset="0"/>
                <a:ea typeface="Source Sans 3" pitchFamily="34" charset="-122"/>
                <a:cs typeface="Source Sans 3" pitchFamily="34" charset="-120"/>
              </a:rPr>
              <a:t>percepciju politike</a:t>
            </a:r>
            <a:pPr algn="l"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 kod zaposlenih — i upravo percepcija predviđa ponašanja i stavove.</a:t>
            </a:r>
            <a:endParaRPr lang="en-US" sz="600" dirty="0"/>
          </a:p>
        </p:txBody>
      </p:sp>
      <p:sp>
        <p:nvSpPr>
          <p:cNvPr id="5" name="Text 3"/>
          <p:cNvSpPr/>
          <p:nvPr/>
        </p:nvSpPr>
        <p:spPr>
          <a:xfrm>
            <a:off x="488379" y="1146870"/>
            <a:ext cx="4670673" cy="123974"/>
          </a:xfrm>
          <a:prstGeom prst="rect">
            <a:avLst/>
          </a:prstGeom>
          <a:noFill/>
          <a:ln/>
        </p:spPr>
        <p:txBody>
          <a:bodyPr wrap="none" lIns="0" tIns="0" rIns="0" bIns="0" rtlCol="0" anchor="t"/>
          <a:lstStyle/>
          <a:p>
            <a:pPr algn="l" indent="0" marL="0">
              <a:lnSpc>
                <a:spcPts val="950"/>
              </a:lnSpc>
              <a:buNone/>
            </a:pPr>
            <a:r>
              <a:rPr lang="en-US" sz="750" b="1" dirty="0">
                <a:solidFill>
                  <a:srgbClr val="769993"/>
                </a:solidFill>
                <a:latin typeface="Montserrat Bold" pitchFamily="34" charset="0"/>
                <a:ea typeface="Montserrat Bold" pitchFamily="34" charset="-122"/>
                <a:cs typeface="Montserrat Bold" pitchFamily="34" charset="-120"/>
              </a:rPr>
              <a:t>Meta-analiza: Miler, Raterford i Kolodinski (2008) — 79 uzoraka, 59 studija, 25.059 učesnika</a:t>
            </a:r>
            <a:endParaRPr lang="en-US" sz="750" dirty="0"/>
          </a:p>
        </p:txBody>
      </p:sp>
      <p:sp>
        <p:nvSpPr>
          <p:cNvPr id="6" name="Text 4"/>
          <p:cNvSpPr/>
          <p:nvPr/>
        </p:nvSpPr>
        <p:spPr>
          <a:xfrm>
            <a:off x="1197471" y="1386632"/>
            <a:ext cx="2633663" cy="261863"/>
          </a:xfrm>
          <a:prstGeom prst="rect">
            <a:avLst/>
          </a:prstGeom>
          <a:noFill/>
          <a:ln/>
        </p:spPr>
        <p:txBody>
          <a:bodyPr wrap="none" lIns="0" tIns="0" rIns="0" bIns="0" rtlCol="0" anchor="t"/>
          <a:lstStyle/>
          <a:p>
            <a:pPr algn="ctr" indent="0" marL="0">
              <a:lnSpc>
                <a:spcPts val="2050"/>
              </a:lnSpc>
              <a:buNone/>
            </a:pPr>
            <a:r>
              <a:rPr lang="en-US" sz="2050" b="1" dirty="0">
                <a:solidFill>
                  <a:srgbClr val="272525"/>
                </a:solidFill>
                <a:latin typeface="Montserrat Bold" pitchFamily="34" charset="0"/>
                <a:ea typeface="Montserrat Bold" pitchFamily="34" charset="-122"/>
                <a:cs typeface="Montserrat Bold" pitchFamily="34" charset="-120"/>
              </a:rPr>
              <a:t>↓↓</a:t>
            </a:r>
            <a:endParaRPr lang="en-US" sz="2050" dirty="0"/>
          </a:p>
        </p:txBody>
      </p:sp>
      <p:sp>
        <p:nvSpPr>
          <p:cNvPr id="7" name="Text 5"/>
          <p:cNvSpPr/>
          <p:nvPr/>
        </p:nvSpPr>
        <p:spPr>
          <a:xfrm>
            <a:off x="1977107" y="1726183"/>
            <a:ext cx="1074316" cy="123974"/>
          </a:xfrm>
          <a:prstGeom prst="rect">
            <a:avLst/>
          </a:prstGeom>
          <a:noFill/>
          <a:ln/>
        </p:spPr>
        <p:txBody>
          <a:bodyPr wrap="none" lIns="0" tIns="0" rIns="0" bIns="0" rtlCol="0" anchor="t"/>
          <a:lstStyle/>
          <a:p>
            <a:pPr algn="ctr" indent="0" marL="0">
              <a:lnSpc>
                <a:spcPts val="950"/>
              </a:lnSpc>
              <a:buNone/>
            </a:pPr>
            <a:r>
              <a:rPr lang="en-US" sz="750" b="1" dirty="0">
                <a:solidFill>
                  <a:srgbClr val="272525"/>
                </a:solidFill>
                <a:latin typeface="Montserrat Bold" pitchFamily="34" charset="0"/>
                <a:ea typeface="Montserrat Bold" pitchFamily="34" charset="-122"/>
                <a:cs typeface="Montserrat Bold" pitchFamily="34" charset="-120"/>
              </a:rPr>
              <a:t>Zadovoljstvo poslom</a:t>
            </a:r>
            <a:endParaRPr lang="en-US" sz="750" dirty="0"/>
          </a:p>
        </p:txBody>
      </p:sp>
      <p:sp>
        <p:nvSpPr>
          <p:cNvPr id="8" name="Text 6"/>
          <p:cNvSpPr/>
          <p:nvPr/>
        </p:nvSpPr>
        <p:spPr>
          <a:xfrm>
            <a:off x="488379" y="1880592"/>
            <a:ext cx="4051846" cy="104105"/>
          </a:xfrm>
          <a:prstGeom prst="rect">
            <a:avLst/>
          </a:prstGeom>
          <a:noFill/>
          <a:ln/>
        </p:spPr>
        <p:txBody>
          <a:bodyPr wrap="none" lIns="0" tIns="0" rIns="0" bIns="0" rtlCol="0" anchor="t"/>
          <a:lstStyle/>
          <a:p>
            <a:pPr algn="ctr"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Snažna negativna povezanost. Što više organizaciju doživljavate kao političku, niže je vaše zadovoljstvo poslom.</a:t>
            </a:r>
            <a:endParaRPr lang="en-US" sz="600" dirty="0"/>
          </a:p>
        </p:txBody>
      </p:sp>
      <p:sp>
        <p:nvSpPr>
          <p:cNvPr id="9" name="Text 7"/>
          <p:cNvSpPr/>
          <p:nvPr/>
        </p:nvSpPr>
        <p:spPr>
          <a:xfrm>
            <a:off x="5312792" y="1386632"/>
            <a:ext cx="2633737" cy="261863"/>
          </a:xfrm>
          <a:prstGeom prst="rect">
            <a:avLst/>
          </a:prstGeom>
          <a:noFill/>
          <a:ln/>
        </p:spPr>
        <p:txBody>
          <a:bodyPr wrap="none" lIns="0" tIns="0" rIns="0" bIns="0" rtlCol="0" anchor="t"/>
          <a:lstStyle/>
          <a:p>
            <a:pPr algn="ctr" indent="0" marL="0">
              <a:lnSpc>
                <a:spcPts val="2050"/>
              </a:lnSpc>
              <a:buNone/>
            </a:pPr>
            <a:r>
              <a:rPr lang="en-US" sz="2050" b="1" dirty="0">
                <a:solidFill>
                  <a:srgbClr val="272525"/>
                </a:solidFill>
                <a:latin typeface="Montserrat Bold" pitchFamily="34" charset="0"/>
                <a:ea typeface="Montserrat Bold" pitchFamily="34" charset="-122"/>
                <a:cs typeface="Montserrat Bold" pitchFamily="34" charset="-120"/>
              </a:rPr>
              <a:t>↓↓</a:t>
            </a:r>
            <a:endParaRPr lang="en-US" sz="2050" dirty="0"/>
          </a:p>
        </p:txBody>
      </p:sp>
      <p:sp>
        <p:nvSpPr>
          <p:cNvPr id="10" name="Text 8"/>
          <p:cNvSpPr/>
          <p:nvPr/>
        </p:nvSpPr>
        <p:spPr>
          <a:xfrm>
            <a:off x="5911230" y="1726183"/>
            <a:ext cx="1436787" cy="123974"/>
          </a:xfrm>
          <a:prstGeom prst="rect">
            <a:avLst/>
          </a:prstGeom>
          <a:noFill/>
          <a:ln/>
        </p:spPr>
        <p:txBody>
          <a:bodyPr wrap="none" lIns="0" tIns="0" rIns="0" bIns="0" rtlCol="0" anchor="t"/>
          <a:lstStyle/>
          <a:p>
            <a:pPr algn="ctr" indent="0" marL="0">
              <a:lnSpc>
                <a:spcPts val="950"/>
              </a:lnSpc>
              <a:buNone/>
            </a:pPr>
            <a:r>
              <a:rPr lang="en-US" sz="750" b="1" dirty="0">
                <a:solidFill>
                  <a:srgbClr val="272525"/>
                </a:solidFill>
                <a:latin typeface="Montserrat Bold" pitchFamily="34" charset="0"/>
                <a:ea typeface="Montserrat Bold" pitchFamily="34" charset="-122"/>
                <a:cs typeface="Montserrat Bold" pitchFamily="34" charset="-120"/>
              </a:rPr>
              <a:t>Organizaciona posvećenost</a:t>
            </a:r>
            <a:endParaRPr lang="en-US" sz="750" dirty="0"/>
          </a:p>
        </p:txBody>
      </p:sp>
      <p:sp>
        <p:nvSpPr>
          <p:cNvPr id="11" name="Text 9"/>
          <p:cNvSpPr/>
          <p:nvPr/>
        </p:nvSpPr>
        <p:spPr>
          <a:xfrm>
            <a:off x="4603700" y="1880592"/>
            <a:ext cx="4051920" cy="104105"/>
          </a:xfrm>
          <a:prstGeom prst="rect">
            <a:avLst/>
          </a:prstGeom>
          <a:noFill/>
          <a:ln/>
        </p:spPr>
        <p:txBody>
          <a:bodyPr wrap="none" lIns="0" tIns="0" rIns="0" bIns="0" rtlCol="0" anchor="t"/>
          <a:lstStyle/>
          <a:p>
            <a:pPr algn="ctr"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Snažna negativna povezanost. Politika izjeda lojalnost organizaciji.</a:t>
            </a:r>
            <a:endParaRPr lang="en-US" sz="600" dirty="0"/>
          </a:p>
        </p:txBody>
      </p:sp>
      <p:sp>
        <p:nvSpPr>
          <p:cNvPr id="12" name="Text 10"/>
          <p:cNvSpPr/>
          <p:nvPr/>
        </p:nvSpPr>
        <p:spPr>
          <a:xfrm>
            <a:off x="1197471" y="2125861"/>
            <a:ext cx="2633663" cy="261863"/>
          </a:xfrm>
          <a:prstGeom prst="rect">
            <a:avLst/>
          </a:prstGeom>
          <a:noFill/>
          <a:ln/>
        </p:spPr>
        <p:txBody>
          <a:bodyPr wrap="none" lIns="0" tIns="0" rIns="0" bIns="0" rtlCol="0" anchor="t"/>
          <a:lstStyle/>
          <a:p>
            <a:pPr algn="ctr" indent="0" marL="0">
              <a:lnSpc>
                <a:spcPts val="2050"/>
              </a:lnSpc>
              <a:buNone/>
            </a:pPr>
            <a:r>
              <a:rPr lang="en-US" sz="2050" b="1" dirty="0">
                <a:solidFill>
                  <a:srgbClr val="272525"/>
                </a:solidFill>
                <a:latin typeface="Montserrat Bold" pitchFamily="34" charset="0"/>
                <a:ea typeface="Montserrat Bold" pitchFamily="34" charset="-122"/>
                <a:cs typeface="Montserrat Bold" pitchFamily="34" charset="-120"/>
              </a:rPr>
              <a:t>ρ=.45</a:t>
            </a:r>
            <a:endParaRPr lang="en-US" sz="2050" dirty="0"/>
          </a:p>
        </p:txBody>
      </p:sp>
      <p:sp>
        <p:nvSpPr>
          <p:cNvPr id="13" name="Text 11"/>
          <p:cNvSpPr/>
          <p:nvPr/>
        </p:nvSpPr>
        <p:spPr>
          <a:xfrm>
            <a:off x="2018258" y="2465412"/>
            <a:ext cx="992088" cy="123974"/>
          </a:xfrm>
          <a:prstGeom prst="rect">
            <a:avLst/>
          </a:prstGeom>
          <a:noFill/>
          <a:ln/>
        </p:spPr>
        <p:txBody>
          <a:bodyPr wrap="none" lIns="0" tIns="0" rIns="0" bIns="0" rtlCol="0" anchor="t"/>
          <a:lstStyle/>
          <a:p>
            <a:pPr algn="ctr" indent="0" marL="0">
              <a:lnSpc>
                <a:spcPts val="950"/>
              </a:lnSpc>
              <a:buNone/>
            </a:pPr>
            <a:r>
              <a:rPr lang="en-US" sz="750" b="1" dirty="0">
                <a:solidFill>
                  <a:srgbClr val="272525"/>
                </a:solidFill>
                <a:latin typeface="Montserrat Bold" pitchFamily="34" charset="0"/>
                <a:ea typeface="Montserrat Bold" pitchFamily="34" charset="-122"/>
                <a:cs typeface="Montserrat Bold" pitchFamily="34" charset="-120"/>
              </a:rPr>
              <a:t>Stres na poslu</a:t>
            </a:r>
            <a:endParaRPr lang="en-US" sz="750" dirty="0"/>
          </a:p>
        </p:txBody>
      </p:sp>
      <p:sp>
        <p:nvSpPr>
          <p:cNvPr id="14" name="Text 12"/>
          <p:cNvSpPr/>
          <p:nvPr/>
        </p:nvSpPr>
        <p:spPr>
          <a:xfrm>
            <a:off x="488379" y="2619821"/>
            <a:ext cx="4051846" cy="104105"/>
          </a:xfrm>
          <a:prstGeom prst="rect">
            <a:avLst/>
          </a:prstGeom>
          <a:noFill/>
          <a:ln/>
        </p:spPr>
        <p:txBody>
          <a:bodyPr wrap="none" lIns="0" tIns="0" rIns="0" bIns="0" rtlCol="0" anchor="t"/>
          <a:lstStyle/>
          <a:p>
            <a:pPr algn="ctr"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Umerena pozitivna povezanost. Politika znači stres.</a:t>
            </a:r>
            <a:endParaRPr lang="en-US" sz="600" dirty="0"/>
          </a:p>
        </p:txBody>
      </p:sp>
      <p:sp>
        <p:nvSpPr>
          <p:cNvPr id="15" name="Text 13"/>
          <p:cNvSpPr/>
          <p:nvPr/>
        </p:nvSpPr>
        <p:spPr>
          <a:xfrm>
            <a:off x="5312792" y="2125861"/>
            <a:ext cx="2633737" cy="261863"/>
          </a:xfrm>
          <a:prstGeom prst="rect">
            <a:avLst/>
          </a:prstGeom>
          <a:noFill/>
          <a:ln/>
        </p:spPr>
        <p:txBody>
          <a:bodyPr wrap="none" lIns="0" tIns="0" rIns="0" bIns="0" rtlCol="0" anchor="t"/>
          <a:lstStyle/>
          <a:p>
            <a:pPr algn="ctr" indent="0" marL="0">
              <a:lnSpc>
                <a:spcPts val="2050"/>
              </a:lnSpc>
              <a:buNone/>
            </a:pPr>
            <a:r>
              <a:rPr lang="en-US" sz="2050" b="1" dirty="0">
                <a:solidFill>
                  <a:srgbClr val="272525"/>
                </a:solidFill>
                <a:latin typeface="Montserrat Bold" pitchFamily="34" charset="0"/>
                <a:ea typeface="Montserrat Bold" pitchFamily="34" charset="-122"/>
                <a:cs typeface="Montserrat Bold" pitchFamily="34" charset="-120"/>
              </a:rPr>
              <a:t>↑</a:t>
            </a:r>
            <a:endParaRPr lang="en-US" sz="2050" dirty="0"/>
          </a:p>
        </p:txBody>
      </p:sp>
      <p:sp>
        <p:nvSpPr>
          <p:cNvPr id="16" name="Text 14"/>
          <p:cNvSpPr/>
          <p:nvPr/>
        </p:nvSpPr>
        <p:spPr>
          <a:xfrm>
            <a:off x="6021809" y="2465412"/>
            <a:ext cx="1215628" cy="123974"/>
          </a:xfrm>
          <a:prstGeom prst="rect">
            <a:avLst/>
          </a:prstGeom>
          <a:noFill/>
          <a:ln/>
        </p:spPr>
        <p:txBody>
          <a:bodyPr wrap="none" lIns="0" tIns="0" rIns="0" bIns="0" rtlCol="0" anchor="t"/>
          <a:lstStyle/>
          <a:p>
            <a:pPr algn="ctr" indent="0" marL="0">
              <a:lnSpc>
                <a:spcPts val="950"/>
              </a:lnSpc>
              <a:buNone/>
            </a:pPr>
            <a:r>
              <a:rPr lang="en-US" sz="750" b="1" dirty="0">
                <a:solidFill>
                  <a:srgbClr val="272525"/>
                </a:solidFill>
                <a:latin typeface="Montserrat Bold" pitchFamily="34" charset="0"/>
                <a:ea typeface="Montserrat Bold" pitchFamily="34" charset="-122"/>
                <a:cs typeface="Montserrat Bold" pitchFamily="34" charset="-120"/>
              </a:rPr>
              <a:t>Namera promene posla</a:t>
            </a:r>
            <a:endParaRPr lang="en-US" sz="750" dirty="0"/>
          </a:p>
        </p:txBody>
      </p:sp>
      <p:sp>
        <p:nvSpPr>
          <p:cNvPr id="17" name="Text 15"/>
          <p:cNvSpPr/>
          <p:nvPr/>
        </p:nvSpPr>
        <p:spPr>
          <a:xfrm>
            <a:off x="4603700" y="2619821"/>
            <a:ext cx="4051920" cy="104105"/>
          </a:xfrm>
          <a:prstGeom prst="rect">
            <a:avLst/>
          </a:prstGeom>
          <a:noFill/>
          <a:ln/>
        </p:spPr>
        <p:txBody>
          <a:bodyPr wrap="none" lIns="0" tIns="0" rIns="0" bIns="0" rtlCol="0" anchor="t"/>
          <a:lstStyle/>
          <a:p>
            <a:pPr algn="ctr"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Umerena pozitivna povezanost. Ljudi razmišljaju o odlasku iz političkih sredina.</a:t>
            </a:r>
            <a:endParaRPr lang="en-US" sz="600" dirty="0"/>
          </a:p>
        </p:txBody>
      </p:sp>
      <p:sp>
        <p:nvSpPr>
          <p:cNvPr id="18" name="Text 16"/>
          <p:cNvSpPr/>
          <p:nvPr/>
        </p:nvSpPr>
        <p:spPr>
          <a:xfrm>
            <a:off x="488379" y="2800052"/>
            <a:ext cx="3216399" cy="123974"/>
          </a:xfrm>
          <a:prstGeom prst="rect">
            <a:avLst/>
          </a:prstGeom>
          <a:noFill/>
          <a:ln/>
        </p:spPr>
        <p:txBody>
          <a:bodyPr wrap="none" lIns="0" tIns="0" rIns="0" bIns="0" rtlCol="0" anchor="t"/>
          <a:lstStyle/>
          <a:p>
            <a:pPr algn="l" indent="0" marL="0">
              <a:lnSpc>
                <a:spcPts val="950"/>
              </a:lnSpc>
              <a:buNone/>
            </a:pPr>
            <a:r>
              <a:rPr lang="en-US" sz="750" b="1" dirty="0">
                <a:solidFill>
                  <a:srgbClr val="769993"/>
                </a:solidFill>
                <a:latin typeface="Montserrat Bold" pitchFamily="34" charset="0"/>
                <a:ea typeface="Montserrat Bold" pitchFamily="34" charset="-122"/>
                <a:cs typeface="Montserrat Bold" pitchFamily="34" charset="-120"/>
              </a:rPr>
              <a:t>Čang, Rosen i Levi (2009) — Academy of Management Journal</a:t>
            </a:r>
            <a:endParaRPr lang="en-US" sz="750" dirty="0"/>
          </a:p>
        </p:txBody>
      </p:sp>
      <p:sp>
        <p:nvSpPr>
          <p:cNvPr id="19" name="Shape 17"/>
          <p:cNvSpPr/>
          <p:nvPr/>
        </p:nvSpPr>
        <p:spPr>
          <a:xfrm>
            <a:off x="488379" y="3000152"/>
            <a:ext cx="8167241" cy="1438870"/>
          </a:xfrm>
          <a:prstGeom prst="roundRect">
            <a:avLst>
              <a:gd name="adj" fmla="val 2317"/>
            </a:avLst>
          </a:prstGeom>
          <a:noFill/>
          <a:ln w="4763">
            <a:solidFill>
              <a:srgbClr val="000000">
                <a:alpha val="8000"/>
              </a:srgbClr>
            </a:solidFill>
            <a:prstDash val="solid"/>
          </a:ln>
        </p:spPr>
      </p:sp>
      <p:sp>
        <p:nvSpPr>
          <p:cNvPr id="20" name="Text 18"/>
          <p:cNvSpPr/>
          <p:nvPr/>
        </p:nvSpPr>
        <p:spPr>
          <a:xfrm>
            <a:off x="573435" y="3040112"/>
            <a:ext cx="2557611" cy="104105"/>
          </a:xfrm>
          <a:prstGeom prst="rect">
            <a:avLst/>
          </a:prstGeom>
          <a:noFill/>
          <a:ln/>
        </p:spPr>
        <p:txBody>
          <a:bodyPr wrap="none" lIns="0" tIns="0" rIns="0" bIns="0" rtlCol="0" anchor="t"/>
          <a:lstStyle/>
          <a:p>
            <a:pPr algn="l" indent="0" marL="0">
              <a:lnSpc>
                <a:spcPts val="800"/>
              </a:lnSpc>
              <a:buNone/>
            </a:pPr>
            <a:r>
              <a:rPr lang="en-US" sz="600" b="1" dirty="0">
                <a:solidFill>
                  <a:srgbClr val="272525"/>
                </a:solidFill>
                <a:latin typeface="Source Sans 3" pitchFamily="34" charset="0"/>
                <a:ea typeface="Source Sans 3" pitchFamily="34" charset="-122"/>
                <a:cs typeface="Source Sans 3" pitchFamily="34" charset="-120"/>
              </a:rPr>
              <a:t>Ishod</a:t>
            </a:r>
            <a:endParaRPr lang="en-US" sz="600" dirty="0"/>
          </a:p>
        </p:txBody>
      </p:sp>
      <p:sp>
        <p:nvSpPr>
          <p:cNvPr id="21" name="Text 19"/>
          <p:cNvSpPr/>
          <p:nvPr/>
        </p:nvSpPr>
        <p:spPr>
          <a:xfrm>
            <a:off x="3294459" y="3040112"/>
            <a:ext cx="2555230" cy="104105"/>
          </a:xfrm>
          <a:prstGeom prst="rect">
            <a:avLst/>
          </a:prstGeom>
          <a:noFill/>
          <a:ln/>
        </p:spPr>
        <p:txBody>
          <a:bodyPr wrap="none" lIns="0" tIns="0" rIns="0" bIns="0" rtlCol="0" anchor="t"/>
          <a:lstStyle/>
          <a:p>
            <a:pPr algn="l" indent="0" marL="0">
              <a:lnSpc>
                <a:spcPts val="800"/>
              </a:lnSpc>
              <a:buNone/>
            </a:pPr>
            <a:r>
              <a:rPr lang="en-US" sz="600" b="1" dirty="0">
                <a:solidFill>
                  <a:srgbClr val="272525"/>
                </a:solidFill>
                <a:latin typeface="Source Sans 3" pitchFamily="34" charset="0"/>
                <a:ea typeface="Source Sans 3" pitchFamily="34" charset="-122"/>
                <a:cs typeface="Source Sans 3" pitchFamily="34" charset="-120"/>
              </a:rPr>
              <a:t>Korelacija (ρ)</a:t>
            </a:r>
            <a:endParaRPr lang="en-US" sz="600" dirty="0"/>
          </a:p>
        </p:txBody>
      </p:sp>
      <p:sp>
        <p:nvSpPr>
          <p:cNvPr id="22" name="Text 20"/>
          <p:cNvSpPr/>
          <p:nvPr/>
        </p:nvSpPr>
        <p:spPr>
          <a:xfrm>
            <a:off x="6013103" y="3040112"/>
            <a:ext cx="2557611" cy="104105"/>
          </a:xfrm>
          <a:prstGeom prst="rect">
            <a:avLst/>
          </a:prstGeom>
          <a:noFill/>
          <a:ln/>
        </p:spPr>
        <p:txBody>
          <a:bodyPr wrap="none" lIns="0" tIns="0" rIns="0" bIns="0" rtlCol="0" anchor="t"/>
          <a:lstStyle/>
          <a:p>
            <a:pPr algn="l" indent="0" marL="0">
              <a:lnSpc>
                <a:spcPts val="800"/>
              </a:lnSpc>
              <a:buNone/>
            </a:pPr>
            <a:r>
              <a:rPr lang="en-US" sz="600" b="1" dirty="0">
                <a:solidFill>
                  <a:srgbClr val="272525"/>
                </a:solidFill>
                <a:latin typeface="Source Sans 3" pitchFamily="34" charset="0"/>
                <a:ea typeface="Source Sans 3" pitchFamily="34" charset="-122"/>
                <a:cs typeface="Source Sans 3" pitchFamily="34" charset="-120"/>
              </a:rPr>
              <a:t>Smer</a:t>
            </a:r>
            <a:endParaRPr lang="en-US" sz="600" dirty="0"/>
          </a:p>
        </p:txBody>
      </p:sp>
      <p:sp>
        <p:nvSpPr>
          <p:cNvPr id="23" name="Text 21"/>
          <p:cNvSpPr/>
          <p:nvPr/>
        </p:nvSpPr>
        <p:spPr>
          <a:xfrm>
            <a:off x="573435" y="3219376"/>
            <a:ext cx="2557611" cy="104105"/>
          </a:xfrm>
          <a:prstGeom prst="rect">
            <a:avLst/>
          </a:prstGeom>
          <a:noFill/>
          <a:ln/>
        </p:spPr>
        <p:txBody>
          <a:bodyPr wrap="none" lIns="0" tIns="0" rIns="0" bIns="0" rtlCol="0" anchor="t"/>
          <a:lstStyle/>
          <a:p>
            <a:pPr algn="l"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Stres</a:t>
            </a:r>
            <a:endParaRPr lang="en-US" sz="600" dirty="0"/>
          </a:p>
        </p:txBody>
      </p:sp>
      <p:sp>
        <p:nvSpPr>
          <p:cNvPr id="24" name="Text 22"/>
          <p:cNvSpPr/>
          <p:nvPr/>
        </p:nvSpPr>
        <p:spPr>
          <a:xfrm>
            <a:off x="3294459" y="3219376"/>
            <a:ext cx="2555230" cy="104105"/>
          </a:xfrm>
          <a:prstGeom prst="rect">
            <a:avLst/>
          </a:prstGeom>
          <a:noFill/>
          <a:ln/>
        </p:spPr>
        <p:txBody>
          <a:bodyPr wrap="none" lIns="0" tIns="0" rIns="0" bIns="0" rtlCol="0" anchor="t"/>
          <a:lstStyle/>
          <a:p>
            <a:pPr algn="l"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ρ = .48</a:t>
            </a:r>
            <a:endParaRPr lang="en-US" sz="600" dirty="0"/>
          </a:p>
        </p:txBody>
      </p:sp>
      <p:sp>
        <p:nvSpPr>
          <p:cNvPr id="25" name="Text 23"/>
          <p:cNvSpPr/>
          <p:nvPr/>
        </p:nvSpPr>
        <p:spPr>
          <a:xfrm>
            <a:off x="6013103" y="3219376"/>
            <a:ext cx="2557611" cy="104105"/>
          </a:xfrm>
          <a:prstGeom prst="rect">
            <a:avLst/>
          </a:prstGeom>
          <a:noFill/>
          <a:ln/>
        </p:spPr>
        <p:txBody>
          <a:bodyPr wrap="none" lIns="0" tIns="0" rIns="0" bIns="0" rtlCol="0" anchor="t"/>
          <a:lstStyle/>
          <a:p>
            <a:pPr algn="l"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Pozitivan</a:t>
            </a:r>
            <a:endParaRPr lang="en-US" sz="600" dirty="0"/>
          </a:p>
        </p:txBody>
      </p:sp>
      <p:sp>
        <p:nvSpPr>
          <p:cNvPr id="26" name="Text 24"/>
          <p:cNvSpPr/>
          <p:nvPr/>
        </p:nvSpPr>
        <p:spPr>
          <a:xfrm>
            <a:off x="573435" y="3398639"/>
            <a:ext cx="2557611" cy="104105"/>
          </a:xfrm>
          <a:prstGeom prst="rect">
            <a:avLst/>
          </a:prstGeom>
          <a:noFill/>
          <a:ln/>
        </p:spPr>
        <p:txBody>
          <a:bodyPr wrap="none" lIns="0" tIns="0" rIns="0" bIns="0" rtlCol="0" anchor="t"/>
          <a:lstStyle/>
          <a:p>
            <a:pPr algn="l"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Namera promene posla</a:t>
            </a:r>
            <a:endParaRPr lang="en-US" sz="600" dirty="0"/>
          </a:p>
        </p:txBody>
      </p:sp>
      <p:sp>
        <p:nvSpPr>
          <p:cNvPr id="27" name="Text 25"/>
          <p:cNvSpPr/>
          <p:nvPr/>
        </p:nvSpPr>
        <p:spPr>
          <a:xfrm>
            <a:off x="3294459" y="3398639"/>
            <a:ext cx="2555230" cy="104105"/>
          </a:xfrm>
          <a:prstGeom prst="rect">
            <a:avLst/>
          </a:prstGeom>
          <a:noFill/>
          <a:ln/>
        </p:spPr>
        <p:txBody>
          <a:bodyPr wrap="none" lIns="0" tIns="0" rIns="0" bIns="0" rtlCol="0" anchor="t"/>
          <a:lstStyle/>
          <a:p>
            <a:pPr algn="l"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ρ = .43</a:t>
            </a:r>
            <a:endParaRPr lang="en-US" sz="600" dirty="0"/>
          </a:p>
        </p:txBody>
      </p:sp>
      <p:sp>
        <p:nvSpPr>
          <p:cNvPr id="28" name="Text 26"/>
          <p:cNvSpPr/>
          <p:nvPr/>
        </p:nvSpPr>
        <p:spPr>
          <a:xfrm>
            <a:off x="6013103" y="3398639"/>
            <a:ext cx="2557611" cy="104105"/>
          </a:xfrm>
          <a:prstGeom prst="rect">
            <a:avLst/>
          </a:prstGeom>
          <a:noFill/>
          <a:ln/>
        </p:spPr>
        <p:txBody>
          <a:bodyPr wrap="none" lIns="0" tIns="0" rIns="0" bIns="0" rtlCol="0" anchor="t"/>
          <a:lstStyle/>
          <a:p>
            <a:pPr algn="l"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Pozitivan</a:t>
            </a:r>
            <a:endParaRPr lang="en-US" sz="600" dirty="0"/>
          </a:p>
        </p:txBody>
      </p:sp>
      <p:sp>
        <p:nvSpPr>
          <p:cNvPr id="29" name="Text 27"/>
          <p:cNvSpPr/>
          <p:nvPr/>
        </p:nvSpPr>
        <p:spPr>
          <a:xfrm>
            <a:off x="573435" y="3577903"/>
            <a:ext cx="2557611" cy="104105"/>
          </a:xfrm>
          <a:prstGeom prst="rect">
            <a:avLst/>
          </a:prstGeom>
          <a:noFill/>
          <a:ln/>
        </p:spPr>
        <p:txBody>
          <a:bodyPr wrap="none" lIns="0" tIns="0" rIns="0" bIns="0" rtlCol="0" anchor="t"/>
          <a:lstStyle/>
          <a:p>
            <a:pPr algn="l"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Zadovoljstvo poslom</a:t>
            </a:r>
            <a:endParaRPr lang="en-US" sz="600" dirty="0"/>
          </a:p>
        </p:txBody>
      </p:sp>
      <p:sp>
        <p:nvSpPr>
          <p:cNvPr id="30" name="Text 28"/>
          <p:cNvSpPr/>
          <p:nvPr/>
        </p:nvSpPr>
        <p:spPr>
          <a:xfrm>
            <a:off x="3294459" y="3577903"/>
            <a:ext cx="2555230" cy="104105"/>
          </a:xfrm>
          <a:prstGeom prst="rect">
            <a:avLst/>
          </a:prstGeom>
          <a:noFill/>
          <a:ln/>
        </p:spPr>
        <p:txBody>
          <a:bodyPr wrap="none" lIns="0" tIns="0" rIns="0" bIns="0" rtlCol="0" anchor="t"/>
          <a:lstStyle/>
          <a:p>
            <a:pPr algn="l"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ρ = -.57</a:t>
            </a:r>
            <a:endParaRPr lang="en-US" sz="600" dirty="0"/>
          </a:p>
        </p:txBody>
      </p:sp>
      <p:sp>
        <p:nvSpPr>
          <p:cNvPr id="31" name="Text 29"/>
          <p:cNvSpPr/>
          <p:nvPr/>
        </p:nvSpPr>
        <p:spPr>
          <a:xfrm>
            <a:off x="6013103" y="3577903"/>
            <a:ext cx="2557611" cy="104105"/>
          </a:xfrm>
          <a:prstGeom prst="rect">
            <a:avLst/>
          </a:prstGeom>
          <a:noFill/>
          <a:ln/>
        </p:spPr>
        <p:txBody>
          <a:bodyPr wrap="none" lIns="0" tIns="0" rIns="0" bIns="0" rtlCol="0" anchor="t"/>
          <a:lstStyle/>
          <a:p>
            <a:pPr algn="l"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Negativan</a:t>
            </a:r>
            <a:endParaRPr lang="en-US" sz="600" dirty="0"/>
          </a:p>
        </p:txBody>
      </p:sp>
      <p:sp>
        <p:nvSpPr>
          <p:cNvPr id="32" name="Text 30"/>
          <p:cNvSpPr/>
          <p:nvPr/>
        </p:nvSpPr>
        <p:spPr>
          <a:xfrm>
            <a:off x="573435" y="3757166"/>
            <a:ext cx="2557611" cy="104105"/>
          </a:xfrm>
          <a:prstGeom prst="rect">
            <a:avLst/>
          </a:prstGeom>
          <a:noFill/>
          <a:ln/>
        </p:spPr>
        <p:txBody>
          <a:bodyPr wrap="none" lIns="0" tIns="0" rIns="0" bIns="0" rtlCol="0" anchor="t"/>
          <a:lstStyle/>
          <a:p>
            <a:pPr algn="l"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Afektivna posvećenost</a:t>
            </a:r>
            <a:endParaRPr lang="en-US" sz="600" dirty="0"/>
          </a:p>
        </p:txBody>
      </p:sp>
      <p:sp>
        <p:nvSpPr>
          <p:cNvPr id="33" name="Text 31"/>
          <p:cNvSpPr/>
          <p:nvPr/>
        </p:nvSpPr>
        <p:spPr>
          <a:xfrm>
            <a:off x="3294459" y="3757166"/>
            <a:ext cx="2555230" cy="104105"/>
          </a:xfrm>
          <a:prstGeom prst="rect">
            <a:avLst/>
          </a:prstGeom>
          <a:noFill/>
          <a:ln/>
        </p:spPr>
        <p:txBody>
          <a:bodyPr wrap="none" lIns="0" tIns="0" rIns="0" bIns="0" rtlCol="0" anchor="t"/>
          <a:lstStyle/>
          <a:p>
            <a:pPr algn="l"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ρ = -.54</a:t>
            </a:r>
            <a:endParaRPr lang="en-US" sz="600" dirty="0"/>
          </a:p>
        </p:txBody>
      </p:sp>
      <p:sp>
        <p:nvSpPr>
          <p:cNvPr id="34" name="Text 32"/>
          <p:cNvSpPr/>
          <p:nvPr/>
        </p:nvSpPr>
        <p:spPr>
          <a:xfrm>
            <a:off x="6013103" y="3757166"/>
            <a:ext cx="2557611" cy="104105"/>
          </a:xfrm>
          <a:prstGeom prst="rect">
            <a:avLst/>
          </a:prstGeom>
          <a:noFill/>
          <a:ln/>
        </p:spPr>
        <p:txBody>
          <a:bodyPr wrap="none" lIns="0" tIns="0" rIns="0" bIns="0" rtlCol="0" anchor="t"/>
          <a:lstStyle/>
          <a:p>
            <a:pPr algn="l"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Negativan</a:t>
            </a:r>
            <a:endParaRPr lang="en-US" sz="600" dirty="0"/>
          </a:p>
        </p:txBody>
      </p:sp>
      <p:sp>
        <p:nvSpPr>
          <p:cNvPr id="35" name="Text 33"/>
          <p:cNvSpPr/>
          <p:nvPr/>
        </p:nvSpPr>
        <p:spPr>
          <a:xfrm>
            <a:off x="573435" y="3936429"/>
            <a:ext cx="2557611" cy="104105"/>
          </a:xfrm>
          <a:prstGeom prst="rect">
            <a:avLst/>
          </a:prstGeom>
          <a:noFill/>
          <a:ln/>
        </p:spPr>
        <p:txBody>
          <a:bodyPr wrap="none" lIns="0" tIns="0" rIns="0" bIns="0" rtlCol="0" anchor="t"/>
          <a:lstStyle/>
          <a:p>
            <a:pPr algn="l"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Učinak u zadacima</a:t>
            </a:r>
            <a:endParaRPr lang="en-US" sz="600" dirty="0"/>
          </a:p>
        </p:txBody>
      </p:sp>
      <p:sp>
        <p:nvSpPr>
          <p:cNvPr id="36" name="Text 34"/>
          <p:cNvSpPr/>
          <p:nvPr/>
        </p:nvSpPr>
        <p:spPr>
          <a:xfrm>
            <a:off x="3294459" y="3936429"/>
            <a:ext cx="2555230" cy="104105"/>
          </a:xfrm>
          <a:prstGeom prst="rect">
            <a:avLst/>
          </a:prstGeom>
          <a:noFill/>
          <a:ln/>
        </p:spPr>
        <p:txBody>
          <a:bodyPr wrap="none" lIns="0" tIns="0" rIns="0" bIns="0" rtlCol="0" anchor="t"/>
          <a:lstStyle/>
          <a:p>
            <a:pPr algn="l"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ρ = -.20</a:t>
            </a:r>
            <a:endParaRPr lang="en-US" sz="600" dirty="0"/>
          </a:p>
        </p:txBody>
      </p:sp>
      <p:sp>
        <p:nvSpPr>
          <p:cNvPr id="37" name="Text 35"/>
          <p:cNvSpPr/>
          <p:nvPr/>
        </p:nvSpPr>
        <p:spPr>
          <a:xfrm>
            <a:off x="6013103" y="3936429"/>
            <a:ext cx="2557611" cy="104105"/>
          </a:xfrm>
          <a:prstGeom prst="rect">
            <a:avLst/>
          </a:prstGeom>
          <a:noFill/>
          <a:ln/>
        </p:spPr>
        <p:txBody>
          <a:bodyPr wrap="none" lIns="0" tIns="0" rIns="0" bIns="0" rtlCol="0" anchor="t"/>
          <a:lstStyle/>
          <a:p>
            <a:pPr algn="l"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Negativan</a:t>
            </a:r>
            <a:endParaRPr lang="en-US" sz="600" dirty="0"/>
          </a:p>
        </p:txBody>
      </p:sp>
      <p:sp>
        <p:nvSpPr>
          <p:cNvPr id="38" name="Text 36"/>
          <p:cNvSpPr/>
          <p:nvPr/>
        </p:nvSpPr>
        <p:spPr>
          <a:xfrm>
            <a:off x="573435" y="4115693"/>
            <a:ext cx="2557611" cy="104105"/>
          </a:xfrm>
          <a:prstGeom prst="rect">
            <a:avLst/>
          </a:prstGeom>
          <a:noFill/>
          <a:ln/>
        </p:spPr>
        <p:txBody>
          <a:bodyPr wrap="none" lIns="0" tIns="0" rIns="0" bIns="0" rtlCol="0" anchor="t"/>
          <a:lstStyle/>
          <a:p>
            <a:pPr algn="l"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OCB prema kolegama</a:t>
            </a:r>
            <a:endParaRPr lang="en-US" sz="600" dirty="0"/>
          </a:p>
        </p:txBody>
      </p:sp>
      <p:sp>
        <p:nvSpPr>
          <p:cNvPr id="39" name="Text 37"/>
          <p:cNvSpPr/>
          <p:nvPr/>
        </p:nvSpPr>
        <p:spPr>
          <a:xfrm>
            <a:off x="3294459" y="4115693"/>
            <a:ext cx="2555230" cy="104105"/>
          </a:xfrm>
          <a:prstGeom prst="rect">
            <a:avLst/>
          </a:prstGeom>
          <a:noFill/>
          <a:ln/>
        </p:spPr>
        <p:txBody>
          <a:bodyPr wrap="none" lIns="0" tIns="0" rIns="0" bIns="0" rtlCol="0" anchor="t"/>
          <a:lstStyle/>
          <a:p>
            <a:pPr algn="l"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ρ = -.16</a:t>
            </a:r>
            <a:endParaRPr lang="en-US" sz="600" dirty="0"/>
          </a:p>
        </p:txBody>
      </p:sp>
      <p:sp>
        <p:nvSpPr>
          <p:cNvPr id="40" name="Text 38"/>
          <p:cNvSpPr/>
          <p:nvPr/>
        </p:nvSpPr>
        <p:spPr>
          <a:xfrm>
            <a:off x="6013103" y="4115693"/>
            <a:ext cx="2557611" cy="104105"/>
          </a:xfrm>
          <a:prstGeom prst="rect">
            <a:avLst/>
          </a:prstGeom>
          <a:noFill/>
          <a:ln/>
        </p:spPr>
        <p:txBody>
          <a:bodyPr wrap="none" lIns="0" tIns="0" rIns="0" bIns="0" rtlCol="0" anchor="t"/>
          <a:lstStyle/>
          <a:p>
            <a:pPr algn="l"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Negativan</a:t>
            </a:r>
            <a:endParaRPr lang="en-US" sz="600" dirty="0"/>
          </a:p>
        </p:txBody>
      </p:sp>
      <p:sp>
        <p:nvSpPr>
          <p:cNvPr id="41" name="Text 39"/>
          <p:cNvSpPr/>
          <p:nvPr/>
        </p:nvSpPr>
        <p:spPr>
          <a:xfrm>
            <a:off x="573435" y="4294956"/>
            <a:ext cx="2557611" cy="104105"/>
          </a:xfrm>
          <a:prstGeom prst="rect">
            <a:avLst/>
          </a:prstGeom>
          <a:noFill/>
          <a:ln/>
        </p:spPr>
        <p:txBody>
          <a:bodyPr wrap="none" lIns="0" tIns="0" rIns="0" bIns="0" rtlCol="0" anchor="t"/>
          <a:lstStyle/>
          <a:p>
            <a:pPr algn="l"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OCB prema organizaciji</a:t>
            </a:r>
            <a:endParaRPr lang="en-US" sz="600" dirty="0"/>
          </a:p>
        </p:txBody>
      </p:sp>
      <p:sp>
        <p:nvSpPr>
          <p:cNvPr id="42" name="Text 40"/>
          <p:cNvSpPr/>
          <p:nvPr/>
        </p:nvSpPr>
        <p:spPr>
          <a:xfrm>
            <a:off x="3294459" y="4294956"/>
            <a:ext cx="2555230" cy="104105"/>
          </a:xfrm>
          <a:prstGeom prst="rect">
            <a:avLst/>
          </a:prstGeom>
          <a:noFill/>
          <a:ln/>
        </p:spPr>
        <p:txBody>
          <a:bodyPr wrap="none" lIns="0" tIns="0" rIns="0" bIns="0" rtlCol="0" anchor="t"/>
          <a:lstStyle/>
          <a:p>
            <a:pPr algn="l"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ρ = -.20</a:t>
            </a:r>
            <a:endParaRPr lang="en-US" sz="600" dirty="0"/>
          </a:p>
        </p:txBody>
      </p:sp>
      <p:sp>
        <p:nvSpPr>
          <p:cNvPr id="43" name="Text 41"/>
          <p:cNvSpPr/>
          <p:nvPr/>
        </p:nvSpPr>
        <p:spPr>
          <a:xfrm>
            <a:off x="6013103" y="4294956"/>
            <a:ext cx="2557611" cy="104105"/>
          </a:xfrm>
          <a:prstGeom prst="rect">
            <a:avLst/>
          </a:prstGeom>
          <a:noFill/>
          <a:ln/>
        </p:spPr>
        <p:txBody>
          <a:bodyPr wrap="none" lIns="0" tIns="0" rIns="0" bIns="0" rtlCol="0" anchor="t"/>
          <a:lstStyle/>
          <a:p>
            <a:pPr algn="l" indent="0" marL="0">
              <a:lnSpc>
                <a:spcPts val="800"/>
              </a:lnSpc>
              <a:buNone/>
            </a:pPr>
            <a:r>
              <a:rPr lang="en-US" sz="600" dirty="0">
                <a:solidFill>
                  <a:srgbClr val="272525"/>
                </a:solidFill>
                <a:latin typeface="Source Sans 3" pitchFamily="34" charset="0"/>
                <a:ea typeface="Source Sans 3" pitchFamily="34" charset="-122"/>
                <a:cs typeface="Source Sans 3" pitchFamily="34" charset="-120"/>
              </a:rPr>
              <a:t>Negativan</a:t>
            </a:r>
            <a:endParaRPr lang="en-US" sz="600" dirty="0"/>
          </a:p>
        </p:txBody>
      </p:sp>
      <p:sp>
        <p:nvSpPr>
          <p:cNvPr id="44" name="Shape 42"/>
          <p:cNvSpPr/>
          <p:nvPr/>
        </p:nvSpPr>
        <p:spPr>
          <a:xfrm>
            <a:off x="488379" y="4496098"/>
            <a:ext cx="8167241" cy="260003"/>
          </a:xfrm>
          <a:prstGeom prst="roundRect">
            <a:avLst>
              <a:gd name="adj" fmla="val 12821"/>
            </a:avLst>
          </a:prstGeom>
          <a:solidFill>
            <a:srgbClr val="D3DEDC"/>
          </a:solidFill>
          <a:ln/>
        </p:spPr>
      </p:sp>
      <p:pic>
        <p:nvPicPr>
          <p:cNvPr id="45" name="Image 0" descr="preencoded.png">    </p:cNvPr>
          <p:cNvPicPr>
            <a:picLocks noChangeAspect="1"/>
          </p:cNvPicPr>
          <p:nvPr/>
        </p:nvPicPr>
        <p:blipFill>
          <a:blip r:embed="rId1"/>
          <a:stretch>
            <a:fillRect/>
          </a:stretch>
        </p:blipFill>
        <p:spPr>
          <a:xfrm>
            <a:off x="567705" y="4597226"/>
            <a:ext cx="99194" cy="79325"/>
          </a:xfrm>
          <a:prstGeom prst="rect">
            <a:avLst/>
          </a:prstGeom>
        </p:spPr>
      </p:pic>
      <p:sp>
        <p:nvSpPr>
          <p:cNvPr id="46" name="Text 43"/>
          <p:cNvSpPr/>
          <p:nvPr/>
        </p:nvSpPr>
        <p:spPr>
          <a:xfrm>
            <a:off x="746224" y="4566642"/>
            <a:ext cx="7830071" cy="104105"/>
          </a:xfrm>
          <a:prstGeom prst="rect">
            <a:avLst/>
          </a:prstGeom>
          <a:noFill/>
          <a:ln/>
        </p:spPr>
        <p:txBody>
          <a:bodyPr wrap="none" lIns="0" tIns="0" rIns="0" bIns="0" rtlCol="0" anchor="t"/>
          <a:lstStyle/>
          <a:p>
            <a:pPr algn="l" indent="0" marL="0">
              <a:lnSpc>
                <a:spcPts val="800"/>
              </a:lnSpc>
              <a:buNone/>
            </a:pPr>
            <a:r>
              <a:rPr lang="en-US" sz="600" dirty="0">
                <a:solidFill>
                  <a:srgbClr val="000000"/>
                </a:solidFill>
                <a:latin typeface="Source Sans 3" pitchFamily="34" charset="0"/>
                <a:ea typeface="Source Sans 3" pitchFamily="34" charset="-122"/>
                <a:cs typeface="Source Sans 3" pitchFamily="34" charset="-120"/>
              </a:rPr>
              <a:t>Politika ne ubija učinak direktno, već </a:t>
            </a:r>
            <a:pPr algn="l" indent="0" marL="0">
              <a:lnSpc>
                <a:spcPts val="800"/>
              </a:lnSpc>
              <a:buNone/>
            </a:pPr>
            <a:r>
              <a:rPr lang="en-US" sz="600" b="1" dirty="0">
                <a:solidFill>
                  <a:srgbClr val="000000"/>
                </a:solidFill>
                <a:latin typeface="Source Sans 3" pitchFamily="34" charset="0"/>
                <a:ea typeface="Source Sans 3" pitchFamily="34" charset="-122"/>
                <a:cs typeface="Source Sans 3" pitchFamily="34" charset="-120"/>
              </a:rPr>
              <a:t>preko zadovoljstva, posvećenosti i stresa</a:t>
            </a:r>
            <a:pPr algn="l" indent="0" marL="0">
              <a:lnSpc>
                <a:spcPts val="800"/>
              </a:lnSpc>
              <a:buNone/>
            </a:pPr>
            <a:r>
              <a:rPr lang="en-US" sz="600" dirty="0">
                <a:solidFill>
                  <a:srgbClr val="000000"/>
                </a:solidFill>
                <a:latin typeface="Source Sans 3" pitchFamily="34" charset="0"/>
                <a:ea typeface="Source Sans 3" pitchFamily="34" charset="-122"/>
                <a:cs typeface="Source Sans 3" pitchFamily="34" charset="-120"/>
              </a:rPr>
              <a:t>. Ovo nije „mekani" problem — ima merljive, dokumentovane posledice za HR praksu.</a:t>
            </a:r>
            <a:endParaRPr lang="en-US" sz="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255836" y="203299"/>
            <a:ext cx="294308" cy="46211"/>
          </a:xfrm>
          <a:prstGeom prst="rect">
            <a:avLst/>
          </a:prstGeom>
          <a:noFill/>
          <a:ln/>
        </p:spPr>
        <p:txBody>
          <a:bodyPr wrap="none" lIns="0" tIns="0" rIns="0" bIns="0" rtlCol="0" anchor="t"/>
          <a:lstStyle/>
          <a:p>
            <a:pPr algn="l" indent="0" marL="0">
              <a:lnSpc>
                <a:spcPts val="350"/>
              </a:lnSpc>
              <a:buNone/>
            </a:pPr>
            <a:r>
              <a:rPr lang="en-US" sz="300" dirty="0">
                <a:solidFill>
                  <a:srgbClr val="769993"/>
                </a:solidFill>
                <a:latin typeface="Source Sans 3" pitchFamily="34" charset="0"/>
                <a:ea typeface="Source Sans 3" pitchFamily="34" charset="-122"/>
                <a:cs typeface="Source Sans 3" pitchFamily="34" charset="-120"/>
              </a:rPr>
              <a:t>HRM TIPOLOGIJA</a:t>
            </a:r>
            <a:endParaRPr lang="en-US" sz="300" dirty="0"/>
          </a:p>
        </p:txBody>
      </p:sp>
      <p:sp>
        <p:nvSpPr>
          <p:cNvPr id="3" name="Text 1"/>
          <p:cNvSpPr/>
          <p:nvPr/>
        </p:nvSpPr>
        <p:spPr>
          <a:xfrm>
            <a:off x="255836" y="273248"/>
            <a:ext cx="4997276" cy="159841"/>
          </a:xfrm>
          <a:prstGeom prst="rect">
            <a:avLst/>
          </a:prstGeom>
          <a:noFill/>
          <a:ln/>
        </p:spPr>
        <p:txBody>
          <a:bodyPr wrap="none" lIns="0" tIns="0" rIns="0" bIns="0" rtlCol="0" anchor="t"/>
          <a:lstStyle/>
          <a:p>
            <a:pPr algn="l" indent="0" marL="0">
              <a:lnSpc>
                <a:spcPts val="1250"/>
              </a:lnSpc>
              <a:buNone/>
            </a:pPr>
            <a:r>
              <a:rPr lang="en-US" sz="1000" b="1" dirty="0">
                <a:solidFill>
                  <a:srgbClr val="769993"/>
                </a:solidFill>
                <a:latin typeface="Montserrat Bold" pitchFamily="34" charset="0"/>
                <a:ea typeface="Montserrat Bold" pitchFamily="34" charset="-122"/>
                <a:cs typeface="Montserrat Bold" pitchFamily="34" charset="-120"/>
              </a:rPr>
              <a:t>HRM između organizacionih i ličnih interesa: tipologija Drori-Vigoda-Gadot</a:t>
            </a:r>
            <a:endParaRPr lang="en-US" sz="1000" dirty="0"/>
          </a:p>
        </p:txBody>
      </p:sp>
      <p:sp>
        <p:nvSpPr>
          <p:cNvPr id="4" name="Text 2"/>
          <p:cNvSpPr/>
          <p:nvPr/>
        </p:nvSpPr>
        <p:spPr>
          <a:xfrm>
            <a:off x="255836" y="464716"/>
            <a:ext cx="8632329" cy="57820"/>
          </a:xfrm>
          <a:prstGeom prst="rect">
            <a:avLst/>
          </a:prstGeom>
          <a:noFill/>
          <a:ln/>
        </p:spPr>
        <p:txBody>
          <a:bodyPr wrap="none" lIns="0" tIns="0" rIns="0" bIns="0" rtlCol="0" anchor="t"/>
          <a:lstStyle/>
          <a:p>
            <a:pPr algn="l" indent="0" marL="0">
              <a:lnSpc>
                <a:spcPts val="450"/>
              </a:lnSpc>
              <a:buNone/>
            </a:pPr>
            <a:r>
              <a:rPr lang="en-US" sz="400" dirty="0">
                <a:solidFill>
                  <a:srgbClr val="272525"/>
                </a:solidFill>
                <a:latin typeface="Source Sans 3" pitchFamily="34" charset="0"/>
                <a:ea typeface="Source Sans 3" pitchFamily="34" charset="-122"/>
                <a:cs typeface="Source Sans 3" pitchFamily="34" charset="-120"/>
              </a:rPr>
              <a:t>Drori i Vigoda-Gadot (2010) razvili su model koji uzima dva ključna dimenzionalna pitanja — </a:t>
            </a:r>
            <a:pPr algn="l" indent="0" marL="0">
              <a:lnSpc>
                <a:spcPts val="450"/>
              </a:lnSpc>
              <a:buNone/>
            </a:pPr>
            <a:r>
              <a:rPr lang="en-US" sz="400" b="1" dirty="0">
                <a:solidFill>
                  <a:srgbClr val="272525"/>
                </a:solidFill>
                <a:latin typeface="Source Sans 3" pitchFamily="34" charset="0"/>
                <a:ea typeface="Source Sans 3" pitchFamily="34" charset="-122"/>
                <a:cs typeface="Source Sans 3" pitchFamily="34" charset="-120"/>
              </a:rPr>
              <a:t>koliko je organizaciona politika visoka (POP nivo)</a:t>
            </a:r>
            <a:pPr algn="l" indent="0" marL="0">
              <a:lnSpc>
                <a:spcPts val="450"/>
              </a:lnSpc>
              <a:buNone/>
            </a:pPr>
            <a:r>
              <a:rPr lang="en-US" sz="400" dirty="0">
                <a:solidFill>
                  <a:srgbClr val="272525"/>
                </a:solidFill>
                <a:latin typeface="Source Sans 3" pitchFamily="34" charset="0"/>
                <a:ea typeface="Source Sans 3" pitchFamily="34" charset="-122"/>
                <a:cs typeface="Source Sans 3" pitchFamily="34" charset="-120"/>
              </a:rPr>
              <a:t> i </a:t>
            </a:r>
            <a:pPr algn="l" indent="0" marL="0">
              <a:lnSpc>
                <a:spcPts val="450"/>
              </a:lnSpc>
              <a:buNone/>
            </a:pPr>
            <a:r>
              <a:rPr lang="en-US" sz="400" b="1" dirty="0">
                <a:solidFill>
                  <a:srgbClr val="272525"/>
                </a:solidFill>
                <a:latin typeface="Source Sans 3" pitchFamily="34" charset="0"/>
                <a:ea typeface="Source Sans 3" pitchFamily="34" charset="-122"/>
                <a:cs typeface="Source Sans 3" pitchFamily="34" charset="-120"/>
              </a:rPr>
              <a:t>da li su politički igrači orijentisani na organizacione ili na sopstvene interese</a:t>
            </a:r>
            <a:pPr algn="l" indent="0" marL="0">
              <a:lnSpc>
                <a:spcPts val="450"/>
              </a:lnSpc>
              <a:buNone/>
            </a:pPr>
            <a:r>
              <a:rPr lang="en-US" sz="400" dirty="0">
                <a:solidFill>
                  <a:srgbClr val="272525"/>
                </a:solidFill>
                <a:latin typeface="Source Sans 3" pitchFamily="34" charset="0"/>
                <a:ea typeface="Source Sans 3" pitchFamily="34" charset="-122"/>
                <a:cs typeface="Source Sans 3" pitchFamily="34" charset="-120"/>
              </a:rPr>
              <a:t> — i izvodi četiri tipa HRM-a.</a:t>
            </a:r>
            <a:endParaRPr lang="en-US" sz="400" dirty="0"/>
          </a:p>
        </p:txBody>
      </p:sp>
      <p:pic>
        <p:nvPicPr>
          <p:cNvPr id="5" name="Image 0" descr="preencoded.png">    </p:cNvPr>
          <p:cNvPicPr>
            <a:picLocks noChangeAspect="1"/>
          </p:cNvPicPr>
          <p:nvPr/>
        </p:nvPicPr>
        <p:blipFill>
          <a:blip r:embed="rId1"/>
          <a:stretch>
            <a:fillRect/>
          </a:stretch>
        </p:blipFill>
        <p:spPr>
          <a:xfrm>
            <a:off x="255836" y="546274"/>
            <a:ext cx="6553200" cy="3657600"/>
          </a:xfrm>
          <a:prstGeom prst="rect">
            <a:avLst/>
          </a:prstGeom>
        </p:spPr>
      </p:pic>
      <p:pic>
        <p:nvPicPr>
          <p:cNvPr id="6" name="Image 1" descr="preencoded.png">    </p:cNvPr>
          <p:cNvPicPr>
            <a:picLocks noChangeAspect="1"/>
          </p:cNvPicPr>
          <p:nvPr/>
        </p:nvPicPr>
        <p:blipFill>
          <a:blip r:embed="rId2"/>
          <a:stretch>
            <a:fillRect/>
          </a:stretch>
        </p:blipFill>
        <p:spPr>
          <a:xfrm>
            <a:off x="255836" y="546274"/>
            <a:ext cx="6553200" cy="3657600"/>
          </a:xfrm>
          <a:prstGeom prst="rect">
            <a:avLst/>
          </a:prstGeom>
        </p:spPr>
      </p:pic>
      <p:sp>
        <p:nvSpPr>
          <p:cNvPr id="7" name="Shape 3"/>
          <p:cNvSpPr/>
          <p:nvPr/>
        </p:nvSpPr>
        <p:spPr>
          <a:xfrm>
            <a:off x="255836" y="4227612"/>
            <a:ext cx="4305598" cy="266998"/>
          </a:xfrm>
          <a:prstGeom prst="roundRect">
            <a:avLst>
              <a:gd name="adj" fmla="val 8049"/>
            </a:avLst>
          </a:prstGeom>
          <a:solidFill>
            <a:srgbClr val="E2E9E8"/>
          </a:solidFill>
          <a:ln w="4763">
            <a:solidFill>
              <a:srgbClr val="C8CFCE"/>
            </a:solidFill>
            <a:prstDash val="solid"/>
          </a:ln>
        </p:spPr>
      </p:sp>
      <p:sp>
        <p:nvSpPr>
          <p:cNvPr id="8" name="Text 4"/>
          <p:cNvSpPr/>
          <p:nvPr/>
        </p:nvSpPr>
        <p:spPr>
          <a:xfrm>
            <a:off x="311721" y="4283497"/>
            <a:ext cx="1046411" cy="84758"/>
          </a:xfrm>
          <a:prstGeom prst="rect">
            <a:avLst/>
          </a:prstGeom>
          <a:noFill/>
          <a:ln/>
        </p:spPr>
        <p:txBody>
          <a:bodyPr wrap="none" lIns="0" tIns="0" rIns="0" bIns="0" rtlCol="0" anchor="t"/>
          <a:lstStyle/>
          <a:p>
            <a:pPr algn="l" indent="0" marL="0">
              <a:lnSpc>
                <a:spcPts val="600"/>
              </a:lnSpc>
              <a:buNone/>
            </a:pPr>
            <a:r>
              <a:rPr lang="en-US" sz="500" b="1" dirty="0">
                <a:solidFill>
                  <a:srgbClr val="000000"/>
                </a:solidFill>
                <a:latin typeface="Montserrat Bold" pitchFamily="34" charset="0"/>
                <a:ea typeface="Montserrat Bold" pitchFamily="34" charset="-122"/>
                <a:cs typeface="Montserrat Bold" pitchFamily="34" charset="-120"/>
              </a:rPr>
              <a:t>✅</a:t>
            </a:r>
            <a:pPr algn="l" indent="0" marL="0">
              <a:lnSpc>
                <a:spcPts val="600"/>
              </a:lnSpc>
              <a:buNone/>
            </a:pPr>
            <a:r>
              <a:rPr lang="en-US" sz="500" b="1" dirty="0">
                <a:solidFill>
                  <a:srgbClr val="272525"/>
                </a:solidFill>
                <a:latin typeface="Montserrat Bold" pitchFamily="34" charset="0"/>
                <a:ea typeface="Montserrat Bold" pitchFamily="34" charset="-122"/>
                <a:cs typeface="Montserrat Bold" pitchFamily="34" charset="-120"/>
              </a:rPr>
              <a:t> Pozitivni/Konstruktivni HRM</a:t>
            </a:r>
            <a:endParaRPr lang="en-US" sz="500" dirty="0"/>
          </a:p>
        </p:txBody>
      </p:sp>
      <p:sp>
        <p:nvSpPr>
          <p:cNvPr id="9" name="Text 5"/>
          <p:cNvSpPr/>
          <p:nvPr/>
        </p:nvSpPr>
        <p:spPr>
          <a:xfrm>
            <a:off x="311721" y="4380905"/>
            <a:ext cx="4193828" cy="57820"/>
          </a:xfrm>
          <a:prstGeom prst="rect">
            <a:avLst/>
          </a:prstGeom>
          <a:noFill/>
          <a:ln/>
        </p:spPr>
        <p:txBody>
          <a:bodyPr wrap="none" lIns="0" tIns="0" rIns="0" bIns="0" rtlCol="0" anchor="t"/>
          <a:lstStyle/>
          <a:p>
            <a:pPr algn="l" indent="0" marL="0">
              <a:lnSpc>
                <a:spcPts val="450"/>
              </a:lnSpc>
              <a:buNone/>
            </a:pPr>
            <a:r>
              <a:rPr lang="en-US" sz="400" dirty="0">
                <a:solidFill>
                  <a:srgbClr val="272525"/>
                </a:solidFill>
                <a:latin typeface="Source Sans 3" pitchFamily="34" charset="0"/>
                <a:ea typeface="Source Sans 3" pitchFamily="34" charset="-122"/>
                <a:cs typeface="Source Sans 3" pitchFamily="34" charset="-120"/>
              </a:rPr>
              <a:t>Visok POPs + organizacioni interesi. Politika služi konstruktivnoj svrsi — pribavljanju resursa, izgradnji saveza za važne inicijative, lobiranju za HR kao strateškog partnera.</a:t>
            </a:r>
            <a:endParaRPr lang="en-US" sz="400" dirty="0"/>
          </a:p>
        </p:txBody>
      </p:sp>
      <p:sp>
        <p:nvSpPr>
          <p:cNvPr id="10" name="Shape 6"/>
          <p:cNvSpPr/>
          <p:nvPr/>
        </p:nvSpPr>
        <p:spPr>
          <a:xfrm>
            <a:off x="4582492" y="4227612"/>
            <a:ext cx="4305672" cy="266998"/>
          </a:xfrm>
          <a:prstGeom prst="roundRect">
            <a:avLst>
              <a:gd name="adj" fmla="val 8049"/>
            </a:avLst>
          </a:prstGeom>
          <a:solidFill>
            <a:srgbClr val="E2E9E8"/>
          </a:solidFill>
          <a:ln w="4763">
            <a:solidFill>
              <a:srgbClr val="C8CFCE"/>
            </a:solidFill>
            <a:prstDash val="solid"/>
          </a:ln>
        </p:spPr>
      </p:sp>
      <p:sp>
        <p:nvSpPr>
          <p:cNvPr id="11" name="Text 7"/>
          <p:cNvSpPr/>
          <p:nvPr/>
        </p:nvSpPr>
        <p:spPr>
          <a:xfrm>
            <a:off x="4638377" y="4283497"/>
            <a:ext cx="1042318" cy="84758"/>
          </a:xfrm>
          <a:prstGeom prst="rect">
            <a:avLst/>
          </a:prstGeom>
          <a:noFill/>
          <a:ln/>
        </p:spPr>
        <p:txBody>
          <a:bodyPr wrap="none" lIns="0" tIns="0" rIns="0" bIns="0" rtlCol="0" anchor="t"/>
          <a:lstStyle/>
          <a:p>
            <a:pPr algn="l" indent="0" marL="0">
              <a:lnSpc>
                <a:spcPts val="600"/>
              </a:lnSpc>
              <a:buNone/>
            </a:pPr>
            <a:r>
              <a:rPr lang="en-US" sz="500" b="1" dirty="0">
                <a:solidFill>
                  <a:srgbClr val="000000"/>
                </a:solidFill>
                <a:latin typeface="Montserrat Bold" pitchFamily="34" charset="0"/>
                <a:ea typeface="Montserrat Bold" pitchFamily="34" charset="-122"/>
                <a:cs typeface="Montserrat Bold" pitchFamily="34" charset="-120"/>
              </a:rPr>
              <a:t>❌</a:t>
            </a:r>
            <a:pPr algn="l" indent="0" marL="0">
              <a:lnSpc>
                <a:spcPts val="600"/>
              </a:lnSpc>
              <a:buNone/>
            </a:pPr>
            <a:r>
              <a:rPr lang="en-US" sz="500" b="1" dirty="0">
                <a:solidFill>
                  <a:srgbClr val="272525"/>
                </a:solidFill>
                <a:latin typeface="Montserrat Bold" pitchFamily="34" charset="0"/>
                <a:ea typeface="Montserrat Bold" pitchFamily="34" charset="-122"/>
                <a:cs typeface="Montserrat Bold" pitchFamily="34" charset="-120"/>
              </a:rPr>
              <a:t> Negativni/Destruktivni HRM</a:t>
            </a:r>
            <a:endParaRPr lang="en-US" sz="500" dirty="0"/>
          </a:p>
        </p:txBody>
      </p:sp>
      <p:sp>
        <p:nvSpPr>
          <p:cNvPr id="12" name="Text 8"/>
          <p:cNvSpPr/>
          <p:nvPr/>
        </p:nvSpPr>
        <p:spPr>
          <a:xfrm>
            <a:off x="4638377" y="4380905"/>
            <a:ext cx="4193902" cy="57820"/>
          </a:xfrm>
          <a:prstGeom prst="rect">
            <a:avLst/>
          </a:prstGeom>
          <a:noFill/>
          <a:ln/>
        </p:spPr>
        <p:txBody>
          <a:bodyPr wrap="none" lIns="0" tIns="0" rIns="0" bIns="0" rtlCol="0" anchor="t"/>
          <a:lstStyle/>
          <a:p>
            <a:pPr algn="l" indent="0" marL="0">
              <a:lnSpc>
                <a:spcPts val="450"/>
              </a:lnSpc>
              <a:buNone/>
            </a:pPr>
            <a:r>
              <a:rPr lang="en-US" sz="400" dirty="0">
                <a:solidFill>
                  <a:srgbClr val="272525"/>
                </a:solidFill>
                <a:latin typeface="Source Sans 3" pitchFamily="34" charset="0"/>
                <a:ea typeface="Source Sans 3" pitchFamily="34" charset="-122"/>
                <a:cs typeface="Source Sans 3" pitchFamily="34" charset="-120"/>
              </a:rPr>
              <a:t>Visok POPs + lični interesi. HR profesionalci promovišu sopstveni status i napredovanje na štetu organizacije — i to čine politički vešto. Najštetnija kombinacija.</a:t>
            </a:r>
            <a:endParaRPr lang="en-US" sz="400" dirty="0"/>
          </a:p>
        </p:txBody>
      </p:sp>
      <p:sp>
        <p:nvSpPr>
          <p:cNvPr id="13" name="Shape 9"/>
          <p:cNvSpPr/>
          <p:nvPr/>
        </p:nvSpPr>
        <p:spPr>
          <a:xfrm>
            <a:off x="255836" y="4515669"/>
            <a:ext cx="4305598" cy="266998"/>
          </a:xfrm>
          <a:prstGeom prst="roundRect">
            <a:avLst>
              <a:gd name="adj" fmla="val 8049"/>
            </a:avLst>
          </a:prstGeom>
          <a:solidFill>
            <a:srgbClr val="E2E9E8"/>
          </a:solidFill>
          <a:ln w="4763">
            <a:solidFill>
              <a:srgbClr val="C8CFCE"/>
            </a:solidFill>
            <a:prstDash val="solid"/>
          </a:ln>
        </p:spPr>
      </p:sp>
      <p:sp>
        <p:nvSpPr>
          <p:cNvPr id="14" name="Text 10"/>
          <p:cNvSpPr/>
          <p:nvPr/>
        </p:nvSpPr>
        <p:spPr>
          <a:xfrm>
            <a:off x="311721" y="4571554"/>
            <a:ext cx="639589" cy="84758"/>
          </a:xfrm>
          <a:prstGeom prst="rect">
            <a:avLst/>
          </a:prstGeom>
          <a:noFill/>
          <a:ln/>
        </p:spPr>
        <p:txBody>
          <a:bodyPr wrap="none" lIns="0" tIns="0" rIns="0" bIns="0" rtlCol="0" anchor="t"/>
          <a:lstStyle/>
          <a:p>
            <a:pPr algn="l" indent="0" marL="0">
              <a:lnSpc>
                <a:spcPts val="600"/>
              </a:lnSpc>
              <a:buNone/>
            </a:pPr>
            <a:r>
              <a:rPr lang="en-US" sz="500" b="1" dirty="0">
                <a:solidFill>
                  <a:srgbClr val="000000"/>
                </a:solidFill>
                <a:latin typeface="Montserrat Bold" pitchFamily="34" charset="0"/>
                <a:ea typeface="Montserrat Bold" pitchFamily="34" charset="-122"/>
                <a:cs typeface="Montserrat Bold" pitchFamily="34" charset="-120"/>
              </a:rPr>
              <a:t>⚠️</a:t>
            </a:r>
            <a:pPr algn="l" indent="0" marL="0">
              <a:lnSpc>
                <a:spcPts val="600"/>
              </a:lnSpc>
              <a:buNone/>
            </a:pPr>
            <a:r>
              <a:rPr lang="en-US" sz="500" b="1" dirty="0">
                <a:solidFill>
                  <a:srgbClr val="272525"/>
                </a:solidFill>
                <a:latin typeface="Montserrat Bold" pitchFamily="34" charset="0"/>
                <a:ea typeface="Montserrat Bold" pitchFamily="34" charset="-122"/>
                <a:cs typeface="Montserrat Bold" pitchFamily="34" charset="-120"/>
              </a:rPr>
              <a:t> Neefikasni HRM</a:t>
            </a:r>
            <a:endParaRPr lang="en-US" sz="500" dirty="0"/>
          </a:p>
        </p:txBody>
      </p:sp>
      <p:sp>
        <p:nvSpPr>
          <p:cNvPr id="15" name="Text 11"/>
          <p:cNvSpPr/>
          <p:nvPr/>
        </p:nvSpPr>
        <p:spPr>
          <a:xfrm>
            <a:off x="311721" y="4668962"/>
            <a:ext cx="4193828" cy="57820"/>
          </a:xfrm>
          <a:prstGeom prst="rect">
            <a:avLst/>
          </a:prstGeom>
          <a:noFill/>
          <a:ln/>
        </p:spPr>
        <p:txBody>
          <a:bodyPr wrap="none" lIns="0" tIns="0" rIns="0" bIns="0" rtlCol="0" anchor="t"/>
          <a:lstStyle/>
          <a:p>
            <a:pPr algn="l" indent="0" marL="0">
              <a:lnSpc>
                <a:spcPts val="450"/>
              </a:lnSpc>
              <a:buNone/>
            </a:pPr>
            <a:r>
              <a:rPr lang="en-US" sz="400" dirty="0">
                <a:solidFill>
                  <a:srgbClr val="272525"/>
                </a:solidFill>
                <a:latin typeface="Source Sans 3" pitchFamily="34" charset="0"/>
                <a:ea typeface="Source Sans 3" pitchFamily="34" charset="-122"/>
                <a:cs typeface="Source Sans 3" pitchFamily="34" charset="-120"/>
              </a:rPr>
              <a:t>Nizak POPs + organizacioni interesi. HR menadžer pokušava da radi za organizaciju, ali nema političkih veština. „Political impotence" — HR funkcija postaje irelevantna.</a:t>
            </a:r>
            <a:endParaRPr lang="en-US" sz="400" dirty="0"/>
          </a:p>
        </p:txBody>
      </p:sp>
      <p:sp>
        <p:nvSpPr>
          <p:cNvPr id="16" name="Shape 12"/>
          <p:cNvSpPr/>
          <p:nvPr/>
        </p:nvSpPr>
        <p:spPr>
          <a:xfrm>
            <a:off x="4582492" y="4515669"/>
            <a:ext cx="4305672" cy="266998"/>
          </a:xfrm>
          <a:prstGeom prst="roundRect">
            <a:avLst>
              <a:gd name="adj" fmla="val 8049"/>
            </a:avLst>
          </a:prstGeom>
          <a:solidFill>
            <a:srgbClr val="E2E9E8"/>
          </a:solidFill>
          <a:ln w="4763">
            <a:solidFill>
              <a:srgbClr val="C8CFCE"/>
            </a:solidFill>
            <a:prstDash val="solid"/>
          </a:ln>
        </p:spPr>
      </p:sp>
      <p:sp>
        <p:nvSpPr>
          <p:cNvPr id="17" name="Text 13"/>
          <p:cNvSpPr/>
          <p:nvPr/>
        </p:nvSpPr>
        <p:spPr>
          <a:xfrm>
            <a:off x="4638377" y="4571554"/>
            <a:ext cx="639589" cy="84758"/>
          </a:xfrm>
          <a:prstGeom prst="rect">
            <a:avLst/>
          </a:prstGeom>
          <a:noFill/>
          <a:ln/>
        </p:spPr>
        <p:txBody>
          <a:bodyPr wrap="none" lIns="0" tIns="0" rIns="0" bIns="0" rtlCol="0" anchor="t"/>
          <a:lstStyle/>
          <a:p>
            <a:pPr algn="l" indent="0" marL="0">
              <a:lnSpc>
                <a:spcPts val="600"/>
              </a:lnSpc>
              <a:buNone/>
            </a:pPr>
            <a:r>
              <a:rPr lang="en-US" sz="500" b="1" dirty="0">
                <a:solidFill>
                  <a:srgbClr val="000000"/>
                </a:solidFill>
                <a:latin typeface="Montserrat Bold" pitchFamily="34" charset="0"/>
                <a:ea typeface="Montserrat Bold" pitchFamily="34" charset="-122"/>
                <a:cs typeface="Montserrat Bold" pitchFamily="34" charset="-120"/>
              </a:rPr>
              <a:t>🔲</a:t>
            </a:r>
            <a:pPr algn="l" indent="0" marL="0">
              <a:lnSpc>
                <a:spcPts val="600"/>
              </a:lnSpc>
              <a:buNone/>
            </a:pPr>
            <a:r>
              <a:rPr lang="en-US" sz="500" b="1" dirty="0">
                <a:solidFill>
                  <a:srgbClr val="272525"/>
                </a:solidFill>
                <a:latin typeface="Montserrat Bold" pitchFamily="34" charset="0"/>
                <a:ea typeface="Montserrat Bold" pitchFamily="34" charset="-122"/>
                <a:cs typeface="Montserrat Bold" pitchFamily="34" charset="-120"/>
              </a:rPr>
              <a:t> Virtuelni HRM</a:t>
            </a:r>
            <a:endParaRPr lang="en-US" sz="500" dirty="0"/>
          </a:p>
        </p:txBody>
      </p:sp>
      <p:sp>
        <p:nvSpPr>
          <p:cNvPr id="18" name="Text 14"/>
          <p:cNvSpPr/>
          <p:nvPr/>
        </p:nvSpPr>
        <p:spPr>
          <a:xfrm>
            <a:off x="4638377" y="4668962"/>
            <a:ext cx="4193902" cy="57820"/>
          </a:xfrm>
          <a:prstGeom prst="rect">
            <a:avLst/>
          </a:prstGeom>
          <a:noFill/>
          <a:ln/>
        </p:spPr>
        <p:txBody>
          <a:bodyPr wrap="none" lIns="0" tIns="0" rIns="0" bIns="0" rtlCol="0" anchor="t"/>
          <a:lstStyle/>
          <a:p>
            <a:pPr algn="l" indent="0" marL="0">
              <a:lnSpc>
                <a:spcPts val="450"/>
              </a:lnSpc>
              <a:buNone/>
            </a:pPr>
            <a:r>
              <a:rPr lang="en-US" sz="400" dirty="0">
                <a:solidFill>
                  <a:srgbClr val="272525"/>
                </a:solidFill>
                <a:latin typeface="Source Sans 3" pitchFamily="34" charset="0"/>
                <a:ea typeface="Source Sans 3" pitchFamily="34" charset="-122"/>
                <a:cs typeface="Source Sans 3" pitchFamily="34" charset="-120"/>
              </a:rPr>
              <a:t>Nizak POPs + lični interesi. Lično usmerenje ne donosi ploda jer nema političkih veština da se ono materijalizuje. Deklarisana orijentacija postoji, ali se ne ostvaruje u praksi.</a:t>
            </a:r>
            <a:endParaRPr lang="en-US" sz="400" dirty="0"/>
          </a:p>
        </p:txBody>
      </p:sp>
      <p:sp>
        <p:nvSpPr>
          <p:cNvPr id="19" name="Shape 15"/>
          <p:cNvSpPr/>
          <p:nvPr/>
        </p:nvSpPr>
        <p:spPr>
          <a:xfrm>
            <a:off x="255836" y="4806404"/>
            <a:ext cx="8632329" cy="149126"/>
          </a:xfrm>
          <a:prstGeom prst="roundRect">
            <a:avLst>
              <a:gd name="adj" fmla="val 14411"/>
            </a:avLst>
          </a:prstGeom>
          <a:solidFill>
            <a:srgbClr val="B6FCB8"/>
          </a:solidFill>
          <a:ln/>
        </p:spPr>
      </p:sp>
      <p:pic>
        <p:nvPicPr>
          <p:cNvPr id="20" name="Image 2" descr="preencoded.png">    </p:cNvPr>
          <p:cNvPicPr>
            <a:picLocks noChangeAspect="1"/>
          </p:cNvPicPr>
          <p:nvPr/>
        </p:nvPicPr>
        <p:blipFill>
          <a:blip r:embed="rId3"/>
          <a:stretch>
            <a:fillRect/>
          </a:stretch>
        </p:blipFill>
        <p:spPr>
          <a:xfrm>
            <a:off x="306958" y="4870252"/>
            <a:ext cx="63922" cy="51122"/>
          </a:xfrm>
          <a:prstGeom prst="rect">
            <a:avLst/>
          </a:prstGeom>
        </p:spPr>
      </p:pic>
      <p:sp>
        <p:nvSpPr>
          <p:cNvPr id="21" name="Text 16"/>
          <p:cNvSpPr/>
          <p:nvPr/>
        </p:nvSpPr>
        <p:spPr>
          <a:xfrm>
            <a:off x="422002" y="4840188"/>
            <a:ext cx="8415040" cy="57820"/>
          </a:xfrm>
          <a:prstGeom prst="rect">
            <a:avLst/>
          </a:prstGeom>
          <a:noFill/>
          <a:ln/>
        </p:spPr>
        <p:txBody>
          <a:bodyPr wrap="none" lIns="0" tIns="0" rIns="0" bIns="0" rtlCol="0" anchor="t"/>
          <a:lstStyle/>
          <a:p>
            <a:pPr algn="l" indent="0" marL="0">
              <a:lnSpc>
                <a:spcPts val="450"/>
              </a:lnSpc>
              <a:buNone/>
            </a:pPr>
            <a:r>
              <a:rPr lang="en-US" sz="400" dirty="0">
                <a:solidFill>
                  <a:srgbClr val="000000"/>
                </a:solidFill>
                <a:latin typeface="Source Sans 3" pitchFamily="34" charset="0"/>
                <a:ea typeface="Source Sans 3" pitchFamily="34" charset="-122"/>
                <a:cs typeface="Source Sans 3" pitchFamily="34" charset="-120"/>
              </a:rPr>
              <a:t>Profesionalna agenda za HR psihologa: </a:t>
            </a:r>
            <a:pPr algn="l" indent="0" marL="0">
              <a:lnSpc>
                <a:spcPts val="450"/>
              </a:lnSpc>
              <a:buNone/>
            </a:pPr>
            <a:r>
              <a:rPr lang="en-US" sz="400" b="1" dirty="0">
                <a:solidFill>
                  <a:srgbClr val="000000"/>
                </a:solidFill>
                <a:latin typeface="Source Sans 3" pitchFamily="34" charset="0"/>
                <a:ea typeface="Source Sans 3" pitchFamily="34" charset="-122"/>
                <a:cs typeface="Source Sans 3" pitchFamily="34" charset="-120"/>
              </a:rPr>
              <a:t>razviti političke veštine i koristiti ih u službi organizacionih ciljeva</a:t>
            </a:r>
            <a:pPr algn="l" indent="0" marL="0">
              <a:lnSpc>
                <a:spcPts val="450"/>
              </a:lnSpc>
              <a:buNone/>
            </a:pPr>
            <a:r>
              <a:rPr lang="en-US" sz="400" dirty="0">
                <a:solidFill>
                  <a:srgbClr val="000000"/>
                </a:solidFill>
                <a:latin typeface="Source Sans 3" pitchFamily="34" charset="0"/>
                <a:ea typeface="Source Sans 3" pitchFamily="34" charset="-122"/>
                <a:cs typeface="Source Sans 3" pitchFamily="34" charset="-120"/>
              </a:rPr>
              <a:t>. Dobra namera bez političkih veština vodi u neefikasnost; politička veština usmerena ka organizacionim interesima je idealna kombinacija.</a:t>
            </a:r>
            <a:endParaRPr lang="en-US" sz="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488379" y="464865"/>
            <a:ext cx="599256" cy="101873"/>
          </a:xfrm>
          <a:prstGeom prst="rect">
            <a:avLst/>
          </a:prstGeom>
          <a:noFill/>
          <a:ln/>
        </p:spPr>
        <p:txBody>
          <a:bodyPr wrap="none" lIns="0" tIns="0" rIns="0" bIns="0" rtlCol="0" anchor="t"/>
          <a:lstStyle/>
          <a:p>
            <a:pPr algn="l" indent="0" marL="0">
              <a:lnSpc>
                <a:spcPts val="800"/>
              </a:lnSpc>
              <a:buNone/>
            </a:pPr>
            <a:r>
              <a:rPr lang="en-US" sz="550" dirty="0">
                <a:solidFill>
                  <a:srgbClr val="769993"/>
                </a:solidFill>
                <a:latin typeface="Source Sans 3" pitchFamily="34" charset="0"/>
                <a:ea typeface="Source Sans 3" pitchFamily="34" charset="-122"/>
                <a:cs typeface="Source Sans 3" pitchFamily="34" charset="-120"/>
              </a:rPr>
              <a:t>POLITIČKE VEŠTINE</a:t>
            </a:r>
            <a:endParaRPr lang="en-US" sz="550" dirty="0"/>
          </a:p>
        </p:txBody>
      </p:sp>
      <p:sp>
        <p:nvSpPr>
          <p:cNvPr id="3" name="Text 1"/>
          <p:cNvSpPr/>
          <p:nvPr/>
        </p:nvSpPr>
        <p:spPr>
          <a:xfrm>
            <a:off x="488379" y="621209"/>
            <a:ext cx="4305151" cy="286196"/>
          </a:xfrm>
          <a:prstGeom prst="rect">
            <a:avLst/>
          </a:prstGeom>
          <a:noFill/>
          <a:ln/>
        </p:spPr>
        <p:txBody>
          <a:bodyPr wrap="none" lIns="0" tIns="0" rIns="0" bIns="0" rtlCol="0" anchor="t"/>
          <a:lstStyle/>
          <a:p>
            <a:pPr algn="l" indent="0" marL="0">
              <a:lnSpc>
                <a:spcPts val="2250"/>
              </a:lnSpc>
              <a:buNone/>
            </a:pPr>
            <a:r>
              <a:rPr lang="en-US" sz="1800" b="1" dirty="0">
                <a:solidFill>
                  <a:srgbClr val="769993"/>
                </a:solidFill>
                <a:latin typeface="Montserrat Bold" pitchFamily="34" charset="0"/>
                <a:ea typeface="Montserrat Bold" pitchFamily="34" charset="-122"/>
                <a:cs typeface="Montserrat Bold" pitchFamily="34" charset="-120"/>
              </a:rPr>
              <a:t>Političke veštine: druga strana priče</a:t>
            </a:r>
            <a:endParaRPr lang="en-US" sz="1800" dirty="0"/>
          </a:p>
        </p:txBody>
      </p:sp>
      <p:sp>
        <p:nvSpPr>
          <p:cNvPr id="4" name="Text 2"/>
          <p:cNvSpPr/>
          <p:nvPr/>
        </p:nvSpPr>
        <p:spPr>
          <a:xfrm>
            <a:off x="625748" y="1084808"/>
            <a:ext cx="8029873" cy="254645"/>
          </a:xfrm>
          <a:prstGeom prst="rect">
            <a:avLst/>
          </a:prstGeom>
          <a:noFill/>
          <a:ln/>
        </p:spPr>
        <p:txBody>
          <a:bodyPr wrap="square" lIns="0" tIns="0" rIns="0" bIns="0" rtlCol="0" anchor="t"/>
          <a:lstStyle/>
          <a:p>
            <a:pPr algn="l" indent="0" marL="0">
              <a:lnSpc>
                <a:spcPts val="1000"/>
              </a:lnSpc>
              <a:buNone/>
            </a:pPr>
            <a:r>
              <a:rPr lang="en-US" sz="700" dirty="0">
                <a:solidFill>
                  <a:srgbClr val="272525"/>
                </a:solidFill>
                <a:latin typeface="Source Sans 3" pitchFamily="34" charset="0"/>
                <a:ea typeface="Source Sans 3" pitchFamily="34" charset="-122"/>
                <a:cs typeface="Source Sans 3" pitchFamily="34" charset="-120"/>
              </a:rPr>
              <a:t>„Političke veštine na poslu imaju lošu reputaciju na poslu i povezuju se sa manipulacijom, sebičnim interesima i lobiranjem. Prava politička veština je pozitivna sila i od ključnog je značaja za karijerno napredovanje u današnjim organizacijama." — Feris i saradnici (2005)</a:t>
            </a:r>
            <a:endParaRPr lang="en-US" sz="700" dirty="0"/>
          </a:p>
        </p:txBody>
      </p:sp>
      <p:sp>
        <p:nvSpPr>
          <p:cNvPr id="5" name="Shape 3"/>
          <p:cNvSpPr/>
          <p:nvPr/>
        </p:nvSpPr>
        <p:spPr>
          <a:xfrm>
            <a:off x="488379" y="1008757"/>
            <a:ext cx="9525" cy="406747"/>
          </a:xfrm>
          <a:prstGeom prst="rect">
            <a:avLst/>
          </a:prstGeom>
          <a:solidFill>
            <a:srgbClr val="769993"/>
          </a:solidFill>
          <a:ln/>
        </p:spPr>
      </p:sp>
      <p:sp>
        <p:nvSpPr>
          <p:cNvPr id="6" name="Text 4"/>
          <p:cNvSpPr/>
          <p:nvPr/>
        </p:nvSpPr>
        <p:spPr>
          <a:xfrm>
            <a:off x="488379" y="1491555"/>
            <a:ext cx="8167241" cy="254645"/>
          </a:xfrm>
          <a:prstGeom prst="rect">
            <a:avLst/>
          </a:prstGeom>
          <a:noFill/>
          <a:ln/>
        </p:spPr>
        <p:txBody>
          <a:bodyPr wrap="square" lIns="0" tIns="0" rIns="0" bIns="0" rtlCol="0" anchor="t"/>
          <a:lstStyle/>
          <a:p>
            <a:pPr algn="l" indent="0" marL="0">
              <a:lnSpc>
                <a:spcPts val="1000"/>
              </a:lnSpc>
              <a:buNone/>
            </a:pPr>
            <a:r>
              <a:rPr lang="en-US" sz="700" dirty="0">
                <a:solidFill>
                  <a:srgbClr val="272525"/>
                </a:solidFill>
                <a:latin typeface="Source Sans 3" pitchFamily="34" charset="0"/>
                <a:ea typeface="Source Sans 3" pitchFamily="34" charset="-122"/>
                <a:cs typeface="Source Sans 3" pitchFamily="34" charset="-120"/>
              </a:rPr>
              <a:t>Postoji razlika između „političkog manevrisanja" (stereotipna predstava) i „političke veštine" (profesionalna kompetencija). Razlika je u sledećem: manipulacija je politika u službi ličnih interesa nasuprot organizacionim; politička veština je sposobnost koja se može koristiti u različite svrhe, uključujući organizacione ciljeve i etičnu praksu.</a:t>
            </a:r>
            <a:endParaRPr lang="en-US" sz="700" dirty="0"/>
          </a:p>
        </p:txBody>
      </p:sp>
      <p:sp>
        <p:nvSpPr>
          <p:cNvPr id="7" name="Text 5"/>
          <p:cNvSpPr/>
          <p:nvPr/>
        </p:nvSpPr>
        <p:spPr>
          <a:xfrm>
            <a:off x="488379" y="1847552"/>
            <a:ext cx="3580284" cy="143024"/>
          </a:xfrm>
          <a:prstGeom prst="rect">
            <a:avLst/>
          </a:prstGeom>
          <a:noFill/>
          <a:ln/>
        </p:spPr>
        <p:txBody>
          <a:bodyPr wrap="none" lIns="0" tIns="0" rIns="0" bIns="0" rtlCol="0" anchor="t"/>
          <a:lstStyle/>
          <a:p>
            <a:pPr algn="l" indent="0" marL="0">
              <a:lnSpc>
                <a:spcPts val="1100"/>
              </a:lnSpc>
              <a:buNone/>
            </a:pPr>
            <a:r>
              <a:rPr lang="en-US" sz="900" b="1" dirty="0">
                <a:solidFill>
                  <a:srgbClr val="769993"/>
                </a:solidFill>
                <a:latin typeface="Montserrat Bold" pitchFamily="34" charset="0"/>
                <a:ea typeface="Montserrat Bold" pitchFamily="34" charset="-122"/>
                <a:cs typeface="Montserrat Bold" pitchFamily="34" charset="-120"/>
              </a:rPr>
              <a:t>Četiri komponente političkih veština (Feris i saradnici, 2005)</a:t>
            </a:r>
            <a:endParaRPr lang="en-US" sz="900" dirty="0"/>
          </a:p>
        </p:txBody>
      </p:sp>
      <p:sp>
        <p:nvSpPr>
          <p:cNvPr id="8" name="Shape 6"/>
          <p:cNvSpPr/>
          <p:nvPr/>
        </p:nvSpPr>
        <p:spPr>
          <a:xfrm>
            <a:off x="625748" y="2320900"/>
            <a:ext cx="3912394" cy="91529"/>
          </a:xfrm>
          <a:prstGeom prst="roundRect">
            <a:avLst>
              <a:gd name="adj" fmla="val 42024"/>
            </a:avLst>
          </a:prstGeom>
          <a:solidFill>
            <a:srgbClr val="E2E9E8"/>
          </a:solidFill>
          <a:ln w="4763">
            <a:solidFill>
              <a:srgbClr val="C8CFCE"/>
            </a:solidFill>
            <a:prstDash val="solid"/>
          </a:ln>
        </p:spPr>
      </p:sp>
      <p:sp>
        <p:nvSpPr>
          <p:cNvPr id="9" name="Shape 7"/>
          <p:cNvSpPr/>
          <p:nvPr/>
        </p:nvSpPr>
        <p:spPr>
          <a:xfrm>
            <a:off x="488379" y="2229296"/>
            <a:ext cx="274737" cy="274737"/>
          </a:xfrm>
          <a:prstGeom prst="roundRect">
            <a:avLst>
              <a:gd name="adj" fmla="val 104009"/>
            </a:avLst>
          </a:prstGeom>
          <a:solidFill>
            <a:srgbClr val="E2E9E8"/>
          </a:solidFill>
          <a:ln w="4763">
            <a:solidFill>
              <a:srgbClr val="C8CFCE"/>
            </a:solidFill>
            <a:prstDash val="solid"/>
          </a:ln>
        </p:spPr>
      </p:sp>
      <p:pic>
        <p:nvPicPr>
          <p:cNvPr id="10"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57064" y="2297981"/>
            <a:ext cx="137368" cy="137368"/>
          </a:xfrm>
          <a:prstGeom prst="rect">
            <a:avLst/>
          </a:prstGeom>
        </p:spPr>
      </p:pic>
      <p:sp>
        <p:nvSpPr>
          <p:cNvPr id="11" name="Text 8"/>
          <p:cNvSpPr/>
          <p:nvPr/>
        </p:nvSpPr>
        <p:spPr>
          <a:xfrm>
            <a:off x="579909" y="2571601"/>
            <a:ext cx="3086770" cy="143024"/>
          </a:xfrm>
          <a:prstGeom prst="rect">
            <a:avLst/>
          </a:prstGeom>
          <a:noFill/>
          <a:ln/>
        </p:spPr>
        <p:txBody>
          <a:bodyPr wrap="none" lIns="0" tIns="0" rIns="0" bIns="0" rtlCol="0" anchor="t"/>
          <a:lstStyle/>
          <a:p>
            <a:pPr algn="l" indent="0" marL="0">
              <a:lnSpc>
                <a:spcPts val="1100"/>
              </a:lnSpc>
              <a:buNone/>
            </a:pPr>
            <a:r>
              <a:rPr lang="en-US" sz="900" b="1" dirty="0">
                <a:solidFill>
                  <a:srgbClr val="272525"/>
                </a:solidFill>
                <a:latin typeface="Montserrat Bold" pitchFamily="34" charset="0"/>
                <a:ea typeface="Montserrat Bold" pitchFamily="34" charset="-122"/>
                <a:cs typeface="Montserrat Bold" pitchFamily="34" charset="-120"/>
              </a:rPr>
              <a:t>Razumevanje socijalnih situacija (social astuteness)</a:t>
            </a:r>
            <a:endParaRPr lang="en-US" sz="900" dirty="0"/>
          </a:p>
        </p:txBody>
      </p:sp>
      <p:sp>
        <p:nvSpPr>
          <p:cNvPr id="12" name="Text 9"/>
          <p:cNvSpPr/>
          <p:nvPr/>
        </p:nvSpPr>
        <p:spPr>
          <a:xfrm>
            <a:off x="579909" y="2755181"/>
            <a:ext cx="3866778" cy="254645"/>
          </a:xfrm>
          <a:prstGeom prst="rect">
            <a:avLst/>
          </a:prstGeom>
          <a:noFill/>
          <a:ln/>
        </p:spPr>
        <p:txBody>
          <a:bodyPr wrap="square" lIns="0" tIns="0" rIns="0" bIns="0" rtlCol="0" anchor="t"/>
          <a:lstStyle/>
          <a:p>
            <a:pPr algn="l" indent="0" marL="0">
              <a:lnSpc>
                <a:spcPts val="1000"/>
              </a:lnSpc>
              <a:buNone/>
            </a:pPr>
            <a:r>
              <a:rPr lang="en-US" sz="700" dirty="0">
                <a:solidFill>
                  <a:srgbClr val="272525"/>
                </a:solidFill>
                <a:latin typeface="Source Sans 3" pitchFamily="34" charset="0"/>
                <a:ea typeface="Source Sans 3" pitchFamily="34" charset="-122"/>
                <a:cs typeface="Source Sans 3" pitchFamily="34" charset="-120"/>
              </a:rPr>
              <a:t>Sposobnost čitanja socijalnog konteksta — ko ima moć, gde su tenzije, šta je nečiji nedeklarisani interes, kada je trenutak za neki predlog a kada nije. „Organizaciona inteligencija."</a:t>
            </a:r>
            <a:endParaRPr lang="en-US" sz="700" dirty="0"/>
          </a:p>
        </p:txBody>
      </p:sp>
      <p:sp>
        <p:nvSpPr>
          <p:cNvPr id="13" name="Shape 10"/>
          <p:cNvSpPr/>
          <p:nvPr/>
        </p:nvSpPr>
        <p:spPr>
          <a:xfrm>
            <a:off x="4743152" y="2183532"/>
            <a:ext cx="3912394" cy="91529"/>
          </a:xfrm>
          <a:prstGeom prst="roundRect">
            <a:avLst>
              <a:gd name="adj" fmla="val 42024"/>
            </a:avLst>
          </a:prstGeom>
          <a:solidFill>
            <a:srgbClr val="E2E9E8"/>
          </a:solidFill>
          <a:ln w="4763">
            <a:solidFill>
              <a:srgbClr val="C8CFCE"/>
            </a:solidFill>
            <a:prstDash val="solid"/>
          </a:ln>
        </p:spPr>
      </p:sp>
      <p:sp>
        <p:nvSpPr>
          <p:cNvPr id="14" name="Shape 11"/>
          <p:cNvSpPr/>
          <p:nvPr/>
        </p:nvSpPr>
        <p:spPr>
          <a:xfrm>
            <a:off x="4605784" y="2091928"/>
            <a:ext cx="274737" cy="274737"/>
          </a:xfrm>
          <a:prstGeom prst="roundRect">
            <a:avLst>
              <a:gd name="adj" fmla="val 104009"/>
            </a:avLst>
          </a:prstGeom>
          <a:solidFill>
            <a:srgbClr val="E2E9E8"/>
          </a:solidFill>
          <a:ln w="4763">
            <a:solidFill>
              <a:srgbClr val="C8CFCE"/>
            </a:solidFill>
            <a:prstDash val="solid"/>
          </a:ln>
        </p:spPr>
      </p:sp>
      <p:pic>
        <p:nvPicPr>
          <p:cNvPr id="15"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74468" y="2160612"/>
            <a:ext cx="137368" cy="137368"/>
          </a:xfrm>
          <a:prstGeom prst="rect">
            <a:avLst/>
          </a:prstGeom>
        </p:spPr>
      </p:pic>
      <p:sp>
        <p:nvSpPr>
          <p:cNvPr id="16" name="Text 12"/>
          <p:cNvSpPr/>
          <p:nvPr/>
        </p:nvSpPr>
        <p:spPr>
          <a:xfrm>
            <a:off x="4697313" y="2434233"/>
            <a:ext cx="2797522" cy="143024"/>
          </a:xfrm>
          <a:prstGeom prst="rect">
            <a:avLst/>
          </a:prstGeom>
          <a:noFill/>
          <a:ln/>
        </p:spPr>
        <p:txBody>
          <a:bodyPr wrap="none" lIns="0" tIns="0" rIns="0" bIns="0" rtlCol="0" anchor="t"/>
          <a:lstStyle/>
          <a:p>
            <a:pPr algn="l" indent="0" marL="0">
              <a:lnSpc>
                <a:spcPts val="1100"/>
              </a:lnSpc>
              <a:buNone/>
            </a:pPr>
            <a:r>
              <a:rPr lang="en-US" sz="900" b="1" dirty="0">
                <a:solidFill>
                  <a:srgbClr val="272525"/>
                </a:solidFill>
                <a:latin typeface="Montserrat Bold" pitchFamily="34" charset="0"/>
                <a:ea typeface="Montserrat Bold" pitchFamily="34" charset="-122"/>
                <a:cs typeface="Montserrat Bold" pitchFamily="34" charset="-120"/>
              </a:rPr>
              <a:t>Interpersonalni uticaj (interpersonal influence)</a:t>
            </a:r>
            <a:endParaRPr lang="en-US" sz="900" dirty="0"/>
          </a:p>
        </p:txBody>
      </p:sp>
      <p:sp>
        <p:nvSpPr>
          <p:cNvPr id="17" name="Text 13"/>
          <p:cNvSpPr/>
          <p:nvPr/>
        </p:nvSpPr>
        <p:spPr>
          <a:xfrm>
            <a:off x="4697313" y="2617812"/>
            <a:ext cx="3866778" cy="381967"/>
          </a:xfrm>
          <a:prstGeom prst="rect">
            <a:avLst/>
          </a:prstGeom>
          <a:noFill/>
          <a:ln/>
        </p:spPr>
        <p:txBody>
          <a:bodyPr wrap="square" lIns="0" tIns="0" rIns="0" bIns="0" rtlCol="0" anchor="t"/>
          <a:lstStyle/>
          <a:p>
            <a:pPr algn="l" indent="0" marL="0">
              <a:lnSpc>
                <a:spcPts val="1000"/>
              </a:lnSpc>
              <a:buNone/>
            </a:pPr>
            <a:r>
              <a:rPr lang="en-US" sz="700" dirty="0">
                <a:solidFill>
                  <a:srgbClr val="272525"/>
                </a:solidFill>
                <a:latin typeface="Source Sans 3" pitchFamily="34" charset="0"/>
                <a:ea typeface="Source Sans 3" pitchFamily="34" charset="-122"/>
                <a:cs typeface="Source Sans 3" pitchFamily="34" charset="-120"/>
              </a:rPr>
              <a:t>Sposobnost da se ljudi ubede, motivišu, dovedu u zajedničku liniju. Nije isto što i manipulacija — uticaj može biti potpuno transparentan i etičan. Sposobnost da se argumentuje, vodi razgovor, izgradi konsenzus.</a:t>
            </a:r>
            <a:endParaRPr lang="en-US" sz="700" dirty="0"/>
          </a:p>
        </p:txBody>
      </p:sp>
      <p:sp>
        <p:nvSpPr>
          <p:cNvPr id="18" name="Shape 14"/>
          <p:cNvSpPr/>
          <p:nvPr/>
        </p:nvSpPr>
        <p:spPr>
          <a:xfrm>
            <a:off x="625748" y="3397895"/>
            <a:ext cx="3912394" cy="91529"/>
          </a:xfrm>
          <a:prstGeom prst="roundRect">
            <a:avLst>
              <a:gd name="adj" fmla="val 42024"/>
            </a:avLst>
          </a:prstGeom>
          <a:solidFill>
            <a:srgbClr val="E2E9E8"/>
          </a:solidFill>
          <a:ln w="4763">
            <a:solidFill>
              <a:srgbClr val="C8CFCE"/>
            </a:solidFill>
            <a:prstDash val="solid"/>
          </a:ln>
        </p:spPr>
      </p:sp>
      <p:sp>
        <p:nvSpPr>
          <p:cNvPr id="19" name="Shape 15"/>
          <p:cNvSpPr/>
          <p:nvPr/>
        </p:nvSpPr>
        <p:spPr>
          <a:xfrm>
            <a:off x="488379" y="3306291"/>
            <a:ext cx="274737" cy="274737"/>
          </a:xfrm>
          <a:prstGeom prst="roundRect">
            <a:avLst>
              <a:gd name="adj" fmla="val 104009"/>
            </a:avLst>
          </a:prstGeom>
          <a:solidFill>
            <a:srgbClr val="E2E9E8"/>
          </a:solidFill>
          <a:ln w="4763">
            <a:solidFill>
              <a:srgbClr val="C8CFCE"/>
            </a:solidFill>
            <a:prstDash val="solid"/>
          </a:ln>
        </p:spPr>
      </p:sp>
      <p:pic>
        <p:nvPicPr>
          <p:cNvPr id="20"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7064" y="3374975"/>
            <a:ext cx="137368" cy="137368"/>
          </a:xfrm>
          <a:prstGeom prst="rect">
            <a:avLst/>
          </a:prstGeom>
        </p:spPr>
      </p:pic>
      <p:sp>
        <p:nvSpPr>
          <p:cNvPr id="21" name="Text 16"/>
          <p:cNvSpPr/>
          <p:nvPr/>
        </p:nvSpPr>
        <p:spPr>
          <a:xfrm>
            <a:off x="579909" y="3648596"/>
            <a:ext cx="2722811" cy="143024"/>
          </a:xfrm>
          <a:prstGeom prst="rect">
            <a:avLst/>
          </a:prstGeom>
          <a:noFill/>
          <a:ln/>
        </p:spPr>
        <p:txBody>
          <a:bodyPr wrap="none" lIns="0" tIns="0" rIns="0" bIns="0" rtlCol="0" anchor="t"/>
          <a:lstStyle/>
          <a:p>
            <a:pPr algn="l" indent="0" marL="0">
              <a:lnSpc>
                <a:spcPts val="1100"/>
              </a:lnSpc>
              <a:buNone/>
            </a:pPr>
            <a:r>
              <a:rPr lang="en-US" sz="900" b="1" dirty="0">
                <a:solidFill>
                  <a:srgbClr val="272525"/>
                </a:solidFill>
                <a:latin typeface="Montserrat Bold" pitchFamily="34" charset="0"/>
                <a:ea typeface="Montserrat Bold" pitchFamily="34" charset="-122"/>
                <a:cs typeface="Montserrat Bold" pitchFamily="34" charset="-120"/>
              </a:rPr>
              <a:t>Sposobnost umrežavanja (networking ability)</a:t>
            </a:r>
            <a:endParaRPr lang="en-US" sz="900" dirty="0"/>
          </a:p>
        </p:txBody>
      </p:sp>
      <p:sp>
        <p:nvSpPr>
          <p:cNvPr id="22" name="Text 17"/>
          <p:cNvSpPr/>
          <p:nvPr/>
        </p:nvSpPr>
        <p:spPr>
          <a:xfrm>
            <a:off x="579909" y="3832175"/>
            <a:ext cx="3866778" cy="254645"/>
          </a:xfrm>
          <a:prstGeom prst="rect">
            <a:avLst/>
          </a:prstGeom>
          <a:noFill/>
          <a:ln/>
        </p:spPr>
        <p:txBody>
          <a:bodyPr wrap="square" lIns="0" tIns="0" rIns="0" bIns="0" rtlCol="0" anchor="t"/>
          <a:lstStyle/>
          <a:p>
            <a:pPr algn="l" indent="0" marL="0">
              <a:lnSpc>
                <a:spcPts val="1000"/>
              </a:lnSpc>
              <a:buNone/>
            </a:pPr>
            <a:r>
              <a:rPr lang="en-US" sz="700" dirty="0">
                <a:solidFill>
                  <a:srgbClr val="272525"/>
                </a:solidFill>
                <a:latin typeface="Source Sans 3" pitchFamily="34" charset="0"/>
                <a:ea typeface="Source Sans 3" pitchFamily="34" charset="-122"/>
                <a:cs typeface="Source Sans 3" pitchFamily="34" charset="-120"/>
              </a:rPr>
              <a:t>Izgradnja i održavanje mreže odnosa — kako sa ljudima na višim, tako i na sličnim i nižim pozicijama. Mreža je profesionalni kapital i sredstvo za prikupljanje informacija, pribavljanje podrške i uticaj.</a:t>
            </a:r>
            <a:endParaRPr lang="en-US" sz="700" dirty="0"/>
          </a:p>
        </p:txBody>
      </p:sp>
      <p:sp>
        <p:nvSpPr>
          <p:cNvPr id="23" name="Shape 18"/>
          <p:cNvSpPr/>
          <p:nvPr/>
        </p:nvSpPr>
        <p:spPr>
          <a:xfrm>
            <a:off x="4743152" y="3260527"/>
            <a:ext cx="3912394" cy="91529"/>
          </a:xfrm>
          <a:prstGeom prst="roundRect">
            <a:avLst>
              <a:gd name="adj" fmla="val 42024"/>
            </a:avLst>
          </a:prstGeom>
          <a:solidFill>
            <a:srgbClr val="E2E9E8"/>
          </a:solidFill>
          <a:ln w="4763">
            <a:solidFill>
              <a:srgbClr val="C8CFCE"/>
            </a:solidFill>
            <a:prstDash val="solid"/>
          </a:ln>
        </p:spPr>
      </p:sp>
      <p:sp>
        <p:nvSpPr>
          <p:cNvPr id="24" name="Shape 19"/>
          <p:cNvSpPr/>
          <p:nvPr/>
        </p:nvSpPr>
        <p:spPr>
          <a:xfrm>
            <a:off x="4605784" y="3168923"/>
            <a:ext cx="274737" cy="274737"/>
          </a:xfrm>
          <a:prstGeom prst="roundRect">
            <a:avLst>
              <a:gd name="adj" fmla="val 104009"/>
            </a:avLst>
          </a:prstGeom>
          <a:solidFill>
            <a:srgbClr val="E2E9E8"/>
          </a:solidFill>
          <a:ln w="4763">
            <a:solidFill>
              <a:srgbClr val="C8CFCE"/>
            </a:solidFill>
            <a:prstDash val="solid"/>
          </a:ln>
        </p:spPr>
      </p:sp>
      <p:pic>
        <p:nvPicPr>
          <p:cNvPr id="25"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74468" y="3237607"/>
            <a:ext cx="137368" cy="137368"/>
          </a:xfrm>
          <a:prstGeom prst="rect">
            <a:avLst/>
          </a:prstGeom>
        </p:spPr>
      </p:pic>
      <p:sp>
        <p:nvSpPr>
          <p:cNvPr id="26" name="Text 20"/>
          <p:cNvSpPr/>
          <p:nvPr/>
        </p:nvSpPr>
        <p:spPr>
          <a:xfrm>
            <a:off x="4697313" y="3511228"/>
            <a:ext cx="1764060" cy="143024"/>
          </a:xfrm>
          <a:prstGeom prst="rect">
            <a:avLst/>
          </a:prstGeom>
          <a:noFill/>
          <a:ln/>
        </p:spPr>
        <p:txBody>
          <a:bodyPr wrap="none" lIns="0" tIns="0" rIns="0" bIns="0" rtlCol="0" anchor="t"/>
          <a:lstStyle/>
          <a:p>
            <a:pPr algn="l" indent="0" marL="0">
              <a:lnSpc>
                <a:spcPts val="1100"/>
              </a:lnSpc>
              <a:buNone/>
            </a:pPr>
            <a:r>
              <a:rPr lang="en-US" sz="900" b="1" dirty="0">
                <a:solidFill>
                  <a:srgbClr val="272525"/>
                </a:solidFill>
                <a:latin typeface="Montserrat Bold" pitchFamily="34" charset="0"/>
                <a:ea typeface="Montserrat Bold" pitchFamily="34" charset="-122"/>
                <a:cs typeface="Montserrat Bold" pitchFamily="34" charset="-120"/>
              </a:rPr>
              <a:t>Iskrenost (apparent sincerity)</a:t>
            </a:r>
            <a:endParaRPr lang="en-US" sz="900" dirty="0"/>
          </a:p>
        </p:txBody>
      </p:sp>
      <p:sp>
        <p:nvSpPr>
          <p:cNvPr id="27" name="Text 21"/>
          <p:cNvSpPr/>
          <p:nvPr/>
        </p:nvSpPr>
        <p:spPr>
          <a:xfrm>
            <a:off x="4697313" y="3694807"/>
            <a:ext cx="3866778" cy="381967"/>
          </a:xfrm>
          <a:prstGeom prst="rect">
            <a:avLst/>
          </a:prstGeom>
          <a:noFill/>
          <a:ln/>
        </p:spPr>
        <p:txBody>
          <a:bodyPr wrap="square" lIns="0" tIns="0" rIns="0" bIns="0" rtlCol="0" anchor="t"/>
          <a:lstStyle/>
          <a:p>
            <a:pPr algn="l" indent="0" marL="0">
              <a:lnSpc>
                <a:spcPts val="1000"/>
              </a:lnSpc>
              <a:buNone/>
            </a:pPr>
            <a:r>
              <a:rPr lang="en-US" sz="700" dirty="0">
                <a:solidFill>
                  <a:srgbClr val="272525"/>
                </a:solidFill>
                <a:latin typeface="Source Sans 3" pitchFamily="34" charset="0"/>
                <a:ea typeface="Source Sans 3" pitchFamily="34" charset="-122"/>
                <a:cs typeface="Source Sans 3" pitchFamily="34" charset="-120"/>
              </a:rPr>
              <a:t>Sposobnost da druga osoba vašu komunikaciju doživi kao iskrenu, autentičnu, bez skrivenih motiva. Mnogo jača verzija je </a:t>
            </a:r>
            <a:pPr algn="l" indent="0" marL="0">
              <a:lnSpc>
                <a:spcPts val="1000"/>
              </a:lnSpc>
              <a:buNone/>
            </a:pPr>
            <a:r>
              <a:rPr lang="en-US" sz="700" b="1" dirty="0">
                <a:solidFill>
                  <a:srgbClr val="272525"/>
                </a:solidFill>
                <a:latin typeface="Source Sans 3" pitchFamily="34" charset="0"/>
                <a:ea typeface="Source Sans 3" pitchFamily="34" charset="-122"/>
                <a:cs typeface="Source Sans 3" pitchFamily="34" charset="-120"/>
              </a:rPr>
              <a:t>stvarna iskrenost</a:t>
            </a:r>
            <a:pPr algn="l" indent="0" marL="0">
              <a:lnSpc>
                <a:spcPts val="1000"/>
              </a:lnSpc>
              <a:buNone/>
            </a:pPr>
            <a:r>
              <a:rPr lang="en-US" sz="700" dirty="0">
                <a:solidFill>
                  <a:srgbClr val="272525"/>
                </a:solidFill>
                <a:latin typeface="Source Sans 3" pitchFamily="34" charset="0"/>
                <a:ea typeface="Source Sans 3" pitchFamily="34" charset="-122"/>
                <a:cs typeface="Source Sans 3" pitchFamily="34" charset="-120"/>
              </a:rPr>
              <a:t> — dugoročno ljudi razlikuju glumljenu od istinske autentičnosti.</a:t>
            </a:r>
            <a:endParaRPr lang="en-US" sz="700" dirty="0"/>
          </a:p>
        </p:txBody>
      </p:sp>
      <p:sp>
        <p:nvSpPr>
          <p:cNvPr id="28" name="Shape 22"/>
          <p:cNvSpPr/>
          <p:nvPr/>
        </p:nvSpPr>
        <p:spPr>
          <a:xfrm>
            <a:off x="488379" y="4254401"/>
            <a:ext cx="8167241" cy="451619"/>
          </a:xfrm>
          <a:prstGeom prst="roundRect">
            <a:avLst>
              <a:gd name="adj" fmla="val 8517"/>
            </a:avLst>
          </a:prstGeom>
          <a:solidFill>
            <a:srgbClr val="B6D6FC"/>
          </a:solidFill>
          <a:ln/>
        </p:spPr>
      </p:sp>
      <p:pic>
        <p:nvPicPr>
          <p:cNvPr id="29" name="Image 4" descr="preencoded.png">    </p:cNvPr>
          <p:cNvPicPr>
            <a:picLocks noChangeAspect="1"/>
          </p:cNvPicPr>
          <p:nvPr/>
        </p:nvPicPr>
        <p:blipFill>
          <a:blip r:embed="rId9"/>
          <a:stretch>
            <a:fillRect/>
          </a:stretch>
        </p:blipFill>
        <p:spPr>
          <a:xfrm>
            <a:off x="579909" y="4379119"/>
            <a:ext cx="114449" cy="91529"/>
          </a:xfrm>
          <a:prstGeom prst="rect">
            <a:avLst/>
          </a:prstGeom>
        </p:spPr>
      </p:pic>
      <p:sp>
        <p:nvSpPr>
          <p:cNvPr id="30" name="Text 23"/>
          <p:cNvSpPr/>
          <p:nvPr/>
        </p:nvSpPr>
        <p:spPr>
          <a:xfrm>
            <a:off x="785887" y="4344814"/>
            <a:ext cx="7778204" cy="254645"/>
          </a:xfrm>
          <a:prstGeom prst="rect">
            <a:avLst/>
          </a:prstGeom>
          <a:noFill/>
          <a:ln/>
        </p:spPr>
        <p:txBody>
          <a:bodyPr wrap="square" lIns="0" tIns="0" rIns="0" bIns="0" rtlCol="0" anchor="t"/>
          <a:lstStyle/>
          <a:p>
            <a:pPr algn="l" indent="0" marL="0">
              <a:lnSpc>
                <a:spcPts val="1000"/>
              </a:lnSpc>
              <a:buNone/>
            </a:pPr>
            <a:r>
              <a:rPr lang="en-US" sz="700" dirty="0">
                <a:solidFill>
                  <a:srgbClr val="000000"/>
                </a:solidFill>
                <a:latin typeface="Source Sans 3" pitchFamily="34" charset="0"/>
                <a:ea typeface="Source Sans 3" pitchFamily="34" charset="-122"/>
                <a:cs typeface="Source Sans 3" pitchFamily="34" charset="-120"/>
              </a:rPr>
              <a:t>Empirijski, političke veštine su prediktor uspešne karijere, kvaliteta odnosa sa nadređenima, doživljaja efikasnosti i sposobnosti vođenja. One nisu zamena za stručnost — ali su </a:t>
            </a:r>
            <a:pPr algn="l" indent="0" marL="0">
              <a:lnSpc>
                <a:spcPts val="1000"/>
              </a:lnSpc>
              <a:buNone/>
            </a:pPr>
            <a:r>
              <a:rPr lang="en-US" sz="700" b="1" dirty="0">
                <a:solidFill>
                  <a:srgbClr val="000000"/>
                </a:solidFill>
                <a:latin typeface="Source Sans 3" pitchFamily="34" charset="0"/>
                <a:ea typeface="Source Sans 3" pitchFamily="34" charset="-122"/>
                <a:cs typeface="Source Sans 3" pitchFamily="34" charset="-120"/>
              </a:rPr>
              <a:t>množilac</a:t>
            </a:r>
            <a:pPr algn="l" indent="0" marL="0">
              <a:lnSpc>
                <a:spcPts val="1000"/>
              </a:lnSpc>
              <a:buNone/>
            </a:pPr>
            <a:r>
              <a:rPr lang="en-US" sz="700" dirty="0">
                <a:solidFill>
                  <a:srgbClr val="000000"/>
                </a:solidFill>
                <a:latin typeface="Source Sans 3" pitchFamily="34" charset="0"/>
                <a:ea typeface="Source Sans 3" pitchFamily="34" charset="-122"/>
                <a:cs typeface="Source Sans 3" pitchFamily="34" charset="-120"/>
              </a:rPr>
              <a:t>. Stručan i politički vešt profesionalac dobija prostor da svoju struku primeni.</a:t>
            </a:r>
            <a:endParaRPr lang="en-US" sz="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2026-05-14T09:15:11Z</dcterms:created>
  <dcterms:modified xsi:type="dcterms:W3CDTF">2026-05-14T09:15:11Z</dcterms:modified>
</cp:coreProperties>
</file>