
<file path=[Content_Types].xml><?xml version="1.0" encoding="utf-8"?>
<Types xmlns="http://schemas.openxmlformats.org/package/2006/content-types">
  <Default Extension="fntdata" ContentType="application/x-fontdata"/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14630400" cy="8229600"/>
  <p:notesSz cx="8229600" cy="14630400"/>
  <p:embeddedFontLst>
    <p:embeddedFont>
      <p:font typeface="Montserrat"/>
      <p:regular r:id="rId18"/>
    </p:embeddedFont>
    <p:embeddedFont>
      <p:font typeface="Montserrat"/>
      <p:regular r:id="rId19"/>
    </p:embeddedFont>
    <p:embeddedFont>
      <p:font typeface="Montserrat"/>
      <p:regular r:id="rId20"/>
    </p:embeddedFont>
    <p:embeddedFont>
      <p:font typeface="Montserrat"/>
      <p:regular r:id="rId21"/>
    </p:embeddedFont>
    <p:embeddedFont>
      <p:font typeface="Source Sans 3"/>
      <p:regular r:id="rId22"/>
    </p:embeddedFont>
    <p:embeddedFont>
      <p:font typeface="Source Sans 3"/>
      <p:regular r:id="rId23"/>
    </p:embeddedFont>
  </p:embeddedFon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8" Type="http://schemas.openxmlformats.org/officeDocument/2006/relationships/font" Target="fonts/font1.fntdata"/><Relationship Id="rId19" Type="http://schemas.openxmlformats.org/officeDocument/2006/relationships/font" Target="fonts/font2.fntdata"/><Relationship Id="rId20" Type="http://schemas.openxmlformats.org/officeDocument/2006/relationships/font" Target="fonts/font3.fntdata"/><Relationship Id="rId21" Type="http://schemas.openxmlformats.org/officeDocument/2006/relationships/font" Target="fonts/font4.fntdata"/><Relationship Id="rId22" Type="http://schemas.openxmlformats.org/officeDocument/2006/relationships/font" Target="fonts/font5.fntdata"/><Relationship Id="rId23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9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AFAF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0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AFAF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1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AFAF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AFAF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2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AFAF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3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AFAF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4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AFAF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5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AFAF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6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AFAF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7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AFAF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8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AFAF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6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svg"/><Relationship Id="rId3" Type="http://schemas.openxmlformats.org/officeDocument/2006/relationships/image" Target="../media/image-6-3.png"/><Relationship Id="rId4" Type="http://schemas.openxmlformats.org/officeDocument/2006/relationships/image" Target="../media/image-6-4.svg"/><Relationship Id="rId5" Type="http://schemas.openxmlformats.org/officeDocument/2006/relationships/image" Target="../media/image-6-5.png"/><Relationship Id="rId6" Type="http://schemas.openxmlformats.org/officeDocument/2006/relationships/image" Target="../media/image-6-6.svg"/><Relationship Id="rId7" Type="http://schemas.openxmlformats.org/officeDocument/2006/relationships/image" Target="../media/image-6-7.png"/><Relationship Id="rId8" Type="http://schemas.openxmlformats.org/officeDocument/2006/relationships/image" Target="../media/image-6-8.svg"/><Relationship Id="rId9" Type="http://schemas.openxmlformats.org/officeDocument/2006/relationships/slideLayout" Target="../slideLayouts/slideLayout7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8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svg"/><Relationship Id="rId3" Type="http://schemas.openxmlformats.org/officeDocument/2006/relationships/image" Target="../media/image-8-3.png"/><Relationship Id="rId4" Type="http://schemas.openxmlformats.org/officeDocument/2006/relationships/image" Target="../media/image-8-4.svg"/><Relationship Id="rId5" Type="http://schemas.openxmlformats.org/officeDocument/2006/relationships/image" Target="../media/image-8-5.png"/><Relationship Id="rId6" Type="http://schemas.openxmlformats.org/officeDocument/2006/relationships/image" Target="../media/image-8-6.svg"/><Relationship Id="rId7" Type="http://schemas.openxmlformats.org/officeDocument/2006/relationships/image" Target="../media/image-8-7.png"/><Relationship Id="rId8" Type="http://schemas.openxmlformats.org/officeDocument/2006/relationships/image" Target="../media/image-8-8.svg"/><Relationship Id="rId9" Type="http://schemas.openxmlformats.org/officeDocument/2006/relationships/image" Target="../media/image-8-9.png"/><Relationship Id="rId10" Type="http://schemas.openxmlformats.org/officeDocument/2006/relationships/slideLayout" Target="../slideLayouts/slideLayout9.xml"/><Relationship Id="rId11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0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3494723"/>
            <a:ext cx="13042821" cy="12401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4850"/>
              </a:lnSpc>
              <a:buNone/>
            </a:pPr>
            <a:r>
              <a:rPr lang="en-US" sz="3900" b="1" dirty="0">
                <a:solidFill>
                  <a:srgbClr val="769993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Organizaciona dijagnostika: kako razumeti organizaciju pre nego što je menjate</a:t>
            </a:r>
            <a:endParaRPr lang="en-US" sz="3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1971556"/>
            <a:ext cx="5307211" cy="62007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850"/>
              </a:lnSpc>
              <a:buNone/>
            </a:pPr>
            <a:r>
              <a:rPr lang="en-US" sz="3900" b="1" dirty="0">
                <a:solidFill>
                  <a:srgbClr val="769993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Zadatak za vežbanje</a:t>
            </a:r>
            <a:endParaRPr lang="en-US" sz="3900" dirty="0"/>
          </a:p>
        </p:txBody>
      </p:sp>
      <p:sp>
        <p:nvSpPr>
          <p:cNvPr id="3" name="Text 1"/>
          <p:cNvSpPr/>
          <p:nvPr/>
        </p:nvSpPr>
        <p:spPr>
          <a:xfrm>
            <a:off x="793790" y="2670929"/>
            <a:ext cx="9430107" cy="62007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850"/>
              </a:lnSpc>
              <a:buNone/>
            </a:pPr>
            <a:r>
              <a:rPr lang="en-US" sz="3900" b="1" dirty="0">
                <a:solidFill>
                  <a:srgbClr val="769993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Dijagnostika u državnom preduzeću</a:t>
            </a:r>
            <a:endParaRPr lang="en-US" sz="3900" dirty="0"/>
          </a:p>
        </p:txBody>
      </p:sp>
      <p:sp>
        <p:nvSpPr>
          <p:cNvPr id="4" name="Text 2"/>
          <p:cNvSpPr/>
          <p:nvPr/>
        </p:nvSpPr>
        <p:spPr>
          <a:xfrm>
            <a:off x="793790" y="3588663"/>
            <a:ext cx="13042821" cy="9526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Državno preduzeće sa nekoliko hiljada zaposlenih želi da unapredi proces upravljanja učinkom. </a:t>
            </a:r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Trenutno stanje:</a:t>
            </a:r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formalne godišnje procene koje se doživljavaju kao administrativna obaveza, malo povratnih informacija tokom godine, treninzi koji se biraju po inerciji a ne po stvarnoj potrebi, i nepostojanje jasne slike o razvojnim potrebama i putanjama zaposlenih na nivou kompanije.</a:t>
            </a:r>
            <a:endParaRPr lang="en-US" sz="1550" dirty="0"/>
          </a:p>
        </p:txBody>
      </p:sp>
      <p:sp>
        <p:nvSpPr>
          <p:cNvPr id="5" name="Text 3"/>
          <p:cNvSpPr/>
          <p:nvPr/>
        </p:nvSpPr>
        <p:spPr>
          <a:xfrm>
            <a:off x="793790" y="4764524"/>
            <a:ext cx="13042821" cy="9526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Željena budućnost:</a:t>
            </a:r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sistem u kojem zaposleni redovno dobijaju koristan fidbek, trening intervencije su fokusirane na stvarne potrebe, a kompanija ima pregled razvojnih putanja za ključne pozicije. Rukovodstvo je odlučilo da krene od jednog sektora sa 200 zaposlenih kao pilot projekta, pre nego što proširi na celu organizaciju.</a:t>
            </a:r>
            <a:endParaRPr lang="en-US" sz="1550" dirty="0"/>
          </a:p>
        </p:txBody>
      </p:sp>
      <p:sp>
        <p:nvSpPr>
          <p:cNvPr id="6" name="Text 4"/>
          <p:cNvSpPr/>
          <p:nvPr/>
        </p:nvSpPr>
        <p:spPr>
          <a:xfrm>
            <a:off x="793790" y="5940385"/>
            <a:ext cx="13042821" cy="3175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Vi ste OPR praktičar koga su angažovali da vodi dijagnostiku u ovom sektoru. Vaš zadatak je da dizajnirate dijagnostički plan.</a:t>
            </a:r>
            <a:endParaRPr lang="en-US" sz="15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617815"/>
            <a:ext cx="4509968" cy="5270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150"/>
              </a:lnSpc>
              <a:buNone/>
            </a:pPr>
            <a:r>
              <a:rPr lang="en-US" sz="3300" b="1" dirty="0">
                <a:solidFill>
                  <a:srgbClr val="769993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Zadatak za vežbanje</a:t>
            </a:r>
            <a:endParaRPr lang="en-US" sz="3300" dirty="0"/>
          </a:p>
        </p:txBody>
      </p:sp>
      <p:sp>
        <p:nvSpPr>
          <p:cNvPr id="3" name="Shape 1"/>
          <p:cNvSpPr/>
          <p:nvPr/>
        </p:nvSpPr>
        <p:spPr>
          <a:xfrm>
            <a:off x="793790" y="1431608"/>
            <a:ext cx="379571" cy="379571"/>
          </a:xfrm>
          <a:prstGeom prst="roundRect">
            <a:avLst>
              <a:gd name="adj" fmla="val 18667"/>
            </a:avLst>
          </a:prstGeom>
          <a:solidFill>
            <a:srgbClr val="E2E9E8"/>
          </a:solidFill>
          <a:ln w="7620">
            <a:solidFill>
              <a:srgbClr val="C8CFC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857071" y="1463278"/>
            <a:ext cx="253008" cy="3162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950"/>
              </a:lnSpc>
              <a:buNone/>
            </a:pPr>
            <a:r>
              <a:rPr lang="en-US" sz="195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1</a:t>
            </a:r>
            <a:endParaRPr lang="en-US" sz="1950" dirty="0"/>
          </a:p>
        </p:txBody>
      </p:sp>
      <p:sp>
        <p:nvSpPr>
          <p:cNvPr id="5" name="Text 3"/>
          <p:cNvSpPr/>
          <p:nvPr/>
        </p:nvSpPr>
        <p:spPr>
          <a:xfrm>
            <a:off x="1316712" y="1489591"/>
            <a:ext cx="2108716" cy="26348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65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Ugovaranje</a:t>
            </a:r>
            <a:endParaRPr lang="en-US" sz="1650" dirty="0"/>
          </a:p>
        </p:txBody>
      </p:sp>
      <p:sp>
        <p:nvSpPr>
          <p:cNvPr id="6" name="Text 4"/>
          <p:cNvSpPr/>
          <p:nvPr/>
        </p:nvSpPr>
        <p:spPr>
          <a:xfrm>
            <a:off x="1316712" y="1839039"/>
            <a:ext cx="12519898" cy="4993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Ko je vaš klijent? Direktor celog preduzeća koji je pokrenuo inicijativu, rukovodilac sektora od 200 ljudi, HR služba, ili neko drugi? Šta se menja u zavisnosti od toga koga definišete kao klijenta? Šta biste dogovorili pre nego što počnete?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793790" y="2625090"/>
            <a:ext cx="379571" cy="379571"/>
          </a:xfrm>
          <a:prstGeom prst="roundRect">
            <a:avLst>
              <a:gd name="adj" fmla="val 18667"/>
            </a:avLst>
          </a:prstGeom>
          <a:solidFill>
            <a:srgbClr val="E2E9E8"/>
          </a:solidFill>
          <a:ln w="7620">
            <a:solidFill>
              <a:srgbClr val="C8CFC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7071" y="2656761"/>
            <a:ext cx="253008" cy="3162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950"/>
              </a:lnSpc>
              <a:buNone/>
            </a:pPr>
            <a:r>
              <a:rPr lang="en-US" sz="195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2</a:t>
            </a:r>
            <a:endParaRPr lang="en-US" sz="1950" dirty="0"/>
          </a:p>
        </p:txBody>
      </p:sp>
      <p:sp>
        <p:nvSpPr>
          <p:cNvPr id="9" name="Text 7"/>
          <p:cNvSpPr/>
          <p:nvPr/>
        </p:nvSpPr>
        <p:spPr>
          <a:xfrm>
            <a:off x="1316712" y="2683073"/>
            <a:ext cx="2108716" cy="26348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65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Nivo analize</a:t>
            </a:r>
            <a:endParaRPr lang="en-US" sz="1650" dirty="0"/>
          </a:p>
        </p:txBody>
      </p:sp>
      <p:sp>
        <p:nvSpPr>
          <p:cNvPr id="10" name="Text 8"/>
          <p:cNvSpPr/>
          <p:nvPr/>
        </p:nvSpPr>
        <p:spPr>
          <a:xfrm>
            <a:off x="1316712" y="3032522"/>
            <a:ext cx="12519898" cy="7490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Imate tri nivoa — individualni, timski, organizacioni. Na kojem nivou ili nivoima biste fokusirali dijagnostiku i zašto? Imajte u vidu da je cilj razumeti i individualna iskustva (kako zaposleni doživljavaju fidbek koji dobijaju), i timske prakse (kako menadžeri vode razvojne razgovore), i organizacione sisteme (kako funkcioniše postojeći sistem procene i kako su treninzi povezani sa rezultatima procene).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793790" y="4068247"/>
            <a:ext cx="379571" cy="379571"/>
          </a:xfrm>
          <a:prstGeom prst="roundRect">
            <a:avLst>
              <a:gd name="adj" fmla="val 18667"/>
            </a:avLst>
          </a:prstGeom>
          <a:solidFill>
            <a:srgbClr val="E2E9E8"/>
          </a:solidFill>
          <a:ln w="7620">
            <a:solidFill>
              <a:srgbClr val="C8CFC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57071" y="4099917"/>
            <a:ext cx="253008" cy="3162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950"/>
              </a:lnSpc>
              <a:buNone/>
            </a:pPr>
            <a:r>
              <a:rPr lang="en-US" sz="195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3</a:t>
            </a:r>
            <a:endParaRPr lang="en-US" sz="1950" dirty="0"/>
          </a:p>
        </p:txBody>
      </p:sp>
      <p:sp>
        <p:nvSpPr>
          <p:cNvPr id="13" name="Text 11"/>
          <p:cNvSpPr/>
          <p:nvPr/>
        </p:nvSpPr>
        <p:spPr>
          <a:xfrm>
            <a:off x="1316712" y="4126230"/>
            <a:ext cx="2481382" cy="26348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65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Dijagnostički postupci</a:t>
            </a:r>
            <a:endParaRPr lang="en-US" sz="1650" dirty="0"/>
          </a:p>
        </p:txBody>
      </p:sp>
      <p:sp>
        <p:nvSpPr>
          <p:cNvPr id="14" name="Text 12"/>
          <p:cNvSpPr/>
          <p:nvPr/>
        </p:nvSpPr>
        <p:spPr>
          <a:xfrm>
            <a:off x="1316712" y="4475678"/>
            <a:ext cx="12519898" cy="4993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Imate 200 zaposlenih u sektoru. Kako biste kombinovali intervjue, upitnike, posmatranje i analizu dokumentacije? Budite konkretni — koliko intervjua, sa kim, koji upitnik, šta biste posmatrali, koja dokumenta biste tražili. Razmislite o tome šta je realno izvodljivo u državnom preduzeću sa ograničenim vremenom i budžetom.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793790" y="5261729"/>
            <a:ext cx="379571" cy="379571"/>
          </a:xfrm>
          <a:prstGeom prst="roundRect">
            <a:avLst>
              <a:gd name="adj" fmla="val 18667"/>
            </a:avLst>
          </a:prstGeom>
          <a:solidFill>
            <a:srgbClr val="E2E9E8"/>
          </a:solidFill>
          <a:ln w="7620">
            <a:solidFill>
              <a:srgbClr val="C8CFCE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57071" y="5293400"/>
            <a:ext cx="253008" cy="3162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950"/>
              </a:lnSpc>
              <a:buNone/>
            </a:pPr>
            <a:r>
              <a:rPr lang="en-US" sz="195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4</a:t>
            </a:r>
            <a:endParaRPr lang="en-US" sz="1950" dirty="0"/>
          </a:p>
        </p:txBody>
      </p:sp>
      <p:sp>
        <p:nvSpPr>
          <p:cNvPr id="17" name="Text 15"/>
          <p:cNvSpPr/>
          <p:nvPr/>
        </p:nvSpPr>
        <p:spPr>
          <a:xfrm>
            <a:off x="1316712" y="5319713"/>
            <a:ext cx="2225040" cy="26348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65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Dijagnostički fidbek</a:t>
            </a:r>
            <a:endParaRPr lang="en-US" sz="1650" dirty="0"/>
          </a:p>
        </p:txBody>
      </p:sp>
      <p:sp>
        <p:nvSpPr>
          <p:cNvPr id="18" name="Text 16"/>
          <p:cNvSpPr/>
          <p:nvPr/>
        </p:nvSpPr>
        <p:spPr>
          <a:xfrm>
            <a:off x="1316712" y="5669161"/>
            <a:ext cx="12519898" cy="7490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Zamislite da ste završili dijagnostiku i otkrili sledeće: 85% zaposlenih doživljava godišnju procenu kao formalnost bez posledica, menadžeri prosečno provode manje od 15 minuta u razgovoru o učinku sa svakim zaposlenim, ne postoji veza između rezultata procene i ponude treninga, a 60% zaposlenih kaže da ne zna koji su im razvojni prioriteti. Kako biste formulisali dijagnostički fidbek za rukovodstvo sektora? Primenite kriterijume dobrog fidbeka: razumljiv, relevantan, deskriptivan, proverljiv, uvremenjen, ograničen, uvažavajući.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793790" y="6704886"/>
            <a:ext cx="379571" cy="379571"/>
          </a:xfrm>
          <a:prstGeom prst="roundRect">
            <a:avLst>
              <a:gd name="adj" fmla="val 18667"/>
            </a:avLst>
          </a:prstGeom>
          <a:solidFill>
            <a:srgbClr val="E2E9E8"/>
          </a:solidFill>
          <a:ln w="7620">
            <a:solidFill>
              <a:srgbClr val="C8CFCE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7071" y="6736556"/>
            <a:ext cx="253008" cy="3162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950"/>
              </a:lnSpc>
              <a:buNone/>
            </a:pPr>
            <a:r>
              <a:rPr lang="en-US" sz="195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5</a:t>
            </a:r>
            <a:endParaRPr lang="en-US" sz="1950" dirty="0"/>
          </a:p>
        </p:txBody>
      </p:sp>
      <p:sp>
        <p:nvSpPr>
          <p:cNvPr id="21" name="Text 19"/>
          <p:cNvSpPr/>
          <p:nvPr/>
        </p:nvSpPr>
        <p:spPr>
          <a:xfrm>
            <a:off x="1316712" y="6762869"/>
            <a:ext cx="3467814" cy="26348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65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Od dijagnostike do intervencije</a:t>
            </a:r>
            <a:endParaRPr lang="en-US" sz="1650" dirty="0"/>
          </a:p>
        </p:txBody>
      </p:sp>
      <p:sp>
        <p:nvSpPr>
          <p:cNvPr id="22" name="Text 20"/>
          <p:cNvSpPr/>
          <p:nvPr/>
        </p:nvSpPr>
        <p:spPr>
          <a:xfrm>
            <a:off x="1316712" y="7112318"/>
            <a:ext cx="12519898" cy="4993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Na osnovu ovih nalaza, šta biste predložili kao intervenciju? Imajte u vidu da je ovo državno preduzeće — promene procedura zahtevaju vreme, kultura je hijerarhijska, zaposleni su navikli da promene dolaze i odlaze bez pravog efekta. Šta bi bio vaš „prvi korak" koji pokazuje da je ovaj put drugačiji?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2008823"/>
            <a:ext cx="5070515" cy="62007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850"/>
              </a:lnSpc>
              <a:buNone/>
            </a:pPr>
            <a:r>
              <a:rPr lang="en-US" sz="3900" b="1" dirty="0">
                <a:solidFill>
                  <a:srgbClr val="769993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Zašto dijagnostika?</a:t>
            </a:r>
            <a:endParaRPr lang="en-US" sz="3900" dirty="0"/>
          </a:p>
        </p:txBody>
      </p:sp>
      <p:sp>
        <p:nvSpPr>
          <p:cNvPr id="3" name="Text 1"/>
          <p:cNvSpPr/>
          <p:nvPr/>
        </p:nvSpPr>
        <p:spPr>
          <a:xfrm>
            <a:off x="793790" y="3025735"/>
            <a:ext cx="13042821" cy="6350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Zamislite da ste OPR konsultant i da vas pozove Daniel Ek, CEO Spotifyja, krajem 2022. godine. Kaže vam: „Kompanija troši previše, nikada nismo ostvarili godišnji profit, imam osećaj da imamo previše ljudi koji koordiniraju rad drugih ljudi umesto da sami rade. Pomozite mi." Šta biste uradili?</a:t>
            </a:r>
            <a:endParaRPr lang="en-US" sz="1550" dirty="0"/>
          </a:p>
        </p:txBody>
      </p:sp>
      <p:sp>
        <p:nvSpPr>
          <p:cNvPr id="4" name="Shape 2"/>
          <p:cNvSpPr/>
          <p:nvPr/>
        </p:nvSpPr>
        <p:spPr>
          <a:xfrm>
            <a:off x="793790" y="3884057"/>
            <a:ext cx="13042821" cy="1160740"/>
          </a:xfrm>
          <a:prstGeom prst="roundRect">
            <a:avLst>
              <a:gd name="adj" fmla="val 7182"/>
            </a:avLst>
          </a:prstGeom>
          <a:solidFill>
            <a:srgbClr val="D3DEDC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2148" y="4179332"/>
            <a:ext cx="248007" cy="198358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438513" y="4131945"/>
            <a:ext cx="12199739" cy="6350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00000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Ako ste odgovorili „predložio bih otpuštanje" ili „predložio bih reorganizaciju" — preskočili ste najvažniji korak. Predložili ste intervenciju pre nego što ste razumeli sistem. To je kao da lekar prepiše lek pre nego što je pregledao pacijenta. Može da pogodi — ali može i da pogorša situaciju.</a:t>
            </a:r>
            <a:endParaRPr lang="en-US" sz="1550" dirty="0"/>
          </a:p>
        </p:txBody>
      </p:sp>
      <p:sp>
        <p:nvSpPr>
          <p:cNvPr id="7" name="Text 4"/>
          <p:cNvSpPr/>
          <p:nvPr/>
        </p:nvSpPr>
        <p:spPr>
          <a:xfrm>
            <a:off x="793790" y="5268039"/>
            <a:ext cx="13042821" cy="9526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Organizaciona dijagnostika je sistematski proces razumevanja kako organizacija trenutno funkcioniše. To nije medicinski model u smislu „organizam je bolestan, treba mu lek" — to je kolaborativni proces u kojem praktičar i klijentski sistem zajedno istražuju šta se dešava, zašto se dešava i šta to znači za dalji rad.</a:t>
            </a:r>
            <a:endParaRPr lang="en-US" sz="15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775930"/>
            <a:ext cx="4728329" cy="55816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350"/>
              </a:lnSpc>
              <a:buNone/>
            </a:pPr>
            <a:r>
              <a:rPr lang="en-US" sz="3500" b="1" dirty="0">
                <a:solidFill>
                  <a:srgbClr val="769993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Pet faza OD procesa</a:t>
            </a:r>
            <a:endParaRPr lang="en-US" sz="3500" dirty="0"/>
          </a:p>
        </p:txBody>
      </p:sp>
      <p:sp>
        <p:nvSpPr>
          <p:cNvPr id="3" name="Text 1"/>
          <p:cNvSpPr/>
          <p:nvPr/>
        </p:nvSpPr>
        <p:spPr>
          <a:xfrm>
            <a:off x="793790" y="1655564"/>
            <a:ext cx="13042821" cy="27146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40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Organizacioni razvoj (OD) se odvija kroz pet faza koje čine jednu celinu. Dijagnostika je druga faza, ali da bi imala smisla, mora se razumeti u kontekstu celog procesa.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793790" y="2107883"/>
            <a:ext cx="178594" cy="22324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400" dirty="0">
                <a:solidFill>
                  <a:srgbClr val="272525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01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793790" y="2388632"/>
            <a:ext cx="4240411" cy="22860"/>
          </a:xfrm>
          <a:prstGeom prst="rect">
            <a:avLst/>
          </a:prstGeom>
          <a:solidFill>
            <a:srgbClr val="769993"/>
          </a:solidFill>
          <a:ln/>
        </p:spPr>
      </p:sp>
      <p:sp>
        <p:nvSpPr>
          <p:cNvPr id="6" name="Text 4"/>
          <p:cNvSpPr/>
          <p:nvPr/>
        </p:nvSpPr>
        <p:spPr>
          <a:xfrm>
            <a:off x="793790" y="2523649"/>
            <a:ext cx="2456855" cy="27896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50"/>
              </a:lnSpc>
              <a:buNone/>
            </a:pPr>
            <a:r>
              <a:rPr lang="en-US" sz="175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Početak i ugovaranje</a:t>
            </a:r>
            <a:endParaRPr lang="en-US" sz="1750" dirty="0"/>
          </a:p>
        </p:txBody>
      </p:sp>
      <p:sp>
        <p:nvSpPr>
          <p:cNvPr id="7" name="Text 5"/>
          <p:cNvSpPr/>
          <p:nvPr/>
        </p:nvSpPr>
        <p:spPr>
          <a:xfrm>
            <a:off x="793790" y="2899053"/>
            <a:ext cx="4240411" cy="13573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40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Pojašnjavanje konteksta razvojne teme, utvrđivanje ko je relevantni klijent i izbor praktičara. Uspostavljanje saradničkog odnosa i dogovaranje očekivanja svih strana — vreme, resursi, pravila funkcionisanja, procedura nabavki.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194935" y="2107883"/>
            <a:ext cx="178594" cy="22324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400" dirty="0">
                <a:solidFill>
                  <a:srgbClr val="272525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02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5194935" y="2388632"/>
            <a:ext cx="4240411" cy="22860"/>
          </a:xfrm>
          <a:prstGeom prst="rect">
            <a:avLst/>
          </a:prstGeom>
          <a:solidFill>
            <a:srgbClr val="769993"/>
          </a:solidFill>
          <a:ln/>
        </p:spPr>
      </p:sp>
      <p:sp>
        <p:nvSpPr>
          <p:cNvPr id="10" name="Text 8"/>
          <p:cNvSpPr/>
          <p:nvPr/>
        </p:nvSpPr>
        <p:spPr>
          <a:xfrm>
            <a:off x="5194935" y="2523649"/>
            <a:ext cx="2424708" cy="27896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50"/>
              </a:lnSpc>
              <a:buNone/>
            </a:pPr>
            <a:r>
              <a:rPr lang="en-US" sz="175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Dijagnostika i fidbek</a:t>
            </a:r>
            <a:endParaRPr lang="en-US" sz="1750" dirty="0"/>
          </a:p>
        </p:txBody>
      </p:sp>
      <p:sp>
        <p:nvSpPr>
          <p:cNvPr id="11" name="Text 9"/>
          <p:cNvSpPr/>
          <p:nvPr/>
        </p:nvSpPr>
        <p:spPr>
          <a:xfrm>
            <a:off x="5194935" y="2899053"/>
            <a:ext cx="4240411" cy="8143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40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Srce procesa — sistematsko razumevanje kako organizacija funkcioniše. O ovoj fazi govorimo detaljno u nastavku.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9596080" y="2107883"/>
            <a:ext cx="178594" cy="22324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400" dirty="0">
                <a:solidFill>
                  <a:srgbClr val="272525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03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9596080" y="2388632"/>
            <a:ext cx="4240411" cy="22860"/>
          </a:xfrm>
          <a:prstGeom prst="rect">
            <a:avLst/>
          </a:prstGeom>
          <a:solidFill>
            <a:srgbClr val="769993"/>
          </a:solidFill>
          <a:ln/>
        </p:spPr>
      </p:sp>
      <p:sp>
        <p:nvSpPr>
          <p:cNvPr id="14" name="Text 12"/>
          <p:cNvSpPr/>
          <p:nvPr/>
        </p:nvSpPr>
        <p:spPr>
          <a:xfrm>
            <a:off x="9596080" y="2523649"/>
            <a:ext cx="2841665" cy="27896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50"/>
              </a:lnSpc>
              <a:buNone/>
            </a:pPr>
            <a:r>
              <a:rPr lang="en-US" sz="175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Dizajniranje intervencije</a:t>
            </a:r>
            <a:endParaRPr lang="en-US" sz="1750" dirty="0"/>
          </a:p>
        </p:txBody>
      </p:sp>
      <p:sp>
        <p:nvSpPr>
          <p:cNvPr id="15" name="Text 13"/>
          <p:cNvSpPr/>
          <p:nvPr/>
        </p:nvSpPr>
        <p:spPr>
          <a:xfrm>
            <a:off x="9596080" y="2899053"/>
            <a:ext cx="4240411" cy="13573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40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Na osnovu dijagnostičkih nalaza, praktičar i klijent zajedno dizajniraju šta će se menjati i kako. Intervencija mora da proizlazi iz dijagnoze — ne iz mode, ne iz onoga što je konsultant radio u prethodnoj kompaniji, ne iz članka koji je CEO pročitao u Harvard Business Review.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793790" y="4551045"/>
            <a:ext cx="178594" cy="22324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400" dirty="0">
                <a:solidFill>
                  <a:srgbClr val="272525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04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793790" y="4831794"/>
            <a:ext cx="6440924" cy="22860"/>
          </a:xfrm>
          <a:prstGeom prst="rect">
            <a:avLst/>
          </a:prstGeom>
          <a:solidFill>
            <a:srgbClr val="769993"/>
          </a:solidFill>
          <a:ln/>
        </p:spPr>
      </p:sp>
      <p:sp>
        <p:nvSpPr>
          <p:cNvPr id="18" name="Text 16"/>
          <p:cNvSpPr/>
          <p:nvPr/>
        </p:nvSpPr>
        <p:spPr>
          <a:xfrm>
            <a:off x="793790" y="4966811"/>
            <a:ext cx="2921198" cy="27896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50"/>
              </a:lnSpc>
              <a:buNone/>
            </a:pPr>
            <a:r>
              <a:rPr lang="en-US" sz="175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Sprovođenje intervencije</a:t>
            </a:r>
            <a:endParaRPr lang="en-US" sz="1750" dirty="0"/>
          </a:p>
        </p:txBody>
      </p:sp>
      <p:sp>
        <p:nvSpPr>
          <p:cNvPr id="19" name="Text 17"/>
          <p:cNvSpPr/>
          <p:nvPr/>
        </p:nvSpPr>
        <p:spPr>
          <a:xfrm>
            <a:off x="793790" y="5342215"/>
            <a:ext cx="6440924" cy="27146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40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Sama implementacija promene.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7395448" y="4551045"/>
            <a:ext cx="178594" cy="22324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400" dirty="0">
                <a:solidFill>
                  <a:srgbClr val="272525"/>
                </a:solidFill>
                <a:latin typeface="Montserrat Light" pitchFamily="34" charset="0"/>
                <a:ea typeface="Montserrat Light" pitchFamily="34" charset="-122"/>
                <a:cs typeface="Montserrat Light" pitchFamily="34" charset="-120"/>
              </a:rPr>
              <a:t>05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7395448" y="4831794"/>
            <a:ext cx="6441043" cy="22860"/>
          </a:xfrm>
          <a:prstGeom prst="rect">
            <a:avLst/>
          </a:prstGeom>
          <a:solidFill>
            <a:srgbClr val="769993"/>
          </a:solidFill>
          <a:ln/>
        </p:spPr>
      </p:sp>
      <p:sp>
        <p:nvSpPr>
          <p:cNvPr id="22" name="Text 20"/>
          <p:cNvSpPr/>
          <p:nvPr/>
        </p:nvSpPr>
        <p:spPr>
          <a:xfrm>
            <a:off x="7395448" y="4966811"/>
            <a:ext cx="3562350" cy="27896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50"/>
              </a:lnSpc>
              <a:buNone/>
            </a:pPr>
            <a:r>
              <a:rPr lang="en-US" sz="175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Evaluacija i institucionalizacija</a:t>
            </a:r>
            <a:endParaRPr lang="en-US" sz="1750" dirty="0"/>
          </a:p>
        </p:txBody>
      </p:sp>
      <p:sp>
        <p:nvSpPr>
          <p:cNvPr id="23" name="Text 21"/>
          <p:cNvSpPr/>
          <p:nvPr/>
        </p:nvSpPr>
        <p:spPr>
          <a:xfrm>
            <a:off x="7395448" y="5342215"/>
            <a:ext cx="6441043" cy="542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40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Da li je intervencija postigla željeni efekat? Kako osigurati da promene postanu deo organizacionog DNK, a ne privremeni projekat koji zamre?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793790" y="6199942"/>
            <a:ext cx="13042821" cy="1253728"/>
          </a:xfrm>
          <a:prstGeom prst="roundRect">
            <a:avLst>
              <a:gd name="adj" fmla="val 5984"/>
            </a:avLst>
          </a:prstGeom>
          <a:solidFill>
            <a:srgbClr val="D3DEDC"/>
          </a:solidFill>
          <a:ln/>
        </p:spPr>
      </p:sp>
      <p:pic>
        <p:nvPicPr>
          <p:cNvPr id="2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72383" y="6457355"/>
            <a:ext cx="223242" cy="178594"/>
          </a:xfrm>
          <a:prstGeom prst="rect">
            <a:avLst/>
          </a:prstGeom>
        </p:spPr>
      </p:pic>
      <p:sp>
        <p:nvSpPr>
          <p:cNvPr id="26" name="Text 23"/>
          <p:cNvSpPr/>
          <p:nvPr/>
        </p:nvSpPr>
        <p:spPr>
          <a:xfrm>
            <a:off x="1374219" y="6405324"/>
            <a:ext cx="12283797" cy="8143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Na primeru Spotifyja:</a:t>
            </a:r>
            <a:pPr algn="l" indent="0" marL="0">
              <a:lnSpc>
                <a:spcPts val="21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Ko je klijent? Na prvi pogled — Daniel Ek, CEO. Ali u praksi, klijentski sistem je širi: to su i Gustav Söderström i Alex Norström, i Tribe Lead-ovi, i Chapter Lead-ovi, i Product Owner-i. Razvojnu temu Ek definiše kao „efikasnost i profitabilnost", ali OD praktičar bi trebalo da proveri da li je to zaista razvojna tema ili je to već gotova dijagnoza koja preskače istraživanje.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1496497"/>
            <a:ext cx="10943273" cy="62007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850"/>
              </a:lnSpc>
              <a:buNone/>
            </a:pPr>
            <a:r>
              <a:rPr lang="en-US" sz="3900" b="1" dirty="0">
                <a:solidFill>
                  <a:srgbClr val="769993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Dijagnostika: proces razumevanja sistema</a:t>
            </a:r>
            <a:endParaRPr lang="en-US" sz="3900" dirty="0"/>
          </a:p>
        </p:txBody>
      </p:sp>
      <p:sp>
        <p:nvSpPr>
          <p:cNvPr id="3" name="Shape 1"/>
          <p:cNvSpPr/>
          <p:nvPr/>
        </p:nvSpPr>
        <p:spPr>
          <a:xfrm>
            <a:off x="650915" y="2414230"/>
            <a:ext cx="6565106" cy="2155627"/>
          </a:xfrm>
          <a:prstGeom prst="roundRect">
            <a:avLst>
              <a:gd name="adj" fmla="val 6629"/>
            </a:avLst>
          </a:prstGeom>
          <a:solidFill>
            <a:srgbClr val="769993"/>
          </a:solidFill>
          <a:ln/>
        </p:spPr>
      </p:sp>
      <p:sp>
        <p:nvSpPr>
          <p:cNvPr id="4" name="Text 2"/>
          <p:cNvSpPr/>
          <p:nvPr/>
        </p:nvSpPr>
        <p:spPr>
          <a:xfrm>
            <a:off x="849273" y="2612588"/>
            <a:ext cx="2480905" cy="31015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400"/>
              </a:lnSpc>
              <a:buNone/>
            </a:pPr>
            <a:r>
              <a:rPr lang="en-US" sz="1950" b="1" dirty="0">
                <a:solidFill>
                  <a:srgbClr val="000000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Medicinski model</a:t>
            </a:r>
            <a:endParaRPr lang="en-US" sz="1950" dirty="0"/>
          </a:p>
        </p:txBody>
      </p:sp>
      <p:sp>
        <p:nvSpPr>
          <p:cNvPr id="5" name="Text 3"/>
          <p:cNvSpPr/>
          <p:nvPr/>
        </p:nvSpPr>
        <p:spPr>
          <a:xfrm>
            <a:off x="849273" y="3121104"/>
            <a:ext cx="6168390" cy="6350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00000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Lekar zna šta je normalno, pregleda pacijenta, identifikuje devijaciju od norme i propisuje terapiju. Pacijent je </a:t>
            </a:r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00000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pasivni primalac</a:t>
            </a:r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00000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dijagnoze.</a:t>
            </a:r>
            <a:endParaRPr lang="en-US" sz="1550" dirty="0"/>
          </a:p>
        </p:txBody>
      </p:sp>
      <p:sp>
        <p:nvSpPr>
          <p:cNvPr id="6" name="Text 4"/>
          <p:cNvSpPr/>
          <p:nvPr/>
        </p:nvSpPr>
        <p:spPr>
          <a:xfrm>
            <a:off x="7564874" y="2612588"/>
            <a:ext cx="2480905" cy="31015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400"/>
              </a:lnSpc>
              <a:buNone/>
            </a:pPr>
            <a:r>
              <a:rPr lang="en-US" sz="1950" b="1" dirty="0">
                <a:solidFill>
                  <a:srgbClr val="769993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OD dijagnostika</a:t>
            </a:r>
            <a:endParaRPr lang="en-US" sz="1950" dirty="0"/>
          </a:p>
        </p:txBody>
      </p:sp>
      <p:sp>
        <p:nvSpPr>
          <p:cNvPr id="7" name="Text 5"/>
          <p:cNvSpPr/>
          <p:nvPr/>
        </p:nvSpPr>
        <p:spPr>
          <a:xfrm>
            <a:off x="7564874" y="3121104"/>
            <a:ext cx="6279356" cy="12701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Praktičar ne dolazi sa unapred definisanom normom zdravlja. Umesto toga, </a:t>
            </a:r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zajedno sa ljudima u organizaciji</a:t>
            </a:r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istražuje kako sistem funkcioniše, šta funkcioniše dobro, šta ne funkcioniše, i šta bi učesnici želeli da bude drugačije.</a:t>
            </a:r>
            <a:endParaRPr lang="en-US" sz="1550" dirty="0"/>
          </a:p>
        </p:txBody>
      </p:sp>
      <p:sp>
        <p:nvSpPr>
          <p:cNvPr id="8" name="Text 6"/>
          <p:cNvSpPr/>
          <p:nvPr/>
        </p:nvSpPr>
        <p:spPr>
          <a:xfrm>
            <a:off x="793790" y="4793099"/>
            <a:ext cx="13042821" cy="6350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Dijagnostika je proces razumevanja na koji način sistem trenutno funkcioniše. To je </a:t>
            </a:r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kontinuirani proces</a:t>
            </a:r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, ne jednokratni događaj. I to je </a:t>
            </a:r>
            <a:pPr algn="l" indent="0" marL="0">
              <a:lnSpc>
                <a:spcPts val="2500"/>
              </a:lnSpc>
              <a:buNone/>
            </a:pPr>
            <a:r>
              <a:rPr lang="en-US" sz="1550" b="1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kolaborativni proces</a:t>
            </a:r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— ne medicinski model u kojem ekspert spolja pregleda pacijenta i saopšti dijagnozu. Razlika je važna.</a:t>
            </a:r>
            <a:endParaRPr lang="en-US" sz="1550" dirty="0"/>
          </a:p>
        </p:txBody>
      </p:sp>
      <p:sp>
        <p:nvSpPr>
          <p:cNvPr id="9" name="Text 7"/>
          <p:cNvSpPr/>
          <p:nvPr/>
        </p:nvSpPr>
        <p:spPr>
          <a:xfrm>
            <a:off x="1091446" y="5874663"/>
            <a:ext cx="12745164" cy="6350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15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„Potencijalni dijagnostički modeli su svuda oko nas. Bilo koji skup koncepata koji ima za cilj objašnjavanje efektivnosti može se smatrati dijagnostičkim modelom. Glavni izvor dijagnostičkih modela u OD su hiljade članaka i knjiga u kojima se opisuje, analizira i diskutuje funkcionisanje organizacija."</a:t>
            </a:r>
            <a:endParaRPr lang="en-US" sz="1550" dirty="0"/>
          </a:p>
        </p:txBody>
      </p:sp>
      <p:sp>
        <p:nvSpPr>
          <p:cNvPr id="10" name="Shape 8"/>
          <p:cNvSpPr/>
          <p:nvPr/>
        </p:nvSpPr>
        <p:spPr>
          <a:xfrm>
            <a:off x="793790" y="5651421"/>
            <a:ext cx="22860" cy="1081564"/>
          </a:xfrm>
          <a:prstGeom prst="rect">
            <a:avLst/>
          </a:prstGeom>
          <a:solidFill>
            <a:srgbClr val="769993"/>
          </a:solidFill>
          <a:ln/>
        </p:spPr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689610"/>
            <a:ext cx="4713684" cy="58912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600"/>
              </a:lnSpc>
              <a:buNone/>
            </a:pPr>
            <a:r>
              <a:rPr lang="en-US" sz="3700" b="1" dirty="0">
                <a:solidFill>
                  <a:srgbClr val="769993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Tri nivoa analize</a:t>
            </a:r>
            <a:endParaRPr lang="en-US" sz="3700" dirty="0"/>
          </a:p>
        </p:txBody>
      </p:sp>
      <p:sp>
        <p:nvSpPr>
          <p:cNvPr id="3" name="Text 1"/>
          <p:cNvSpPr/>
          <p:nvPr/>
        </p:nvSpPr>
        <p:spPr>
          <a:xfrm>
            <a:off x="793790" y="1636871"/>
            <a:ext cx="13042821" cy="2942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Dijagnostika se može voditi na tri nivoa, i svaki nivo ima svoje teme i svoje ishode.</a:t>
            </a:r>
            <a:endParaRPr lang="en-US" sz="1450" dirty="0"/>
          </a:p>
        </p:txBody>
      </p:sp>
      <p:sp>
        <p:nvSpPr>
          <p:cNvPr id="4" name="Shape 2"/>
          <p:cNvSpPr/>
          <p:nvPr/>
        </p:nvSpPr>
        <p:spPr>
          <a:xfrm>
            <a:off x="793790" y="2132528"/>
            <a:ext cx="4228148" cy="4136112"/>
          </a:xfrm>
          <a:prstGeom prst="roundRect">
            <a:avLst>
              <a:gd name="adj" fmla="val 1915"/>
            </a:avLst>
          </a:prstGeom>
          <a:solidFill>
            <a:srgbClr val="FFFFFF"/>
          </a:solidFill>
          <a:ln w="22860">
            <a:solidFill>
              <a:srgbClr val="C8CFCE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16650" y="2155388"/>
            <a:ext cx="4182428" cy="565547"/>
          </a:xfrm>
          <a:prstGeom prst="roundRect">
            <a:avLst>
              <a:gd name="adj" fmla="val 9152"/>
            </a:avLst>
          </a:prstGeom>
          <a:solidFill>
            <a:srgbClr val="E2E9E8"/>
          </a:solidFill>
          <a:ln/>
        </p:spPr>
      </p:sp>
      <p:sp>
        <p:nvSpPr>
          <p:cNvPr id="6" name="Text 4"/>
          <p:cNvSpPr/>
          <p:nvPr/>
        </p:nvSpPr>
        <p:spPr>
          <a:xfrm>
            <a:off x="1005126" y="2900005"/>
            <a:ext cx="2356842" cy="29468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85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Individualni nivo</a:t>
            </a:r>
            <a:endParaRPr lang="en-US" sz="1850" dirty="0"/>
          </a:p>
        </p:txBody>
      </p:sp>
      <p:sp>
        <p:nvSpPr>
          <p:cNvPr id="7" name="Text 5"/>
          <p:cNvSpPr/>
          <p:nvPr/>
        </p:nvSpPr>
        <p:spPr>
          <a:xfrm>
            <a:off x="1005126" y="3302079"/>
            <a:ext cx="3805476" cy="5884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450" b="1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Teme:</a:t>
            </a:r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liderski stil, fidbek, iskustvo zaposlenog. </a:t>
            </a:r>
            <a:pPr algn="l" indent="0" marL="0">
              <a:lnSpc>
                <a:spcPts val="2300"/>
              </a:lnSpc>
              <a:buNone/>
            </a:pPr>
            <a:r>
              <a:rPr lang="en-US" sz="1450" b="1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Ishod:</a:t>
            </a:r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individualna efektivnost.</a:t>
            </a:r>
            <a:endParaRPr lang="en-US" sz="1450" dirty="0"/>
          </a:p>
        </p:txBody>
      </p:sp>
      <p:sp>
        <p:nvSpPr>
          <p:cNvPr id="8" name="Text 6"/>
          <p:cNvSpPr/>
          <p:nvPr/>
        </p:nvSpPr>
        <p:spPr>
          <a:xfrm>
            <a:off x="1005126" y="3997881"/>
            <a:ext cx="3805476" cy="147101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Na primeru Spotifyja: kako zaposleni u skvodu za preporuku muzike doživljavaju svoj posao? Da li osećaju autonomiju ili bespotrebnu koordinaciju? Da li znaju kako njihov rad doprinosi korisničkom iskustvu?</a:t>
            </a:r>
            <a:endParaRPr lang="en-US" sz="1450" dirty="0"/>
          </a:p>
        </p:txBody>
      </p:sp>
      <p:sp>
        <p:nvSpPr>
          <p:cNvPr id="9" name="Shape 7"/>
          <p:cNvSpPr/>
          <p:nvPr/>
        </p:nvSpPr>
        <p:spPr>
          <a:xfrm>
            <a:off x="5201007" y="2132528"/>
            <a:ext cx="4228267" cy="4136112"/>
          </a:xfrm>
          <a:prstGeom prst="roundRect">
            <a:avLst>
              <a:gd name="adj" fmla="val 1915"/>
            </a:avLst>
          </a:prstGeom>
          <a:solidFill>
            <a:srgbClr val="FFFFFF"/>
          </a:solidFill>
          <a:ln w="22860">
            <a:solidFill>
              <a:srgbClr val="C8CFCE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5223867" y="2155388"/>
            <a:ext cx="4182547" cy="565547"/>
          </a:xfrm>
          <a:prstGeom prst="roundRect">
            <a:avLst>
              <a:gd name="adj" fmla="val 9152"/>
            </a:avLst>
          </a:prstGeom>
          <a:solidFill>
            <a:srgbClr val="E2E9E8"/>
          </a:solidFill>
          <a:ln/>
        </p:spPr>
      </p:sp>
      <p:sp>
        <p:nvSpPr>
          <p:cNvPr id="11" name="Text 9"/>
          <p:cNvSpPr/>
          <p:nvPr/>
        </p:nvSpPr>
        <p:spPr>
          <a:xfrm>
            <a:off x="5412343" y="2900005"/>
            <a:ext cx="2356842" cy="29468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85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Timski nivo</a:t>
            </a:r>
            <a:endParaRPr lang="en-US" sz="1850" dirty="0"/>
          </a:p>
        </p:txBody>
      </p:sp>
      <p:sp>
        <p:nvSpPr>
          <p:cNvPr id="12" name="Text 10"/>
          <p:cNvSpPr/>
          <p:nvPr/>
        </p:nvSpPr>
        <p:spPr>
          <a:xfrm>
            <a:off x="5412343" y="3302079"/>
            <a:ext cx="3805595" cy="5884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450" b="1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Teme:</a:t>
            </a:r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sastav tima, ciljevi, uloge. </a:t>
            </a:r>
            <a:pPr algn="l" indent="0" marL="0">
              <a:lnSpc>
                <a:spcPts val="2300"/>
              </a:lnSpc>
              <a:buNone/>
            </a:pPr>
            <a:r>
              <a:rPr lang="en-US" sz="1450" b="1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Ishod:</a:t>
            </a:r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efektivnost tima.</a:t>
            </a:r>
            <a:endParaRPr lang="en-US" sz="1450" dirty="0"/>
          </a:p>
        </p:txBody>
      </p:sp>
      <p:sp>
        <p:nvSpPr>
          <p:cNvPr id="13" name="Text 11"/>
          <p:cNvSpPr/>
          <p:nvPr/>
        </p:nvSpPr>
        <p:spPr>
          <a:xfrm>
            <a:off x="5412343" y="3997881"/>
            <a:ext cx="3805595" cy="1765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Na primeru Spotifyja: kako funkcioniše skvod koji radi na Discover Weekly? Da li je zaista multifunkcionalan ili zavisi od drugih timova za svaku isporuku? Kako funkcioniše čapter za backend developere — da li se zaista sastaju i dele znanje, ili je to formalnost?</a:t>
            </a:r>
            <a:endParaRPr lang="en-US" sz="1450" dirty="0"/>
          </a:p>
        </p:txBody>
      </p:sp>
      <p:sp>
        <p:nvSpPr>
          <p:cNvPr id="14" name="Shape 12"/>
          <p:cNvSpPr/>
          <p:nvPr/>
        </p:nvSpPr>
        <p:spPr>
          <a:xfrm>
            <a:off x="9608344" y="2132528"/>
            <a:ext cx="4228148" cy="4136112"/>
          </a:xfrm>
          <a:prstGeom prst="roundRect">
            <a:avLst>
              <a:gd name="adj" fmla="val 1915"/>
            </a:avLst>
          </a:prstGeom>
          <a:solidFill>
            <a:srgbClr val="FFFFFF"/>
          </a:solidFill>
          <a:ln w="22860">
            <a:solidFill>
              <a:srgbClr val="C8CFCE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631204" y="2155388"/>
            <a:ext cx="4182428" cy="565547"/>
          </a:xfrm>
          <a:prstGeom prst="roundRect">
            <a:avLst>
              <a:gd name="adj" fmla="val 9152"/>
            </a:avLst>
          </a:prstGeom>
          <a:solidFill>
            <a:srgbClr val="E2E9E8"/>
          </a:solidFill>
          <a:ln/>
        </p:spPr>
      </p:sp>
      <p:sp>
        <p:nvSpPr>
          <p:cNvPr id="16" name="Text 14"/>
          <p:cNvSpPr/>
          <p:nvPr/>
        </p:nvSpPr>
        <p:spPr>
          <a:xfrm>
            <a:off x="9819680" y="2900005"/>
            <a:ext cx="2356842" cy="29468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85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Organizacioni nivo</a:t>
            </a:r>
            <a:endParaRPr lang="en-US" sz="1850" dirty="0"/>
          </a:p>
        </p:txBody>
      </p:sp>
      <p:sp>
        <p:nvSpPr>
          <p:cNvPr id="17" name="Text 15"/>
          <p:cNvSpPr/>
          <p:nvPr/>
        </p:nvSpPr>
        <p:spPr>
          <a:xfrm>
            <a:off x="9819680" y="3302079"/>
            <a:ext cx="3805476" cy="5884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450" b="1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Teme:</a:t>
            </a:r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strategija, tehnologija, sistem ljudskih resursa. </a:t>
            </a:r>
            <a:pPr algn="l" indent="0" marL="0">
              <a:lnSpc>
                <a:spcPts val="2300"/>
              </a:lnSpc>
              <a:buNone/>
            </a:pPr>
            <a:r>
              <a:rPr lang="en-US" sz="1450" b="1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Ishod:</a:t>
            </a:r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efektivnost organizacije.</a:t>
            </a:r>
            <a:endParaRPr lang="en-US" sz="1450" dirty="0"/>
          </a:p>
        </p:txBody>
      </p:sp>
      <p:sp>
        <p:nvSpPr>
          <p:cNvPr id="18" name="Text 16"/>
          <p:cNvSpPr/>
          <p:nvPr/>
        </p:nvSpPr>
        <p:spPr>
          <a:xfrm>
            <a:off x="9819680" y="3997881"/>
            <a:ext cx="3805476" cy="20594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Na primeru Spotifyja: da li organizaciona struktura (skvodovi, plemeni, čapteri) zaista podržava strategiju? Ako je strategija „efikasnost i profitabilnost", a struktura je dizajnirana za „autonomiju i eksperimentisanje" — postoji nesklad. Dijagnostika bi trebalo da taj nesklad učini vidljivim pre nego što se interveniše.</a:t>
            </a:r>
            <a:endParaRPr lang="en-US" sz="1450" dirty="0"/>
          </a:p>
        </p:txBody>
      </p:sp>
      <p:sp>
        <p:nvSpPr>
          <p:cNvPr id="19" name="Shape 17"/>
          <p:cNvSpPr/>
          <p:nvPr/>
        </p:nvSpPr>
        <p:spPr>
          <a:xfrm>
            <a:off x="793790" y="6470094"/>
            <a:ext cx="13042821" cy="1069896"/>
          </a:xfrm>
          <a:prstGeom prst="roundRect">
            <a:avLst>
              <a:gd name="adj" fmla="val 7402"/>
            </a:avLst>
          </a:prstGeom>
          <a:solidFill>
            <a:srgbClr val="D3DEDC"/>
          </a:solidFill>
          <a:ln/>
        </p:spPr>
      </p:sp>
      <p:pic>
        <p:nvPicPr>
          <p:cNvPr id="20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2266" y="6738699"/>
            <a:ext cx="235625" cy="188476"/>
          </a:xfrm>
          <a:prstGeom prst="rect">
            <a:avLst/>
          </a:prstGeom>
        </p:spPr>
      </p:pic>
      <p:sp>
        <p:nvSpPr>
          <p:cNvPr id="21" name="Text 18"/>
          <p:cNvSpPr/>
          <p:nvPr/>
        </p:nvSpPr>
        <p:spPr>
          <a:xfrm>
            <a:off x="1406366" y="6696194"/>
            <a:ext cx="12241768" cy="5884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450" b="1" dirty="0">
                <a:solidFill>
                  <a:srgbClr val="00000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Pitanje za razmišljanje:</a:t>
            </a:r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00000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Na kojem nivou mislite da je Ek vodio dijagnostiku pre nego što je doneo odluku o otpuštanju? Da li je uopšte vodio formalnu dijagnostiku — ili je dijagnoza bila implicitna, zasnovana na finansijskim izveštajima?</a:t>
            </a:r>
            <a:endParaRPr lang="en-US" sz="14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1647" y="550307"/>
            <a:ext cx="5824657" cy="6185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850"/>
              </a:lnSpc>
              <a:buNone/>
            </a:pPr>
            <a:r>
              <a:rPr lang="en-US" sz="3850" b="1" dirty="0">
                <a:solidFill>
                  <a:srgbClr val="769993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Dijagnostički postupci</a:t>
            </a:r>
            <a:endParaRPr lang="en-US" sz="3850" dirty="0"/>
          </a:p>
        </p:txBody>
      </p:sp>
      <p:sp>
        <p:nvSpPr>
          <p:cNvPr id="3" name="Text 1"/>
          <p:cNvSpPr/>
          <p:nvPr/>
        </p:nvSpPr>
        <p:spPr>
          <a:xfrm>
            <a:off x="791647" y="1563529"/>
            <a:ext cx="13047107" cy="31611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450"/>
              </a:lnSpc>
              <a:buNone/>
            </a:pPr>
            <a:r>
              <a:rPr lang="en-US" sz="15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Kako se zapravo prikupljaju podaci za dijagnostiku? Postoje četiri glavna postupka.</a:t>
            </a:r>
            <a:endParaRPr lang="en-US" sz="155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91647" y="2101572"/>
            <a:ext cx="494705" cy="494705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791647" y="2842974"/>
            <a:ext cx="2861667" cy="30920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400"/>
              </a:lnSpc>
              <a:buNone/>
            </a:pPr>
            <a:r>
              <a:rPr lang="en-US" sz="190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Intervjui i fokus grupe</a:t>
            </a:r>
            <a:endParaRPr lang="en-US" sz="1900" dirty="0"/>
          </a:p>
        </p:txBody>
      </p:sp>
      <p:sp>
        <p:nvSpPr>
          <p:cNvPr id="6" name="Text 3"/>
          <p:cNvSpPr/>
          <p:nvPr/>
        </p:nvSpPr>
        <p:spPr>
          <a:xfrm>
            <a:off x="791647" y="3270528"/>
            <a:ext cx="6400205" cy="15805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450"/>
              </a:lnSpc>
              <a:buNone/>
            </a:pPr>
            <a:r>
              <a:rPr lang="en-US" sz="15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Razgovori sa pojedincima ili malim grupama. </a:t>
            </a:r>
            <a:pPr algn="l" indent="0" marL="0">
              <a:lnSpc>
                <a:spcPts val="2450"/>
              </a:lnSpc>
              <a:buNone/>
            </a:pPr>
            <a:r>
              <a:rPr lang="en-US" sz="1550" b="1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Prednost</a:t>
            </a:r>
            <a:pPr algn="l" indent="0" marL="0">
              <a:lnSpc>
                <a:spcPts val="2450"/>
              </a:lnSpc>
              <a:buNone/>
            </a:pPr>
            <a:r>
              <a:rPr lang="en-US" sz="15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je dubina — možete da pratite nit, postavljate potpitanja, razumete kontekst. </a:t>
            </a:r>
            <a:pPr algn="l" indent="0" marL="0">
              <a:lnSpc>
                <a:spcPts val="2450"/>
              </a:lnSpc>
              <a:buNone/>
            </a:pPr>
            <a:r>
              <a:rPr lang="en-US" sz="1550" b="1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Mana</a:t>
            </a:r>
            <a:pPr algn="l" indent="0" marL="0">
              <a:lnSpc>
                <a:spcPts val="2450"/>
              </a:lnSpc>
              <a:buNone/>
            </a:pPr>
            <a:r>
              <a:rPr lang="en-US" sz="15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je vreme i subjektivnost. Na primeru Spotifyja: intervjuisanje Tribe Lead-ova i Product Owner-a o tome kako funkcioniše koordinacija između skvodova bi dalo bogatu sliku o tome gde je sistem preopterećen.</a:t>
            </a:r>
            <a:endParaRPr lang="en-US" sz="1550" dirty="0"/>
          </a:p>
        </p:txBody>
      </p:sp>
      <p:pic>
        <p:nvPicPr>
          <p:cNvPr id="7" name="Image 1" descr="preencoded.png">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438549" y="2101572"/>
            <a:ext cx="494705" cy="494705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7438549" y="2842974"/>
            <a:ext cx="2474000" cy="30920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400"/>
              </a:lnSpc>
              <a:buNone/>
            </a:pPr>
            <a:r>
              <a:rPr lang="en-US" sz="190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Upitnici</a:t>
            </a:r>
            <a:endParaRPr lang="en-US" sz="1900" dirty="0"/>
          </a:p>
        </p:txBody>
      </p:sp>
      <p:sp>
        <p:nvSpPr>
          <p:cNvPr id="9" name="Text 5"/>
          <p:cNvSpPr/>
          <p:nvPr/>
        </p:nvSpPr>
        <p:spPr>
          <a:xfrm>
            <a:off x="7438549" y="3270528"/>
            <a:ext cx="6400205" cy="15805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450"/>
              </a:lnSpc>
              <a:buNone/>
            </a:pPr>
            <a:r>
              <a:rPr lang="en-US" sz="15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Standardizovani instrumenti koji se primenjuju na veliki broj ljudi. Primeri: Organizational Culture Assessment, Engagement Survey, High Team Value Creation Questionnaire, 360-stepeni fidbek. </a:t>
            </a:r>
            <a:pPr algn="l" indent="0" marL="0">
              <a:lnSpc>
                <a:spcPts val="2450"/>
              </a:lnSpc>
              <a:buNone/>
            </a:pPr>
            <a:r>
              <a:rPr lang="en-US" sz="1550" b="1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Prednost</a:t>
            </a:r>
            <a:pPr algn="l" indent="0" marL="0">
              <a:lnSpc>
                <a:spcPts val="2450"/>
              </a:lnSpc>
              <a:buNone/>
            </a:pPr>
            <a:r>
              <a:rPr lang="en-US" sz="15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je obuhvat i uporedivost. </a:t>
            </a:r>
            <a:pPr algn="l" indent="0" marL="0">
              <a:lnSpc>
                <a:spcPts val="2450"/>
              </a:lnSpc>
              <a:buNone/>
            </a:pPr>
            <a:r>
              <a:rPr lang="en-US" sz="1550" b="1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Mana</a:t>
            </a:r>
            <a:pPr algn="l" indent="0" marL="0">
              <a:lnSpc>
                <a:spcPts val="2450"/>
              </a:lnSpc>
              <a:buNone/>
            </a:pPr>
            <a:r>
              <a:rPr lang="en-US" sz="15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je površnost — znate da je engagement nizak, ali ne znate zašto.</a:t>
            </a:r>
            <a:endParaRPr lang="en-US" sz="1550" dirty="0"/>
          </a:p>
        </p:txBody>
      </p:sp>
      <p:pic>
        <p:nvPicPr>
          <p:cNvPr id="10" name="Image 2" descr="preencoded.png">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91647" y="5245775"/>
            <a:ext cx="494705" cy="494705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791647" y="5987177"/>
            <a:ext cx="2474000" cy="30920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400"/>
              </a:lnSpc>
              <a:buNone/>
            </a:pPr>
            <a:r>
              <a:rPr lang="en-US" sz="190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Posmatranje</a:t>
            </a:r>
            <a:endParaRPr lang="en-US" sz="1900" dirty="0"/>
          </a:p>
        </p:txBody>
      </p:sp>
      <p:sp>
        <p:nvSpPr>
          <p:cNvPr id="12" name="Text 7"/>
          <p:cNvSpPr/>
          <p:nvPr/>
        </p:nvSpPr>
        <p:spPr>
          <a:xfrm>
            <a:off x="791647" y="6414730"/>
            <a:ext cx="6400205" cy="1264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450"/>
              </a:lnSpc>
              <a:buNone/>
            </a:pPr>
            <a:r>
              <a:rPr lang="en-US" sz="15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Prisustvovanje sastancima, praćenje radnih procesa, boravak u prostoru. </a:t>
            </a:r>
            <a:pPr algn="l" indent="0" marL="0">
              <a:lnSpc>
                <a:spcPts val="2450"/>
              </a:lnSpc>
              <a:buNone/>
            </a:pPr>
            <a:r>
              <a:rPr lang="en-US" sz="1550" b="1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Prednost</a:t>
            </a:r>
            <a:pPr algn="l" indent="0" marL="0">
              <a:lnSpc>
                <a:spcPts val="2450"/>
              </a:lnSpc>
              <a:buNone/>
            </a:pPr>
            <a:r>
              <a:rPr lang="en-US" sz="15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je direktan uvid u ponašanje, ne samo u izveštavanje o ponašanju. Na primeru Spotifyja: prisustvovanje sprint planiranju u tri različita skvoda bi brzo pokazalo koliko vremena se troši na koordinaciju sa drugim timovima.</a:t>
            </a:r>
            <a:endParaRPr lang="en-US" sz="1550" dirty="0"/>
          </a:p>
        </p:txBody>
      </p:sp>
      <p:pic>
        <p:nvPicPr>
          <p:cNvPr id="13" name="Image 3" descr="preencoded.png">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438549" y="5245775"/>
            <a:ext cx="494705" cy="494705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7438549" y="5987177"/>
            <a:ext cx="2474000" cy="30920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400"/>
              </a:lnSpc>
              <a:buNone/>
            </a:pPr>
            <a:r>
              <a:rPr lang="en-US" sz="190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Dokumentacija</a:t>
            </a:r>
            <a:endParaRPr lang="en-US" sz="1900" dirty="0"/>
          </a:p>
        </p:txBody>
      </p:sp>
      <p:sp>
        <p:nvSpPr>
          <p:cNvPr id="15" name="Text 9"/>
          <p:cNvSpPr/>
          <p:nvPr/>
        </p:nvSpPr>
        <p:spPr>
          <a:xfrm>
            <a:off x="7438549" y="6414730"/>
            <a:ext cx="6400205" cy="1264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450"/>
              </a:lnSpc>
              <a:buNone/>
            </a:pPr>
            <a:r>
              <a:rPr lang="en-US" sz="15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Opis procesa i procedura, procene učinka, evaluacije. To je ono što organizacija već ima zapisano. Na primeru Spotifyja: analiza koliko ljudi ima u koordinacionim ulogama naspram ljudi koji direktno rade na proizvodu — to je podatak koji verovatno već postoji u HRIS sistemu.</a:t>
            </a:r>
            <a:endParaRPr lang="en-US" sz="15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651629"/>
            <a:ext cx="4976813" cy="58912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600"/>
              </a:lnSpc>
              <a:buNone/>
            </a:pPr>
            <a:r>
              <a:rPr lang="en-US" sz="3700" b="1" dirty="0">
                <a:solidFill>
                  <a:srgbClr val="769993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Dijagnostički fidbek</a:t>
            </a:r>
            <a:endParaRPr lang="en-US" sz="3700" dirty="0"/>
          </a:p>
        </p:txBody>
      </p:sp>
      <p:sp>
        <p:nvSpPr>
          <p:cNvPr id="3" name="Text 1"/>
          <p:cNvSpPr/>
          <p:nvPr/>
        </p:nvSpPr>
        <p:spPr>
          <a:xfrm>
            <a:off x="793790" y="1598890"/>
            <a:ext cx="13042821" cy="2942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Prikupljeni podaci nemaju vrednost dok se ne vrate u sistem. Dijagnostički fidbek je proces u kojem praktičar deli nalaze sa klijentskim sistemom.</a:t>
            </a:r>
            <a:endParaRPr lang="en-US" sz="1450" dirty="0"/>
          </a:p>
        </p:txBody>
      </p:sp>
      <p:sp>
        <p:nvSpPr>
          <p:cNvPr id="4" name="Shape 2"/>
          <p:cNvSpPr/>
          <p:nvPr/>
        </p:nvSpPr>
        <p:spPr>
          <a:xfrm>
            <a:off x="793790" y="2094547"/>
            <a:ext cx="4228148" cy="1382673"/>
          </a:xfrm>
          <a:prstGeom prst="roundRect">
            <a:avLst>
              <a:gd name="adj" fmla="val 5727"/>
            </a:avLst>
          </a:prstGeom>
          <a:solidFill>
            <a:srgbClr val="E2E9E8"/>
          </a:solidFill>
          <a:ln w="7620">
            <a:solidFill>
              <a:srgbClr val="C8CFCE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89886" y="2290643"/>
            <a:ext cx="2356842" cy="29468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85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Razumljiv</a:t>
            </a:r>
            <a:endParaRPr lang="en-US" sz="1850" dirty="0"/>
          </a:p>
        </p:txBody>
      </p:sp>
      <p:sp>
        <p:nvSpPr>
          <p:cNvPr id="6" name="Text 4"/>
          <p:cNvSpPr/>
          <p:nvPr/>
        </p:nvSpPr>
        <p:spPr>
          <a:xfrm>
            <a:off x="989886" y="2692718"/>
            <a:ext cx="3835956" cy="2942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Bez žargona koji učesnici ne razumeju</a:t>
            </a:r>
            <a:endParaRPr lang="en-US" sz="1450" dirty="0"/>
          </a:p>
        </p:txBody>
      </p:sp>
      <p:sp>
        <p:nvSpPr>
          <p:cNvPr id="7" name="Shape 5"/>
          <p:cNvSpPr/>
          <p:nvPr/>
        </p:nvSpPr>
        <p:spPr>
          <a:xfrm>
            <a:off x="5201007" y="2094547"/>
            <a:ext cx="4228267" cy="1382673"/>
          </a:xfrm>
          <a:prstGeom prst="roundRect">
            <a:avLst>
              <a:gd name="adj" fmla="val 5727"/>
            </a:avLst>
          </a:prstGeom>
          <a:solidFill>
            <a:srgbClr val="E2E9E8"/>
          </a:solidFill>
          <a:ln w="7620">
            <a:solidFill>
              <a:srgbClr val="C8CFC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397103" y="2290643"/>
            <a:ext cx="2356842" cy="29468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85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Relevantan</a:t>
            </a:r>
            <a:endParaRPr lang="en-US" sz="1850" dirty="0"/>
          </a:p>
        </p:txBody>
      </p:sp>
      <p:sp>
        <p:nvSpPr>
          <p:cNvPr id="9" name="Text 7"/>
          <p:cNvSpPr/>
          <p:nvPr/>
        </p:nvSpPr>
        <p:spPr>
          <a:xfrm>
            <a:off x="5397103" y="2692718"/>
            <a:ext cx="3836075" cy="5884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Povezan sa temom zbog koje je dijagnostika pokrenuta</a:t>
            </a:r>
            <a:endParaRPr lang="en-US" sz="1450" dirty="0"/>
          </a:p>
        </p:txBody>
      </p:sp>
      <p:sp>
        <p:nvSpPr>
          <p:cNvPr id="10" name="Shape 8"/>
          <p:cNvSpPr/>
          <p:nvPr/>
        </p:nvSpPr>
        <p:spPr>
          <a:xfrm>
            <a:off x="9608344" y="2094547"/>
            <a:ext cx="4228148" cy="1382673"/>
          </a:xfrm>
          <a:prstGeom prst="roundRect">
            <a:avLst>
              <a:gd name="adj" fmla="val 5727"/>
            </a:avLst>
          </a:prstGeom>
          <a:solidFill>
            <a:srgbClr val="E2E9E8"/>
          </a:solidFill>
          <a:ln w="7620">
            <a:solidFill>
              <a:srgbClr val="C8CFC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9804440" y="2290643"/>
            <a:ext cx="2356842" cy="29468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85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Deskriptivan</a:t>
            </a:r>
            <a:endParaRPr lang="en-US" sz="1850" dirty="0"/>
          </a:p>
        </p:txBody>
      </p:sp>
      <p:sp>
        <p:nvSpPr>
          <p:cNvPr id="12" name="Text 10"/>
          <p:cNvSpPr/>
          <p:nvPr/>
        </p:nvSpPr>
        <p:spPr>
          <a:xfrm>
            <a:off x="9804440" y="2692718"/>
            <a:ext cx="3835956" cy="5884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Opisuje šta jeste, ne vrednuje šta bi trebalo da bude</a:t>
            </a:r>
            <a:endParaRPr lang="en-US" sz="1450" dirty="0"/>
          </a:p>
        </p:txBody>
      </p:sp>
      <p:sp>
        <p:nvSpPr>
          <p:cNvPr id="13" name="Shape 11"/>
          <p:cNvSpPr/>
          <p:nvPr/>
        </p:nvSpPr>
        <p:spPr>
          <a:xfrm>
            <a:off x="793790" y="3656290"/>
            <a:ext cx="4228148" cy="1382673"/>
          </a:xfrm>
          <a:prstGeom prst="roundRect">
            <a:avLst>
              <a:gd name="adj" fmla="val 5727"/>
            </a:avLst>
          </a:prstGeom>
          <a:solidFill>
            <a:srgbClr val="E2E9E8"/>
          </a:solidFill>
          <a:ln w="7620">
            <a:solidFill>
              <a:srgbClr val="C8CFC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89886" y="3852386"/>
            <a:ext cx="2356842" cy="29468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85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Proverljiv</a:t>
            </a:r>
            <a:endParaRPr lang="en-US" sz="1850" dirty="0"/>
          </a:p>
        </p:txBody>
      </p:sp>
      <p:sp>
        <p:nvSpPr>
          <p:cNvPr id="15" name="Text 13"/>
          <p:cNvSpPr/>
          <p:nvPr/>
        </p:nvSpPr>
        <p:spPr>
          <a:xfrm>
            <a:off x="989886" y="4254460"/>
            <a:ext cx="3835956" cy="5884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Učesnici mogu da ga provere na osnovu svog iskustva</a:t>
            </a:r>
            <a:endParaRPr lang="en-US" sz="1450" dirty="0"/>
          </a:p>
        </p:txBody>
      </p:sp>
      <p:sp>
        <p:nvSpPr>
          <p:cNvPr id="16" name="Shape 14"/>
          <p:cNvSpPr/>
          <p:nvPr/>
        </p:nvSpPr>
        <p:spPr>
          <a:xfrm>
            <a:off x="5201007" y="3656290"/>
            <a:ext cx="4228267" cy="1382673"/>
          </a:xfrm>
          <a:prstGeom prst="roundRect">
            <a:avLst>
              <a:gd name="adj" fmla="val 5727"/>
            </a:avLst>
          </a:prstGeom>
          <a:solidFill>
            <a:srgbClr val="E2E9E8"/>
          </a:solidFill>
          <a:ln w="7620">
            <a:solidFill>
              <a:srgbClr val="C8CFC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397103" y="3852386"/>
            <a:ext cx="2356842" cy="29468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85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Uvremenjen</a:t>
            </a:r>
            <a:endParaRPr lang="en-US" sz="1850" dirty="0"/>
          </a:p>
        </p:txBody>
      </p:sp>
      <p:sp>
        <p:nvSpPr>
          <p:cNvPr id="18" name="Text 16"/>
          <p:cNvSpPr/>
          <p:nvPr/>
        </p:nvSpPr>
        <p:spPr>
          <a:xfrm>
            <a:off x="5397103" y="4254460"/>
            <a:ext cx="3836075" cy="2942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Dolazi dovoljno brzo da je još uvek aktuelan</a:t>
            </a:r>
            <a:endParaRPr lang="en-US" sz="1450" dirty="0"/>
          </a:p>
        </p:txBody>
      </p:sp>
      <p:sp>
        <p:nvSpPr>
          <p:cNvPr id="19" name="Shape 17"/>
          <p:cNvSpPr/>
          <p:nvPr/>
        </p:nvSpPr>
        <p:spPr>
          <a:xfrm>
            <a:off x="9608344" y="3656290"/>
            <a:ext cx="4228148" cy="1382673"/>
          </a:xfrm>
          <a:prstGeom prst="roundRect">
            <a:avLst>
              <a:gd name="adj" fmla="val 5727"/>
            </a:avLst>
          </a:prstGeom>
          <a:solidFill>
            <a:srgbClr val="E2E9E8"/>
          </a:solidFill>
          <a:ln w="7620">
            <a:solidFill>
              <a:srgbClr val="C8CFCE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9804440" y="3852386"/>
            <a:ext cx="2356842" cy="29468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85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Ograničen</a:t>
            </a:r>
            <a:endParaRPr lang="en-US" sz="1850" dirty="0"/>
          </a:p>
        </p:txBody>
      </p:sp>
      <p:sp>
        <p:nvSpPr>
          <p:cNvPr id="21" name="Text 19"/>
          <p:cNvSpPr/>
          <p:nvPr/>
        </p:nvSpPr>
        <p:spPr>
          <a:xfrm>
            <a:off x="9804440" y="4254460"/>
            <a:ext cx="3835956" cy="5884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Fokusira se na ključne nalaze, ne pokušava da pokrije sve</a:t>
            </a:r>
            <a:endParaRPr lang="en-US" sz="1450" dirty="0"/>
          </a:p>
        </p:txBody>
      </p:sp>
      <p:sp>
        <p:nvSpPr>
          <p:cNvPr id="22" name="Shape 20"/>
          <p:cNvSpPr/>
          <p:nvPr/>
        </p:nvSpPr>
        <p:spPr>
          <a:xfrm>
            <a:off x="793790" y="5218033"/>
            <a:ext cx="13042702" cy="1088469"/>
          </a:xfrm>
          <a:prstGeom prst="roundRect">
            <a:avLst>
              <a:gd name="adj" fmla="val 7275"/>
            </a:avLst>
          </a:prstGeom>
          <a:solidFill>
            <a:srgbClr val="E2E9E8"/>
          </a:solidFill>
          <a:ln w="7620">
            <a:solidFill>
              <a:srgbClr val="C8CFCE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989886" y="5414129"/>
            <a:ext cx="2356842" cy="29468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85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Uvažavajući</a:t>
            </a:r>
            <a:endParaRPr lang="en-US" sz="1850" dirty="0"/>
          </a:p>
        </p:txBody>
      </p:sp>
      <p:sp>
        <p:nvSpPr>
          <p:cNvPr id="24" name="Text 22"/>
          <p:cNvSpPr/>
          <p:nvPr/>
        </p:nvSpPr>
        <p:spPr>
          <a:xfrm>
            <a:off x="989886" y="5816203"/>
            <a:ext cx="12650510" cy="2942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Poštuje ljude i njihov doprinos</a:t>
            </a:r>
            <a:endParaRPr lang="en-US" sz="1450" dirty="0"/>
          </a:p>
        </p:txBody>
      </p:sp>
      <p:sp>
        <p:nvSpPr>
          <p:cNvPr id="25" name="Shape 23"/>
          <p:cNvSpPr/>
          <p:nvPr/>
        </p:nvSpPr>
        <p:spPr>
          <a:xfrm>
            <a:off x="793790" y="6507956"/>
            <a:ext cx="13042821" cy="1069896"/>
          </a:xfrm>
          <a:prstGeom prst="roundRect">
            <a:avLst>
              <a:gd name="adj" fmla="val 7402"/>
            </a:avLst>
          </a:prstGeom>
          <a:solidFill>
            <a:srgbClr val="D3DEDC"/>
          </a:solidFill>
          <a:ln/>
        </p:spPr>
      </p:sp>
      <p:pic>
        <p:nvPicPr>
          <p:cNvPr id="2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2266" y="6776561"/>
            <a:ext cx="235625" cy="188476"/>
          </a:xfrm>
          <a:prstGeom prst="rect">
            <a:avLst/>
          </a:prstGeom>
        </p:spPr>
      </p:pic>
      <p:sp>
        <p:nvSpPr>
          <p:cNvPr id="27" name="Text 24"/>
          <p:cNvSpPr/>
          <p:nvPr/>
        </p:nvSpPr>
        <p:spPr>
          <a:xfrm>
            <a:off x="1406366" y="6734056"/>
            <a:ext cx="12241768" cy="5884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450" b="1" dirty="0">
                <a:solidFill>
                  <a:srgbClr val="00000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Pitanje za razmišljanje:</a:t>
            </a:r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00000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Ek je u svom internom pismu zaposlenima napisao: „Još uvek imamo previše ljudi posvećenih radu oko rada, a ne radu koji direktno doprinosi." Da li je ovo dobar dijagnostički fidbek po kriterijumima koje smo naveli? Koji kriterijumi su zadovoljeni, a koji nisu?</a:t>
            </a:r>
            <a:endParaRPr lang="en-US" sz="14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852130"/>
            <a:ext cx="9727168" cy="58912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600"/>
              </a:lnSpc>
              <a:buNone/>
            </a:pPr>
            <a:r>
              <a:rPr lang="en-US" sz="3700" b="1" dirty="0">
                <a:solidFill>
                  <a:srgbClr val="769993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Primeri pitanja za dijagnostički intervju</a:t>
            </a:r>
            <a:endParaRPr lang="en-US" sz="3700" dirty="0"/>
          </a:p>
        </p:txBody>
      </p:sp>
      <p:sp>
        <p:nvSpPr>
          <p:cNvPr id="3" name="Text 1"/>
          <p:cNvSpPr/>
          <p:nvPr/>
        </p:nvSpPr>
        <p:spPr>
          <a:xfrm>
            <a:off x="793790" y="1799392"/>
            <a:ext cx="13042821" cy="2942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U dijagnostičkom intervjuu, pitanja su obično otvorena i istražujuća. Evo primera koji bi se mogli koristiti u Spotifyju.</a:t>
            </a:r>
            <a:endParaRPr lang="en-US" sz="145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64513" y="2300942"/>
            <a:ext cx="282773" cy="282773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406485" y="2295049"/>
            <a:ext cx="5796796" cy="5893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85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Šta su ciljevi vašeg skvoda ili tima? Kako znate da ste uspešni? Ko definiše te ciljeve?</a:t>
            </a:r>
            <a:endParaRPr lang="en-US" sz="1850" dirty="0"/>
          </a:p>
        </p:txBody>
      </p:sp>
      <p:sp>
        <p:nvSpPr>
          <p:cNvPr id="6" name="Text 3"/>
          <p:cNvSpPr/>
          <p:nvPr/>
        </p:nvSpPr>
        <p:spPr>
          <a:xfrm>
            <a:off x="1406485" y="2991803"/>
            <a:ext cx="5796796" cy="882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Ova pitanja otkrivaju da li su ciljevi jasni, da li su usklađeni sa organizacionim prioritetima i da li zaposleni imaju osećaj vlasništva nad njima.</a:t>
            </a:r>
            <a:endParaRPr lang="en-US" sz="1450" dirty="0"/>
          </a:p>
        </p:txBody>
      </p:sp>
      <p:pic>
        <p:nvPicPr>
          <p:cNvPr id="7" name="Image 1" descr="preencoded.png">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497842" y="2300942"/>
            <a:ext cx="282773" cy="282773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8039814" y="2295049"/>
            <a:ext cx="5796796" cy="884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85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Kakav je učinak vašeg tima u poslednjih godinu dana? Šta je bilo dobro? Šta nije funkcionisalo?</a:t>
            </a:r>
            <a:endParaRPr lang="en-US" sz="1850" dirty="0"/>
          </a:p>
        </p:txBody>
      </p:sp>
      <p:sp>
        <p:nvSpPr>
          <p:cNvPr id="9" name="Text 5"/>
          <p:cNvSpPr/>
          <p:nvPr/>
        </p:nvSpPr>
        <p:spPr>
          <a:xfrm>
            <a:off x="8039814" y="3286482"/>
            <a:ext cx="5796796" cy="2942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Ova pitanja daju procenu efektivnosti iz perspektive samih učesnika.</a:t>
            </a:r>
            <a:endParaRPr lang="en-US" sz="1450" dirty="0"/>
          </a:p>
        </p:txBody>
      </p:sp>
      <p:pic>
        <p:nvPicPr>
          <p:cNvPr id="10" name="Image 2" descr="preencoded.png">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64513" y="4238446"/>
            <a:ext cx="282773" cy="282773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1406485" y="4232553"/>
            <a:ext cx="5796796" cy="5893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85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Koje su snage vaše organizacije? Koje su slabosti?</a:t>
            </a:r>
            <a:endParaRPr lang="en-US" sz="1850" dirty="0"/>
          </a:p>
        </p:txBody>
      </p:sp>
      <p:sp>
        <p:nvSpPr>
          <p:cNvPr id="12" name="Text 7"/>
          <p:cNvSpPr/>
          <p:nvPr/>
        </p:nvSpPr>
        <p:spPr>
          <a:xfrm>
            <a:off x="1406485" y="4929307"/>
            <a:ext cx="5796796" cy="5884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Ova pitanja su šira i pozivaju na refleksiju o organizaciji kao celini, ne samo o sopstvenom timu.</a:t>
            </a:r>
            <a:endParaRPr lang="en-US" sz="1450" dirty="0"/>
          </a:p>
        </p:txBody>
      </p:sp>
      <p:pic>
        <p:nvPicPr>
          <p:cNvPr id="13" name="Image 3" descr="preencoded.png">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497842" y="4238446"/>
            <a:ext cx="282773" cy="282773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8039814" y="4232553"/>
            <a:ext cx="5796796" cy="5893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85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Koje su prepreke na putu ostvarivanja optimalnog funkcionisanja?</a:t>
            </a:r>
            <a:endParaRPr lang="en-US" sz="1850" dirty="0"/>
          </a:p>
        </p:txBody>
      </p:sp>
      <p:sp>
        <p:nvSpPr>
          <p:cNvPr id="15" name="Text 9"/>
          <p:cNvSpPr/>
          <p:nvPr/>
        </p:nvSpPr>
        <p:spPr>
          <a:xfrm>
            <a:off x="8039814" y="4929307"/>
            <a:ext cx="5796796" cy="882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Ovo pitanje je dijagnostički zlato — otkriva strukturne barijere, kulturne norme i političke dinamike koje sprečavaju ljude da rade onako kako bi želeli.</a:t>
            </a:r>
            <a:endParaRPr lang="en-US" sz="1450" dirty="0"/>
          </a:p>
        </p:txBody>
      </p:sp>
      <p:sp>
        <p:nvSpPr>
          <p:cNvPr id="16" name="Shape 10"/>
          <p:cNvSpPr/>
          <p:nvPr/>
        </p:nvSpPr>
        <p:spPr>
          <a:xfrm>
            <a:off x="793790" y="6013371"/>
            <a:ext cx="13042821" cy="1364099"/>
          </a:xfrm>
          <a:prstGeom prst="roundRect">
            <a:avLst>
              <a:gd name="adj" fmla="val 5805"/>
            </a:avLst>
          </a:prstGeom>
          <a:solidFill>
            <a:srgbClr val="D3DEDC"/>
          </a:solidFill>
          <a:ln/>
        </p:spPr>
      </p:sp>
      <p:pic>
        <p:nvPicPr>
          <p:cNvPr id="17" name="Image 4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82266" y="6281976"/>
            <a:ext cx="235625" cy="188476"/>
          </a:xfrm>
          <a:prstGeom prst="rect">
            <a:avLst/>
          </a:prstGeom>
        </p:spPr>
      </p:pic>
      <p:sp>
        <p:nvSpPr>
          <p:cNvPr id="18" name="Text 11"/>
          <p:cNvSpPr/>
          <p:nvPr/>
        </p:nvSpPr>
        <p:spPr>
          <a:xfrm>
            <a:off x="1406366" y="6239470"/>
            <a:ext cx="12241768" cy="882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00"/>
              </a:lnSpc>
              <a:buNone/>
            </a:pPr>
            <a:r>
              <a:rPr lang="en-US" sz="1450" b="1" dirty="0">
                <a:solidFill>
                  <a:srgbClr val="00000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Na primeru Spotifyja:</a:t>
            </a:r>
            <a:pPr algn="l" indent="0" marL="0">
              <a:lnSpc>
                <a:spcPts val="2300"/>
              </a:lnSpc>
              <a:buNone/>
            </a:pPr>
            <a:r>
              <a:rPr lang="en-US" sz="1450" dirty="0">
                <a:solidFill>
                  <a:srgbClr val="00000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Da ste 2022. pitali zaposlene „Koje su prepreke na putu ostvarivanja optimalnog funkcionisanja?", verovatno biste čuli odgovore o previše koordinacionih sastanaka, o nejasnim nadležnostima između skvodova, o tome da odluke o proizvodima moraju da prođu kroz previše nivoa odobrenja. Te informacije bi mogle da usmere intervenciju na restrukturiranje koordinacionih uloga — umesto na plošno otpuštanje 17% svih zaposlenih.</a:t>
            </a:r>
            <a:endParaRPr lang="en-US" sz="14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830342"/>
            <a:ext cx="11520249" cy="5270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150"/>
              </a:lnSpc>
              <a:buNone/>
            </a:pPr>
            <a:r>
              <a:rPr lang="en-US" sz="3300" b="1" dirty="0">
                <a:solidFill>
                  <a:srgbClr val="769993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Od dijagnostike do intervencije: šta je Ek preskočio?</a:t>
            </a:r>
            <a:endParaRPr lang="en-US" sz="3300" dirty="0"/>
          </a:p>
        </p:txBody>
      </p:sp>
      <p:sp>
        <p:nvSpPr>
          <p:cNvPr id="3" name="Text 1"/>
          <p:cNvSpPr/>
          <p:nvPr/>
        </p:nvSpPr>
        <p:spPr>
          <a:xfrm>
            <a:off x="793790" y="1644134"/>
            <a:ext cx="13042821" cy="24967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Evo ključnog pitanja za ovaj kurs: da li je Daniel Ek sproveo organizacionu dijagnostiku pre nego što je doneo odluku o otpuštanju 1.500 ljudi u decembru 2023?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793790" y="2055019"/>
            <a:ext cx="13042821" cy="7490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Na osnovu dostupnih informacija, odgovor je — </a:t>
            </a:r>
            <a:pPr algn="l" indent="0" marL="0">
              <a:lnSpc>
                <a:spcPts val="1950"/>
              </a:lnSpc>
              <a:buNone/>
            </a:pPr>
            <a:r>
              <a:rPr lang="en-US" sz="1300" b="1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ne u formalnom smislu</a:t>
            </a:r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. Ek je koristio finansijske podatke (kompanija nije profitabilna, troškovi su previsoki), tržišne signale (investitori očekuju profitabilnost, kamatne stope rastu) i sopstvenu procenu organizacione strukture („previše ljudi radi na koordinaciji"). To je dijagnostika, ali zasnovana pretežno na finansijskim i strukturnim podacima, sa organizacionog nivoa analize.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793790" y="2965252"/>
            <a:ext cx="4251960" cy="1481376"/>
          </a:xfrm>
          <a:prstGeom prst="roundRect">
            <a:avLst>
              <a:gd name="adj" fmla="val 7407"/>
            </a:avLst>
          </a:prstGeom>
          <a:solidFill>
            <a:srgbClr val="FFFFFF"/>
          </a:solidFill>
          <a:ln w="22860">
            <a:solidFill>
              <a:srgbClr val="C8CFCE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70930" y="2965252"/>
            <a:ext cx="91440" cy="1481376"/>
          </a:xfrm>
          <a:prstGeom prst="roundRect">
            <a:avLst>
              <a:gd name="adj" fmla="val 77488"/>
            </a:avLst>
          </a:prstGeom>
          <a:solidFill>
            <a:srgbClr val="769993"/>
          </a:solidFill>
          <a:ln/>
        </p:spPr>
      </p:sp>
      <p:sp>
        <p:nvSpPr>
          <p:cNvPr id="7" name="Text 5"/>
          <p:cNvSpPr/>
          <p:nvPr/>
        </p:nvSpPr>
        <p:spPr>
          <a:xfrm>
            <a:off x="1053822" y="3156704"/>
            <a:ext cx="2739866" cy="26348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65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Timski nivo — preskočen</a:t>
            </a:r>
            <a:endParaRPr lang="en-US" sz="1650" dirty="0"/>
          </a:p>
        </p:txBody>
      </p:sp>
      <p:sp>
        <p:nvSpPr>
          <p:cNvPr id="8" name="Text 6"/>
          <p:cNvSpPr/>
          <p:nvPr/>
        </p:nvSpPr>
        <p:spPr>
          <a:xfrm>
            <a:off x="1053822" y="3506153"/>
            <a:ext cx="3800475" cy="7490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Kako funkcionišu konkretni skvodovi? Da li su svi jednako preopterećeni koordinacijom, ili su neki timovi zapravo efikasni?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5189101" y="2965252"/>
            <a:ext cx="4252079" cy="1481376"/>
          </a:xfrm>
          <a:prstGeom prst="roundRect">
            <a:avLst>
              <a:gd name="adj" fmla="val 7407"/>
            </a:avLst>
          </a:prstGeom>
          <a:solidFill>
            <a:srgbClr val="FFFFFF"/>
          </a:solidFill>
          <a:ln w="22860">
            <a:solidFill>
              <a:srgbClr val="C8CFCE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5166241" y="2965252"/>
            <a:ext cx="91440" cy="1481376"/>
          </a:xfrm>
          <a:prstGeom prst="roundRect">
            <a:avLst>
              <a:gd name="adj" fmla="val 77488"/>
            </a:avLst>
          </a:prstGeom>
          <a:solidFill>
            <a:srgbClr val="769993"/>
          </a:solidFill>
          <a:ln/>
        </p:spPr>
      </p:sp>
      <p:sp>
        <p:nvSpPr>
          <p:cNvPr id="11" name="Text 9"/>
          <p:cNvSpPr/>
          <p:nvPr/>
        </p:nvSpPr>
        <p:spPr>
          <a:xfrm>
            <a:off x="5449133" y="3156704"/>
            <a:ext cx="3319224" cy="26348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65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Individualni nivo — preskočen</a:t>
            </a:r>
            <a:endParaRPr lang="en-US" sz="1650" dirty="0"/>
          </a:p>
        </p:txBody>
      </p:sp>
      <p:sp>
        <p:nvSpPr>
          <p:cNvPr id="12" name="Text 10"/>
          <p:cNvSpPr/>
          <p:nvPr/>
        </p:nvSpPr>
        <p:spPr>
          <a:xfrm>
            <a:off x="5449133" y="3506153"/>
            <a:ext cx="3800594" cy="4993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Kako zaposleni doživljavaju svoj rad? Gde vide probleme? Šta predlažu?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9584531" y="2965252"/>
            <a:ext cx="4252079" cy="1481376"/>
          </a:xfrm>
          <a:prstGeom prst="roundRect">
            <a:avLst>
              <a:gd name="adj" fmla="val 7407"/>
            </a:avLst>
          </a:prstGeom>
          <a:solidFill>
            <a:srgbClr val="FFFFFF"/>
          </a:solidFill>
          <a:ln w="22860">
            <a:solidFill>
              <a:srgbClr val="C8CFCE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9561671" y="2965252"/>
            <a:ext cx="91440" cy="1481376"/>
          </a:xfrm>
          <a:prstGeom prst="roundRect">
            <a:avLst>
              <a:gd name="adj" fmla="val 77488"/>
            </a:avLst>
          </a:prstGeom>
          <a:solidFill>
            <a:srgbClr val="769993"/>
          </a:solidFill>
          <a:ln/>
        </p:spPr>
      </p:sp>
      <p:sp>
        <p:nvSpPr>
          <p:cNvPr id="15" name="Text 13"/>
          <p:cNvSpPr/>
          <p:nvPr/>
        </p:nvSpPr>
        <p:spPr>
          <a:xfrm>
            <a:off x="9844564" y="3156704"/>
            <a:ext cx="3751183" cy="26348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650" b="1" dirty="0">
                <a:solidFill>
                  <a:srgbClr val="27252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Kolaborativni proces — preskočen</a:t>
            </a:r>
            <a:endParaRPr lang="en-US" sz="1650" dirty="0"/>
          </a:p>
        </p:txBody>
      </p:sp>
      <p:sp>
        <p:nvSpPr>
          <p:cNvPr id="16" name="Text 14"/>
          <p:cNvSpPr/>
          <p:nvPr/>
        </p:nvSpPr>
        <p:spPr>
          <a:xfrm>
            <a:off x="9844564" y="3506153"/>
            <a:ext cx="3800594" cy="7490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Zaposleni nisu bili uključeni u dijagnostiku niti u dizajn intervencije. Odluka je doneta odozgo i saopštena pismom.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793790" y="4607838"/>
            <a:ext cx="13042821" cy="7490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Rezultat je poznat: kompanija je postala profitabilna, ali Ek je sam priznao da su otpuštanja „poremetila svakodnevne operacije više nego što smo očekivali" — četiri meseca je bilo potrebno za stabilizaciju. Pitanje je: da li bi formalna dijagnostika mogla da smanji taj „neočekivani poremećaj"? Da li bi preciznija dijagnoza omogućila preciznije rezove — otpuštanje 10% umesto 17%, ali sa boljim targetiranjem koordinacionih uloga? Ili bi dijagnostika oduzela vreme koje kompanija nije imala?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1046798" y="5679281"/>
            <a:ext cx="12789813" cy="4993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272525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Ne postoji tačan odgovor. Ali ovo je suština profesije kojom ćete se baviti: znati kada je dijagnostika neophodna, a kada je brza akcija prikladnija — i razumeti šta se dobija a šta gubi u svakom od tih izbora.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793790" y="5518071"/>
            <a:ext cx="22860" cy="821769"/>
          </a:xfrm>
          <a:prstGeom prst="rect">
            <a:avLst/>
          </a:prstGeom>
          <a:solidFill>
            <a:srgbClr val="769993"/>
          </a:solidFill>
          <a:ln/>
        </p:spPr>
      </p:sp>
      <p:sp>
        <p:nvSpPr>
          <p:cNvPr id="20" name="Shape 18"/>
          <p:cNvSpPr/>
          <p:nvPr/>
        </p:nvSpPr>
        <p:spPr>
          <a:xfrm>
            <a:off x="793790" y="6501051"/>
            <a:ext cx="13042821" cy="898088"/>
          </a:xfrm>
          <a:prstGeom prst="roundRect">
            <a:avLst>
              <a:gd name="adj" fmla="val 7890"/>
            </a:avLst>
          </a:prstGeom>
          <a:solidFill>
            <a:srgbClr val="D3DEDC"/>
          </a:solidFill>
          <a:ln/>
        </p:spPr>
      </p:sp>
      <p:pic>
        <p:nvPicPr>
          <p:cNvPr id="21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62382" y="6739533"/>
            <a:ext cx="210860" cy="168593"/>
          </a:xfrm>
          <a:prstGeom prst="rect">
            <a:avLst/>
          </a:prstGeom>
        </p:spPr>
      </p:pic>
      <p:sp>
        <p:nvSpPr>
          <p:cNvPr id="22" name="Text 19"/>
          <p:cNvSpPr/>
          <p:nvPr/>
        </p:nvSpPr>
        <p:spPr>
          <a:xfrm>
            <a:off x="1341834" y="6686550"/>
            <a:ext cx="12326183" cy="4993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Pitanje za razmišljanje:</a:t>
            </a:r>
            <a:pPr algn="l" indent="0" marL="0">
              <a:lnSpc>
                <a:spcPts val="195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Zamislite da ste OPR praktičar u Spotifyju početkom 2023. CEO vas pita za mišljenje pre nego što donese odluku o restrukturiranju. Imate tri nedelje. Koji dijagnostički postupak biste izabrali i zašto? Šta biste mogli da saznate za tri nedelje što bi uticalo na kvalitet odluke?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lastModifiedBy/>
  <cp:revision>1</cp:revision>
  <dcterms:created xsi:type="dcterms:W3CDTF">2026-03-30T21:20:52Z</dcterms:created>
  <dcterms:modified xsi:type="dcterms:W3CDTF">2026-03-30T21:20:52Z</dcterms:modified>
</cp:coreProperties>
</file>