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notesMasterIdLst>
    <p:notesMasterId r:id="rId77"/>
  </p:notesMasterIdLst>
  <p:handoutMasterIdLst>
    <p:handoutMasterId r:id="rId78"/>
  </p:handoutMasterIdLst>
  <p:sldIdLst>
    <p:sldId id="256" r:id="rId2"/>
    <p:sldId id="389" r:id="rId3"/>
    <p:sldId id="357" r:id="rId4"/>
    <p:sldId id="358" r:id="rId5"/>
    <p:sldId id="409" r:id="rId6"/>
    <p:sldId id="360" r:id="rId7"/>
    <p:sldId id="390" r:id="rId8"/>
    <p:sldId id="391" r:id="rId9"/>
    <p:sldId id="397" r:id="rId10"/>
    <p:sldId id="304" r:id="rId11"/>
    <p:sldId id="370" r:id="rId12"/>
    <p:sldId id="381" r:id="rId13"/>
    <p:sldId id="392" r:id="rId14"/>
    <p:sldId id="393" r:id="rId15"/>
    <p:sldId id="266" r:id="rId16"/>
    <p:sldId id="273" r:id="rId17"/>
    <p:sldId id="371" r:id="rId18"/>
    <p:sldId id="394" r:id="rId19"/>
    <p:sldId id="395" r:id="rId20"/>
    <p:sldId id="372" r:id="rId21"/>
    <p:sldId id="396" r:id="rId22"/>
    <p:sldId id="268" r:id="rId23"/>
    <p:sldId id="366" r:id="rId24"/>
    <p:sldId id="368" r:id="rId25"/>
    <p:sldId id="326" r:id="rId26"/>
    <p:sldId id="344" r:id="rId27"/>
    <p:sldId id="398" r:id="rId28"/>
    <p:sldId id="388" r:id="rId29"/>
    <p:sldId id="399" r:id="rId30"/>
    <p:sldId id="401" r:id="rId31"/>
    <p:sldId id="282" r:id="rId32"/>
    <p:sldId id="373" r:id="rId33"/>
    <p:sldId id="408" r:id="rId34"/>
    <p:sldId id="382" r:id="rId35"/>
    <p:sldId id="383" r:id="rId36"/>
    <p:sldId id="279" r:id="rId37"/>
    <p:sldId id="384" r:id="rId38"/>
    <p:sldId id="385" r:id="rId39"/>
    <p:sldId id="387" r:id="rId40"/>
    <p:sldId id="376" r:id="rId41"/>
    <p:sldId id="378" r:id="rId42"/>
    <p:sldId id="345" r:id="rId43"/>
    <p:sldId id="403" r:id="rId44"/>
    <p:sldId id="404" r:id="rId45"/>
    <p:sldId id="405" r:id="rId46"/>
    <p:sldId id="406" r:id="rId47"/>
    <p:sldId id="402" r:id="rId48"/>
    <p:sldId id="336" r:id="rId49"/>
    <p:sldId id="289" r:id="rId50"/>
    <p:sldId id="407" r:id="rId51"/>
    <p:sldId id="291" r:id="rId52"/>
    <p:sldId id="325" r:id="rId53"/>
    <p:sldId id="33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297" r:id="rId62"/>
    <p:sldId id="299" r:id="rId63"/>
    <p:sldId id="300" r:id="rId64"/>
    <p:sldId id="298" r:id="rId65"/>
    <p:sldId id="301" r:id="rId66"/>
    <p:sldId id="313" r:id="rId67"/>
    <p:sldId id="302" r:id="rId68"/>
    <p:sldId id="303" r:id="rId69"/>
    <p:sldId id="343" r:id="rId70"/>
    <p:sldId id="316" r:id="rId71"/>
    <p:sldId id="293" r:id="rId72"/>
    <p:sldId id="314" r:id="rId73"/>
    <p:sldId id="315" r:id="rId74"/>
    <p:sldId id="317" r:id="rId75"/>
    <p:sldId id="380" r:id="rId7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66" autoAdjust="0"/>
    <p:restoredTop sz="94858" autoAdjust="0"/>
  </p:normalViewPr>
  <p:slideViewPr>
    <p:cSldViewPr>
      <p:cViewPr varScale="1">
        <p:scale>
          <a:sx n="80" d="100"/>
          <a:sy n="80" d="100"/>
        </p:scale>
        <p:origin x="127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81914-1E6E-4549-8AD9-69BE9F524678}" type="doc">
      <dgm:prSet loTypeId="urn:microsoft.com/office/officeart/2005/8/layout/vList5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sr-Latn-RS"/>
        </a:p>
      </dgm:t>
    </dgm:pt>
    <dgm:pt modelId="{75F650BE-207D-47FF-94EA-FB58552A2DCA}">
      <dgm:prSet phldrT="[Text]"/>
      <dgm:spPr/>
      <dgm:t>
        <a:bodyPr/>
        <a:lstStyle/>
        <a:p>
          <a:r>
            <a:rPr lang="sr-Latn-RS" dirty="0"/>
            <a:t>Sadržinska valjanost</a:t>
          </a:r>
        </a:p>
      </dgm:t>
    </dgm:pt>
    <dgm:pt modelId="{D424D3F4-DBE1-4219-B314-5BDFFEE1ADD1}" type="parTrans" cxnId="{DD0570ED-1C95-4998-BDE5-9A20FE7A61DF}">
      <dgm:prSet/>
      <dgm:spPr/>
      <dgm:t>
        <a:bodyPr/>
        <a:lstStyle/>
        <a:p>
          <a:endParaRPr lang="sr-Latn-RS"/>
        </a:p>
      </dgm:t>
    </dgm:pt>
    <dgm:pt modelId="{47ADBC0B-8F7A-4352-AC39-5C412B1F6E00}" type="sibTrans" cxnId="{DD0570ED-1C95-4998-BDE5-9A20FE7A61DF}">
      <dgm:prSet/>
      <dgm:spPr/>
      <dgm:t>
        <a:bodyPr/>
        <a:lstStyle/>
        <a:p>
          <a:endParaRPr lang="sr-Latn-RS"/>
        </a:p>
      </dgm:t>
    </dgm:pt>
    <dgm:pt modelId="{45057E6F-AF0A-4870-85F3-AC6AFA3A5DC3}">
      <dgm:prSet phldrT="[Text]"/>
      <dgm:spPr/>
      <dgm:t>
        <a:bodyPr/>
        <a:lstStyle/>
        <a:p>
          <a:r>
            <a:rPr lang="sr-Latn-RS" dirty="0"/>
            <a:t>„Reprezentativnost“</a:t>
          </a:r>
        </a:p>
      </dgm:t>
    </dgm:pt>
    <dgm:pt modelId="{E2AEE2FA-2CAC-4E20-860D-8505E9B37593}" type="parTrans" cxnId="{B29E0ACC-6744-4B49-87B6-3D763069B7E6}">
      <dgm:prSet/>
      <dgm:spPr/>
      <dgm:t>
        <a:bodyPr/>
        <a:lstStyle/>
        <a:p>
          <a:endParaRPr lang="sr-Latn-RS"/>
        </a:p>
      </dgm:t>
    </dgm:pt>
    <dgm:pt modelId="{69E31E29-7A74-48D7-9B5D-AEC2E3B08442}" type="sibTrans" cxnId="{B29E0ACC-6744-4B49-87B6-3D763069B7E6}">
      <dgm:prSet/>
      <dgm:spPr/>
      <dgm:t>
        <a:bodyPr/>
        <a:lstStyle/>
        <a:p>
          <a:endParaRPr lang="sr-Latn-RS"/>
        </a:p>
      </dgm:t>
    </dgm:pt>
    <dgm:pt modelId="{08CFD74D-3850-4AE0-9A96-3DE9D6479B2D}">
      <dgm:prSet phldrT="[Text]"/>
      <dgm:spPr/>
      <dgm:t>
        <a:bodyPr/>
        <a:lstStyle/>
        <a:p>
          <a:r>
            <a:rPr lang="sr-Latn-RS" dirty="0"/>
            <a:t>Valjanost sadržaja</a:t>
          </a:r>
        </a:p>
      </dgm:t>
    </dgm:pt>
    <dgm:pt modelId="{F7B329CF-7A3F-4172-B3CA-847FF53E822C}" type="parTrans" cxnId="{1E747F6C-F6FD-4299-B077-6804AB39C246}">
      <dgm:prSet/>
      <dgm:spPr/>
      <dgm:t>
        <a:bodyPr/>
        <a:lstStyle/>
        <a:p>
          <a:endParaRPr lang="sr-Latn-RS"/>
        </a:p>
      </dgm:t>
    </dgm:pt>
    <dgm:pt modelId="{13BCE45B-B090-4953-9DE0-D5B3CE7E442F}" type="sibTrans" cxnId="{1E747F6C-F6FD-4299-B077-6804AB39C246}">
      <dgm:prSet/>
      <dgm:spPr/>
      <dgm:t>
        <a:bodyPr/>
        <a:lstStyle/>
        <a:p>
          <a:endParaRPr lang="sr-Latn-RS"/>
        </a:p>
      </dgm:t>
    </dgm:pt>
    <dgm:pt modelId="{AAB03848-95DE-48A8-A83C-813547D96972}">
      <dgm:prSet phldrT="[Text]"/>
      <dgm:spPr/>
      <dgm:t>
        <a:bodyPr/>
        <a:lstStyle/>
        <a:p>
          <a:r>
            <a:rPr lang="sr-Latn-RS" dirty="0"/>
            <a:t>Kriterijumska valjanost</a:t>
          </a:r>
        </a:p>
      </dgm:t>
    </dgm:pt>
    <dgm:pt modelId="{A9ED281C-8685-4D65-9E66-1CBDF857FFA9}" type="parTrans" cxnId="{02AD6B4D-8595-4380-8000-B85F4BE420C2}">
      <dgm:prSet/>
      <dgm:spPr/>
      <dgm:t>
        <a:bodyPr/>
        <a:lstStyle/>
        <a:p>
          <a:endParaRPr lang="sr-Latn-RS"/>
        </a:p>
      </dgm:t>
    </dgm:pt>
    <dgm:pt modelId="{14552B26-1E5D-4426-93EB-714F6236EBAC}" type="sibTrans" cxnId="{02AD6B4D-8595-4380-8000-B85F4BE420C2}">
      <dgm:prSet/>
      <dgm:spPr/>
      <dgm:t>
        <a:bodyPr/>
        <a:lstStyle/>
        <a:p>
          <a:endParaRPr lang="sr-Latn-RS"/>
        </a:p>
      </dgm:t>
    </dgm:pt>
    <dgm:pt modelId="{DC253BA8-78E7-49CF-BEDD-52F8F17EBFC2}">
      <dgm:prSet phldrT="[Text]"/>
      <dgm:spPr/>
      <dgm:t>
        <a:bodyPr/>
        <a:lstStyle/>
        <a:p>
          <a:r>
            <a:rPr lang="sr-Latn-RS" dirty="0" err="1"/>
            <a:t>Prognostička</a:t>
          </a:r>
          <a:r>
            <a:rPr lang="sr-Latn-RS" dirty="0"/>
            <a:t> / konkurentna / </a:t>
          </a:r>
          <a:r>
            <a:rPr lang="sr-Latn-RS" dirty="0" err="1"/>
            <a:t>postdiktivna</a:t>
          </a:r>
          <a:endParaRPr lang="sr-Latn-RS" dirty="0"/>
        </a:p>
      </dgm:t>
    </dgm:pt>
    <dgm:pt modelId="{2F22BC3E-5291-4A16-9A9F-96FF2B052546}" type="parTrans" cxnId="{B80AE97C-76F3-4889-A9D9-CBDB5B0E186D}">
      <dgm:prSet/>
      <dgm:spPr/>
      <dgm:t>
        <a:bodyPr/>
        <a:lstStyle/>
        <a:p>
          <a:endParaRPr lang="sr-Latn-RS"/>
        </a:p>
      </dgm:t>
    </dgm:pt>
    <dgm:pt modelId="{99615D63-28B7-44E6-B367-E92494E28A3A}" type="sibTrans" cxnId="{B80AE97C-76F3-4889-A9D9-CBDB5B0E186D}">
      <dgm:prSet/>
      <dgm:spPr/>
      <dgm:t>
        <a:bodyPr/>
        <a:lstStyle/>
        <a:p>
          <a:endParaRPr lang="sr-Latn-RS"/>
        </a:p>
      </dgm:t>
    </dgm:pt>
    <dgm:pt modelId="{208D7256-0758-4090-A30B-951A20133038}">
      <dgm:prSet phldrT="[Text]"/>
      <dgm:spPr/>
      <dgm:t>
        <a:bodyPr/>
        <a:lstStyle/>
        <a:p>
          <a:r>
            <a:rPr lang="sr-Latn-RS" dirty="0"/>
            <a:t>Diskriminativna valjanost</a:t>
          </a:r>
        </a:p>
      </dgm:t>
    </dgm:pt>
    <dgm:pt modelId="{DB17F178-2EA6-4340-98C2-97AAD1A05701}" type="parTrans" cxnId="{5CC01782-EF2D-45BB-ACCE-F3B564DEA16F}">
      <dgm:prSet/>
      <dgm:spPr/>
      <dgm:t>
        <a:bodyPr/>
        <a:lstStyle/>
        <a:p>
          <a:endParaRPr lang="sr-Latn-RS"/>
        </a:p>
      </dgm:t>
    </dgm:pt>
    <dgm:pt modelId="{658AAF3D-B6E2-4E54-9D07-85C03D7AD629}" type="sibTrans" cxnId="{5CC01782-EF2D-45BB-ACCE-F3B564DEA16F}">
      <dgm:prSet/>
      <dgm:spPr/>
      <dgm:t>
        <a:bodyPr/>
        <a:lstStyle/>
        <a:p>
          <a:endParaRPr lang="sr-Latn-RS"/>
        </a:p>
      </dgm:t>
    </dgm:pt>
    <dgm:pt modelId="{74418F86-7288-42A1-B105-25C94056B2CD}">
      <dgm:prSet phldrT="[Text]"/>
      <dgm:spPr/>
      <dgm:t>
        <a:bodyPr/>
        <a:lstStyle/>
        <a:p>
          <a:r>
            <a:rPr lang="sr-Latn-RS" dirty="0"/>
            <a:t>Konstrukt valjanost</a:t>
          </a:r>
        </a:p>
      </dgm:t>
    </dgm:pt>
    <dgm:pt modelId="{D86C2A37-B799-470B-B66E-81A4964528AE}" type="parTrans" cxnId="{5E3A092F-0018-4DDB-A9D6-DCC8D3ED30BC}">
      <dgm:prSet/>
      <dgm:spPr/>
      <dgm:t>
        <a:bodyPr/>
        <a:lstStyle/>
        <a:p>
          <a:endParaRPr lang="sr-Latn-RS"/>
        </a:p>
      </dgm:t>
    </dgm:pt>
    <dgm:pt modelId="{5FA83B08-CB11-48E1-BC9F-86C2AE5AED72}" type="sibTrans" cxnId="{5E3A092F-0018-4DDB-A9D6-DCC8D3ED30BC}">
      <dgm:prSet/>
      <dgm:spPr/>
      <dgm:t>
        <a:bodyPr/>
        <a:lstStyle/>
        <a:p>
          <a:endParaRPr lang="sr-Latn-RS"/>
        </a:p>
      </dgm:t>
    </dgm:pt>
    <dgm:pt modelId="{348F1B55-F484-40FA-A21F-2B5A07A56F04}">
      <dgm:prSet phldrT="[Text]"/>
      <dgm:spPr/>
      <dgm:t>
        <a:bodyPr/>
        <a:lstStyle/>
        <a:p>
          <a:r>
            <a:rPr lang="sr-Latn-RS" dirty="0"/>
            <a:t>Faktorska valjanost</a:t>
          </a:r>
        </a:p>
      </dgm:t>
    </dgm:pt>
    <dgm:pt modelId="{73AE1A94-3813-4619-B4F2-9E3040D9D275}" type="parTrans" cxnId="{63E29F32-4E09-4E94-9A45-82A27EFF7D90}">
      <dgm:prSet/>
      <dgm:spPr/>
      <dgm:t>
        <a:bodyPr/>
        <a:lstStyle/>
        <a:p>
          <a:endParaRPr lang="sr-Latn-RS"/>
        </a:p>
      </dgm:t>
    </dgm:pt>
    <dgm:pt modelId="{A660B38A-8205-45CE-8F6E-52AD55E9FC0E}" type="sibTrans" cxnId="{63E29F32-4E09-4E94-9A45-82A27EFF7D90}">
      <dgm:prSet/>
      <dgm:spPr/>
      <dgm:t>
        <a:bodyPr/>
        <a:lstStyle/>
        <a:p>
          <a:endParaRPr lang="sr-Latn-RS"/>
        </a:p>
      </dgm:t>
    </dgm:pt>
    <dgm:pt modelId="{0B0C2340-0159-4AB9-80CC-29142DC14926}">
      <dgm:prSet phldrT="[Text]"/>
      <dgm:spPr/>
      <dgm:t>
        <a:bodyPr/>
        <a:lstStyle/>
        <a:p>
          <a:r>
            <a:rPr lang="sr-Latn-RS" dirty="0"/>
            <a:t>Konvergentna i diskriminativna valjanost</a:t>
          </a:r>
        </a:p>
      </dgm:t>
    </dgm:pt>
    <dgm:pt modelId="{D72D7B82-6968-4872-84F8-C3C016039C4A}" type="parTrans" cxnId="{2F33C099-B988-4501-89EA-BFEF6B546C0B}">
      <dgm:prSet/>
      <dgm:spPr/>
      <dgm:t>
        <a:bodyPr/>
        <a:lstStyle/>
        <a:p>
          <a:endParaRPr lang="sr-Latn-RS"/>
        </a:p>
      </dgm:t>
    </dgm:pt>
    <dgm:pt modelId="{3A24DD6E-5B11-48B1-9C05-29BF6F4C7ECB}" type="sibTrans" cxnId="{2F33C099-B988-4501-89EA-BFEF6B546C0B}">
      <dgm:prSet/>
      <dgm:spPr/>
      <dgm:t>
        <a:bodyPr/>
        <a:lstStyle/>
        <a:p>
          <a:endParaRPr lang="sr-Latn-RS"/>
        </a:p>
      </dgm:t>
    </dgm:pt>
    <dgm:pt modelId="{E0EDC5EC-61A9-4AEC-A8E3-51B30B92D543}">
      <dgm:prSet phldrT="[Text]"/>
      <dgm:spPr/>
      <dgm:t>
        <a:bodyPr/>
        <a:lstStyle/>
        <a:p>
          <a:r>
            <a:rPr lang="sr-Latn-RS" dirty="0" err="1"/>
            <a:t>Taksonomska</a:t>
          </a:r>
          <a:r>
            <a:rPr lang="sr-Latn-RS" dirty="0"/>
            <a:t> valjanost</a:t>
          </a:r>
        </a:p>
      </dgm:t>
    </dgm:pt>
    <dgm:pt modelId="{D176D52E-F656-4A65-A362-600C355701EE}" type="parTrans" cxnId="{4AA6F3A3-4E54-4B76-9735-0D4DA42831EC}">
      <dgm:prSet/>
      <dgm:spPr/>
      <dgm:t>
        <a:bodyPr/>
        <a:lstStyle/>
        <a:p>
          <a:endParaRPr lang="sr-Latn-RS"/>
        </a:p>
      </dgm:t>
    </dgm:pt>
    <dgm:pt modelId="{4517A5DE-C667-40A8-B4C6-B43A4288715C}" type="sibTrans" cxnId="{4AA6F3A3-4E54-4B76-9735-0D4DA42831EC}">
      <dgm:prSet/>
      <dgm:spPr/>
      <dgm:t>
        <a:bodyPr/>
        <a:lstStyle/>
        <a:p>
          <a:endParaRPr lang="sr-Latn-RS"/>
        </a:p>
      </dgm:t>
    </dgm:pt>
    <dgm:pt modelId="{8AFC5828-0D5A-4B97-8671-6E06E136FA58}" type="pres">
      <dgm:prSet presAssocID="{93A81914-1E6E-4549-8AD9-69BE9F524678}" presName="Name0" presStyleCnt="0">
        <dgm:presLayoutVars>
          <dgm:dir/>
          <dgm:animLvl val="lvl"/>
          <dgm:resizeHandles val="exact"/>
        </dgm:presLayoutVars>
      </dgm:prSet>
      <dgm:spPr/>
    </dgm:pt>
    <dgm:pt modelId="{57DF8FA2-ED73-4410-94A9-C934430105A4}" type="pres">
      <dgm:prSet presAssocID="{75F650BE-207D-47FF-94EA-FB58552A2DCA}" presName="linNode" presStyleCnt="0"/>
      <dgm:spPr/>
    </dgm:pt>
    <dgm:pt modelId="{8A55AAD2-9536-4D36-A12B-74DF388E4BDB}" type="pres">
      <dgm:prSet presAssocID="{75F650BE-207D-47FF-94EA-FB58552A2DCA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56B112A4-F8FD-4D9D-841C-6513AB8A5DCE}" type="pres">
      <dgm:prSet presAssocID="{75F650BE-207D-47FF-94EA-FB58552A2DCA}" presName="descendantText" presStyleLbl="alignAccFollowNode1" presStyleIdx="0" presStyleCnt="3">
        <dgm:presLayoutVars>
          <dgm:bulletEnabled val="1"/>
        </dgm:presLayoutVars>
      </dgm:prSet>
      <dgm:spPr/>
    </dgm:pt>
    <dgm:pt modelId="{15505BBF-ED1C-487C-A64D-5887812C69E2}" type="pres">
      <dgm:prSet presAssocID="{47ADBC0B-8F7A-4352-AC39-5C412B1F6E00}" presName="sp" presStyleCnt="0"/>
      <dgm:spPr/>
    </dgm:pt>
    <dgm:pt modelId="{8AE330C1-525D-45BE-8772-7C70117DB81E}" type="pres">
      <dgm:prSet presAssocID="{AAB03848-95DE-48A8-A83C-813547D96972}" presName="linNode" presStyleCnt="0"/>
      <dgm:spPr/>
    </dgm:pt>
    <dgm:pt modelId="{1FF7CDDE-BCBD-4DA9-908F-A32A66AF64EA}" type="pres">
      <dgm:prSet presAssocID="{AAB03848-95DE-48A8-A83C-813547D96972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74CFF9-F4F8-4BED-8BAA-C87B0AFA3F32}" type="pres">
      <dgm:prSet presAssocID="{AAB03848-95DE-48A8-A83C-813547D96972}" presName="descendantText" presStyleLbl="alignAccFollowNode1" presStyleIdx="1" presStyleCnt="3">
        <dgm:presLayoutVars>
          <dgm:bulletEnabled val="1"/>
        </dgm:presLayoutVars>
      </dgm:prSet>
      <dgm:spPr/>
    </dgm:pt>
    <dgm:pt modelId="{7CB8531F-DD10-436F-B3FA-218A69DDD2F6}" type="pres">
      <dgm:prSet presAssocID="{14552B26-1E5D-4426-93EB-714F6236EBAC}" presName="sp" presStyleCnt="0"/>
      <dgm:spPr/>
    </dgm:pt>
    <dgm:pt modelId="{C393DC9B-B838-4A04-9E86-F1EA42F08213}" type="pres">
      <dgm:prSet presAssocID="{74418F86-7288-42A1-B105-25C94056B2CD}" presName="linNode" presStyleCnt="0"/>
      <dgm:spPr/>
    </dgm:pt>
    <dgm:pt modelId="{22711412-26B0-40C1-9FA0-49C54B75354D}" type="pres">
      <dgm:prSet presAssocID="{74418F86-7288-42A1-B105-25C94056B2C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B4D71C6-4127-435C-BA27-F7A0D67CE7DE}" type="pres">
      <dgm:prSet presAssocID="{74418F86-7288-42A1-B105-25C94056B2CD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909A100-E9F2-458F-BF42-A700FEAA3704}" type="presOf" srcId="{208D7256-0758-4090-A30B-951A20133038}" destId="{AE74CFF9-F4F8-4BED-8BAA-C87B0AFA3F32}" srcOrd="0" destOrd="1" presId="urn:microsoft.com/office/officeart/2005/8/layout/vList5"/>
    <dgm:cxn modelId="{3BAA7B17-AC5A-4DCD-8004-A765DA66C4B7}" type="presOf" srcId="{E0EDC5EC-61A9-4AEC-A8E3-51B30B92D543}" destId="{8B4D71C6-4127-435C-BA27-F7A0D67CE7DE}" srcOrd="0" destOrd="2" presId="urn:microsoft.com/office/officeart/2005/8/layout/vList5"/>
    <dgm:cxn modelId="{35FC662B-7FA0-4906-BDBB-24B3C5991D2F}" type="presOf" srcId="{93A81914-1E6E-4549-8AD9-69BE9F524678}" destId="{8AFC5828-0D5A-4B97-8671-6E06E136FA58}" srcOrd="0" destOrd="0" presId="urn:microsoft.com/office/officeart/2005/8/layout/vList5"/>
    <dgm:cxn modelId="{5E3A092F-0018-4DDB-A9D6-DCC8D3ED30BC}" srcId="{93A81914-1E6E-4549-8AD9-69BE9F524678}" destId="{74418F86-7288-42A1-B105-25C94056B2CD}" srcOrd="2" destOrd="0" parTransId="{D86C2A37-B799-470B-B66E-81A4964528AE}" sibTransId="{5FA83B08-CB11-48E1-BC9F-86C2AE5AED72}"/>
    <dgm:cxn modelId="{63E29F32-4E09-4E94-9A45-82A27EFF7D90}" srcId="{74418F86-7288-42A1-B105-25C94056B2CD}" destId="{348F1B55-F484-40FA-A21F-2B5A07A56F04}" srcOrd="0" destOrd="0" parTransId="{73AE1A94-3813-4619-B4F2-9E3040D9D275}" sibTransId="{A660B38A-8205-45CE-8F6E-52AD55E9FC0E}"/>
    <dgm:cxn modelId="{313BA733-04CF-4817-B343-8093DE8F0387}" type="presOf" srcId="{DC253BA8-78E7-49CF-BEDD-52F8F17EBFC2}" destId="{AE74CFF9-F4F8-4BED-8BAA-C87B0AFA3F32}" srcOrd="0" destOrd="0" presId="urn:microsoft.com/office/officeart/2005/8/layout/vList5"/>
    <dgm:cxn modelId="{5D16033D-FD39-4B61-8754-6B1150B05EEA}" type="presOf" srcId="{0B0C2340-0159-4AB9-80CC-29142DC14926}" destId="{8B4D71C6-4127-435C-BA27-F7A0D67CE7DE}" srcOrd="0" destOrd="1" presId="urn:microsoft.com/office/officeart/2005/8/layout/vList5"/>
    <dgm:cxn modelId="{1E747F6C-F6FD-4299-B077-6804AB39C246}" srcId="{75F650BE-207D-47FF-94EA-FB58552A2DCA}" destId="{08CFD74D-3850-4AE0-9A96-3DE9D6479B2D}" srcOrd="1" destOrd="0" parTransId="{F7B329CF-7A3F-4172-B3CA-847FF53E822C}" sibTransId="{13BCE45B-B090-4953-9DE0-D5B3CE7E442F}"/>
    <dgm:cxn modelId="{02AD6B4D-8595-4380-8000-B85F4BE420C2}" srcId="{93A81914-1E6E-4549-8AD9-69BE9F524678}" destId="{AAB03848-95DE-48A8-A83C-813547D96972}" srcOrd="1" destOrd="0" parTransId="{A9ED281C-8685-4D65-9E66-1CBDF857FFA9}" sibTransId="{14552B26-1E5D-4426-93EB-714F6236EBAC}"/>
    <dgm:cxn modelId="{F59FB451-E141-4D22-B8B5-19E27694A787}" type="presOf" srcId="{08CFD74D-3850-4AE0-9A96-3DE9D6479B2D}" destId="{56B112A4-F8FD-4D9D-841C-6513AB8A5DCE}" srcOrd="0" destOrd="1" presId="urn:microsoft.com/office/officeart/2005/8/layout/vList5"/>
    <dgm:cxn modelId="{B80AE97C-76F3-4889-A9D9-CBDB5B0E186D}" srcId="{AAB03848-95DE-48A8-A83C-813547D96972}" destId="{DC253BA8-78E7-49CF-BEDD-52F8F17EBFC2}" srcOrd="0" destOrd="0" parTransId="{2F22BC3E-5291-4A16-9A9F-96FF2B052546}" sibTransId="{99615D63-28B7-44E6-B367-E92494E28A3A}"/>
    <dgm:cxn modelId="{5CC01782-EF2D-45BB-ACCE-F3B564DEA16F}" srcId="{AAB03848-95DE-48A8-A83C-813547D96972}" destId="{208D7256-0758-4090-A30B-951A20133038}" srcOrd="1" destOrd="0" parTransId="{DB17F178-2EA6-4340-98C2-97AAD1A05701}" sibTransId="{658AAF3D-B6E2-4E54-9D07-85C03D7AD629}"/>
    <dgm:cxn modelId="{9D1C1B82-B9CE-4084-800D-5E8B1825194A}" type="presOf" srcId="{AAB03848-95DE-48A8-A83C-813547D96972}" destId="{1FF7CDDE-BCBD-4DA9-908F-A32A66AF64EA}" srcOrd="0" destOrd="0" presId="urn:microsoft.com/office/officeart/2005/8/layout/vList5"/>
    <dgm:cxn modelId="{2214F893-6571-4DF9-9199-FC2BB3B9D2DB}" type="presOf" srcId="{74418F86-7288-42A1-B105-25C94056B2CD}" destId="{22711412-26B0-40C1-9FA0-49C54B75354D}" srcOrd="0" destOrd="0" presId="urn:microsoft.com/office/officeart/2005/8/layout/vList5"/>
    <dgm:cxn modelId="{2F33C099-B988-4501-89EA-BFEF6B546C0B}" srcId="{74418F86-7288-42A1-B105-25C94056B2CD}" destId="{0B0C2340-0159-4AB9-80CC-29142DC14926}" srcOrd="1" destOrd="0" parTransId="{D72D7B82-6968-4872-84F8-C3C016039C4A}" sibTransId="{3A24DD6E-5B11-48B1-9C05-29BF6F4C7ECB}"/>
    <dgm:cxn modelId="{4AA6F3A3-4E54-4B76-9735-0D4DA42831EC}" srcId="{74418F86-7288-42A1-B105-25C94056B2CD}" destId="{E0EDC5EC-61A9-4AEC-A8E3-51B30B92D543}" srcOrd="2" destOrd="0" parTransId="{D176D52E-F656-4A65-A362-600C355701EE}" sibTransId="{4517A5DE-C667-40A8-B4C6-B43A4288715C}"/>
    <dgm:cxn modelId="{FBD443BE-0A0A-42B9-A509-2C4FAB52FC5E}" type="presOf" srcId="{45057E6F-AF0A-4870-85F3-AC6AFA3A5DC3}" destId="{56B112A4-F8FD-4D9D-841C-6513AB8A5DCE}" srcOrd="0" destOrd="0" presId="urn:microsoft.com/office/officeart/2005/8/layout/vList5"/>
    <dgm:cxn modelId="{B29E0ACC-6744-4B49-87B6-3D763069B7E6}" srcId="{75F650BE-207D-47FF-94EA-FB58552A2DCA}" destId="{45057E6F-AF0A-4870-85F3-AC6AFA3A5DC3}" srcOrd="0" destOrd="0" parTransId="{E2AEE2FA-2CAC-4E20-860D-8505E9B37593}" sibTransId="{69E31E29-7A74-48D7-9B5D-AEC2E3B08442}"/>
    <dgm:cxn modelId="{5AB4CCE2-2CF1-4BB1-9A36-8C6FE9A6E1B7}" type="presOf" srcId="{348F1B55-F484-40FA-A21F-2B5A07A56F04}" destId="{8B4D71C6-4127-435C-BA27-F7A0D67CE7DE}" srcOrd="0" destOrd="0" presId="urn:microsoft.com/office/officeart/2005/8/layout/vList5"/>
    <dgm:cxn modelId="{DD0570ED-1C95-4998-BDE5-9A20FE7A61DF}" srcId="{93A81914-1E6E-4549-8AD9-69BE9F524678}" destId="{75F650BE-207D-47FF-94EA-FB58552A2DCA}" srcOrd="0" destOrd="0" parTransId="{D424D3F4-DBE1-4219-B314-5BDFFEE1ADD1}" sibTransId="{47ADBC0B-8F7A-4352-AC39-5C412B1F6E00}"/>
    <dgm:cxn modelId="{391B82EE-45DE-4F53-AAB0-A91CA76AD97A}" type="presOf" srcId="{75F650BE-207D-47FF-94EA-FB58552A2DCA}" destId="{8A55AAD2-9536-4D36-A12B-74DF388E4BDB}" srcOrd="0" destOrd="0" presId="urn:microsoft.com/office/officeart/2005/8/layout/vList5"/>
    <dgm:cxn modelId="{37AAA432-88EA-49E8-B2F3-C9ADEC36E974}" type="presParOf" srcId="{8AFC5828-0D5A-4B97-8671-6E06E136FA58}" destId="{57DF8FA2-ED73-4410-94A9-C934430105A4}" srcOrd="0" destOrd="0" presId="urn:microsoft.com/office/officeart/2005/8/layout/vList5"/>
    <dgm:cxn modelId="{AB35E515-F5FF-4746-B60D-3185D1BCCBD9}" type="presParOf" srcId="{57DF8FA2-ED73-4410-94A9-C934430105A4}" destId="{8A55AAD2-9536-4D36-A12B-74DF388E4BDB}" srcOrd="0" destOrd="0" presId="urn:microsoft.com/office/officeart/2005/8/layout/vList5"/>
    <dgm:cxn modelId="{ED40727E-B6C9-4F96-AB35-49333CFB1061}" type="presParOf" srcId="{57DF8FA2-ED73-4410-94A9-C934430105A4}" destId="{56B112A4-F8FD-4D9D-841C-6513AB8A5DCE}" srcOrd="1" destOrd="0" presId="urn:microsoft.com/office/officeart/2005/8/layout/vList5"/>
    <dgm:cxn modelId="{8357D70E-30A1-4601-9CD6-A94E7FA9A8C4}" type="presParOf" srcId="{8AFC5828-0D5A-4B97-8671-6E06E136FA58}" destId="{15505BBF-ED1C-487C-A64D-5887812C69E2}" srcOrd="1" destOrd="0" presId="urn:microsoft.com/office/officeart/2005/8/layout/vList5"/>
    <dgm:cxn modelId="{C0C26EE5-51BE-4A27-BAB6-9FCC289A6013}" type="presParOf" srcId="{8AFC5828-0D5A-4B97-8671-6E06E136FA58}" destId="{8AE330C1-525D-45BE-8772-7C70117DB81E}" srcOrd="2" destOrd="0" presId="urn:microsoft.com/office/officeart/2005/8/layout/vList5"/>
    <dgm:cxn modelId="{B0BF4849-5ED8-456A-AAA3-9D7560098AF2}" type="presParOf" srcId="{8AE330C1-525D-45BE-8772-7C70117DB81E}" destId="{1FF7CDDE-BCBD-4DA9-908F-A32A66AF64EA}" srcOrd="0" destOrd="0" presId="urn:microsoft.com/office/officeart/2005/8/layout/vList5"/>
    <dgm:cxn modelId="{F1958145-4AC3-4311-946A-490C86953E12}" type="presParOf" srcId="{8AE330C1-525D-45BE-8772-7C70117DB81E}" destId="{AE74CFF9-F4F8-4BED-8BAA-C87B0AFA3F32}" srcOrd="1" destOrd="0" presId="urn:microsoft.com/office/officeart/2005/8/layout/vList5"/>
    <dgm:cxn modelId="{5E0560F3-05DC-4B17-AC99-03D199E04128}" type="presParOf" srcId="{8AFC5828-0D5A-4B97-8671-6E06E136FA58}" destId="{7CB8531F-DD10-436F-B3FA-218A69DDD2F6}" srcOrd="3" destOrd="0" presId="urn:microsoft.com/office/officeart/2005/8/layout/vList5"/>
    <dgm:cxn modelId="{1ABD2C1A-867F-49C9-9AE2-919D2B2C9569}" type="presParOf" srcId="{8AFC5828-0D5A-4B97-8671-6E06E136FA58}" destId="{C393DC9B-B838-4A04-9E86-F1EA42F08213}" srcOrd="4" destOrd="0" presId="urn:microsoft.com/office/officeart/2005/8/layout/vList5"/>
    <dgm:cxn modelId="{C46847CF-D971-44EF-B440-7E0006F92FD1}" type="presParOf" srcId="{C393DC9B-B838-4A04-9E86-F1EA42F08213}" destId="{22711412-26B0-40C1-9FA0-49C54B75354D}" srcOrd="0" destOrd="0" presId="urn:microsoft.com/office/officeart/2005/8/layout/vList5"/>
    <dgm:cxn modelId="{0A6FA15D-F5C4-452A-A7D9-6CC028E2B4F4}" type="presParOf" srcId="{C393DC9B-B838-4A04-9E86-F1EA42F08213}" destId="{8B4D71C6-4127-435C-BA27-F7A0D67CE7D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B112A4-F8FD-4D9D-841C-6513AB8A5DCE}">
      <dsp:nvSpPr>
        <dsp:cNvPr id="0" name=""/>
        <dsp:cNvSpPr/>
      </dsp:nvSpPr>
      <dsp:spPr>
        <a:xfrm rot="5400000">
          <a:off x="4611229" y="-1763858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„Reprezentativnost“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Valjanost sadržaja</a:t>
          </a:r>
        </a:p>
      </dsp:txBody>
      <dsp:txXfrm rot="-5400000">
        <a:off x="2715768" y="182230"/>
        <a:ext cx="4777405" cy="935854"/>
      </dsp:txXfrm>
    </dsp:sp>
    <dsp:sp modelId="{8A55AAD2-9536-4D36-A12B-74DF388E4BDB}">
      <dsp:nvSpPr>
        <dsp:cNvPr id="0" name=""/>
        <dsp:cNvSpPr/>
      </dsp:nvSpPr>
      <dsp:spPr>
        <a:xfrm>
          <a:off x="0" y="196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Sadržinska valjanost</a:t>
          </a:r>
        </a:p>
      </dsp:txBody>
      <dsp:txXfrm>
        <a:off x="63284" y="65248"/>
        <a:ext cx="2589200" cy="1169817"/>
      </dsp:txXfrm>
    </dsp:sp>
    <dsp:sp modelId="{AE74CFF9-F4F8-4BED-8BAA-C87B0AFA3F32}">
      <dsp:nvSpPr>
        <dsp:cNvPr id="0" name=""/>
        <dsp:cNvSpPr/>
      </dsp:nvSpPr>
      <dsp:spPr>
        <a:xfrm rot="5400000">
          <a:off x="4611229" y="-402653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Prognostička</a:t>
          </a:r>
          <a:r>
            <a:rPr lang="sr-Latn-RS" sz="1800" kern="1200" dirty="0"/>
            <a:t> / konkurentna / </a:t>
          </a:r>
          <a:r>
            <a:rPr lang="sr-Latn-RS" sz="1800" kern="1200" dirty="0" err="1"/>
            <a:t>postdiktivna</a:t>
          </a:r>
          <a:endParaRPr lang="sr-Latn-R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Diskriminativna valjanost</a:t>
          </a:r>
        </a:p>
      </dsp:txBody>
      <dsp:txXfrm rot="-5400000">
        <a:off x="2715768" y="1543435"/>
        <a:ext cx="4777405" cy="935854"/>
      </dsp:txXfrm>
    </dsp:sp>
    <dsp:sp modelId="{1FF7CDDE-BCBD-4DA9-908F-A32A66AF64EA}">
      <dsp:nvSpPr>
        <dsp:cNvPr id="0" name=""/>
        <dsp:cNvSpPr/>
      </dsp:nvSpPr>
      <dsp:spPr>
        <a:xfrm>
          <a:off x="0" y="1363169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Kriterijumska valjanost</a:t>
          </a:r>
        </a:p>
      </dsp:txBody>
      <dsp:txXfrm>
        <a:off x="63284" y="1426453"/>
        <a:ext cx="2589200" cy="1169817"/>
      </dsp:txXfrm>
    </dsp:sp>
    <dsp:sp modelId="{8B4D71C6-4127-435C-BA27-F7A0D67CE7DE}">
      <dsp:nvSpPr>
        <dsp:cNvPr id="0" name=""/>
        <dsp:cNvSpPr/>
      </dsp:nvSpPr>
      <dsp:spPr>
        <a:xfrm rot="5400000">
          <a:off x="4611229" y="958551"/>
          <a:ext cx="1037108" cy="4828032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Faktorska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/>
            <a:t>Konvergentna i diskriminativna valjanost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800" kern="1200" dirty="0" err="1"/>
            <a:t>Taksonomska</a:t>
          </a:r>
          <a:r>
            <a:rPr lang="sr-Latn-RS" sz="1800" kern="1200" dirty="0"/>
            <a:t> valjanost</a:t>
          </a:r>
        </a:p>
      </dsp:txBody>
      <dsp:txXfrm rot="-5400000">
        <a:off x="2715768" y="2904640"/>
        <a:ext cx="4777405" cy="935854"/>
      </dsp:txXfrm>
    </dsp:sp>
    <dsp:sp modelId="{22711412-26B0-40C1-9FA0-49C54B75354D}">
      <dsp:nvSpPr>
        <dsp:cNvPr id="0" name=""/>
        <dsp:cNvSpPr/>
      </dsp:nvSpPr>
      <dsp:spPr>
        <a:xfrm>
          <a:off x="0" y="2724374"/>
          <a:ext cx="2715768" cy="129638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3200" kern="1200" dirty="0"/>
            <a:t>Konstrukt valjanost</a:t>
          </a:r>
        </a:p>
      </dsp:txBody>
      <dsp:txXfrm>
        <a:off x="63284" y="2787658"/>
        <a:ext cx="2589200" cy="1169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DE49663-D255-4537-8FFE-27EC417381EA}" type="datetimeFigureOut">
              <a:rPr lang="en-US"/>
              <a:pPr>
                <a:defRPr/>
              </a:pPr>
              <a:t>26-Apr-23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D0F80D6-7BB3-4082-9D8C-653F75141E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3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2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2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EE90A77-7FF9-496D-A0E6-A1BD37ED0C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8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8299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65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F79A8-B5DA-4BC4-AA4F-F9BF38CEC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5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33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1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66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03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34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5FF4D1-C716-4D41-9AB7-69DAC1536E54}" type="datetimeFigureOut">
              <a:rPr lang="en-US" smtClean="0"/>
              <a:t>26-Apr-23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A9B3107-6167-453D-8507-8E765F3D466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19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46.png"/><Relationship Id="rId7" Type="http://schemas.openxmlformats.org/officeDocument/2006/relationships/image" Target="../media/image4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47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49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altLang="en-US" dirty="0"/>
              <a:t>Klaster analiza </a:t>
            </a:r>
            <a:endParaRPr lang="en-US" alt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0A0845-9B33-4DE9-8FD3-05E22F363D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 err="1"/>
              <a:t>Analiza</a:t>
            </a:r>
            <a:r>
              <a:rPr lang="sr-Latn-CS" altLang="en-US" dirty="0"/>
              <a:t> grupisanja / </a:t>
            </a:r>
            <a:r>
              <a:rPr lang="en-US" altLang="en-US" dirty="0"/>
              <a:t>Cluster Analysis</a:t>
            </a:r>
            <a:endParaRPr lang="sr-Latn-R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>
            <a:extLst>
              <a:ext uri="{FF2B5EF4-FFF2-40B4-BE49-F238E27FC236}">
                <a16:creationId xmlns:a16="http://schemas.microsoft.com/office/drawing/2014/main" id="{0C40B6AE-6A2F-43F2-A448-C749031C7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2434167"/>
            <a:ext cx="356692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Mere sličnosti</a:t>
            </a:r>
            <a:endParaRPr lang="en-US" alt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Ako je cilj klaster analize da entiteti unutar grupe budu što sličniji, a između grupa što različitiji – kako ćemo definisati sličnost?</a:t>
            </a:r>
          </a:p>
          <a:p>
            <a:r>
              <a:rPr lang="sr-Latn-CS" altLang="en-US" dirty="0"/>
              <a:t>Da li vam nešto pada na pamet?</a:t>
            </a:r>
          </a:p>
          <a:p>
            <a:r>
              <a:rPr lang="sr-Latn-CS" altLang="en-US" dirty="0"/>
              <a:t>Pirsonova korelacija</a:t>
            </a:r>
          </a:p>
          <a:p>
            <a:r>
              <a:rPr lang="sr-Latn-CS" altLang="en-US" dirty="0" err="1"/>
              <a:t>Kosinusni</a:t>
            </a:r>
            <a:r>
              <a:rPr lang="sr-Latn-CS" altLang="en-US" dirty="0"/>
              <a:t> koeficijent (</a:t>
            </a:r>
            <a:r>
              <a:rPr lang="sr-Latn-CS" altLang="en-US" dirty="0" err="1"/>
              <a:t>kosinusna</a:t>
            </a:r>
            <a:r>
              <a:rPr lang="sr-Latn-CS" altLang="en-US" dirty="0"/>
              <a:t> sličnost)</a:t>
            </a:r>
          </a:p>
          <a:p>
            <a:pPr lvl="1"/>
            <a:r>
              <a:rPr lang="sr-Latn-CS" dirty="0"/>
              <a:t>Kosinus ugla vektora dva entiteta</a:t>
            </a:r>
          </a:p>
          <a:p>
            <a:pPr lvl="1"/>
            <a:r>
              <a:rPr lang="sr-Latn-CS" dirty="0"/>
              <a:t>Takođe uzima vrednosti od -1 do +1</a:t>
            </a:r>
          </a:p>
          <a:p>
            <a:pPr lvl="1"/>
            <a:r>
              <a:rPr lang="sr-Latn-CS" dirty="0"/>
              <a:t>Vektori ne moraju biti centrirani (kao kod </a:t>
            </a:r>
          </a:p>
          <a:p>
            <a:pPr marL="201168" lvl="1" indent="0">
              <a:buNone/>
            </a:pPr>
            <a:r>
              <a:rPr lang="sr-Latn-CS" dirty="0"/>
              <a:t>korelacije, gde je M=0)</a:t>
            </a:r>
          </a:p>
          <a:p>
            <a:endParaRPr lang="sr-Latn-CS" dirty="0"/>
          </a:p>
          <a:p>
            <a:endParaRPr lang="sr-Latn-CS" dirty="0"/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5105400"/>
            <a:ext cx="1981200" cy="1177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Mere sličnosti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Moraju da zadovolje sledeće uslove:</a:t>
            </a:r>
          </a:p>
          <a:p>
            <a:r>
              <a:rPr lang="sr-Latn-CS" altLang="en-US" dirty="0"/>
              <a:t>Sličnost objekta sa samim sobom jednaka je 1</a:t>
            </a:r>
            <a:endParaRPr lang="en-US" altLang="en-US" dirty="0"/>
          </a:p>
          <a:p>
            <a:r>
              <a:rPr lang="sr-Latn-CS" altLang="en-US" dirty="0">
                <a:solidFill>
                  <a:srgbClr val="FF0000"/>
                </a:solidFill>
              </a:rPr>
              <a:t>Simetričnost</a:t>
            </a:r>
            <a:r>
              <a:rPr lang="sr-Latn-CS" altLang="en-US" dirty="0"/>
              <a:t> – sličnost između A i B je identična sličnosti B i A</a:t>
            </a:r>
          </a:p>
          <a:p>
            <a:r>
              <a:rPr lang="sr-Latn-CS" altLang="en-US" dirty="0" err="1">
                <a:solidFill>
                  <a:srgbClr val="FF0000"/>
                </a:solidFill>
              </a:rPr>
              <a:t>Normiranost</a:t>
            </a:r>
            <a:r>
              <a:rPr lang="sr-Latn-CS" altLang="en-US" dirty="0"/>
              <a:t> (raspon im se kreće od 0 do 1)</a:t>
            </a:r>
          </a:p>
          <a:p>
            <a:pPr lvl="1"/>
            <a:r>
              <a:rPr lang="sr-Latn-RS" dirty="0"/>
              <a:t>Ni korelacija ni kosinusni koeficijent nisu normirani</a:t>
            </a:r>
          </a:p>
          <a:p>
            <a:pPr lvl="1"/>
            <a:r>
              <a:rPr lang="sr-Latn-RS" dirty="0"/>
              <a:t>Kako bismo to mogli da prevaziđemo?</a:t>
            </a:r>
          </a:p>
          <a:p>
            <a:pPr lvl="2"/>
            <a:r>
              <a:rPr lang="sr-Latn-RS" dirty="0"/>
              <a:t>Apsolutna vrednost</a:t>
            </a:r>
          </a:p>
          <a:p>
            <a:pPr lvl="2"/>
            <a:r>
              <a:rPr lang="sr-Latn-RS" dirty="0"/>
              <a:t>Vrednost plus 1, pa podeljeno sa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59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Mere sličnosti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Šta je ovde potencijalni problem? (Setite se objektivnosti)</a:t>
            </a:r>
          </a:p>
          <a:p>
            <a:r>
              <a:rPr lang="sr-Latn-CS" altLang="en-US" dirty="0"/>
              <a:t>Savršena korelacija (ili kosinusni koefcijent) ne implicira nužno jednakost svih vrednosti</a:t>
            </a:r>
          </a:p>
          <a:p>
            <a:r>
              <a:rPr lang="sr-Latn-CS" altLang="en-US" dirty="0"/>
              <a:t>Zato se, umesto mera sličnosti, obično koriste mere distance </a:t>
            </a:r>
          </a:p>
          <a:p>
            <a:pPr lvl="1"/>
            <a:r>
              <a:rPr lang="sr-Latn-CS" altLang="en-US" dirty="0"/>
              <a:t>Mere sličnosti i distance imaju inverzan odnos; veća sličnost = manja distanca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813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63941-0971-4596-BBD2-19BAD97D4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Mere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31FFB-EC8C-4FB2-AC2B-82DCD778CE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Koliko su udaljeni Filozofski fakultet i Studentska poliklinika?</a:t>
            </a:r>
          </a:p>
          <a:p>
            <a:r>
              <a:rPr lang="sr-Latn-RS" dirty="0"/>
              <a:t>Zavisi kojim putem i prevoznim sredstvom idete</a:t>
            </a:r>
          </a:p>
          <a:p>
            <a:r>
              <a:rPr lang="sr-Latn-RS" dirty="0"/>
              <a:t>Odnosno na koji način računate distancu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3D5D02-27C2-4EE1-BE13-61F7C51B85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" y="3133725"/>
            <a:ext cx="3227196" cy="3124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55F9B4-8B75-42DF-AA95-C1992ED30E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652" y="3124200"/>
            <a:ext cx="3053641" cy="3124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3366EF-24B7-42DB-B770-75C617A388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852" y="3114675"/>
            <a:ext cx="3065315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9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BA412-526E-45DA-9E70-9D75BDD84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Mere distance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DD608-AC55-4D21-8E19-B19FC0A1B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Postoje različite mere distance između entiteta</a:t>
            </a:r>
          </a:p>
          <a:p>
            <a:pPr lvl="1"/>
            <a:r>
              <a:rPr lang="sr-Latn-RS" dirty="0" err="1"/>
              <a:t>Euklidska</a:t>
            </a:r>
            <a:r>
              <a:rPr lang="sr-Latn-RS" dirty="0"/>
              <a:t> distanca</a:t>
            </a:r>
          </a:p>
          <a:p>
            <a:pPr lvl="1"/>
            <a:r>
              <a:rPr lang="sr-Latn-RS" dirty="0"/>
              <a:t>Menhetn distanca</a:t>
            </a:r>
          </a:p>
          <a:p>
            <a:pPr lvl="1"/>
            <a:r>
              <a:rPr lang="sr-Latn-RS" dirty="0" err="1"/>
              <a:t>Čebiševljeva</a:t>
            </a:r>
            <a:r>
              <a:rPr lang="sr-Latn-RS" dirty="0"/>
              <a:t> distanca</a:t>
            </a:r>
          </a:p>
          <a:p>
            <a:pPr lvl="1"/>
            <a:r>
              <a:rPr lang="sr-Latn-RS" dirty="0"/>
              <a:t>Distanca </a:t>
            </a:r>
            <a:r>
              <a:rPr lang="sr-Latn-RS" dirty="0" err="1"/>
              <a:t>Minkovskog</a:t>
            </a:r>
            <a:endParaRPr lang="sr-Latn-RS" dirty="0"/>
          </a:p>
          <a:p>
            <a:pPr lvl="1"/>
            <a:r>
              <a:rPr lang="sr-Latn-RS" dirty="0" err="1"/>
              <a:t>Mahalanobisova</a:t>
            </a:r>
            <a:r>
              <a:rPr lang="sr-Latn-RS" dirty="0"/>
              <a:t> distanca</a:t>
            </a:r>
          </a:p>
          <a:p>
            <a:r>
              <a:rPr lang="sr-Latn-CS" altLang="en-US" dirty="0"/>
              <a:t>Računanje distanci među entitetima je prvi korak u analizi grupisanja</a:t>
            </a:r>
          </a:p>
          <a:p>
            <a:r>
              <a:rPr lang="sr-Latn-CS" dirty="0"/>
              <a:t>Ujedno i prva istraživačka odluka koju treba doneti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058763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Osobine distance</a:t>
            </a:r>
            <a:endParaRPr lang="en-US" alt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822959" y="1845734"/>
            <a:ext cx="7543801" cy="327490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sr-Latn-CS" altLang="en-US" dirty="0"/>
              <a:t>Odnose se na distance u </a:t>
            </a:r>
            <a:r>
              <a:rPr lang="sr-Latn-CS" altLang="en-US" dirty="0" err="1"/>
              <a:t>euklidskom</a:t>
            </a:r>
            <a:r>
              <a:rPr lang="sr-Latn-CS" altLang="en-US" dirty="0"/>
              <a:t> prostoru</a:t>
            </a:r>
            <a:endParaRPr lang="sr-Latn-RS" altLang="en-US" dirty="0"/>
          </a:p>
          <a:p>
            <a:pPr>
              <a:lnSpc>
                <a:spcPct val="120000"/>
              </a:lnSpc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ij</a:t>
            </a:r>
            <a:r>
              <a:rPr lang="en-US" altLang="en-US" dirty="0"/>
              <a:t> </a:t>
            </a:r>
            <a:r>
              <a:rPr lang="sr-Latn-CS" altLang="en-US" dirty="0"/>
              <a:t>mora biti</a:t>
            </a:r>
            <a:r>
              <a:rPr lang="en-US" altLang="en-US" dirty="0"/>
              <a:t> 0 </a:t>
            </a:r>
            <a:r>
              <a:rPr lang="sr-Latn-CS" altLang="en-US" dirty="0"/>
              <a:t>ili p</a:t>
            </a:r>
            <a:r>
              <a:rPr lang="en-US" altLang="en-US" dirty="0"/>
              <a:t>o</a:t>
            </a:r>
            <a:r>
              <a:rPr lang="sr-Latn-CS" altLang="en-US" dirty="0"/>
              <a:t>z</a:t>
            </a:r>
            <a:r>
              <a:rPr lang="en-US" altLang="en-US" dirty="0" err="1"/>
              <a:t>itiv</a:t>
            </a:r>
            <a:r>
              <a:rPr lang="sr-Latn-CS" altLang="en-US" dirty="0"/>
              <a:t>no</a:t>
            </a:r>
            <a:r>
              <a:rPr lang="en-US" alt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jj</a:t>
            </a:r>
            <a:r>
              <a:rPr lang="en-US" altLang="en-US" dirty="0"/>
              <a:t> = 0 : </a:t>
            </a:r>
            <a:r>
              <a:rPr lang="sr-Latn-CS" altLang="en-US" dirty="0"/>
              <a:t>Distanca objekta od sebe samog je nula</a:t>
            </a:r>
            <a:r>
              <a:rPr lang="en-US" altLang="en-US" dirty="0"/>
              <a:t>!</a:t>
            </a:r>
            <a:r>
              <a:rPr lang="sr-Latn-CS" altLang="en-US" dirty="0"/>
              <a:t> Objekat je identičan sa samim sobom.</a:t>
            </a:r>
            <a:r>
              <a:rPr lang="en-US" altLang="en-US" dirty="0"/>
              <a:t> </a:t>
            </a:r>
          </a:p>
          <a:p>
            <a:pPr>
              <a:lnSpc>
                <a:spcPct val="120000"/>
              </a:lnSpc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ij</a:t>
            </a:r>
            <a:r>
              <a:rPr lang="en-US" altLang="en-US" dirty="0"/>
              <a:t> =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ji</a:t>
            </a:r>
            <a:r>
              <a:rPr lang="en-US" altLang="en-US" dirty="0"/>
              <a:t> : </a:t>
            </a:r>
            <a:r>
              <a:rPr lang="sr-Latn-CS" altLang="en-US" dirty="0"/>
              <a:t>Distanca od tačke I do tačke J mora biti ista kao i distanca od tačke J do tačke I</a:t>
            </a:r>
            <a:r>
              <a:rPr lang="en-US" altLang="en-US" dirty="0"/>
              <a:t>. </a:t>
            </a:r>
          </a:p>
          <a:p>
            <a:pPr>
              <a:lnSpc>
                <a:spcPct val="120000"/>
              </a:lnSpc>
            </a:pPr>
            <a:r>
              <a:rPr lang="en-US" altLang="en-US" dirty="0" err="1"/>
              <a:t>d</a:t>
            </a:r>
            <a:r>
              <a:rPr lang="en-US" altLang="en-US" baseline="-25000" dirty="0" err="1"/>
              <a:t>ik</a:t>
            </a:r>
            <a:r>
              <a:rPr lang="en-US" altLang="en-US" dirty="0"/>
              <a:t> &lt; =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ij</a:t>
            </a:r>
            <a:r>
              <a:rPr lang="en-US" altLang="en-US" dirty="0"/>
              <a:t> + </a:t>
            </a:r>
            <a:r>
              <a:rPr lang="en-US" altLang="en-US" dirty="0" err="1"/>
              <a:t>d</a:t>
            </a:r>
            <a:r>
              <a:rPr lang="en-US" altLang="en-US" baseline="-25000" dirty="0" err="1"/>
              <a:t>jk</a:t>
            </a:r>
            <a:r>
              <a:rPr lang="en-US" altLang="en-US" dirty="0"/>
              <a:t> : </a:t>
            </a:r>
            <a:r>
              <a:rPr lang="sr-Latn-CS" altLang="en-US" dirty="0"/>
              <a:t>Kada posmatramo bilo koja tri objekta distanca između bilo koja dva od njih ne može biti veća od sume ostale dve distance.</a:t>
            </a:r>
            <a:r>
              <a:rPr lang="en-US" altLang="en-US" dirty="0"/>
              <a:t> </a:t>
            </a:r>
            <a:endParaRPr lang="sr-Latn-RS" altLang="en-US" dirty="0"/>
          </a:p>
          <a:p>
            <a:pPr lvl="1">
              <a:lnSpc>
                <a:spcPct val="120000"/>
              </a:lnSpc>
            </a:pPr>
            <a:r>
              <a:rPr lang="sr-Latn-CS" altLang="en-US" dirty="0"/>
              <a:t>Distanca između tri objekta se mora posmatrati ili kao trougao ili kao pravac (u kom slučaju je distanca maksimalna)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37EAC-5C57-42CD-8FB4-57C0CCBE3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4707742"/>
            <a:ext cx="4876799" cy="14217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Računanje distanci</a:t>
            </a:r>
            <a:endParaRPr lang="en-US" alt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r-Latn-CS" altLang="en-US" dirty="0"/>
              <a:t>Na osnovu osobina distanci koje smo sada naveli – kako će izgledati matrica distanci entiteta?</a:t>
            </a:r>
          </a:p>
          <a:p>
            <a:pPr eaLnBrk="1" hangingPunct="1"/>
            <a:r>
              <a:rPr lang="sr-Latn-CS" altLang="en-US" dirty="0"/>
              <a:t>Koliko redova i kolona će imati?</a:t>
            </a:r>
          </a:p>
          <a:p>
            <a:pPr lvl="1"/>
            <a:r>
              <a:rPr lang="sr-Latn-CS" altLang="en-US" dirty="0"/>
              <a:t>Onoliko koliko imamo entiteta (ispitanika) </a:t>
            </a:r>
          </a:p>
          <a:p>
            <a:pPr marL="201168" lvl="1" indent="0">
              <a:buNone/>
            </a:pPr>
            <a:r>
              <a:rPr lang="sr-Latn-CS" altLang="en-US" dirty="0"/>
              <a:t>    koje grupišemo </a:t>
            </a:r>
          </a:p>
          <a:p>
            <a:r>
              <a:rPr lang="sr-Latn-CS" altLang="en-US" dirty="0"/>
              <a:t>Šta će biti na dijagonali?</a:t>
            </a:r>
          </a:p>
          <a:p>
            <a:pPr lvl="1"/>
            <a:r>
              <a:rPr lang="sr-Latn-CS" altLang="en-US" dirty="0"/>
              <a:t>Nule</a:t>
            </a:r>
          </a:p>
          <a:p>
            <a:r>
              <a:rPr lang="sr-Latn-CS" altLang="en-US" dirty="0"/>
              <a:t>A van dijagonale?</a:t>
            </a:r>
          </a:p>
          <a:p>
            <a:pPr lvl="1"/>
            <a:r>
              <a:rPr lang="sr-Latn-CS" altLang="en-US" dirty="0"/>
              <a:t>Mere udaljenosti</a:t>
            </a:r>
          </a:p>
          <a:p>
            <a:pPr lvl="1"/>
            <a:r>
              <a:rPr lang="sr-Latn-CS" altLang="en-US" dirty="0"/>
              <a:t>Koje su iste iznad i ispod dijagonale - matrica će biti simetrična</a:t>
            </a:r>
          </a:p>
        </p:txBody>
      </p:sp>
      <p:pic>
        <p:nvPicPr>
          <p:cNvPr id="111618" name="Picture 2" descr="Hierarchical Clustering | Hierarchical Clustering Python">
            <a:extLst>
              <a:ext uri="{FF2B5EF4-FFF2-40B4-BE49-F238E27FC236}">
                <a16:creationId xmlns:a16="http://schemas.microsoft.com/office/drawing/2014/main" id="{E4DE3D8A-474F-4A88-87C3-847DA44C9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438400"/>
            <a:ext cx="2466975" cy="241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Euklidsko rastojanje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Prosta primena Pitagorine teoreme</a:t>
                </a:r>
              </a:p>
              <a:p>
                <a:r>
                  <a:rPr lang="sr-Latn-RS" dirty="0"/>
                  <a:t>Euklidsko rastojanje dve tačke u prostoru je </a:t>
                </a:r>
                <a:r>
                  <a:rPr lang="sr-Latn-RS" dirty="0">
                    <a:solidFill>
                      <a:srgbClr val="FF0000"/>
                    </a:solidFill>
                  </a:rPr>
                  <a:t>koren sume kvadriranih distanci</a:t>
                </a:r>
                <a:r>
                  <a:rPr lang="sr-Latn-RS" dirty="0"/>
                  <a:t> na svakoj dimenziji tog prostora</a:t>
                </a:r>
              </a:p>
              <a:p>
                <a:r>
                  <a:rPr lang="sr-Latn-RS" dirty="0"/>
                  <a:t>Ili formulom:</a:t>
                </a:r>
              </a:p>
              <a:p>
                <a14:m>
                  <m:oMath xmlns:m="http://schemas.openxmlformats.org/officeDocument/2006/math">
                    <m:r>
                      <a:rPr lang="sr-Latn-RS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sr-Latn-RS" smtClean="0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sr-Latn-RS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sr-Latn-RS" dirty="0"/>
              </a:p>
              <a:p>
                <a:r>
                  <a:rPr lang="sr-Latn-RS" dirty="0"/>
                  <a:t>Nekada se koriste i kvadrirane euklidske distance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RS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sr-Latn-R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sr-Latn-R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R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sr-Latn-R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Latn-RS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sr-Latn-R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5" descr="euclid">
            <a:extLst>
              <a:ext uri="{FF2B5EF4-FFF2-40B4-BE49-F238E27FC236}">
                <a16:creationId xmlns:a16="http://schemas.microsoft.com/office/drawing/2014/main" id="{4136F97C-7471-C689-84CF-24AF30A17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3048000"/>
            <a:ext cx="2886075" cy="2990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851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Menhetn distanca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Latn-RS" dirty="0"/>
                  <a:t>Manhattan distance, </a:t>
                </a:r>
                <a:r>
                  <a:rPr lang="sr-Latn-RS" dirty="0" err="1"/>
                  <a:t>city</a:t>
                </a:r>
                <a:r>
                  <a:rPr lang="sr-Latn-RS" dirty="0"/>
                  <a:t> </a:t>
                </a:r>
                <a:r>
                  <a:rPr lang="sr-Latn-RS" dirty="0" err="1"/>
                  <a:t>block</a:t>
                </a:r>
                <a:r>
                  <a:rPr lang="sr-Latn-RS" dirty="0"/>
                  <a:t> distance, </a:t>
                </a:r>
                <a:r>
                  <a:rPr lang="sr-Latn-RS" dirty="0" err="1"/>
                  <a:t>snake</a:t>
                </a:r>
                <a:r>
                  <a:rPr lang="sr-Latn-RS" dirty="0"/>
                  <a:t> distance</a:t>
                </a:r>
              </a:p>
              <a:p>
                <a:r>
                  <a:rPr lang="sr-Latn-RS" dirty="0"/>
                  <a:t>Distanca između dva objekta jednaka je </a:t>
                </a:r>
                <a:r>
                  <a:rPr lang="sr-Latn-RS" dirty="0">
                    <a:solidFill>
                      <a:srgbClr val="FF0000"/>
                    </a:solidFill>
                  </a:rPr>
                  <a:t>sumi distanci </a:t>
                </a:r>
                <a:r>
                  <a:rPr lang="sr-Latn-RS" dirty="0"/>
                  <a:t>na svakoj dimenziji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R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𝑟𝑗</m:t>
                                </m:r>
                              </m:sub>
                            </m:sSub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𝑠𝑗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sr-Latn-RS" dirty="0"/>
              </a:p>
              <a:p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10" descr="cityblk">
            <a:extLst>
              <a:ext uri="{FF2B5EF4-FFF2-40B4-BE49-F238E27FC236}">
                <a16:creationId xmlns:a16="http://schemas.microsoft.com/office/drawing/2014/main" id="{748AE80F-F427-2D45-F791-20251FC20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01285" y="3581400"/>
            <a:ext cx="31654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Čebiševljeva</a:t>
            </a:r>
            <a:r>
              <a:rPr lang="en-US" altLang="en-US" dirty="0"/>
              <a:t> </a:t>
            </a:r>
            <a:r>
              <a:rPr lang="en-US" altLang="en-US" dirty="0" err="1"/>
              <a:t>distanca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en-US" dirty="0"/>
                  <a:t>Cheby</a:t>
                </a:r>
                <a:r>
                  <a:rPr lang="sr-Latn-RS" altLang="en-US" dirty="0"/>
                  <a:t>s</a:t>
                </a:r>
                <a:r>
                  <a:rPr lang="en-US" altLang="en-US" dirty="0" err="1"/>
                  <a:t>hev</a:t>
                </a:r>
                <a:r>
                  <a:rPr lang="sr-Latn-CS" altLang="en-US" dirty="0"/>
                  <a:t> distance</a:t>
                </a:r>
              </a:p>
              <a:p>
                <a:r>
                  <a:rPr lang="sr-Latn-CS" altLang="en-US" dirty="0"/>
                  <a:t>Distanca između dva objekta jednaka je </a:t>
                </a:r>
                <a:r>
                  <a:rPr lang="sr-Latn-CS" altLang="en-US" dirty="0">
                    <a:solidFill>
                      <a:srgbClr val="FF0000"/>
                    </a:solidFill>
                  </a:rPr>
                  <a:t>maksimalnoj apsolutnoj distanci </a:t>
                </a:r>
                <a:r>
                  <a:rPr lang="sr-Latn-CS" altLang="en-US" dirty="0"/>
                  <a:t>objekata (na bilo kojoj od dimenzija)</a:t>
                </a:r>
              </a:p>
              <a:p>
                <a14:m>
                  <m:oMath xmlns:m="http://schemas.openxmlformats.org/officeDocument/2006/math">
                    <m:r>
                      <a:rPr lang="sr-Latn-RS" alt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sr-Latn-RS" alt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sr-Latn-R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sr-Latn-R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RS" alt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alt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</m:oMath>
                </a14:m>
                <a:endParaRPr lang="sr-Latn-CS" altLang="en-US" dirty="0"/>
              </a:p>
              <a:p>
                <a:endParaRPr lang="sr-Latn-RS" dirty="0"/>
              </a:p>
              <a:p>
                <a:endParaRPr lang="sr-Latn-RS" dirty="0"/>
              </a:p>
              <a:p>
                <a:endParaRPr lang="sr-Latn-R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t="-1667" r="-2423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47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213997B-1B00-41DF-BAC0-267D8A49AB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22325" y="1846263"/>
          <a:ext cx="75438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913CAA5-A548-4F91-8FE9-ED8E26A2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Podsećanje – vrste valjanosti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607E95-DB9F-40E3-9372-E4C2BEEF6282}"/>
              </a:ext>
            </a:extLst>
          </p:cNvPr>
          <p:cNvSpPr/>
          <p:nvPr/>
        </p:nvSpPr>
        <p:spPr>
          <a:xfrm>
            <a:off x="3733800" y="5257800"/>
            <a:ext cx="2286000" cy="381000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047E6-D838-48F4-B5BC-2066B5BF759E}"/>
              </a:ext>
            </a:extLst>
          </p:cNvPr>
          <p:cNvSpPr/>
          <p:nvPr/>
        </p:nvSpPr>
        <p:spPr>
          <a:xfrm>
            <a:off x="3525982" y="1846263"/>
            <a:ext cx="5029200" cy="40227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R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032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Distanca </a:t>
            </a:r>
            <a:r>
              <a:rPr lang="sr-Latn-CS" altLang="en-US" dirty="0" err="1"/>
              <a:t>Minkovskog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CS" altLang="en-US" dirty="0"/>
                  <a:t>Minkowski distance</a:t>
                </a:r>
              </a:p>
              <a:p>
                <a:r>
                  <a:rPr lang="sr-Latn-RS" dirty="0"/>
                  <a:t>Distanca između dva objekta jednaka je </a:t>
                </a:r>
                <a:r>
                  <a:rPr lang="sr-Latn-RS" dirty="0">
                    <a:solidFill>
                      <a:srgbClr val="FF0000"/>
                    </a:solidFill>
                  </a:rPr>
                  <a:t>f-tom korenu iz sumi distanci </a:t>
                </a:r>
                <a:r>
                  <a:rPr lang="sr-Latn-RS" dirty="0"/>
                  <a:t>na svakoj dimenziji podignutih </a:t>
                </a:r>
                <a:r>
                  <a:rPr lang="sr-Latn-RS" dirty="0">
                    <a:solidFill>
                      <a:srgbClr val="FF0000"/>
                    </a:solidFill>
                  </a:rPr>
                  <a:t>na f-ti stepen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𝑟𝑗</m:t>
                                          </m:r>
                                        </m:sub>
                                      </m:s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𝑠𝑗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nary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sr-Latn-RS" dirty="0"/>
              </a:p>
              <a:p>
                <a14:m>
                  <m:oMath xmlns:m="http://schemas.openxmlformats.org/officeDocument/2006/math">
                    <m:r>
                      <a:rPr lang="sr-Latn-R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sr-Latn-RS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lang="sr-Latn-RS" dirty="0"/>
              </a:p>
              <a:p>
                <a:r>
                  <a:rPr lang="sr-Latn-CS" altLang="en-US" dirty="0"/>
                  <a:t>Opšta formula pod koju se mogu podvesti sva prethodna tri načina računanja distanci između objekata</a:t>
                </a:r>
                <a:endParaRPr lang="en-US" alt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19" t="-1667" r="-21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489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Distanca </a:t>
            </a:r>
            <a:r>
              <a:rPr lang="sr-Latn-CS" altLang="en-US" dirty="0" err="1"/>
              <a:t>Minkovskog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𝑟𝑠</m:t>
                          </m:r>
                        </m:sub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sr-Latn-R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nary>
                            <m:naryPr>
                              <m:chr m:val="∑"/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𝑟𝑗</m:t>
                                          </m:r>
                                        </m:sub>
                                      </m:sSub>
                                      <m:r>
                                        <a:rPr lang="sr-Latn-RS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sr-Latn-RS" b="0" i="1" smtClean="0">
                                              <a:latin typeface="Cambria Math" panose="02040503050406030204" pitchFamily="18" charset="0"/>
                                            </a:rPr>
                                            <m:t>𝑠𝑗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sr-Latn-R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p>
                              </m:sSup>
                            </m:e>
                          </m:nary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1/</m:t>
                          </m:r>
                          <m:r>
                            <a:rPr lang="sr-Latn-R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p>
                    </m:oMath>
                  </m:oMathPara>
                </a14:m>
                <a:endParaRPr lang="sr-Latn-RS" dirty="0"/>
              </a:p>
              <a:p>
                <a:r>
                  <a:rPr lang="sr-Latn-CS" altLang="en-US" dirty="0"/>
                  <a:t>Šta ako je f = 1?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  <m:sup/>
                    </m:sSubSup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sr-Latn-R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sr-Latn-RS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d>
                          <m:dPr>
                            <m:begChr m:val="|"/>
                            <m:endChr m:val="|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𝑟𝑗</m:t>
                                </m:r>
                              </m:sub>
                            </m:s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𝑠𝑗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sr-Latn-RS" dirty="0"/>
              </a:p>
              <a:p>
                <a:pPr lvl="1"/>
                <a:r>
                  <a:rPr lang="sr-Latn-CS" altLang="en-US" dirty="0" err="1"/>
                  <a:t>Mehnetn</a:t>
                </a:r>
                <a:r>
                  <a:rPr lang="sr-Latn-CS" altLang="en-US" dirty="0"/>
                  <a:t> distanca</a:t>
                </a:r>
              </a:p>
              <a:p>
                <a:r>
                  <a:rPr lang="sr-Latn-CS" altLang="en-US" dirty="0"/>
                  <a:t>Šta ako je f = 2?</a:t>
                </a: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  <m:sup/>
                    </m:sSubSup>
                    <m:r>
                      <a:rPr lang="sr-Latn-R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Latn-RS" i="1">
                            <a:latin typeface="Cambria Math" panose="02040503050406030204" pitchFamily="18" charset="0"/>
                          </a:rPr>
                          <m:t>(</m:t>
                        </m:r>
                        <m:nary>
                          <m:naryPr>
                            <m:chr m:val="∑"/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sr-Latn-R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sSup>
                              <m:sSup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sr-Latn-R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  <m:t>𝑟𝑗</m:t>
                                        </m:r>
                                      </m:sub>
                                    </m:sSub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  <m:t>𝑠𝑗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  <m:r>
                          <a:rPr lang="sr-Latn-R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sr-Latn-R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r-Latn-CS" altLang="en-US" dirty="0"/>
              </a:p>
              <a:p>
                <a:pPr lvl="1"/>
                <a:r>
                  <a:rPr lang="sr-Latn-CS" altLang="en-US" dirty="0" err="1"/>
                  <a:t>Euklidska</a:t>
                </a:r>
                <a:r>
                  <a:rPr lang="sr-Latn-CS" altLang="en-US" dirty="0"/>
                  <a:t> distanca</a:t>
                </a:r>
              </a:p>
              <a:p>
                <a:r>
                  <a:rPr lang="sr-Latn-CS" altLang="en-US" dirty="0"/>
                  <a:t>Šta ako je f = </a:t>
                </a:r>
                <a:r>
                  <a:rPr lang="sr-Latn-RS" dirty="0"/>
                  <a:t>∞</a:t>
                </a:r>
                <a:r>
                  <a:rPr lang="sr-Latn-CS" altLang="en-US" dirty="0"/>
                  <a:t>?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pt-BR" alt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pt-BR" alt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pt-BR" altLang="en-US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sr-Latn-RS" alt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pt-BR" altLang="en-US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nary>
                              <m:naryPr>
                                <m:chr m:val="∑"/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sr-Latn-R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sr-Latn-R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r-Latn-R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RS" i="1">
                                                <a:latin typeface="Cambria Math" panose="02040503050406030204" pitchFamily="18" charset="0"/>
                                              </a:rPr>
                                              <m:t>𝑟𝑗</m:t>
                                            </m:r>
                                          </m:sub>
                                        </m:sSub>
                                        <m:r>
                                          <a:rPr lang="sr-Latn-R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b>
                                          <m:sSubPr>
                                            <m:ctrlPr>
                                              <a:rPr lang="sr-Latn-R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sr-Latn-R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sr-Latn-RS" i="1">
                                                <a:latin typeface="Cambria Math" panose="02040503050406030204" pitchFamily="18" charset="0"/>
                                              </a:rPr>
                                              <m:t>𝑠𝑗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sr-Latn-RS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p>
                                </m:sSup>
                              </m:e>
                            </m:nary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p>
                        </m:sSup>
                      </m:e>
                    </m:func>
                    <m:r>
                      <a:rPr lang="sr-Latn-RS" alt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sr-Latn-R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sr-Latn-RS" alt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sr-Latn-R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𝑟𝑗</m:t>
                                </m:r>
                              </m:sub>
                            </m:s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r-Latn-R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i="1">
                                    <a:latin typeface="Cambria Math" panose="02040503050406030204" pitchFamily="18" charset="0"/>
                                  </a:rPr>
                                  <m:t>𝑠𝑗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endParaRPr lang="sr-Latn-CS" altLang="en-US" dirty="0"/>
              </a:p>
              <a:p>
                <a:pPr lvl="1"/>
                <a:r>
                  <a:rPr lang="sr-Latn-CS" altLang="en-US" dirty="0" err="1"/>
                  <a:t>Čebiševljeva</a:t>
                </a:r>
                <a:r>
                  <a:rPr lang="sr-Latn-CS" altLang="en-US" dirty="0"/>
                  <a:t> distanca</a:t>
                </a:r>
              </a:p>
              <a:p>
                <a:endParaRPr lang="en-US" alt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7" b="-50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9602EDB-B02B-75B7-C480-49FF72A7260A}"/>
              </a:ext>
            </a:extLst>
          </p:cNvPr>
          <p:cNvSpPr txBox="1"/>
          <p:nvPr/>
        </p:nvSpPr>
        <p:spPr>
          <a:xfrm>
            <a:off x="6019800" y="4649715"/>
            <a:ext cx="2651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 + 5 = 15</a:t>
            </a: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SQRT_2(10</a:t>
            </a:r>
            <a:r>
              <a:rPr lang="sr-Latn-R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+ 5</a:t>
            </a:r>
            <a:r>
              <a:rPr lang="sr-Latn-R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= 11.18</a:t>
            </a: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SQRT_3(10</a:t>
            </a:r>
            <a:r>
              <a:rPr lang="sr-Latn-R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+ 5</a:t>
            </a:r>
            <a:r>
              <a:rPr lang="sr-Latn-R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= 10.40</a:t>
            </a:r>
          </a:p>
          <a:p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SQRT_4(10</a:t>
            </a:r>
            <a:r>
              <a:rPr lang="sr-Latn-R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+ 5</a:t>
            </a:r>
            <a:r>
              <a:rPr lang="sr-Latn-RS" baseline="30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sr-Latn-R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= 10.15</a:t>
            </a:r>
          </a:p>
        </p:txBody>
      </p:sp>
    </p:spTree>
    <p:extLst>
      <p:ext uri="{BB962C8B-B14F-4D97-AF65-F5344CB8AC3E}">
        <p14:creationId xmlns:p14="http://schemas.microsoft.com/office/powerpoint/2010/main" val="53845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/>
              <a:t>Mahalanobisova</a:t>
            </a:r>
            <a:r>
              <a:rPr lang="en-US" altLang="en-US" dirty="0"/>
              <a:t> </a:t>
            </a:r>
            <a:r>
              <a:rPr lang="sr-Latn-RS" altLang="en-US" dirty="0"/>
              <a:t>distanca</a:t>
            </a:r>
            <a:endParaRPr lang="en-US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7" name="Rectangle 9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Latn-RS" dirty="0"/>
                  <a:t>Mahalanobisova distanca je distanca između dva objekta u „</a:t>
                </a:r>
                <a:r>
                  <a:rPr lang="sr-Latn-RS" dirty="0" err="1"/>
                  <a:t>nakošenom</a:t>
                </a:r>
                <a:r>
                  <a:rPr lang="sr-Latn-RS" dirty="0"/>
                  <a:t>“ </a:t>
                </a:r>
                <a:r>
                  <a:rPr lang="sr-Latn-RS" dirty="0" err="1"/>
                  <a:t>multidimenzionalnom</a:t>
                </a:r>
                <a:r>
                  <a:rPr lang="sr-Latn-RS" dirty="0"/>
                  <a:t> prostoru</a:t>
                </a:r>
              </a:p>
              <a:p>
                <a:r>
                  <a:rPr lang="sr-Latn-CS" altLang="en-US" dirty="0"/>
                  <a:t>Šta je (implicitna) pretpostavka svih prethodnih distanci?</a:t>
                </a:r>
              </a:p>
              <a:p>
                <a:pPr lvl="1"/>
                <a:r>
                  <a:rPr lang="sr-Latn-CS" altLang="en-US" dirty="0"/>
                  <a:t>Da su dimenzije (varijable) međusobno ortogonalne (nezavisne)</a:t>
                </a:r>
                <a:endParaRPr lang="sr-Latn-RS" dirty="0"/>
              </a:p>
              <a:p>
                <a:r>
                  <a:rPr lang="sr-Latn-CS" altLang="en-US" dirty="0" err="1"/>
                  <a:t>Mahalanobisova</a:t>
                </a:r>
                <a:r>
                  <a:rPr lang="sr-Latn-CS" altLang="en-US" dirty="0"/>
                  <a:t> distanca uzima u obzir </a:t>
                </a:r>
                <a:r>
                  <a:rPr lang="sr-Latn-CS" altLang="en-US" dirty="0" err="1"/>
                  <a:t>kovarijansu</a:t>
                </a:r>
                <a:endParaRPr lang="sr-Latn-CS" alt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𝑟𝑠</m:t>
                        </m:r>
                      </m:sub>
                    </m:sSub>
                    <m:r>
                      <a:rPr lang="sr-Latn-R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b>
                            </m:sSub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sr-Latn-R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sr-Latn-R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sr-Latn-R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sr-Latn-R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sr-Latn-R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sr-Latn-R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endParaRPr lang="sr-Latn-RS" dirty="0"/>
              </a:p>
              <a:p>
                <a:pPr lvl="1"/>
                <a:r>
                  <a:rPr lang="sr-Latn-CS" altLang="en-US" dirty="0"/>
                  <a:t>C je matrica </a:t>
                </a:r>
                <a:r>
                  <a:rPr lang="sr-Latn-CS" altLang="en-US" dirty="0" err="1"/>
                  <a:t>kovarijansi</a:t>
                </a:r>
                <a:r>
                  <a:rPr lang="sr-Latn-CS" altLang="en-US" dirty="0"/>
                  <a:t>, dakle deli se </a:t>
                </a:r>
                <a:r>
                  <a:rPr lang="sr-Latn-CS" altLang="en-US" dirty="0" err="1"/>
                  <a:t>kovarijansama</a:t>
                </a:r>
                <a:endParaRPr lang="sr-Latn-CS" altLang="en-US" dirty="0"/>
              </a:p>
              <a:p>
                <a:r>
                  <a:rPr lang="sr-Latn-CS" altLang="en-US" dirty="0"/>
                  <a:t>Ako je matrica </a:t>
                </a:r>
                <a:r>
                  <a:rPr lang="sr-Latn-CS" altLang="en-US" dirty="0" err="1"/>
                  <a:t>kovarijansi</a:t>
                </a:r>
                <a:r>
                  <a:rPr lang="sr-Latn-CS" altLang="en-US" dirty="0"/>
                  <a:t> jednaka matrici identiteta (dimenzije su zaista ortogonalne) čemu će biti jednaka </a:t>
                </a:r>
                <a:r>
                  <a:rPr lang="sr-Latn-CS" altLang="en-US" dirty="0" err="1"/>
                  <a:t>Mahalanobisova</a:t>
                </a:r>
                <a:r>
                  <a:rPr lang="sr-Latn-CS" altLang="en-US" dirty="0"/>
                  <a:t> distanca?</a:t>
                </a:r>
              </a:p>
              <a:p>
                <a:pPr lvl="1"/>
                <a:r>
                  <a:rPr lang="sr-Latn-CS" altLang="en-US" dirty="0" err="1"/>
                  <a:t>Euklidskoj</a:t>
                </a:r>
                <a:r>
                  <a:rPr lang="sr-Latn-CS" altLang="en-US" dirty="0"/>
                  <a:t> distanci!</a:t>
                </a:r>
              </a:p>
            </p:txBody>
          </p:sp>
        </mc:Choice>
        <mc:Fallback xmlns="">
          <p:sp>
            <p:nvSpPr>
              <p:cNvPr id="16387" name="Rectangle 9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08" t="-1667" r="-2100"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Računanje distance -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Smeštamo „entitete“ (u ovom slučaju ispitanike) u prostor koji definišu njihova visina (A) i težina (B)</a:t>
            </a:r>
          </a:p>
          <a:p>
            <a:pPr lvl="1"/>
            <a:r>
              <a:rPr lang="sr-Latn-RS" dirty="0"/>
              <a:t>Marko: A = 185, B = 80</a:t>
            </a:r>
          </a:p>
          <a:p>
            <a:pPr lvl="1"/>
            <a:r>
              <a:rPr lang="sr-Latn-RS" dirty="0"/>
              <a:t>Jelena: A = 175, B = 60</a:t>
            </a:r>
          </a:p>
          <a:p>
            <a:r>
              <a:rPr lang="sr-Latn-RS" dirty="0"/>
              <a:t>Želimo da izračunamo koliko su Marko i Jelena „udaljeni“ u ovom dvodimenzionalnom prostoru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1836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Računanje distance - primer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Marko: A = 185, B = 80; Jelena: A = 175, B = 60</a:t>
            </a:r>
          </a:p>
          <a:p>
            <a:r>
              <a:rPr lang="sr-Latn-RS" dirty="0"/>
              <a:t>Euklidska distanca</a:t>
            </a:r>
          </a:p>
          <a:p>
            <a:pPr lvl="1"/>
            <a:r>
              <a:rPr lang="sr-Latn-RS" dirty="0"/>
              <a:t>D = sqrt ((A</a:t>
            </a:r>
            <a:r>
              <a:rPr lang="sr-Latn-RS" baseline="-25000" dirty="0"/>
              <a:t>M</a:t>
            </a:r>
            <a:r>
              <a:rPr lang="sr-Latn-RS" dirty="0"/>
              <a:t>-A</a:t>
            </a:r>
            <a:r>
              <a:rPr lang="sr-Latn-RS" baseline="-25000" dirty="0"/>
              <a:t>J</a:t>
            </a:r>
            <a:r>
              <a:rPr lang="sr-Latn-RS" dirty="0"/>
              <a:t>)</a:t>
            </a:r>
            <a:r>
              <a:rPr lang="sr-Latn-RS" baseline="30000" dirty="0"/>
              <a:t>2</a:t>
            </a:r>
            <a:r>
              <a:rPr lang="sr-Latn-RS" dirty="0"/>
              <a:t> + (B</a:t>
            </a:r>
            <a:r>
              <a:rPr lang="sr-Latn-RS" baseline="-25000" dirty="0"/>
              <a:t>M</a:t>
            </a:r>
            <a:r>
              <a:rPr lang="sr-Latn-RS" dirty="0"/>
              <a:t>-B</a:t>
            </a:r>
            <a:r>
              <a:rPr lang="sr-Latn-RS" baseline="-25000" dirty="0"/>
              <a:t>J</a:t>
            </a:r>
            <a:r>
              <a:rPr lang="sr-Latn-RS" dirty="0"/>
              <a:t>)</a:t>
            </a:r>
            <a:r>
              <a:rPr lang="sr-Latn-RS" baseline="30000" dirty="0"/>
              <a:t>2</a:t>
            </a:r>
            <a:r>
              <a:rPr lang="sr-Latn-RS" dirty="0"/>
              <a:t>) = sqrt (10</a:t>
            </a:r>
            <a:r>
              <a:rPr lang="sr-Latn-RS" baseline="30000" dirty="0"/>
              <a:t>2</a:t>
            </a:r>
            <a:r>
              <a:rPr lang="sr-Latn-RS" dirty="0"/>
              <a:t> + 20</a:t>
            </a:r>
            <a:r>
              <a:rPr lang="sr-Latn-RS" baseline="30000" dirty="0"/>
              <a:t>2</a:t>
            </a:r>
            <a:r>
              <a:rPr lang="sr-Latn-RS" dirty="0"/>
              <a:t>) = 22.36</a:t>
            </a:r>
          </a:p>
          <a:p>
            <a:r>
              <a:rPr lang="sr-Latn-RS" dirty="0"/>
              <a:t>Manhattan distanca</a:t>
            </a:r>
          </a:p>
          <a:p>
            <a:pPr lvl="1"/>
            <a:r>
              <a:rPr lang="sr-Latn-RS" dirty="0"/>
              <a:t>D = |A</a:t>
            </a:r>
            <a:r>
              <a:rPr lang="sr-Latn-RS" baseline="-25000" dirty="0"/>
              <a:t>M</a:t>
            </a:r>
            <a:r>
              <a:rPr lang="sr-Latn-RS" dirty="0"/>
              <a:t>-A</a:t>
            </a:r>
            <a:r>
              <a:rPr lang="sr-Latn-RS" baseline="-25000" dirty="0"/>
              <a:t>J</a:t>
            </a:r>
            <a:r>
              <a:rPr lang="sr-Latn-RS" dirty="0"/>
              <a:t>| + |B</a:t>
            </a:r>
            <a:r>
              <a:rPr lang="sr-Latn-RS" baseline="-25000" dirty="0"/>
              <a:t>M</a:t>
            </a:r>
            <a:r>
              <a:rPr lang="sr-Latn-RS" dirty="0"/>
              <a:t>-B</a:t>
            </a:r>
            <a:r>
              <a:rPr lang="sr-Latn-RS" baseline="-25000" dirty="0"/>
              <a:t>J</a:t>
            </a:r>
            <a:r>
              <a:rPr lang="sr-Latn-RS" dirty="0"/>
              <a:t>| = 10 + 20 = 30</a:t>
            </a:r>
          </a:p>
          <a:p>
            <a:r>
              <a:rPr lang="sr-Latn-RS" dirty="0"/>
              <a:t>Chebychev distanca</a:t>
            </a:r>
          </a:p>
          <a:p>
            <a:pPr lvl="1"/>
            <a:r>
              <a:rPr lang="sr-Latn-RS" dirty="0"/>
              <a:t>D = </a:t>
            </a:r>
            <a:r>
              <a:rPr lang="sr-Latn-RS" dirty="0" err="1"/>
              <a:t>max</a:t>
            </a:r>
            <a:r>
              <a:rPr lang="sr-Latn-RS" dirty="0"/>
              <a:t> (|A</a:t>
            </a:r>
            <a:r>
              <a:rPr lang="sr-Latn-RS" baseline="-25000" dirty="0"/>
              <a:t>M</a:t>
            </a:r>
            <a:r>
              <a:rPr lang="sr-Latn-RS" dirty="0"/>
              <a:t>-A</a:t>
            </a:r>
            <a:r>
              <a:rPr lang="sr-Latn-RS" baseline="-25000" dirty="0"/>
              <a:t>J</a:t>
            </a:r>
            <a:r>
              <a:rPr lang="sr-Latn-RS" dirty="0"/>
              <a:t>|, |B</a:t>
            </a:r>
            <a:r>
              <a:rPr lang="sr-Latn-RS" baseline="-25000" dirty="0"/>
              <a:t>M</a:t>
            </a:r>
            <a:r>
              <a:rPr lang="sr-Latn-RS" dirty="0"/>
              <a:t>-B</a:t>
            </a:r>
            <a:r>
              <a:rPr lang="sr-Latn-RS" baseline="-25000" dirty="0"/>
              <a:t>J</a:t>
            </a:r>
            <a:r>
              <a:rPr lang="sr-Latn-RS" dirty="0"/>
              <a:t>|) = max (10, 20) = 20</a:t>
            </a:r>
          </a:p>
          <a:p>
            <a:r>
              <a:rPr lang="sr-Latn-RS" dirty="0"/>
              <a:t>Distanca Minkowskog</a:t>
            </a:r>
          </a:p>
          <a:p>
            <a:pPr lvl="1"/>
            <a:r>
              <a:rPr lang="sr-Latn-RS" dirty="0"/>
              <a:t>Prethodne tri su specijalni slučajevi distance Minkovskog za f = 2, f = 1 i </a:t>
            </a:r>
            <a:r>
              <a:rPr lang="sr-Latn-CS" altLang="en-US" dirty="0"/>
              <a:t>f = </a:t>
            </a:r>
            <a:r>
              <a:rPr lang="en-US" dirty="0"/>
              <a:t>∞</a:t>
            </a:r>
            <a:r>
              <a:rPr lang="sr-Latn-RS" dirty="0"/>
              <a:t>, redom</a:t>
            </a:r>
          </a:p>
          <a:p>
            <a:r>
              <a:rPr lang="sr-Latn-RS" dirty="0"/>
              <a:t>Mahalanobisova distanca</a:t>
            </a:r>
          </a:p>
          <a:p>
            <a:pPr lvl="1"/>
            <a:r>
              <a:rPr lang="sr-Latn-RS" dirty="0"/>
              <a:t>Treba da uzmemo u obzir kovarijansu visine i težine na nivou populacije/uzorka</a:t>
            </a:r>
          </a:p>
        </p:txBody>
      </p:sp>
    </p:spTree>
    <p:extLst>
      <p:ext uri="{BB962C8B-B14F-4D97-AF65-F5344CB8AC3E}">
        <p14:creationId xmlns:p14="http://schemas.microsoft.com/office/powerpoint/2010/main" val="68727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Računanje distance – problemi</a:t>
            </a:r>
            <a:endParaRPr lang="en-US" altLang="en-US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" y="2971800"/>
            <a:ext cx="2971429" cy="1580952"/>
          </a:xfrm>
        </p:spPr>
      </p:pic>
      <p:sp>
        <p:nvSpPr>
          <p:cNvPr id="17411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3733800" y="1845736"/>
            <a:ext cx="4632960" cy="4023359"/>
          </a:xfrm>
        </p:spPr>
        <p:txBody>
          <a:bodyPr>
            <a:normAutofit/>
          </a:bodyPr>
          <a:lstStyle/>
          <a:p>
            <a:r>
              <a:rPr lang="sr-Latn-RS" altLang="en-US" dirty="0"/>
              <a:t>Računamo </a:t>
            </a:r>
            <a:r>
              <a:rPr lang="sr-Latn-RS" altLang="en-US" dirty="0" err="1"/>
              <a:t>euklidsku</a:t>
            </a:r>
            <a:r>
              <a:rPr lang="sr-Latn-RS" altLang="en-US" dirty="0"/>
              <a:t> distancu</a:t>
            </a:r>
          </a:p>
          <a:p>
            <a:r>
              <a:rPr lang="sr-Latn-RS" altLang="en-US" dirty="0"/>
              <a:t>d = sqrt(.8</a:t>
            </a:r>
            <a:r>
              <a:rPr lang="sr-Latn-RS" altLang="en-US" baseline="30000" dirty="0"/>
              <a:t>2</a:t>
            </a:r>
            <a:r>
              <a:rPr lang="sr-Latn-RS" altLang="en-US" dirty="0"/>
              <a:t> + 600</a:t>
            </a:r>
            <a:r>
              <a:rPr lang="sr-Latn-RS" altLang="en-US" baseline="30000" dirty="0"/>
              <a:t>2</a:t>
            </a:r>
            <a:r>
              <a:rPr lang="sr-Latn-RS" altLang="en-US" dirty="0"/>
              <a:t>) = 600.0005</a:t>
            </a:r>
          </a:p>
          <a:p>
            <a:r>
              <a:rPr lang="sr-Latn-RS" altLang="en-US" dirty="0"/>
              <a:t>Šta će se desiti sa distancom ako se udaljenost na varijabli X smanji za 50%?</a:t>
            </a:r>
          </a:p>
          <a:p>
            <a:pPr lvl="1"/>
            <a:r>
              <a:rPr lang="sr-Latn-RS" altLang="en-US" dirty="0"/>
              <a:t>dx = sqrt(.8</a:t>
            </a:r>
            <a:r>
              <a:rPr lang="sr-Latn-RS" altLang="en-US" baseline="30000" dirty="0"/>
              <a:t>2</a:t>
            </a:r>
            <a:r>
              <a:rPr lang="sr-Latn-RS" altLang="en-US" dirty="0"/>
              <a:t> + 300</a:t>
            </a:r>
            <a:r>
              <a:rPr lang="sr-Latn-RS" altLang="en-US" baseline="30000" dirty="0"/>
              <a:t>2</a:t>
            </a:r>
            <a:r>
              <a:rPr lang="sr-Latn-RS" altLang="en-US" dirty="0"/>
              <a:t>) = 300.001</a:t>
            </a:r>
          </a:p>
          <a:p>
            <a:r>
              <a:rPr lang="sr-Latn-RS" altLang="en-US" dirty="0"/>
              <a:t>Šta će se desiti sa distancom ako se udeljenost na varijabli Y smanji za 50%?</a:t>
            </a:r>
          </a:p>
          <a:p>
            <a:pPr lvl="1"/>
            <a:r>
              <a:rPr lang="sr-Latn-RS" altLang="en-US" dirty="0"/>
              <a:t>dy = sqrt(.4</a:t>
            </a:r>
            <a:r>
              <a:rPr lang="sr-Latn-RS" altLang="en-US" baseline="30000" dirty="0"/>
              <a:t>2</a:t>
            </a:r>
            <a:r>
              <a:rPr lang="sr-Latn-RS" altLang="en-US" dirty="0"/>
              <a:t> + 600</a:t>
            </a:r>
            <a:r>
              <a:rPr lang="sr-Latn-RS" altLang="en-US" baseline="30000" dirty="0"/>
              <a:t>2</a:t>
            </a:r>
            <a:r>
              <a:rPr lang="sr-Latn-RS" altLang="en-US" dirty="0"/>
              <a:t>) = 600.0001</a:t>
            </a:r>
          </a:p>
          <a:p>
            <a:r>
              <a:rPr lang="sr-Latn-CS" altLang="en-US" dirty="0"/>
              <a:t>Varijabla sa većim rasponom znatno više utiče na distancu nego varijabla sa manjim rasponom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altLang="en-US" sz="4000" dirty="0"/>
              <a:t>Računanje distance - transformacije</a:t>
            </a:r>
            <a:endParaRPr lang="en-US" altLang="en-US" sz="40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Kako možemo da rešimo problem nejednakih raspona varijabli?</a:t>
            </a:r>
          </a:p>
          <a:p>
            <a:r>
              <a:rPr lang="sr-Latn-CS" altLang="en-US" dirty="0"/>
              <a:t>Neophodno je ili normirati (od 0 do 1) ili standardizovati varijable </a:t>
            </a:r>
            <a:endParaRPr lang="hr-HR" altLang="en-US" dirty="0"/>
          </a:p>
          <a:p>
            <a:r>
              <a:rPr lang="hr-HR" altLang="en-US" dirty="0"/>
              <a:t>SPSS-a nudi nekoliko vrsta transformacija rezultata:</a:t>
            </a:r>
          </a:p>
          <a:p>
            <a:pPr lvl="1"/>
            <a:r>
              <a:rPr lang="hr-HR" altLang="en-US" dirty="0"/>
              <a:t>Transformacija rezultata u z-vrednosti</a:t>
            </a:r>
            <a:endParaRPr lang="en-US" altLang="en-US" dirty="0"/>
          </a:p>
          <a:p>
            <a:pPr lvl="1"/>
            <a:r>
              <a:rPr lang="hr-HR" altLang="en-US" dirty="0"/>
              <a:t>Transformacija rezultata na raspon od -1 do +1</a:t>
            </a:r>
            <a:endParaRPr lang="en-US" altLang="en-US" dirty="0"/>
          </a:p>
          <a:p>
            <a:pPr lvl="1"/>
            <a:r>
              <a:rPr lang="hr-HR" altLang="en-US" dirty="0"/>
              <a:t>Transformacija rezultata na raspon od 0 do 1</a:t>
            </a:r>
            <a:endParaRPr lang="en-US" altLang="en-US" dirty="0"/>
          </a:p>
          <a:p>
            <a:pPr lvl="1"/>
            <a:r>
              <a:rPr lang="hr-HR" altLang="en-US" dirty="0"/>
              <a:t>Transformacija rezultata na skalu sa M =1</a:t>
            </a:r>
            <a:endParaRPr lang="en-US" altLang="en-US" dirty="0"/>
          </a:p>
          <a:p>
            <a:pPr lvl="1"/>
            <a:r>
              <a:rPr lang="hr-HR" altLang="en-US" dirty="0"/>
              <a:t>Transformacija rezultata na skalu sa </a:t>
            </a:r>
            <a:r>
              <a:rPr lang="hr-HR" altLang="en-US" dirty="0">
                <a:sym typeface="Symbol" pitchFamily="18" charset="2"/>
              </a:rPr>
              <a:t></a:t>
            </a:r>
            <a:r>
              <a:rPr lang="hr-HR" altLang="en-US" dirty="0"/>
              <a:t> = 1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1EDE0-3BEB-F0D0-0C84-139FC373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758952"/>
            <a:ext cx="7787640" cy="3566160"/>
          </a:xfrm>
        </p:spPr>
        <p:txBody>
          <a:bodyPr/>
          <a:lstStyle/>
          <a:p>
            <a:r>
              <a:rPr lang="sr-Latn-RS" dirty="0"/>
              <a:t>Metode grupisanja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83D5B-35BF-9080-EB3A-3A8BCE0503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Kako formiramo klastere?</a:t>
            </a:r>
          </a:p>
        </p:txBody>
      </p:sp>
    </p:spTree>
    <p:extLst>
      <p:ext uri="{BB962C8B-B14F-4D97-AF65-F5344CB8AC3E}">
        <p14:creationId xmlns:p14="http://schemas.microsoft.com/office/powerpoint/2010/main" val="37028859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2AAA-B13F-46FC-9997-69E340F4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grupisanja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7DA8-1186-453B-941E-35D23026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Klaster analiza ne podrazumeva jedan postupak (analizu), već </a:t>
            </a:r>
            <a:r>
              <a:rPr lang="sr-Latn-RS" dirty="0"/>
              <a:t>čitavu porodicu </a:t>
            </a:r>
            <a:r>
              <a:rPr lang="sr-Latn-RS" dirty="0" err="1"/>
              <a:t>multivarijacionih</a:t>
            </a:r>
            <a:r>
              <a:rPr lang="sr-Latn-RS" dirty="0"/>
              <a:t> tehnika</a:t>
            </a:r>
          </a:p>
          <a:p>
            <a:pPr lvl="1"/>
            <a:r>
              <a:rPr lang="sr-Latn-RS" altLang="en-US" dirty="0"/>
              <a:t>Sve imaju za </a:t>
            </a:r>
            <a:r>
              <a:rPr lang="sr-Latn-CS" altLang="en-US" dirty="0"/>
              <a:t>cilj da se entiteti svrstaju u grupe tako da sličnost (homogenost) unutar grupa i razlika između grupa budu što je moguće veće</a:t>
            </a:r>
          </a:p>
          <a:p>
            <a:pPr lvl="1"/>
            <a:r>
              <a:rPr lang="sr-Latn-CS" altLang="en-US" dirty="0"/>
              <a:t>Razlikuju se po tome na koji način se ovo postiže</a:t>
            </a:r>
          </a:p>
          <a:p>
            <a:pPr lvl="1"/>
            <a:endParaRPr lang="sr-Latn-CS" altLang="en-US" dirty="0"/>
          </a:p>
          <a:p>
            <a:r>
              <a:rPr lang="sr-Latn-CS" altLang="en-US" dirty="0"/>
              <a:t>Napomena: najčešće ćemo pod entitetima podrazumevati ispitanike u istraživanju, a pod dimenzijama merene varijable (psihološke dimenzije/konstrukte), ali to ne mora uvek biti slučaj</a:t>
            </a:r>
          </a:p>
        </p:txBody>
      </p:sp>
    </p:spTree>
    <p:extLst>
      <p:ext uri="{BB962C8B-B14F-4D97-AF65-F5344CB8AC3E}">
        <p14:creationId xmlns:p14="http://schemas.microsoft.com/office/powerpoint/2010/main" val="156213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F2AAA-B13F-46FC-9997-69E340F4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Metode grupisanja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B87DA8-1186-453B-941E-35D23026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Latn-CS" altLang="en-US" dirty="0" err="1"/>
              <a:t>Najopštija</a:t>
            </a:r>
            <a:r>
              <a:rPr lang="sr-Latn-CS" altLang="en-US" dirty="0"/>
              <a:t> podela je na hijerarhijske i </a:t>
            </a:r>
            <a:r>
              <a:rPr lang="sr-Latn-CS" altLang="en-US" dirty="0" err="1"/>
              <a:t>nehijerarhijske</a:t>
            </a:r>
            <a:r>
              <a:rPr lang="sr-Latn-CS" altLang="en-US" dirty="0"/>
              <a:t> metode analize</a:t>
            </a:r>
          </a:p>
          <a:p>
            <a:r>
              <a:rPr lang="sr-Latn-CS" altLang="en-US" dirty="0"/>
              <a:t>Hijerarhijske metode idu „korak po korak“, prema tačno utvrđenom algoritmu, da bi došle do konačnih klastera</a:t>
            </a:r>
          </a:p>
          <a:p>
            <a:pPr lvl="1"/>
            <a:r>
              <a:rPr lang="sr-Latn-CS" altLang="en-US" dirty="0"/>
              <a:t>Metode deljenja (</a:t>
            </a:r>
            <a:r>
              <a:rPr lang="en-US" altLang="en-US" dirty="0" err="1"/>
              <a:t>deobe</a:t>
            </a:r>
            <a:r>
              <a:rPr lang="en-US" altLang="en-US" dirty="0"/>
              <a:t>,</a:t>
            </a:r>
            <a:r>
              <a:rPr lang="sr-Latn-CS" altLang="en-US" dirty="0"/>
              <a:t> </a:t>
            </a:r>
            <a:r>
              <a:rPr lang="en-US" altLang="en-US" dirty="0" err="1"/>
              <a:t>divizivne</a:t>
            </a:r>
            <a:r>
              <a:rPr lang="en-US" altLang="en-US" dirty="0"/>
              <a:t> </a:t>
            </a:r>
            <a:r>
              <a:rPr lang="en-US" altLang="en-US" dirty="0" err="1"/>
              <a:t>metode</a:t>
            </a:r>
            <a:r>
              <a:rPr lang="sr-Latn-CS" altLang="en-US" dirty="0"/>
              <a:t>)</a:t>
            </a:r>
          </a:p>
          <a:p>
            <a:pPr lvl="1"/>
            <a:r>
              <a:rPr lang="sr-Latn-CS" altLang="en-US" dirty="0"/>
              <a:t>Metode udruživanja (</a:t>
            </a:r>
            <a:r>
              <a:rPr lang="en-US" altLang="en-US" dirty="0" err="1"/>
              <a:t>aglomerativ</a:t>
            </a:r>
            <a:r>
              <a:rPr lang="sr-Latn-RS" altLang="en-US" dirty="0"/>
              <a:t>n</a:t>
            </a:r>
            <a:r>
              <a:rPr lang="en-US" altLang="en-US" dirty="0"/>
              <a:t>e </a:t>
            </a:r>
            <a:r>
              <a:rPr lang="en-US" altLang="en-US" dirty="0" err="1"/>
              <a:t>metod</a:t>
            </a:r>
            <a:r>
              <a:rPr lang="sr-Latn-RS" altLang="en-US" dirty="0"/>
              <a:t>e</a:t>
            </a:r>
            <a:r>
              <a:rPr lang="sr-Latn-CS" altLang="en-US" dirty="0"/>
              <a:t>)</a:t>
            </a:r>
          </a:p>
          <a:p>
            <a:r>
              <a:rPr lang="sr-Latn-RS" altLang="en-US" dirty="0" err="1"/>
              <a:t>Nehijerarhijske</a:t>
            </a:r>
            <a:r>
              <a:rPr lang="sr-Latn-RS" altLang="en-US" dirty="0"/>
              <a:t> metode ne idu „korak po korak“, mada podrazumevaju </a:t>
            </a:r>
            <a:r>
              <a:rPr lang="sr-Latn-RS" altLang="en-US" dirty="0" err="1"/>
              <a:t>iterativnost</a:t>
            </a:r>
            <a:endParaRPr lang="sr-Latn-RS" altLang="en-US" dirty="0"/>
          </a:p>
          <a:p>
            <a:pPr lvl="1"/>
            <a:r>
              <a:rPr lang="sr-Latn-RS" altLang="en-US" dirty="0"/>
              <a:t>Entiteti se raspoređuju u različite klastere sa ciljem </a:t>
            </a:r>
            <a:r>
              <a:rPr lang="sr-Latn-RS" altLang="en-US" dirty="0" err="1"/>
              <a:t>maksimizacije</a:t>
            </a:r>
            <a:r>
              <a:rPr lang="sr-Latn-RS" altLang="en-US" dirty="0"/>
              <a:t> nekog kriterijuma i „isprobava“ se više rešenja</a:t>
            </a:r>
          </a:p>
          <a:p>
            <a:pPr lvl="1"/>
            <a:r>
              <a:rPr lang="sr-Latn-CS" altLang="en-US" dirty="0"/>
              <a:t>Npr. k-</a:t>
            </a:r>
            <a:r>
              <a:rPr lang="sr-Latn-CS" altLang="en-US" dirty="0" err="1"/>
              <a:t>means</a:t>
            </a:r>
            <a:r>
              <a:rPr lang="sr-Latn-CS" altLang="en-US" dirty="0"/>
              <a:t> </a:t>
            </a:r>
            <a:r>
              <a:rPr lang="sr-Latn-CS" altLang="en-US" dirty="0" err="1"/>
              <a:t>clustering</a:t>
            </a:r>
            <a:r>
              <a:rPr lang="sr-Latn-CS" altLang="en-US" dirty="0"/>
              <a:t> </a:t>
            </a:r>
            <a:r>
              <a:rPr lang="sr-Latn-RS" altLang="en-US" dirty="0"/>
              <a:t>polazi od unapred definisanog broja klastera (k), pa premešta entitete dok ne pronađe optimalno rešenje</a:t>
            </a:r>
            <a:endParaRPr lang="sr-Latn-CS" altLang="en-US" dirty="0"/>
          </a:p>
          <a:p>
            <a:r>
              <a:rPr lang="sr-Latn-CS" altLang="en-US" dirty="0"/>
              <a:t>Mi ćemo se baviti samo hijerarhijskim metodama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510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err="1"/>
              <a:t>Taksonomska</a:t>
            </a:r>
            <a:r>
              <a:rPr lang="sr-Latn-RS" dirty="0"/>
              <a:t> valjanost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Zašto se tako zove?</a:t>
            </a:r>
          </a:p>
          <a:p>
            <a:r>
              <a:rPr lang="sr-Latn-RS" dirty="0"/>
              <a:t>Zato što nam služi za klasifikaciju, sistematizaciju neke pojave</a:t>
            </a:r>
          </a:p>
          <a:p>
            <a:r>
              <a:rPr lang="sr-Latn-RS" dirty="0"/>
              <a:t>Npr. taksonomija (psihičkih) bolesti / poremećaja (ICD, DSM)</a:t>
            </a:r>
          </a:p>
          <a:p>
            <a:endParaRPr lang="sr-Latn-RS" dirty="0"/>
          </a:p>
          <a:p>
            <a:r>
              <a:rPr lang="sr-Latn-RS" dirty="0"/>
              <a:t>Kom vidu valjanosti je ona najsličnija?</a:t>
            </a:r>
          </a:p>
          <a:p>
            <a:r>
              <a:rPr lang="sr-Latn-RS" dirty="0"/>
              <a:t>Dijagnostičkoj valjanosti</a:t>
            </a:r>
          </a:p>
          <a:p>
            <a:r>
              <a:rPr lang="sr-Latn-RS" dirty="0"/>
              <a:t>Ali donekle i faktorskoj analizi</a:t>
            </a:r>
          </a:p>
        </p:txBody>
      </p:sp>
    </p:spTree>
    <p:extLst>
      <p:ext uri="{BB962C8B-B14F-4D97-AF65-F5344CB8AC3E}">
        <p14:creationId xmlns:p14="http://schemas.microsoft.com/office/powerpoint/2010/main" val="272822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A247F-3B4C-2E34-10A9-EEF7DF0AA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Hijerarhijske metode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5601A3-34B2-F06A-68F1-01EF1A8AE4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Metode deljenja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CA8D8F-CE9D-FCEE-7D91-778DF21483B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sr-Latn-CS" altLang="en-US" dirty="0"/>
              <a:t>Na početku su svi entiteti u jednom klasteru </a:t>
            </a:r>
          </a:p>
          <a:p>
            <a:r>
              <a:rPr lang="sr-Latn-CS" altLang="en-US" dirty="0"/>
              <a:t>U prvom koraku klaster se deli na dva</a:t>
            </a:r>
            <a:r>
              <a:rPr lang="en-US" altLang="en-US" dirty="0"/>
              <a:t>,</a:t>
            </a:r>
            <a:r>
              <a:rPr lang="sr-Latn-CS" altLang="en-US" dirty="0"/>
              <a:t> koji sadrže entitete koji se međusobno najviše razlikuju</a:t>
            </a:r>
          </a:p>
          <a:p>
            <a:r>
              <a:rPr lang="sr-Latn-CS" altLang="en-US" dirty="0"/>
              <a:t>U svakom sledećem koraku klasteri se dele na dva</a:t>
            </a:r>
            <a:r>
              <a:rPr lang="en-US" altLang="en-US" dirty="0"/>
              <a:t>,</a:t>
            </a:r>
            <a:r>
              <a:rPr lang="sr-Latn-CS" altLang="en-US" dirty="0"/>
              <a:t> koji sadrže entitete koji se međusobno najviše razlikuju</a:t>
            </a:r>
          </a:p>
          <a:p>
            <a:r>
              <a:rPr lang="sr-Latn-CS" altLang="en-US" dirty="0"/>
              <a:t>Postupak se nastavlja dok se ne dođe do pojedinačnih entiteta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2B0495-B48E-D12B-0C8A-AE22C800A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Metode udruživanja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529F7-7173-BC27-56D9-C11989FF154B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sr-Latn-CS" altLang="en-US" dirty="0"/>
              <a:t>Na početku svaki entitet predstavlja odvojenu grupu</a:t>
            </a:r>
          </a:p>
          <a:p>
            <a:r>
              <a:rPr lang="sr-Latn-CS" altLang="en-US" dirty="0"/>
              <a:t>U prvom koraku se udružuju entiteti  sa najmanjom distancom (koji se najmanje razlikuju)</a:t>
            </a:r>
          </a:p>
          <a:p>
            <a:r>
              <a:rPr lang="sr-Latn-CS" altLang="en-US" dirty="0"/>
              <a:t>U svakom sledećem koraku se klasteri koje sadrže međusobno najsličnije entitete udružuju</a:t>
            </a:r>
          </a:p>
          <a:p>
            <a:r>
              <a:rPr lang="sr-Latn-CS" altLang="en-US" dirty="0"/>
              <a:t>Postupak se nastavlja dok se ne dođe do jednog klastera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037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Aglomeracija klastera</a:t>
            </a:r>
            <a:endParaRPr lang="en-US" altLang="en-US" dirty="0"/>
          </a:p>
        </p:txBody>
      </p:sp>
      <p:pic>
        <p:nvPicPr>
          <p:cNvPr id="25603" name="Picture 3" descr="Dijagram_hijerarhijskog_grupiranj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3087" y="2514600"/>
            <a:ext cx="4297825" cy="3414439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pic>
        <p:nvPicPr>
          <p:cNvPr id="11" name="Picture 6" descr="dendx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31229"/>
            <a:ext cx="3865019" cy="296427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8CE39-8311-1D6A-0C42-BB7EC89F006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Koji klaster bi se prvi formirao?</a:t>
            </a:r>
          </a:p>
          <a:p>
            <a:pPr lvl="1"/>
            <a:r>
              <a:rPr lang="sr-Latn-RS" dirty="0"/>
              <a:t>Entiteti 1 i 2</a:t>
            </a:r>
          </a:p>
          <a:p>
            <a:r>
              <a:rPr lang="sr-Latn-RS" dirty="0"/>
              <a:t>Koji bi bio sledeći klaster koji bi se formirao?</a:t>
            </a:r>
          </a:p>
          <a:p>
            <a:pPr lvl="1"/>
            <a:r>
              <a:rPr lang="sr-Latn-RS" dirty="0"/>
              <a:t>Entiteti 4 i 5</a:t>
            </a:r>
          </a:p>
          <a:p>
            <a:r>
              <a:rPr lang="sr-Latn-RS" dirty="0"/>
              <a:t>Šta bi se desilo u narednom koraku?</a:t>
            </a:r>
          </a:p>
          <a:p>
            <a:pPr lvl="1"/>
            <a:r>
              <a:rPr lang="sr-Latn-RS" dirty="0"/>
              <a:t>Entitet 3 bi bio pridružen klasteru u kome se nalaze 4 i 5</a:t>
            </a:r>
          </a:p>
          <a:p>
            <a:r>
              <a:rPr lang="sr-Latn-RS" dirty="0"/>
              <a:t>Sada ćemo to prikazati i numerički, preko distanci</a:t>
            </a:r>
          </a:p>
        </p:txBody>
      </p:sp>
    </p:spTree>
    <p:extLst>
      <p:ext uri="{BB962C8B-B14F-4D97-AF65-F5344CB8AC3E}">
        <p14:creationId xmlns:p14="http://schemas.microsoft.com/office/powerpoint/2010/main" val="363169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pic>
        <p:nvPicPr>
          <p:cNvPr id="11" name="Picture 6" descr="dendx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31229"/>
            <a:ext cx="3865019" cy="2964273"/>
          </a:xfrm>
        </p:spPr>
      </p:pic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</p:nvPr>
        </p:nvGraphicFramePr>
        <p:xfrm>
          <a:off x="4664075" y="1846263"/>
          <a:ext cx="3702048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Matrica koordinata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entitet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074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09842260"/>
              </p:ext>
            </p:extLst>
          </p:nvPr>
        </p:nvGraphicFramePr>
        <p:xfrm>
          <a:off x="822325" y="1846263"/>
          <a:ext cx="3703638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sr-Latn-RS" sz="2400" b="0" dirty="0">
                          <a:latin typeface="+mn-lt"/>
                        </a:rPr>
                        <a:t>Matrica distanci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83856" marR="8385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1.0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5.0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4.5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7.2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6.7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  <a:latin typeface="Calibri" panose="020F0502020204030204" pitchFamily="34" charset="0"/>
                        </a:rPr>
                        <a:t>8.5</a:t>
                      </a:r>
                      <a:endParaRPr lang="sr-Latn-R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0" marR="8382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>
                          <a:effectLst/>
                          <a:latin typeface="Calibri" panose="020F0502020204030204" pitchFamily="34" charset="0"/>
                        </a:rPr>
                        <a:t>7.8</a:t>
                      </a:r>
                      <a:endParaRPr lang="sr-Latn-R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0" marR="83820" anchor="ctr"/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  <a:latin typeface="Calibri" panose="020F0502020204030204" pitchFamily="34" charset="0"/>
                        </a:rPr>
                        <a:t>3.6</a:t>
                      </a:r>
                      <a:endParaRPr lang="sr-Latn-R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0" marR="8382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2900101"/>
              </p:ext>
            </p:extLst>
          </p:nvPr>
        </p:nvGraphicFramePr>
        <p:xfrm>
          <a:off x="4664075" y="1846263"/>
          <a:ext cx="3702048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Matrica koordinata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entitet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685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44308934"/>
              </p:ext>
            </p:extLst>
          </p:nvPr>
        </p:nvGraphicFramePr>
        <p:xfrm>
          <a:off x="822325" y="1846263"/>
          <a:ext cx="3703638" cy="32004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172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sr-Latn-RS" sz="2400" b="0" dirty="0">
                          <a:latin typeface="+mn-lt"/>
                        </a:rPr>
                        <a:t>Matrica distanci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 marL="83856" marR="83856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3856" marR="83856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1.0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5.0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4.5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  <a:latin typeface="Calibri" panose="020F0502020204030204" pitchFamily="34" charset="0"/>
                        </a:rPr>
                        <a:t>7.2</a:t>
                      </a:r>
                      <a:endParaRPr lang="sr-Latn-R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0" marR="838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>
                          <a:effectLst/>
                          <a:latin typeface="Calibri" panose="020F0502020204030204" pitchFamily="34" charset="0"/>
                        </a:rPr>
                        <a:t>6.7</a:t>
                      </a:r>
                      <a:endParaRPr lang="sr-Latn-RS" sz="180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0" marR="838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rtl="0" fontAlgn="base" latinLnBrk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2400" dirty="0">
                          <a:effectLst/>
                          <a:latin typeface="Calibri" panose="020F0502020204030204" pitchFamily="34" charset="0"/>
                        </a:rPr>
                        <a:t>2.2</a:t>
                      </a:r>
                      <a:endParaRPr lang="sr-Latn-RS" sz="180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820" marR="8382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56" marR="83856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8.5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7.8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3.6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marL="83856" marR="8385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marL="83856" marR="83856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RS" dirty="0"/>
              <a:t>Tražimo najmanju distancu između bilo koja dva entiteta</a:t>
            </a:r>
          </a:p>
          <a:p>
            <a:r>
              <a:rPr lang="sr-Latn-RS" dirty="0"/>
              <a:t>U ovom slučaju to su 1 i 2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5400" y="3238500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8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Aglomeracija – primer</a:t>
            </a:r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Prvo se združuju dva slučaja sa najmanjom distancom</a:t>
            </a:r>
          </a:p>
          <a:p>
            <a:pPr eaLnBrk="1" hangingPunct="1"/>
            <a:r>
              <a:rPr lang="sr-Latn-CS" altLang="en-US" dirty="0"/>
              <a:t>U sledećem koraku se računa distanca </a:t>
            </a:r>
            <a:r>
              <a:rPr lang="en-US" altLang="en-US" dirty="0"/>
              <a:t>u </a:t>
            </a:r>
            <a:r>
              <a:rPr lang="en-US" altLang="en-US" dirty="0" err="1"/>
              <a:t>odnosu</a:t>
            </a:r>
            <a:r>
              <a:rPr lang="en-US" altLang="en-US" dirty="0"/>
              <a:t> </a:t>
            </a:r>
            <a:r>
              <a:rPr lang="en-US" altLang="en-US" dirty="0" err="1"/>
              <a:t>na</a:t>
            </a:r>
            <a:r>
              <a:rPr lang="sr-Latn-CS" altLang="en-US" dirty="0"/>
              <a:t> ova dva združena entiteta</a:t>
            </a:r>
          </a:p>
          <a:p>
            <a:pPr eaLnBrk="1" hangingPunct="1"/>
            <a:r>
              <a:rPr lang="sr-Latn-CS" altLang="en-US" dirty="0"/>
              <a:t>Postoji više predloženih modela za računanje distance između klastera</a:t>
            </a:r>
          </a:p>
          <a:p>
            <a:pPr eaLnBrk="1" hangingPunct="1"/>
            <a:r>
              <a:rPr lang="sr-Latn-CS" altLang="en-US" dirty="0"/>
              <a:t>Za potrebe demonstracije iskoristićemo udaljenost ostalih entiteta od proseka</a:t>
            </a:r>
            <a:r>
              <a:rPr lang="en-US" altLang="en-US" dirty="0"/>
              <a:t> (</a:t>
            </a:r>
            <a:r>
              <a:rPr lang="en-US" altLang="en-US" dirty="0" err="1"/>
              <a:t>centroida</a:t>
            </a:r>
            <a:r>
              <a:rPr lang="en-US" altLang="en-US" dirty="0"/>
              <a:t>)</a:t>
            </a:r>
            <a:r>
              <a:rPr lang="sr-Latn-CS" altLang="en-US" dirty="0"/>
              <a:t> ova dva entiteta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41749509"/>
              </p:ext>
            </p:extLst>
          </p:nvPr>
        </p:nvGraphicFramePr>
        <p:xfrm>
          <a:off x="777877" y="1846263"/>
          <a:ext cx="3365500" cy="2743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r>
                        <a:rPr lang="sr-Latn-RS" sz="2400" b="0" dirty="0">
                          <a:latin typeface="+mn-lt"/>
                        </a:rPr>
                        <a:t>Matrica distanci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</a:t>
                      </a: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8.1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3.6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</a:t>
                      </a: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2.2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2.0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01117811"/>
              </p:ext>
            </p:extLst>
          </p:nvPr>
        </p:nvGraphicFramePr>
        <p:xfrm>
          <a:off x="4664075" y="1846263"/>
          <a:ext cx="3702048" cy="2743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Matrica koordinata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entitet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5029200"/>
            <a:ext cx="527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>
                <a:latin typeface="+mn-lt"/>
              </a:rPr>
              <a:t>Tražimo sledeću najmanju distancu</a:t>
            </a:r>
          </a:p>
        </p:txBody>
      </p:sp>
      <p:sp>
        <p:nvSpPr>
          <p:cNvPr id="6" name="Rectangle 5"/>
          <p:cNvSpPr/>
          <p:nvPr/>
        </p:nvSpPr>
        <p:spPr>
          <a:xfrm>
            <a:off x="2819400" y="4206876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99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2249047"/>
              </p:ext>
            </p:extLst>
          </p:nvPr>
        </p:nvGraphicFramePr>
        <p:xfrm>
          <a:off x="842010" y="1855788"/>
          <a:ext cx="2692400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7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sr-Latn-RS" sz="2400" b="0" dirty="0">
                          <a:latin typeface="+mn-lt"/>
                        </a:rPr>
                        <a:t>Matrica distanci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4.6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7.8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3.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.0</a:t>
                      </a:r>
                    </a:p>
                  </a:txBody>
                  <a:tcPr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04296407"/>
              </p:ext>
            </p:extLst>
          </p:nvPr>
        </p:nvGraphicFramePr>
        <p:xfrm>
          <a:off x="4664075" y="1846263"/>
          <a:ext cx="3702048" cy="22860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Matrica koordinata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entitet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653290"/>
            <a:ext cx="5276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2800" dirty="0">
                <a:latin typeface="+mn-lt"/>
              </a:rPr>
              <a:t>Tražimo sledeću najmanju distancu</a:t>
            </a:r>
          </a:p>
        </p:txBody>
      </p:sp>
      <p:sp>
        <p:nvSpPr>
          <p:cNvPr id="6" name="Rectangle 5"/>
          <p:cNvSpPr/>
          <p:nvPr/>
        </p:nvSpPr>
        <p:spPr>
          <a:xfrm>
            <a:off x="2178685" y="3791115"/>
            <a:ext cx="685800" cy="381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Aglomeracija – primer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1871905"/>
              </p:ext>
            </p:extLst>
          </p:nvPr>
        </p:nvGraphicFramePr>
        <p:xfrm>
          <a:off x="777877" y="1846263"/>
          <a:ext cx="2362200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78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sr-Latn-RS" sz="2400" b="0" dirty="0">
                          <a:latin typeface="+mn-lt"/>
                        </a:rPr>
                        <a:t>Matrica distanci</a:t>
                      </a:r>
                      <a:endParaRPr lang="en-US" sz="2400" b="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A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0.0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 </a:t>
                      </a:r>
                      <a:endParaRPr kumimoji="0" lang="en-GB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B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6.4</a:t>
                      </a:r>
                      <a:endParaRPr kumimoji="0" lang="en-GB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r>
                        <a:rPr kumimoji="0" lang="en-GB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.0</a:t>
                      </a:r>
                    </a:p>
                  </a:txBody>
                  <a:tcPr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Content Placeholder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9107845"/>
              </p:ext>
            </p:extLst>
          </p:nvPr>
        </p:nvGraphicFramePr>
        <p:xfrm>
          <a:off x="4664075" y="1846263"/>
          <a:ext cx="3702048" cy="18288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340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Matrica koordinata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entitet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v2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A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1.5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u="none" strike="noStrike" cap="none" normalizeH="0" baseline="0" dirty="0">
                          <a:ln>
                            <a:noFill/>
                          </a:ln>
                          <a:effectLst/>
                          <a:latin typeface="+mn-lt"/>
                        </a:rPr>
                        <a:t>B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C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6.3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sr-Latn-R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83820" marR="83820" anchor="ctr"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4296115"/>
            <a:ext cx="63178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+mn-lt"/>
              </a:rPr>
              <a:t>Ostaju dva klastera čija je distanca 6.4</a:t>
            </a:r>
          </a:p>
          <a:p>
            <a:r>
              <a:rPr lang="pl-PL" sz="2800" dirty="0"/>
              <a:t>Mogli bismo ih dalje spojiti u jedan klaster</a:t>
            </a:r>
            <a:endParaRPr lang="pl-PL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020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Taksonomije i valjanost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A354E-F2C3-4A3D-91AC-432C5CF33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Taksonomska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Pokušavamo da utvrdimo broj grupa i pripadnost grupi</a:t>
            </a:r>
          </a:p>
          <a:p>
            <a:r>
              <a:rPr lang="sr-Latn-RS" dirty="0" err="1"/>
              <a:t>Validiramo</a:t>
            </a:r>
            <a:r>
              <a:rPr lang="sr-Latn-RS" dirty="0"/>
              <a:t> samu kategorizaciju/taksonomiju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CA959-A492-44D1-8A03-D0B4D1C46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Dijagnostička valjanost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60A25-D293-4FC5-A2E5-100824757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Broj grupa i pripadnost grupi su nam već poznate</a:t>
            </a:r>
          </a:p>
          <a:p>
            <a:r>
              <a:rPr lang="sr-Latn-RS" dirty="0" err="1"/>
              <a:t>Validiramo</a:t>
            </a:r>
            <a:r>
              <a:rPr lang="sr-Latn-RS" dirty="0"/>
              <a:t> neki drugi konstrukt koji bi trebalo da predviđa grupnu pripadnost</a:t>
            </a:r>
          </a:p>
        </p:txBody>
      </p:sp>
    </p:spTree>
    <p:extLst>
      <p:ext uri="{BB962C8B-B14F-4D97-AF65-F5344CB8AC3E}">
        <p14:creationId xmlns:p14="http://schemas.microsoft.com/office/powerpoint/2010/main" val="231636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Aglomeracija – primer</a:t>
            </a:r>
            <a:endParaRPr lang="en-US" altLang="en-US" dirty="0"/>
          </a:p>
        </p:txBody>
      </p:sp>
      <p:graphicFrame>
        <p:nvGraphicFramePr>
          <p:cNvPr id="7170" name="Object 3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4420393"/>
              </p:ext>
            </p:extLst>
          </p:nvPr>
        </p:nvGraphicFramePr>
        <p:xfrm>
          <a:off x="777240" y="1878806"/>
          <a:ext cx="3565525" cy="3100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086795" imgH="3552381" progId="Paint.Picture">
                  <p:embed/>
                </p:oleObj>
              </mc:Choice>
              <mc:Fallback>
                <p:oleObj name="Bitmap Image" r:id="rId2" imgW="4086795" imgH="35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" y="1878806"/>
                        <a:ext cx="3565525" cy="3100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82" name="Rectangle 38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sr-Latn-CS" altLang="en-US" dirty="0"/>
              <a:t>Dendogram</a:t>
            </a:r>
          </a:p>
          <a:p>
            <a:r>
              <a:rPr lang="sr-Latn-CS" altLang="en-US" dirty="0"/>
              <a:t>Grafički prikaz procesa</a:t>
            </a:r>
          </a:p>
          <a:p>
            <a:r>
              <a:rPr lang="sr-Latn-CS" altLang="en-US" dirty="0"/>
              <a:t>Relativna distanca je reprezentovana dužinom vertikalnih linija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2942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Distanca između klastera</a:t>
            </a:r>
            <a:endParaRPr lang="en-US" altLang="en-US" dirty="0"/>
          </a:p>
        </p:txBody>
      </p:sp>
      <p:sp>
        <p:nvSpPr>
          <p:cNvPr id="33795" name="Rectangle 19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Znamo kako računamo distance između entiteta, ali kako možemo računati udaljenost između klastera? Koje entitete uzimamo u obzir?</a:t>
            </a:r>
          </a:p>
        </p:txBody>
      </p:sp>
      <p:pic>
        <p:nvPicPr>
          <p:cNvPr id="110594" name="Picture 2" descr="Cluster analysis - Wikipedia">
            <a:extLst>
              <a:ext uri="{FF2B5EF4-FFF2-40B4-BE49-F238E27FC236}">
                <a16:creationId xmlns:a16="http://schemas.microsoft.com/office/drawing/2014/main" id="{A43560FA-F230-8942-95F0-8CA811F5F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100" y="2860967"/>
            <a:ext cx="4495800" cy="300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3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Distanca između klastera</a:t>
            </a:r>
            <a:endParaRPr lang="en-US" altLang="en-US" dirty="0"/>
          </a:p>
        </p:txBody>
      </p:sp>
      <p:sp>
        <p:nvSpPr>
          <p:cNvPr id="33795" name="Rectangle 19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altLang="en-US" dirty="0"/>
              <a:t>Postoje različite moguće metode određivanja udaljenosti između klastera:</a:t>
            </a:r>
          </a:p>
          <a:p>
            <a:pPr lvl="1"/>
            <a:r>
              <a:rPr lang="sr-Latn-CS" altLang="en-US" dirty="0"/>
              <a:t>M</a:t>
            </a:r>
            <a:r>
              <a:rPr lang="en-US" altLang="en-US" dirty="0" err="1"/>
              <a:t>etod</a:t>
            </a:r>
            <a:r>
              <a:rPr lang="en-US" altLang="en-US" dirty="0"/>
              <a:t> </a:t>
            </a:r>
            <a:r>
              <a:rPr lang="en-US" altLang="en-US" dirty="0" err="1"/>
              <a:t>najbližeg</a:t>
            </a:r>
            <a:r>
              <a:rPr lang="en-US" altLang="en-US" dirty="0"/>
              <a:t> </a:t>
            </a:r>
            <a:r>
              <a:rPr lang="en-US" altLang="en-US" dirty="0" err="1"/>
              <a:t>suseda</a:t>
            </a:r>
            <a:r>
              <a:rPr lang="en-US" altLang="en-US" dirty="0"/>
              <a:t> (Nearest </a:t>
            </a:r>
            <a:r>
              <a:rPr lang="sr-Latn-CS" altLang="en-US" dirty="0"/>
              <a:t>n</a:t>
            </a:r>
            <a:r>
              <a:rPr lang="en-US" altLang="en-US" dirty="0" err="1"/>
              <a:t>eighbor</a:t>
            </a:r>
            <a:r>
              <a:rPr lang="en-US" altLang="en-US" dirty="0"/>
              <a:t>)</a:t>
            </a:r>
            <a:endParaRPr lang="sr-Latn-CS" altLang="en-US" dirty="0"/>
          </a:p>
          <a:p>
            <a:pPr lvl="1"/>
            <a:r>
              <a:rPr lang="en-US" altLang="en-US" dirty="0" err="1"/>
              <a:t>Metoda</a:t>
            </a:r>
            <a:r>
              <a:rPr lang="en-US" altLang="en-US" dirty="0"/>
              <a:t> </a:t>
            </a:r>
            <a:r>
              <a:rPr lang="en-US" altLang="en-US" dirty="0" err="1"/>
              <a:t>najdaljeg</a:t>
            </a:r>
            <a:r>
              <a:rPr lang="en-US" altLang="en-US" dirty="0"/>
              <a:t> </a:t>
            </a:r>
            <a:r>
              <a:rPr lang="en-US" altLang="en-US" dirty="0" err="1"/>
              <a:t>suseda</a:t>
            </a:r>
            <a:r>
              <a:rPr lang="en-US" altLang="en-US" dirty="0"/>
              <a:t> (Furthest neighbor)</a:t>
            </a:r>
            <a:endParaRPr lang="sr-Latn-CS" altLang="en-US" dirty="0"/>
          </a:p>
          <a:p>
            <a:pPr lvl="1"/>
            <a:r>
              <a:rPr lang="sr-Latn-CS" altLang="en-US" dirty="0"/>
              <a:t>Metoda neponderisanih centroida / </a:t>
            </a:r>
            <a:r>
              <a:rPr lang="en-US" altLang="en-US" dirty="0" err="1"/>
              <a:t>metod</a:t>
            </a:r>
            <a:r>
              <a:rPr lang="sr-Latn-CS" altLang="en-US" dirty="0"/>
              <a:t>a medijane</a:t>
            </a:r>
            <a:r>
              <a:rPr lang="en-US" altLang="en-US" dirty="0"/>
              <a:t> (</a:t>
            </a:r>
            <a:r>
              <a:rPr lang="sr-Latn-RS" altLang="en-US" dirty="0"/>
              <a:t>Unweighted pair-group centoid, median </a:t>
            </a:r>
            <a:r>
              <a:rPr lang="en-US" altLang="en-US" dirty="0"/>
              <a:t>clustering)</a:t>
            </a:r>
          </a:p>
          <a:p>
            <a:pPr lvl="1"/>
            <a:r>
              <a:rPr lang="sr-Latn-CS" altLang="en-US" dirty="0"/>
              <a:t>Metoda ponderisanih centroida / c</a:t>
            </a:r>
            <a:r>
              <a:rPr lang="en-US" altLang="en-US" dirty="0" err="1"/>
              <a:t>entroidn</a:t>
            </a:r>
            <a:r>
              <a:rPr lang="sr-Latn-CS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metod</a:t>
            </a:r>
            <a:r>
              <a:rPr lang="sr-Latn-CS" altLang="en-US" dirty="0"/>
              <a:t>a</a:t>
            </a:r>
            <a:r>
              <a:rPr lang="en-US" altLang="en-US" dirty="0"/>
              <a:t> (</a:t>
            </a:r>
            <a:r>
              <a:rPr lang="sr-Latn-RS" altLang="en-US" dirty="0"/>
              <a:t>Weighted pair-group centoid, c</a:t>
            </a:r>
            <a:r>
              <a:rPr lang="en-US" altLang="en-US" dirty="0" err="1"/>
              <a:t>entroid</a:t>
            </a:r>
            <a:r>
              <a:rPr lang="en-US" altLang="en-US" dirty="0"/>
              <a:t> clustering)</a:t>
            </a:r>
            <a:endParaRPr lang="sr-Latn-RS" altLang="en-US" dirty="0"/>
          </a:p>
          <a:p>
            <a:pPr lvl="1"/>
            <a:r>
              <a:rPr lang="en-US" altLang="en-US" dirty="0" err="1"/>
              <a:t>Metod</a:t>
            </a:r>
            <a:r>
              <a:rPr lang="sr-Latn-CS" altLang="en-US" dirty="0"/>
              <a:t> </a:t>
            </a:r>
            <a:r>
              <a:rPr lang="en-US" altLang="en-US" dirty="0" err="1"/>
              <a:t>unutargrupnog</a:t>
            </a:r>
            <a:r>
              <a:rPr lang="en-US" altLang="en-US" dirty="0"/>
              <a:t> </a:t>
            </a:r>
            <a:r>
              <a:rPr lang="en-US" altLang="en-US" dirty="0" err="1"/>
              <a:t>povezivanja</a:t>
            </a:r>
            <a:r>
              <a:rPr lang="en-US" altLang="en-US" dirty="0"/>
              <a:t> (Within-groups linkage)</a:t>
            </a:r>
            <a:endParaRPr lang="sr-Latn-CS" altLang="en-US" dirty="0"/>
          </a:p>
          <a:p>
            <a:pPr lvl="1"/>
            <a:r>
              <a:rPr lang="en-US" altLang="en-US" dirty="0" err="1"/>
              <a:t>Metod</a:t>
            </a:r>
            <a:r>
              <a:rPr lang="sr-Latn-CS" altLang="en-US" dirty="0"/>
              <a:t> među</a:t>
            </a:r>
            <a:r>
              <a:rPr lang="en-US" altLang="en-US" dirty="0" err="1"/>
              <a:t>grupnog</a:t>
            </a:r>
            <a:r>
              <a:rPr lang="en-US" altLang="en-US" dirty="0"/>
              <a:t> </a:t>
            </a:r>
            <a:r>
              <a:rPr lang="en-US" altLang="en-US" dirty="0" err="1"/>
              <a:t>povezivanja</a:t>
            </a:r>
            <a:r>
              <a:rPr lang="en-US" altLang="en-US" dirty="0"/>
              <a:t> (</a:t>
            </a:r>
            <a:r>
              <a:rPr lang="sr-Latn-RS" altLang="en-US" dirty="0"/>
              <a:t>B</a:t>
            </a:r>
            <a:r>
              <a:rPr lang="sr-Latn-CS" altLang="en-US" dirty="0"/>
              <a:t>etwee</a:t>
            </a:r>
            <a:r>
              <a:rPr lang="en-US" altLang="en-US" dirty="0"/>
              <a:t>n-groups linkage)</a:t>
            </a:r>
            <a:endParaRPr lang="sr-Latn-CS" altLang="en-US" dirty="0"/>
          </a:p>
          <a:p>
            <a:pPr lvl="1"/>
            <a:r>
              <a:rPr lang="sr-Latn-CS" altLang="en-US" dirty="0" err="1"/>
              <a:t>Ward</a:t>
            </a:r>
            <a:r>
              <a:rPr lang="sr-Latn-CS" altLang="en-US" dirty="0"/>
              <a:t>-ov metod</a:t>
            </a:r>
          </a:p>
          <a:p>
            <a:r>
              <a:rPr lang="sr-Latn-RS" dirty="0"/>
              <a:t>Određene metode zahtevaju korišćenje određenih distanci</a:t>
            </a:r>
          </a:p>
          <a:p>
            <a:pPr lvl="1"/>
            <a:r>
              <a:rPr lang="en-US" altLang="en-US" dirty="0" err="1"/>
              <a:t>Metode</a:t>
            </a:r>
            <a:r>
              <a:rPr lang="en-US" altLang="en-US" dirty="0"/>
              <a:t> </a:t>
            </a:r>
            <a:r>
              <a:rPr lang="en-US" altLang="en-US" dirty="0" err="1"/>
              <a:t>centroida</a:t>
            </a:r>
            <a:r>
              <a:rPr lang="en-US" altLang="en-US" dirty="0"/>
              <a:t>, </a:t>
            </a:r>
            <a:r>
              <a:rPr lang="en-US" altLang="en-US" dirty="0" err="1"/>
              <a:t>medijane</a:t>
            </a:r>
            <a:r>
              <a:rPr lang="en-US" altLang="en-US" dirty="0"/>
              <a:t> </a:t>
            </a:r>
            <a:r>
              <a:rPr lang="en-US" altLang="en-US" dirty="0" err="1"/>
              <a:t>i</a:t>
            </a:r>
            <a:r>
              <a:rPr lang="en-US" altLang="en-US" dirty="0"/>
              <a:t> </a:t>
            </a:r>
            <a:r>
              <a:rPr lang="sr-Latn-CS" altLang="en-US" dirty="0" err="1"/>
              <a:t>Ward</a:t>
            </a:r>
            <a:r>
              <a:rPr lang="sr-Latn-CS" altLang="en-US" dirty="0"/>
              <a:t>-ov</a:t>
            </a:r>
            <a:r>
              <a:rPr lang="en-US" altLang="en-US" dirty="0"/>
              <a:t>a </a:t>
            </a:r>
            <a:r>
              <a:rPr lang="en-US" altLang="en-US" dirty="0" err="1"/>
              <a:t>metoda</a:t>
            </a:r>
            <a:r>
              <a:rPr lang="en-US" altLang="en-US" dirty="0"/>
              <a:t> </a:t>
            </a:r>
            <a:r>
              <a:rPr lang="en-US" altLang="en-US" dirty="0" err="1"/>
              <a:t>zahtevaju</a:t>
            </a:r>
            <a:r>
              <a:rPr lang="en-US" altLang="en-US" dirty="0"/>
              <a:t> </a:t>
            </a:r>
            <a:r>
              <a:rPr lang="en-US" altLang="en-US" dirty="0" err="1"/>
              <a:t>korišćenje</a:t>
            </a:r>
            <a:r>
              <a:rPr lang="sr-Latn-CS" altLang="en-US" dirty="0"/>
              <a:t> k</a:t>
            </a:r>
            <a:r>
              <a:rPr lang="en-US" altLang="en-US" dirty="0" err="1"/>
              <a:t>vadriranih</a:t>
            </a:r>
            <a:r>
              <a:rPr lang="en-US" altLang="en-US" dirty="0"/>
              <a:t> </a:t>
            </a:r>
            <a:r>
              <a:rPr lang="en-US" altLang="en-US" dirty="0" err="1"/>
              <a:t>Euklid</a:t>
            </a:r>
            <a:r>
              <a:rPr lang="sr-Latn-CS" altLang="en-US" dirty="0" err="1"/>
              <a:t>sk</a:t>
            </a:r>
            <a:r>
              <a:rPr lang="en-US" altLang="en-US" dirty="0" err="1"/>
              <a:t>ih</a:t>
            </a:r>
            <a:r>
              <a:rPr lang="en-US" altLang="en-US" dirty="0"/>
              <a:t> </a:t>
            </a:r>
            <a:r>
              <a:rPr lang="en-US" altLang="en-US" dirty="0" err="1"/>
              <a:t>distanci</a:t>
            </a:r>
            <a:r>
              <a:rPr lang="en-US" altLang="en-US" dirty="0"/>
              <a:t> </a:t>
            </a:r>
            <a:r>
              <a:rPr lang="en-US" altLang="en-US" dirty="0" err="1"/>
              <a:t>kao</a:t>
            </a:r>
            <a:r>
              <a:rPr lang="en-US" altLang="en-US" dirty="0"/>
              <a:t> </a:t>
            </a:r>
            <a:r>
              <a:rPr lang="en-US" altLang="en-US" dirty="0" err="1"/>
              <a:t>mera</a:t>
            </a:r>
            <a:r>
              <a:rPr lang="en-US" altLang="en-US" dirty="0"/>
              <a:t> </a:t>
            </a:r>
            <a:r>
              <a:rPr lang="en-US" altLang="en-US" dirty="0" err="1"/>
              <a:t>rastojanja</a:t>
            </a:r>
            <a:r>
              <a:rPr lang="en-US" altLang="en-US" dirty="0"/>
              <a:t> </a:t>
            </a:r>
            <a:r>
              <a:rPr lang="en-US" altLang="en-US" dirty="0" err="1"/>
              <a:t>među</a:t>
            </a:r>
            <a:r>
              <a:rPr lang="en-US" altLang="en-US" dirty="0"/>
              <a:t> </a:t>
            </a:r>
            <a:r>
              <a:rPr lang="en-US" altLang="en-US" dirty="0" err="1"/>
              <a:t>entitetima</a:t>
            </a:r>
            <a:endParaRPr lang="sr-Latn-CS" altLang="en-US" dirty="0"/>
          </a:p>
          <a:p>
            <a:pPr lvl="1"/>
            <a:r>
              <a:rPr lang="sr-Latn-CS" altLang="en-US" dirty="0"/>
              <a:t>Ostale metode mogu koristiti i druge definicije distanci</a:t>
            </a:r>
            <a:endParaRPr lang="en-US" altLang="en-US" dirty="0"/>
          </a:p>
          <a:p>
            <a:endParaRPr lang="sr-Latn-CS" altLang="en-US" dirty="0"/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9BB3-59A5-AECD-8119-72878516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Distanca između klastera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1C402-36DC-D171-0875-4F83A5779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Metod najbližeg suseda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BD8C8-67DC-CDE9-AE36-53C910C1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3"/>
            <a:ext cx="3703320" cy="1693333"/>
          </a:xfrm>
        </p:spPr>
        <p:txBody>
          <a:bodyPr>
            <a:normAutofit fontScale="85000" lnSpcReduction="20000"/>
          </a:bodyPr>
          <a:lstStyle/>
          <a:p>
            <a:r>
              <a:rPr lang="sr-Latn-CS" altLang="en-US" dirty="0"/>
              <a:t>Metod</a:t>
            </a:r>
            <a:r>
              <a:rPr lang="en-U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jednostrukog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povezivanja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(Single linkage) </a:t>
            </a:r>
            <a:endParaRPr lang="sr-Latn-CS" altLang="en-US" dirty="0"/>
          </a:p>
          <a:p>
            <a:r>
              <a:rPr lang="sr-Latn-CS" altLang="en-US" dirty="0"/>
              <a:t>Za svaki par klastera tražimo dva </a:t>
            </a:r>
            <a:r>
              <a:rPr lang="sr-Latn-CS" altLang="en-US" dirty="0">
                <a:solidFill>
                  <a:srgbClr val="FF0000"/>
                </a:solidFill>
              </a:rPr>
              <a:t>najbliža</a:t>
            </a:r>
            <a:r>
              <a:rPr lang="sr-Latn-CS" altLang="en-US" dirty="0"/>
              <a:t> entiteta</a:t>
            </a:r>
          </a:p>
          <a:p>
            <a:r>
              <a:rPr lang="sr-Latn-CS" altLang="en-US" dirty="0"/>
              <a:t>Spajamo klastere kod kojih je ova </a:t>
            </a:r>
            <a:r>
              <a:rPr lang="sr-Latn-CS" altLang="en-US" dirty="0">
                <a:solidFill>
                  <a:srgbClr val="FF0000"/>
                </a:solidFill>
              </a:rPr>
              <a:t>distanca najmanja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4E7B5-EED3-3C5A-3A97-D34754F58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Metod najdaljeg suseda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C67BF-7041-87B2-4F61-639882722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92015" y="2582333"/>
            <a:ext cx="3703320" cy="328676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sr-Latn-RS" altLang="en-US" dirty="0"/>
              <a:t>Metod </a:t>
            </a:r>
            <a:r>
              <a:rPr lang="en-US" altLang="en-US" dirty="0" err="1">
                <a:solidFill>
                  <a:srgbClr val="FF0000"/>
                </a:solidFill>
              </a:rPr>
              <a:t>potpunog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povezivanja</a:t>
            </a:r>
            <a:r>
              <a:rPr lang="sr-Latn-R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/>
              <a:t>(Complete linkage) </a:t>
            </a:r>
            <a:endParaRPr lang="sr-Latn-CS" altLang="en-US" dirty="0"/>
          </a:p>
          <a:p>
            <a:r>
              <a:rPr lang="sr-Latn-CS" altLang="en-US" dirty="0"/>
              <a:t>Za svaki par klastera tražimo dva </a:t>
            </a:r>
            <a:r>
              <a:rPr lang="sr-Latn-CS" altLang="en-US" dirty="0">
                <a:solidFill>
                  <a:srgbClr val="FF0000"/>
                </a:solidFill>
              </a:rPr>
              <a:t>najudaljenija</a:t>
            </a:r>
            <a:r>
              <a:rPr lang="sr-Latn-CS" altLang="en-US" dirty="0"/>
              <a:t> entiteta</a:t>
            </a:r>
          </a:p>
          <a:p>
            <a:r>
              <a:rPr lang="sr-Latn-CS" altLang="en-US" dirty="0"/>
              <a:t>Spajamo klastere kod kojih je ova </a:t>
            </a:r>
            <a:r>
              <a:rPr lang="sr-Latn-CS" altLang="en-US" dirty="0">
                <a:solidFill>
                  <a:srgbClr val="FF0000"/>
                </a:solidFill>
              </a:rPr>
              <a:t>distanca najmanja</a:t>
            </a:r>
          </a:p>
          <a:p>
            <a:pPr>
              <a:lnSpc>
                <a:spcPct val="90000"/>
              </a:lnSpc>
            </a:pPr>
            <a:endParaRPr lang="sr-Latn-CS" altLang="en-US" dirty="0"/>
          </a:p>
          <a:p>
            <a:endParaRPr lang="sr-Latn-RS" dirty="0"/>
          </a:p>
        </p:txBody>
      </p:sp>
      <p:pic>
        <p:nvPicPr>
          <p:cNvPr id="7" name="Picture 2" descr="Cluster analysis - Wikipedia">
            <a:extLst>
              <a:ext uri="{FF2B5EF4-FFF2-40B4-BE49-F238E27FC236}">
                <a16:creationId xmlns:a16="http://schemas.microsoft.com/office/drawing/2014/main" id="{07939106-AD17-62A5-BAAF-AAEB2AD0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032333"/>
            <a:ext cx="3794760" cy="25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luster analysis - Wikipedia">
            <a:extLst>
              <a:ext uri="{FF2B5EF4-FFF2-40B4-BE49-F238E27FC236}">
                <a16:creationId xmlns:a16="http://schemas.microsoft.com/office/drawing/2014/main" id="{2ECA38F6-56D0-BAF7-6AD9-D99F1FFB6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4820" y="4066313"/>
            <a:ext cx="3794760" cy="253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97E8B6-6673-5B6D-E034-88370188A6E6}"/>
              </a:ext>
            </a:extLst>
          </p:cNvPr>
          <p:cNvCxnSpPr>
            <a:cxnSpLocks/>
          </p:cNvCxnSpPr>
          <p:nvPr/>
        </p:nvCxnSpPr>
        <p:spPr>
          <a:xfrm>
            <a:off x="2209800" y="5029200"/>
            <a:ext cx="152400" cy="3048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97E9BA-8A40-C4D3-3C82-A00D13D2A72F}"/>
              </a:ext>
            </a:extLst>
          </p:cNvPr>
          <p:cNvCxnSpPr>
            <a:cxnSpLocks/>
          </p:cNvCxnSpPr>
          <p:nvPr/>
        </p:nvCxnSpPr>
        <p:spPr>
          <a:xfrm flipH="1">
            <a:off x="2209800" y="4572000"/>
            <a:ext cx="304800" cy="3048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914B9A-E09D-0CA3-BA7A-D64DAF2BD6B5}"/>
              </a:ext>
            </a:extLst>
          </p:cNvPr>
          <p:cNvCxnSpPr>
            <a:cxnSpLocks/>
          </p:cNvCxnSpPr>
          <p:nvPr/>
        </p:nvCxnSpPr>
        <p:spPr>
          <a:xfrm flipH="1">
            <a:off x="2743200" y="5257800"/>
            <a:ext cx="304800" cy="3048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FFE89512-3E6D-75AE-66F5-08D02E8F133A}"/>
              </a:ext>
            </a:extLst>
          </p:cNvPr>
          <p:cNvSpPr/>
          <p:nvPr/>
        </p:nvSpPr>
        <p:spPr>
          <a:xfrm rot="2107989">
            <a:off x="327784" y="4778217"/>
            <a:ext cx="3306399" cy="15233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AD8CBE3-DE2F-5655-015C-873AC5FD478D}"/>
              </a:ext>
            </a:extLst>
          </p:cNvPr>
          <p:cNvCxnSpPr>
            <a:cxnSpLocks/>
          </p:cNvCxnSpPr>
          <p:nvPr/>
        </p:nvCxnSpPr>
        <p:spPr>
          <a:xfrm flipH="1">
            <a:off x="5257800" y="4724400"/>
            <a:ext cx="1981200" cy="106680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640A5B2-4788-F65F-B74C-5B9D8C32567A}"/>
              </a:ext>
            </a:extLst>
          </p:cNvPr>
          <p:cNvCxnSpPr>
            <a:cxnSpLocks/>
          </p:cNvCxnSpPr>
          <p:nvPr/>
        </p:nvCxnSpPr>
        <p:spPr>
          <a:xfrm>
            <a:off x="4984068" y="4625467"/>
            <a:ext cx="2102532" cy="1459368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866744-E0C4-FED4-E44E-30E27FB0DBD9}"/>
              </a:ext>
            </a:extLst>
          </p:cNvPr>
          <p:cNvCxnSpPr>
            <a:cxnSpLocks/>
          </p:cNvCxnSpPr>
          <p:nvPr/>
        </p:nvCxnSpPr>
        <p:spPr>
          <a:xfrm flipH="1">
            <a:off x="6248400" y="4625467"/>
            <a:ext cx="834390" cy="14949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D529F8FB-9870-E914-1828-B8DF03E195A2}"/>
              </a:ext>
            </a:extLst>
          </p:cNvPr>
          <p:cNvSpPr/>
          <p:nvPr/>
        </p:nvSpPr>
        <p:spPr>
          <a:xfrm rot="16959560">
            <a:off x="5636012" y="4457613"/>
            <a:ext cx="2601763" cy="17894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8061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uiExpand="1" build="p"/>
      <p:bldP spid="22" grpId="0" animBg="1"/>
      <p:bldP spid="3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9BB3-59A5-AECD-8119-728785165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Distanca između klastera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1C402-36DC-D171-0875-4F83A57798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Metod </a:t>
            </a:r>
            <a:r>
              <a:rPr lang="sr-Latn-RS" dirty="0" err="1"/>
              <a:t>neponderisanih</a:t>
            </a:r>
            <a:r>
              <a:rPr lang="sr-Latn-RS" dirty="0"/>
              <a:t> </a:t>
            </a:r>
            <a:r>
              <a:rPr lang="sr-Latn-RS" dirty="0" err="1"/>
              <a:t>centroida</a:t>
            </a:r>
            <a:endParaRPr lang="sr-Latn-R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BBD8C8-67DC-CDE9-AE36-53C910C1D8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008616"/>
          </a:xfrm>
        </p:spPr>
        <p:txBody>
          <a:bodyPr>
            <a:normAutofit fontScale="85000" lnSpcReduction="10000"/>
          </a:bodyPr>
          <a:lstStyle/>
          <a:p>
            <a:r>
              <a:rPr lang="sr-Latn-CS" altLang="en-US" dirty="0"/>
              <a:t>Metod </a:t>
            </a:r>
            <a:r>
              <a:rPr lang="sr-Latn-CS" altLang="en-US" dirty="0">
                <a:solidFill>
                  <a:srgbClr val="FF0000"/>
                </a:solidFill>
              </a:rPr>
              <a:t>medijane</a:t>
            </a:r>
            <a:r>
              <a:rPr lang="sr-Latn-CS" altLang="en-US" dirty="0"/>
              <a:t> </a:t>
            </a:r>
          </a:p>
          <a:p>
            <a:r>
              <a:rPr lang="sr-Latn-CS" altLang="en-US" dirty="0"/>
              <a:t>Spajaju se klasteri čiji su </a:t>
            </a:r>
            <a:r>
              <a:rPr lang="sr-Latn-CS" altLang="en-US" dirty="0" err="1">
                <a:solidFill>
                  <a:srgbClr val="FF0000"/>
                </a:solidFill>
              </a:rPr>
              <a:t>centroidi</a:t>
            </a:r>
            <a:r>
              <a:rPr lang="sr-Latn-CS" altLang="en-US" dirty="0">
                <a:solidFill>
                  <a:srgbClr val="FF0000"/>
                </a:solidFill>
              </a:rPr>
              <a:t> najbliži</a:t>
            </a:r>
          </a:p>
          <a:p>
            <a:r>
              <a:rPr lang="sr-Latn-CS" altLang="en-US" dirty="0"/>
              <a:t>C</a:t>
            </a:r>
            <a:r>
              <a:rPr lang="en-US" altLang="en-US" dirty="0" err="1"/>
              <a:t>entroid</a:t>
            </a:r>
            <a:r>
              <a:rPr lang="en-US" altLang="en-US" dirty="0"/>
              <a:t> </a:t>
            </a:r>
            <a:r>
              <a:rPr lang="en-US" altLang="en-US" dirty="0" err="1"/>
              <a:t>novodobijenog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</a:t>
            </a:r>
            <a:r>
              <a:rPr lang="sr-Latn-CS" altLang="en-US" dirty="0"/>
              <a:t>nije </a:t>
            </a:r>
            <a:r>
              <a:rPr lang="sr-Latn-CS" altLang="en-US" dirty="0" err="1"/>
              <a:t>ponderisan</a:t>
            </a:r>
            <a:r>
              <a:rPr lang="sr-Latn-CS" altLang="en-US" dirty="0"/>
              <a:t> veličinom klastera</a:t>
            </a:r>
          </a:p>
          <a:p>
            <a:r>
              <a:rPr lang="sr-Latn-CS" altLang="en-US" dirty="0"/>
              <a:t>K</a:t>
            </a:r>
            <a:r>
              <a:rPr lang="en-US" altLang="en-US" dirty="0" err="1"/>
              <a:t>lasteri</a:t>
            </a:r>
            <a:r>
              <a:rPr lang="en-US" altLang="en-US" dirty="0"/>
              <a:t> </a:t>
            </a:r>
            <a:r>
              <a:rPr lang="en-US" altLang="en-US" dirty="0" err="1"/>
              <a:t>razlicite</a:t>
            </a:r>
            <a:r>
              <a:rPr lang="en-US" altLang="en-US" dirty="0"/>
              <a:t> </a:t>
            </a:r>
            <a:r>
              <a:rPr lang="en-US" altLang="en-US" dirty="0" err="1"/>
              <a:t>veli</a:t>
            </a:r>
            <a:r>
              <a:rPr lang="sr-Latn-CS" altLang="en-US" dirty="0"/>
              <a:t>č</a:t>
            </a:r>
            <a:r>
              <a:rPr lang="en-US" altLang="en-US" dirty="0" err="1"/>
              <a:t>ine</a:t>
            </a:r>
            <a:r>
              <a:rPr lang="en-US" altLang="en-US" dirty="0"/>
              <a:t> </a:t>
            </a:r>
            <a:r>
              <a:rPr lang="en-US" altLang="en-US" dirty="0" err="1"/>
              <a:t>daju</a:t>
            </a:r>
            <a:r>
              <a:rPr lang="en-US" altLang="en-US" dirty="0"/>
              <a:t> </a:t>
            </a:r>
            <a:r>
              <a:rPr lang="en-US" altLang="en-US" dirty="0" err="1"/>
              <a:t>jednak</a:t>
            </a:r>
            <a:r>
              <a:rPr lang="en-US" altLang="en-US" dirty="0"/>
              <a:t> </a:t>
            </a:r>
            <a:r>
              <a:rPr lang="en-US" altLang="en-US" dirty="0" err="1"/>
              <a:t>doprinos</a:t>
            </a:r>
            <a:r>
              <a:rPr lang="en-US" altLang="en-US" dirty="0"/>
              <a:t> </a:t>
            </a:r>
            <a:r>
              <a:rPr lang="sr-Latn-RS" altLang="en-US" dirty="0"/>
              <a:t>– novi </a:t>
            </a:r>
            <a:r>
              <a:rPr lang="en-US" altLang="en-US" dirty="0"/>
              <a:t>centroid</a:t>
            </a:r>
            <a:r>
              <a:rPr lang="sr-Latn-RS" altLang="en-US" dirty="0"/>
              <a:t> je na </a:t>
            </a:r>
            <a:r>
              <a:rPr lang="sr-Latn-RS" altLang="en-US" dirty="0">
                <a:solidFill>
                  <a:srgbClr val="FF0000"/>
                </a:solidFill>
              </a:rPr>
              <a:t>sredini</a:t>
            </a:r>
            <a:endParaRPr lang="en-US" alt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4E7B5-EED3-3C5A-3A97-D34754F58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Metod </a:t>
            </a:r>
            <a:r>
              <a:rPr lang="sr-Latn-RS" dirty="0" err="1"/>
              <a:t>ponderisanih</a:t>
            </a:r>
            <a:r>
              <a:rPr lang="sr-Latn-RS" dirty="0"/>
              <a:t> </a:t>
            </a:r>
            <a:r>
              <a:rPr lang="sr-Latn-RS" dirty="0" err="1"/>
              <a:t>centroida</a:t>
            </a:r>
            <a:endParaRPr lang="sr-Latn-R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0C67BF-7041-87B2-4F61-63988272236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r-Latn-RS" altLang="en-US" dirty="0"/>
              <a:t>M</a:t>
            </a:r>
            <a:r>
              <a:rPr lang="en-US" altLang="en-US" dirty="0" err="1"/>
              <a:t>etod</a:t>
            </a:r>
            <a:r>
              <a:rPr lang="sr-Latn-C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centroida</a:t>
            </a:r>
            <a:endParaRPr lang="sr-Latn-RS" altLang="en-US" dirty="0">
              <a:solidFill>
                <a:srgbClr val="FF0000"/>
              </a:solidFill>
            </a:endParaRPr>
          </a:p>
          <a:p>
            <a:r>
              <a:rPr lang="sr-Latn-RS" altLang="en-US" dirty="0"/>
              <a:t>Spajaju se klasteri čiji su </a:t>
            </a:r>
            <a:r>
              <a:rPr lang="sr-Latn-RS" altLang="en-US" dirty="0" err="1">
                <a:solidFill>
                  <a:srgbClr val="FF0000"/>
                </a:solidFill>
              </a:rPr>
              <a:t>centroidi</a:t>
            </a:r>
            <a:r>
              <a:rPr lang="sr-Latn-RS" altLang="en-US" dirty="0">
                <a:solidFill>
                  <a:srgbClr val="FF0000"/>
                </a:solidFill>
              </a:rPr>
              <a:t> najbliži</a:t>
            </a:r>
            <a:endParaRPr lang="sr-Latn-CS" altLang="en-US" dirty="0">
              <a:solidFill>
                <a:srgbClr val="FF0000"/>
              </a:solidFill>
            </a:endParaRPr>
          </a:p>
          <a:p>
            <a:r>
              <a:rPr lang="sr-Latn-CS" altLang="en-US" dirty="0"/>
              <a:t>C</a:t>
            </a:r>
            <a:r>
              <a:rPr lang="en-US" altLang="en-US" dirty="0" err="1"/>
              <a:t>entroid</a:t>
            </a:r>
            <a:r>
              <a:rPr lang="en-US" altLang="en-US" dirty="0"/>
              <a:t> </a:t>
            </a:r>
            <a:r>
              <a:rPr lang="en-US" altLang="en-US" dirty="0" err="1"/>
              <a:t>novodobijenog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</a:t>
            </a:r>
            <a:r>
              <a:rPr lang="sr-Latn-CS" altLang="en-US" dirty="0"/>
              <a:t>je </a:t>
            </a:r>
            <a:r>
              <a:rPr lang="en-US" altLang="en-US" dirty="0" err="1"/>
              <a:t>ponderisan</a:t>
            </a:r>
            <a:r>
              <a:rPr lang="en-US" altLang="en-US" dirty="0"/>
              <a:t> </a:t>
            </a:r>
            <a:r>
              <a:rPr lang="en-US" altLang="en-US" dirty="0" err="1"/>
              <a:t>veličinama</a:t>
            </a:r>
            <a:r>
              <a:rPr lang="sr-Latn-CS" altLang="en-US" dirty="0"/>
              <a:t> </a:t>
            </a:r>
            <a:r>
              <a:rPr lang="en-US" altLang="en-US" dirty="0" err="1"/>
              <a:t>klastera</a:t>
            </a:r>
            <a:endParaRPr lang="sr-Latn-CS" altLang="en-US" dirty="0"/>
          </a:p>
          <a:p>
            <a:r>
              <a:rPr lang="sr-Latn-CS" altLang="en-US" dirty="0"/>
              <a:t>Veći klaster više doprinosi</a:t>
            </a:r>
            <a:r>
              <a:rPr lang="en-US" altLang="en-US" dirty="0"/>
              <a:t> </a:t>
            </a:r>
            <a:r>
              <a:rPr lang="sr-Latn-RS" altLang="en-US" dirty="0"/>
              <a:t>- novi </a:t>
            </a:r>
            <a:r>
              <a:rPr lang="sr-Latn-RS" altLang="en-US" dirty="0" err="1"/>
              <a:t>centroid</a:t>
            </a:r>
            <a:r>
              <a:rPr lang="sr-Latn-RS" altLang="en-US" dirty="0"/>
              <a:t> </a:t>
            </a:r>
            <a:r>
              <a:rPr lang="sr-Latn-CS" altLang="en-US" dirty="0">
                <a:solidFill>
                  <a:srgbClr val="FF0000"/>
                </a:solidFill>
              </a:rPr>
              <a:t>bliži je </a:t>
            </a:r>
            <a:r>
              <a:rPr lang="sr-Latn-CS" altLang="en-US" dirty="0" err="1">
                <a:solidFill>
                  <a:srgbClr val="FF0000"/>
                </a:solidFill>
              </a:rPr>
              <a:t>centroidu</a:t>
            </a:r>
            <a:r>
              <a:rPr lang="sr-Latn-CS" altLang="en-US" dirty="0">
                <a:solidFill>
                  <a:srgbClr val="FF0000"/>
                </a:solidFill>
              </a:rPr>
              <a:t> većeg klastera</a:t>
            </a:r>
          </a:p>
          <a:p>
            <a:endParaRPr lang="sr-Latn-CS" altLang="en-US" dirty="0"/>
          </a:p>
          <a:p>
            <a:endParaRPr lang="sr-Latn-RS" dirty="0"/>
          </a:p>
        </p:txBody>
      </p:sp>
      <p:pic>
        <p:nvPicPr>
          <p:cNvPr id="7" name="Picture 2" descr="Cluster analysis - Wikipedia">
            <a:extLst>
              <a:ext uri="{FF2B5EF4-FFF2-40B4-BE49-F238E27FC236}">
                <a16:creationId xmlns:a16="http://schemas.microsoft.com/office/drawing/2014/main" id="{07939106-AD17-62A5-BAAF-AAEB2AD0E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440215"/>
            <a:ext cx="3185160" cy="21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397E8B6-6673-5B6D-E034-88370188A6E6}"/>
              </a:ext>
            </a:extLst>
          </p:cNvPr>
          <p:cNvCxnSpPr>
            <a:cxnSpLocks/>
          </p:cNvCxnSpPr>
          <p:nvPr/>
        </p:nvCxnSpPr>
        <p:spPr>
          <a:xfrm>
            <a:off x="1857375" y="5217037"/>
            <a:ext cx="1032205" cy="83911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297E9BA-8A40-C4D3-3C82-A00D13D2A72F}"/>
              </a:ext>
            </a:extLst>
          </p:cNvPr>
          <p:cNvCxnSpPr>
            <a:cxnSpLocks/>
            <a:stCxn id="27" idx="2"/>
          </p:cNvCxnSpPr>
          <p:nvPr/>
        </p:nvCxnSpPr>
        <p:spPr>
          <a:xfrm flipH="1">
            <a:off x="1857375" y="5029993"/>
            <a:ext cx="1419225" cy="13512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F914B9A-E09D-0CA3-BA7A-D64DAF2BD6B5}"/>
              </a:ext>
            </a:extLst>
          </p:cNvPr>
          <p:cNvCxnSpPr>
            <a:cxnSpLocks/>
          </p:cNvCxnSpPr>
          <p:nvPr/>
        </p:nvCxnSpPr>
        <p:spPr>
          <a:xfrm flipH="1">
            <a:off x="2971800" y="5164279"/>
            <a:ext cx="370370" cy="81567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919F9FD4-E308-944B-FE7F-CA68701DD540}"/>
              </a:ext>
            </a:extLst>
          </p:cNvPr>
          <p:cNvSpPr/>
          <p:nvPr/>
        </p:nvSpPr>
        <p:spPr>
          <a:xfrm>
            <a:off x="1676400" y="510619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3D984AF-04D8-7B48-5C62-7BCC6C17B0FE}"/>
              </a:ext>
            </a:extLst>
          </p:cNvPr>
          <p:cNvSpPr/>
          <p:nvPr/>
        </p:nvSpPr>
        <p:spPr>
          <a:xfrm>
            <a:off x="2895600" y="597995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7CF5D7F-36CD-83E1-9CCF-626ED3BD4DC4}"/>
              </a:ext>
            </a:extLst>
          </p:cNvPr>
          <p:cNvSpPr/>
          <p:nvPr/>
        </p:nvSpPr>
        <p:spPr>
          <a:xfrm>
            <a:off x="3276600" y="4953793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4115480-2AC5-3652-8609-CE1D4D813BA0}"/>
              </a:ext>
            </a:extLst>
          </p:cNvPr>
          <p:cNvSpPr/>
          <p:nvPr/>
        </p:nvSpPr>
        <p:spPr>
          <a:xfrm>
            <a:off x="3077775" y="5495498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F559BB4-304E-DC97-653A-760FF2290E08}"/>
              </a:ext>
            </a:extLst>
          </p:cNvPr>
          <p:cNvSpPr/>
          <p:nvPr/>
        </p:nvSpPr>
        <p:spPr>
          <a:xfrm rot="16959560">
            <a:off x="2108803" y="4885428"/>
            <a:ext cx="2091436" cy="13474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35" name="Picture 2" descr="Cluster analysis - Wikipedia">
            <a:extLst>
              <a:ext uri="{FF2B5EF4-FFF2-40B4-BE49-F238E27FC236}">
                <a16:creationId xmlns:a16="http://schemas.microsoft.com/office/drawing/2014/main" id="{015EEC49-8474-6456-1268-A58B9E897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639" y="4488813"/>
            <a:ext cx="3185160" cy="21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1BC2FAE-9F4E-C71F-5FBC-87F9D75E5CB7}"/>
              </a:ext>
            </a:extLst>
          </p:cNvPr>
          <p:cNvCxnSpPr>
            <a:cxnSpLocks/>
          </p:cNvCxnSpPr>
          <p:nvPr/>
        </p:nvCxnSpPr>
        <p:spPr>
          <a:xfrm>
            <a:off x="5784414" y="5265635"/>
            <a:ext cx="1032205" cy="83911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6368509-41B7-C865-BE13-921D2122A650}"/>
              </a:ext>
            </a:extLst>
          </p:cNvPr>
          <p:cNvCxnSpPr>
            <a:cxnSpLocks/>
            <a:stCxn id="41" idx="2"/>
          </p:cNvCxnSpPr>
          <p:nvPr/>
        </p:nvCxnSpPr>
        <p:spPr>
          <a:xfrm flipH="1">
            <a:off x="5784414" y="5078591"/>
            <a:ext cx="1419225" cy="13512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A861DC2-7C63-07F0-BF38-B25A5B7557FE}"/>
              </a:ext>
            </a:extLst>
          </p:cNvPr>
          <p:cNvCxnSpPr>
            <a:cxnSpLocks/>
          </p:cNvCxnSpPr>
          <p:nvPr/>
        </p:nvCxnSpPr>
        <p:spPr>
          <a:xfrm flipH="1">
            <a:off x="6898839" y="5212877"/>
            <a:ext cx="370370" cy="815674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15A55869-9767-F5F0-0D58-52767177B6E0}"/>
              </a:ext>
            </a:extLst>
          </p:cNvPr>
          <p:cNvSpPr/>
          <p:nvPr/>
        </p:nvSpPr>
        <p:spPr>
          <a:xfrm>
            <a:off x="5603439" y="515479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C3848FD-5783-B9AB-DA17-D25E29100327}"/>
              </a:ext>
            </a:extLst>
          </p:cNvPr>
          <p:cNvSpPr/>
          <p:nvPr/>
        </p:nvSpPr>
        <p:spPr>
          <a:xfrm>
            <a:off x="6822639" y="602855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63B05AD-E0FC-600A-D379-11A1738815F4}"/>
              </a:ext>
            </a:extLst>
          </p:cNvPr>
          <p:cNvSpPr/>
          <p:nvPr/>
        </p:nvSpPr>
        <p:spPr>
          <a:xfrm>
            <a:off x="7203639" y="5002391"/>
            <a:ext cx="152400" cy="1524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F7FF59F-C0A0-EFF9-E873-650ADB377090}"/>
              </a:ext>
            </a:extLst>
          </p:cNvPr>
          <p:cNvSpPr/>
          <p:nvPr/>
        </p:nvSpPr>
        <p:spPr>
          <a:xfrm>
            <a:off x="6938335" y="5685723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EE8645C-C40E-5989-0C2A-F9DFFB4C2B8D}"/>
              </a:ext>
            </a:extLst>
          </p:cNvPr>
          <p:cNvSpPr/>
          <p:nvPr/>
        </p:nvSpPr>
        <p:spPr>
          <a:xfrm rot="16959560">
            <a:off x="6035842" y="4934026"/>
            <a:ext cx="2091436" cy="13474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8DBB516-BBBF-94B0-DAC2-6FB88B0A4084}"/>
              </a:ext>
            </a:extLst>
          </p:cNvPr>
          <p:cNvSpPr/>
          <p:nvPr/>
        </p:nvSpPr>
        <p:spPr>
          <a:xfrm>
            <a:off x="7077966" y="6162836"/>
            <a:ext cx="79248" cy="8523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6A3D29A-9048-795E-4CD2-AA6A657CA15F}"/>
              </a:ext>
            </a:extLst>
          </p:cNvPr>
          <p:cNvSpPr/>
          <p:nvPr/>
        </p:nvSpPr>
        <p:spPr>
          <a:xfrm>
            <a:off x="6875979" y="6255174"/>
            <a:ext cx="79248" cy="8523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0E0F6DB-8B49-8DEB-C3C7-C0F5300D1282}"/>
              </a:ext>
            </a:extLst>
          </p:cNvPr>
          <p:cNvSpPr/>
          <p:nvPr/>
        </p:nvSpPr>
        <p:spPr>
          <a:xfrm>
            <a:off x="7011615" y="6015255"/>
            <a:ext cx="79248" cy="8523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73795DB-01D6-4071-1EB5-940601B5E3A8}"/>
              </a:ext>
            </a:extLst>
          </p:cNvPr>
          <p:cNvSpPr/>
          <p:nvPr/>
        </p:nvSpPr>
        <p:spPr>
          <a:xfrm>
            <a:off x="7038342" y="6294557"/>
            <a:ext cx="79248" cy="85235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4772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  <p:bldP spid="18" grpId="0" animBg="1"/>
      <p:bldP spid="25" grpId="0" animBg="1"/>
      <p:bldP spid="27" grpId="0" animBg="1"/>
      <p:bldP spid="33" grpId="0" animBg="1"/>
      <p:bldP spid="34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0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B7CF8-0939-675F-AE96-945123C63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Distanca između klastera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3417B-B8FA-A9E8-3377-BEC81D0A4E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Metod </a:t>
            </a:r>
            <a:r>
              <a:rPr lang="sr-Latn-RS" dirty="0" err="1"/>
              <a:t>međugrupnog</a:t>
            </a:r>
            <a:r>
              <a:rPr lang="sr-Latn-RS" dirty="0"/>
              <a:t> povezivanja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3BEDEB-53CF-2A24-B044-80242F5D83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237066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err="1"/>
              <a:t>Distanca</a:t>
            </a:r>
            <a:r>
              <a:rPr lang="sr-Latn-C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</a:t>
            </a:r>
            <a:r>
              <a:rPr lang="sr-Latn-RS" altLang="en-US" dirty="0"/>
              <a:t>jednaka je </a:t>
            </a:r>
            <a:r>
              <a:rPr lang="en-US" altLang="en-US" dirty="0">
                <a:solidFill>
                  <a:srgbClr val="FF0000"/>
                </a:solidFill>
              </a:rPr>
              <a:t>prose</a:t>
            </a:r>
            <a:r>
              <a:rPr lang="sr-Latn-RS" altLang="en-US" dirty="0" err="1">
                <a:solidFill>
                  <a:srgbClr val="FF0000"/>
                </a:solidFill>
              </a:rPr>
              <a:t>čnoj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distanci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između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svih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mogućih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parova</a:t>
            </a:r>
            <a:r>
              <a:rPr lang="sr-Latn-C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entiteta</a:t>
            </a:r>
            <a:r>
              <a:rPr lang="sr-Latn-R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iz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različitih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klastera</a:t>
            </a:r>
            <a:endParaRPr lang="sr-Latn-CS" altLang="en-US" dirty="0">
              <a:solidFill>
                <a:srgbClr val="FF0000"/>
              </a:solidFill>
            </a:endParaRPr>
          </a:p>
          <a:p>
            <a:r>
              <a:rPr lang="sr-Latn-CS" altLang="en-US" dirty="0"/>
              <a:t>A</a:t>
            </a:r>
            <a:r>
              <a:rPr lang="en-US" altLang="en-US" dirty="0"/>
              <a:t>ko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entiteti</a:t>
            </a:r>
            <a:r>
              <a:rPr lang="en-US" altLang="en-US" dirty="0"/>
              <a:t> 1 </a:t>
            </a:r>
            <a:r>
              <a:rPr lang="en-US" altLang="en-US" dirty="0" err="1"/>
              <a:t>i</a:t>
            </a:r>
            <a:r>
              <a:rPr lang="en-US" altLang="en-US" dirty="0"/>
              <a:t> 2 </a:t>
            </a:r>
            <a:r>
              <a:rPr lang="en-US" altLang="en-US" dirty="0" err="1"/>
              <a:t>i</a:t>
            </a:r>
            <a:r>
              <a:rPr lang="en-US" altLang="en-US" dirty="0"/>
              <a:t> 3 </a:t>
            </a:r>
            <a:r>
              <a:rPr lang="en-US" altLang="en-US" dirty="0" err="1"/>
              <a:t>iz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A, a</a:t>
            </a:r>
            <a:r>
              <a:rPr lang="sr-Latn-CS" altLang="en-US" dirty="0"/>
              <a:t> </a:t>
            </a:r>
            <a:r>
              <a:rPr lang="en-US" altLang="en-US" dirty="0" err="1"/>
              <a:t>entiteti</a:t>
            </a:r>
            <a:r>
              <a:rPr lang="en-US" altLang="en-US" dirty="0"/>
              <a:t> 4 </a:t>
            </a:r>
            <a:r>
              <a:rPr lang="en-US" altLang="en-US" dirty="0" err="1"/>
              <a:t>i</a:t>
            </a:r>
            <a:r>
              <a:rPr lang="en-US" altLang="en-US" dirty="0"/>
              <a:t> 5 </a:t>
            </a:r>
            <a:r>
              <a:rPr lang="en-US" altLang="en-US" dirty="0" err="1"/>
              <a:t>iz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B, </a:t>
            </a:r>
            <a:r>
              <a:rPr lang="en-US" altLang="en-US" dirty="0" err="1"/>
              <a:t>distanca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A </a:t>
            </a:r>
            <a:r>
              <a:rPr lang="en-US" altLang="en-US" dirty="0" err="1"/>
              <a:t>i</a:t>
            </a:r>
            <a:r>
              <a:rPr lang="en-US" altLang="en-US" dirty="0"/>
              <a:t> B </a:t>
            </a:r>
            <a:r>
              <a:rPr lang="sr-Latn-RS" altLang="en-US" dirty="0"/>
              <a:t>je</a:t>
            </a:r>
            <a:r>
              <a:rPr lang="sr-Latn-CS" altLang="en-US" dirty="0"/>
              <a:t> </a:t>
            </a:r>
            <a:r>
              <a:rPr lang="en-US" altLang="en-US" dirty="0"/>
              <a:t>pros</a:t>
            </a:r>
            <a:r>
              <a:rPr lang="sr-Latn-RS" altLang="en-US" dirty="0" err="1"/>
              <a:t>ečna</a:t>
            </a:r>
            <a:r>
              <a:rPr lang="en-US" altLang="en-US" dirty="0"/>
              <a:t> </a:t>
            </a:r>
            <a:r>
              <a:rPr lang="en-US" altLang="en-US" dirty="0" err="1"/>
              <a:t>distanc</a:t>
            </a:r>
            <a:r>
              <a:rPr lang="sr-Latn-RS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parova</a:t>
            </a:r>
            <a:r>
              <a:rPr lang="en-US" altLang="en-US" dirty="0"/>
              <a:t> (1, 4) (1, 5) (2, 4) (2, 5) (3, 4) (3, 5)</a:t>
            </a:r>
            <a:r>
              <a:rPr lang="sr-Latn-RS" altLang="en-US" dirty="0"/>
              <a:t>, ali ne i (1, 2) ili (4, 5)</a:t>
            </a:r>
          </a:p>
          <a:p>
            <a:r>
              <a:rPr lang="sr-Latn-RS" altLang="en-US" dirty="0"/>
              <a:t>Spajaju se klasteri kod kojih je </a:t>
            </a:r>
            <a:r>
              <a:rPr lang="sr-Latn-RS" altLang="en-US" dirty="0">
                <a:solidFill>
                  <a:srgbClr val="FF0000"/>
                </a:solidFill>
              </a:rPr>
              <a:t>distanca najmanja</a:t>
            </a:r>
            <a:r>
              <a:rPr lang="sr-Latn-RS" altLang="en-US" dirty="0"/>
              <a:t> </a:t>
            </a:r>
            <a:endParaRPr lang="sr-Latn-CS" alt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E85336-DE16-0597-6F99-6E50E3F9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Metod </a:t>
            </a:r>
            <a:r>
              <a:rPr lang="sr-Latn-RS" dirty="0" err="1"/>
              <a:t>unutargrupnog</a:t>
            </a:r>
            <a:r>
              <a:rPr lang="sr-Latn-RS" dirty="0"/>
              <a:t> povezivanja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0E6C71-92CD-6A63-E2BF-B2F2D45FD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2370666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err="1"/>
              <a:t>Distanca</a:t>
            </a:r>
            <a:r>
              <a:rPr lang="sr-Latn-CS" altLang="en-US" dirty="0"/>
              <a:t> </a:t>
            </a:r>
            <a:r>
              <a:rPr lang="sr-Latn-RS" altLang="en-US" dirty="0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</a:t>
            </a:r>
            <a:r>
              <a:rPr lang="en-US" altLang="en-US" dirty="0" err="1"/>
              <a:t>jednaka</a:t>
            </a:r>
            <a:r>
              <a:rPr lang="en-US" altLang="en-US" dirty="0"/>
              <a:t> je </a:t>
            </a:r>
            <a:r>
              <a:rPr lang="en-US" altLang="en-US" dirty="0" err="1">
                <a:solidFill>
                  <a:srgbClr val="FF0000"/>
                </a:solidFill>
              </a:rPr>
              <a:t>prosečnoj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distanci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između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svih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mogućih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parova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entiteta</a:t>
            </a:r>
            <a:r>
              <a:rPr lang="sr-Latn-CS" altLang="en-US" dirty="0"/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kada</a:t>
            </a:r>
            <a:r>
              <a:rPr lang="en-US" altLang="en-US" dirty="0">
                <a:solidFill>
                  <a:srgbClr val="FF0000"/>
                </a:solidFill>
              </a:rPr>
              <a:t> se </a:t>
            </a:r>
            <a:r>
              <a:rPr lang="en-US" altLang="en-US" dirty="0" err="1">
                <a:solidFill>
                  <a:srgbClr val="FF0000"/>
                </a:solidFill>
              </a:rPr>
              <a:t>entiteti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spoje</a:t>
            </a:r>
            <a:r>
              <a:rPr lang="en-US" altLang="en-US" dirty="0">
                <a:solidFill>
                  <a:srgbClr val="FF0000"/>
                </a:solidFill>
              </a:rPr>
              <a:t> u </a:t>
            </a:r>
            <a:r>
              <a:rPr lang="en-US" altLang="en-US" dirty="0" err="1">
                <a:solidFill>
                  <a:srgbClr val="FF0000"/>
                </a:solidFill>
              </a:rPr>
              <a:t>isti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klaster</a:t>
            </a:r>
            <a:endParaRPr lang="sr-Latn-CS" altLang="en-US" dirty="0">
              <a:solidFill>
                <a:srgbClr val="FF0000"/>
              </a:solidFill>
            </a:endParaRPr>
          </a:p>
          <a:p>
            <a:r>
              <a:rPr lang="sr-Latn-CS" altLang="en-US" dirty="0"/>
              <a:t>A</a:t>
            </a:r>
            <a:r>
              <a:rPr lang="en-US" altLang="en-US" dirty="0"/>
              <a:t>ko </a:t>
            </a:r>
            <a:r>
              <a:rPr lang="en-US" altLang="en-US" dirty="0" err="1"/>
              <a:t>su</a:t>
            </a:r>
            <a:r>
              <a:rPr lang="en-US" altLang="en-US" dirty="0"/>
              <a:t> </a:t>
            </a:r>
            <a:r>
              <a:rPr lang="en-US" altLang="en-US" dirty="0" err="1"/>
              <a:t>entiteti</a:t>
            </a:r>
            <a:r>
              <a:rPr lang="en-US" altLang="en-US" dirty="0"/>
              <a:t> 1 </a:t>
            </a:r>
            <a:r>
              <a:rPr lang="en-US" altLang="en-US" dirty="0" err="1"/>
              <a:t>i</a:t>
            </a:r>
            <a:r>
              <a:rPr lang="en-US" altLang="en-US" dirty="0"/>
              <a:t> 2 </a:t>
            </a:r>
            <a:r>
              <a:rPr lang="en-US" altLang="en-US" dirty="0" err="1"/>
              <a:t>i</a:t>
            </a:r>
            <a:r>
              <a:rPr lang="en-US" altLang="en-US" dirty="0"/>
              <a:t> 3 </a:t>
            </a:r>
            <a:r>
              <a:rPr lang="en-US" altLang="en-US" dirty="0" err="1"/>
              <a:t>iz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A, a</a:t>
            </a:r>
            <a:r>
              <a:rPr lang="sr-Latn-CS" altLang="en-US" dirty="0"/>
              <a:t> </a:t>
            </a:r>
            <a:r>
              <a:rPr lang="en-US" altLang="en-US" dirty="0" err="1"/>
              <a:t>entiteti</a:t>
            </a:r>
            <a:r>
              <a:rPr lang="en-US" altLang="en-US" dirty="0"/>
              <a:t> 4 </a:t>
            </a:r>
            <a:r>
              <a:rPr lang="en-US" altLang="en-US" dirty="0" err="1"/>
              <a:t>i</a:t>
            </a:r>
            <a:r>
              <a:rPr lang="en-US" altLang="en-US" dirty="0"/>
              <a:t> 5 </a:t>
            </a:r>
            <a:r>
              <a:rPr lang="en-US" altLang="en-US" dirty="0" err="1"/>
              <a:t>iz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B, </a:t>
            </a:r>
            <a:r>
              <a:rPr lang="en-US" altLang="en-US" dirty="0" err="1"/>
              <a:t>distanca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klastera</a:t>
            </a:r>
            <a:r>
              <a:rPr lang="en-US" altLang="en-US" dirty="0"/>
              <a:t> A </a:t>
            </a:r>
            <a:r>
              <a:rPr lang="en-US" altLang="en-US" dirty="0" err="1"/>
              <a:t>i</a:t>
            </a:r>
            <a:r>
              <a:rPr lang="en-US" altLang="en-US" dirty="0"/>
              <a:t> B </a:t>
            </a:r>
            <a:r>
              <a:rPr lang="sr-Latn-RS" altLang="en-US" dirty="0"/>
              <a:t>je</a:t>
            </a:r>
            <a:r>
              <a:rPr lang="sr-Latn-CS" altLang="en-US" dirty="0"/>
              <a:t> </a:t>
            </a:r>
            <a:r>
              <a:rPr lang="en-US" altLang="en-US" dirty="0"/>
              <a:t>prose</a:t>
            </a:r>
            <a:r>
              <a:rPr lang="sr-Latn-RS" altLang="en-US" dirty="0" err="1"/>
              <a:t>čna</a:t>
            </a:r>
            <a:r>
              <a:rPr lang="en-US" altLang="en-US" dirty="0"/>
              <a:t> </a:t>
            </a:r>
            <a:r>
              <a:rPr lang="en-US" altLang="en-US" dirty="0" err="1"/>
              <a:t>distanc</a:t>
            </a:r>
            <a:r>
              <a:rPr lang="sr-Latn-RS" altLang="en-US" dirty="0"/>
              <a:t>a</a:t>
            </a:r>
            <a:r>
              <a:rPr lang="en-US" altLang="en-US" dirty="0"/>
              <a:t> </a:t>
            </a:r>
            <a:r>
              <a:rPr lang="en-US" altLang="en-US" dirty="0" err="1"/>
              <a:t>između</a:t>
            </a:r>
            <a:r>
              <a:rPr lang="en-US" altLang="en-US" dirty="0"/>
              <a:t> </a:t>
            </a:r>
            <a:r>
              <a:rPr lang="en-US" altLang="en-US" dirty="0" err="1"/>
              <a:t>parova</a:t>
            </a:r>
            <a:r>
              <a:rPr lang="en-US" altLang="en-US" dirty="0"/>
              <a:t> </a:t>
            </a:r>
            <a:r>
              <a:rPr lang="sr-Latn-RS" altLang="en-US" dirty="0"/>
              <a:t>(1, 2), (1, 3), </a:t>
            </a:r>
            <a:r>
              <a:rPr lang="en-US" altLang="en-US" dirty="0"/>
              <a:t>(1, 4) (1, 5)</a:t>
            </a:r>
            <a:r>
              <a:rPr lang="sr-Latn-RS" altLang="en-US" dirty="0"/>
              <a:t>, (2,3),</a:t>
            </a:r>
            <a:r>
              <a:rPr lang="en-US" altLang="en-US" dirty="0"/>
              <a:t> (2, 4) (2, 5) (3, 4) (3, 5)</a:t>
            </a:r>
            <a:r>
              <a:rPr lang="sr-Latn-RS" altLang="en-US" dirty="0"/>
              <a:t>, (4, 5)</a:t>
            </a:r>
            <a:endParaRPr lang="sr-Latn-CS" altLang="en-US" dirty="0"/>
          </a:p>
          <a:p>
            <a:r>
              <a:rPr lang="sr-Latn-RS" altLang="en-US" dirty="0"/>
              <a:t>Spajaju se klasteri kod kojih je </a:t>
            </a:r>
            <a:r>
              <a:rPr lang="sr-Latn-RS" altLang="en-US" dirty="0">
                <a:solidFill>
                  <a:srgbClr val="FF0000"/>
                </a:solidFill>
              </a:rPr>
              <a:t>distanca najmanja</a:t>
            </a:r>
            <a:endParaRPr lang="sr-Latn-RS" dirty="0">
              <a:solidFill>
                <a:srgbClr val="FF0000"/>
              </a:solidFill>
            </a:endParaRPr>
          </a:p>
        </p:txBody>
      </p:sp>
      <p:pic>
        <p:nvPicPr>
          <p:cNvPr id="11" name="Picture 2" descr="Cluster analysis - Wikipedia">
            <a:extLst>
              <a:ext uri="{FF2B5EF4-FFF2-40B4-BE49-F238E27FC236}">
                <a16:creationId xmlns:a16="http://schemas.microsoft.com/office/drawing/2014/main" id="{693CA72C-9917-C450-FEE4-CE81C15E1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4639057"/>
            <a:ext cx="2887980" cy="19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FDCF216-E9C0-8C08-52BF-2B7B29181025}"/>
              </a:ext>
            </a:extLst>
          </p:cNvPr>
          <p:cNvCxnSpPr>
            <a:cxnSpLocks/>
          </p:cNvCxnSpPr>
          <p:nvPr/>
        </p:nvCxnSpPr>
        <p:spPr>
          <a:xfrm flipH="1">
            <a:off x="2521867" y="5743689"/>
            <a:ext cx="505411" cy="47991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9AC57AE-A83A-13F0-C420-65A94942A068}"/>
              </a:ext>
            </a:extLst>
          </p:cNvPr>
          <p:cNvCxnSpPr>
            <a:cxnSpLocks/>
          </p:cNvCxnSpPr>
          <p:nvPr/>
        </p:nvCxnSpPr>
        <p:spPr>
          <a:xfrm flipH="1">
            <a:off x="2254105" y="5334340"/>
            <a:ext cx="420515" cy="88926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F1D5BAE-B89E-D9A8-5611-32F0866E0CAF}"/>
              </a:ext>
            </a:extLst>
          </p:cNvPr>
          <p:cNvCxnSpPr>
            <a:cxnSpLocks/>
          </p:cNvCxnSpPr>
          <p:nvPr/>
        </p:nvCxnSpPr>
        <p:spPr>
          <a:xfrm flipH="1">
            <a:off x="2561518" y="5334340"/>
            <a:ext cx="410282" cy="81869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C9ABB9BD-492B-0989-1432-1244E905F769}"/>
              </a:ext>
            </a:extLst>
          </p:cNvPr>
          <p:cNvSpPr/>
          <p:nvPr/>
        </p:nvSpPr>
        <p:spPr>
          <a:xfrm rot="17722169">
            <a:off x="1719059" y="4924298"/>
            <a:ext cx="1927425" cy="1361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26" name="Picture 2" descr="Cluster analysis - Wikipedia">
            <a:extLst>
              <a:ext uri="{FF2B5EF4-FFF2-40B4-BE49-F238E27FC236}">
                <a16:creationId xmlns:a16="http://schemas.microsoft.com/office/drawing/2014/main" id="{438E219E-92D4-8EF5-45BC-B18437B1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4639057"/>
            <a:ext cx="2887980" cy="19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E4CB235-4DB0-C8F2-5ADA-A49D9EFB2187}"/>
              </a:ext>
            </a:extLst>
          </p:cNvPr>
          <p:cNvCxnSpPr>
            <a:cxnSpLocks/>
          </p:cNvCxnSpPr>
          <p:nvPr/>
        </p:nvCxnSpPr>
        <p:spPr>
          <a:xfrm flipH="1">
            <a:off x="6827167" y="5743689"/>
            <a:ext cx="505411" cy="47991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D30B1C8-5D37-B7AF-C551-4A3193025C46}"/>
              </a:ext>
            </a:extLst>
          </p:cNvPr>
          <p:cNvCxnSpPr>
            <a:cxnSpLocks/>
          </p:cNvCxnSpPr>
          <p:nvPr/>
        </p:nvCxnSpPr>
        <p:spPr>
          <a:xfrm flipH="1">
            <a:off x="6559405" y="5334340"/>
            <a:ext cx="420515" cy="889265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3BB7945-E197-FAAC-8FEF-56C3C269E8B5}"/>
              </a:ext>
            </a:extLst>
          </p:cNvPr>
          <p:cNvCxnSpPr>
            <a:cxnSpLocks/>
          </p:cNvCxnSpPr>
          <p:nvPr/>
        </p:nvCxnSpPr>
        <p:spPr>
          <a:xfrm flipH="1">
            <a:off x="6866818" y="5334340"/>
            <a:ext cx="410282" cy="81869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9612E232-2BE0-BE2D-3DCB-20D486649FF3}"/>
              </a:ext>
            </a:extLst>
          </p:cNvPr>
          <p:cNvSpPr/>
          <p:nvPr/>
        </p:nvSpPr>
        <p:spPr>
          <a:xfrm rot="17722169">
            <a:off x="6024359" y="4924298"/>
            <a:ext cx="1927425" cy="13618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0DE31D4F-7BC5-7C0E-1C32-66313F024A5D}"/>
              </a:ext>
            </a:extLst>
          </p:cNvPr>
          <p:cNvCxnSpPr>
            <a:cxnSpLocks/>
          </p:cNvCxnSpPr>
          <p:nvPr/>
        </p:nvCxnSpPr>
        <p:spPr>
          <a:xfrm>
            <a:off x="6460406" y="6223605"/>
            <a:ext cx="700222" cy="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C9AB53B-043B-146C-64AA-E127A94DB550}"/>
              </a:ext>
            </a:extLst>
          </p:cNvPr>
          <p:cNvCxnSpPr>
            <a:cxnSpLocks/>
          </p:cNvCxnSpPr>
          <p:nvPr/>
        </p:nvCxnSpPr>
        <p:spPr>
          <a:xfrm>
            <a:off x="6979567" y="4986549"/>
            <a:ext cx="297533" cy="34779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4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 build="p"/>
      <p:bldP spid="15" grpId="0" animBg="1"/>
      <p:bldP spid="3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959DF-FB4A-458C-C2D3-C5C2D1C9A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Distanca između klastera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B08D3-6EFC-3D95-CBFC-804DD88A06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Wardov</a:t>
            </a:r>
            <a:r>
              <a:rPr lang="sr-Latn-RS" dirty="0"/>
              <a:t> metod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F96AAD-29B5-9BCA-D6B4-D92F4101C6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RS" dirty="0"/>
              <a:t>Distanca između klastera jednaka je </a:t>
            </a:r>
            <a:r>
              <a:rPr lang="sr-Latn-RS" dirty="0">
                <a:solidFill>
                  <a:srgbClr val="FF0000"/>
                </a:solidFill>
              </a:rPr>
              <a:t>prosečnoj distanci svih entiteta od zajedničkog </a:t>
            </a:r>
            <a:r>
              <a:rPr lang="sr-Latn-RS" dirty="0" err="1">
                <a:solidFill>
                  <a:srgbClr val="FF0000"/>
                </a:solidFill>
              </a:rPr>
              <a:t>centroida</a:t>
            </a:r>
            <a:r>
              <a:rPr lang="sr-Latn-RS" dirty="0">
                <a:solidFill>
                  <a:srgbClr val="FF0000"/>
                </a:solidFill>
              </a:rPr>
              <a:t> </a:t>
            </a:r>
            <a:r>
              <a:rPr lang="sr-Latn-RS" dirty="0"/>
              <a:t>(kada bismo spojili klastere)</a:t>
            </a:r>
          </a:p>
          <a:p>
            <a:r>
              <a:rPr lang="sr-Latn-RS" dirty="0"/>
              <a:t>Spajaju se klasteri kod kojih je </a:t>
            </a:r>
            <a:r>
              <a:rPr lang="sr-Latn-RS" dirty="0">
                <a:solidFill>
                  <a:srgbClr val="FF0000"/>
                </a:solidFill>
              </a:rPr>
              <a:t>distanca najmanja</a:t>
            </a:r>
          </a:p>
          <a:p>
            <a:r>
              <a:rPr lang="sr-Latn-CS" altLang="en-US" dirty="0">
                <a:solidFill>
                  <a:srgbClr val="FF0000"/>
                </a:solidFill>
              </a:rPr>
              <a:t>Najlogičniji</a:t>
            </a:r>
            <a:r>
              <a:rPr lang="sr-Latn-CS" altLang="en-US" dirty="0"/>
              <a:t> metod, najbolje se pokazuje u praksi, najčešće korišćen</a:t>
            </a:r>
          </a:p>
          <a:p>
            <a:r>
              <a:rPr lang="sr-Latn-CS" altLang="en-US" sz="2000" dirty="0"/>
              <a:t>Maksimizuje distancu između klastera, a minimizuje distancu unutar klastera</a:t>
            </a:r>
            <a:endParaRPr lang="sr-Latn-RS" dirty="0"/>
          </a:p>
        </p:txBody>
      </p:sp>
      <p:pic>
        <p:nvPicPr>
          <p:cNvPr id="7" name="Picture 2" descr="Cluster analysis - Wikipedia">
            <a:extLst>
              <a:ext uri="{FF2B5EF4-FFF2-40B4-BE49-F238E27FC236}">
                <a16:creationId xmlns:a16="http://schemas.microsoft.com/office/drawing/2014/main" id="{04E847BD-2739-210C-6B07-B8CCF2240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2490" y="3057772"/>
            <a:ext cx="3185160" cy="213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B4FF23-6664-3ED1-6DF4-86D017752159}"/>
              </a:ext>
            </a:extLst>
          </p:cNvPr>
          <p:cNvCxnSpPr>
            <a:cxnSpLocks/>
            <a:stCxn id="14" idx="3"/>
          </p:cNvCxnSpPr>
          <p:nvPr/>
        </p:nvCxnSpPr>
        <p:spPr>
          <a:xfrm flipH="1">
            <a:off x="6581470" y="4243137"/>
            <a:ext cx="210513" cy="4305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C29507-D1BA-6D12-3871-3B6CAD2BE891}"/>
              </a:ext>
            </a:extLst>
          </p:cNvPr>
          <p:cNvCxnSpPr>
            <a:cxnSpLocks/>
            <a:endCxn id="14" idx="7"/>
          </p:cNvCxnSpPr>
          <p:nvPr/>
        </p:nvCxnSpPr>
        <p:spPr>
          <a:xfrm flipH="1">
            <a:off x="6899747" y="3796113"/>
            <a:ext cx="22318" cy="339260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D86F0A-1447-8FA9-E8FF-088A7BA616F9}"/>
              </a:ext>
            </a:extLst>
          </p:cNvPr>
          <p:cNvCxnSpPr>
            <a:cxnSpLocks/>
          </p:cNvCxnSpPr>
          <p:nvPr/>
        </p:nvCxnSpPr>
        <p:spPr>
          <a:xfrm>
            <a:off x="6848875" y="4253230"/>
            <a:ext cx="293428" cy="550562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94DFA03D-4466-9CCE-499C-5CAC5F9E965A}"/>
              </a:ext>
            </a:extLst>
          </p:cNvPr>
          <p:cNvSpPr/>
          <p:nvPr/>
        </p:nvSpPr>
        <p:spPr>
          <a:xfrm>
            <a:off x="6769665" y="4113055"/>
            <a:ext cx="152400" cy="152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CC8076B-15CE-E4CC-E92A-9EAE0DE26BE5}"/>
              </a:ext>
            </a:extLst>
          </p:cNvPr>
          <p:cNvSpPr/>
          <p:nvPr/>
        </p:nvSpPr>
        <p:spPr>
          <a:xfrm rot="16959560">
            <a:off x="5800693" y="3502985"/>
            <a:ext cx="2091436" cy="13474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724C8EF-B54C-3ECB-B647-773DEF407C90}"/>
              </a:ext>
            </a:extLst>
          </p:cNvPr>
          <p:cNvCxnSpPr>
            <a:cxnSpLocks/>
          </p:cNvCxnSpPr>
          <p:nvPr/>
        </p:nvCxnSpPr>
        <p:spPr>
          <a:xfrm>
            <a:off x="6929143" y="4243137"/>
            <a:ext cx="347304" cy="1009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015E89-D03B-96C1-B011-18154AEBE9A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6581470" y="3505200"/>
            <a:ext cx="210513" cy="630173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4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4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8535D-25B0-A3D4-BD82-6B7A02C0F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Broj klastera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A8592-2FD5-1C3F-3EE5-D91700DD41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Kako određujemo optimalni broj?</a:t>
            </a:r>
          </a:p>
        </p:txBody>
      </p:sp>
    </p:spTree>
    <p:extLst>
      <p:ext uri="{BB962C8B-B14F-4D97-AF65-F5344CB8AC3E}">
        <p14:creationId xmlns:p14="http://schemas.microsoft.com/office/powerpoint/2010/main" val="1823100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Klaster analiza – broj klastera</a:t>
            </a:r>
            <a:endParaRPr lang="en-US" altLang="en-US" dirty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Osnovno istraživačko pitanje je da li se </a:t>
            </a:r>
            <a:r>
              <a:rPr lang="sr-Latn-CS" altLang="en-US" dirty="0"/>
              <a:t>na osnovu skorova na (psihološkim) varijablama mogu formirati homogene grupe ispitanika koje su međusobno </a:t>
            </a:r>
            <a:r>
              <a:rPr lang="sr-Latn-CS" altLang="en-US" dirty="0" err="1"/>
              <a:t>distinktne</a:t>
            </a:r>
            <a:r>
              <a:rPr lang="sr-Latn-CS" altLang="en-US" dirty="0"/>
              <a:t> (odvojene)?</a:t>
            </a:r>
          </a:p>
          <a:p>
            <a:pPr lvl="1"/>
            <a:r>
              <a:rPr lang="sr-Latn-CS" altLang="en-US" dirty="0"/>
              <a:t>Ili je populacija/uzorak već homogena i ne mogu se izdvojiti grupe</a:t>
            </a:r>
          </a:p>
          <a:p>
            <a:r>
              <a:rPr lang="sr-Latn-CS" altLang="en-US" dirty="0"/>
              <a:t>Ako postoje grupe – koliko ih ima? </a:t>
            </a:r>
          </a:p>
          <a:p>
            <a:pPr lvl="1"/>
            <a:r>
              <a:rPr lang="sr-Latn-CS" altLang="en-US" dirty="0"/>
              <a:t>Određivanje “optimalnog” broja grupa</a:t>
            </a:r>
          </a:p>
          <a:p>
            <a:r>
              <a:rPr lang="sr-Latn-CS" altLang="en-US" dirty="0"/>
              <a:t>Kako se klasteri mogu interpretirati?</a:t>
            </a:r>
          </a:p>
          <a:p>
            <a:pPr lvl="1"/>
            <a:r>
              <a:rPr lang="sr-Latn-CS" altLang="en-US" dirty="0"/>
              <a:t>Šta je zajedničko svim entitetima u klasteru, a šta ih razlikuje od drugih klastera?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RS" altLang="en-US" dirty="0"/>
              <a:t>Broj klastera – kriterijumi</a:t>
            </a:r>
            <a:endParaRPr lang="en-US" alt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altLang="en-US" dirty="0"/>
              <a:t>Broj klastera</a:t>
            </a:r>
          </a:p>
          <a:p>
            <a:pPr lvl="1"/>
            <a:r>
              <a:rPr lang="sr-Latn-CS" altLang="en-US" dirty="0"/>
              <a:t>Ako je svaki entitet klaster za sebe – maksimalna tačnost klasifikacije</a:t>
            </a:r>
          </a:p>
          <a:p>
            <a:pPr lvl="1"/>
            <a:r>
              <a:rPr lang="sr-Latn-CS" altLang="en-US" dirty="0"/>
              <a:t>Ako imamo samo jedan klaster – maksimalna </a:t>
            </a:r>
            <a:r>
              <a:rPr lang="sr-Latn-CS" altLang="en-US" dirty="0" err="1"/>
              <a:t>parsimoničnost</a:t>
            </a:r>
            <a:r>
              <a:rPr lang="sr-Latn-CS" altLang="en-US" dirty="0"/>
              <a:t> klasifikacije</a:t>
            </a:r>
          </a:p>
          <a:p>
            <a:pPr lvl="1"/>
            <a:r>
              <a:rPr lang="sr-Latn-CS" altLang="en-US" dirty="0"/>
              <a:t>Treba naći optimalni odnos ova dva</a:t>
            </a:r>
          </a:p>
          <a:p>
            <a:r>
              <a:rPr lang="sr-Latn-CS" altLang="en-US" dirty="0"/>
              <a:t>Postoji mnoštvo kriterijuma za određivanje broja klastera</a:t>
            </a:r>
          </a:p>
          <a:p>
            <a:pPr lvl="1"/>
            <a:r>
              <a:rPr lang="sr-Latn-CS" altLang="en-US" dirty="0"/>
              <a:t>Metoda „lakta“ – skok u procentu objašnjene varijanse</a:t>
            </a:r>
          </a:p>
          <a:p>
            <a:pPr lvl="1"/>
            <a:r>
              <a:rPr lang="sr-Latn-CS" altLang="en-US" dirty="0"/>
              <a:t>Pristup informacionih kriterijuma (numeričkih)</a:t>
            </a:r>
          </a:p>
          <a:p>
            <a:pPr lvl="1"/>
            <a:r>
              <a:rPr lang="sr-Latn-CS" altLang="en-US" dirty="0"/>
              <a:t>Metoda siluete - koliko je svaki entitet sličan svom, nasuprot sledećem najsličnijem klasteru</a:t>
            </a:r>
          </a:p>
          <a:p>
            <a:pPr lvl="1"/>
            <a:r>
              <a:rPr lang="sr-Latn-CS" altLang="en-US" dirty="0"/>
              <a:t>…</a:t>
            </a:r>
          </a:p>
          <a:p>
            <a:r>
              <a:rPr lang="sr-Latn-CS" altLang="en-US" dirty="0"/>
              <a:t>Praktično nijedan nije implementiran u SPSS pa se njima nećemo ni baviti</a:t>
            </a:r>
          </a:p>
          <a:p>
            <a:r>
              <a:rPr lang="sr-Latn-CS" altLang="en-US" dirty="0"/>
              <a:t>Oslanjamo se na grafičku metodu – </a:t>
            </a:r>
            <a:r>
              <a:rPr lang="sr-Latn-CS" altLang="en-US" dirty="0" err="1"/>
              <a:t>dendogram</a:t>
            </a:r>
            <a:r>
              <a:rPr lang="sr-Latn-CS" altLang="en-US" dirty="0"/>
              <a:t> (+ KDA)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Taksonomije i valjanost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EA354E-F2C3-4A3D-91AC-432C5CF33E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 err="1"/>
              <a:t>Taksonomska</a:t>
            </a:r>
            <a:r>
              <a:rPr lang="sr-Latn-RS" dirty="0"/>
              <a:t> valjanost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Grupišemo ispitanike prema sličnosti</a:t>
            </a:r>
          </a:p>
          <a:p>
            <a:r>
              <a:rPr lang="sr-Latn-RS" dirty="0"/>
              <a:t>Pokušavamo da pronađemo kategoričku varijablu koja najbolje objašnjava varijacije u podacima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CA959-A492-44D1-8A03-D0B4D1C46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Faktorska valjanost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60A25-D293-4FC5-A2E5-100824757F8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Grupišemo varijable prema sličnosti</a:t>
            </a:r>
          </a:p>
          <a:p>
            <a:r>
              <a:rPr lang="sr-Latn-RS" dirty="0"/>
              <a:t>Pokušavamo da pronađemo kontinuiranu varijablu koja najbolje objašnjava varijacije u podacima</a:t>
            </a:r>
          </a:p>
        </p:txBody>
      </p:sp>
    </p:spTree>
    <p:extLst>
      <p:ext uri="{BB962C8B-B14F-4D97-AF65-F5344CB8AC3E}">
        <p14:creationId xmlns:p14="http://schemas.microsoft.com/office/powerpoint/2010/main" val="13387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B05BA44-C2BE-1B26-8349-6C58C1BDA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Broj klastera - </a:t>
            </a:r>
            <a:r>
              <a:rPr lang="sr-Latn-RS" dirty="0" err="1"/>
              <a:t>dendogram</a:t>
            </a:r>
            <a:r>
              <a:rPr lang="sr-Latn-R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8C54374-0205-8A5A-C437-7D915071F7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Horizontalne linije predstavljaju udaljenosti između entiteta ili klastera</a:t>
            </a:r>
          </a:p>
          <a:p>
            <a:r>
              <a:rPr lang="sr-Latn-CS" altLang="en-US" dirty="0" err="1"/>
              <a:t>Dendog</a:t>
            </a:r>
            <a:r>
              <a:rPr lang="en-US" altLang="en-US" dirty="0"/>
              <a:t>r</a:t>
            </a:r>
            <a:r>
              <a:rPr lang="sr-Latn-CS" altLang="en-US" dirty="0"/>
              <a:t>am se preseca u tački u kojoj distanca unutar klastera postaje veća od distance između klastera</a:t>
            </a:r>
            <a:endParaRPr lang="en-US" altLang="en-US" dirty="0"/>
          </a:p>
        </p:txBody>
      </p:sp>
      <p:pic>
        <p:nvPicPr>
          <p:cNvPr id="10" name="Picture 7" descr="mlt0405">
            <a:extLst>
              <a:ext uri="{FF2B5EF4-FFF2-40B4-BE49-F238E27FC236}">
                <a16:creationId xmlns:a16="http://schemas.microsoft.com/office/drawing/2014/main" id="{E744BA51-8AB9-BAAF-3448-BC078D6E0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2959" y="3429000"/>
            <a:ext cx="2444750" cy="2212975"/>
          </a:xfrm>
          <a:prstGeom prst="rect">
            <a:avLst/>
          </a:prstGeom>
          <a:noFill/>
        </p:spPr>
      </p:pic>
      <p:pic>
        <p:nvPicPr>
          <p:cNvPr id="11" name="Picture 8" descr="mlt0406">
            <a:extLst>
              <a:ext uri="{FF2B5EF4-FFF2-40B4-BE49-F238E27FC236}">
                <a16:creationId xmlns:a16="http://schemas.microsoft.com/office/drawing/2014/main" id="{146FA4E4-88B3-6826-09EF-3F7C471D6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6570" y="3289299"/>
            <a:ext cx="2300287" cy="2632075"/>
          </a:xfrm>
          <a:prstGeom prst="rect">
            <a:avLst/>
          </a:prstGeom>
          <a:noFill/>
        </p:spPr>
      </p:pic>
      <p:pic>
        <p:nvPicPr>
          <p:cNvPr id="12" name="Picture 9" descr="mlt0407">
            <a:extLst>
              <a:ext uri="{FF2B5EF4-FFF2-40B4-BE49-F238E27FC236}">
                <a16:creationId xmlns:a16="http://schemas.microsoft.com/office/drawing/2014/main" id="{873E7FBE-6A1A-E5A2-B25B-9F0DB5C11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85719" y="3289299"/>
            <a:ext cx="1830387" cy="2492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908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Broj klastera - KDA</a:t>
            </a:r>
            <a:endParaRPr lang="en-US" altLang="en-US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SPSS nam omogućava da sačuvamo podatak o pripadnosti klasteru za svaki nivo hijerarhije koji ide od 2 klastera (najviši nivo) do n klastera (niži nivo hijerarhije)</a:t>
            </a:r>
          </a:p>
          <a:p>
            <a:r>
              <a:rPr lang="sr-Latn-CS" altLang="en-US" dirty="0"/>
              <a:t>To nam omogućava da, koristeći </a:t>
            </a:r>
            <a:r>
              <a:rPr lang="sr-Latn-CS" altLang="en-US" dirty="0" err="1"/>
              <a:t>kanoničku</a:t>
            </a:r>
            <a:r>
              <a:rPr lang="sr-Latn-CS" altLang="en-US" dirty="0"/>
              <a:t> diskriminacionu analizu, izračunamo </a:t>
            </a:r>
            <a:r>
              <a:rPr lang="sr-Latn-CS" altLang="en-US" dirty="0">
                <a:solidFill>
                  <a:srgbClr val="FF0000"/>
                </a:solidFill>
              </a:rPr>
              <a:t>značajnost razlika </a:t>
            </a:r>
            <a:r>
              <a:rPr lang="sr-Latn-CS" altLang="en-US" dirty="0"/>
              <a:t>između klastera za određeni nivo hijerarhije</a:t>
            </a:r>
          </a:p>
          <a:p>
            <a:r>
              <a:rPr lang="sr-Latn-CS" altLang="en-US" dirty="0"/>
              <a:t>Zadržavamo onaj broj </a:t>
            </a:r>
            <a:r>
              <a:rPr lang="sr-Latn-CS" altLang="en-US" dirty="0">
                <a:solidFill>
                  <a:srgbClr val="FF0000"/>
                </a:solidFill>
              </a:rPr>
              <a:t>klastera</a:t>
            </a:r>
            <a:r>
              <a:rPr lang="sr-Latn-CS" altLang="en-US" dirty="0"/>
              <a:t> koji odgovara najnižem hijerarhijskom nivou kod kojeg postoji statistički značajna razlika</a:t>
            </a:r>
          </a:p>
          <a:p>
            <a:endParaRPr lang="sr-Latn-CS" altLang="en-US" dirty="0"/>
          </a:p>
          <a:p>
            <a:r>
              <a:rPr lang="sr-Latn-CS" altLang="en-US" dirty="0"/>
              <a:t>Ujedno, KDA nam omogućava i psihološku interpretaciju klastera, odnosno pronalaženje latentne dimenzije koja generiše grupe</a:t>
            </a:r>
            <a:endParaRPr lang="en-US" altLang="en-US" dirty="0"/>
          </a:p>
          <a:p>
            <a:pPr marL="0" indent="0">
              <a:buNone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Primer u SPSS-u</a:t>
            </a:r>
            <a:endParaRPr lang="en-US" altLang="en-US" dirty="0"/>
          </a:p>
        </p:txBody>
      </p:sp>
      <p:sp>
        <p:nvSpPr>
          <p:cNvPr id="4915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/>
              <a:t>Koraci</a:t>
            </a:r>
            <a:endParaRPr lang="en-US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en-US" dirty="0"/>
              <a:t>Odrediti skup relevantnih varijabli koje su obeležja objekata (entiteta)</a:t>
            </a:r>
            <a:endParaRPr lang="en-US" altLang="en-US" dirty="0"/>
          </a:p>
          <a:p>
            <a:r>
              <a:rPr lang="hr-HR" altLang="en-US" dirty="0"/>
              <a:t>Odrediti transformaciju originalnih podataka</a:t>
            </a:r>
            <a:endParaRPr lang="en-US" altLang="en-US" dirty="0"/>
          </a:p>
          <a:p>
            <a:r>
              <a:rPr lang="hr-HR" altLang="en-US" dirty="0"/>
              <a:t>Odrediti metodu za određivanje udaljenosti / sličnosti između objekata (entiteta)</a:t>
            </a:r>
            <a:endParaRPr lang="en-US" altLang="en-US" dirty="0"/>
          </a:p>
          <a:p>
            <a:r>
              <a:rPr lang="hr-HR" altLang="en-US" dirty="0"/>
              <a:t>Odrediti metodu za povezivanje objekata u klastere</a:t>
            </a:r>
            <a:endParaRPr lang="en-US" altLang="en-US" dirty="0"/>
          </a:p>
          <a:p>
            <a:r>
              <a:rPr lang="hr-HR" altLang="en-US" dirty="0"/>
              <a:t>Interpretacija i validacija </a:t>
            </a:r>
            <a:r>
              <a:rPr lang="hr-HR" altLang="en-US" dirty="0" err="1"/>
              <a:t>dobijenih</a:t>
            </a:r>
            <a:r>
              <a:rPr lang="hr-HR" altLang="en-US" dirty="0"/>
              <a:t> rezultata</a:t>
            </a:r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946900"/>
          </a:xfr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427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2466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Taksonomije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878666"/>
          </a:xfrm>
        </p:spPr>
        <p:txBody>
          <a:bodyPr>
            <a:normAutofit fontScale="92500" lnSpcReduction="20000"/>
          </a:bodyPr>
          <a:lstStyle/>
          <a:p>
            <a:r>
              <a:rPr lang="sr-Latn-RS" dirty="0"/>
              <a:t>Taksonomije su izuzetno prisutne u svakodnevnom životu</a:t>
            </a:r>
            <a:endParaRPr lang="en-US" dirty="0"/>
          </a:p>
          <a:p>
            <a:pPr lvl="1"/>
            <a:r>
              <a:rPr lang="sr-Latn-RS" dirty="0"/>
              <a:t>Horoskop, psi </a:t>
            </a:r>
            <a:r>
              <a:rPr lang="sr-Latn-RS" dirty="0" err="1"/>
              <a:t>vs</a:t>
            </a:r>
            <a:r>
              <a:rPr lang="sr-Latn-RS" dirty="0"/>
              <a:t>. mačke, u koju </a:t>
            </a:r>
            <a:r>
              <a:rPr lang="sr-Latn-RS" dirty="0" err="1"/>
              <a:t>Hogwarts</a:t>
            </a:r>
            <a:r>
              <a:rPr lang="sr-Latn-RS" dirty="0"/>
              <a:t> kuću biste išli?</a:t>
            </a:r>
          </a:p>
          <a:p>
            <a:pPr lvl="1"/>
            <a:r>
              <a:rPr lang="sr-Latn-RS" dirty="0"/>
              <a:t>Rod, rasa, nacionalnost, seksualna orijentacija, profesija, uzrast, religija…</a:t>
            </a:r>
          </a:p>
          <a:p>
            <a:pPr lvl="1"/>
            <a:r>
              <a:rPr lang="sr-Latn-RS" dirty="0"/>
              <a:t>Taksonomije zasnovane na psihološkim karakteristikama</a:t>
            </a:r>
          </a:p>
          <a:p>
            <a:r>
              <a:rPr lang="sr-Latn-RS" dirty="0"/>
              <a:t>Pretpostavljamo/očekujemo da pripadnici istog </a:t>
            </a:r>
            <a:r>
              <a:rPr lang="sr-Latn-RS" dirty="0" err="1"/>
              <a:t>taksona</a:t>
            </a:r>
            <a:r>
              <a:rPr lang="sr-Latn-RS" dirty="0"/>
              <a:t> dele neke zajedničke karakteristike</a:t>
            </a:r>
          </a:p>
          <a:p>
            <a:r>
              <a:rPr lang="sr-Latn-RS" dirty="0"/>
              <a:t>Korisne jer pojednostavljuju realnost</a:t>
            </a:r>
          </a:p>
          <a:p>
            <a:r>
              <a:rPr lang="sr-Latn-RS" dirty="0"/>
              <a:t>Opasne jer pojednostavljuju realnost</a:t>
            </a:r>
          </a:p>
          <a:p>
            <a:r>
              <a:rPr lang="sr-Latn-RS" dirty="0"/>
              <a:t>Važno da budu utemeljene u podacima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2998" y="3704109"/>
            <a:ext cx="2073762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570" name="Picture 2" descr="Like Cats and Dogs? Teach Your Dog and Cat to Live in Harmony – American  Kennel Club">
            <a:extLst>
              <a:ext uri="{FF2B5EF4-FFF2-40B4-BE49-F238E27FC236}">
                <a16:creationId xmlns:a16="http://schemas.microsoft.com/office/drawing/2014/main" id="{FE7F2852-9D56-4548-9B33-DD6D6C8C2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9469" y="4666769"/>
            <a:ext cx="2405062" cy="160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2" name="Picture 4" descr="What's Your Zodiac Sign? The 12 Zodiac Symbols">
            <a:extLst>
              <a:ext uri="{FF2B5EF4-FFF2-40B4-BE49-F238E27FC236}">
                <a16:creationId xmlns:a16="http://schemas.microsoft.com/office/drawing/2014/main" id="{5AA910EA-CD94-46C5-8273-1D62C971E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4873143"/>
            <a:ext cx="1681162" cy="126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2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65364246"/>
              </p:ext>
            </p:extLst>
          </p:nvPr>
        </p:nvGraphicFramePr>
        <p:xfrm>
          <a:off x="0" y="0"/>
          <a:ext cx="7161212" cy="686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400000" imgH="8047619" progId="Paint.Picture">
                  <p:embed/>
                </p:oleObj>
              </mc:Choice>
              <mc:Fallback>
                <p:oleObj name="Bitmap Image" r:id="rId2" imgW="8400000" imgH="804761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7161212" cy="686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50873009"/>
              </p:ext>
            </p:extLst>
          </p:nvPr>
        </p:nvGraphicFramePr>
        <p:xfrm>
          <a:off x="0" y="0"/>
          <a:ext cx="568166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954221" imgH="8392696" progId="Paint.Picture">
                  <p:embed/>
                </p:oleObj>
              </mc:Choice>
              <mc:Fallback>
                <p:oleObj name="Bitmap Image" r:id="rId2" imgW="6954221" imgH="839269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68166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20819028"/>
              </p:ext>
            </p:extLst>
          </p:nvPr>
        </p:nvGraphicFramePr>
        <p:xfrm>
          <a:off x="0" y="0"/>
          <a:ext cx="54705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496957" imgH="8142857" progId="Paint.Picture">
                  <p:embed/>
                </p:oleObj>
              </mc:Choice>
              <mc:Fallback>
                <p:oleObj name="Bitmap Image" r:id="rId2" imgW="6496957" imgH="814285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7052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0" name="Object 8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82186395"/>
              </p:ext>
            </p:extLst>
          </p:nvPr>
        </p:nvGraphicFramePr>
        <p:xfrm>
          <a:off x="0" y="0"/>
          <a:ext cx="54641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458852" imgH="8104762" progId="Paint.Picture">
                  <p:embed/>
                </p:oleObj>
              </mc:Choice>
              <mc:Fallback>
                <p:oleObj name="Bitmap Image" r:id="rId2" imgW="6458852" imgH="8104762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4641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466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84087979"/>
              </p:ext>
            </p:extLst>
          </p:nvPr>
        </p:nvGraphicFramePr>
        <p:xfrm>
          <a:off x="0" y="0"/>
          <a:ext cx="5738813" cy="685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6752381" imgH="8066667" progId="Paint.Picture">
                  <p:embed/>
                </p:oleObj>
              </mc:Choice>
              <mc:Fallback>
                <p:oleObj name="Bitmap Image" r:id="rId2" imgW="6752381" imgH="8066667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738813" cy="685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Diskriminaciona analiza</a:t>
            </a:r>
            <a:endParaRPr lang="en-US" altLang="en-US"/>
          </a:p>
        </p:txBody>
      </p:sp>
      <p:graphicFrame>
        <p:nvGraphicFramePr>
          <p:cNvPr id="65542" name="Object 15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313536693"/>
              </p:ext>
            </p:extLst>
          </p:nvPr>
        </p:nvGraphicFramePr>
        <p:xfrm>
          <a:off x="4574858" y="1790699"/>
          <a:ext cx="3517900" cy="256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277322" imgH="3115110" progId="Paint.Picture">
                  <p:embed/>
                </p:oleObj>
              </mc:Choice>
              <mc:Fallback>
                <p:oleObj name="Bitmap Image" r:id="rId2" imgW="4277322" imgH="3115110" progId="Paint.Picture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4858" y="1790699"/>
                        <a:ext cx="3517900" cy="2562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9" name="Object 7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278212635"/>
              </p:ext>
            </p:extLst>
          </p:nvPr>
        </p:nvGraphicFramePr>
        <p:xfrm>
          <a:off x="757238" y="4470400"/>
          <a:ext cx="3133725" cy="172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474720" imgH="1912680" progId="Paint.Picture">
                  <p:embed/>
                </p:oleObj>
              </mc:Choice>
              <mc:Fallback>
                <p:oleObj name="Bitmap Image" r:id="rId4" imgW="3474720" imgH="191268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238" y="4470400"/>
                        <a:ext cx="3133725" cy="172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0" name="Object 8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631757038"/>
              </p:ext>
            </p:extLst>
          </p:nvPr>
        </p:nvGraphicFramePr>
        <p:xfrm>
          <a:off x="4594860" y="4474910"/>
          <a:ext cx="3581400" cy="179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3185280" imgH="1592640" progId="Paint.Picture">
                  <p:embed/>
                </p:oleObj>
              </mc:Choice>
              <mc:Fallback>
                <p:oleObj name="Bitmap Image" r:id="rId6" imgW="3185280" imgH="1592640" progId="Paint.Picture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860" y="4474910"/>
                        <a:ext cx="3581400" cy="179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744117"/>
              </p:ext>
            </p:extLst>
          </p:nvPr>
        </p:nvGraphicFramePr>
        <p:xfrm>
          <a:off x="685800" y="1816892"/>
          <a:ext cx="3429000" cy="250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8" imgW="4296375" imgH="3142857" progId="Paint.Picture">
                  <p:embed/>
                </p:oleObj>
              </mc:Choice>
              <mc:Fallback>
                <p:oleObj name="Bitmap Image" r:id="rId8" imgW="4296375" imgH="3142857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16892"/>
                        <a:ext cx="3429000" cy="250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90327807"/>
              </p:ext>
            </p:extLst>
          </p:nvPr>
        </p:nvGraphicFramePr>
        <p:xfrm>
          <a:off x="1372393" y="354012"/>
          <a:ext cx="6399213" cy="614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8059275" imgH="7744906" progId="Paint.Picture">
                  <p:embed/>
                </p:oleObj>
              </mc:Choice>
              <mc:Fallback>
                <p:oleObj name="Bitmap Image" r:id="rId2" imgW="8059275" imgH="774490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393" y="354012"/>
                        <a:ext cx="6399213" cy="614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/>
              <a:t>Validacija</a:t>
            </a:r>
            <a:endParaRPr lang="en-US" altLang="en-US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altLang="en-US" dirty="0"/>
              <a:t>Kako možemo da proverimo da li je rešenje do kog smo došli dobro (generalizabilno)?</a:t>
            </a:r>
          </a:p>
          <a:p>
            <a:pPr lvl="1"/>
            <a:r>
              <a:rPr lang="sr-Latn-CS" altLang="en-US" dirty="0"/>
              <a:t>Deljenje uzorka i odvojena klasifikacija</a:t>
            </a:r>
            <a:endParaRPr lang="en-US" altLang="en-US" dirty="0"/>
          </a:p>
          <a:p>
            <a:pPr lvl="1"/>
            <a:r>
              <a:rPr lang="hr-HR" altLang="en-US" dirty="0"/>
              <a:t>Testiranje razlika između klastera na varijablama korišćenim za njihovo formiranje preko KDA i poređenje uzoračkih rezultata</a:t>
            </a:r>
            <a:endParaRPr lang="en-US" altLang="en-US" dirty="0"/>
          </a:p>
          <a:p>
            <a:pPr lvl="1"/>
            <a:r>
              <a:rPr lang="hr-HR" altLang="en-US" dirty="0"/>
              <a:t>Monte Carlo metode – poređenje sa slučajnim grupama</a:t>
            </a:r>
            <a:endParaRPr lang="en-US" altLang="en-US" dirty="0"/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3017A-AA6C-4005-9C16-F17618652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Myers–Briggs Type Indicator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8B990F-BB26-495F-9D8A-8EE735514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3444241" cy="4023360"/>
          </a:xfrm>
        </p:spPr>
        <p:txBody>
          <a:bodyPr/>
          <a:lstStyle/>
          <a:p>
            <a:r>
              <a:rPr lang="sr-Latn-RS" dirty="0"/>
              <a:t>Ubedljivo najpopularniji inventar ličnosti među laicima</a:t>
            </a:r>
          </a:p>
          <a:p>
            <a:r>
              <a:rPr lang="sr-Latn-RS" dirty="0"/>
              <a:t>A ne pominjemo ga na studijama</a:t>
            </a:r>
          </a:p>
          <a:p>
            <a:r>
              <a:rPr lang="sr-Latn-RS" dirty="0"/>
              <a:t>Najveći broj istraživanja sprovela kompanija koja ga izdaje (i naplaćuje obuku, priručnik i zadavanje), metodološki problematična</a:t>
            </a:r>
          </a:p>
          <a:p>
            <a:r>
              <a:rPr lang="sr-Latn-RS" dirty="0"/>
              <a:t>Ne postoje ubedljivi dokazi da je test pouzdan niti valjan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1949-F8C6-42E7-94B7-F69A50D50C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9360" y="2179657"/>
            <a:ext cx="5114640" cy="335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sr-Latn-CS" altLang="en-US" dirty="0"/>
              <a:t>Klasterizacija varijabli</a:t>
            </a:r>
            <a:endParaRPr lang="en-US" altLang="en-US" dirty="0"/>
          </a:p>
        </p:txBody>
      </p:sp>
      <p:sp>
        <p:nvSpPr>
          <p:cNvPr id="6861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sr-Latn-RS" altLang="en-US" dirty="0"/>
              <a:t>Primer u SPSS-u</a:t>
            </a:r>
            <a:endParaRPr lang="en-US" altLang="en-US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 dirty="0" err="1"/>
              <a:t>Klasterizacija</a:t>
            </a:r>
            <a:r>
              <a:rPr lang="sr-Latn-CS" altLang="en-US" dirty="0"/>
              <a:t> varijabli</a:t>
            </a:r>
            <a:endParaRPr lang="en-US" altLang="en-US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sr-Latn-CS" altLang="en-US" dirty="0"/>
              <a:t>Pomenuli smo sličnosti između klaster analize i faktorske analize	</a:t>
            </a:r>
          </a:p>
          <a:p>
            <a:pPr lvl="1"/>
            <a:r>
              <a:rPr lang="sr-Latn-CS" altLang="en-US" dirty="0"/>
              <a:t>Traži se latentna struktura u podacima koja objašnjava </a:t>
            </a:r>
            <a:r>
              <a:rPr lang="sr-Latn-CS" altLang="en-US" dirty="0" err="1"/>
              <a:t>manifestne</a:t>
            </a:r>
            <a:r>
              <a:rPr lang="sr-Latn-CS" altLang="en-US" dirty="0"/>
              <a:t> varijacije (samo je latentni konstrukt kategorički a ne kontinuirani)</a:t>
            </a:r>
          </a:p>
          <a:p>
            <a:pPr lvl="1"/>
            <a:r>
              <a:rPr lang="sr-Latn-CS" altLang="en-US" dirty="0"/>
              <a:t>Određujemo optimalan broj grupa/faktora i dajemo im psihološku interpretaciju</a:t>
            </a:r>
          </a:p>
          <a:p>
            <a:r>
              <a:rPr lang="sr-Latn-CS" altLang="en-US" dirty="0"/>
              <a:t>Kada grupišemo varijable zapravo rešavamo isti problem koji smo rešavali i u faktorskoj analizi</a:t>
            </a:r>
          </a:p>
          <a:p>
            <a:r>
              <a:rPr lang="sr-Latn-CS" altLang="en-US" dirty="0"/>
              <a:t>Prednost ove metode je što može da se primeni čak i na varijablama merenim na </a:t>
            </a:r>
            <a:r>
              <a:rPr lang="sr-Latn-CS" altLang="en-US" dirty="0">
                <a:solidFill>
                  <a:srgbClr val="FF0000"/>
                </a:solidFill>
              </a:rPr>
              <a:t>nominalnom</a:t>
            </a:r>
            <a:r>
              <a:rPr lang="sr-Latn-CS" altLang="en-US" dirty="0"/>
              <a:t> nivou</a:t>
            </a:r>
          </a:p>
          <a:p>
            <a:r>
              <a:rPr lang="sr-Latn-CS" altLang="en-US" dirty="0"/>
              <a:t>Pored ranije prikazanih mera udaljenosti mogu se koristiti r, fi </a:t>
            </a:r>
            <a:r>
              <a:rPr lang="en-US" altLang="en-US" dirty="0" err="1"/>
              <a:t>i</a:t>
            </a:r>
            <a:r>
              <a:rPr lang="sr-Latn-CS" altLang="en-US" dirty="0"/>
              <a:t> hi-kvadrat 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86575"/>
          </a:xfr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Latn-CS" altLang="en-US"/>
              <a:t>Rezultati</a:t>
            </a:r>
            <a:endParaRPr lang="en-US" altLang="en-US"/>
          </a:p>
        </p:txBody>
      </p:sp>
      <p:graphicFrame>
        <p:nvGraphicFramePr>
          <p:cNvPr id="71683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443072"/>
              </p:ext>
            </p:extLst>
          </p:nvPr>
        </p:nvGraphicFramePr>
        <p:xfrm>
          <a:off x="990600" y="2309733"/>
          <a:ext cx="5591175" cy="3417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473000" imgH="2735640" progId="Paint.Picture">
                  <p:embed/>
                </p:oleObj>
              </mc:Choice>
              <mc:Fallback>
                <p:oleObj name="Bitmap Image" r:id="rId2" imgW="4473000" imgH="2735640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09733"/>
                        <a:ext cx="5591175" cy="3417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">
            <a:extLst>
              <a:ext uri="{FF2B5EF4-FFF2-40B4-BE49-F238E27FC236}">
                <a16:creationId xmlns:a16="http://schemas.microsoft.com/office/drawing/2014/main" id="{85675EF8-40AF-47CD-D543-0B77EAB84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4135" y="1708943"/>
            <a:ext cx="2286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Hvala na pažnji!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Pitanja?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515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ACAB4-B42D-4ADF-994A-466697DA2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Klaster analiza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04A69-A7DC-404F-B662-8CEAA6215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2345266"/>
          </a:xfrm>
        </p:spPr>
        <p:txBody>
          <a:bodyPr>
            <a:normAutofit fontScale="92500" lnSpcReduction="10000"/>
          </a:bodyPr>
          <a:lstStyle/>
          <a:p>
            <a:r>
              <a:rPr lang="sr-Latn-RS" dirty="0"/>
              <a:t>Analiza grupisanja / </a:t>
            </a:r>
            <a:r>
              <a:rPr lang="sr-Latn-RS" dirty="0" err="1"/>
              <a:t>cluster</a:t>
            </a:r>
            <a:r>
              <a:rPr lang="sr-Latn-RS" dirty="0"/>
              <a:t> </a:t>
            </a:r>
            <a:r>
              <a:rPr lang="sr-Latn-RS" dirty="0" err="1"/>
              <a:t>analysis</a:t>
            </a:r>
            <a:endParaRPr lang="sr-Latn-RS" dirty="0"/>
          </a:p>
          <a:p>
            <a:r>
              <a:rPr lang="sr-Latn-RS" dirty="0"/>
              <a:t>Statistička tehnika kojom do/pokazujemo </a:t>
            </a:r>
            <a:r>
              <a:rPr lang="sr-Latn-RS" dirty="0" err="1"/>
              <a:t>taksonomsku</a:t>
            </a:r>
            <a:r>
              <a:rPr lang="sr-Latn-RS" dirty="0"/>
              <a:t> valjanost</a:t>
            </a:r>
          </a:p>
          <a:p>
            <a:r>
              <a:rPr lang="sr-Latn-RS" dirty="0"/>
              <a:t>Zapravo nije jedna tehnika, već čitava porodica </a:t>
            </a:r>
            <a:r>
              <a:rPr lang="sr-Latn-RS" dirty="0" err="1"/>
              <a:t>multivarijacionih</a:t>
            </a:r>
            <a:r>
              <a:rPr lang="sr-Latn-RS" dirty="0"/>
              <a:t> tehnika</a:t>
            </a:r>
          </a:p>
          <a:p>
            <a:r>
              <a:rPr lang="sr-Latn-RS" dirty="0"/>
              <a:t>(Zajedničko za sve:) </a:t>
            </a:r>
            <a:r>
              <a:rPr lang="sr-Latn-CS" altLang="en-US" dirty="0"/>
              <a:t>cilj je da se entiteti svrstaju u grupe tako da </a:t>
            </a:r>
            <a:r>
              <a:rPr lang="sr-Latn-CS" altLang="en-US" dirty="0">
                <a:solidFill>
                  <a:srgbClr val="FF0000"/>
                </a:solidFill>
              </a:rPr>
              <a:t>sličnost</a:t>
            </a:r>
            <a:r>
              <a:rPr lang="sr-Latn-CS" altLang="en-US" dirty="0"/>
              <a:t> (homogenost) </a:t>
            </a:r>
            <a:r>
              <a:rPr lang="sr-Latn-CS" altLang="en-US" dirty="0">
                <a:solidFill>
                  <a:srgbClr val="FF0000"/>
                </a:solidFill>
              </a:rPr>
              <a:t>unutar</a:t>
            </a:r>
            <a:r>
              <a:rPr lang="sr-Latn-CS" altLang="en-US" dirty="0"/>
              <a:t> grupa i </a:t>
            </a:r>
            <a:r>
              <a:rPr lang="sr-Latn-CS" altLang="en-US" dirty="0">
                <a:solidFill>
                  <a:srgbClr val="FF0000"/>
                </a:solidFill>
              </a:rPr>
              <a:t>razlika između </a:t>
            </a:r>
            <a:r>
              <a:rPr lang="sr-Latn-CS" altLang="en-US" dirty="0"/>
              <a:t>grupa budu što je moguće veće!</a:t>
            </a:r>
          </a:p>
          <a:p>
            <a:pPr lvl="1"/>
            <a:r>
              <a:rPr lang="sr-Latn-CS" altLang="en-US" dirty="0"/>
              <a:t>Entiteti mogu biti i subjekti i objekti, ali i varijable</a:t>
            </a:r>
          </a:p>
          <a:p>
            <a:endParaRPr lang="sr-Latn-RS" dirty="0"/>
          </a:p>
        </p:txBody>
      </p:sp>
      <p:pic>
        <p:nvPicPr>
          <p:cNvPr id="4" name="Picture 2" descr="Image result for cluster analysis">
            <a:extLst>
              <a:ext uri="{FF2B5EF4-FFF2-40B4-BE49-F238E27FC236}">
                <a16:creationId xmlns:a16="http://schemas.microsoft.com/office/drawing/2014/main" id="{6960AE43-AC2E-4B00-9CA2-57E6CE490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1264" y="4038600"/>
            <a:ext cx="3124486" cy="218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D81E5B1-52F4-427B-AD37-605CF7196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19200" y="4191000"/>
            <a:ext cx="2495204" cy="2495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8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75263-A7B7-7258-DDC5-5A39B1791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Sličnost i distanca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CB919-EFEB-671C-FCE5-AB1CD736F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Kako ih operacionalizujemo?</a:t>
            </a:r>
          </a:p>
        </p:txBody>
      </p:sp>
    </p:spTree>
    <p:extLst>
      <p:ext uri="{BB962C8B-B14F-4D97-AF65-F5344CB8AC3E}">
        <p14:creationId xmlns:p14="http://schemas.microsoft.com/office/powerpoint/2010/main" val="700671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3041</TotalTime>
  <Words>3106</Words>
  <Application>Microsoft Office PowerPoint</Application>
  <PresentationFormat>On-screen Show (4:3)</PresentationFormat>
  <Paragraphs>552</Paragraphs>
  <Slides>75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</vt:lpstr>
      <vt:lpstr>Calibri</vt:lpstr>
      <vt:lpstr>Calibri Light</vt:lpstr>
      <vt:lpstr>Cambria Math</vt:lpstr>
      <vt:lpstr>Tahoma</vt:lpstr>
      <vt:lpstr>Wingdings</vt:lpstr>
      <vt:lpstr>Retrospect</vt:lpstr>
      <vt:lpstr>Bitmap Image</vt:lpstr>
      <vt:lpstr>Klaster analiza </vt:lpstr>
      <vt:lpstr>Podsećanje – vrste valjanosti</vt:lpstr>
      <vt:lpstr>Taksonomska valjanost</vt:lpstr>
      <vt:lpstr>Taksonomije i valjanost</vt:lpstr>
      <vt:lpstr>Taksonomije i valjanost</vt:lpstr>
      <vt:lpstr>Taksonomije</vt:lpstr>
      <vt:lpstr>Myers–Briggs Type Indicator</vt:lpstr>
      <vt:lpstr>Klaster analiza </vt:lpstr>
      <vt:lpstr>Sličnost i distanca</vt:lpstr>
      <vt:lpstr>Mere sličnosti</vt:lpstr>
      <vt:lpstr>Mere sličnosti</vt:lpstr>
      <vt:lpstr>Mere sličnosti</vt:lpstr>
      <vt:lpstr>Mere distance</vt:lpstr>
      <vt:lpstr>Mere distance</vt:lpstr>
      <vt:lpstr>Osobine distance</vt:lpstr>
      <vt:lpstr>Računanje distanci</vt:lpstr>
      <vt:lpstr>Euklidsko rastojanje</vt:lpstr>
      <vt:lpstr>Menhetn distanca</vt:lpstr>
      <vt:lpstr>Čebiševljeva distanca</vt:lpstr>
      <vt:lpstr>Distanca Minkovskog</vt:lpstr>
      <vt:lpstr>Distanca Minkovskog</vt:lpstr>
      <vt:lpstr>Mahalanobisova distanca</vt:lpstr>
      <vt:lpstr>Računanje distance - primer</vt:lpstr>
      <vt:lpstr>Računanje distance - primer</vt:lpstr>
      <vt:lpstr>Računanje distance – problemi</vt:lpstr>
      <vt:lpstr>Računanje distance - transformacije</vt:lpstr>
      <vt:lpstr>Metode grupisanja</vt:lpstr>
      <vt:lpstr>Metode grupisanja</vt:lpstr>
      <vt:lpstr>Metode grupisanja</vt:lpstr>
      <vt:lpstr>Hijerarhijske metode</vt:lpstr>
      <vt:lpstr>Aglomeracija klastera</vt:lpstr>
      <vt:lpstr>Aglomeracija – primer</vt:lpstr>
      <vt:lpstr>Aglomeracija – primer</vt:lpstr>
      <vt:lpstr>Aglomeracija – primer</vt:lpstr>
      <vt:lpstr>Aglomeracija – primer</vt:lpstr>
      <vt:lpstr>Aglomeracija – primer</vt:lpstr>
      <vt:lpstr>Aglomeracija – primer</vt:lpstr>
      <vt:lpstr>Aglomeracija – primer</vt:lpstr>
      <vt:lpstr>Aglomeracija – primer</vt:lpstr>
      <vt:lpstr>Aglomeracija – primer</vt:lpstr>
      <vt:lpstr>Distanca između klastera</vt:lpstr>
      <vt:lpstr>Distanca između klastera</vt:lpstr>
      <vt:lpstr>Distanca između klastera</vt:lpstr>
      <vt:lpstr>Distanca između klastera</vt:lpstr>
      <vt:lpstr>Distanca između klastera</vt:lpstr>
      <vt:lpstr>Distanca između klastera</vt:lpstr>
      <vt:lpstr>Broj klastera</vt:lpstr>
      <vt:lpstr>Klaster analiza – broj klastera</vt:lpstr>
      <vt:lpstr>Broj klastera – kriterijumi</vt:lpstr>
      <vt:lpstr>Broj klastera - dendogram </vt:lpstr>
      <vt:lpstr>Broj klastera - KDA</vt:lpstr>
      <vt:lpstr>Primer u SPSS-u</vt:lpstr>
      <vt:lpstr>Koraci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Diskriminaciona analiza</vt:lpstr>
      <vt:lpstr>PowerPoint Presentation</vt:lpstr>
      <vt:lpstr>Validacija</vt:lpstr>
      <vt:lpstr>Klasterizacija varijabli</vt:lpstr>
      <vt:lpstr>Klasterizacija varijabli</vt:lpstr>
      <vt:lpstr>PowerPoint Presentation</vt:lpstr>
      <vt:lpstr>PowerPoint Presentation</vt:lpstr>
      <vt:lpstr>Rezultati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Analiza grupisanja</dc:title>
  <dc:creator>Goran</dc:creator>
  <cp:lastModifiedBy>Danka Purić</cp:lastModifiedBy>
  <cp:revision>422</cp:revision>
  <dcterms:created xsi:type="dcterms:W3CDTF">2006-12-08T13:19:34Z</dcterms:created>
  <dcterms:modified xsi:type="dcterms:W3CDTF">2023-04-26T13:55:36Z</dcterms:modified>
</cp:coreProperties>
</file>