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Comfortaa" pitchFamily="2" charset="0"/>
      <p:regular r:id="rId39"/>
      <p:bold r:id="rId40"/>
    </p:embeddedFont>
    <p:embeddedFont>
      <p:font typeface="Comfortaa Light" pitchFamily="2" charset="0"/>
      <p:regular r:id="rId41"/>
      <p:bold r:id="rId42"/>
    </p:embeddedFont>
    <p:embeddedFont>
      <p:font typeface="Comfortaa SemiBold" pitchFamily="2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18A2F8-B00F-42D2-98EB-8659347D711C}">
  <a:tblStyle styleId="{A718A2F8-B00F-42D2-98EB-8659347D71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a6d2bc6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a6d2bc6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a6d2bc64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a6d2bc64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0a6d2bc64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0a6d2bc64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3914e53b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53914e53b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a6d2bc64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0a6d2bc64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a6d2bc64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0a6d2bc64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0a6d2bc64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0a6d2bc64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41a1303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541a1303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41a13030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541a13030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542d3c308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542d3c308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10fd6f7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10fd6f7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42d3c308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542d3c308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42d3c308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542d3c308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541a13030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541a13030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541a13030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541a13030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541a13030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541a13030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541a13030b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541a13030b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542d3c308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542d3c308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542d3c308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542d3c308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542d3c308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542d3c308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55e1ea34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55e1ea34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2d8cbc53b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2d8cbc53b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541a13030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541a13030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55e1ea34e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55e1ea34e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55e1ea34e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55e1ea34e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55e1ea34e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55e1ea34e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55e1ea34e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55e1ea34e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55e1ea34e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55e1ea34e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55e1ea34e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55e1ea34e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38e99aa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38e99aa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3914e53b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3914e53b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3914e53b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3914e53b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3914e53b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3914e53b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3914e53b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3914e53b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3914e53b8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3914e53b8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4425" y="4365100"/>
            <a:ext cx="839575" cy="7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13525"/>
            <a:ext cx="1402925" cy="1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 SemiBold"/>
              <a:buNone/>
              <a:defRPr sz="28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Char char="●"/>
              <a:defRPr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5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ZH1ToK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asonforhealth.f.bg.ac.rs/wp-content/uploads/2022/05/Expert-brief-report-stakeholder-focus-groups-Serbian.pdf" TargetMode="External"/><Relationship Id="rId7" Type="http://schemas.openxmlformats.org/officeDocument/2006/relationships/hyperlink" Target="https://uk.cochrane.org/news/introduction-evidence-based-medicin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aragraf.rs/propisi/pravilnik-o-blizim-uslovima-i-nacinu-obavljanja-metoda-i-postupaka-komplementarne-medicine.html" TargetMode="External"/><Relationship Id="rId5" Type="http://schemas.openxmlformats.org/officeDocument/2006/relationships/hyperlink" Target="https://www.nccih.nih.gov/" TargetMode="External"/><Relationship Id="rId4" Type="http://schemas.openxmlformats.org/officeDocument/2006/relationships/hyperlink" Target="https://www.tandfonline.com/doi/full/10.1080/09581596.2019.159796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237100"/>
            <a:ext cx="8520600" cy="16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UPITNA ZDRAVSTVENA PONAŠANJA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/>
          <p:nvPr/>
        </p:nvSpPr>
        <p:spPr>
          <a:xfrm>
            <a:off x="118825" y="1609450"/>
            <a:ext cx="3853200" cy="13185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>
            <a:spLocks noGrp="1"/>
          </p:cNvSpPr>
          <p:nvPr>
            <p:ph type="title" idx="4294967295"/>
          </p:nvPr>
        </p:nvSpPr>
        <p:spPr>
          <a:xfrm>
            <a:off x="720000" y="127700"/>
            <a:ext cx="812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UPITNIK NAMERNOG NEPRIDRŽAVANJA: INTENTIONAL NON-ADHERENCE TO OFFICIAL MEDICAL RECOMMENDATIONS (iNAR)</a:t>
            </a:r>
            <a:endParaRPr sz="2420"/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/>
          <p:nvPr/>
        </p:nvSpPr>
        <p:spPr>
          <a:xfrm>
            <a:off x="4085675" y="1609450"/>
            <a:ext cx="4921200" cy="2179886"/>
          </a:xfrm>
          <a:prstGeom prst="rect">
            <a:avLst/>
          </a:prstGeom>
          <a:solidFill>
            <a:srgbClr val="3A3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650900" y="1738000"/>
            <a:ext cx="23211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Kreiran u okviru projekta REASON4HEALTH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4244125" y="1907188"/>
            <a:ext cx="45597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Obuhvata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različite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oblike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namernog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nepridržavanja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</a:pP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Nepridržavanje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terapijskog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režima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</a:pP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Samomedikacija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</a:pP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Izbegavanje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odlaganje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pregleda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118825" y="3013875"/>
            <a:ext cx="3853200" cy="19698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216325" y="3120225"/>
            <a:ext cx="3658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Ispituje </a:t>
            </a: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opštu tendenciju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ka namernom nepridržavanju: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skloni jednoj vrsti namernog nepridržavanja skloniji su i drugim vrstama namernog nepridržavanja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4085675" y="3866050"/>
            <a:ext cx="4921200" cy="1117775"/>
          </a:xfrm>
          <a:prstGeom prst="rect">
            <a:avLst/>
          </a:prstGeom>
          <a:solidFill>
            <a:srgbClr val="8F8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4244124" y="4084044"/>
            <a:ext cx="3839625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Namenjen je opštoj populaciji, nevezano od zdravstvenog stanja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5">
            <a:alphaModFix/>
          </a:blip>
          <a:srcRect l="29105" t="28321" r="31110" b="28073"/>
          <a:stretch/>
        </p:blipFill>
        <p:spPr>
          <a:xfrm>
            <a:off x="118825" y="1685650"/>
            <a:ext cx="1418400" cy="107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3750" y="4047096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3"/>
          <p:cNvGraphicFramePr/>
          <p:nvPr/>
        </p:nvGraphicFramePr>
        <p:xfrm>
          <a:off x="232038" y="259075"/>
          <a:ext cx="8679925" cy="4507720"/>
        </p:xfrm>
        <a:graphic>
          <a:graphicData uri="http://schemas.openxmlformats.org/drawingml/2006/table">
            <a:tbl>
              <a:tblPr>
                <a:noFill/>
                <a:tableStyleId>{A718A2F8-B00F-42D2-98EB-8659347D711C}</a:tableStyleId>
              </a:tblPr>
              <a:tblGrid>
                <a:gridCol w="42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Desilo mi se da…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…osetim simptome zbog kojih ljudi obično idu kod lekara, pa sačekam da simptomi prođu sami od sebe umesto da odem kod lekara.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…ne prijavim sve simptome ili ublažim svoje simptome kada ih prijavljujem lekaru.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…uzmem antibiotik na svoju ruku iako mi ga lekar nije propisao.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…uzmem lek za smirenje na svoju ruku iako mi ga lekar nije propisao.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…uzmem neki drugi lek za koji je potreban recept na svoju ruku iako mi ga lekar nije propisao.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…prestanem da pijem antibiotik pre isteka propisane terapije, npr. čim mi prestanu simptomi.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…ne koristim terapiju koju mi je lekar propisao.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 sam/a odredim koja doza propisanog leka mi je potrebna.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 sam/a odredim koje lekove od onih koje mi je propisao lekar hoću, a koje neću da koristim.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 izbegnem da odem na dijagnostički pregled (npr. snimanje) koji mi je preporučio lekar.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 odustanem od zakazane kontrole kod lekara.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 odbijem da promenim životne navike (kao što su, npr. režim ishrane ili fizička aktivnost) na način koji mi je preporučio lekar.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048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Char char="●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720000" y="126000"/>
            <a:ext cx="804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RAŠIRENOST NAMERNOG NEPRIDRŽAVANJA: PRELIMINARNI REZULTATI</a:t>
            </a:r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550" y="1185825"/>
            <a:ext cx="4433451" cy="27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85813"/>
            <a:ext cx="4433451" cy="2741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/>
          <p:nvPr/>
        </p:nvSpPr>
        <p:spPr>
          <a:xfrm>
            <a:off x="0" y="4008075"/>
            <a:ext cx="9144000" cy="1128300"/>
          </a:xfrm>
          <a:prstGeom prst="rect">
            <a:avLst/>
          </a:prstGeom>
          <a:solidFill>
            <a:srgbClr val="8F8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242700" y="4132475"/>
            <a:ext cx="883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Slični rezultati dobijaju se i na drugim uzorcima (Lazarević et al., 2023)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Rezultati sa reprezentativnog uzorka u Srbiji će biti dostupni na jesen https://reasonforhealth.f.bg.ac.rs/sr/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/>
        </p:nvSpPr>
        <p:spPr>
          <a:xfrm>
            <a:off x="548400" y="2210100"/>
            <a:ext cx="8047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548400" y="1671300"/>
            <a:ext cx="80472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TRADICIONALNA, KOMPLEMENTARNA I ALTERNATIVNA MEDICINA (TKAM)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720000" y="30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DEFINICIJA TKAM</a:t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/>
          <p:nvPr/>
        </p:nvSpPr>
        <p:spPr>
          <a:xfrm>
            <a:off x="148575" y="1146800"/>
            <a:ext cx="4299439" cy="37362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206225" y="1233975"/>
            <a:ext cx="4148799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TRADICIONALNA MEDICINA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obuhvata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zdravstvene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prakse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zasnovane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teorijama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iskustvima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svojstvenim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određenoj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kulturi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koje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koriste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prevenciji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dijagnozi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unapređenju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tretmanu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fizičkih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mentalnih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oboljenja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Najčešće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oslanjaju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tradiciju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korišćenja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zdravstvenih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praksi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unutar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određene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kulture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6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4572000" y="1146800"/>
            <a:ext cx="4434074" cy="37362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4703735" y="1233975"/>
            <a:ext cx="4302339" cy="356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KOMPLEMENTARNA I ALTERNATIVNA MEDICINA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obuhvara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širok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skup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zdravstvenih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metoda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postupaka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koji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nisu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obuhvaćeni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konvencionalnom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zvaničnom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)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niti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tradicionalnom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medicinom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 koji se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koriste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ciljem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održanja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unapređenja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zdravlja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prevencije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dijagnoze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lečenja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fizičkih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psihičkih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bolesti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Ove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prakse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koriste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umesto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konvencionalnih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terapija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alternativna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medicina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)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kao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njihova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dopuna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komplementarna</a:t>
            </a:r>
            <a:r>
              <a:rPr lang="en-GB" sz="16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medicina</a:t>
            </a:r>
            <a:r>
              <a:rPr lang="en-GB" sz="16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).</a:t>
            </a:r>
            <a:endParaRPr sz="16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title" idx="4294967295"/>
          </p:nvPr>
        </p:nvSpPr>
        <p:spPr>
          <a:xfrm>
            <a:off x="720000" y="127700"/>
            <a:ext cx="75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RAŠIRENOST TKAM</a:t>
            </a: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4170300" y="3525525"/>
            <a:ext cx="4800300" cy="1481100"/>
          </a:xfrm>
          <a:prstGeom prst="rect">
            <a:avLst/>
          </a:prstGeom>
          <a:solidFill>
            <a:srgbClr val="7376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4890300" y="4206125"/>
            <a:ext cx="3948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Oko 50% stanovništva u razvijenim zemljama koristi TKAM.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131400" y="3525525"/>
            <a:ext cx="3948000" cy="14811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131400" y="818425"/>
            <a:ext cx="5004300" cy="26490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214850" y="1744650"/>
            <a:ext cx="4800300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TKAM prakse su nedovoljno istražene i njihova efikasnost je upitna (slabi dokazi)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TKAM industrija je uglavnom neregulisana, nema dovoljno dokaza o bezbednosti, interakcijama, i efikasnosti.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300" y="363057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/>
          <p:nvPr/>
        </p:nvSpPr>
        <p:spPr>
          <a:xfrm>
            <a:off x="5218500" y="823001"/>
            <a:ext cx="3752100" cy="2649000"/>
          </a:xfrm>
          <a:prstGeom prst="rect">
            <a:avLst/>
          </a:prstGeom>
          <a:solidFill>
            <a:srgbClr val="3A3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 txBox="1"/>
          <p:nvPr/>
        </p:nvSpPr>
        <p:spPr>
          <a:xfrm>
            <a:off x="5286600" y="1745263"/>
            <a:ext cx="3551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često smatraju da je upotreba TKAM bezopasna i da ova industrija nije zasnovana na profitu, za razliku od farmaceutske industrije.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5176050" y="3775025"/>
            <a:ext cx="2788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Rastući trend upotrebe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800" y="358545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 txBox="1"/>
          <p:nvPr/>
        </p:nvSpPr>
        <p:spPr>
          <a:xfrm>
            <a:off x="1063100" y="3591050"/>
            <a:ext cx="29739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Profitabilna industrija: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Procenjena zarada od 30 milijardi američkih dolara tokom 2023. samo u SAD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800" y="93305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816500" y="916875"/>
            <a:ext cx="341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Neispitane prakse i neregulisana industrija</a:t>
            </a:r>
            <a:endParaRPr sz="16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5843200" y="1070775"/>
            <a:ext cx="2788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Prividno bezopasna</a:t>
            </a:r>
            <a:endParaRPr sz="16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6600" y="926325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title" idx="4294967295"/>
          </p:nvPr>
        </p:nvSpPr>
        <p:spPr>
          <a:xfrm>
            <a:off x="720000" y="127700"/>
            <a:ext cx="75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RIZICI TKAM</a:t>
            </a:r>
            <a:endParaRPr/>
          </a:p>
        </p:txBody>
      </p:sp>
      <p:sp>
        <p:nvSpPr>
          <p:cNvPr id="248" name="Google Shape;248;p28"/>
          <p:cNvSpPr/>
          <p:nvPr/>
        </p:nvSpPr>
        <p:spPr>
          <a:xfrm>
            <a:off x="3852000" y="2473200"/>
            <a:ext cx="5074500" cy="1584000"/>
          </a:xfrm>
          <a:prstGeom prst="rect">
            <a:avLst/>
          </a:prstGeom>
          <a:solidFill>
            <a:srgbClr val="7376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3939050" y="2532150"/>
            <a:ext cx="4790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Interakcija sa zvaničnim tretmanom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što može biti posebno rizično za pacijente koji sa HIV-om (Ladenheim et al., 2008) i onkološke pacijente (Werneke et al., 2004)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3852000" y="817200"/>
            <a:ext cx="5074500" cy="15840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129600" y="818425"/>
            <a:ext cx="3633900" cy="32400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214850" y="1363650"/>
            <a:ext cx="3420300" cy="26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Infekcije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usled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akupunkture</a:t>
            </a:r>
            <a:endParaRPr sz="1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Pothranjenost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usled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alternativnih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režima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ishrane</a:t>
            </a:r>
            <a:endParaRPr sz="1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Oštećenja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jetre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usled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upotrebe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biljnih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suplemenata</a:t>
            </a:r>
            <a:endParaRPr sz="1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Moždani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udar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usled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kiropraktičke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manipulacije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kičmom</a:t>
            </a:r>
            <a:endParaRPr sz="1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/>
          <p:nvPr/>
        </p:nvSpPr>
        <p:spPr>
          <a:xfrm>
            <a:off x="129600" y="4129200"/>
            <a:ext cx="8796900" cy="828000"/>
          </a:xfrm>
          <a:prstGeom prst="rect">
            <a:avLst/>
          </a:prstGeom>
          <a:solidFill>
            <a:srgbClr val="3A3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 txBox="1"/>
          <p:nvPr/>
        </p:nvSpPr>
        <p:spPr>
          <a:xfrm>
            <a:off x="214850" y="4194000"/>
            <a:ext cx="8514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Zbog toga </a:t>
            </a:r>
            <a:r>
              <a:rPr lang="en-GB" sz="1600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proučavati interakcije TKAM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sa zvaničnim tretmanima i </a:t>
            </a:r>
            <a:r>
              <a:rPr lang="en-GB" sz="1600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ohrabriti pacijente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izveste lekara o upotrebi TKAM (Ernst, 2019)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3939050" y="920725"/>
            <a:ext cx="4790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Izbegavanje / zanemarivanje zvaničnih tretmana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što može dovesti do povećane smrtnosti, posebno kod onkoloških pacijenata (Johnson et al., 2018)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214850" y="918375"/>
            <a:ext cx="316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Neželjeni efekti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(Ernst, 2019)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>
            <a:off x="823800" y="202200"/>
            <a:ext cx="73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VRSTE TKAM: EMPIRIJSKA KLASIFIKACIJA</a:t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129600" y="980400"/>
            <a:ext cx="3742200" cy="399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/>
          <p:nvPr/>
        </p:nvSpPr>
        <p:spPr>
          <a:xfrm>
            <a:off x="129600" y="972750"/>
            <a:ext cx="3554400" cy="4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Istraživanje izvedeno u okviru projekta REASON4HEALTH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Ispitanici iz Srbije odgovarali su da li su ikada koristili različite TKAM prakse i preparate: od onih koji se koriste u alternativnim sistemima širom sveta (npr. homeopatija, akupunktura), pa do lokalnih praksi kao što je salivanje strave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Izdvojena su četiri domena TKAM, na osnovu toga koliko je upotreba praksi međusobno povezana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Ponovno zadavanje upitnika TKAM dalo je isu strukturu domena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4572000" y="972750"/>
            <a:ext cx="395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Domeni TKAM izdvojeni na uzorku građana Srbije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3941050" y="991175"/>
            <a:ext cx="5064600" cy="612000"/>
          </a:xfrm>
          <a:prstGeom prst="rect">
            <a:avLst/>
          </a:prstGeom>
          <a:noFill/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3941050" y="1732000"/>
            <a:ext cx="3348000" cy="7140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4737738" y="1762600"/>
            <a:ext cx="199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Alternativni medicinski sistemi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4161025" y="2574000"/>
            <a:ext cx="3348000" cy="7200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4881030" y="2610750"/>
            <a:ext cx="272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Prakse zasnovane na prirodnim proizdvodima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4419600" y="3412500"/>
            <a:ext cx="3348000" cy="720000"/>
          </a:xfrm>
          <a:prstGeom prst="rect">
            <a:avLst/>
          </a:prstGeom>
          <a:solidFill>
            <a:srgbClr val="3A3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5170825" y="3564000"/>
            <a:ext cx="1994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New Age medicina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4710000" y="4251600"/>
            <a:ext cx="3348000" cy="720000"/>
          </a:xfrm>
          <a:prstGeom prst="rect">
            <a:avLst/>
          </a:prstGeom>
          <a:solidFill>
            <a:srgbClr val="7376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 txBox="1"/>
          <p:nvPr/>
        </p:nvSpPr>
        <p:spPr>
          <a:xfrm>
            <a:off x="5485175" y="4428000"/>
            <a:ext cx="2446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Rituali / običaji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6" name="Google Shape;2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1013" y="25740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9600" y="34125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2000" y="171055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45;p33">
            <a:extLst>
              <a:ext uri="{FF2B5EF4-FFF2-40B4-BE49-F238E27FC236}">
                <a16:creationId xmlns:a16="http://schemas.microsoft.com/office/drawing/2014/main" id="{9FF6CB69-A3D8-A53C-7FD0-A5290692D4FD}"/>
              </a:ext>
            </a:extLst>
          </p:cNvPr>
          <p:cNvPicPr preferRelativeResize="0"/>
          <p:nvPr/>
        </p:nvPicPr>
        <p:blipFill>
          <a:blip r:embed="rId7">
            <a:alphaModFix/>
            <a:lum bright="70000" contrast="-70000"/>
          </a:blip>
          <a:stretch>
            <a:fillRect/>
          </a:stretch>
        </p:blipFill>
        <p:spPr>
          <a:xfrm>
            <a:off x="4708494" y="4252086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>
            <a:spLocks noGrp="1"/>
          </p:cNvSpPr>
          <p:nvPr>
            <p:ph type="title"/>
          </p:nvPr>
        </p:nvSpPr>
        <p:spPr>
          <a:xfrm>
            <a:off x="900000" y="126000"/>
            <a:ext cx="73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VRSTE TKAM: ALTERNATIVNI MEDICINSKI SISTEMI</a:t>
            </a:r>
            <a:endParaRPr/>
          </a:p>
        </p:txBody>
      </p:sp>
      <p:pic>
        <p:nvPicPr>
          <p:cNvPr id="285" name="Google Shape;2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8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0"/>
          <p:cNvSpPr/>
          <p:nvPr/>
        </p:nvSpPr>
        <p:spPr>
          <a:xfrm>
            <a:off x="81050" y="1366350"/>
            <a:ext cx="6089100" cy="15645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"/>
          <p:cNvSpPr txBox="1"/>
          <p:nvPr/>
        </p:nvSpPr>
        <p:spPr>
          <a:xfrm>
            <a:off x="159825" y="1546425"/>
            <a:ext cx="601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1. </a:t>
            </a: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Celoviti sistemi teorije i prakse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koji su se razvijali paralelno sa konvencionalnom medicinom. Ovi sistemi su holistički usmereni (deluju psihofizički) i zasnovani su na teorijama koje objašnjavaju šta je zdravlje a šta su uzroci bolesti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6574200" y="1669575"/>
            <a:ext cx="2217300" cy="1169700"/>
          </a:xfrm>
          <a:prstGeom prst="rect">
            <a:avLst/>
          </a:prstGeom>
          <a:noFill/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Akupunktura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Homeopatija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Kvantna medicina..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9" name="Google Shape;289;p30"/>
          <p:cNvSpPr/>
          <p:nvPr/>
        </p:nvSpPr>
        <p:spPr>
          <a:xfrm>
            <a:off x="81050" y="3060000"/>
            <a:ext cx="6089100" cy="936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0"/>
          <p:cNvSpPr txBox="1"/>
          <p:nvPr/>
        </p:nvSpPr>
        <p:spPr>
          <a:xfrm>
            <a:off x="158400" y="3208500"/>
            <a:ext cx="601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2. </a:t>
            </a: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Manipulativne i ka telu usmerene prakse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koje uključuju manipulaciju ili pokrete delova tela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6574200" y="2962200"/>
            <a:ext cx="2217300" cy="1169700"/>
          </a:xfrm>
          <a:prstGeom prst="rect">
            <a:avLst/>
          </a:prstGeom>
          <a:noFill/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Kiropraktika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Osteopatija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Akupresura..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81050" y="4156375"/>
            <a:ext cx="6089100" cy="744000"/>
          </a:xfrm>
          <a:prstGeom prst="rect">
            <a:avLst/>
          </a:prstGeom>
          <a:solidFill>
            <a:srgbClr val="3A3D4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 txBox="1"/>
          <p:nvPr/>
        </p:nvSpPr>
        <p:spPr>
          <a:xfrm>
            <a:off x="158400" y="4285825"/>
            <a:ext cx="601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3. Određene </a:t>
            </a: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energetske metode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kao što je reiki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94" name="Google Shape;294;p30"/>
          <p:cNvCxnSpPr>
            <a:stCxn id="287" idx="3"/>
            <a:endCxn id="288" idx="1"/>
          </p:cNvCxnSpPr>
          <p:nvPr/>
        </p:nvCxnSpPr>
        <p:spPr>
          <a:xfrm>
            <a:off x="6170025" y="2254425"/>
            <a:ext cx="404100" cy="0"/>
          </a:xfrm>
          <a:prstGeom prst="straightConnector1">
            <a:avLst/>
          </a:prstGeom>
          <a:noFill/>
          <a:ln w="9525" cap="flat" cmpd="sng">
            <a:solidFill>
              <a:srgbClr val="39A5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30"/>
          <p:cNvCxnSpPr>
            <a:stCxn id="290" idx="3"/>
            <a:endCxn id="291" idx="1"/>
          </p:cNvCxnSpPr>
          <p:nvPr/>
        </p:nvCxnSpPr>
        <p:spPr>
          <a:xfrm>
            <a:off x="6168600" y="3547050"/>
            <a:ext cx="405600" cy="0"/>
          </a:xfrm>
          <a:prstGeom prst="straightConnector1">
            <a:avLst/>
          </a:prstGeom>
          <a:noFill/>
          <a:ln w="9525" cap="flat" cmpd="sng">
            <a:solidFill>
              <a:srgbClr val="E6BB4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Google Shape;2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/>
          <p:nvPr/>
        </p:nvSpPr>
        <p:spPr>
          <a:xfrm>
            <a:off x="81050" y="1366350"/>
            <a:ext cx="6089100" cy="8640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158400" y="1582800"/>
            <a:ext cx="601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1. </a:t>
            </a: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Preparati biljnog porekla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koji se unose oralno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81050" y="2298000"/>
            <a:ext cx="6089100" cy="864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1"/>
          <p:cNvSpPr txBox="1"/>
          <p:nvPr/>
        </p:nvSpPr>
        <p:spPr>
          <a:xfrm>
            <a:off x="158400" y="2488588"/>
            <a:ext cx="601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2. </a:t>
            </a: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Preparati biljnog porekla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koji se nanose na kožu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5" name="Google Shape;305;p31"/>
          <p:cNvSpPr/>
          <p:nvPr/>
        </p:nvSpPr>
        <p:spPr>
          <a:xfrm>
            <a:off x="81050" y="3246000"/>
            <a:ext cx="6089100" cy="864000"/>
          </a:xfrm>
          <a:prstGeom prst="rect">
            <a:avLst/>
          </a:prstGeom>
          <a:solidFill>
            <a:srgbClr val="3A3D4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1"/>
          <p:cNvSpPr txBox="1"/>
          <p:nvPr/>
        </p:nvSpPr>
        <p:spPr>
          <a:xfrm>
            <a:off x="158400" y="3462450"/>
            <a:ext cx="601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3. </a:t>
            </a: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Konzumiranje lekovitih biljaka ili pčelinjih proizvoda</a:t>
            </a:r>
            <a:endParaRPr sz="1600" b="1" u="sng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title"/>
          </p:nvPr>
        </p:nvSpPr>
        <p:spPr>
          <a:xfrm>
            <a:off x="900000" y="126000"/>
            <a:ext cx="73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VRSTE TKAM: PRAKSE ZASNOVANE NA PRIRODNIM PROIZVODIMA</a:t>
            </a:r>
            <a:endParaRPr/>
          </a:p>
        </p:txBody>
      </p:sp>
      <p:sp>
        <p:nvSpPr>
          <p:cNvPr id="308" name="Google Shape;308;p31"/>
          <p:cNvSpPr/>
          <p:nvPr/>
        </p:nvSpPr>
        <p:spPr>
          <a:xfrm>
            <a:off x="81050" y="4194000"/>
            <a:ext cx="6089100" cy="864000"/>
          </a:xfrm>
          <a:prstGeom prst="rect">
            <a:avLst/>
          </a:prstGeom>
          <a:solidFill>
            <a:srgbClr val="737677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 txBox="1"/>
          <p:nvPr/>
        </p:nvSpPr>
        <p:spPr>
          <a:xfrm>
            <a:off x="158400" y="4306662"/>
            <a:ext cx="601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4. </a:t>
            </a: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Konzumiranje suplemenata i probiotika 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bez preporuke lekara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6444000" y="1475100"/>
            <a:ext cx="251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čajevi, napici, ekstrakti, kapi, biljne tinkture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11" name="Google Shape;311;p31"/>
          <p:cNvCxnSpPr>
            <a:stCxn id="302" idx="3"/>
            <a:endCxn id="310" idx="1"/>
          </p:cNvCxnSpPr>
          <p:nvPr/>
        </p:nvCxnSpPr>
        <p:spPr>
          <a:xfrm>
            <a:off x="6168600" y="1798350"/>
            <a:ext cx="275400" cy="0"/>
          </a:xfrm>
          <a:prstGeom prst="straightConnector1">
            <a:avLst/>
          </a:prstGeom>
          <a:noFill/>
          <a:ln w="9525" cap="flat" cmpd="sng">
            <a:solidFill>
              <a:srgbClr val="39A59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1"/>
          <p:cNvSpPr txBox="1"/>
          <p:nvPr/>
        </p:nvSpPr>
        <p:spPr>
          <a:xfrm>
            <a:off x="6444000" y="2380900"/>
            <a:ext cx="251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biljni melemi, obloge, kreme, ili masti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13" name="Google Shape;313;p31"/>
          <p:cNvCxnSpPr>
            <a:stCxn id="304" idx="3"/>
            <a:endCxn id="312" idx="1"/>
          </p:cNvCxnSpPr>
          <p:nvPr/>
        </p:nvCxnSpPr>
        <p:spPr>
          <a:xfrm>
            <a:off x="6168600" y="2704138"/>
            <a:ext cx="275400" cy="0"/>
          </a:xfrm>
          <a:prstGeom prst="straightConnector1">
            <a:avLst/>
          </a:prstGeom>
          <a:noFill/>
          <a:ln w="9525" cap="flat" cmpd="sng">
            <a:solidFill>
              <a:srgbClr val="E6BB4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Google Shape;314;p31"/>
          <p:cNvSpPr txBox="1"/>
          <p:nvPr/>
        </p:nvSpPr>
        <p:spPr>
          <a:xfrm>
            <a:off x="6551400" y="3350725"/>
            <a:ext cx="251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beli luk, čuvarkuća, dren, med, propolis i sl.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15" name="Google Shape;315;p31"/>
          <p:cNvCxnSpPr>
            <a:stCxn id="306" idx="3"/>
            <a:endCxn id="314" idx="1"/>
          </p:cNvCxnSpPr>
          <p:nvPr/>
        </p:nvCxnSpPr>
        <p:spPr>
          <a:xfrm rot="10800000" flipH="1">
            <a:off x="6168600" y="3674100"/>
            <a:ext cx="382800" cy="3900"/>
          </a:xfrm>
          <a:prstGeom prst="straightConnector1">
            <a:avLst/>
          </a:prstGeom>
          <a:noFill/>
          <a:ln w="9525" cap="flat" cmpd="sng">
            <a:solidFill>
              <a:srgbClr val="3A3D4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7" name="Google Shape;3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701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c 3" descr="Plant With Roots outline">
            <a:extLst>
              <a:ext uri="{FF2B5EF4-FFF2-40B4-BE49-F238E27FC236}">
                <a16:creationId xmlns:a16="http://schemas.microsoft.com/office/drawing/2014/main" id="{E2BD76B5-326E-4E27-127F-BE6FB4F0A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227" y="135701"/>
            <a:ext cx="828000" cy="82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21200" y="151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SU UPITNA ZDRAVSTVENA PONAŠANJA?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910450" y="1165700"/>
            <a:ext cx="197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</a:t>
            </a:r>
            <a:endParaRPr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885025"/>
            <a:ext cx="9144000" cy="8853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07075" y="950900"/>
            <a:ext cx="862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Ponašanja koja </a:t>
            </a:r>
            <a:r>
              <a:rPr lang="en-GB" sz="1800">
                <a:latin typeface="Comfortaa SemiBold"/>
                <a:ea typeface="Comfortaa SemiBold"/>
                <a:cs typeface="Comfortaa SemiBold"/>
                <a:sym typeface="Comfortaa SemiBold"/>
              </a:rPr>
              <a:t>odstupaju od medicine zasnovane na dokazima* </a:t>
            </a: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nazivamo </a:t>
            </a:r>
            <a:r>
              <a:rPr lang="en-GB" sz="1800">
                <a:latin typeface="Comfortaa SemiBold"/>
                <a:ea typeface="Comfortaa SemiBold"/>
                <a:cs typeface="Comfortaa SemiBold"/>
                <a:sym typeface="Comfortaa SemiBold"/>
              </a:rPr>
              <a:t>upitnim zdravstvenim ponašanjima</a:t>
            </a:r>
            <a:endParaRPr sz="18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1885238"/>
            <a:ext cx="9144000" cy="9453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997200" y="2016000"/>
            <a:ext cx="7818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Nepridržavanje zvaničnih medicinskih preporuka 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- preventivnih mera javnog zdravlja (npr. vakcinacija), ili poštovanja propisane terapije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50" y="1988438"/>
            <a:ext cx="738900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0" y="2945450"/>
            <a:ext cx="9144000" cy="885300"/>
          </a:xfrm>
          <a:prstGeom prst="rect">
            <a:avLst/>
          </a:prstGeom>
          <a:solidFill>
            <a:srgbClr val="8F8F90"/>
          </a:solidFill>
          <a:ln w="9525" cap="flat" cmpd="sng">
            <a:solidFill>
              <a:srgbClr val="8F8F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997200" y="3049550"/>
            <a:ext cx="7218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Korišćenje neproverenih tretmana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iz oblasti tradicionalne, komplementarne i alternativne medicine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000" y="3042200"/>
            <a:ext cx="738000" cy="738000"/>
          </a:xfrm>
          <a:prstGeom prst="rect">
            <a:avLst/>
          </a:prstGeom>
          <a:noFill/>
          <a:ln w="9525" cap="flat" cmpd="sng">
            <a:solidFill>
              <a:srgbClr val="8F8F9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4"/>
          <p:cNvSpPr/>
          <p:nvPr/>
        </p:nvSpPr>
        <p:spPr>
          <a:xfrm>
            <a:off x="0" y="3926450"/>
            <a:ext cx="9144000" cy="1217100"/>
          </a:xfrm>
          <a:prstGeom prst="rect">
            <a:avLst/>
          </a:prstGeom>
          <a:solidFill>
            <a:srgbClr val="3A3D40"/>
          </a:solidFill>
          <a:ln w="9525" cap="flat" cmpd="sng">
            <a:solidFill>
              <a:srgbClr val="3A3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07025" y="4067562"/>
            <a:ext cx="862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*Medicina zasnovana na dokazima: pristup zdravlju zasnovan na primeni naučnih saznanja prilikom lečenja pacijenata. Odluke o individualnom lečenju donose se na osnovu najboljih trenutno dostupnih empirijski dokaza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900000" y="306000"/>
            <a:ext cx="73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VRSTE TKAM: NEW AGE PRAKSE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725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2"/>
          <p:cNvSpPr/>
          <p:nvPr/>
        </p:nvSpPr>
        <p:spPr>
          <a:xfrm>
            <a:off x="81050" y="1137750"/>
            <a:ext cx="8206200" cy="29151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2"/>
          <p:cNvSpPr txBox="1"/>
          <p:nvPr/>
        </p:nvSpPr>
        <p:spPr>
          <a:xfrm>
            <a:off x="159825" y="1317825"/>
            <a:ext cx="8048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1. Zdravstvene prakse koje naglašavaju </a:t>
            </a: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uticaj misli i emocija na fizičko telo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 meditacija, vođena imaginacija, mindfulness,  joga, tai či, art terapija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884150" y="2241225"/>
            <a:ext cx="7323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Neke od ovih praksi (mindfulness, meditacija, vođena imaginacija) koriste se u psihoterapiji kao </a:t>
            </a: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zvanične metode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Klijentu može biti preporučeno da ih sam radi redovno i u tom slučaju one </a:t>
            </a: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 spadaju u TKAM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8" name="Google Shape;328;p32"/>
          <p:cNvSpPr txBox="1"/>
          <p:nvPr/>
        </p:nvSpPr>
        <p:spPr>
          <a:xfrm>
            <a:off x="900000" y="3088950"/>
            <a:ext cx="7308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TKAM upotreba podrazumeva korišćenje ovih praksi za prevenciju i lečenje </a:t>
            </a:r>
            <a:r>
              <a:rPr lang="en-GB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fizičkih problema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ili kao nešto što će </a:t>
            </a: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sigurno </a:t>
            </a:r>
            <a:r>
              <a:rPr lang="en-GB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doneti opšti boljitak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i to često umesto praksi koja bi zaista pomogla (npr. psihoterapija)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9" name="Google Shape;32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25" y="22968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825" y="31446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2"/>
          <p:cNvSpPr/>
          <p:nvPr/>
        </p:nvSpPr>
        <p:spPr>
          <a:xfrm>
            <a:off x="81050" y="4140475"/>
            <a:ext cx="8206200" cy="936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2"/>
          <p:cNvSpPr txBox="1"/>
          <p:nvPr/>
        </p:nvSpPr>
        <p:spPr>
          <a:xfrm>
            <a:off x="158400" y="4284000"/>
            <a:ext cx="773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2. </a:t>
            </a:r>
            <a:r>
              <a:rPr lang="en-GB" sz="1600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Energetska medicina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koja podrazumeva upotrebu energetskih polja za lečenje (npr. kristaloterapija, spiritualno isceljenje)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>
            <a:off x="81050" y="2907375"/>
            <a:ext cx="8206200" cy="16215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/>
          </p:nvPr>
        </p:nvSpPr>
        <p:spPr>
          <a:xfrm>
            <a:off x="900000" y="306000"/>
            <a:ext cx="73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VRSTE TKAM: RITUALI I OBIČAJI</a:t>
            </a:r>
            <a:endParaRPr/>
          </a:p>
        </p:txBody>
      </p:sp>
      <p:pic>
        <p:nvPicPr>
          <p:cNvPr id="339" name="Google Shape;3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3"/>
          <p:cNvSpPr/>
          <p:nvPr/>
        </p:nvSpPr>
        <p:spPr>
          <a:xfrm>
            <a:off x="81050" y="1137750"/>
            <a:ext cx="8206200" cy="16956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"/>
          <p:cNvSpPr txBox="1"/>
          <p:nvPr/>
        </p:nvSpPr>
        <p:spPr>
          <a:xfrm>
            <a:off x="159825" y="1317825"/>
            <a:ext cx="8048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Religijske prakse isceljivanja koje nisu kulturalno specifične</a:t>
            </a:r>
            <a:endParaRPr sz="1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2" name="Google Shape;342;p33"/>
          <p:cNvSpPr txBox="1"/>
          <p:nvPr/>
        </p:nvSpPr>
        <p:spPr>
          <a:xfrm>
            <a:off x="468000" y="1818700"/>
            <a:ext cx="7323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Molitve za sopstveno ili tuđe zdravlje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Posete crkvama i manastirima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468000" y="3468225"/>
            <a:ext cx="730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Salivanje strave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Nošenje crvenog konca oko ruke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Nošenje amajlija, amuleta, talismana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158400" y="3058275"/>
            <a:ext cx="8048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Kulturalno specifični rituali</a:t>
            </a:r>
            <a:endParaRPr sz="1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5" name="Google Shape;34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725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"/>
          <p:cNvSpPr/>
          <p:nvPr/>
        </p:nvSpPr>
        <p:spPr>
          <a:xfrm>
            <a:off x="1700275" y="1201800"/>
            <a:ext cx="2871600" cy="71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title"/>
          </p:nvPr>
        </p:nvSpPr>
        <p:spPr>
          <a:xfrm>
            <a:off x="720000" y="234000"/>
            <a:ext cx="73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RAŠIRENOST UPOTREBE TKAM</a:t>
            </a:r>
            <a:endParaRPr/>
          </a:p>
        </p:txBody>
      </p:sp>
      <p:pic>
        <p:nvPicPr>
          <p:cNvPr id="352" name="Google Shape;3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4"/>
          <p:cNvSpPr/>
          <p:nvPr/>
        </p:nvSpPr>
        <p:spPr>
          <a:xfrm>
            <a:off x="324450" y="1015950"/>
            <a:ext cx="1080000" cy="1080000"/>
          </a:xfrm>
          <a:prstGeom prst="ellipse">
            <a:avLst/>
          </a:prstGeom>
          <a:solidFill>
            <a:srgbClr val="36A59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99%</a:t>
            </a:r>
            <a:endParaRPr sz="2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4" name="Google Shape;354;p34"/>
          <p:cNvSpPr txBox="1"/>
          <p:nvPr/>
        </p:nvSpPr>
        <p:spPr>
          <a:xfrm>
            <a:off x="1768825" y="1260000"/>
            <a:ext cx="2734500" cy="615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Ispitanika barem jednom koristilo neku praksu TKAM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5" name="Google Shape;355;p34"/>
          <p:cNvSpPr txBox="1"/>
          <p:nvPr/>
        </p:nvSpPr>
        <p:spPr>
          <a:xfrm>
            <a:off x="150525" y="2518453"/>
            <a:ext cx="308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Broj praksi koje je prosečan ispitanik probao (od 22 prakse)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3431828" y="2324788"/>
            <a:ext cx="1080000" cy="1080000"/>
          </a:xfrm>
          <a:prstGeom prst="ellipse">
            <a:avLst/>
          </a:prstGeom>
          <a:solidFill>
            <a:srgbClr val="E6BB4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Comfortaa"/>
                <a:ea typeface="Comfortaa"/>
                <a:cs typeface="Comfortaa"/>
                <a:sym typeface="Comfortaa"/>
              </a:rPr>
              <a:t>8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3086100" y="3776000"/>
            <a:ext cx="4895100" cy="1159500"/>
          </a:xfrm>
          <a:prstGeom prst="roundRect">
            <a:avLst>
              <a:gd name="adj" fmla="val 16667"/>
            </a:avLst>
          </a:prstGeom>
          <a:solidFill>
            <a:srgbClr val="36A59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5245200" y="828000"/>
            <a:ext cx="3720000" cy="1159500"/>
          </a:xfrm>
          <a:prstGeom prst="roundRect">
            <a:avLst>
              <a:gd name="adj" fmla="val 16667"/>
            </a:avLst>
          </a:prstGeom>
          <a:solidFill>
            <a:srgbClr val="E6BB4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Oko </a:t>
            </a:r>
            <a:r>
              <a:rPr lang="en-GB" sz="2000" b="1">
                <a:latin typeface="Comfortaa"/>
                <a:ea typeface="Comfortaa"/>
                <a:cs typeface="Comfortaa"/>
                <a:sym typeface="Comfortaa"/>
              </a:rPr>
              <a:t>15%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 ispitanika je koristilo alternativne medicinske sisteme - najviše homeopatiju i aromaterapiju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59" name="Google Shape;359;p34"/>
          <p:cNvCxnSpPr>
            <a:stCxn id="358" idx="2"/>
          </p:cNvCxnSpPr>
          <p:nvPr/>
        </p:nvCxnSpPr>
        <p:spPr>
          <a:xfrm>
            <a:off x="7105200" y="1987500"/>
            <a:ext cx="6300" cy="668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34"/>
          <p:cNvSpPr/>
          <p:nvPr/>
        </p:nvSpPr>
        <p:spPr>
          <a:xfrm>
            <a:off x="6565203" y="2230576"/>
            <a:ext cx="1080000" cy="1080000"/>
          </a:xfrm>
          <a:prstGeom prst="ellipse">
            <a:avLst/>
          </a:prstGeom>
          <a:solidFill>
            <a:srgbClr val="36A59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26%</a:t>
            </a:r>
            <a:endParaRPr sz="22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1" name="Google Shape;361;p34"/>
          <p:cNvSpPr txBox="1"/>
          <p:nvPr/>
        </p:nvSpPr>
        <p:spPr>
          <a:xfrm>
            <a:off x="7688700" y="2462775"/>
            <a:ext cx="145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Koristilo homeopatiju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62" name="Google Shape;362;p34"/>
          <p:cNvCxnSpPr>
            <a:stCxn id="354" idx="1"/>
          </p:cNvCxnSpPr>
          <p:nvPr/>
        </p:nvCxnSpPr>
        <p:spPr>
          <a:xfrm>
            <a:off x="1768825" y="1567800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34"/>
          <p:cNvCxnSpPr>
            <a:stCxn id="354" idx="1"/>
            <a:endCxn id="354" idx="1"/>
          </p:cNvCxnSpPr>
          <p:nvPr/>
        </p:nvCxnSpPr>
        <p:spPr>
          <a:xfrm>
            <a:off x="1768825" y="1567800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4"/>
          <p:cNvCxnSpPr>
            <a:stCxn id="354" idx="1"/>
            <a:endCxn id="354" idx="1"/>
          </p:cNvCxnSpPr>
          <p:nvPr/>
        </p:nvCxnSpPr>
        <p:spPr>
          <a:xfrm>
            <a:off x="1768825" y="1567800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4"/>
          <p:cNvCxnSpPr>
            <a:stCxn id="353" idx="6"/>
            <a:endCxn id="350" idx="1"/>
          </p:cNvCxnSpPr>
          <p:nvPr/>
        </p:nvCxnSpPr>
        <p:spPr>
          <a:xfrm>
            <a:off x="1404450" y="1555950"/>
            <a:ext cx="295800" cy="3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34"/>
          <p:cNvCxnSpPr>
            <a:stCxn id="356" idx="2"/>
            <a:endCxn id="367" idx="3"/>
          </p:cNvCxnSpPr>
          <p:nvPr/>
        </p:nvCxnSpPr>
        <p:spPr>
          <a:xfrm rot="10800000">
            <a:off x="3151028" y="2864788"/>
            <a:ext cx="2808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367;p34"/>
          <p:cNvSpPr/>
          <p:nvPr/>
        </p:nvSpPr>
        <p:spPr>
          <a:xfrm>
            <a:off x="150525" y="2518450"/>
            <a:ext cx="3000600" cy="69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4"/>
          <p:cNvSpPr txBox="1"/>
          <p:nvPr/>
        </p:nvSpPr>
        <p:spPr>
          <a:xfrm>
            <a:off x="4049550" y="3758000"/>
            <a:ext cx="3909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Preko </a:t>
            </a:r>
            <a:r>
              <a:rPr lang="en-GB" sz="20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70%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ispitanika je koristilo biljne čajeve i napitke, kreme i masti, vitamine i suplemente bez preporuke lekara u zdravstvene svrhe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0" name="Google Shape;37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8128" y="399575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0266" y="241057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69;p34">
            <a:extLst>
              <a:ext uri="{FF2B5EF4-FFF2-40B4-BE49-F238E27FC236}">
                <a16:creationId xmlns:a16="http://schemas.microsoft.com/office/drawing/2014/main" id="{13781FD3-6463-FFF0-05FC-A153D3666622}"/>
              </a:ext>
            </a:extLst>
          </p:cNvPr>
          <p:cNvSpPr txBox="1"/>
          <p:nvPr/>
        </p:nvSpPr>
        <p:spPr>
          <a:xfrm>
            <a:off x="0" y="4063417"/>
            <a:ext cx="2916000" cy="1080000"/>
          </a:xfrm>
          <a:prstGeom prst="rect">
            <a:avLst/>
          </a:prstGeom>
          <a:solidFill>
            <a:srgbClr val="73767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Napomena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podaci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dobijeni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prigodnom</a:t>
            </a:r>
            <a:r>
              <a:rPr lang="en-GB" sz="11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uzorku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od 583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građana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Srbije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Informacije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će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biti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dopunjene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podacima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sa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1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reprezentativnog</a:t>
            </a:r>
            <a:r>
              <a:rPr lang="en-GB" sz="1100" b="1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uzorka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kada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oni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budu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dostupni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1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"/>
          <p:cNvSpPr/>
          <p:nvPr/>
        </p:nvSpPr>
        <p:spPr>
          <a:xfrm>
            <a:off x="4812000" y="834475"/>
            <a:ext cx="3901200" cy="1046700"/>
          </a:xfrm>
          <a:prstGeom prst="roundRect">
            <a:avLst>
              <a:gd name="adj" fmla="val 16667"/>
            </a:avLst>
          </a:prstGeom>
          <a:solidFill>
            <a:srgbClr val="E6BB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5"/>
          <p:cNvSpPr txBox="1">
            <a:spLocks noGrp="1"/>
          </p:cNvSpPr>
          <p:nvPr>
            <p:ph type="title"/>
          </p:nvPr>
        </p:nvSpPr>
        <p:spPr>
          <a:xfrm>
            <a:off x="720000" y="202200"/>
            <a:ext cx="73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LJUDI KORISTE TKAM?</a:t>
            </a:r>
            <a:endParaRPr/>
          </a:p>
        </p:txBody>
      </p:sp>
      <p:pic>
        <p:nvPicPr>
          <p:cNvPr id="378" name="Google Shape;3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/>
          <p:nvPr/>
        </p:nvSpPr>
        <p:spPr>
          <a:xfrm>
            <a:off x="324450" y="939750"/>
            <a:ext cx="1080000" cy="1080000"/>
          </a:xfrm>
          <a:prstGeom prst="ellipse">
            <a:avLst/>
          </a:prstGeom>
          <a:solidFill>
            <a:srgbClr val="36A59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91%</a:t>
            </a:r>
            <a:endParaRPr sz="2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0" name="Google Shape;380;p35"/>
          <p:cNvSpPr txBox="1"/>
          <p:nvPr/>
        </p:nvSpPr>
        <p:spPr>
          <a:xfrm>
            <a:off x="1768800" y="1171950"/>
            <a:ext cx="2803200" cy="615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Ispitanika je TKAM prakse koristilo u </a:t>
            </a:r>
            <a:r>
              <a:rPr lang="en-GB" b="1">
                <a:latin typeface="Comfortaa"/>
                <a:ea typeface="Comfortaa"/>
                <a:cs typeface="Comfortaa"/>
                <a:sym typeface="Comfortaa"/>
              </a:rPr>
              <a:t>preventivne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 svrhe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81" name="Google Shape;381;p35"/>
          <p:cNvCxnSpPr>
            <a:stCxn id="379" idx="6"/>
            <a:endCxn id="380" idx="1"/>
          </p:cNvCxnSpPr>
          <p:nvPr/>
        </p:nvCxnSpPr>
        <p:spPr>
          <a:xfrm>
            <a:off x="1404450" y="1479750"/>
            <a:ext cx="364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2" name="Google Shape;382;p35"/>
          <p:cNvSpPr txBox="1"/>
          <p:nvPr/>
        </p:nvSpPr>
        <p:spPr>
          <a:xfrm>
            <a:off x="4876800" y="885375"/>
            <a:ext cx="3901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Čak </a:t>
            </a:r>
            <a:r>
              <a:rPr lang="en-GB" sz="2200">
                <a:latin typeface="Comfortaa"/>
                <a:ea typeface="Comfortaa"/>
                <a:cs typeface="Comfortaa"/>
                <a:sym typeface="Comfortaa"/>
              </a:rPr>
              <a:t>22%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 ispitanika je nekada odlučilo da terapiju propisanu od strane lekara zameni TKAM tretmanom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3" name="Google Shape;383;p35"/>
          <p:cNvSpPr txBox="1"/>
          <p:nvPr/>
        </p:nvSpPr>
        <p:spPr>
          <a:xfrm>
            <a:off x="5322338" y="2190625"/>
            <a:ext cx="33072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16%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 od ukupnog broja ispitanika je koristilo prirodne proizvode, 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5%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 tretmane iz alternativnih medicinskih sistema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84" name="Google Shape;3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363" y="2797950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1363" y="2266825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5"/>
          <p:cNvSpPr/>
          <p:nvPr/>
        </p:nvSpPr>
        <p:spPr>
          <a:xfrm>
            <a:off x="4811375" y="2149250"/>
            <a:ext cx="3902400" cy="1394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7" name="Google Shape;387;p35"/>
          <p:cNvCxnSpPr>
            <a:stCxn id="386" idx="0"/>
            <a:endCxn id="376" idx="2"/>
          </p:cNvCxnSpPr>
          <p:nvPr/>
        </p:nvCxnSpPr>
        <p:spPr>
          <a:xfrm rot="10800000">
            <a:off x="6762575" y="1881050"/>
            <a:ext cx="0" cy="268200"/>
          </a:xfrm>
          <a:prstGeom prst="straightConnector1">
            <a:avLst/>
          </a:prstGeom>
          <a:noFill/>
          <a:ln w="9525" cap="flat" cmpd="sng">
            <a:solidFill>
              <a:srgbClr val="E6BB4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35"/>
          <p:cNvSpPr txBox="1"/>
          <p:nvPr/>
        </p:nvSpPr>
        <p:spPr>
          <a:xfrm>
            <a:off x="3538425" y="3936375"/>
            <a:ext cx="3080400" cy="831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Procenat ispitanika koji su koristili prirodne proizvode kao dopunu propisanoj terapiji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9" name="Google Shape;389;p35"/>
          <p:cNvSpPr/>
          <p:nvPr/>
        </p:nvSpPr>
        <p:spPr>
          <a:xfrm>
            <a:off x="6799525" y="3812025"/>
            <a:ext cx="1080000" cy="1080000"/>
          </a:xfrm>
          <a:prstGeom prst="ellipse">
            <a:avLst/>
          </a:prstGeom>
          <a:solidFill>
            <a:srgbClr val="E6BB4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59%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90" name="Google Shape;390;p35"/>
          <p:cNvCxnSpPr>
            <a:stCxn id="389" idx="2"/>
            <a:endCxn id="388" idx="3"/>
          </p:cNvCxnSpPr>
          <p:nvPr/>
        </p:nvCxnSpPr>
        <p:spPr>
          <a:xfrm rot="10800000">
            <a:off x="6618925" y="4352025"/>
            <a:ext cx="180600" cy="0"/>
          </a:xfrm>
          <a:prstGeom prst="straightConnector1">
            <a:avLst/>
          </a:prstGeom>
          <a:noFill/>
          <a:ln w="9525" cap="flat" cmpd="sng">
            <a:solidFill>
              <a:srgbClr val="39A59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35"/>
          <p:cNvSpPr/>
          <p:nvPr/>
        </p:nvSpPr>
        <p:spPr>
          <a:xfrm>
            <a:off x="324450" y="2164625"/>
            <a:ext cx="3682800" cy="160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5"/>
          <p:cNvSpPr txBox="1"/>
          <p:nvPr/>
        </p:nvSpPr>
        <p:spPr>
          <a:xfrm>
            <a:off x="447900" y="2282350"/>
            <a:ext cx="34359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Comfortaa"/>
                <a:ea typeface="Comfortaa"/>
                <a:cs typeface="Comfortaa"/>
                <a:sym typeface="Comfortaa"/>
              </a:rPr>
              <a:t>Preventivna upotreba: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Prirodni proizvodi </a:t>
            </a:r>
            <a:r>
              <a:rPr lang="en-GB" b="1">
                <a:latin typeface="Comfortaa"/>
                <a:ea typeface="Comfortaa"/>
                <a:cs typeface="Comfortaa"/>
                <a:sym typeface="Comfortaa"/>
              </a:rPr>
              <a:t>75%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New age prakse </a:t>
            </a:r>
            <a:r>
              <a:rPr lang="en-GB" b="1">
                <a:latin typeface="Comfortaa"/>
                <a:ea typeface="Comfortaa"/>
                <a:cs typeface="Comfortaa"/>
                <a:sym typeface="Comfortaa"/>
              </a:rPr>
              <a:t>40%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Rituali i običaji </a:t>
            </a:r>
            <a:r>
              <a:rPr lang="en-GB" b="1">
                <a:latin typeface="Comfortaa"/>
                <a:ea typeface="Comfortaa"/>
                <a:cs typeface="Comfortaa"/>
                <a:sym typeface="Comfortaa"/>
              </a:rPr>
              <a:t>32%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Alternativni medicinski sistemi </a:t>
            </a:r>
            <a:r>
              <a:rPr lang="en-GB" b="1">
                <a:latin typeface="Comfortaa"/>
                <a:ea typeface="Comfortaa"/>
                <a:cs typeface="Comfortaa"/>
                <a:sym typeface="Comfortaa"/>
              </a:rPr>
              <a:t>11%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4" name="Google Shape;39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9188" y="4064025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69;p34">
            <a:extLst>
              <a:ext uri="{FF2B5EF4-FFF2-40B4-BE49-F238E27FC236}">
                <a16:creationId xmlns:a16="http://schemas.microsoft.com/office/drawing/2014/main" id="{D3869002-32EC-50E2-E0CA-C989B4E39B59}"/>
              </a:ext>
            </a:extLst>
          </p:cNvPr>
          <p:cNvSpPr txBox="1"/>
          <p:nvPr/>
        </p:nvSpPr>
        <p:spPr>
          <a:xfrm>
            <a:off x="0" y="4063417"/>
            <a:ext cx="2916000" cy="1080000"/>
          </a:xfrm>
          <a:prstGeom prst="rect">
            <a:avLst/>
          </a:prstGeom>
          <a:solidFill>
            <a:srgbClr val="73767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Napomena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podaci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dobijeni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prigodnom</a:t>
            </a:r>
            <a:r>
              <a:rPr lang="en-GB" sz="11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uzorku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od 583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građana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Srbije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Informacije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će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biti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dopunjene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podacima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sa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1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reprezentativnog</a:t>
            </a:r>
            <a:r>
              <a:rPr lang="en-GB" sz="1100" b="1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uzorka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kada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oni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budu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dostupni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1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>
            <a:spLocks noGrp="1"/>
          </p:cNvSpPr>
          <p:nvPr>
            <p:ph type="title"/>
          </p:nvPr>
        </p:nvSpPr>
        <p:spPr>
          <a:xfrm>
            <a:off x="720000" y="162000"/>
            <a:ext cx="73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ODNOS IZMEĐU TKAM I NEPRIDRŽAVANJA</a:t>
            </a:r>
            <a:endParaRPr/>
          </a:p>
        </p:txBody>
      </p:sp>
      <p:pic>
        <p:nvPicPr>
          <p:cNvPr id="401" name="Google Shape;4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900" y="745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6"/>
          <p:cNvSpPr/>
          <p:nvPr/>
        </p:nvSpPr>
        <p:spPr>
          <a:xfrm>
            <a:off x="129600" y="818425"/>
            <a:ext cx="3701700" cy="31494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4" name="Google Shape;404;p36"/>
          <p:cNvSpPr txBox="1"/>
          <p:nvPr/>
        </p:nvSpPr>
        <p:spPr>
          <a:xfrm>
            <a:off x="205800" y="1948900"/>
            <a:ext cx="3556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Između TKAM i nepridržavanja postoji slaba ali postojana pozitivna veza. To znači da su ljudi koji  koriste TKAM skloniji da se ne pridržavaju zvaničnih preporuka i obrnuto.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5" name="Google Shape;40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175" y="9792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7825" y="9792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6"/>
          <p:cNvSpPr/>
          <p:nvPr/>
        </p:nvSpPr>
        <p:spPr>
          <a:xfrm>
            <a:off x="3893825" y="818425"/>
            <a:ext cx="4213500" cy="31494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8" name="Google Shape;408;p36"/>
          <p:cNvSpPr txBox="1"/>
          <p:nvPr/>
        </p:nvSpPr>
        <p:spPr>
          <a:xfrm>
            <a:off x="3955425" y="1721075"/>
            <a:ext cx="4087800" cy="2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fortaa"/>
                <a:ea typeface="Comfortaa"/>
                <a:cs typeface="Comfortaa"/>
                <a:sym typeface="Comfortaa"/>
              </a:rPr>
              <a:t>Za osobe koje više koriste TKAM veća je verovatnoća da nisu primile nijednu dozu vakcine protiv COVID-19. 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500">
                <a:latin typeface="Comfortaa"/>
                <a:ea typeface="Comfortaa"/>
                <a:cs typeface="Comfortaa"/>
                <a:sym typeface="Comfortaa"/>
              </a:rPr>
              <a:t>Sa druge strane, vakcinacija protiv COVID-19 nije bila povezana sa namernim nepridržavanjem zvaničnih medicinskih preporuka.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9" name="Google Shape;40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7638" y="9792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1700" y="9792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40575" y="9792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6"/>
          <p:cNvSpPr/>
          <p:nvPr/>
        </p:nvSpPr>
        <p:spPr>
          <a:xfrm>
            <a:off x="2965400" y="4045700"/>
            <a:ext cx="5141700" cy="1085700"/>
          </a:xfrm>
          <a:prstGeom prst="rect">
            <a:avLst/>
          </a:prstGeom>
          <a:solidFill>
            <a:srgbClr val="3A3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 txBox="1"/>
          <p:nvPr/>
        </p:nvSpPr>
        <p:spPr>
          <a:xfrm>
            <a:off x="3772325" y="4193750"/>
            <a:ext cx="427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četiri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domena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TKAM,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nepridržavanjem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je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najsnažnije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povezana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upotreba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prirodnih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medicinskih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proizvoda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14" name="Google Shape;414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1413" y="42494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69;p34">
            <a:extLst>
              <a:ext uri="{FF2B5EF4-FFF2-40B4-BE49-F238E27FC236}">
                <a16:creationId xmlns:a16="http://schemas.microsoft.com/office/drawing/2014/main" id="{C0053622-AE72-B435-6C33-C20576B4C469}"/>
              </a:ext>
            </a:extLst>
          </p:cNvPr>
          <p:cNvSpPr txBox="1"/>
          <p:nvPr/>
        </p:nvSpPr>
        <p:spPr>
          <a:xfrm>
            <a:off x="0" y="4063417"/>
            <a:ext cx="2916000" cy="1080000"/>
          </a:xfrm>
          <a:prstGeom prst="rect">
            <a:avLst/>
          </a:prstGeom>
          <a:solidFill>
            <a:srgbClr val="737677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Napomena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podaci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dobijeni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prigodnom</a:t>
            </a:r>
            <a:r>
              <a:rPr lang="en-GB" sz="11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uzorku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od 583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građana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Srbije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Informacije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će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biti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dopunjene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podacima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sa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1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reprezentativnog</a:t>
            </a:r>
            <a:r>
              <a:rPr lang="en-GB" sz="1100" b="1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uzorka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kada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oni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budu</a:t>
            </a:r>
            <a:r>
              <a:rPr lang="en-GB" sz="1100" b="0" i="0" u="none" strike="noStrike" dirty="0">
                <a:solidFill>
                  <a:srgbClr val="FFFFFF"/>
                </a:solidFill>
                <a:effectLst/>
                <a:latin typeface="Comfortaa" pitchFamily="2" charset="0"/>
              </a:rPr>
              <a:t> </a:t>
            </a:r>
            <a:r>
              <a:rPr lang="en-GB" sz="1100" b="0" i="0" u="none" strike="noStrike" dirty="0" err="1">
                <a:solidFill>
                  <a:srgbClr val="FFFFFF"/>
                </a:solidFill>
                <a:effectLst/>
                <a:latin typeface="Comfortaa" pitchFamily="2" charset="0"/>
              </a:rPr>
              <a:t>dostupni</a:t>
            </a:r>
            <a:r>
              <a:rPr lang="en-GB" sz="11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1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"/>
          <p:cNvSpPr txBox="1">
            <a:spLocks noGrp="1"/>
          </p:cNvSpPr>
          <p:nvPr>
            <p:ph type="title"/>
          </p:nvPr>
        </p:nvSpPr>
        <p:spPr>
          <a:xfrm>
            <a:off x="720000" y="126000"/>
            <a:ext cx="73872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KAŽU LEKARI O ODNOSU IZMEĐU ZVANIČNE I TKAM MEDICINE?</a:t>
            </a:r>
            <a:endParaRPr/>
          </a:p>
        </p:txBody>
      </p:sp>
      <p:pic>
        <p:nvPicPr>
          <p:cNvPr id="420" name="Google Shape;4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4000" y="3048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7"/>
          <p:cNvSpPr/>
          <p:nvPr/>
        </p:nvSpPr>
        <p:spPr>
          <a:xfrm>
            <a:off x="0" y="1130000"/>
            <a:ext cx="8173200" cy="4013400"/>
          </a:xfrm>
          <a:prstGeom prst="rect">
            <a:avLst/>
          </a:prstGeom>
          <a:solidFill>
            <a:srgbClr val="36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7"/>
          <p:cNvSpPr txBox="1"/>
          <p:nvPr/>
        </p:nvSpPr>
        <p:spPr>
          <a:xfrm>
            <a:off x="982800" y="2196000"/>
            <a:ext cx="707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Podeljeni su oko svoje uloge u savetovanju u vezi sa alternativnim metodama lečenja: da li da zajedno sa pacijentima odlučuju o njima ili da ih nužno obeshrabre. 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4" name="Google Shape;424;p37"/>
          <p:cNvSpPr txBox="1"/>
          <p:nvPr/>
        </p:nvSpPr>
        <p:spPr>
          <a:xfrm>
            <a:off x="982800" y="3240000"/>
            <a:ext cx="707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Svakako žele da budu više informisani o koristima i posledicama alternativnih metoda da mogu bolje da objasne pacijentima npr. ako se sukobljavaju s preporučenim tretmanom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5" name="Google Shape;425;p37"/>
          <p:cNvSpPr txBox="1"/>
          <p:nvPr/>
        </p:nvSpPr>
        <p:spPr>
          <a:xfrm>
            <a:off x="982800" y="4358650"/>
            <a:ext cx="712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Lekari iz preventivnih grana medicine trebalo bi da učine dostupnim informacije o TKAM, budući da one nisu deo zvaničnog kurikuluma. 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6" name="Google Shape;426;p37"/>
          <p:cNvSpPr txBox="1"/>
          <p:nvPr/>
        </p:nvSpPr>
        <p:spPr>
          <a:xfrm>
            <a:off x="981425" y="1366375"/>
            <a:ext cx="707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Smatraju da nema mnogo dodirnih tačaka između zvanične i alternativne medicine. 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7" name="Google Shape;4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750" y="1405825"/>
            <a:ext cx="611958" cy="61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750" y="4284641"/>
            <a:ext cx="611958" cy="61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750" y="2284970"/>
            <a:ext cx="611958" cy="61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792" y="3367391"/>
            <a:ext cx="611958" cy="611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8"/>
          <p:cNvSpPr txBox="1">
            <a:spLocks noGrp="1"/>
          </p:cNvSpPr>
          <p:nvPr>
            <p:ph type="title"/>
          </p:nvPr>
        </p:nvSpPr>
        <p:spPr>
          <a:xfrm>
            <a:off x="720000" y="126000"/>
            <a:ext cx="73872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KAŽU TKAM PRAKTIČARI O ODNOSU IZMEĐU ZVANIČNE I TKAM MEDICINE?</a:t>
            </a:r>
            <a:endParaRPr/>
          </a:p>
        </p:txBody>
      </p:sp>
      <p:pic>
        <p:nvPicPr>
          <p:cNvPr id="436" name="Google Shape;4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4000" y="2286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8"/>
          <p:cNvSpPr/>
          <p:nvPr/>
        </p:nvSpPr>
        <p:spPr>
          <a:xfrm>
            <a:off x="0" y="1130000"/>
            <a:ext cx="8173200" cy="40134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8"/>
          <p:cNvSpPr txBox="1"/>
          <p:nvPr/>
        </p:nvSpPr>
        <p:spPr>
          <a:xfrm>
            <a:off x="982800" y="2196000"/>
            <a:ext cx="707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Slažu se da predstavnici zvanične medicine imaju negativnu sliku o TKAM metodama i praktičarima, kao i da je opšta slika da je zvanična medicina superiorna u odnosu na TKAM.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0" name="Google Shape;440;p38"/>
          <p:cNvSpPr txBox="1"/>
          <p:nvPr/>
        </p:nvSpPr>
        <p:spPr>
          <a:xfrm>
            <a:off x="982800" y="3240000"/>
            <a:ext cx="707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Opažaju da je odnos TKAM praktičara prema pacijentima posvećeniji i topliji nego što je to slučaj sa lekarima.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1" name="Google Shape;441;p38"/>
          <p:cNvSpPr txBox="1"/>
          <p:nvPr/>
        </p:nvSpPr>
        <p:spPr>
          <a:xfrm>
            <a:off x="982800" y="4130050"/>
            <a:ext cx="7124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Smatraju da u  optimalnoj situaciji, ne bi bilo oštre podele između TKAM i zvanične medicine (“korisno je sve što pomaže pacijentima”) i jedni bi drugima mogli da upućuju pacijente.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2" name="Google Shape;442;p38"/>
          <p:cNvSpPr txBox="1"/>
          <p:nvPr/>
        </p:nvSpPr>
        <p:spPr>
          <a:xfrm>
            <a:off x="981425" y="1366375"/>
            <a:ext cx="707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Smatraju da TKAM i konvencionalna medicina treba da budu integrisane u cilju saradnje na poboljšanju stanja pacijenata.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43" name="Google Shape;44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800" y="1328400"/>
            <a:ext cx="648000" cy="64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800" y="2256675"/>
            <a:ext cx="648000" cy="64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800" y="4221824"/>
            <a:ext cx="648000" cy="64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800" y="3184950"/>
            <a:ext cx="648000" cy="647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"/>
          <p:cNvSpPr txBox="1">
            <a:spLocks noGrp="1"/>
          </p:cNvSpPr>
          <p:nvPr>
            <p:ph type="title"/>
          </p:nvPr>
        </p:nvSpPr>
        <p:spPr>
          <a:xfrm>
            <a:off x="720000" y="310200"/>
            <a:ext cx="73872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KAŽU LEKARI O TKAM MEDICINI?</a:t>
            </a:r>
            <a:endParaRPr/>
          </a:p>
        </p:txBody>
      </p:sp>
      <p:sp>
        <p:nvSpPr>
          <p:cNvPr id="452" name="Google Shape;452;p39"/>
          <p:cNvSpPr/>
          <p:nvPr/>
        </p:nvSpPr>
        <p:spPr>
          <a:xfrm>
            <a:off x="0" y="1130000"/>
            <a:ext cx="8173200" cy="3657300"/>
          </a:xfrm>
          <a:prstGeom prst="rect">
            <a:avLst/>
          </a:prstGeom>
          <a:solidFill>
            <a:srgbClr val="36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 txBox="1"/>
          <p:nvPr/>
        </p:nvSpPr>
        <p:spPr>
          <a:xfrm>
            <a:off x="982800" y="2196000"/>
            <a:ext cx="707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Smatraju da je placebo efekat zaslužan za većinu pozitivnih efekata alternativnih metoda. To znači da verovanje u efikasnost metode samo po sebi može dovesti do poboljšanja.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4" name="Google Shape;454;p39"/>
          <p:cNvSpPr txBox="1"/>
          <p:nvPr/>
        </p:nvSpPr>
        <p:spPr>
          <a:xfrm>
            <a:off x="982800" y="3163800"/>
            <a:ext cx="707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Nekad dovodi i do pogoršanja bolesti: lekari navode takva iskustva iz kliničke prakse (tek kada se stanje pogorša saznaju da pacijenti koriste alternativnu medicinu)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982800" y="4206250"/>
            <a:ext cx="712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Iskorišćavanje pacijenata: alternativni tretmani su često skupi.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981425" y="1366375"/>
            <a:ext cx="707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Lekari su generalno slabo informisani i nepoverljivi prema TKAM praksama.  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57" name="Google Shape;4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00" y="1357800"/>
            <a:ext cx="612000" cy="6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00" y="2323093"/>
            <a:ext cx="612000" cy="6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800" y="3240925"/>
            <a:ext cx="612000" cy="6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800" y="4105475"/>
            <a:ext cx="612000" cy="6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9"/>
          <p:cNvSpPr/>
          <p:nvPr/>
        </p:nvSpPr>
        <p:spPr>
          <a:xfrm>
            <a:off x="2250" y="4788625"/>
            <a:ext cx="8175600" cy="354900"/>
          </a:xfrm>
          <a:prstGeom prst="rect">
            <a:avLst/>
          </a:prstGeom>
          <a:solidFill>
            <a:srgbClr val="3A3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Rezultati fokus grupa sa lekarima i TKAM praktičarima sprovedenih u okviru projekta REASON4HEALTH</a:t>
            </a:r>
            <a:endParaRPr sz="1100">
              <a:solidFill>
                <a:srgbClr val="FFFFFF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462" name="Google Shape;46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24000" y="2286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524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0"/>
          <p:cNvSpPr txBox="1">
            <a:spLocks noGrp="1"/>
          </p:cNvSpPr>
          <p:nvPr>
            <p:ph type="title"/>
          </p:nvPr>
        </p:nvSpPr>
        <p:spPr>
          <a:xfrm>
            <a:off x="720000" y="126000"/>
            <a:ext cx="73872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KAŽU TKAM PRAKTIČARI ZVANIČNOJ MEDICINI?</a:t>
            </a:r>
            <a:endParaRPr/>
          </a:p>
        </p:txBody>
      </p:sp>
      <p:sp>
        <p:nvSpPr>
          <p:cNvPr id="469" name="Google Shape;469;p40"/>
          <p:cNvSpPr/>
          <p:nvPr/>
        </p:nvSpPr>
        <p:spPr>
          <a:xfrm>
            <a:off x="3450" y="1130125"/>
            <a:ext cx="8173200" cy="36585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0"/>
          <p:cNvSpPr txBox="1"/>
          <p:nvPr/>
        </p:nvSpPr>
        <p:spPr>
          <a:xfrm>
            <a:off x="982800" y="2653200"/>
            <a:ext cx="707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Hirurgija je jedina grana medicine prema kojoj praktičari imaju pozitivan odnos. Slažu se oko toga da su hirurške metode u okviru zvanične medicine nezamenjive alternativnim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1" name="Google Shape;471;p40"/>
          <p:cNvSpPr txBox="1"/>
          <p:nvPr/>
        </p:nvSpPr>
        <p:spPr>
          <a:xfrm>
            <a:off x="982800" y="3697200"/>
            <a:ext cx="707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Kritikuju oslanjanje zvanične medicine na farmakoterapiju. Negativan stav prema farmaceutskoj industriji kojoj je primarni interes finansijska korist, a ne izlečenje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2" name="Google Shape;472;p40"/>
          <p:cNvSpPr txBox="1"/>
          <p:nvPr/>
        </p:nvSpPr>
        <p:spPr>
          <a:xfrm>
            <a:off x="981425" y="1518775"/>
            <a:ext cx="707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Uglavnom su nezadovoljni zvaničnom medicinom: smatraju da se zvanična medicina </a:t>
            </a:r>
            <a:r>
              <a:rPr lang="en-GB" sz="1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 bavi uzrocima bolesti</a:t>
            </a: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te da nije dugoročno rešenje.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73" name="Google Shape;4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00" y="1665600"/>
            <a:ext cx="612000" cy="61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00" y="3798140"/>
            <a:ext cx="612000" cy="61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800" y="2757297"/>
            <a:ext cx="612000" cy="61138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0"/>
          <p:cNvSpPr/>
          <p:nvPr/>
        </p:nvSpPr>
        <p:spPr>
          <a:xfrm>
            <a:off x="2250" y="4788625"/>
            <a:ext cx="8175600" cy="354900"/>
          </a:xfrm>
          <a:prstGeom prst="rect">
            <a:avLst/>
          </a:prstGeom>
          <a:solidFill>
            <a:srgbClr val="3A3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Rezultati fokus grupa sa lekarima i TKAM praktičarima sprovedenih u okviru projekta REASON4HEALTH</a:t>
            </a:r>
            <a:endParaRPr sz="1100">
              <a:solidFill>
                <a:srgbClr val="FFFFFF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477" name="Google Shape;47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4000" y="2286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524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1"/>
          <p:cNvSpPr txBox="1"/>
          <p:nvPr/>
        </p:nvSpPr>
        <p:spPr>
          <a:xfrm>
            <a:off x="548400" y="2210100"/>
            <a:ext cx="8047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4" name="Google Shape;484;p41"/>
          <p:cNvSpPr txBox="1"/>
          <p:nvPr/>
        </p:nvSpPr>
        <p:spPr>
          <a:xfrm>
            <a:off x="548400" y="1671300"/>
            <a:ext cx="804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PREPORUKE O UPITNIM ZDRAVSTVENIM PONAŠANJIMA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85" name="Google Shape;48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548400" y="1940700"/>
            <a:ext cx="804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NEPRIDRŽAVANJE ZVANIČNIH MEDICINSKIH PREPORUKA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2"/>
          <p:cNvSpPr txBox="1">
            <a:spLocks noGrp="1"/>
          </p:cNvSpPr>
          <p:nvPr>
            <p:ph type="title"/>
          </p:nvPr>
        </p:nvSpPr>
        <p:spPr>
          <a:xfrm>
            <a:off x="720000" y="12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DA ZNAM DA LI JE PACIJENT SKLON NEPRIDRŽAVANJU I KAKO DA REAGUJEM?</a:t>
            </a:r>
            <a:endParaRPr/>
          </a:p>
        </p:txBody>
      </p:sp>
      <p:pic>
        <p:nvPicPr>
          <p:cNvPr id="491" name="Google Shape;4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2"/>
          <p:cNvSpPr/>
          <p:nvPr/>
        </p:nvSpPr>
        <p:spPr>
          <a:xfrm>
            <a:off x="0" y="1263050"/>
            <a:ext cx="8277600" cy="29733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3" name="Google Shape;493;p42"/>
          <p:cNvSpPr txBox="1"/>
          <p:nvPr/>
        </p:nvSpPr>
        <p:spPr>
          <a:xfrm>
            <a:off x="1156200" y="3067200"/>
            <a:ext cx="684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Pitajte ih za one vrste nepridržavanja koje smatrate relevantnim u datoj situaciji.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4" name="Google Shape;494;p42"/>
          <p:cNvSpPr txBox="1"/>
          <p:nvPr/>
        </p:nvSpPr>
        <p:spPr>
          <a:xfrm>
            <a:off x="838800" y="1461000"/>
            <a:ext cx="6482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Proverite pridržavanje na nekom konkretnom ponašanju (npr. menjanje doze ili samomedikacija). Pitajte: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5" name="Google Shape;495;p42"/>
          <p:cNvSpPr txBox="1"/>
          <p:nvPr/>
        </p:nvSpPr>
        <p:spPr>
          <a:xfrm>
            <a:off x="1116475" y="2181000"/>
            <a:ext cx="701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 li Vam se dešavalo ranije da prekinete terapiju kada se osećate bolje?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6" name="Google Shape;496;p42"/>
          <p:cNvSpPr txBox="1"/>
          <p:nvPr/>
        </p:nvSpPr>
        <p:spPr>
          <a:xfrm>
            <a:off x="1115999" y="2624100"/>
            <a:ext cx="654016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 li Vam se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dešavalo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menjate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propisanu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terapiju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? (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npr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doze)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97" name="Google Shape;49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00" y="22011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00" y="262410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2"/>
          <p:cNvSpPr txBox="1"/>
          <p:nvPr/>
        </p:nvSpPr>
        <p:spPr>
          <a:xfrm>
            <a:off x="1152000" y="3606600"/>
            <a:ext cx="6840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Imajte na umu da ako je pacijent sklon jednoj vrsti nepridržavanja, verovatno će biti biti sklon i drugim vrstama.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00" name="Google Shape;50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200" y="31950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600" y="372570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2"/>
          <p:cNvSpPr/>
          <p:nvPr/>
        </p:nvSpPr>
        <p:spPr>
          <a:xfrm>
            <a:off x="0" y="4256400"/>
            <a:ext cx="8277600" cy="887100"/>
          </a:xfrm>
          <a:prstGeom prst="rect">
            <a:avLst/>
          </a:prstGeom>
          <a:solidFill>
            <a:srgbClr val="36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2"/>
          <p:cNvSpPr txBox="1"/>
          <p:nvPr/>
        </p:nvSpPr>
        <p:spPr>
          <a:xfrm>
            <a:off x="795600" y="4301100"/>
            <a:ext cx="7438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Pacijenti Vam neće samoinicijativno reći da se ne pridržavaju zvaničnih tretmana. Za Vas je važna informacija da li je </a:t>
            </a:r>
            <a:r>
              <a:rPr lang="en-GB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konkretan pacijent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sklon nepridržavanju - ako jeste, potrebno je da se fokusirate na njegovu edukaciju.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04" name="Google Shape;50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1461000"/>
            <a:ext cx="612000" cy="61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000" y="4369903"/>
            <a:ext cx="612000" cy="61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3"/>
          <p:cNvSpPr/>
          <p:nvPr/>
        </p:nvSpPr>
        <p:spPr>
          <a:xfrm>
            <a:off x="0" y="1263050"/>
            <a:ext cx="8277600" cy="29733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2" name="Google Shape;512;p43"/>
          <p:cNvSpPr txBox="1"/>
          <p:nvPr/>
        </p:nvSpPr>
        <p:spPr>
          <a:xfrm>
            <a:off x="1156200" y="2152800"/>
            <a:ext cx="684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Objasnite za konkretnu terapiju (npr. antibiotike) koje su štetne posledice nepdrižavanja.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3" name="Google Shape;513;p43"/>
          <p:cNvSpPr txBox="1"/>
          <p:nvPr/>
        </p:nvSpPr>
        <p:spPr>
          <a:xfrm>
            <a:off x="838800" y="1461000"/>
            <a:ext cx="7289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Kada propisujete terapije kod kojih je nepridržavanje često, uvek više puta naglasite zbog čega je važno pridržavanje.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14" name="Google Shape;51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61000"/>
            <a:ext cx="612000" cy="61242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3"/>
          <p:cNvSpPr txBox="1"/>
          <p:nvPr/>
        </p:nvSpPr>
        <p:spPr>
          <a:xfrm>
            <a:off x="1152000" y="2768400"/>
            <a:ext cx="6840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Objasnite šta da rade ukoliko na primer propuste da uzmu propisanu dozu leka ili popiju alkohol uz lek.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16" name="Google Shape;51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200" y="22806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600" y="288750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3"/>
          <p:cNvSpPr/>
          <p:nvPr/>
        </p:nvSpPr>
        <p:spPr>
          <a:xfrm>
            <a:off x="0" y="4256400"/>
            <a:ext cx="8277600" cy="887100"/>
          </a:xfrm>
          <a:prstGeom prst="rect">
            <a:avLst/>
          </a:prstGeom>
          <a:solidFill>
            <a:srgbClr val="36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9" name="Google Shape;51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4369903"/>
            <a:ext cx="612000" cy="61242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3"/>
          <p:cNvSpPr txBox="1"/>
          <p:nvPr/>
        </p:nvSpPr>
        <p:spPr>
          <a:xfrm>
            <a:off x="795600" y="4301100"/>
            <a:ext cx="7438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Prevencija nepridržavanja je najbolji način da se spreče njegovi štetni efekti. Pacijenti često ne znaju koliko je nepridržavanje štetno i zbog čega, pa je važno objasniti im konkretne efekte nepridržavanja.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1" name="Google Shape;521;p43"/>
          <p:cNvSpPr txBox="1">
            <a:spLocks noGrp="1"/>
          </p:cNvSpPr>
          <p:nvPr>
            <p:ph type="title"/>
          </p:nvPr>
        </p:nvSpPr>
        <p:spPr>
          <a:xfrm>
            <a:off x="720000" y="126000"/>
            <a:ext cx="806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DA PREVENIRAM NAMERNO NEPRIDRŽAVANJE?</a:t>
            </a:r>
            <a:endParaRPr/>
          </a:p>
        </p:txBody>
      </p:sp>
      <p:sp>
        <p:nvSpPr>
          <p:cNvPr id="522" name="Google Shape;522;p43"/>
          <p:cNvSpPr txBox="1"/>
          <p:nvPr/>
        </p:nvSpPr>
        <p:spPr>
          <a:xfrm>
            <a:off x="1152600" y="3378000"/>
            <a:ext cx="6840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Objasnite da ne prekidaju terapiju ukoliko su jednom propustili ili pogrešili dozu, već da nastave da je koriste u skladu sa uputstvom.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23" name="Google Shape;52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200" y="349710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4"/>
          <p:cNvSpPr txBox="1">
            <a:spLocks noGrp="1"/>
          </p:cNvSpPr>
          <p:nvPr>
            <p:ph type="title"/>
          </p:nvPr>
        </p:nvSpPr>
        <p:spPr>
          <a:xfrm>
            <a:off x="720000" y="126000"/>
            <a:ext cx="806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DA PREVENIRAM SLUČAJNO NEPRIDRŽAVANJE?</a:t>
            </a:r>
            <a:endParaRPr/>
          </a:p>
        </p:txBody>
      </p:sp>
      <p:sp>
        <p:nvSpPr>
          <p:cNvPr id="530" name="Google Shape;530;p44"/>
          <p:cNvSpPr/>
          <p:nvPr/>
        </p:nvSpPr>
        <p:spPr>
          <a:xfrm>
            <a:off x="0" y="1263050"/>
            <a:ext cx="8277600" cy="30456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1" name="Google Shape;531;p44"/>
          <p:cNvSpPr txBox="1"/>
          <p:nvPr/>
        </p:nvSpPr>
        <p:spPr>
          <a:xfrm>
            <a:off x="1156200" y="2076600"/>
            <a:ext cx="684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Ukoliko da, gledajte da zajedno sa pacijentom dođete do rešenja koje će biti za pacijenta izvodljivo i uklopljeno u njegov/njen život.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2" name="Google Shape;532;p44"/>
          <p:cNvSpPr txBox="1"/>
          <p:nvPr/>
        </p:nvSpPr>
        <p:spPr>
          <a:xfrm>
            <a:off x="838800" y="1461000"/>
            <a:ext cx="7289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Kada propisujete tretman, pitajte pacijenta da li vidi određenu prepreku za pridržavanje tog konkretnog tretmana.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3" name="Google Shape;533;p44"/>
          <p:cNvSpPr txBox="1"/>
          <p:nvPr/>
        </p:nvSpPr>
        <p:spPr>
          <a:xfrm>
            <a:off x="1156200" y="3124800"/>
            <a:ext cx="7122000" cy="11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Na primer ako je određeni lek skup, možete sa pacijentom raditi na iznalaženju drugog rešenja.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Ako pacijent ne može da ide na fizikalnu ili kineziterapiju zbog udaljenosti mesta gde živi ili posla, pokušajte da sa njim nađete drugo rešenje.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4" name="Google Shape;534;p44"/>
          <p:cNvSpPr txBox="1"/>
          <p:nvPr/>
        </p:nvSpPr>
        <p:spPr>
          <a:xfrm>
            <a:off x="1393975" y="2592000"/>
            <a:ext cx="688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Ovo posebno važi kod komplikovanih tretmana, ili kada postoje praktične (npr. socioekonomske) prepreke za pridržavanje tretmana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5" name="Google Shape;535;p44"/>
          <p:cNvSpPr/>
          <p:nvPr/>
        </p:nvSpPr>
        <p:spPr>
          <a:xfrm>
            <a:off x="0" y="4356750"/>
            <a:ext cx="8277600" cy="786900"/>
          </a:xfrm>
          <a:prstGeom prst="rect">
            <a:avLst/>
          </a:prstGeom>
          <a:solidFill>
            <a:srgbClr val="36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4"/>
          <p:cNvSpPr txBox="1"/>
          <p:nvPr/>
        </p:nvSpPr>
        <p:spPr>
          <a:xfrm>
            <a:off x="838800" y="4442400"/>
            <a:ext cx="715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 ovaj način možete da predupredite nenamerno nepridržavanje - ono koje nije posledica svesne odluke, već prepreka za pridržavanje. 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37" name="Google Shape;53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00" y="22044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600" y="328057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00" y="381866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1461000"/>
            <a:ext cx="612000" cy="61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4446103"/>
            <a:ext cx="612000" cy="61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5"/>
          <p:cNvSpPr txBox="1">
            <a:spLocks noGrp="1"/>
          </p:cNvSpPr>
          <p:nvPr>
            <p:ph type="title"/>
          </p:nvPr>
        </p:nvSpPr>
        <p:spPr>
          <a:xfrm>
            <a:off x="720000" y="12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KAKO DA ZNAM DA LI JE PACIJENT SKLON UPOTREBI TKAM?</a:t>
            </a:r>
            <a:endParaRPr/>
          </a:p>
        </p:txBody>
      </p:sp>
      <p:sp>
        <p:nvSpPr>
          <p:cNvPr id="547" name="Google Shape;547;p45"/>
          <p:cNvSpPr/>
          <p:nvPr/>
        </p:nvSpPr>
        <p:spPr>
          <a:xfrm>
            <a:off x="0" y="1263050"/>
            <a:ext cx="8277600" cy="23049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1156199" y="3060000"/>
            <a:ext cx="701189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Da li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koristite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neke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suplemente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druge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preparate za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jačanje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imuniteta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838800" y="1461000"/>
            <a:ext cx="7438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Pitajte pacijenta da li koristi nešto od tretmana alternativne medicine i u kojoj svrsi - komplementarno ili alternativno, na primer: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0" name="Google Shape;5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1384800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45"/>
          <p:cNvSpPr txBox="1"/>
          <p:nvPr/>
        </p:nvSpPr>
        <p:spPr>
          <a:xfrm>
            <a:off x="1116475" y="2196000"/>
            <a:ext cx="701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 li ste pokušavali da se lečite bez farmakoloških lekova?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2" name="Google Shape;552;p45"/>
          <p:cNvSpPr txBox="1"/>
          <p:nvPr/>
        </p:nvSpPr>
        <p:spPr>
          <a:xfrm>
            <a:off x="1116000" y="2628000"/>
            <a:ext cx="617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 li koristite još neke preparate ili terapije osim farmakološke?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3" name="Google Shape;55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00" y="21960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600" y="262800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5"/>
          <p:cNvSpPr/>
          <p:nvPr/>
        </p:nvSpPr>
        <p:spPr>
          <a:xfrm>
            <a:off x="0" y="3627100"/>
            <a:ext cx="8277600" cy="1516500"/>
          </a:xfrm>
          <a:prstGeom prst="rect">
            <a:avLst/>
          </a:prstGeom>
          <a:solidFill>
            <a:srgbClr val="36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6" name="Google Shape;55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4400708"/>
            <a:ext cx="612000" cy="612992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5"/>
          <p:cNvSpPr txBox="1"/>
          <p:nvPr/>
        </p:nvSpPr>
        <p:spPr>
          <a:xfrm>
            <a:off x="795600" y="4320000"/>
            <a:ext cx="7438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 obzirom na moguće neželjene efekte i interakciju sa tretmanom zvanične medicine, važno je da znate da li pacijent koristi TKAM i to specifično koje TKAM i na koji način (preventivno, alternativno, komplementarno)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8" name="Google Shape;55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080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600" y="30600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703300"/>
            <a:ext cx="612000" cy="61299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5"/>
          <p:cNvSpPr txBox="1"/>
          <p:nvPr/>
        </p:nvSpPr>
        <p:spPr>
          <a:xfrm>
            <a:off x="796200" y="3664950"/>
            <a:ext cx="743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Pokazalo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se da Vam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neće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sami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reći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koriste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TKAM,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mnogi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lekari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posumnjaju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korišćenje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TKAM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tek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kad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kod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vide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pogoršanje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6"/>
          <p:cNvSpPr txBox="1">
            <a:spLocks noGrp="1"/>
          </p:cNvSpPr>
          <p:nvPr>
            <p:ph type="title"/>
          </p:nvPr>
        </p:nvSpPr>
        <p:spPr>
          <a:xfrm>
            <a:off x="720000" y="12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DA RADIM UKOLIKO POSUMNJAM DA PACIJENT KORISTI TKAM?</a:t>
            </a:r>
            <a:endParaRPr/>
          </a:p>
        </p:txBody>
      </p:sp>
      <p:sp>
        <p:nvSpPr>
          <p:cNvPr id="567" name="Google Shape;567;p46"/>
          <p:cNvSpPr/>
          <p:nvPr/>
        </p:nvSpPr>
        <p:spPr>
          <a:xfrm>
            <a:off x="0" y="1263050"/>
            <a:ext cx="8277600" cy="23049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8" name="Google Shape;568;p46"/>
          <p:cNvSpPr txBox="1"/>
          <p:nvPr/>
        </p:nvSpPr>
        <p:spPr>
          <a:xfrm>
            <a:off x="1156200" y="2467958"/>
            <a:ext cx="7188600" cy="116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Na primer: “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Znam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da se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pacijenti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nekada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okreću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konkretna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TKAM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praksa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)…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važno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je da Vam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kažem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ukoliko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Vi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odlučite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za to, da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podaci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moje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iskustvo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pokazuju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da one ne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dovode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do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poboljšanja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/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odlažu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izlečenje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imaju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potencijalne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štetne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efekte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interaguju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zvaničnim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latin typeface="Comfortaa"/>
                <a:ea typeface="Comfortaa"/>
                <a:cs typeface="Comfortaa"/>
                <a:sym typeface="Comfortaa"/>
              </a:rPr>
              <a:t>tretmanom</a:t>
            </a: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”.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9" name="Google Shape;569;p46"/>
          <p:cNvSpPr txBox="1"/>
          <p:nvPr/>
        </p:nvSpPr>
        <p:spPr>
          <a:xfrm>
            <a:off x="838800" y="1368000"/>
            <a:ext cx="7438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Unapred pokažite poznavanje toga kojim se TKAM pacijenti sa konkretnim zdravstvenim stanjem okreću i upozorite pacijenta ako je neka praksa opasna ili ako može da prolongira bolest ili dato zdravstveno stanje.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0" name="Google Shape;5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1422000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6"/>
          <p:cNvSpPr/>
          <p:nvPr/>
        </p:nvSpPr>
        <p:spPr>
          <a:xfrm>
            <a:off x="0" y="3627100"/>
            <a:ext cx="8277600" cy="869100"/>
          </a:xfrm>
          <a:prstGeom prst="rect">
            <a:avLst/>
          </a:prstGeom>
          <a:solidFill>
            <a:srgbClr val="36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2" name="Google Shape;57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758400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46"/>
          <p:cNvSpPr txBox="1"/>
          <p:nvPr/>
        </p:nvSpPr>
        <p:spPr>
          <a:xfrm>
            <a:off x="796200" y="3664950"/>
            <a:ext cx="7437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 obzirom bzirom da pacijenti o TKAM slučaju od prijatelja, komšija ili iz medija koji ih predstavljaju kao bezopasne i lekove za sve, VI ćete biti prva osoba, pritom autoritet, koja će im dati drugačije informacije. 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5" name="Google Shape;57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200" y="286380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6"/>
          <p:cNvSpPr/>
          <p:nvPr/>
        </p:nvSpPr>
        <p:spPr>
          <a:xfrm>
            <a:off x="0" y="4555100"/>
            <a:ext cx="8277600" cy="572700"/>
          </a:xfrm>
          <a:prstGeom prst="rect">
            <a:avLst/>
          </a:prstGeom>
          <a:solidFill>
            <a:srgbClr val="3A3D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7" name="Google Shape;577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57200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6"/>
          <p:cNvSpPr txBox="1"/>
          <p:nvPr/>
        </p:nvSpPr>
        <p:spPr>
          <a:xfrm>
            <a:off x="795600" y="4626000"/>
            <a:ext cx="77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Više o tome kako mediji predstavljaju TKAM možete naći na https://rb.gy/6gzr4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Korišćena literatura i resursi za informisanje</a:t>
            </a:r>
            <a:endParaRPr/>
          </a:p>
        </p:txBody>
      </p:sp>
      <p:sp>
        <p:nvSpPr>
          <p:cNvPr id="584" name="Google Shape;584;p47"/>
          <p:cNvSpPr txBox="1">
            <a:spLocks noGrp="1"/>
          </p:cNvSpPr>
          <p:nvPr>
            <p:ph type="body" idx="1"/>
          </p:nvPr>
        </p:nvSpPr>
        <p:spPr>
          <a:xfrm>
            <a:off x="311700" y="1099775"/>
            <a:ext cx="8520600" cy="3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 err="1"/>
              <a:t>Naučni</a:t>
            </a:r>
            <a:r>
              <a:rPr lang="en-GB" b="1" dirty="0"/>
              <a:t> </a:t>
            </a:r>
            <a:r>
              <a:rPr lang="en-GB" b="1" dirty="0" err="1"/>
              <a:t>članak</a:t>
            </a:r>
            <a:r>
              <a:rPr lang="en-GB" b="1" dirty="0"/>
              <a:t> o </a:t>
            </a:r>
            <a:r>
              <a:rPr lang="en-GB" b="1" dirty="0" err="1"/>
              <a:t>dnevnim</a:t>
            </a:r>
            <a:r>
              <a:rPr lang="en-GB" b="1" dirty="0"/>
              <a:t> </a:t>
            </a:r>
            <a:r>
              <a:rPr lang="en-GB" b="1" dirty="0" err="1"/>
              <a:t>varijacijama</a:t>
            </a:r>
            <a:r>
              <a:rPr lang="en-GB" b="1" dirty="0"/>
              <a:t> u </a:t>
            </a:r>
            <a:r>
              <a:rPr lang="en-GB" b="1" dirty="0" err="1"/>
              <a:t>upotrebi</a:t>
            </a:r>
            <a:r>
              <a:rPr lang="en-GB" b="1" dirty="0"/>
              <a:t> TKAM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nepridržavanju</a:t>
            </a:r>
            <a:r>
              <a:rPr lang="en-GB" b="1" dirty="0"/>
              <a:t> </a:t>
            </a:r>
            <a:r>
              <a:rPr lang="en-GB" b="1" dirty="0" err="1"/>
              <a:t>medicinskih</a:t>
            </a:r>
            <a:r>
              <a:rPr lang="en-GB" b="1" dirty="0"/>
              <a:t> </a:t>
            </a:r>
            <a:r>
              <a:rPr lang="en-GB" b="1" dirty="0" err="1"/>
              <a:t>preporuka</a:t>
            </a:r>
            <a:r>
              <a:rPr lang="en-GB" b="1" dirty="0"/>
              <a:t> (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engleskom</a:t>
            </a:r>
            <a:r>
              <a:rPr lang="en-GB" b="1" dirty="0"/>
              <a:t>):</a:t>
            </a:r>
            <a:endParaRPr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dirty="0">
                <a:solidFill>
                  <a:srgbClr val="39A590"/>
                </a:solidFill>
              </a:rPr>
              <a:t>Lazarevic, L., </a:t>
            </a:r>
            <a:r>
              <a:rPr lang="en-GB" dirty="0" err="1">
                <a:solidFill>
                  <a:srgbClr val="39A590"/>
                </a:solidFill>
              </a:rPr>
              <a:t>Knezevic</a:t>
            </a:r>
            <a:r>
              <a:rPr lang="en-GB" dirty="0">
                <a:solidFill>
                  <a:srgbClr val="39A590"/>
                </a:solidFill>
              </a:rPr>
              <a:t>, G., </a:t>
            </a:r>
            <a:r>
              <a:rPr lang="en-GB" dirty="0" err="1">
                <a:solidFill>
                  <a:srgbClr val="39A590"/>
                </a:solidFill>
              </a:rPr>
              <a:t>Purić</a:t>
            </a:r>
            <a:r>
              <a:rPr lang="en-GB" dirty="0">
                <a:solidFill>
                  <a:srgbClr val="39A590"/>
                </a:solidFill>
              </a:rPr>
              <a:t>, D., </a:t>
            </a:r>
            <a:r>
              <a:rPr lang="en-GB" dirty="0" err="1">
                <a:solidFill>
                  <a:srgbClr val="39A590"/>
                </a:solidFill>
              </a:rPr>
              <a:t>Teovanovic</a:t>
            </a:r>
            <a:r>
              <a:rPr lang="en-GB" dirty="0">
                <a:solidFill>
                  <a:srgbClr val="39A590"/>
                </a:solidFill>
              </a:rPr>
              <a:t>, P., </a:t>
            </a:r>
            <a:r>
              <a:rPr lang="en-GB" dirty="0" err="1">
                <a:solidFill>
                  <a:srgbClr val="39A590"/>
                </a:solidFill>
              </a:rPr>
              <a:t>Petrović</a:t>
            </a:r>
            <a:r>
              <a:rPr lang="en-GB" dirty="0">
                <a:solidFill>
                  <a:srgbClr val="39A590"/>
                </a:solidFill>
              </a:rPr>
              <a:t>, M., </a:t>
            </a:r>
            <a:r>
              <a:rPr lang="en-GB" dirty="0" err="1">
                <a:solidFill>
                  <a:srgbClr val="39A590"/>
                </a:solidFill>
              </a:rPr>
              <a:t>Ninković</a:t>
            </a:r>
            <a:r>
              <a:rPr lang="en-GB" dirty="0">
                <a:solidFill>
                  <a:srgbClr val="39A590"/>
                </a:solidFill>
              </a:rPr>
              <a:t>, M., ... &amp; </a:t>
            </a:r>
            <a:r>
              <a:rPr lang="en-GB" dirty="0" err="1">
                <a:solidFill>
                  <a:srgbClr val="39A590"/>
                </a:solidFill>
              </a:rPr>
              <a:t>Zezelj</a:t>
            </a:r>
            <a:r>
              <a:rPr lang="en-GB" dirty="0">
                <a:solidFill>
                  <a:srgbClr val="39A590"/>
                </a:solidFill>
              </a:rPr>
              <a:t>, I. (2023). Tracking variations in daily questionable health </a:t>
            </a:r>
            <a:r>
              <a:rPr lang="en-GB" dirty="0" err="1">
                <a:solidFill>
                  <a:srgbClr val="39A590"/>
                </a:solidFill>
              </a:rPr>
              <a:t>behaviors</a:t>
            </a:r>
            <a:r>
              <a:rPr lang="en-GB" dirty="0">
                <a:solidFill>
                  <a:srgbClr val="39A590"/>
                </a:solidFill>
              </a:rPr>
              <a:t> and their psychological roots: A preregistered experience sampling study. https://doi.org/10.31234/osf.io/tgrcu 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 err="1"/>
              <a:t>Naučni</a:t>
            </a:r>
            <a:r>
              <a:rPr lang="en-GB" b="1" dirty="0"/>
              <a:t> </a:t>
            </a:r>
            <a:r>
              <a:rPr lang="en-GB" b="1" dirty="0" err="1"/>
              <a:t>članak</a:t>
            </a:r>
            <a:r>
              <a:rPr lang="en-GB" b="1" dirty="0"/>
              <a:t> o </a:t>
            </a:r>
            <a:r>
              <a:rPr lang="en-GB" b="1" dirty="0" err="1"/>
              <a:t>namernom</a:t>
            </a:r>
            <a:r>
              <a:rPr lang="en-GB" b="1" dirty="0"/>
              <a:t> </a:t>
            </a:r>
            <a:r>
              <a:rPr lang="en-GB" b="1" dirty="0" err="1"/>
              <a:t>nepridržavanju</a:t>
            </a:r>
            <a:r>
              <a:rPr lang="en-GB" b="1" dirty="0"/>
              <a:t> </a:t>
            </a:r>
            <a:r>
              <a:rPr lang="en-GB" b="1" dirty="0" err="1"/>
              <a:t>zvaničnih</a:t>
            </a:r>
            <a:r>
              <a:rPr lang="en-GB" b="1" dirty="0"/>
              <a:t> </a:t>
            </a:r>
            <a:r>
              <a:rPr lang="en-GB" b="1" dirty="0" err="1"/>
              <a:t>medicinskih</a:t>
            </a:r>
            <a:r>
              <a:rPr lang="en-GB" b="1" dirty="0"/>
              <a:t> </a:t>
            </a:r>
            <a:r>
              <a:rPr lang="en-GB" b="1" dirty="0" err="1"/>
              <a:t>preporuka</a:t>
            </a:r>
            <a:r>
              <a:rPr lang="en-GB" b="1" dirty="0"/>
              <a:t> (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engleskom</a:t>
            </a:r>
            <a:r>
              <a:rPr lang="en-GB" b="1" dirty="0"/>
              <a:t>): </a:t>
            </a:r>
            <a:endParaRPr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dirty="0" err="1">
                <a:solidFill>
                  <a:srgbClr val="39A590"/>
                </a:solidFill>
              </a:rPr>
              <a:t>Purić</a:t>
            </a:r>
            <a:r>
              <a:rPr lang="en-GB" dirty="0">
                <a:solidFill>
                  <a:srgbClr val="39A590"/>
                </a:solidFill>
              </a:rPr>
              <a:t>, D., </a:t>
            </a:r>
            <a:r>
              <a:rPr lang="en-GB" dirty="0" err="1">
                <a:solidFill>
                  <a:srgbClr val="39A590"/>
                </a:solidFill>
              </a:rPr>
              <a:t>Petrović</a:t>
            </a:r>
            <a:r>
              <a:rPr lang="en-GB" dirty="0">
                <a:solidFill>
                  <a:srgbClr val="39A590"/>
                </a:solidFill>
              </a:rPr>
              <a:t>, M. B., </a:t>
            </a:r>
            <a:r>
              <a:rPr lang="en-GB" dirty="0" err="1">
                <a:solidFill>
                  <a:srgbClr val="39A590"/>
                </a:solidFill>
              </a:rPr>
              <a:t>Živanović</a:t>
            </a:r>
            <a:r>
              <a:rPr lang="en-GB" dirty="0">
                <a:solidFill>
                  <a:srgbClr val="39A590"/>
                </a:solidFill>
              </a:rPr>
              <a:t>, M., </a:t>
            </a:r>
            <a:r>
              <a:rPr lang="en-GB" dirty="0" err="1">
                <a:solidFill>
                  <a:srgbClr val="39A590"/>
                </a:solidFill>
              </a:rPr>
              <a:t>Lukić</a:t>
            </a:r>
            <a:r>
              <a:rPr lang="en-GB" dirty="0">
                <a:solidFill>
                  <a:srgbClr val="39A590"/>
                </a:solidFill>
              </a:rPr>
              <a:t>, P., Zupan, Z., </a:t>
            </a:r>
            <a:r>
              <a:rPr lang="en-GB" dirty="0" err="1">
                <a:solidFill>
                  <a:srgbClr val="39A590"/>
                </a:solidFill>
              </a:rPr>
              <a:t>Branković</a:t>
            </a:r>
            <a:r>
              <a:rPr lang="en-GB" dirty="0">
                <a:solidFill>
                  <a:srgbClr val="39A590"/>
                </a:solidFill>
              </a:rPr>
              <a:t>, M., </a:t>
            </a:r>
            <a:r>
              <a:rPr lang="en-GB" dirty="0" err="1">
                <a:solidFill>
                  <a:srgbClr val="39A590"/>
                </a:solidFill>
              </a:rPr>
              <a:t>Ninković</a:t>
            </a:r>
            <a:r>
              <a:rPr lang="en-GB" dirty="0">
                <a:solidFill>
                  <a:srgbClr val="39A590"/>
                </a:solidFill>
              </a:rPr>
              <a:t>, M., </a:t>
            </a:r>
            <a:r>
              <a:rPr lang="en-GB" dirty="0" err="1">
                <a:solidFill>
                  <a:srgbClr val="39A590"/>
                </a:solidFill>
              </a:rPr>
              <a:t>Lazarević</a:t>
            </a:r>
            <a:r>
              <a:rPr lang="en-GB" dirty="0">
                <a:solidFill>
                  <a:srgbClr val="39A590"/>
                </a:solidFill>
              </a:rPr>
              <a:t>, L. B., </a:t>
            </a:r>
            <a:r>
              <a:rPr lang="en-GB" dirty="0" err="1">
                <a:solidFill>
                  <a:srgbClr val="39A590"/>
                </a:solidFill>
              </a:rPr>
              <a:t>Stanković</a:t>
            </a:r>
            <a:r>
              <a:rPr lang="en-GB" dirty="0">
                <a:solidFill>
                  <a:srgbClr val="39A590"/>
                </a:solidFill>
              </a:rPr>
              <a:t>, S., &amp; </a:t>
            </a:r>
            <a:r>
              <a:rPr lang="en-GB" dirty="0" err="1">
                <a:solidFill>
                  <a:srgbClr val="39A590"/>
                </a:solidFill>
              </a:rPr>
              <a:t>Žeželj</a:t>
            </a:r>
            <a:r>
              <a:rPr lang="en-GB" dirty="0">
                <a:solidFill>
                  <a:srgbClr val="39A590"/>
                </a:solidFill>
              </a:rPr>
              <a:t>, I. (2022). Intentional non-adherence to official medical recommendations: An irrational choice or negative experience with the healthcare system. https://doi.org/10.31234/osf.io/3yutm</a:t>
            </a:r>
            <a:endParaRPr dirty="0">
              <a:solidFill>
                <a:srgbClr val="39A59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 err="1"/>
              <a:t>Naučni</a:t>
            </a:r>
            <a:r>
              <a:rPr lang="en-GB" b="1" dirty="0"/>
              <a:t> </a:t>
            </a:r>
            <a:r>
              <a:rPr lang="en-GB" b="1" dirty="0" err="1"/>
              <a:t>članak</a:t>
            </a:r>
            <a:r>
              <a:rPr lang="en-GB" b="1" dirty="0"/>
              <a:t> o </a:t>
            </a:r>
            <a:r>
              <a:rPr lang="en-GB" b="1" dirty="0" err="1"/>
              <a:t>korišćenju</a:t>
            </a:r>
            <a:r>
              <a:rPr lang="en-GB" b="1" dirty="0"/>
              <a:t> </a:t>
            </a:r>
            <a:r>
              <a:rPr lang="en-GB" b="1" dirty="0" err="1"/>
              <a:t>praksi</a:t>
            </a:r>
            <a:r>
              <a:rPr lang="en-GB" b="1" dirty="0"/>
              <a:t> </a:t>
            </a:r>
            <a:r>
              <a:rPr lang="en-GB" b="1" dirty="0" err="1"/>
              <a:t>tradicionalne</a:t>
            </a:r>
            <a:r>
              <a:rPr lang="en-GB" b="1" dirty="0"/>
              <a:t>, </a:t>
            </a:r>
            <a:r>
              <a:rPr lang="en-GB" b="1" dirty="0" err="1"/>
              <a:t>alternativne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komplementarne</a:t>
            </a:r>
            <a:r>
              <a:rPr lang="en-GB" b="1" dirty="0"/>
              <a:t> medicine (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engleskom</a:t>
            </a:r>
            <a:r>
              <a:rPr lang="en-GB" b="1" dirty="0"/>
              <a:t>): </a:t>
            </a:r>
            <a:endParaRPr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dirty="0" err="1">
                <a:solidFill>
                  <a:srgbClr val="39A590"/>
                </a:solidFill>
              </a:rPr>
              <a:t>Purić</a:t>
            </a:r>
            <a:r>
              <a:rPr lang="en-GB" dirty="0">
                <a:solidFill>
                  <a:srgbClr val="39A590"/>
                </a:solidFill>
              </a:rPr>
              <a:t>, D., </a:t>
            </a:r>
            <a:r>
              <a:rPr lang="en-GB" dirty="0" err="1">
                <a:solidFill>
                  <a:srgbClr val="39A590"/>
                </a:solidFill>
              </a:rPr>
              <a:t>Živanović</a:t>
            </a:r>
            <a:r>
              <a:rPr lang="en-GB" dirty="0">
                <a:solidFill>
                  <a:srgbClr val="39A590"/>
                </a:solidFill>
              </a:rPr>
              <a:t>, M., </a:t>
            </a:r>
            <a:r>
              <a:rPr lang="en-GB" dirty="0" err="1">
                <a:solidFill>
                  <a:srgbClr val="39A590"/>
                </a:solidFill>
              </a:rPr>
              <a:t>Petrović</a:t>
            </a:r>
            <a:r>
              <a:rPr lang="en-GB" dirty="0">
                <a:solidFill>
                  <a:srgbClr val="39A590"/>
                </a:solidFill>
              </a:rPr>
              <a:t>, M., </a:t>
            </a:r>
            <a:r>
              <a:rPr lang="en-GB" dirty="0" err="1">
                <a:solidFill>
                  <a:srgbClr val="39A590"/>
                </a:solidFill>
              </a:rPr>
              <a:t>Lukić</a:t>
            </a:r>
            <a:r>
              <a:rPr lang="en-GB" dirty="0">
                <a:solidFill>
                  <a:srgbClr val="39A590"/>
                </a:solidFill>
              </a:rPr>
              <a:t>, P., </a:t>
            </a:r>
            <a:r>
              <a:rPr lang="en-GB" dirty="0" err="1">
                <a:solidFill>
                  <a:srgbClr val="39A590"/>
                </a:solidFill>
              </a:rPr>
              <a:t>Knežević</a:t>
            </a:r>
            <a:r>
              <a:rPr lang="en-GB" dirty="0">
                <a:solidFill>
                  <a:srgbClr val="39A590"/>
                </a:solidFill>
              </a:rPr>
              <a:t>, G., </a:t>
            </a:r>
            <a:r>
              <a:rPr lang="en-GB" dirty="0" err="1">
                <a:solidFill>
                  <a:srgbClr val="39A590"/>
                </a:solidFill>
              </a:rPr>
              <a:t>Teovanović</a:t>
            </a:r>
            <a:r>
              <a:rPr lang="en-GB" dirty="0">
                <a:solidFill>
                  <a:srgbClr val="39A590"/>
                </a:solidFill>
              </a:rPr>
              <a:t>, P., </a:t>
            </a:r>
            <a:r>
              <a:rPr lang="en-GB" dirty="0" err="1">
                <a:solidFill>
                  <a:srgbClr val="39A590"/>
                </a:solidFill>
              </a:rPr>
              <a:t>Ninković</a:t>
            </a:r>
            <a:r>
              <a:rPr lang="en-GB" dirty="0">
                <a:solidFill>
                  <a:srgbClr val="39A590"/>
                </a:solidFill>
              </a:rPr>
              <a:t>, M., </a:t>
            </a:r>
            <a:r>
              <a:rPr lang="en-GB" dirty="0" err="1">
                <a:solidFill>
                  <a:srgbClr val="39A590"/>
                </a:solidFill>
              </a:rPr>
              <a:t>Lazić</a:t>
            </a:r>
            <a:r>
              <a:rPr lang="en-GB" dirty="0">
                <a:solidFill>
                  <a:srgbClr val="39A590"/>
                </a:solidFill>
              </a:rPr>
              <a:t>, A., </a:t>
            </a:r>
            <a:r>
              <a:rPr lang="en-GB" dirty="0" err="1">
                <a:solidFill>
                  <a:srgbClr val="39A590"/>
                </a:solidFill>
              </a:rPr>
              <a:t>Opacić</a:t>
            </a:r>
            <a:r>
              <a:rPr lang="en-GB" dirty="0">
                <a:solidFill>
                  <a:srgbClr val="39A590"/>
                </a:solidFill>
              </a:rPr>
              <a:t>, G., </a:t>
            </a:r>
            <a:r>
              <a:rPr lang="en-GB" dirty="0" err="1">
                <a:solidFill>
                  <a:srgbClr val="39A590"/>
                </a:solidFill>
              </a:rPr>
              <a:t>Branković</a:t>
            </a:r>
            <a:r>
              <a:rPr lang="en-GB" dirty="0">
                <a:solidFill>
                  <a:srgbClr val="39A590"/>
                </a:solidFill>
              </a:rPr>
              <a:t>, M., </a:t>
            </a:r>
            <a:r>
              <a:rPr lang="en-GB" dirty="0" err="1">
                <a:solidFill>
                  <a:srgbClr val="39A590"/>
                </a:solidFill>
              </a:rPr>
              <a:t>Lazarević</a:t>
            </a:r>
            <a:r>
              <a:rPr lang="en-GB" dirty="0">
                <a:solidFill>
                  <a:srgbClr val="39A590"/>
                </a:solidFill>
              </a:rPr>
              <a:t>, L. B., &amp; </a:t>
            </a:r>
            <a:r>
              <a:rPr lang="en-GB" dirty="0" err="1">
                <a:solidFill>
                  <a:srgbClr val="39A590"/>
                </a:solidFill>
              </a:rPr>
              <a:t>Žeželj</a:t>
            </a:r>
            <a:r>
              <a:rPr lang="en-GB" dirty="0">
                <a:solidFill>
                  <a:srgbClr val="39A590"/>
                </a:solidFill>
              </a:rPr>
              <a:t>, I. (2022). Something old, something new, something borrowed, something green: How different domains of traditional, alternative, and complementary medicine use are rooted in an irrational mindset. https://doi.org/10.31234/osf.io/agp5y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b="1" dirty="0"/>
              <a:t>Rad sa naučnog skupa o načinima upotrebe TCAM (na srpskom):</a:t>
            </a:r>
          </a:p>
          <a:p>
            <a:pPr lvl="0" indent="0" algn="l" rtl="0">
              <a:spcAft>
                <a:spcPts val="0"/>
              </a:spcAft>
              <a:buNone/>
            </a:pPr>
            <a:r>
              <a:rPr lang="en-GB" dirty="0" err="1">
                <a:solidFill>
                  <a:srgbClr val="39A590"/>
                </a:solidFill>
              </a:rPr>
              <a:t>Purić</a:t>
            </a:r>
            <a:r>
              <a:rPr lang="en-GB" dirty="0">
                <a:solidFill>
                  <a:srgbClr val="39A590"/>
                </a:solidFill>
              </a:rPr>
              <a:t>, D.,</a:t>
            </a:r>
            <a:r>
              <a:rPr lang="sr-Latn-RS" dirty="0">
                <a:solidFill>
                  <a:srgbClr val="39A590"/>
                </a:solidFill>
              </a:rPr>
              <a:t> Opačić, G., Petrović, M., Knežević, G., Stanković, S., Lazić, A., Lukić, P., Lazarević, </a:t>
            </a:r>
            <a:r>
              <a:rPr lang="sr-Latn-RS" dirty="0" err="1">
                <a:solidFill>
                  <a:srgbClr val="39A590"/>
                </a:solidFill>
              </a:rPr>
              <a:t>Lj</a:t>
            </a:r>
            <a:r>
              <a:rPr lang="sr-Latn-RS" dirty="0">
                <a:solidFill>
                  <a:srgbClr val="39A590"/>
                </a:solidFill>
              </a:rPr>
              <a:t>., </a:t>
            </a:r>
            <a:r>
              <a:rPr lang="sr-Latn-RS" dirty="0" err="1">
                <a:solidFill>
                  <a:srgbClr val="39A590"/>
                </a:solidFill>
              </a:rPr>
              <a:t>Teovanović</a:t>
            </a:r>
            <a:r>
              <a:rPr lang="sr-Latn-RS" dirty="0">
                <a:solidFill>
                  <a:srgbClr val="39A590"/>
                </a:solidFill>
              </a:rPr>
              <a:t>, P., </a:t>
            </a:r>
            <a:r>
              <a:rPr lang="sr-Latn-RS" dirty="0" err="1">
                <a:solidFill>
                  <a:srgbClr val="39A590"/>
                </a:solidFill>
              </a:rPr>
              <a:t>Zupan</a:t>
            </a:r>
            <a:r>
              <a:rPr lang="sr-Latn-RS" dirty="0">
                <a:solidFill>
                  <a:srgbClr val="39A590"/>
                </a:solidFill>
              </a:rPr>
              <a:t>, Z., Ninković, M., Branković, M., Živanović, M., &amp; </a:t>
            </a:r>
            <a:r>
              <a:rPr lang="sr-Latn-RS" dirty="0" err="1">
                <a:solidFill>
                  <a:srgbClr val="39A590"/>
                </a:solidFill>
              </a:rPr>
              <a:t>Žeželj</a:t>
            </a:r>
            <a:r>
              <a:rPr lang="sr-Latn-RS" dirty="0">
                <a:solidFill>
                  <a:srgbClr val="39A590"/>
                </a:solidFill>
              </a:rPr>
              <a:t>, I. (2023). Sprečiti ili lečiti: kako ljudi koriste tradicionalnu, komplementarnu i alternativnu medicinu [To </a:t>
            </a:r>
            <a:r>
              <a:rPr lang="sr-Latn-RS" dirty="0" err="1">
                <a:solidFill>
                  <a:srgbClr val="39A590"/>
                </a:solidFill>
              </a:rPr>
              <a:t>prevent</a:t>
            </a:r>
            <a:r>
              <a:rPr lang="sr-Latn-RS" dirty="0">
                <a:solidFill>
                  <a:srgbClr val="39A590"/>
                </a:solidFill>
              </a:rPr>
              <a:t> </a:t>
            </a:r>
            <a:r>
              <a:rPr lang="sr-Latn-RS" dirty="0" err="1">
                <a:solidFill>
                  <a:srgbClr val="39A590"/>
                </a:solidFill>
              </a:rPr>
              <a:t>or</a:t>
            </a:r>
            <a:r>
              <a:rPr lang="sr-Latn-RS" dirty="0">
                <a:solidFill>
                  <a:srgbClr val="39A590"/>
                </a:solidFill>
              </a:rPr>
              <a:t> to cure: </a:t>
            </a:r>
            <a:r>
              <a:rPr lang="sr-Latn-RS" dirty="0" err="1">
                <a:solidFill>
                  <a:srgbClr val="39A590"/>
                </a:solidFill>
              </a:rPr>
              <a:t>How</a:t>
            </a:r>
            <a:r>
              <a:rPr lang="sr-Latn-RS" dirty="0">
                <a:solidFill>
                  <a:srgbClr val="39A590"/>
                </a:solidFill>
              </a:rPr>
              <a:t> </a:t>
            </a:r>
            <a:r>
              <a:rPr lang="sr-Latn-RS" dirty="0" err="1">
                <a:solidFill>
                  <a:srgbClr val="39A590"/>
                </a:solidFill>
              </a:rPr>
              <a:t>people</a:t>
            </a:r>
            <a:r>
              <a:rPr lang="sr-Latn-RS" dirty="0">
                <a:solidFill>
                  <a:srgbClr val="39A590"/>
                </a:solidFill>
              </a:rPr>
              <a:t> </a:t>
            </a:r>
            <a:r>
              <a:rPr lang="sr-Latn-RS" dirty="0" err="1">
                <a:solidFill>
                  <a:srgbClr val="39A590"/>
                </a:solidFill>
              </a:rPr>
              <a:t>use</a:t>
            </a:r>
            <a:r>
              <a:rPr lang="sr-Latn-RS" dirty="0">
                <a:solidFill>
                  <a:srgbClr val="39A590"/>
                </a:solidFill>
              </a:rPr>
              <a:t> </a:t>
            </a:r>
            <a:r>
              <a:rPr lang="sr-Latn-RS" dirty="0" err="1">
                <a:solidFill>
                  <a:srgbClr val="39A590"/>
                </a:solidFill>
              </a:rPr>
              <a:t>traditional</a:t>
            </a:r>
            <a:r>
              <a:rPr lang="sr-Latn-RS" dirty="0">
                <a:solidFill>
                  <a:srgbClr val="39A590"/>
                </a:solidFill>
              </a:rPr>
              <a:t>, </a:t>
            </a:r>
            <a:r>
              <a:rPr lang="sr-Latn-RS" dirty="0" err="1">
                <a:solidFill>
                  <a:srgbClr val="39A590"/>
                </a:solidFill>
              </a:rPr>
              <a:t>complementary</a:t>
            </a:r>
            <a:r>
              <a:rPr lang="sr-Latn-RS" dirty="0">
                <a:solidFill>
                  <a:srgbClr val="39A590"/>
                </a:solidFill>
              </a:rPr>
              <a:t>, </a:t>
            </a:r>
            <a:r>
              <a:rPr lang="sr-Latn-RS" dirty="0" err="1">
                <a:solidFill>
                  <a:srgbClr val="39A590"/>
                </a:solidFill>
              </a:rPr>
              <a:t>and</a:t>
            </a:r>
            <a:r>
              <a:rPr lang="sr-Latn-RS" dirty="0">
                <a:solidFill>
                  <a:srgbClr val="39A590"/>
                </a:solidFill>
              </a:rPr>
              <a:t> alternative medicine]. </a:t>
            </a:r>
            <a:r>
              <a:rPr lang="sr-Latn-RS" i="1" dirty="0">
                <a:solidFill>
                  <a:srgbClr val="39A590"/>
                </a:solidFill>
              </a:rPr>
              <a:t>XXIX </a:t>
            </a:r>
            <a:r>
              <a:rPr lang="sr-Latn-RS" i="1" dirty="0" err="1">
                <a:solidFill>
                  <a:srgbClr val="39A590"/>
                </a:solidFill>
              </a:rPr>
              <a:t>Empirical</a:t>
            </a:r>
            <a:r>
              <a:rPr lang="sr-Latn-RS" i="1" dirty="0">
                <a:solidFill>
                  <a:srgbClr val="39A590"/>
                </a:solidFill>
              </a:rPr>
              <a:t> </a:t>
            </a:r>
            <a:r>
              <a:rPr lang="sr-Latn-RS" i="1" dirty="0" err="1">
                <a:solidFill>
                  <a:srgbClr val="39A590"/>
                </a:solidFill>
              </a:rPr>
              <a:t>Studies</a:t>
            </a:r>
            <a:r>
              <a:rPr lang="sr-Latn-RS" i="1" dirty="0">
                <a:solidFill>
                  <a:srgbClr val="39A590"/>
                </a:solidFill>
              </a:rPr>
              <a:t> in </a:t>
            </a:r>
            <a:r>
              <a:rPr lang="sr-Latn-RS" i="1" dirty="0" err="1">
                <a:solidFill>
                  <a:srgbClr val="39A590"/>
                </a:solidFill>
              </a:rPr>
              <a:t>Psychology</a:t>
            </a:r>
            <a:r>
              <a:rPr lang="sr-Latn-RS" i="1" dirty="0">
                <a:solidFill>
                  <a:srgbClr val="39A590"/>
                </a:solidFill>
              </a:rPr>
              <a:t>, </a:t>
            </a:r>
            <a:r>
              <a:rPr lang="sr-Latn-RS" i="1" dirty="0" err="1">
                <a:solidFill>
                  <a:srgbClr val="39A590"/>
                </a:solidFill>
              </a:rPr>
              <a:t>Book</a:t>
            </a:r>
            <a:r>
              <a:rPr lang="sr-Latn-RS" i="1" dirty="0">
                <a:solidFill>
                  <a:srgbClr val="39A590"/>
                </a:solidFill>
              </a:rPr>
              <a:t> </a:t>
            </a:r>
            <a:r>
              <a:rPr lang="sr-Latn-RS" i="1" dirty="0" err="1">
                <a:solidFill>
                  <a:srgbClr val="39A590"/>
                </a:solidFill>
              </a:rPr>
              <a:t>of</a:t>
            </a:r>
            <a:r>
              <a:rPr lang="sr-Latn-RS" i="1" dirty="0">
                <a:solidFill>
                  <a:srgbClr val="39A590"/>
                </a:solidFill>
              </a:rPr>
              <a:t> </a:t>
            </a:r>
            <a:r>
              <a:rPr lang="sr-Latn-RS" i="1" dirty="0" err="1">
                <a:solidFill>
                  <a:srgbClr val="39A590"/>
                </a:solidFill>
              </a:rPr>
              <a:t>Proceedings</a:t>
            </a:r>
            <a:r>
              <a:rPr lang="sr-Latn-RS" dirty="0">
                <a:solidFill>
                  <a:srgbClr val="39A590"/>
                </a:solidFill>
              </a:rPr>
              <a:t>. </a:t>
            </a:r>
            <a:r>
              <a:rPr lang="sr-Latn-RS">
                <a:solidFill>
                  <a:srgbClr val="39A590"/>
                </a:solidFill>
                <a:hlinkClick r:id="rId3"/>
              </a:rPr>
              <a:t>https://bit.ly/3ZH1ToK</a:t>
            </a:r>
            <a:r>
              <a:rPr lang="sr-Latn-RS">
                <a:solidFill>
                  <a:srgbClr val="39A590"/>
                </a:solidFill>
              </a:rPr>
              <a:t> </a:t>
            </a:r>
            <a:endParaRPr lang="sr-Latn-RS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 err="1"/>
              <a:t>Pregled</a:t>
            </a:r>
            <a:r>
              <a:rPr lang="en-GB" b="1" dirty="0"/>
              <a:t> </a:t>
            </a:r>
            <a:r>
              <a:rPr lang="en-GB" b="1" dirty="0" err="1"/>
              <a:t>naučnih</a:t>
            </a:r>
            <a:r>
              <a:rPr lang="en-GB" b="1" dirty="0"/>
              <a:t> </a:t>
            </a:r>
            <a:r>
              <a:rPr lang="en-GB" b="1" dirty="0" err="1"/>
              <a:t>dokaza</a:t>
            </a:r>
            <a:r>
              <a:rPr lang="en-GB" b="1" dirty="0"/>
              <a:t> o </a:t>
            </a:r>
            <a:r>
              <a:rPr lang="en-GB" b="1" dirty="0" err="1"/>
              <a:t>akupunkturi</a:t>
            </a:r>
            <a:r>
              <a:rPr lang="en-GB" b="1" dirty="0"/>
              <a:t>, </a:t>
            </a:r>
            <a:r>
              <a:rPr lang="en-GB" b="1" dirty="0" err="1"/>
              <a:t>homeopatiji</a:t>
            </a:r>
            <a:r>
              <a:rPr lang="en-GB" b="1" dirty="0"/>
              <a:t>, </a:t>
            </a:r>
            <a:r>
              <a:rPr lang="en-GB" b="1" dirty="0" err="1"/>
              <a:t>kiropraktici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herbalnoj</a:t>
            </a:r>
            <a:r>
              <a:rPr lang="en-GB" b="1" dirty="0"/>
              <a:t> </a:t>
            </a:r>
            <a:r>
              <a:rPr lang="en-GB" b="1" dirty="0" err="1"/>
              <a:t>medicini</a:t>
            </a:r>
            <a:r>
              <a:rPr lang="en-GB" b="1" dirty="0"/>
              <a:t> (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srpskom</a:t>
            </a:r>
            <a:r>
              <a:rPr lang="en-GB" b="1" dirty="0"/>
              <a:t>): </a:t>
            </a:r>
            <a:endParaRPr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39A590"/>
                </a:solidFill>
              </a:rPr>
              <a:t>Sing, S. </a:t>
            </a:r>
            <a:r>
              <a:rPr lang="en-GB" dirty="0" err="1">
                <a:solidFill>
                  <a:srgbClr val="39A590"/>
                </a:solidFill>
              </a:rPr>
              <a:t>i</a:t>
            </a:r>
            <a:r>
              <a:rPr lang="en-GB" dirty="0">
                <a:solidFill>
                  <a:srgbClr val="39A590"/>
                </a:solidFill>
              </a:rPr>
              <a:t> Ernst, E. (2009). </a:t>
            </a:r>
            <a:r>
              <a:rPr lang="en-GB" dirty="0" err="1">
                <a:solidFill>
                  <a:srgbClr val="39A590"/>
                </a:solidFill>
              </a:rPr>
              <a:t>Napitak</a:t>
            </a:r>
            <a:r>
              <a:rPr lang="en-GB" dirty="0">
                <a:solidFill>
                  <a:srgbClr val="39A590"/>
                </a:solidFill>
              </a:rPr>
              <a:t> za </a:t>
            </a:r>
            <a:r>
              <a:rPr lang="en-GB" dirty="0" err="1">
                <a:solidFill>
                  <a:srgbClr val="39A590"/>
                </a:solidFill>
              </a:rPr>
              <a:t>boljitak</a:t>
            </a:r>
            <a:r>
              <a:rPr lang="en-GB" dirty="0">
                <a:solidFill>
                  <a:srgbClr val="39A590"/>
                </a:solidFill>
              </a:rPr>
              <a:t>. DN </a:t>
            </a:r>
            <a:r>
              <a:rPr lang="en-GB" dirty="0" err="1">
                <a:solidFill>
                  <a:srgbClr val="39A590"/>
                </a:solidFill>
              </a:rPr>
              <a:t>Centar</a:t>
            </a:r>
            <a:r>
              <a:rPr lang="en-GB" dirty="0">
                <a:solidFill>
                  <a:srgbClr val="39A590"/>
                </a:solidFill>
              </a:rPr>
              <a:t>. ISBN - 978-86-83239-24-5.</a:t>
            </a:r>
            <a:endParaRPr dirty="0">
              <a:solidFill>
                <a:srgbClr val="39A59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Resursi za čitanje - dalje informisanje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l-PL" b="1" dirty="0"/>
              <a:t>Izveštaj sa fokus grupa sa lekarima i TCAM praktičarima</a:t>
            </a:r>
          </a:p>
          <a:p>
            <a:pPr indent="0">
              <a:buClr>
                <a:schemeClr val="dk1"/>
              </a:buClr>
              <a:buSzPct val="61111"/>
              <a:buNone/>
            </a:pPr>
            <a:r>
              <a:rPr lang="en-GB" dirty="0"/>
              <a:t>Danka </a:t>
            </a:r>
            <a:r>
              <a:rPr lang="en-GB" dirty="0" err="1"/>
              <a:t>Purić</a:t>
            </a:r>
            <a:r>
              <a:rPr lang="en-GB" dirty="0"/>
              <a:t>, Sanda </a:t>
            </a:r>
            <a:r>
              <a:rPr lang="en-GB" dirty="0" err="1"/>
              <a:t>Stanković</a:t>
            </a:r>
            <a:r>
              <a:rPr lang="en-GB" dirty="0"/>
              <a:t>, Zorana Zupan, Marija </a:t>
            </a:r>
            <a:r>
              <a:rPr lang="en-GB" dirty="0" err="1"/>
              <a:t>Branković</a:t>
            </a:r>
            <a:r>
              <a:rPr lang="en-GB" dirty="0"/>
              <a:t>, Milica </a:t>
            </a:r>
            <a:r>
              <a:rPr lang="en-GB" dirty="0" err="1"/>
              <a:t>Ninković</a:t>
            </a:r>
            <a:r>
              <a:rPr lang="en-GB" dirty="0"/>
              <a:t>, Marija </a:t>
            </a:r>
            <a:r>
              <a:rPr lang="en-GB" dirty="0" err="1"/>
              <a:t>Petrović</a:t>
            </a:r>
            <a:r>
              <a:rPr lang="en-GB" dirty="0"/>
              <a:t> &amp; Iris </a:t>
            </a:r>
            <a:r>
              <a:rPr lang="en-GB" dirty="0" err="1"/>
              <a:t>Žeželj</a:t>
            </a:r>
            <a:r>
              <a:rPr lang="en-GB" dirty="0"/>
              <a:t> (2022). </a:t>
            </a:r>
            <a:r>
              <a:rPr lang="en-GB" dirty="0" err="1">
                <a:solidFill>
                  <a:srgbClr val="39A590"/>
                </a:solidFill>
              </a:rPr>
              <a:t>Izveštaj</a:t>
            </a:r>
            <a:r>
              <a:rPr lang="en-GB" dirty="0">
                <a:solidFill>
                  <a:srgbClr val="39A590"/>
                </a:solidFill>
              </a:rPr>
              <a:t> </a:t>
            </a:r>
            <a:r>
              <a:rPr lang="en-GB" dirty="0" err="1">
                <a:solidFill>
                  <a:srgbClr val="39A590"/>
                </a:solidFill>
              </a:rPr>
              <a:t>sa</a:t>
            </a:r>
            <a:r>
              <a:rPr lang="en-GB" dirty="0">
                <a:solidFill>
                  <a:srgbClr val="39A590"/>
                </a:solidFill>
              </a:rPr>
              <a:t> </a:t>
            </a:r>
            <a:r>
              <a:rPr lang="en-GB" dirty="0" err="1">
                <a:solidFill>
                  <a:srgbClr val="39A590"/>
                </a:solidFill>
              </a:rPr>
              <a:t>fokus</a:t>
            </a:r>
            <a:r>
              <a:rPr lang="en-GB" dirty="0">
                <a:solidFill>
                  <a:srgbClr val="39A590"/>
                </a:solidFill>
              </a:rPr>
              <a:t> </a:t>
            </a:r>
            <a:r>
              <a:rPr lang="en-GB" dirty="0" err="1">
                <a:solidFill>
                  <a:srgbClr val="39A590"/>
                </a:solidFill>
              </a:rPr>
              <a:t>grupa</a:t>
            </a:r>
            <a:r>
              <a:rPr lang="en-GB" dirty="0">
                <a:solidFill>
                  <a:srgbClr val="39A590"/>
                </a:solidFill>
              </a:rPr>
              <a:t> </a:t>
            </a:r>
            <a:r>
              <a:rPr lang="en-GB" dirty="0" err="1">
                <a:solidFill>
                  <a:srgbClr val="39A590"/>
                </a:solidFill>
              </a:rPr>
              <a:t>sa</a:t>
            </a:r>
            <a:r>
              <a:rPr lang="en-GB" dirty="0">
                <a:solidFill>
                  <a:srgbClr val="39A590"/>
                </a:solidFill>
              </a:rPr>
              <a:t> </a:t>
            </a:r>
            <a:r>
              <a:rPr lang="en-GB" dirty="0" err="1">
                <a:solidFill>
                  <a:srgbClr val="39A590"/>
                </a:solidFill>
              </a:rPr>
              <a:t>interesnim</a:t>
            </a:r>
            <a:r>
              <a:rPr lang="en-GB" dirty="0">
                <a:solidFill>
                  <a:srgbClr val="39A590"/>
                </a:solidFill>
              </a:rPr>
              <a:t> </a:t>
            </a:r>
            <a:r>
              <a:rPr lang="en-GB" dirty="0" err="1">
                <a:solidFill>
                  <a:srgbClr val="39A590"/>
                </a:solidFill>
              </a:rPr>
              <a:t>grupama</a:t>
            </a:r>
            <a:r>
              <a:rPr lang="en-GB" dirty="0">
                <a:solidFill>
                  <a:srgbClr val="39A590"/>
                </a:solidFill>
              </a:rPr>
              <a:t>. </a:t>
            </a:r>
            <a:r>
              <a:rPr lang="en-GB" dirty="0" err="1">
                <a:solidFill>
                  <a:srgbClr val="39A590"/>
                </a:solidFill>
              </a:rPr>
              <a:t>Projekat</a:t>
            </a:r>
            <a:r>
              <a:rPr lang="en-GB" dirty="0">
                <a:solidFill>
                  <a:srgbClr val="39A590"/>
                </a:solidFill>
              </a:rPr>
              <a:t> Reason4Health. </a:t>
            </a:r>
            <a:r>
              <a:rPr lang="en-GB" u="sng" dirty="0">
                <a:solidFill>
                  <a:srgbClr val="39A59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https://reasonforhealth.f.bg.ac.rs/wp-content/uploads/2022/05/Expert-brief-report-stakeholder-focus-groups-Serbian.pdf</a:t>
            </a:r>
            <a:r>
              <a:rPr lang="en-GB" dirty="0"/>
              <a:t> </a:t>
            </a:r>
            <a:endParaRPr lang="pl-PL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l-PL" b="1" dirty="0"/>
              <a:t>O tome kako zaključujemo da li je terapija efikasna ili nije (na engleskom):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dirty="0">
                <a:solidFill>
                  <a:srgbClr val="39A590"/>
                </a:solidFill>
              </a:rPr>
              <a:t>Friesen, P. (2019). Mesmer, the placebo effect, and the efficacy paradox: Lessons for evidence based medicine and complementary and alternative medicine. Critical Public Health, 2(94), 435-447.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https://www.tandfonline.com/doi/full/10.1080/09581596.2019.1597967</a:t>
            </a:r>
            <a:r>
              <a:rPr lang="en-GB" dirty="0">
                <a:solidFill>
                  <a:srgbClr val="39A590"/>
                </a:solidFill>
              </a:rPr>
              <a:t> </a:t>
            </a:r>
            <a:endParaRPr dirty="0">
              <a:solidFill>
                <a:srgbClr val="39A59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/>
              <a:t>O </a:t>
            </a:r>
            <a:r>
              <a:rPr lang="en-GB" b="1" dirty="0" err="1"/>
              <a:t>postojećim</a:t>
            </a:r>
            <a:r>
              <a:rPr lang="en-GB" b="1" dirty="0"/>
              <a:t> </a:t>
            </a:r>
            <a:r>
              <a:rPr lang="en-GB" b="1" dirty="0" err="1"/>
              <a:t>dokazima</a:t>
            </a:r>
            <a:r>
              <a:rPr lang="en-GB" b="1" dirty="0"/>
              <a:t> za </a:t>
            </a:r>
            <a:r>
              <a:rPr lang="en-GB" b="1" dirty="0" err="1"/>
              <a:t>efikasnost</a:t>
            </a:r>
            <a:r>
              <a:rPr lang="en-GB" b="1" dirty="0"/>
              <a:t> </a:t>
            </a:r>
            <a:r>
              <a:rPr lang="en-GB" b="1" dirty="0" err="1"/>
              <a:t>različitih</a:t>
            </a:r>
            <a:r>
              <a:rPr lang="en-GB" b="1" dirty="0"/>
              <a:t> </a:t>
            </a:r>
            <a:r>
              <a:rPr lang="en-GB" b="1" dirty="0" err="1"/>
              <a:t>metoda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preparata</a:t>
            </a:r>
            <a:r>
              <a:rPr lang="en-GB" b="1" dirty="0"/>
              <a:t> </a:t>
            </a:r>
            <a:r>
              <a:rPr lang="en-GB" b="1" dirty="0" err="1"/>
              <a:t>alternativne</a:t>
            </a:r>
            <a:r>
              <a:rPr lang="en-GB" b="1" dirty="0"/>
              <a:t> medicine (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engleskom</a:t>
            </a:r>
            <a:r>
              <a:rPr lang="en-GB" b="1" dirty="0"/>
              <a:t>): </a:t>
            </a:r>
            <a:endParaRPr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u="sng" dirty="0">
                <a:solidFill>
                  <a:schemeClr val="hlink"/>
                </a:solidFill>
                <a:hlinkClick r:id="rId5"/>
              </a:rPr>
              <a:t>https://www.nccih.nih.gov/</a:t>
            </a:r>
            <a:r>
              <a:rPr lang="en-GB" dirty="0">
                <a:solidFill>
                  <a:srgbClr val="39A590"/>
                </a:solidFill>
              </a:rPr>
              <a:t>  </a:t>
            </a:r>
            <a:endParaRPr dirty="0">
              <a:solidFill>
                <a:srgbClr val="39A59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 err="1"/>
              <a:t>Pravilnik</a:t>
            </a:r>
            <a:r>
              <a:rPr lang="en-GB" b="1" dirty="0"/>
              <a:t> o </a:t>
            </a:r>
            <a:r>
              <a:rPr lang="en-GB" b="1" dirty="0" err="1"/>
              <a:t>uslovima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načinu</a:t>
            </a:r>
            <a:r>
              <a:rPr lang="en-GB" b="1" dirty="0"/>
              <a:t> </a:t>
            </a:r>
            <a:r>
              <a:rPr lang="en-GB" b="1" dirty="0" err="1"/>
              <a:t>obavljanja</a:t>
            </a:r>
            <a:r>
              <a:rPr lang="en-GB" b="1" dirty="0"/>
              <a:t> TKAM u </a:t>
            </a:r>
            <a:r>
              <a:rPr lang="en-GB" b="1" dirty="0" err="1"/>
              <a:t>Srbiji</a:t>
            </a:r>
            <a:endParaRPr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u="sng" dirty="0">
                <a:solidFill>
                  <a:schemeClr val="hlink"/>
                </a:solidFill>
                <a:hlinkClick r:id="rId6"/>
              </a:rPr>
              <a:t>https://www.paragraf.rs/propisi/pravilnik-o-blizim-uslovima-i-nacinu-obavljanja-metoda-i-postupaka-komplementarne-medicine.html</a:t>
            </a:r>
            <a:r>
              <a:rPr lang="en-GB" dirty="0">
                <a:solidFill>
                  <a:srgbClr val="39A590"/>
                </a:solidFill>
              </a:rPr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/>
              <a:t>O </a:t>
            </a:r>
            <a:r>
              <a:rPr lang="en-GB" b="1" dirty="0" err="1"/>
              <a:t>medicini</a:t>
            </a:r>
            <a:r>
              <a:rPr lang="en-GB" b="1" dirty="0"/>
              <a:t> </a:t>
            </a:r>
            <a:r>
              <a:rPr lang="en-GB" b="1" dirty="0" err="1"/>
              <a:t>zasnovanoj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dokazima</a:t>
            </a:r>
            <a:r>
              <a:rPr lang="en-GB" b="1" dirty="0"/>
              <a:t> (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engleskom</a:t>
            </a:r>
            <a:r>
              <a:rPr lang="en-GB" b="1" dirty="0"/>
              <a:t>): 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7"/>
              </a:rPr>
              <a:t>https://uk.cochrane.org/news/introduction-evidence-based-medicine</a:t>
            </a:r>
            <a:endParaRPr dirty="0">
              <a:solidFill>
                <a:srgbClr val="39A59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4204750" y="1171950"/>
            <a:ext cx="4072800" cy="3971700"/>
          </a:xfrm>
          <a:prstGeom prst="rect">
            <a:avLst/>
          </a:prstGeom>
          <a:solidFill>
            <a:srgbClr val="8F8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306000"/>
            <a:ext cx="823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VRSTE PRIDRŽAVANJA MEDICINSKIH PREPORUKA</a:t>
            </a:r>
            <a:endParaRPr sz="2420"/>
          </a:p>
        </p:txBody>
      </p:sp>
      <p:sp>
        <p:nvSpPr>
          <p:cNvPr id="86" name="Google Shape;86;p16"/>
          <p:cNvSpPr txBox="1"/>
          <p:nvPr/>
        </p:nvSpPr>
        <p:spPr>
          <a:xfrm>
            <a:off x="4402300" y="2181600"/>
            <a:ext cx="33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Konzistentno praćenje medicinskog režima tretmana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0" y="1171950"/>
            <a:ext cx="4072800" cy="39717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97550" y="1349625"/>
            <a:ext cx="367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Aktivno pridržavanje preporuka (adherenca) </a:t>
            </a:r>
            <a:endParaRPr sz="16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33500" y="2182625"/>
            <a:ext cx="395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Stepen u kom se ponašanje pacijenta poklapa sa dogovorenim preporukama lekara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33500" y="3215725"/>
            <a:ext cx="381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 je </a:t>
            </a:r>
            <a:r>
              <a:rPr lang="en-GB" sz="1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aktivni učesnik </a:t>
            </a: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 procesu lečenja (tretmana)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203550" y="3983250"/>
            <a:ext cx="3818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Podrazumeva </a:t>
            </a:r>
            <a:r>
              <a:rPr lang="en-GB" sz="1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preuzimanje odgovornosti </a:t>
            </a: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pacijenta za pridržavanje propisanog tretmana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402300" y="1349625"/>
            <a:ext cx="367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Pasivno pridržavanje preporuka (komplijansa) </a:t>
            </a:r>
            <a:endParaRPr sz="16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402300" y="3215725"/>
            <a:ext cx="367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 je </a:t>
            </a:r>
            <a:r>
              <a:rPr lang="en-GB" sz="1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pasivni primalac informacija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402800" y="3983250"/>
            <a:ext cx="367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 pacijenta se očekuje da radi tačno ono što mu je rečeno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0" y="1171950"/>
            <a:ext cx="8144100" cy="28401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60000" y="1344125"/>
            <a:ext cx="74433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 razliku od komplijanse, adherenca zahteva da pacijent </a:t>
            </a:r>
            <a:r>
              <a:rPr lang="en-GB" sz="17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pristane </a:t>
            </a: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da uvaži preporuke, i da je </a:t>
            </a:r>
            <a:r>
              <a:rPr lang="en-GB" sz="17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aktivan partner u tretmanu</a:t>
            </a:r>
            <a:endParaRPr sz="17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60000" y="2322475"/>
            <a:ext cx="75387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Pošto adherenca podrazumeva </a:t>
            </a:r>
            <a:r>
              <a:rPr lang="en-GB" sz="17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pristanak, nameru i aktivnost pacijenta</a:t>
            </a: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odstupanje od nje je podložnije psihološkim uticajima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92500" y="3069900"/>
            <a:ext cx="6959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Zašto se pacijent ne ponaša u skladu sa preporukama lekara?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720000" y="306000"/>
            <a:ext cx="823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VRSTE PRIDRŽAVANJA MEDICINSKIH PREPORUKA</a:t>
            </a:r>
            <a:endParaRPr sz="242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720000" y="127700"/>
            <a:ext cx="839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20"/>
              <a:t>RAZLOZI NEPRIDRŽAVANJA: NAMERNO I NENAMERNO</a:t>
            </a:r>
            <a:endParaRPr sz="2520"/>
          </a:p>
        </p:txBody>
      </p:sp>
      <p:sp>
        <p:nvSpPr>
          <p:cNvPr id="110" name="Google Shape;110;p18"/>
          <p:cNvSpPr/>
          <p:nvPr/>
        </p:nvSpPr>
        <p:spPr>
          <a:xfrm>
            <a:off x="0" y="1210696"/>
            <a:ext cx="4072800" cy="39717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25300" y="1318675"/>
            <a:ext cx="362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Namerno nepridržavanje</a:t>
            </a:r>
            <a:endParaRPr sz="18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163675" y="1820475"/>
            <a:ext cx="3622200" cy="13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Psihološki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razlozi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Osobine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ličnosti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Stavovi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Psihološki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profil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pacijenta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225299" y="3184428"/>
            <a:ext cx="3896125" cy="190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Sistematsko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proučavanje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namernog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nepridržavanja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omogućava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kreiranje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preporuka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Ako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znamo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ZAŠTO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odstupaju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od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dogovora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lakše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ćemo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prevenirati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odstupanje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4204750" y="1171950"/>
            <a:ext cx="4072800" cy="3971700"/>
          </a:xfrm>
          <a:prstGeom prst="rect">
            <a:avLst/>
          </a:prstGeom>
          <a:solidFill>
            <a:srgbClr val="8F8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430050" y="1318675"/>
            <a:ext cx="362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Nenamerno nepridržavanje</a:t>
            </a:r>
            <a:endParaRPr sz="18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320925" y="1878150"/>
            <a:ext cx="36222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Sistemski razlozi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Slabija dostupnost tretmana (troškovi, dužina čekanja, fizička distanca)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320925" y="3176550"/>
            <a:ext cx="3622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Individualni faktori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Zaboravljanje, demencija, depresija i sl.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320000" y="4191750"/>
            <a:ext cx="38217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 ove faktore </a:t>
            </a:r>
            <a:r>
              <a:rPr lang="en-GB" sz="17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 može </a:t>
            </a: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 uticati bez sistemske podrške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720000" y="306000"/>
            <a:ext cx="75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RAŠIRENOST NEPRIDRŽAVANJA </a:t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131400" y="1324350"/>
            <a:ext cx="2888700" cy="31164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09800" y="2544625"/>
            <a:ext cx="2616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Nevakcinacija i preterana upotreba antibiotika su u prvih 10 pretnji po javno zdravlje (WHO, nd)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3132450" y="980500"/>
            <a:ext cx="2888700" cy="37077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212138" y="2316025"/>
            <a:ext cx="26979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Kada su u pitanju hronične bolesti, prevalenca nepridžavanja preporuka lekara u razvijenijim zemljama je 50% (WHO, 2003)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6102100" y="1109500"/>
            <a:ext cx="2888700" cy="3248100"/>
          </a:xfrm>
          <a:prstGeom prst="rect">
            <a:avLst/>
          </a:prstGeom>
          <a:solidFill>
            <a:srgbClr val="8F8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6133500" y="2381425"/>
            <a:ext cx="2808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Korišćenje antibiotika u Srbiji se povećalo u poslednjoj deceniji, i najviše je u Evropi (Terzić et al., 2019)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75" y="15489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5850" y="15489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2575" y="12072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6975" y="12036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6275" y="132435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828100" y="1221025"/>
            <a:ext cx="6662700" cy="11613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1277600" y="3679200"/>
            <a:ext cx="2844900" cy="1080000"/>
          </a:xfrm>
          <a:prstGeom prst="rect">
            <a:avLst/>
          </a:prstGeom>
          <a:solidFill>
            <a:srgbClr val="3A3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4224875" y="3679200"/>
            <a:ext cx="4107900" cy="1080000"/>
          </a:xfrm>
          <a:prstGeom prst="rect">
            <a:avLst/>
          </a:prstGeom>
          <a:solidFill>
            <a:srgbClr val="8F8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1681975" y="2455200"/>
            <a:ext cx="7151400" cy="11628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720000" y="306000"/>
            <a:ext cx="80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POSLEDICE NEPRIDRŽAVANJA </a:t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3852000" y="1433213"/>
            <a:ext cx="3360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Širenje infektivnih bolesti 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(Christensen &amp; Ehlers, 2002)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841800" y="3837600"/>
            <a:ext cx="34386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Povećana stopa smrtnosti 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(Benecke &amp; DeYoung, 2019)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837975" y="2609650"/>
            <a:ext cx="49107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Povećanje ekonomskog tereta na zdravstvene sisteme 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(Cutler et al., 2018)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110150" y="3837600"/>
            <a:ext cx="18837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Antimikrobna rezistencija</a:t>
            </a:r>
            <a:endParaRPr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975" y="14464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4750" y="38376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6763" y="26627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1550" y="26627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8400" y="26627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4000" y="14464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6800" y="14464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88200" y="38376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523300" y="1221025"/>
            <a:ext cx="4329900" cy="11613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4972475" y="2805550"/>
            <a:ext cx="3360300" cy="2082300"/>
          </a:xfrm>
          <a:prstGeom prst="rect">
            <a:avLst/>
          </a:prstGeom>
          <a:solidFill>
            <a:srgbClr val="8F8F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523300" y="2455200"/>
            <a:ext cx="4329900" cy="24327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100" cy="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720000" y="306000"/>
            <a:ext cx="80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NEPRIDRŽAVANJE: VRSTE PONAŠANJA </a:t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747850" y="1397563"/>
            <a:ext cx="3360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Menjanje tretmana po sopstvenom nahođenju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523299" y="2571750"/>
            <a:ext cx="4329899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Nepridržavanje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preporuka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javnog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zdravlja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odbijanje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odlaganje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vakcinacije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nepoštovanje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COVID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mera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nekorišćenje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zubne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paste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fluorom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nekorišćenje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kreme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sz="18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UV </a:t>
            </a:r>
            <a:r>
              <a:rPr lang="en-GB" sz="18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faktorom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5036025" y="3096400"/>
            <a:ext cx="3035400" cy="15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Samomedikacija - samoinicijativna upotreba lekova, bez preporuke lekara </a:t>
            </a:r>
            <a:endParaRPr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4972475" y="1221025"/>
            <a:ext cx="3360300" cy="1448100"/>
          </a:xfrm>
          <a:prstGeom prst="rect">
            <a:avLst/>
          </a:prstGeom>
          <a:solidFill>
            <a:srgbClr val="3A3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5036025" y="1397575"/>
            <a:ext cx="32793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Izbegavanje ili odlaganje tretmana ili odlaska na pregled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3527</Words>
  <Application>Microsoft Office PowerPoint</Application>
  <PresentationFormat>On-screen Show (16:9)</PresentationFormat>
  <Paragraphs>259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Times New Roman</vt:lpstr>
      <vt:lpstr>Comfortaa</vt:lpstr>
      <vt:lpstr>Arial</vt:lpstr>
      <vt:lpstr>Comfortaa SemiBold</vt:lpstr>
      <vt:lpstr>Comfortaa Light</vt:lpstr>
      <vt:lpstr>Simple Light</vt:lpstr>
      <vt:lpstr>UPITNA ZDRAVSTVENA PONAŠANJA</vt:lpstr>
      <vt:lpstr>ŠTA SU UPITNA ZDRAVSTVENA PONAŠANJA?</vt:lpstr>
      <vt:lpstr>PowerPoint Presentation</vt:lpstr>
      <vt:lpstr>VRSTE PRIDRŽAVANJA MEDICINSKIH PREPORUKA</vt:lpstr>
      <vt:lpstr>VRSTE PRIDRŽAVANJA MEDICINSKIH PREPORUKA</vt:lpstr>
      <vt:lpstr>RAZLOZI NEPRIDRŽAVANJA: NAMERNO I NENAMERNO</vt:lpstr>
      <vt:lpstr>RAŠIRENOST NEPRIDRŽAVANJA </vt:lpstr>
      <vt:lpstr>POSLEDICE NEPRIDRŽAVANJA </vt:lpstr>
      <vt:lpstr>NEPRIDRŽAVANJE: VRSTE PONAŠANJA </vt:lpstr>
      <vt:lpstr>UPITNIK NAMERNOG NEPRIDRŽAVANJA: INTENTIONAL NON-ADHERENCE TO OFFICIAL MEDICAL RECOMMENDATIONS (iNAR)</vt:lpstr>
      <vt:lpstr>PowerPoint Presentation</vt:lpstr>
      <vt:lpstr>RAŠIRENOST NAMERNOG NEPRIDRŽAVANJA: PRELIMINARNI REZULTATI</vt:lpstr>
      <vt:lpstr>PowerPoint Presentation</vt:lpstr>
      <vt:lpstr>DEFINICIJA TKAM</vt:lpstr>
      <vt:lpstr>RAŠIRENOST TKAM</vt:lpstr>
      <vt:lpstr>RIZICI TKAM</vt:lpstr>
      <vt:lpstr>VRSTE TKAM: EMPIRIJSKA KLASIFIKACIJA</vt:lpstr>
      <vt:lpstr>VRSTE TKAM: ALTERNATIVNI MEDICINSKI SISTEMI</vt:lpstr>
      <vt:lpstr>VRSTE TKAM: PRAKSE ZASNOVANE NA PRIRODNIM PROIZVODIMA</vt:lpstr>
      <vt:lpstr>VRSTE TKAM: NEW AGE PRAKSE</vt:lpstr>
      <vt:lpstr>VRSTE TKAM: RITUALI I OBIČAJI</vt:lpstr>
      <vt:lpstr>RAŠIRENOST UPOTREBE TKAM</vt:lpstr>
      <vt:lpstr>KAKO LJUDI KORISTE TKAM?</vt:lpstr>
      <vt:lpstr>ODNOS IZMEĐU TKAM I NEPRIDRŽAVANJA</vt:lpstr>
      <vt:lpstr>ŠTA KAŽU LEKARI O ODNOSU IZMEĐU ZVANIČNE I TKAM MEDICINE?</vt:lpstr>
      <vt:lpstr>ŠTA KAŽU TKAM PRAKTIČARI O ODNOSU IZMEĐU ZVANIČNE I TKAM MEDICINE?</vt:lpstr>
      <vt:lpstr>ŠTA KAŽU LEKARI O TKAM MEDICINI?</vt:lpstr>
      <vt:lpstr>ŠTA KAŽU TKAM PRAKTIČARI ZVANIČNOJ MEDICINI?</vt:lpstr>
      <vt:lpstr>PowerPoint Presentation</vt:lpstr>
      <vt:lpstr>KAKO DA ZNAM DA LI JE PACIJENT SKLON NEPRIDRŽAVANJU I KAKO DA REAGUJEM?</vt:lpstr>
      <vt:lpstr>KAKO DA PREVENIRAM NAMERNO NEPRIDRŽAVANJE?</vt:lpstr>
      <vt:lpstr>KAKO DA PREVENIRAM SLUČAJNO NEPRIDRŽAVANJE?</vt:lpstr>
      <vt:lpstr>KAKO DA ZNAM DA LI JE PACIJENT SKLON UPOTREBI TKAM?</vt:lpstr>
      <vt:lpstr>ŠTA DA RADIM UKOLIKO POSUMNJAM DA PACIJENT KORISTI TKAM?</vt:lpstr>
      <vt:lpstr>Korišćena literatura i resursi za informisanje</vt:lpstr>
      <vt:lpstr>Resursi za čitanje - dalje informisanje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UPITNA ZDRAVSTVENA PONAŠANJA</dc:title>
  <cp:lastModifiedBy>Milica Ninkovic</cp:lastModifiedBy>
  <cp:revision>4</cp:revision>
  <dcterms:modified xsi:type="dcterms:W3CDTF">2023-10-05T09:18:59Z</dcterms:modified>
</cp:coreProperties>
</file>