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71" r:id="rId2"/>
    <p:sldId id="278" r:id="rId3"/>
    <p:sldId id="285" r:id="rId4"/>
    <p:sldId id="279" r:id="rId5"/>
    <p:sldId id="259" r:id="rId6"/>
    <p:sldId id="281" r:id="rId7"/>
    <p:sldId id="282" r:id="rId8"/>
    <p:sldId id="283" r:id="rId9"/>
    <p:sldId id="284" r:id="rId10"/>
    <p:sldId id="263" r:id="rId11"/>
    <p:sldId id="275" r:id="rId12"/>
    <p:sldId id="267" r:id="rId13"/>
    <p:sldId id="276" r:id="rId14"/>
    <p:sldId id="269" r:id="rId15"/>
    <p:sldId id="272" r:id="rId16"/>
    <p:sldId id="273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9BB97-52D7-4A96-A375-12842605A19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586E8-1ACF-4FA2-A873-1749E689F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97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9B71F-02A6-477B-9CA9-9C2202DC10DB}" type="slidenum">
              <a:rPr lang="sr-Latn-CS" altLang="en-US"/>
              <a:pPr/>
              <a:t>17</a:t>
            </a:fld>
            <a:endParaRPr lang="sr-Latn-CS" alt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CS" altLang="en-US"/>
          </a:p>
        </p:txBody>
      </p:sp>
    </p:spTree>
    <p:extLst>
      <p:ext uri="{BB962C8B-B14F-4D97-AF65-F5344CB8AC3E}">
        <p14:creationId xmlns:p14="http://schemas.microsoft.com/office/powerpoint/2010/main" val="268818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90500"/>
            <a:ext cx="9347200" cy="1527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32000" y="1905000"/>
            <a:ext cx="4572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807200" y="1905000"/>
            <a:ext cx="4572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39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688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32000" y="6248400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fld id="{BA759965-F343-4806-96FD-809CE0EA8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42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  <p:sldLayoutId id="2147483671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78C8FA-4F88-4580-9E05-8D2761155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Principi rada psihologije u zajednici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E8EC25-30F0-D7D8-7021-A0E9F120F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/>
          </a:p>
          <a:p>
            <a:endParaRPr lang="de-AT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ED6013DB-42C7-D90C-FFB5-16EB57B725FD}"/>
              </a:ext>
            </a:extLst>
          </p:cNvPr>
          <p:cNvSpPr/>
          <p:nvPr/>
        </p:nvSpPr>
        <p:spPr>
          <a:xfrm>
            <a:off x="4751462" y="3521823"/>
            <a:ext cx="1905712" cy="116981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/>
              <a:t>Principi rada psihologije u zajednici</a:t>
            </a:r>
            <a:endParaRPr lang="de-AT" sz="1400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A5CC9B0-5C1B-C3A9-279E-5E58BAA95C04}"/>
              </a:ext>
            </a:extLst>
          </p:cNvPr>
          <p:cNvSpPr/>
          <p:nvPr/>
        </p:nvSpPr>
        <p:spPr>
          <a:xfrm>
            <a:off x="1691618" y="2768837"/>
            <a:ext cx="1461780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Prevencija i akcija</a:t>
            </a:r>
            <a:endParaRPr lang="de-AT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7F415FF-8ECF-413D-9AAD-B3C25A971DF2}"/>
              </a:ext>
            </a:extLst>
          </p:cNvPr>
          <p:cNvSpPr/>
          <p:nvPr/>
        </p:nvSpPr>
        <p:spPr>
          <a:xfrm>
            <a:off x="3315772" y="2195558"/>
            <a:ext cx="1461780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Evaluacija</a:t>
            </a:r>
            <a:endParaRPr lang="de-AT" sz="1200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A2073CA9-1613-BE80-60DA-0EEA41414CE2}"/>
              </a:ext>
            </a:extLst>
          </p:cNvPr>
          <p:cNvSpPr/>
          <p:nvPr/>
        </p:nvSpPr>
        <p:spPr>
          <a:xfrm>
            <a:off x="5503490" y="2166359"/>
            <a:ext cx="1825955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Ekološki pristup</a:t>
            </a:r>
            <a:endParaRPr lang="de-AT" sz="1200" dirty="0"/>
          </a:p>
          <a:p>
            <a:pPr algn="ctr"/>
            <a:r>
              <a:rPr lang="de-AT" sz="800" i="1" dirty="0" err="1">
                <a:solidFill>
                  <a:srgbClr val="FFFF00"/>
                </a:solidFill>
              </a:rPr>
              <a:t>Nijedan</a:t>
            </a:r>
            <a:r>
              <a:rPr lang="de-AT" sz="800" i="1" dirty="0">
                <a:solidFill>
                  <a:srgbClr val="FFFF00"/>
                </a:solidFill>
              </a:rPr>
              <a:t> </a:t>
            </a:r>
            <a:r>
              <a:rPr lang="sr-Latn-RS" sz="800" i="1" dirty="0">
                <a:solidFill>
                  <a:srgbClr val="FFFF00"/>
                </a:solidFill>
              </a:rPr>
              <a:t>čovek nije ostrvo, sam po sebi celina</a:t>
            </a:r>
            <a:endParaRPr lang="de-AT" sz="800" i="1" dirty="0">
              <a:solidFill>
                <a:srgbClr val="FFFF00"/>
              </a:solidFill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CB5687F-9283-1E8B-6274-A7C6574C70A4}"/>
              </a:ext>
            </a:extLst>
          </p:cNvPr>
          <p:cNvSpPr/>
          <p:nvPr/>
        </p:nvSpPr>
        <p:spPr>
          <a:xfrm>
            <a:off x="7879221" y="2544510"/>
            <a:ext cx="1794617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Sistemska perspektiva</a:t>
            </a:r>
            <a:endParaRPr lang="de-AT" sz="12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04A8EE4-02BC-38FB-CDCF-BED13D09FD62}"/>
              </a:ext>
            </a:extLst>
          </p:cNvPr>
          <p:cNvSpPr/>
          <p:nvPr/>
        </p:nvSpPr>
        <p:spPr>
          <a:xfrm>
            <a:off x="2059536" y="4486541"/>
            <a:ext cx="1615156" cy="144423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Saradnja, partnerstvo i alijanse</a:t>
            </a:r>
            <a:endParaRPr lang="de-AT" sz="1200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0B5E002-0F68-235B-4097-DE3A53C67E06}"/>
              </a:ext>
            </a:extLst>
          </p:cNvPr>
          <p:cNvSpPr/>
          <p:nvPr/>
        </p:nvSpPr>
        <p:spPr>
          <a:xfrm>
            <a:off x="4242987" y="5333999"/>
            <a:ext cx="1773252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Različitost i snaga</a:t>
            </a:r>
            <a:endParaRPr lang="de-AT" sz="12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422DC16C-12BC-F40A-7EF6-CFCB69638F50}"/>
              </a:ext>
            </a:extLst>
          </p:cNvPr>
          <p:cNvSpPr/>
          <p:nvPr/>
        </p:nvSpPr>
        <p:spPr>
          <a:xfrm>
            <a:off x="7007551" y="5016381"/>
            <a:ext cx="2307365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dirty="0"/>
              <a:t>Interdisciplinarnost</a:t>
            </a:r>
            <a:endParaRPr lang="de-AT" sz="1200" dirty="0"/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9E961DF9-750B-C077-C5FD-0F8C2719C85B}"/>
              </a:ext>
            </a:extLst>
          </p:cNvPr>
          <p:cNvSpPr/>
          <p:nvPr/>
        </p:nvSpPr>
        <p:spPr>
          <a:xfrm>
            <a:off x="4445477" y="3016663"/>
            <a:ext cx="410198" cy="863126"/>
          </a:xfrm>
          <a:custGeom>
            <a:avLst/>
            <a:gdLst>
              <a:gd name="connsiteX0" fmla="*/ 0 w 410198"/>
              <a:gd name="connsiteY0" fmla="*/ 0 h 863126"/>
              <a:gd name="connsiteX1" fmla="*/ 42729 w 410198"/>
              <a:gd name="connsiteY1" fmla="*/ 25638 h 863126"/>
              <a:gd name="connsiteX2" fmla="*/ 94004 w 410198"/>
              <a:gd name="connsiteY2" fmla="*/ 34184 h 863126"/>
              <a:gd name="connsiteX3" fmla="*/ 145278 w 410198"/>
              <a:gd name="connsiteY3" fmla="*/ 111096 h 863126"/>
              <a:gd name="connsiteX4" fmla="*/ 213645 w 410198"/>
              <a:gd name="connsiteY4" fmla="*/ 196554 h 863126"/>
              <a:gd name="connsiteX5" fmla="*/ 196553 w 410198"/>
              <a:gd name="connsiteY5" fmla="*/ 623843 h 863126"/>
              <a:gd name="connsiteX6" fmla="*/ 222191 w 410198"/>
              <a:gd name="connsiteY6" fmla="*/ 726393 h 863126"/>
              <a:gd name="connsiteX7" fmla="*/ 393106 w 410198"/>
              <a:gd name="connsiteY7" fmla="*/ 846034 h 863126"/>
              <a:gd name="connsiteX8" fmla="*/ 410198 w 410198"/>
              <a:gd name="connsiteY8" fmla="*/ 863126 h 86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0198" h="863126">
                <a:moveTo>
                  <a:pt x="0" y="0"/>
                </a:moveTo>
                <a:cubicBezTo>
                  <a:pt x="14243" y="8546"/>
                  <a:pt x="27119" y="19961"/>
                  <a:pt x="42729" y="25638"/>
                </a:cubicBezTo>
                <a:cubicBezTo>
                  <a:pt x="59013" y="31560"/>
                  <a:pt x="80693" y="23091"/>
                  <a:pt x="94004" y="34184"/>
                </a:cubicBezTo>
                <a:cubicBezTo>
                  <a:pt x="117674" y="53910"/>
                  <a:pt x="127000" y="86291"/>
                  <a:pt x="145278" y="111096"/>
                </a:cubicBezTo>
                <a:cubicBezTo>
                  <a:pt x="166918" y="140464"/>
                  <a:pt x="190856" y="168068"/>
                  <a:pt x="213645" y="196554"/>
                </a:cubicBezTo>
                <a:cubicBezTo>
                  <a:pt x="207948" y="338984"/>
                  <a:pt x="194254" y="481318"/>
                  <a:pt x="196553" y="623843"/>
                </a:cubicBezTo>
                <a:cubicBezTo>
                  <a:pt x="197121" y="659074"/>
                  <a:pt x="198845" y="700002"/>
                  <a:pt x="222191" y="726393"/>
                </a:cubicBezTo>
                <a:cubicBezTo>
                  <a:pt x="268268" y="778480"/>
                  <a:pt x="336864" y="805131"/>
                  <a:pt x="393106" y="846034"/>
                </a:cubicBezTo>
                <a:cubicBezTo>
                  <a:pt x="399622" y="850773"/>
                  <a:pt x="404501" y="857429"/>
                  <a:pt x="410198" y="863126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8FB4A794-1CE7-A28E-709E-7471EBBB35B5}"/>
              </a:ext>
            </a:extLst>
          </p:cNvPr>
          <p:cNvSpPr/>
          <p:nvPr/>
        </p:nvSpPr>
        <p:spPr>
          <a:xfrm>
            <a:off x="6483381" y="2997680"/>
            <a:ext cx="399808" cy="828942"/>
          </a:xfrm>
          <a:custGeom>
            <a:avLst/>
            <a:gdLst>
              <a:gd name="connsiteX0" fmla="*/ 365625 w 399808"/>
              <a:gd name="connsiteY0" fmla="*/ 0 h 828942"/>
              <a:gd name="connsiteX1" fmla="*/ 305804 w 399808"/>
              <a:gd name="connsiteY1" fmla="*/ 179461 h 828942"/>
              <a:gd name="connsiteX2" fmla="*/ 331442 w 399808"/>
              <a:gd name="connsiteY2" fmla="*/ 435835 h 828942"/>
              <a:gd name="connsiteX3" fmla="*/ 399808 w 399808"/>
              <a:gd name="connsiteY3" fmla="*/ 538385 h 828942"/>
              <a:gd name="connsiteX4" fmla="*/ 75068 w 399808"/>
              <a:gd name="connsiteY4" fmla="*/ 606751 h 828942"/>
              <a:gd name="connsiteX5" fmla="*/ 6701 w 399808"/>
              <a:gd name="connsiteY5" fmla="*/ 675117 h 828942"/>
              <a:gd name="connsiteX6" fmla="*/ 6701 w 399808"/>
              <a:gd name="connsiteY6" fmla="*/ 828942 h 828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9808" h="828942">
                <a:moveTo>
                  <a:pt x="365625" y="0"/>
                </a:moveTo>
                <a:cubicBezTo>
                  <a:pt x="345685" y="59820"/>
                  <a:pt x="316458" y="117311"/>
                  <a:pt x="305804" y="179461"/>
                </a:cubicBezTo>
                <a:cubicBezTo>
                  <a:pt x="302033" y="201458"/>
                  <a:pt x="327301" y="424239"/>
                  <a:pt x="331442" y="435835"/>
                </a:cubicBezTo>
                <a:cubicBezTo>
                  <a:pt x="345260" y="474525"/>
                  <a:pt x="377019" y="504202"/>
                  <a:pt x="399808" y="538385"/>
                </a:cubicBezTo>
                <a:cubicBezTo>
                  <a:pt x="321186" y="656313"/>
                  <a:pt x="434201" y="500644"/>
                  <a:pt x="75068" y="606751"/>
                </a:cubicBezTo>
                <a:cubicBezTo>
                  <a:pt x="44161" y="615883"/>
                  <a:pt x="16179" y="644314"/>
                  <a:pt x="6701" y="675117"/>
                </a:cubicBezTo>
                <a:cubicBezTo>
                  <a:pt x="-8378" y="724125"/>
                  <a:pt x="6701" y="777667"/>
                  <a:pt x="6701" y="82894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5CB62E1C-B383-7A12-4BE1-B34164B6BDD8}"/>
              </a:ext>
            </a:extLst>
          </p:cNvPr>
          <p:cNvSpPr/>
          <p:nvPr/>
        </p:nvSpPr>
        <p:spPr>
          <a:xfrm>
            <a:off x="6630630" y="3137844"/>
            <a:ext cx="1427148" cy="1015191"/>
          </a:xfrm>
          <a:custGeom>
            <a:avLst/>
            <a:gdLst>
              <a:gd name="connsiteX0" fmla="*/ 0 w 1427148"/>
              <a:gd name="connsiteY0" fmla="*/ 1015191 h 1015191"/>
              <a:gd name="connsiteX1" fmla="*/ 34183 w 1427148"/>
              <a:gd name="connsiteY1" fmla="*/ 904095 h 1015191"/>
              <a:gd name="connsiteX2" fmla="*/ 85458 w 1427148"/>
              <a:gd name="connsiteY2" fmla="*/ 878458 h 1015191"/>
              <a:gd name="connsiteX3" fmla="*/ 846034 w 1427148"/>
              <a:gd name="connsiteY3" fmla="*/ 707542 h 1015191"/>
              <a:gd name="connsiteX4" fmla="*/ 991312 w 1427148"/>
              <a:gd name="connsiteY4" fmla="*/ 493897 h 1015191"/>
              <a:gd name="connsiteX5" fmla="*/ 1025496 w 1427148"/>
              <a:gd name="connsiteY5" fmla="*/ 280252 h 1015191"/>
              <a:gd name="connsiteX6" fmla="*/ 1051133 w 1427148"/>
              <a:gd name="connsiteY6" fmla="*/ 186249 h 1015191"/>
              <a:gd name="connsiteX7" fmla="*/ 1119499 w 1427148"/>
              <a:gd name="connsiteY7" fmla="*/ 6787 h 1015191"/>
              <a:gd name="connsiteX8" fmla="*/ 1427148 w 1427148"/>
              <a:gd name="connsiteY8" fmla="*/ 83699 h 101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7148" h="1015191">
                <a:moveTo>
                  <a:pt x="0" y="1015191"/>
                </a:moveTo>
                <a:cubicBezTo>
                  <a:pt x="6305" y="983666"/>
                  <a:pt x="15199" y="927297"/>
                  <a:pt x="34183" y="904095"/>
                </a:cubicBezTo>
                <a:cubicBezTo>
                  <a:pt x="46284" y="889305"/>
                  <a:pt x="66886" y="882954"/>
                  <a:pt x="85458" y="878458"/>
                </a:cubicBezTo>
                <a:cubicBezTo>
                  <a:pt x="338010" y="817314"/>
                  <a:pt x="592509" y="764514"/>
                  <a:pt x="846034" y="707542"/>
                </a:cubicBezTo>
                <a:cubicBezTo>
                  <a:pt x="894460" y="636327"/>
                  <a:pt x="957964" y="573298"/>
                  <a:pt x="991312" y="493897"/>
                </a:cubicBezTo>
                <a:cubicBezTo>
                  <a:pt x="1019240" y="427403"/>
                  <a:pt x="1011730" y="351047"/>
                  <a:pt x="1025496" y="280252"/>
                </a:cubicBezTo>
                <a:cubicBezTo>
                  <a:pt x="1031695" y="248370"/>
                  <a:pt x="1042587" y="217583"/>
                  <a:pt x="1051133" y="186249"/>
                </a:cubicBezTo>
                <a:cubicBezTo>
                  <a:pt x="1057013" y="139211"/>
                  <a:pt x="1063227" y="22613"/>
                  <a:pt x="1119499" y="6787"/>
                </a:cubicBezTo>
                <a:cubicBezTo>
                  <a:pt x="1218629" y="-21093"/>
                  <a:pt x="1338361" y="43341"/>
                  <a:pt x="1427148" y="8369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77B1578E-D7BB-DD64-4FD5-AAE5A1448F80}"/>
              </a:ext>
            </a:extLst>
          </p:cNvPr>
          <p:cNvSpPr/>
          <p:nvPr/>
        </p:nvSpPr>
        <p:spPr>
          <a:xfrm>
            <a:off x="2991028" y="3572142"/>
            <a:ext cx="1768979" cy="641115"/>
          </a:xfrm>
          <a:custGeom>
            <a:avLst/>
            <a:gdLst>
              <a:gd name="connsiteX0" fmla="*/ 0 w 1768979"/>
              <a:gd name="connsiteY0" fmla="*/ 0 h 641115"/>
              <a:gd name="connsiteX1" fmla="*/ 188008 w 1768979"/>
              <a:gd name="connsiteY1" fmla="*/ 76912 h 641115"/>
              <a:gd name="connsiteX2" fmla="*/ 196553 w 1768979"/>
              <a:gd name="connsiteY2" fmla="*/ 170916 h 641115"/>
              <a:gd name="connsiteX3" fmla="*/ 230736 w 1768979"/>
              <a:gd name="connsiteY3" fmla="*/ 256374 h 641115"/>
              <a:gd name="connsiteX4" fmla="*/ 341832 w 1768979"/>
              <a:gd name="connsiteY4" fmla="*/ 316194 h 641115"/>
              <a:gd name="connsiteX5" fmla="*/ 811851 w 1768979"/>
              <a:gd name="connsiteY5" fmla="*/ 341832 h 641115"/>
              <a:gd name="connsiteX6" fmla="*/ 846034 w 1768979"/>
              <a:gd name="connsiteY6" fmla="*/ 350378 h 641115"/>
              <a:gd name="connsiteX7" fmla="*/ 1025495 w 1768979"/>
              <a:gd name="connsiteY7" fmla="*/ 461473 h 641115"/>
              <a:gd name="connsiteX8" fmla="*/ 1119499 w 1768979"/>
              <a:gd name="connsiteY8" fmla="*/ 598206 h 641115"/>
              <a:gd name="connsiteX9" fmla="*/ 1469877 w 1768979"/>
              <a:gd name="connsiteY9" fmla="*/ 606751 h 641115"/>
              <a:gd name="connsiteX10" fmla="*/ 1666430 w 1768979"/>
              <a:gd name="connsiteY10" fmla="*/ 615297 h 641115"/>
              <a:gd name="connsiteX11" fmla="*/ 1768979 w 1768979"/>
              <a:gd name="connsiteY11" fmla="*/ 640935 h 641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68979" h="641115">
                <a:moveTo>
                  <a:pt x="0" y="0"/>
                </a:moveTo>
                <a:cubicBezTo>
                  <a:pt x="62669" y="25637"/>
                  <a:pt x="181878" y="9479"/>
                  <a:pt x="188008" y="76912"/>
                </a:cubicBezTo>
                <a:cubicBezTo>
                  <a:pt x="190856" y="108247"/>
                  <a:pt x="189265" y="140308"/>
                  <a:pt x="196553" y="170916"/>
                </a:cubicBezTo>
                <a:cubicBezTo>
                  <a:pt x="203659" y="200762"/>
                  <a:pt x="216190" y="229361"/>
                  <a:pt x="230736" y="256374"/>
                </a:cubicBezTo>
                <a:cubicBezTo>
                  <a:pt x="248514" y="289390"/>
                  <a:pt x="320180" y="313862"/>
                  <a:pt x="341832" y="316194"/>
                </a:cubicBezTo>
                <a:cubicBezTo>
                  <a:pt x="497836" y="332995"/>
                  <a:pt x="655178" y="333286"/>
                  <a:pt x="811851" y="341832"/>
                </a:cubicBezTo>
                <a:cubicBezTo>
                  <a:pt x="823245" y="344681"/>
                  <a:pt x="835370" y="345456"/>
                  <a:pt x="846034" y="350378"/>
                </a:cubicBezTo>
                <a:cubicBezTo>
                  <a:pt x="907148" y="378585"/>
                  <a:pt x="970981" y="425130"/>
                  <a:pt x="1025495" y="461473"/>
                </a:cubicBezTo>
                <a:cubicBezTo>
                  <a:pt x="1039249" y="488979"/>
                  <a:pt x="1083278" y="591415"/>
                  <a:pt x="1119499" y="598206"/>
                </a:cubicBezTo>
                <a:cubicBezTo>
                  <a:pt x="1234325" y="619736"/>
                  <a:pt x="1353107" y="603102"/>
                  <a:pt x="1469877" y="606751"/>
                </a:cubicBezTo>
                <a:cubicBezTo>
                  <a:pt x="1535425" y="608799"/>
                  <a:pt x="1600912" y="612448"/>
                  <a:pt x="1666430" y="615297"/>
                </a:cubicBezTo>
                <a:cubicBezTo>
                  <a:pt x="1745465" y="644936"/>
                  <a:pt x="1710458" y="640935"/>
                  <a:pt x="1768979" y="64093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A37A2265-3E1F-986A-C2C7-2FB84ED13CB5}"/>
              </a:ext>
            </a:extLst>
          </p:cNvPr>
          <p:cNvSpPr/>
          <p:nvPr/>
        </p:nvSpPr>
        <p:spPr>
          <a:xfrm>
            <a:off x="3640508" y="4401084"/>
            <a:ext cx="1204957" cy="435836"/>
          </a:xfrm>
          <a:custGeom>
            <a:avLst/>
            <a:gdLst>
              <a:gd name="connsiteX0" fmla="*/ 0 w 1204957"/>
              <a:gd name="connsiteY0" fmla="*/ 435836 h 435836"/>
              <a:gd name="connsiteX1" fmla="*/ 299103 w 1204957"/>
              <a:gd name="connsiteY1" fmla="*/ 333286 h 435836"/>
              <a:gd name="connsiteX2" fmla="*/ 376015 w 1204957"/>
              <a:gd name="connsiteY2" fmla="*/ 316195 h 435836"/>
              <a:gd name="connsiteX3" fmla="*/ 461473 w 1204957"/>
              <a:gd name="connsiteY3" fmla="*/ 307649 h 435836"/>
              <a:gd name="connsiteX4" fmla="*/ 615298 w 1204957"/>
              <a:gd name="connsiteY4" fmla="*/ 341832 h 435836"/>
              <a:gd name="connsiteX5" fmla="*/ 675118 w 1204957"/>
              <a:gd name="connsiteY5" fmla="*/ 367469 h 435836"/>
              <a:gd name="connsiteX6" fmla="*/ 820397 w 1204957"/>
              <a:gd name="connsiteY6" fmla="*/ 358923 h 435836"/>
              <a:gd name="connsiteX7" fmla="*/ 1068225 w 1204957"/>
              <a:gd name="connsiteY7" fmla="*/ 119641 h 435836"/>
              <a:gd name="connsiteX8" fmla="*/ 1204957 w 1204957"/>
              <a:gd name="connsiteY8" fmla="*/ 0 h 4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4957" h="435836">
                <a:moveTo>
                  <a:pt x="0" y="435836"/>
                </a:moveTo>
                <a:cubicBezTo>
                  <a:pt x="124453" y="382498"/>
                  <a:pt x="86950" y="396358"/>
                  <a:pt x="299103" y="333286"/>
                </a:cubicBezTo>
                <a:cubicBezTo>
                  <a:pt x="324277" y="325802"/>
                  <a:pt x="350074" y="320291"/>
                  <a:pt x="376015" y="316195"/>
                </a:cubicBezTo>
                <a:cubicBezTo>
                  <a:pt x="404293" y="311730"/>
                  <a:pt x="432987" y="310498"/>
                  <a:pt x="461473" y="307649"/>
                </a:cubicBezTo>
                <a:cubicBezTo>
                  <a:pt x="512748" y="319043"/>
                  <a:pt x="564718" y="327670"/>
                  <a:pt x="615298" y="341832"/>
                </a:cubicBezTo>
                <a:cubicBezTo>
                  <a:pt x="636189" y="347681"/>
                  <a:pt x="653499" y="365667"/>
                  <a:pt x="675118" y="367469"/>
                </a:cubicBezTo>
                <a:cubicBezTo>
                  <a:pt x="723460" y="371497"/>
                  <a:pt x="771971" y="361772"/>
                  <a:pt x="820397" y="358923"/>
                </a:cubicBezTo>
                <a:cubicBezTo>
                  <a:pt x="1096339" y="138170"/>
                  <a:pt x="801360" y="386507"/>
                  <a:pt x="1068225" y="119641"/>
                </a:cubicBezTo>
                <a:cubicBezTo>
                  <a:pt x="1111049" y="76817"/>
                  <a:pt x="1204957" y="0"/>
                  <a:pt x="1204957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718A175D-1944-EF82-7058-38500BC75085}"/>
              </a:ext>
            </a:extLst>
          </p:cNvPr>
          <p:cNvSpPr/>
          <p:nvPr/>
        </p:nvSpPr>
        <p:spPr>
          <a:xfrm>
            <a:off x="5195842" y="4682552"/>
            <a:ext cx="307648" cy="649480"/>
          </a:xfrm>
          <a:custGeom>
            <a:avLst/>
            <a:gdLst>
              <a:gd name="connsiteX0" fmla="*/ 307648 w 307648"/>
              <a:gd name="connsiteY0" fmla="*/ 0 h 649480"/>
              <a:gd name="connsiteX1" fmla="*/ 264919 w 307648"/>
              <a:gd name="connsiteY1" fmla="*/ 25637 h 649480"/>
              <a:gd name="connsiteX2" fmla="*/ 247828 w 307648"/>
              <a:gd name="connsiteY2" fmla="*/ 76912 h 649480"/>
              <a:gd name="connsiteX3" fmla="*/ 282011 w 307648"/>
              <a:gd name="connsiteY3" fmla="*/ 341831 h 649480"/>
              <a:gd name="connsiteX4" fmla="*/ 239282 w 307648"/>
              <a:gd name="connsiteY4" fmla="*/ 452927 h 649480"/>
              <a:gd name="connsiteX5" fmla="*/ 0 w 307648"/>
              <a:gd name="connsiteY5" fmla="*/ 478564 h 649480"/>
              <a:gd name="connsiteX6" fmla="*/ 0 w 307648"/>
              <a:gd name="connsiteY6" fmla="*/ 649480 h 649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648" h="649480">
                <a:moveTo>
                  <a:pt x="307648" y="0"/>
                </a:moveTo>
                <a:cubicBezTo>
                  <a:pt x="293405" y="8546"/>
                  <a:pt x="275116" y="12526"/>
                  <a:pt x="264919" y="25637"/>
                </a:cubicBezTo>
                <a:cubicBezTo>
                  <a:pt x="253858" y="39858"/>
                  <a:pt x="248391" y="58905"/>
                  <a:pt x="247828" y="76912"/>
                </a:cubicBezTo>
                <a:cubicBezTo>
                  <a:pt x="241191" y="289330"/>
                  <a:pt x="221787" y="241456"/>
                  <a:pt x="282011" y="341831"/>
                </a:cubicBezTo>
                <a:cubicBezTo>
                  <a:pt x="267768" y="378863"/>
                  <a:pt x="274984" y="435617"/>
                  <a:pt x="239282" y="452927"/>
                </a:cubicBezTo>
                <a:cubicBezTo>
                  <a:pt x="167102" y="487924"/>
                  <a:pt x="0" y="398347"/>
                  <a:pt x="0" y="478564"/>
                </a:cubicBezTo>
                <a:lnTo>
                  <a:pt x="0" y="64948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6380FDAD-5799-C811-8DF2-8E3CB6D014BE}"/>
              </a:ext>
            </a:extLst>
          </p:cNvPr>
          <p:cNvSpPr/>
          <p:nvPr/>
        </p:nvSpPr>
        <p:spPr>
          <a:xfrm>
            <a:off x="6298250" y="4561558"/>
            <a:ext cx="1170774" cy="647106"/>
          </a:xfrm>
          <a:custGeom>
            <a:avLst/>
            <a:gdLst>
              <a:gd name="connsiteX0" fmla="*/ 0 w 1170774"/>
              <a:gd name="connsiteY0" fmla="*/ 10442 h 647106"/>
              <a:gd name="connsiteX1" fmla="*/ 102550 w 1170774"/>
              <a:gd name="connsiteY1" fmla="*/ 1896 h 647106"/>
              <a:gd name="connsiteX2" fmla="*/ 1068225 w 1170774"/>
              <a:gd name="connsiteY2" fmla="*/ 241178 h 647106"/>
              <a:gd name="connsiteX3" fmla="*/ 1068225 w 1170774"/>
              <a:gd name="connsiteY3" fmla="*/ 642831 h 647106"/>
              <a:gd name="connsiteX4" fmla="*/ 1110954 w 1170774"/>
              <a:gd name="connsiteY4" fmla="*/ 625739 h 647106"/>
              <a:gd name="connsiteX5" fmla="*/ 1170774 w 1170774"/>
              <a:gd name="connsiteY5" fmla="*/ 625739 h 647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0774" h="647106">
                <a:moveTo>
                  <a:pt x="0" y="10442"/>
                </a:moveTo>
                <a:cubicBezTo>
                  <a:pt x="34183" y="7593"/>
                  <a:pt x="68877" y="-4642"/>
                  <a:pt x="102550" y="1896"/>
                </a:cubicBezTo>
                <a:cubicBezTo>
                  <a:pt x="695888" y="117107"/>
                  <a:pt x="688113" y="120235"/>
                  <a:pt x="1068225" y="241178"/>
                </a:cubicBezTo>
                <a:cubicBezTo>
                  <a:pt x="1052409" y="383522"/>
                  <a:pt x="1039322" y="469412"/>
                  <a:pt x="1068225" y="642831"/>
                </a:cubicBezTo>
                <a:cubicBezTo>
                  <a:pt x="1070747" y="657963"/>
                  <a:pt x="1095823" y="628261"/>
                  <a:pt x="1110954" y="625739"/>
                </a:cubicBezTo>
                <a:cubicBezTo>
                  <a:pt x="1130623" y="622461"/>
                  <a:pt x="1150834" y="625739"/>
                  <a:pt x="1170774" y="625739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16850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7EACDD-C0F8-4305-3B5F-6B948BBBF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Vrednosti</a:t>
            </a:r>
            <a:r>
              <a:rPr lang="de-AT" dirty="0"/>
              <a:t>: </a:t>
            </a:r>
            <a:r>
              <a:rPr lang="en-US" sz="4000" b="1" kern="0" dirty="0">
                <a:solidFill>
                  <a:srgbClr val="FFFF00"/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ORIJENTACIJA NA SOCIJALNU PRAVDU</a:t>
            </a:r>
            <a:r>
              <a:rPr lang="de-AT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AT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7CA2D-2670-2B12-7790-833236C4B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06610"/>
            <a:ext cx="8946541" cy="479867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Fokus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psihologije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zajednice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na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socijalnu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pravdu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zbog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priznanja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mnogi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naši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problemi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nastaju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kada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resursi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neproporcionalno</a:t>
            </a:r>
            <a:r>
              <a:rPr lang="en-US" sz="80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raspoređeni</a:t>
            </a:r>
            <a:r>
              <a:rPr lang="en-US" sz="80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 </a:t>
            </a:r>
            <a:r>
              <a:rPr lang="en-US" sz="80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našem</a:t>
            </a:r>
            <a:r>
              <a:rPr lang="en-US" sz="80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društvu</a:t>
            </a:r>
            <a:r>
              <a:rPr lang="en-US" sz="80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 </a:t>
            </a:r>
            <a:endParaRPr lang="sr-Latn-RS" sz="8000" b="1" i="1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uzrokuje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društvene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ekonomske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nejednakosti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što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r-Latn-R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algn="just">
              <a:lnSpc>
                <a:spcPts val="18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siromaštvo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beskućništvo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nedovoljna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zaposlenost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nezaposlenost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kriminal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Albee </a:t>
            </a:r>
            <a:r>
              <a:rPr lang="sr-Latn-R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(1986) je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zaključio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faktori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što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nezaposlenost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sr-Latn-RS" sz="8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ts val="18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rasizam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seksizam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eksploatacija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glavni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uzroci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mentalnih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80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bolesti</a:t>
            </a:r>
            <a:r>
              <a:rPr lang="en-US" sz="8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9052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88068-47AA-14B2-C62D-D34000279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444590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623F9D-F935-2694-5B71-72F8C6C9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07508"/>
            <a:ext cx="8946541" cy="4940892"/>
          </a:xfrm>
        </p:spPr>
        <p:txBody>
          <a:bodyPr>
            <a:normAutofit fontScale="92500" lnSpcReduction="20000"/>
          </a:bodyPr>
          <a:lstStyle/>
          <a:p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prilog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tome,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knjiga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Ričarda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Vilkinsona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Kejt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Piket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(2009) The Spirit Level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dokumentuje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koliko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zdravstvenih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problema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izaziva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velike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nejednakosti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našoj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društvenoj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strukturi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sr-Latn-RS" sz="24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Ekonomske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nejednakosti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ne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uzrokuju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stres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anksioznost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vec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́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dovode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ozbiljnijih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zdravstvenih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problema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(primer</a:t>
            </a:r>
            <a:r>
              <a:rPr lang="sr-Latn-RS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r-Latn-RS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hronična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oboljenja –Hispanosi, Romi)</a:t>
            </a:r>
          </a:p>
          <a:p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Studije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nejednakosti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prihoda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pokazale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kako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prihodi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odraslih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varirali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prema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rasi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 ova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veza</a:t>
            </a:r>
            <a:r>
              <a:rPr lang="sr-Latn-RS" sz="24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omogućava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poređenja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koja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pružaju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animacije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za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bilo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kombinaciju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rase,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vrste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prihoda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nivoa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prihoda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domaćinstva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sr-Latn-RS" sz="24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Jasno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 da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moramo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gledamo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dalje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od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pojedinca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istraživanju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osnova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mnogih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naših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društvenih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problema</a:t>
            </a:r>
            <a:r>
              <a:rPr lang="en-US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Ipak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većina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stručnjaka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za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mentalno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zdravlje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uključujući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psihologe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imaju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tendenciju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pokušaju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reše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probleme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mentalnog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zdravlja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bez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obraćanja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pažnje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na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ove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faktore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životne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sredine</a:t>
            </a:r>
            <a:r>
              <a:rPr lang="en-US" sz="24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de-AT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65172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3F593-1DB2-29C1-EB1A-0CE0C325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Još ponešto o pravdi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393908-0F05-D63F-E022-6F3C8A829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66042"/>
            <a:ext cx="8946541" cy="499241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Briga za pravdu: socijalna pravda podupire brojna ljudska prava, koja zauzvrat podržavaju psihološki rad u zajednici.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</a:t>
            </a: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uključuje :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· Pravo na ravnomerniju i pravedniju raspodelu resursa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·Pravo na život u miru i slobodno od ograničenja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· Pravo na jednak i pravedan tretman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· Pravo na samoopredeljenje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 znači da: radimo sa ljudima koji su u nepovoljnom položaju ili marginalizovani u društvu, osnaživanje je ključni princip rada, dakle raditi na poboljšanju mogućnosti da ljudi mogu aktivnije da upravljaju svojim životom. Psiholozi u zajednici akcenat svog rada daju na ličnu kontrolu, ali i kontrolu zajednice, kao i na političku vlast i vladavinu prava. Psiholozi u zajednici ukazuju na nepravilnosti ili nejednakost u pružanju odrećenih usluga institucija pojedincima, ali mogu raditi i na unapređenju tih usluga kako bi postale inkluzivnije i manje diskriminatorne.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37167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7F4E1-D4CD-BAE5-B68B-31FF6514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/>
              <a:t>Posebna vrednost je </a:t>
            </a:r>
            <a:r>
              <a:rPr lang="sr-Latn-RS" b="1" dirty="0">
                <a:solidFill>
                  <a:srgbClr val="FF0000"/>
                </a:solidFill>
              </a:rPr>
              <a:t>čovek</a:t>
            </a:r>
            <a:r>
              <a:rPr lang="sr-Latn-RS" dirty="0"/>
              <a:t> i ono što on </a:t>
            </a:r>
            <a:r>
              <a:rPr lang="sr-Latn-RS" b="1" dirty="0">
                <a:solidFill>
                  <a:srgbClr val="FF0000"/>
                </a:solidFill>
              </a:rPr>
              <a:t>zna, ume, može</a:t>
            </a:r>
            <a:endParaRPr lang="de-AT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803A74-8CE3-8E12-2F34-2A0AE64CB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Psihologija u zajednici ima za cilj da otkrije snage svakog pojedinca u zajednici, kako bi i pojedinac i zajednica imali dobit od toga.</a:t>
            </a:r>
          </a:p>
          <a:p>
            <a:endParaRPr lang="sr-Latn-R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Nedostaci (i na psihološkom, socijalnom, ekonomskom, ili bilo kom drugom planu) su ono na čemu se radi i tu se razvija plan akcije.</a:t>
            </a:r>
          </a:p>
          <a:p>
            <a:endParaRPr lang="sr-Latn-R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Plan akcije predlaže pojedinac/zajednica, on/oni su ti koji odlučuju sta i koliko ima treba/mogu itd. A ne neko stručno lice.</a:t>
            </a:r>
          </a:p>
          <a:p>
            <a:pPr marL="0" indent="0">
              <a:buNone/>
            </a:pPr>
            <a:endParaRPr lang="sr-Latn-R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Psiholog u zajednici je partner u promeni.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87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2763A4-CF96-DF67-AC80-CC9007401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ZAJEDNICA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325E2D-2408-324D-99D2-EF5B95E72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39141"/>
            <a:ext cx="8946541" cy="524574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de-A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Briga za zajednicu kao vrednost odražava različite nade i želje koje ljudi imaju, a koje ujedno leže i na srcu p</a:t>
            </a:r>
            <a:r>
              <a:rPr lang="en-US" sz="80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si</a:t>
            </a: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hologa u zajednici.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 uključuje: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Nada u druženje, ljubav, prihvatanje i toleranciju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Nada da ćemo biti prihvaćeni, uključeni, da će razlike biti prihvaćene i slavljene. 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Nada da individualne ili kolektivne mane/nedostaci neće prekriti/sakriti i potencijale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 da će svako biti prihvaćen onakav kakav jeste.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r-Latn-RS" sz="8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 znači da psiholog u zajednici radi na tome da ojača osećaj pripadnosti ljudi i posvećenost jednih drugima. Poštuju se i prepoznaju razlike zasnovane na klasi, rasi, etnicitetu, verovanju, kulturi, polu, polnoj orijentaciji i spospobnostima. Psiholozi u zajednici rade na razvijanju antidiskriminatornih praksi, u stanju su i da posreduju u konkfliktnim situacijama. Praksa je refleksivna i važno je stalno evaluirati praksu.</a:t>
            </a:r>
            <a:endParaRPr lang="de-AT" sz="8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25608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516" y="452718"/>
            <a:ext cx="9827173" cy="861075"/>
          </a:xfrm>
        </p:spPr>
        <p:txBody>
          <a:bodyPr/>
          <a:lstStyle/>
          <a:p>
            <a:r>
              <a:rPr lang="hr-HR" sz="4000" dirty="0"/>
              <a:t>Psihologija u zajednici i druge discipline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03312" y="1576553"/>
            <a:ext cx="9470095" cy="4971392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Klinička psihologija- </a:t>
            </a:r>
            <a:r>
              <a:rPr lang="hr-HR" dirty="0"/>
              <a:t>fokus na individuu sa mentalnim teškoćama, dijagnostička procena, psihoterapija vs. fokus na društvene faktore i sve pojedince pod rizikom; „Kabinetske intervencije” vs. Terenski rad</a:t>
            </a:r>
          </a:p>
          <a:p>
            <a:r>
              <a:rPr lang="hr-HR" b="1" dirty="0"/>
              <a:t>Zdravstvena psihologija- </a:t>
            </a:r>
            <a:r>
              <a:rPr lang="hr-HR" dirty="0"/>
              <a:t>fokus na osobe sa somatskim smetnjama i psiho-socijalnim faktorima povezanim sa somatskim bolestima</a:t>
            </a:r>
          </a:p>
          <a:p>
            <a:r>
              <a:rPr lang="hr-HR" b="1" dirty="0"/>
              <a:t>Psihijatrija u zajednici- </a:t>
            </a:r>
            <a:r>
              <a:rPr lang="hr-HR" dirty="0"/>
              <a:t>fokus na psihijatrijske pacijente vs. obuhvata sve grupe pod rizikom</a:t>
            </a:r>
          </a:p>
          <a:p>
            <a:r>
              <a:rPr lang="hr-HR" b="1" dirty="0"/>
              <a:t>Socijalni rad- </a:t>
            </a:r>
            <a:r>
              <a:rPr lang="hr-HR" dirty="0"/>
              <a:t>široki obuhvaat korisnika, institucionalna organizacija, ali i terenski rad;  slični zadaci sa </a:t>
            </a:r>
            <a:r>
              <a:rPr lang="hr-HR" b="1" dirty="0"/>
              <a:t>soc.radom u zajednici</a:t>
            </a:r>
            <a:r>
              <a:rPr lang="hr-HR" dirty="0"/>
              <a:t>, iste korisničke grupe</a:t>
            </a:r>
          </a:p>
          <a:p>
            <a:r>
              <a:rPr lang="hr-HR" b="1" dirty="0"/>
              <a:t>Socijalna psihologija- </a:t>
            </a:r>
            <a:r>
              <a:rPr lang="hr-HR" dirty="0"/>
              <a:t>uticaju društvenih faktora na pojedinca, </a:t>
            </a:r>
            <a:r>
              <a:rPr lang="en-US" dirty="0" err="1"/>
              <a:t>bavi</a:t>
            </a:r>
            <a:r>
              <a:rPr lang="en-US" dirty="0"/>
              <a:t> se </a:t>
            </a:r>
            <a:r>
              <a:rPr lang="en-US" dirty="0" err="1"/>
              <a:t>društvenim</a:t>
            </a:r>
            <a:r>
              <a:rPr lang="en-US" dirty="0"/>
              <a:t> </a:t>
            </a:r>
            <a:r>
              <a:rPr lang="en-US" dirty="0" err="1"/>
              <a:t>ponašanjem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interakcijama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u </a:t>
            </a:r>
            <a:r>
              <a:rPr lang="en-US" dirty="0" err="1"/>
              <a:t>društvenim</a:t>
            </a:r>
            <a:r>
              <a:rPr lang="en-US" dirty="0"/>
              <a:t> </a:t>
            </a:r>
            <a:r>
              <a:rPr lang="en-US" dirty="0" err="1"/>
              <a:t>grupama</a:t>
            </a:r>
            <a:r>
              <a:rPr lang="hr-HR" dirty="0"/>
              <a:t>; naučna disciplina </a:t>
            </a:r>
          </a:p>
          <a:p>
            <a:r>
              <a:rPr lang="hr-HR" b="1" dirty="0"/>
              <a:t>Socijalna klinička psihologija- </a:t>
            </a:r>
            <a:r>
              <a:rPr lang="hr-HR" dirty="0"/>
              <a:t>sinonim, naglašaava usmerenost na pojedinca-u- društvu; primenjena disciplina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480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331" y="452718"/>
            <a:ext cx="10909738" cy="924137"/>
          </a:xfrm>
        </p:spPr>
        <p:txBody>
          <a:bodyPr/>
          <a:lstStyle/>
          <a:p>
            <a:r>
              <a:rPr lang="hr-HR" sz="4000" dirty="0"/>
              <a:t>Profesionalni identitet psihologa u zajednici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34510"/>
            <a:ext cx="10668000" cy="5181600"/>
          </a:xfrm>
        </p:spPr>
        <p:txBody>
          <a:bodyPr>
            <a:normAutofit/>
          </a:bodyPr>
          <a:lstStyle/>
          <a:p>
            <a:r>
              <a:rPr lang="hr-HR" dirty="0"/>
              <a:t>1. </a:t>
            </a:r>
            <a:r>
              <a:rPr lang="hr-HR" b="1" dirty="0"/>
              <a:t>Teritorija</a:t>
            </a:r>
            <a:r>
              <a:rPr lang="hr-HR" dirty="0"/>
              <a:t>- vaninstitucionalno, nije „gost u tuđoj kući”, već u zajednici, na terenu</a:t>
            </a:r>
          </a:p>
          <a:p>
            <a:r>
              <a:rPr lang="hr-HR" dirty="0"/>
              <a:t>2. </a:t>
            </a:r>
            <a:r>
              <a:rPr lang="hr-HR" b="1" dirty="0"/>
              <a:t>Program</a:t>
            </a:r>
            <a:r>
              <a:rPr lang="hr-HR" dirty="0"/>
              <a:t>- promena paradigme, nije samo usmeren na „popravljanje pojedinca”, nego na uslove koji dovode do potencijalnog narušavanja mentalnog zdravlja- društvena promena;  ravnopravnost umesto moći, participativnost</a:t>
            </a:r>
          </a:p>
          <a:p>
            <a:r>
              <a:rPr lang="hr-HR" dirty="0"/>
              <a:t>3. </a:t>
            </a:r>
            <a:r>
              <a:rPr lang="hr-HR" b="1" dirty="0"/>
              <a:t>Metod</a:t>
            </a:r>
            <a:r>
              <a:rPr lang="hr-HR" dirty="0"/>
              <a:t>- umesto kliničke dijagnostičke procene- procena potreba, rizika, snaga/resursa i prepreka; procena zajednice- mapiranje potreba; prevencija i intervencije- informisanje, edukacija, savetovanje (Centri za intervencije u krizi); akciona istraživanja</a:t>
            </a:r>
          </a:p>
          <a:p>
            <a:r>
              <a:rPr lang="hr-HR" dirty="0"/>
              <a:t>4. </a:t>
            </a:r>
            <a:r>
              <a:rPr lang="hr-HR" b="1" dirty="0"/>
              <a:t>Organizacija</a:t>
            </a:r>
            <a:r>
              <a:rPr lang="hr-HR" dirty="0"/>
              <a:t>- ka korisniku</a:t>
            </a:r>
            <a:r>
              <a:rPr lang="hr-HR"/>
              <a:t>; odvija se </a:t>
            </a:r>
            <a:r>
              <a:rPr lang="hr-HR" dirty="0"/>
              <a:t>„na drugom mestu</a:t>
            </a:r>
            <a:r>
              <a:rPr lang="hr-HR"/>
              <a:t>”, „na </a:t>
            </a:r>
            <a:r>
              <a:rPr lang="hr-HR" dirty="0"/>
              <a:t>drugi način”, „sa drugim ljudima”- organizacije </a:t>
            </a:r>
            <a:r>
              <a:rPr lang="hr-HR"/>
              <a:t>civilnog društva (NVO), </a:t>
            </a:r>
            <a:r>
              <a:rPr lang="hr-HR" dirty="0"/>
              <a:t>međusektorska, </a:t>
            </a:r>
            <a:r>
              <a:rPr lang="hr-HR"/>
              <a:t>multidisciplinarna saradnja</a:t>
            </a:r>
            <a:endParaRPr lang="hr-HR" dirty="0"/>
          </a:p>
          <a:p>
            <a:r>
              <a:rPr lang="hr-HR" dirty="0"/>
              <a:t>5. </a:t>
            </a:r>
            <a:r>
              <a:rPr lang="hr-HR" b="1" dirty="0"/>
              <a:t>Teorija</a:t>
            </a:r>
            <a:r>
              <a:rPr lang="hr-HR" dirty="0"/>
              <a:t>- sistemska-ekološka perspektiva, pojedinac-u-sredini (peson-in- environment)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40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538" y="701674"/>
            <a:ext cx="10121463" cy="1349375"/>
          </a:xfrm>
        </p:spPr>
        <p:txBody>
          <a:bodyPr/>
          <a:lstStyle/>
          <a:p>
            <a:pPr algn="ctr"/>
            <a:r>
              <a:rPr lang="sr-Latn-CS" altLang="en-US" sz="3200" b="1" dirty="0">
                <a:latin typeface="Times New Roman" panose="02020603050405020304" pitchFamily="18" charset="0"/>
              </a:rPr>
              <a:t>GRANICE I IDENTITET PROFESIJE</a:t>
            </a:r>
            <a:br>
              <a:rPr lang="sr-Latn-CS" altLang="en-US" sz="3200" b="1" dirty="0">
                <a:latin typeface="Times New Roman" panose="02020603050405020304" pitchFamily="18" charset="0"/>
              </a:rPr>
            </a:br>
            <a:r>
              <a:rPr lang="sr-Latn-CS" altLang="en-US" sz="3200" b="1" dirty="0">
                <a:latin typeface="Times New Roman" panose="02020603050405020304" pitchFamily="18" charset="0"/>
              </a:rPr>
              <a:t>psihologija, psihijatrija, socijalni rad u zajednici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981200"/>
            <a:ext cx="4127500" cy="4114800"/>
          </a:xfrm>
        </p:spPr>
        <p:txBody>
          <a:bodyPr/>
          <a:lstStyle/>
          <a:p>
            <a:pPr marL="533400" indent="-533400">
              <a:buClr>
                <a:schemeClr val="tx2"/>
              </a:buClr>
              <a:buNone/>
            </a:pPr>
            <a:endParaRPr lang="sr-Latn-CS" altLang="en-US" sz="2400" b="1" dirty="0">
              <a:latin typeface="Times New Roman" panose="02020603050405020304" pitchFamily="18" charset="0"/>
            </a:endParaRPr>
          </a:p>
          <a:p>
            <a:pPr marL="533400" indent="-533400">
              <a:buClr>
                <a:schemeClr val="tx2"/>
              </a:buClr>
              <a:buFont typeface="Wingdings" panose="05000000000000000000" pitchFamily="2" charset="2"/>
              <a:buAutoNum type="alphaLcPeriod"/>
            </a:pPr>
            <a:r>
              <a:rPr lang="sr-Latn-C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zajednička teritorija </a:t>
            </a:r>
            <a:endParaRPr lang="sr-Latn-CS" altLang="en-US" sz="2400" dirty="0">
              <a:latin typeface="Times New Roman" panose="02020603050405020304" pitchFamily="18" charset="0"/>
            </a:endParaRPr>
          </a:p>
          <a:p>
            <a:pPr marL="533400" indent="-533400">
              <a:buClr>
                <a:schemeClr val="tx2"/>
              </a:buClr>
              <a:buFont typeface="Wingdings" panose="05000000000000000000" pitchFamily="2" charset="2"/>
              <a:buAutoNum type="alphaLcPeriod"/>
            </a:pPr>
            <a:r>
              <a:rPr lang="sr-Latn-C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podeljena teritorija </a:t>
            </a:r>
            <a:endParaRPr lang="sr-Latn-CS" altLang="en-US" sz="2400" dirty="0">
              <a:latin typeface="Times New Roman" panose="02020603050405020304" pitchFamily="18" charset="0"/>
            </a:endParaRPr>
          </a:p>
          <a:p>
            <a:pPr marL="533400" indent="-533400">
              <a:buClr>
                <a:schemeClr val="tx2"/>
              </a:buClr>
              <a:buFont typeface="Wingdings" panose="05000000000000000000" pitchFamily="2" charset="2"/>
              <a:buAutoNum type="alphaLcPeriod"/>
            </a:pPr>
            <a:r>
              <a:rPr lang="sr-Latn-C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specifična teritorija  </a:t>
            </a:r>
          </a:p>
          <a:p>
            <a:pPr marL="533400" indent="-533400">
              <a:buClr>
                <a:schemeClr val="tx2"/>
              </a:buClr>
              <a:buFont typeface="Wingdings" panose="05000000000000000000" pitchFamily="2" charset="2"/>
              <a:buAutoNum type="alphaLcPeriod"/>
            </a:pPr>
            <a:r>
              <a:rPr lang="sr-Latn-C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teritorija </a:t>
            </a:r>
            <a:r>
              <a:rPr lang="sr-Latn-CS" altLang="en-US" sz="2400" dirty="0">
                <a:latin typeface="Times New Roman" panose="02020603050405020304" pitchFamily="18" charset="0"/>
              </a:rPr>
              <a:t>van</a:t>
            </a:r>
            <a:r>
              <a:rPr lang="sr-Latn-C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fokus</a:t>
            </a:r>
            <a:r>
              <a:rPr lang="sr-Latn-CS" altLang="en-US" sz="2400" dirty="0"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6324600" y="2286000"/>
            <a:ext cx="3505200" cy="3505200"/>
            <a:chOff x="4117" y="3577"/>
            <a:chExt cx="2880" cy="2880"/>
          </a:xfrm>
        </p:grpSpPr>
        <p:sp>
          <p:nvSpPr>
            <p:cNvPr id="11271" name="Oval 7"/>
            <p:cNvSpPr>
              <a:spLocks noChangeArrowheads="1"/>
            </p:cNvSpPr>
            <p:nvPr/>
          </p:nvSpPr>
          <p:spPr bwMode="auto">
            <a:xfrm>
              <a:off x="4477" y="4117"/>
              <a:ext cx="1440" cy="1440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Oval 8"/>
            <p:cNvSpPr>
              <a:spLocks noChangeArrowheads="1"/>
            </p:cNvSpPr>
            <p:nvPr/>
          </p:nvSpPr>
          <p:spPr bwMode="auto">
            <a:xfrm>
              <a:off x="4837" y="4477"/>
              <a:ext cx="1440" cy="1440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Oval 9"/>
            <p:cNvSpPr>
              <a:spLocks noChangeArrowheads="1"/>
            </p:cNvSpPr>
            <p:nvPr/>
          </p:nvSpPr>
          <p:spPr bwMode="auto">
            <a:xfrm>
              <a:off x="5197" y="4117"/>
              <a:ext cx="1440" cy="1440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Oval 10"/>
            <p:cNvSpPr>
              <a:spLocks noChangeArrowheads="1"/>
            </p:cNvSpPr>
            <p:nvPr/>
          </p:nvSpPr>
          <p:spPr bwMode="auto">
            <a:xfrm>
              <a:off x="4117" y="3577"/>
              <a:ext cx="2880" cy="2880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886809" y="2429259"/>
            <a:ext cx="363538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sr-Latn-C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7451726" y="400367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sr-Latn-CS" altLang="en-US" sz="24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7985125" y="461327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sr-Latn-CS" altLang="en-US" sz="2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7968264" y="368458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altLang="en-US" sz="2400" b="1" dirty="0"/>
              <a:t>a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0834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A0163-1E91-D549-10FB-0E9BD6C7C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Ekolo</a:t>
            </a:r>
            <a:r>
              <a:rPr lang="sr-Latn-RS" dirty="0"/>
              <a:t>ški pristup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10D207-B968-A418-1543-04C34FB0D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Podrazumeva prepoznavanje istorij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kog, sredinskog i situacionog kon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eksta u kojima ljudi žive. 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Kontek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t u kome neko živi može da ima vezu sa ulogom koju ta osoba ima. Za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 je bitno uzeti u obzir i zakon, pravne norme, javne politike jer sve to utiče na ponašanje osobe; i interakciju sa zajednicom; kao što utiče i na odnos zajednice prema određenoj temi/osobi.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Razumevanje uticaja konteksta razvija strategije intervencije koje prevazilaze rad sa pojedincima.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Ovaj pristup omogućava psiholozima da bolje anticipiraju/predvide promenu.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77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1"/>
            <a:ext cx="12191996" cy="6857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67542" y="62133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1.11</a:t>
            </a:r>
            <a:endParaRPr lang="en-GB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3339" y="164638"/>
            <a:ext cx="724599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67" b="1" dirty="0" err="1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Bronfenbren</a:t>
            </a:r>
            <a:r>
              <a:rPr lang="sr-Latn-RS" sz="2667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erov</a:t>
            </a:r>
            <a:r>
              <a:rPr lang="en-GB" sz="2667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 e</a:t>
            </a:r>
            <a:r>
              <a:rPr lang="sr-Latn-RS" sz="2667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k</a:t>
            </a:r>
            <a:r>
              <a:rPr lang="en-GB" sz="2667" b="1" dirty="0" err="1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olo</a:t>
            </a:r>
            <a:r>
              <a:rPr lang="sr-Latn-RS" sz="2667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ški</a:t>
            </a:r>
            <a:r>
              <a:rPr lang="en-GB" sz="2667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 model</a:t>
            </a:r>
            <a:endParaRPr lang="en-US" sz="2667" b="1" baseline="300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  <a:cs typeface="Helvetica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88" y="862715"/>
            <a:ext cx="8352928" cy="5198391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8628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DC3BF-4672-5C7C-F49F-077E1F0E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Sistemska perspektiva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EC406D-E375-81E8-6EA6-199DAF26C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Samim tim sto se primenjuje ekološki princip rada, prihvata se i sistemska perspektiva. I pojedinac i zajednica žive u okviru sistema: obrazovni, zdravstveni, socijalni, političko uređenje, rad i zapošljavanje itd.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Odnos pojedinca/zajednice u sistemu je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dvosmeran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Postoji interakcija, ta interakcija određuje položaj pojedinca/zajednice u jednom sistemu ili u društvu u celini.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Takođe, sistemi međusobno stupaju u interakciju.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062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90624"/>
          </a:xfrm>
        </p:spPr>
        <p:txBody>
          <a:bodyPr/>
          <a:lstStyle/>
          <a:p>
            <a:r>
              <a:rPr lang="hr-HR" dirty="0"/>
              <a:t>INTERDISCIPLINARNOST:</a:t>
            </a:r>
            <a:br>
              <a:rPr lang="hr-HR" dirty="0"/>
            </a:br>
            <a:r>
              <a:rPr lang="hr-HR" dirty="0"/>
              <a:t>Timski rad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71530"/>
            <a:ext cx="8946541" cy="437687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Timski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rad je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klju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č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zajednici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I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podrazumeva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interdisciplinarnost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zna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č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rad u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jednom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interdisciplinarnom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timu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: timu koji okuplja razne profesije koje su od značaja za zajednicu (soc.radnici, nastavnici, lekari, zaposleni u nevladinom sektoru, itd.) ali i sami članovi zajednice-predstavnici grupa iz zajednice.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Osnovu interdisciplinarnosti čine: saradnja, razvoj partnerstva i alijansi.</a:t>
            </a:r>
          </a:p>
          <a:p>
            <a:endParaRPr lang="sr-Latn-R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I poseban aspekt jeste sam pojedinac kao deo zajednice i koji je subjekt u teoriji promene, a ne objekt koji prima uslugu, zapravo </a:t>
            </a:r>
            <a:r>
              <a:rPr lang="sr-Latn-R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pojedinac je agent promene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465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6601CB-B889-E347-CB82-4C3F3A35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Prevencija i akcija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3426ED-C915-8598-0202-A9B294D7E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Kada se određenja pojava u društvu češće javlja inidvidualni rad nije dovoljan. Obim/učestalost neke pojave zahteva da se toj pojavi pristupi i u širem kontekstu.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Tako da PuZ je vrlo spremna da razvija programe prevencije (primarne, sekundarne, tercijarne) kako bi odgovorila na određenu pojavu i kod pojedinca/ i kod zajednice u celini.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Akcije: Promocije zdravlja i zdravstveno pozitivniih ponašanja, zatim kampanje, pomoć grupama za samopomoć, trening i obuka profesionalaca koji imaju učestaliji kontakt sa ciljnom grupom neke kampanje/akcije.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37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E1F6D-0E68-CEA2-9092-741035D6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Saradnja, partnerstvo i alijanse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DDA5A0-44DB-8635-3DCB-E26151A03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Odnosi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grupama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zajednici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smatraju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partnerstvima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, u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kojima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svako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daje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svoj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doprinos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Psiholog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zajednici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istraž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uje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sve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mogu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ć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nosti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saradnje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loka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nim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institucijama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A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organizacijama</a:t>
            </a:r>
            <a:r>
              <a:rPr lang="de-AT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formalim i neformalnim grupama u cilju unapređivanja/dobrobiti pojedinca/zajednice.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Saradnja, partnerstva, alijanse mogu biti formalne i neformalne, ali suština je u radu na jednoj zajedničkoj temi od koje pojedinac/zajednica ima benefit.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Ključ uspeha saradnje je u tome da je „tema“ proizvod i  vlasništvo zajednice i stručnih lica, a to je od izuzetne važnosti za pitanja održivosti.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816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9911B-EFFF-A7DC-CBA5-12367656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Različitost i snaga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CA033-68E6-32E9-EE33-2FB823E2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Psiholozi koji rade u zajednici šire i nude kulturu tolerancije na različitost. Pružaju punu podršku da svaki član zajednice ima pravo na svoj identitet, na sve svoje razlike i da kao takav bude prihvaćen.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Ono što je posebno važno je istraživanje opresivnih/autoritarnih praksi, normi, zakona kao osnova socijalne nejednakosti i diskriminacije i isključenja dela zajednice u cilju promena takvih praksi.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Naglasak je na tome da se u radu u zajednici uključe svi bez obzira na godine, obrazovanje, pol, klasu, etnicitet, rasu...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90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246E39-945A-7D58-5152-7D2C4530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Evaluacija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219F18-6513-C30C-7E6C-2F419A349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Evaluacija je suštinski element društvene promene i društvene inovacije.</a:t>
            </a:r>
          </a:p>
          <a:p>
            <a:pPr marL="0" indent="0">
              <a:buNone/>
            </a:pP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Evaluacija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može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da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identifikuje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pozitivne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negativne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aspekte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promene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može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da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doprinese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otkrivanju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va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žnih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informacij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koje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mogu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da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doprinesu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unapređenju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daljeg toka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projekta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/programa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 </a:t>
            </a:r>
            <a:endParaRPr lang="sr-Latn-RS" sz="24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Psiholozi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u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zajednici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poseduju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znanja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iz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statističkih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i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nestati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sti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čkih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deskriptivnih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istraživanja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takođe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imaju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kompetencije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da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podrže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zajednicu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u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razvoju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i prime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kreativne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sr-Latn-RS" sz="24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metode evaluacije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nekih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zahtevnijih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projekata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 </a:t>
            </a:r>
            <a:endParaRPr lang="sr-Latn-RS" sz="24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Veštine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evaluacije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jako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važne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zajednicu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jer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je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to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vezano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i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dalje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finansiranje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odre</a:t>
            </a:r>
            <a:r>
              <a:rPr lang="sr-Latn-RS" sz="24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đ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enih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projekata</a:t>
            </a:r>
            <a:r>
              <a:rPr lang="de-AT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</a:t>
            </a:r>
            <a:r>
              <a:rPr lang="de-AT" sz="2400" kern="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programa</a:t>
            </a:r>
            <a:r>
              <a:rPr lang="sr-Latn-RS" sz="24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</a:t>
            </a:r>
            <a:endParaRPr lang="de-A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83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1592</Words>
  <Application>Microsoft Office PowerPoint</Application>
  <PresentationFormat>Widescreen</PresentationFormat>
  <Paragraphs>109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Aptos</vt:lpstr>
      <vt:lpstr>Arial</vt:lpstr>
      <vt:lpstr>Calibri</vt:lpstr>
      <vt:lpstr>Century Gothic</vt:lpstr>
      <vt:lpstr>Courier New</vt:lpstr>
      <vt:lpstr>Georgia</vt:lpstr>
      <vt:lpstr>Helvetica</vt:lpstr>
      <vt:lpstr>inherit</vt:lpstr>
      <vt:lpstr>Times New Roman</vt:lpstr>
      <vt:lpstr>Wingdings</vt:lpstr>
      <vt:lpstr>Wingdings 3</vt:lpstr>
      <vt:lpstr>Ion</vt:lpstr>
      <vt:lpstr>Principi rada psihologije u zajednici</vt:lpstr>
      <vt:lpstr>Ekološki pristup</vt:lpstr>
      <vt:lpstr>PowerPoint Presentation</vt:lpstr>
      <vt:lpstr>Sistemska perspektiva</vt:lpstr>
      <vt:lpstr>INTERDISCIPLINARNOST: Timski rad</vt:lpstr>
      <vt:lpstr>Prevencija i akcija</vt:lpstr>
      <vt:lpstr>Saradnja, partnerstvo i alijanse</vt:lpstr>
      <vt:lpstr>Različitost i snaga</vt:lpstr>
      <vt:lpstr>Evaluacija</vt:lpstr>
      <vt:lpstr>Vrednosti: ORIJENTACIJA NA SOCIJALNU PRAVDU </vt:lpstr>
      <vt:lpstr>PowerPoint Presentation</vt:lpstr>
      <vt:lpstr>Još ponešto o pravdi</vt:lpstr>
      <vt:lpstr>Posebna vrednost je čovek i ono što on zna, ume, može</vt:lpstr>
      <vt:lpstr>ZAJEDNICA</vt:lpstr>
      <vt:lpstr>Psihologija u zajednici i druge discipline</vt:lpstr>
      <vt:lpstr>Profesionalni identitet psihologa u zajednici</vt:lpstr>
      <vt:lpstr>GRANICE I IDENTITET PROFESIJE psihologija, psihijatrija, socijalni rad u zajednici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Psihologija u zajednici</dc:title>
  <dc:creator>Tamara</dc:creator>
  <cp:lastModifiedBy>Tamara</cp:lastModifiedBy>
  <cp:revision>34</cp:revision>
  <dcterms:created xsi:type="dcterms:W3CDTF">2024-10-04T10:06:26Z</dcterms:created>
  <dcterms:modified xsi:type="dcterms:W3CDTF">2024-10-17T07:29:07Z</dcterms:modified>
</cp:coreProperties>
</file>