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1" r:id="rId4"/>
    <p:sldId id="340" r:id="rId5"/>
    <p:sldId id="359" r:id="rId6"/>
    <p:sldId id="259" r:id="rId7"/>
    <p:sldId id="338" r:id="rId8"/>
    <p:sldId id="357" r:id="rId9"/>
    <p:sldId id="263" r:id="rId10"/>
    <p:sldId id="358" r:id="rId11"/>
    <p:sldId id="345" r:id="rId12"/>
    <p:sldId id="346" r:id="rId13"/>
    <p:sldId id="353" r:id="rId14"/>
    <p:sldId id="332" r:id="rId15"/>
    <p:sldId id="348" r:id="rId16"/>
    <p:sldId id="333" r:id="rId17"/>
    <p:sldId id="336" r:id="rId18"/>
    <p:sldId id="337" r:id="rId19"/>
    <p:sldId id="315" r:id="rId20"/>
    <p:sldId id="279" r:id="rId21"/>
    <p:sldId id="342" r:id="rId22"/>
    <p:sldId id="302" r:id="rId23"/>
    <p:sldId id="343" r:id="rId24"/>
    <p:sldId id="303" r:id="rId25"/>
    <p:sldId id="344" r:id="rId26"/>
    <p:sldId id="347" r:id="rId27"/>
    <p:sldId id="304" r:id="rId28"/>
    <p:sldId id="305" r:id="rId29"/>
    <p:sldId id="306" r:id="rId30"/>
    <p:sldId id="307" r:id="rId31"/>
    <p:sldId id="308" r:id="rId32"/>
    <p:sldId id="309" r:id="rId33"/>
    <p:sldId id="354" r:id="rId34"/>
    <p:sldId id="310" r:id="rId35"/>
    <p:sldId id="311" r:id="rId36"/>
    <p:sldId id="312" r:id="rId37"/>
    <p:sldId id="351" r:id="rId38"/>
    <p:sldId id="355" r:id="rId39"/>
    <p:sldId id="356" r:id="rId40"/>
    <p:sldId id="314" r:id="rId41"/>
    <p:sldId id="362" r:id="rId42"/>
    <p:sldId id="363" r:id="rId43"/>
    <p:sldId id="334" r:id="rId44"/>
    <p:sldId id="335" r:id="rId45"/>
    <p:sldId id="360" r:id="rId46"/>
    <p:sldId id="352" r:id="rId47"/>
    <p:sldId id="322" r:id="rId48"/>
    <p:sldId id="324" r:id="rId49"/>
    <p:sldId id="325" r:id="rId50"/>
    <p:sldId id="327" r:id="rId51"/>
    <p:sldId id="329" r:id="rId52"/>
    <p:sldId id="330" r:id="rId53"/>
    <p:sldId id="277" r:id="rId54"/>
    <p:sldId id="276" r:id="rId55"/>
    <p:sldId id="297" r:id="rId56"/>
    <p:sldId id="280" r:id="rId57"/>
    <p:sldId id="281" r:id="rId58"/>
    <p:sldId id="282" r:id="rId59"/>
    <p:sldId id="339" r:id="rId60"/>
    <p:sldId id="284" r:id="rId61"/>
    <p:sldId id="285" r:id="rId62"/>
    <p:sldId id="286" r:id="rId63"/>
    <p:sldId id="287" r:id="rId64"/>
    <p:sldId id="288" r:id="rId65"/>
    <p:sldId id="289" r:id="rId66"/>
    <p:sldId id="290" r:id="rId67"/>
    <p:sldId id="361"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7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AF77D86-C729-42DB-993E-1BB07403D7DF}" type="datetimeFigureOut">
              <a:rPr lang="en-US"/>
              <a:pPr>
                <a:defRPr/>
              </a:pPr>
              <a:t>10/17/2022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30E2C2-F7DA-481D-AD88-F4D8A4686549}" type="slidenum">
              <a:rPr lang="en-US"/>
              <a:pPr>
                <a:defRPr/>
              </a:pPr>
              <a:t>‹#›</a:t>
            </a:fld>
            <a:endParaRPr lang="en-US"/>
          </a:p>
        </p:txBody>
      </p:sp>
    </p:spTree>
    <p:extLst>
      <p:ext uri="{BB962C8B-B14F-4D97-AF65-F5344CB8AC3E}">
        <p14:creationId xmlns:p14="http://schemas.microsoft.com/office/powerpoint/2010/main" val="376898170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3B3BD4-AAE0-4C2C-87E6-290B809C459D}" type="datetimeFigureOut">
              <a:rPr lang="en-US"/>
              <a:pPr>
                <a:defRPr/>
              </a:pPr>
              <a:t>10/17/2022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3710B9-BB4F-4428-BF4C-53724FE4AACD}" type="slidenum">
              <a:rPr lang="en-US"/>
              <a:pPr>
                <a:defRPr/>
              </a:pPr>
              <a:t>‹#›</a:t>
            </a:fld>
            <a:endParaRPr lang="en-US"/>
          </a:p>
        </p:txBody>
      </p:sp>
    </p:spTree>
    <p:extLst>
      <p:ext uri="{BB962C8B-B14F-4D97-AF65-F5344CB8AC3E}">
        <p14:creationId xmlns:p14="http://schemas.microsoft.com/office/powerpoint/2010/main" val="183815699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5AA5C9-3237-47B2-BC99-9C25A76DB81C}" type="datetimeFigureOut">
              <a:rPr lang="en-US"/>
              <a:pPr>
                <a:defRPr/>
              </a:pPr>
              <a:t>10/17/2022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EF3B63-7461-485C-AFF6-272C07D96BE0}" type="slidenum">
              <a:rPr lang="en-US"/>
              <a:pPr>
                <a:defRPr/>
              </a:pPr>
              <a:t>‹#›</a:t>
            </a:fld>
            <a:endParaRPr lang="en-US"/>
          </a:p>
        </p:txBody>
      </p:sp>
    </p:spTree>
    <p:extLst>
      <p:ext uri="{BB962C8B-B14F-4D97-AF65-F5344CB8AC3E}">
        <p14:creationId xmlns:p14="http://schemas.microsoft.com/office/powerpoint/2010/main" val="40554336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5B4D3B-011C-4957-A59B-B9346EEC1525}" type="datetimeFigureOut">
              <a:rPr lang="en-US"/>
              <a:pPr>
                <a:defRPr/>
              </a:pPr>
              <a:t>10/17/2022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0BB56C-0CBA-4578-AF74-FF1CB9E14D2C}" type="slidenum">
              <a:rPr lang="en-US"/>
              <a:pPr>
                <a:defRPr/>
              </a:pPr>
              <a:t>‹#›</a:t>
            </a:fld>
            <a:endParaRPr lang="en-US"/>
          </a:p>
        </p:txBody>
      </p:sp>
    </p:spTree>
    <p:extLst>
      <p:ext uri="{BB962C8B-B14F-4D97-AF65-F5344CB8AC3E}">
        <p14:creationId xmlns:p14="http://schemas.microsoft.com/office/powerpoint/2010/main" val="225804330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CA75EC4-69B4-4A14-807A-72124A14D5CA}" type="datetimeFigureOut">
              <a:rPr lang="en-US"/>
              <a:pPr>
                <a:defRPr/>
              </a:pPr>
              <a:t>10/17/2022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268778-BBFD-4B99-8F5F-2ACAAFED7B6B}" type="slidenum">
              <a:rPr lang="en-US"/>
              <a:pPr>
                <a:defRPr/>
              </a:pPr>
              <a:t>‹#›</a:t>
            </a:fld>
            <a:endParaRPr lang="en-US"/>
          </a:p>
        </p:txBody>
      </p:sp>
    </p:spTree>
    <p:extLst>
      <p:ext uri="{BB962C8B-B14F-4D97-AF65-F5344CB8AC3E}">
        <p14:creationId xmlns:p14="http://schemas.microsoft.com/office/powerpoint/2010/main" val="318547384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B953BC7-116F-46DF-AAD7-8AF636F08545}" type="datetimeFigureOut">
              <a:rPr lang="en-US"/>
              <a:pPr>
                <a:defRPr/>
              </a:pPr>
              <a:t>10/17/2022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288391-2FD7-47F3-BDCB-2C40D290A276}" type="slidenum">
              <a:rPr lang="en-US"/>
              <a:pPr>
                <a:defRPr/>
              </a:pPr>
              <a:t>‹#›</a:t>
            </a:fld>
            <a:endParaRPr lang="en-US"/>
          </a:p>
        </p:txBody>
      </p:sp>
    </p:spTree>
    <p:extLst>
      <p:ext uri="{BB962C8B-B14F-4D97-AF65-F5344CB8AC3E}">
        <p14:creationId xmlns:p14="http://schemas.microsoft.com/office/powerpoint/2010/main" val="142448706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DAFFCB6-D613-4B9E-80F9-35BE0C533F20}" type="datetimeFigureOut">
              <a:rPr lang="en-US"/>
              <a:pPr>
                <a:defRPr/>
              </a:pPr>
              <a:t>10/17/2022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AF3630-FA72-4944-8166-D5DCE65C6F3E}" type="slidenum">
              <a:rPr lang="en-US"/>
              <a:pPr>
                <a:defRPr/>
              </a:pPr>
              <a:t>‹#›</a:t>
            </a:fld>
            <a:endParaRPr lang="en-US"/>
          </a:p>
        </p:txBody>
      </p:sp>
    </p:spTree>
    <p:extLst>
      <p:ext uri="{BB962C8B-B14F-4D97-AF65-F5344CB8AC3E}">
        <p14:creationId xmlns:p14="http://schemas.microsoft.com/office/powerpoint/2010/main" val="162789106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7F76989-B530-4FFB-9EEF-41AD9BB31B3C}" type="datetimeFigureOut">
              <a:rPr lang="en-US"/>
              <a:pPr>
                <a:defRPr/>
              </a:pPr>
              <a:t>10/17/2022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A46193A-7A82-4995-98F7-0D30E6E8DED3}" type="slidenum">
              <a:rPr lang="en-US"/>
              <a:pPr>
                <a:defRPr/>
              </a:pPr>
              <a:t>‹#›</a:t>
            </a:fld>
            <a:endParaRPr lang="en-US"/>
          </a:p>
        </p:txBody>
      </p:sp>
    </p:spTree>
    <p:extLst>
      <p:ext uri="{BB962C8B-B14F-4D97-AF65-F5344CB8AC3E}">
        <p14:creationId xmlns:p14="http://schemas.microsoft.com/office/powerpoint/2010/main" val="116463027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C59EA0D-7F79-4848-9EBA-61A201DCB791}" type="datetimeFigureOut">
              <a:rPr lang="en-US"/>
              <a:pPr>
                <a:defRPr/>
              </a:pPr>
              <a:t>10/17/2022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B6F5044-89BD-4151-9B94-038446A298FE}" type="slidenum">
              <a:rPr lang="en-US"/>
              <a:pPr>
                <a:defRPr/>
              </a:pPr>
              <a:t>‹#›</a:t>
            </a:fld>
            <a:endParaRPr lang="en-US"/>
          </a:p>
        </p:txBody>
      </p:sp>
    </p:spTree>
    <p:extLst>
      <p:ext uri="{BB962C8B-B14F-4D97-AF65-F5344CB8AC3E}">
        <p14:creationId xmlns:p14="http://schemas.microsoft.com/office/powerpoint/2010/main" val="33223999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A3A188-F579-4C90-91D4-840C0BDD1AD9}" type="datetimeFigureOut">
              <a:rPr lang="en-US"/>
              <a:pPr>
                <a:defRPr/>
              </a:pPr>
              <a:t>10/17/2022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D11020-2BD5-45E8-AFE6-A2573970E7C0}" type="slidenum">
              <a:rPr lang="en-US"/>
              <a:pPr>
                <a:defRPr/>
              </a:pPr>
              <a:t>‹#›</a:t>
            </a:fld>
            <a:endParaRPr lang="en-US"/>
          </a:p>
        </p:txBody>
      </p:sp>
    </p:spTree>
    <p:extLst>
      <p:ext uri="{BB962C8B-B14F-4D97-AF65-F5344CB8AC3E}">
        <p14:creationId xmlns:p14="http://schemas.microsoft.com/office/powerpoint/2010/main" val="407882001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3B1437-30D9-4410-8AD0-DA7CBE734419}" type="datetimeFigureOut">
              <a:rPr lang="en-US"/>
              <a:pPr>
                <a:defRPr/>
              </a:pPr>
              <a:t>10/17/2022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B12904F-1731-49FE-9F60-01A985B61720}" type="slidenum">
              <a:rPr lang="en-US"/>
              <a:pPr>
                <a:defRPr/>
              </a:pPr>
              <a:t>‹#›</a:t>
            </a:fld>
            <a:endParaRPr lang="en-US"/>
          </a:p>
        </p:txBody>
      </p:sp>
    </p:spTree>
    <p:extLst>
      <p:ext uri="{BB962C8B-B14F-4D97-AF65-F5344CB8AC3E}">
        <p14:creationId xmlns:p14="http://schemas.microsoft.com/office/powerpoint/2010/main" val="381430965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8C4DE1E-778A-49D0-95D7-1C28F3EBA6DF}" type="datetimeFigureOut">
              <a:rPr lang="en-US"/>
              <a:pPr>
                <a:defRPr/>
              </a:pPr>
              <a:t>10/17/2022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DBFC7F2-DA45-47A0-961B-948F9037176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ps.org.rs/pocetna/59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ps.org.rs/pocetna/594" TargetMode="External"/><Relationship Id="rId2" Type="http://schemas.openxmlformats.org/officeDocument/2006/relationships/hyperlink" Target="http://dps.org.rs/images/kodeksEtike.pdf" TargetMode="External"/><Relationship Id="rId1" Type="http://schemas.openxmlformats.org/officeDocument/2006/relationships/slideLayout" Target="../slideLayouts/slideLayout2.xml"/><Relationship Id="rId4" Type="http://schemas.openxmlformats.org/officeDocument/2006/relationships/hyperlink" Target="http://www.apa.org/ethics/code/index.asp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a:t>ETIČKA PITANJA</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a:t>PSIHOLOŠKOG TESTIRANJA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Društvena odgovornost</a:t>
            </a:r>
            <a:endParaRPr lang="en-US" dirty="0"/>
          </a:p>
        </p:txBody>
      </p:sp>
      <p:sp>
        <p:nvSpPr>
          <p:cNvPr id="3" name="Content Placeholder 2"/>
          <p:cNvSpPr>
            <a:spLocks noGrp="1"/>
          </p:cNvSpPr>
          <p:nvPr>
            <p:ph idx="1"/>
          </p:nvPr>
        </p:nvSpPr>
        <p:spPr/>
        <p:txBody>
          <a:bodyPr/>
          <a:lstStyle/>
          <a:p>
            <a:r>
              <a:rPr lang="sr-Latn-RS" dirty="0"/>
              <a:t>Psiholog mora biti svestan svog društvenog položaja i uticaja</a:t>
            </a:r>
          </a:p>
          <a:p>
            <a:r>
              <a:rPr lang="sr-Latn-RS" dirty="0"/>
              <a:t>Psiholozi treba da rade na tome da ustanove korisne i iskorene štetne prakse u društvu</a:t>
            </a:r>
          </a:p>
          <a:p>
            <a:r>
              <a:rPr lang="sr-Latn-RS" dirty="0"/>
              <a:t>Psiholog mora izbegavati zloupotrebu psihologije u političke, ideološke ili privatne svrhe</a:t>
            </a:r>
            <a:endParaRPr lang="en-US" dirty="0"/>
          </a:p>
        </p:txBody>
      </p:sp>
    </p:spTree>
    <p:extLst>
      <p:ext uri="{BB962C8B-B14F-4D97-AF65-F5344CB8AC3E}">
        <p14:creationId xmlns:p14="http://schemas.microsoft.com/office/powerpoint/2010/main" val="1446512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pl-PL" altLang="en-US"/>
              <a:t>Generalni etički principi - APA</a:t>
            </a:r>
            <a:endParaRPr lang="en-US" altLang="en-US" dirty="0"/>
          </a:p>
        </p:txBody>
      </p:sp>
      <p:sp>
        <p:nvSpPr>
          <p:cNvPr id="5123" name="Content Placeholder 2"/>
          <p:cNvSpPr>
            <a:spLocks noGrp="1"/>
          </p:cNvSpPr>
          <p:nvPr>
            <p:ph idx="1"/>
          </p:nvPr>
        </p:nvSpPr>
        <p:spPr/>
        <p:txBody>
          <a:bodyPr>
            <a:normAutofit lnSpcReduction="10000"/>
          </a:bodyPr>
          <a:lstStyle/>
          <a:p>
            <a:r>
              <a:rPr lang="sr-Latn-RS" altLang="en-US" dirty="0"/>
              <a:t>Opšti etički principi treba da vode rad psihologa u svim sferama</a:t>
            </a:r>
          </a:p>
          <a:p>
            <a:pPr marL="971550" lvl="1" indent="-514350">
              <a:buFont typeface="+mj-lt"/>
              <a:buAutoNum type="arabicPeriod"/>
            </a:pPr>
            <a:r>
              <a:rPr lang="sr-Latn-RS" altLang="en-US" dirty="0"/>
              <a:t>Dobronamernost, a ne zlonamernost</a:t>
            </a:r>
          </a:p>
          <a:p>
            <a:pPr marL="971550" lvl="1" indent="-514350">
              <a:buFont typeface="+mj-lt"/>
              <a:buAutoNum type="arabicPeriod"/>
            </a:pPr>
            <a:r>
              <a:rPr lang="sr-Latn-RS" altLang="en-US" dirty="0"/>
              <a:t>Profesionalnost i odgovornost</a:t>
            </a:r>
          </a:p>
          <a:p>
            <a:pPr marL="971550" lvl="1" indent="-514350">
              <a:buFont typeface="+mj-lt"/>
              <a:buAutoNum type="arabicPeriod"/>
            </a:pPr>
            <a:r>
              <a:rPr lang="sr-Latn-RS" altLang="en-US" dirty="0"/>
              <a:t>Integritet</a:t>
            </a:r>
          </a:p>
          <a:p>
            <a:pPr marL="971550" lvl="1" indent="-514350">
              <a:buFont typeface="+mj-lt"/>
              <a:buAutoNum type="arabicPeriod"/>
            </a:pPr>
            <a:r>
              <a:rPr lang="sr-Latn-RS" altLang="en-US" dirty="0"/>
              <a:t>Pravda</a:t>
            </a:r>
          </a:p>
          <a:p>
            <a:pPr marL="971550" lvl="1" indent="-514350">
              <a:buFont typeface="+mj-lt"/>
              <a:buAutoNum type="arabicPeriod"/>
            </a:pPr>
            <a:r>
              <a:rPr lang="sr-Latn-RS" altLang="en-US" dirty="0"/>
              <a:t>Poštovanje ljudskih prava i dostojanstva</a:t>
            </a:r>
          </a:p>
          <a:p>
            <a:r>
              <a:rPr lang="sr-Latn-RS" altLang="en-US" dirty="0"/>
              <a:t>Posebna sekcija pravila ponašanja odnosi se na psihološku procenu</a:t>
            </a:r>
            <a:endParaRPr lang="en-US" altLang="en-US" dirty="0"/>
          </a:p>
        </p:txBody>
      </p:sp>
    </p:spTree>
    <p:extLst>
      <p:ext uri="{BB962C8B-B14F-4D97-AF65-F5344CB8AC3E}">
        <p14:creationId xmlns:p14="http://schemas.microsoft.com/office/powerpoint/2010/main" val="35148380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pl-PL" altLang="en-US"/>
              <a:t>Etički kodeks DPS</a:t>
            </a:r>
            <a:endParaRPr lang="en-US" altLang="en-US" dirty="0"/>
          </a:p>
        </p:txBody>
      </p:sp>
      <p:sp>
        <p:nvSpPr>
          <p:cNvPr id="5123" name="Content Placeholder 2"/>
          <p:cNvSpPr>
            <a:spLocks noGrp="1"/>
          </p:cNvSpPr>
          <p:nvPr>
            <p:ph idx="1"/>
          </p:nvPr>
        </p:nvSpPr>
        <p:spPr/>
        <p:txBody>
          <a:bodyPr/>
          <a:lstStyle/>
          <a:p>
            <a:r>
              <a:rPr lang="sr-Latn-RS" altLang="en-US" dirty="0"/>
              <a:t>Pet osnovnih sfera koje su regulisane kodeksom:</a:t>
            </a:r>
          </a:p>
          <a:p>
            <a:pPr marL="971550" lvl="1" indent="-514350">
              <a:buFont typeface="+mj-lt"/>
              <a:buAutoNum type="arabicPeriod"/>
            </a:pPr>
            <a:r>
              <a:rPr lang="sr-Latn-RS" altLang="en-US" dirty="0"/>
              <a:t>Odnos prema stručnom i istraživačkom radu</a:t>
            </a:r>
          </a:p>
          <a:p>
            <a:pPr marL="971550" lvl="1" indent="-514350">
              <a:buFont typeface="+mj-lt"/>
              <a:buAutoNum type="arabicPeriod"/>
            </a:pPr>
            <a:r>
              <a:rPr lang="sr-Latn-RS" altLang="en-US" dirty="0"/>
              <a:t>Odnos prema stranki</a:t>
            </a:r>
          </a:p>
          <a:p>
            <a:pPr marL="971550" lvl="1" indent="-514350">
              <a:buFont typeface="+mj-lt"/>
              <a:buAutoNum type="arabicPeriod"/>
            </a:pPr>
            <a:r>
              <a:rPr lang="sr-Latn-RS" altLang="en-US" dirty="0"/>
              <a:t>Odnos prema javnosti</a:t>
            </a:r>
          </a:p>
          <a:p>
            <a:pPr marL="971550" lvl="1" indent="-514350">
              <a:buFont typeface="+mj-lt"/>
              <a:buAutoNum type="arabicPeriod"/>
            </a:pPr>
            <a:r>
              <a:rPr lang="sr-Latn-RS" altLang="en-US" dirty="0"/>
              <a:t>Odnos prema kolegama</a:t>
            </a:r>
          </a:p>
          <a:p>
            <a:pPr marL="971550" lvl="1" indent="-514350">
              <a:buFont typeface="+mj-lt"/>
              <a:buAutoNum type="arabicPeriod"/>
            </a:pPr>
            <a:r>
              <a:rPr lang="sr-Latn-RS" altLang="en-US" dirty="0"/>
              <a:t>Standardi i procedure upotrebe psiholoških mernih instrumenata</a:t>
            </a:r>
          </a:p>
          <a:p>
            <a:r>
              <a:rPr lang="sr-Latn-RS" altLang="en-US" dirty="0"/>
              <a:t>Postoji poseban pravilnik koji reguliše tačku 5</a:t>
            </a:r>
          </a:p>
          <a:p>
            <a:pPr>
              <a:buNone/>
            </a:pPr>
            <a:r>
              <a:rPr lang="en-US" altLang="en-US" dirty="0">
                <a:hlinkClick r:id="rId2"/>
              </a:rPr>
              <a:t>http://dps.org.rs/pocetna/594</a:t>
            </a:r>
            <a:endParaRPr lang="sr-Latn-BA" altLang="en-US" dirty="0"/>
          </a:p>
          <a:p>
            <a:endParaRPr lang="sr-Latn-RS" altLang="en-US" dirty="0"/>
          </a:p>
        </p:txBody>
      </p:sp>
    </p:spTree>
    <p:extLst>
      <p:ext uri="{BB962C8B-B14F-4D97-AF65-F5344CB8AC3E}">
        <p14:creationId xmlns:p14="http://schemas.microsoft.com/office/powerpoint/2010/main" val="21076729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9" presetClass="emph" presetSubtype="0" fill="hold" grpId="0" nodeType="clickEffect">
                                  <p:stCondLst>
                                    <p:cond delay="0"/>
                                  </p:stCondLst>
                                  <p:childTnLst>
                                    <p:animClr clrSpc="rgb" dir="cw">
                                      <p:cBhvr override="childStyle">
                                        <p:cTn id="28" dur="500" fill="hold"/>
                                        <p:tgtEl>
                                          <p:spTgt spid="5123">
                                            <p:txEl>
                                              <p:pRg st="5" end="5"/>
                                            </p:txEl>
                                          </p:spTgt>
                                        </p:tgtEl>
                                        <p:attrNameLst>
                                          <p:attrName>style.color</p:attrName>
                                        </p:attrNameLst>
                                      </p:cBhvr>
                                      <p:to>
                                        <a:srgbClr val="FF0F0F"/>
                                      </p:to>
                                    </p:animClr>
                                    <p:animClr clrSpc="rgb" dir="cw">
                                      <p:cBhvr>
                                        <p:cTn id="29" dur="500" fill="hold"/>
                                        <p:tgtEl>
                                          <p:spTgt spid="5123">
                                            <p:txEl>
                                              <p:pRg st="5" end="5"/>
                                            </p:txEl>
                                          </p:spTgt>
                                        </p:tgtEl>
                                        <p:attrNameLst>
                                          <p:attrName>fillcolor</p:attrName>
                                        </p:attrNameLst>
                                      </p:cBhvr>
                                      <p:to>
                                        <a:srgbClr val="FF0F0F"/>
                                      </p:to>
                                    </p:animClr>
                                    <p:set>
                                      <p:cBhvr>
                                        <p:cTn id="30" dur="500" fill="hold"/>
                                        <p:tgtEl>
                                          <p:spTgt spid="5123">
                                            <p:txEl>
                                              <p:pRg st="5" end="5"/>
                                            </p:txEl>
                                          </p:spTgt>
                                        </p:tgtEl>
                                        <p:attrNameLst>
                                          <p:attrName>fill.type</p:attrName>
                                        </p:attrNameLst>
                                      </p:cBhvr>
                                      <p:to>
                                        <p:strVal val="solid"/>
                                      </p:to>
                                    </p:set>
                                    <p:set>
                                      <p:cBhvr>
                                        <p:cTn id="31" dur="500" fill="hold"/>
                                        <p:tgtEl>
                                          <p:spTgt spid="5123">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P spid="512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Šta je test?</a:t>
            </a:r>
            <a:endParaRPr lang="en-US" dirty="0"/>
          </a:p>
        </p:txBody>
      </p:sp>
      <p:sp>
        <p:nvSpPr>
          <p:cNvPr id="3" name="Content Placeholder 2"/>
          <p:cNvSpPr>
            <a:spLocks noGrp="1"/>
          </p:cNvSpPr>
          <p:nvPr>
            <p:ph idx="1"/>
          </p:nvPr>
        </p:nvSpPr>
        <p:spPr/>
        <p:txBody>
          <a:bodyPr/>
          <a:lstStyle/>
          <a:p>
            <a:r>
              <a:rPr lang="sr-Latn-RS" dirty="0"/>
              <a:t>DPS: </a:t>
            </a:r>
            <a:r>
              <a:rPr lang="en-US" dirty="0" err="1"/>
              <a:t>Psihološki</a:t>
            </a:r>
            <a:r>
              <a:rPr lang="en-US" dirty="0"/>
              <a:t> </a:t>
            </a:r>
            <a:r>
              <a:rPr lang="en-US" dirty="0" err="1"/>
              <a:t>merni</a:t>
            </a:r>
            <a:r>
              <a:rPr lang="en-US" dirty="0"/>
              <a:t> </a:t>
            </a:r>
            <a:r>
              <a:rPr lang="en-US" dirty="0" err="1"/>
              <a:t>instrumenti</a:t>
            </a:r>
            <a:r>
              <a:rPr lang="en-US" dirty="0"/>
              <a:t> </a:t>
            </a:r>
            <a:r>
              <a:rPr lang="en-US" dirty="0" err="1"/>
              <a:t>su</a:t>
            </a:r>
            <a:r>
              <a:rPr lang="en-US" dirty="0"/>
              <a:t> </a:t>
            </a:r>
            <a:r>
              <a:rPr lang="en-US" dirty="0" err="1"/>
              <a:t>standardizovana</a:t>
            </a:r>
            <a:r>
              <a:rPr lang="en-US" dirty="0"/>
              <a:t> </a:t>
            </a:r>
            <a:r>
              <a:rPr lang="en-US" dirty="0" err="1"/>
              <a:t>sredstva</a:t>
            </a:r>
            <a:r>
              <a:rPr lang="en-US" dirty="0"/>
              <a:t> (</a:t>
            </a:r>
            <a:r>
              <a:rPr lang="en-US" dirty="0" err="1"/>
              <a:t>upitnici</a:t>
            </a:r>
            <a:r>
              <a:rPr lang="en-US" dirty="0"/>
              <a:t>, </a:t>
            </a:r>
            <a:r>
              <a:rPr lang="en-US" dirty="0" err="1"/>
              <a:t>skale</a:t>
            </a:r>
            <a:r>
              <a:rPr lang="en-US" dirty="0"/>
              <a:t>, </a:t>
            </a:r>
            <a:r>
              <a:rPr lang="en-US" dirty="0" err="1"/>
              <a:t>testovi</a:t>
            </a:r>
            <a:r>
              <a:rPr lang="en-US" dirty="0"/>
              <a:t>, </a:t>
            </a:r>
            <a:r>
              <a:rPr lang="en-US" dirty="0" err="1"/>
              <a:t>aparati</a:t>
            </a:r>
            <a:r>
              <a:rPr lang="en-US" dirty="0"/>
              <a:t>) </a:t>
            </a:r>
            <a:r>
              <a:rPr lang="en-US" dirty="0" err="1"/>
              <a:t>konstruisana</a:t>
            </a:r>
            <a:r>
              <a:rPr lang="en-US" dirty="0"/>
              <a:t> </a:t>
            </a:r>
            <a:r>
              <a:rPr lang="en-US" dirty="0" err="1"/>
              <a:t>za</a:t>
            </a:r>
            <a:r>
              <a:rPr lang="en-US" dirty="0"/>
              <a:t> </a:t>
            </a:r>
            <a:r>
              <a:rPr lang="en-US" dirty="0" err="1"/>
              <a:t>validno</a:t>
            </a:r>
            <a:r>
              <a:rPr lang="en-US" dirty="0"/>
              <a:t> </a:t>
            </a:r>
            <a:r>
              <a:rPr lang="en-US" dirty="0" err="1"/>
              <a:t>i</a:t>
            </a:r>
            <a:r>
              <a:rPr lang="en-US" dirty="0"/>
              <a:t> </a:t>
            </a:r>
            <a:r>
              <a:rPr lang="en-US" dirty="0" err="1"/>
              <a:t>pouzdano</a:t>
            </a:r>
            <a:r>
              <a:rPr lang="en-US" dirty="0"/>
              <a:t> </a:t>
            </a:r>
            <a:r>
              <a:rPr lang="en-US" dirty="0" err="1"/>
              <a:t>merenje</a:t>
            </a:r>
            <a:r>
              <a:rPr lang="en-US" dirty="0"/>
              <a:t> </a:t>
            </a:r>
            <a:r>
              <a:rPr lang="en-US" dirty="0" err="1"/>
              <a:t>psiholoških</a:t>
            </a:r>
            <a:r>
              <a:rPr lang="en-US" dirty="0"/>
              <a:t> </a:t>
            </a:r>
            <a:r>
              <a:rPr lang="en-US" dirty="0" err="1"/>
              <a:t>konstrukata</a:t>
            </a:r>
            <a:r>
              <a:rPr lang="en-US" dirty="0"/>
              <a:t>. </a:t>
            </a:r>
            <a:r>
              <a:rPr lang="en-US" dirty="0" err="1"/>
              <a:t>Psihološki</a:t>
            </a:r>
            <a:r>
              <a:rPr lang="en-US" dirty="0"/>
              <a:t>  </a:t>
            </a:r>
            <a:r>
              <a:rPr lang="en-US" dirty="0" err="1"/>
              <a:t>merni</a:t>
            </a:r>
            <a:r>
              <a:rPr lang="en-US" dirty="0"/>
              <a:t> </a:t>
            </a:r>
            <a:r>
              <a:rPr lang="en-US" dirty="0" err="1"/>
              <a:t>instrumenti</a:t>
            </a:r>
            <a:r>
              <a:rPr lang="en-US" dirty="0"/>
              <a:t> </a:t>
            </a:r>
            <a:r>
              <a:rPr lang="en-US" dirty="0" err="1"/>
              <a:t>predstavljaju</a:t>
            </a:r>
            <a:r>
              <a:rPr lang="en-US" dirty="0"/>
              <a:t> </a:t>
            </a:r>
            <a:r>
              <a:rPr lang="en-US" dirty="0" err="1"/>
              <a:t>posebno</a:t>
            </a:r>
            <a:r>
              <a:rPr lang="en-US" dirty="0"/>
              <a:t> </a:t>
            </a:r>
            <a:r>
              <a:rPr lang="en-US" dirty="0" err="1"/>
              <a:t>zaštićena</a:t>
            </a:r>
            <a:r>
              <a:rPr lang="en-US" dirty="0"/>
              <a:t> </a:t>
            </a:r>
            <a:r>
              <a:rPr lang="en-US" dirty="0" err="1"/>
              <a:t>psihodijagnostička</a:t>
            </a:r>
            <a:r>
              <a:rPr lang="en-US" dirty="0"/>
              <a:t> </a:t>
            </a:r>
            <a:r>
              <a:rPr lang="en-US" dirty="0" err="1"/>
              <a:t>sredstva</a:t>
            </a:r>
            <a:r>
              <a:rPr lang="en-US" dirty="0"/>
              <a:t>.</a:t>
            </a:r>
          </a:p>
        </p:txBody>
      </p:sp>
    </p:spTree>
    <p:extLst>
      <p:ext uri="{BB962C8B-B14F-4D97-AF65-F5344CB8AC3E}">
        <p14:creationId xmlns:p14="http://schemas.microsoft.com/office/powerpoint/2010/main" val="165475878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Latn-RS" dirty="0"/>
              <a:t>Ko sme da zadaje testove?</a:t>
            </a:r>
            <a:endParaRPr lang="en-US" dirty="0"/>
          </a:p>
        </p:txBody>
      </p:sp>
      <p:sp>
        <p:nvSpPr>
          <p:cNvPr id="22530" name="Content Placeholder 2"/>
          <p:cNvSpPr>
            <a:spLocks noGrp="1"/>
          </p:cNvSpPr>
          <p:nvPr>
            <p:ph idx="1"/>
          </p:nvPr>
        </p:nvSpPr>
        <p:spPr/>
        <p:txBody>
          <a:bodyPr>
            <a:normAutofit fontScale="85000" lnSpcReduction="10000"/>
          </a:bodyPr>
          <a:lstStyle/>
          <a:p>
            <a:r>
              <a:rPr lang="pl-PL" altLang="en-US" dirty="0"/>
              <a:t>Osoba koja zadaje test naziva se „korisnikom” testa</a:t>
            </a:r>
          </a:p>
          <a:p>
            <a:r>
              <a:rPr lang="pl-PL" altLang="en-US" dirty="0"/>
              <a:t>Korisnik testa </a:t>
            </a:r>
            <a:r>
              <a:rPr lang="en-US" dirty="0"/>
              <a:t>≠</a:t>
            </a:r>
            <a:r>
              <a:rPr lang="pl-PL" altLang="en-US" dirty="0"/>
              <a:t> ispitanik</a:t>
            </a:r>
          </a:p>
          <a:p>
            <a:r>
              <a:rPr lang="pl-PL" altLang="en-US" dirty="0"/>
              <a:t>APA ne insistira na tome da korisnik testa mora obavezno biti diplomirani psiholog, ali insistira na kvalifikacijama</a:t>
            </a:r>
          </a:p>
          <a:p>
            <a:r>
              <a:rPr lang="sr-Latn-RS" altLang="en-US" dirty="0"/>
              <a:t>APA tri kategorije korisnika testova</a:t>
            </a:r>
            <a:endParaRPr lang="en-US" altLang="en-US" dirty="0"/>
          </a:p>
          <a:p>
            <a:pPr lvl="1"/>
            <a:r>
              <a:rPr lang="sr-Latn-RS" altLang="en-US" dirty="0"/>
              <a:t>Nivo </a:t>
            </a:r>
            <a:r>
              <a:rPr lang="it-IT" altLang="en-US" dirty="0"/>
              <a:t>A  može da primenjuje testove postignuća</a:t>
            </a:r>
            <a:endParaRPr lang="en-US" altLang="en-US" dirty="0"/>
          </a:p>
          <a:p>
            <a:pPr lvl="1"/>
            <a:r>
              <a:rPr lang="sr-Latn-RS" altLang="en-US" dirty="0"/>
              <a:t>Nivo </a:t>
            </a:r>
            <a:r>
              <a:rPr lang="it-IT" altLang="en-US" dirty="0"/>
              <a:t>B testove sposobnosti i upitnike ličnosti</a:t>
            </a:r>
            <a:endParaRPr lang="en-US" altLang="en-US" dirty="0"/>
          </a:p>
          <a:p>
            <a:pPr lvl="1"/>
            <a:r>
              <a:rPr lang="sr-Latn-RS" altLang="en-US" dirty="0"/>
              <a:t>Nivo </a:t>
            </a:r>
            <a:r>
              <a:rPr lang="it-IT" altLang="en-US" dirty="0"/>
              <a:t>C individualne i projektivne testove</a:t>
            </a:r>
            <a:endParaRPr lang="en-US" altLang="en-US" dirty="0"/>
          </a:p>
          <a:p>
            <a:r>
              <a:rPr lang="it-IT" altLang="en-US" dirty="0"/>
              <a:t>Izdavači testova imaju različite politike u toj oblasti </a:t>
            </a:r>
            <a:endParaRPr lang="en-US" altLang="en-US" dirty="0"/>
          </a:p>
          <a:p>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53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5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Latn-RS" dirty="0"/>
              <a:t>Ko sme da zadaje testove?</a:t>
            </a:r>
            <a:endParaRPr lang="en-US" dirty="0"/>
          </a:p>
        </p:txBody>
      </p:sp>
      <p:sp>
        <p:nvSpPr>
          <p:cNvPr id="22530" name="Content Placeholder 2"/>
          <p:cNvSpPr>
            <a:spLocks noGrp="1"/>
          </p:cNvSpPr>
          <p:nvPr>
            <p:ph idx="1"/>
          </p:nvPr>
        </p:nvSpPr>
        <p:spPr/>
        <p:txBody>
          <a:bodyPr>
            <a:normAutofit fontScale="62500" lnSpcReduction="20000"/>
          </a:bodyPr>
          <a:lstStyle/>
          <a:p>
            <a:r>
              <a:rPr lang="sr-Latn-RS" altLang="en-US" dirty="0"/>
              <a:t>DPS kategorizacija psiholoških mernih instrumenata prema cilju i stručnim kompetencijama neophodnim za primenu testa</a:t>
            </a:r>
          </a:p>
          <a:p>
            <a:r>
              <a:rPr lang="sr-Latn-RS" altLang="en-US" dirty="0"/>
              <a:t>Tri kategorije:</a:t>
            </a:r>
          </a:p>
          <a:p>
            <a:pPr lvl="1"/>
            <a:r>
              <a:rPr lang="sr-Latn-RS" altLang="en-US" dirty="0"/>
              <a:t>A – merenje psiholoških fenomena u istraživačkim projektima; za njihovu primenu su potrebna bazična akademska znanja iz psihometrije i statistike, min 180 ESPB</a:t>
            </a:r>
          </a:p>
          <a:p>
            <a:pPr lvl="1"/>
            <a:r>
              <a:rPr lang="sr-Latn-RS" altLang="en-US" dirty="0"/>
              <a:t>B – psihološki merni instrumenti koji imaju psihodijagnostičku i prognostičku svrhu i za koje autori i revizori nisu predvideli dodatnu obuku, min 240 ESPB</a:t>
            </a:r>
          </a:p>
          <a:p>
            <a:pPr lvl="1"/>
            <a:r>
              <a:rPr lang="sr-Latn-RS" altLang="en-US" dirty="0"/>
              <a:t>C – psihodijagnostička sredstva koja su proceduralno i interpretativno najsloženiji psihološki merni instrumenti (npr: multidimenzionalni inventari ličnosti, testovi inteligencije koji se primenjuju individualno, projektivni testovi, neuropsihološki testovi i sl.) koji se upotrebljavaju u psihodijagnostičke i prognostičke svrhe, min 240 ESPB + dodatna edukacija</a:t>
            </a:r>
          </a:p>
          <a:p>
            <a:r>
              <a:rPr lang="sr-Latn-RS" altLang="en-US" dirty="0"/>
              <a:t>Psihološke merne instrumente svih kategorija mogu primenjivati i studenti psihologije u edukativne svrhe (upoznavanje sa instrumentom, teorijska nastava, studentski projekti, seminarski radovi i sl.) u okviru nastave i realizacije predispitnih obaveza i to isključivo pod supervizijom nastavnika ili saradnika koji su kvalifikovani za upotrebu datog mernog instrumenta</a:t>
            </a:r>
          </a:p>
          <a:p>
            <a:endParaRPr lang="en-US" altLang="en-US" dirty="0"/>
          </a:p>
          <a:p>
            <a:endParaRPr lang="en-US" altLang="en-US" dirty="0"/>
          </a:p>
        </p:txBody>
      </p:sp>
    </p:spTree>
    <p:extLst>
      <p:ext uri="{BB962C8B-B14F-4D97-AF65-F5344CB8AC3E}">
        <p14:creationId xmlns:p14="http://schemas.microsoft.com/office/powerpoint/2010/main" val="12388689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sr-Latn-CS" altLang="en-US" dirty="0"/>
              <a:t>Legitimitet i legalitet</a:t>
            </a:r>
            <a:endParaRPr lang="en-US" altLang="en-US" dirty="0"/>
          </a:p>
        </p:txBody>
      </p:sp>
      <p:sp>
        <p:nvSpPr>
          <p:cNvPr id="3" name="Content Placeholder 2"/>
          <p:cNvSpPr>
            <a:spLocks noGrp="1"/>
          </p:cNvSpPr>
          <p:nvPr>
            <p:ph idx="1"/>
          </p:nvPr>
        </p:nvSpPr>
        <p:spPr/>
        <p:txBody>
          <a:bodyPr>
            <a:normAutofit/>
          </a:bodyPr>
          <a:lstStyle/>
          <a:p>
            <a:r>
              <a:rPr lang="it-IT" dirty="0"/>
              <a:t>Da bi bio profesionalan i da bi poštovao moralne principe svoje profesije, psiholog može koristiti samo merne instrumente</a:t>
            </a:r>
            <a:endParaRPr lang="en-US" dirty="0"/>
          </a:p>
          <a:p>
            <a:pPr lvl="1"/>
            <a:r>
              <a:rPr lang="it-IT" dirty="0"/>
              <a:t>koji su</a:t>
            </a:r>
            <a:r>
              <a:rPr lang="sr-Latn-RS" dirty="0"/>
              <a:t> </a:t>
            </a:r>
            <a:r>
              <a:rPr lang="pl-PL" dirty="0"/>
              <a:t>konstruisani u skladu sa psihometrijskim pravilima (stručnost, tj. „legitimitet”)</a:t>
            </a:r>
            <a:endParaRPr lang="sr-Latn-RS" dirty="0"/>
          </a:p>
          <a:p>
            <a:pPr lvl="1"/>
            <a:r>
              <a:rPr lang="pl-PL" dirty="0"/>
              <a:t>čija su autorska i druga prava potpuno regulisana (legalnost) </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sr-Latn-CS" altLang="en-US"/>
              <a:t>Legitimitet i legalitet</a:t>
            </a:r>
            <a:endParaRPr lang="en-US" altLang="en-US" dirty="0"/>
          </a:p>
        </p:txBody>
      </p:sp>
      <p:sp>
        <p:nvSpPr>
          <p:cNvPr id="3" name="Content Placeholder 2"/>
          <p:cNvSpPr>
            <a:spLocks noGrp="1"/>
          </p:cNvSpPr>
          <p:nvPr>
            <p:ph idx="1"/>
          </p:nvPr>
        </p:nvSpPr>
        <p:spPr/>
        <p:txBody>
          <a:bodyPr>
            <a:normAutofit fontScale="85000" lnSpcReduction="10000"/>
          </a:bodyPr>
          <a:lstStyle/>
          <a:p>
            <a:r>
              <a:rPr lang="pl-PL" dirty="0"/>
              <a:t>Psihometrija smatra da se svaki test koji je izmenjen u bilo kom aspektu treba tretirati kao novi test </a:t>
            </a:r>
          </a:p>
          <a:p>
            <a:r>
              <a:rPr lang="pl-PL" dirty="0"/>
              <a:t>Prevod na naš jezik ne obezbeđuje 1:1 korespondenciju </a:t>
            </a:r>
            <a:endParaRPr lang="en-US" dirty="0"/>
          </a:p>
          <a:p>
            <a:pPr lvl="1"/>
            <a:r>
              <a:rPr lang="it-IT" dirty="0"/>
              <a:t>predmeta merenja</a:t>
            </a:r>
            <a:endParaRPr lang="en-US" dirty="0"/>
          </a:p>
          <a:p>
            <a:pPr lvl="1"/>
            <a:r>
              <a:rPr lang="it-IT" dirty="0"/>
              <a:t>mernih svojstava </a:t>
            </a:r>
            <a:endParaRPr lang="en-US" dirty="0"/>
          </a:p>
          <a:p>
            <a:pPr lvl="1"/>
            <a:r>
              <a:rPr lang="it-IT" dirty="0"/>
              <a:t>normi</a:t>
            </a:r>
            <a:endParaRPr lang="en-US" dirty="0"/>
          </a:p>
          <a:p>
            <a:r>
              <a:rPr lang="it-IT" dirty="0"/>
              <a:t>Dok se ne izvrši domaća standardizacija strani test ne poseduje profesionalni standard</a:t>
            </a:r>
            <a:endParaRPr lang="en-US" dirty="0"/>
          </a:p>
          <a:p>
            <a:r>
              <a:rPr lang="it-IT" dirty="0"/>
              <a:t>Nepoštovanje autorskih i izdavačkih prava svodi se na pirateriju i samim tim je podložno sudskom gonjenju</a:t>
            </a:r>
            <a:endParaRPr lang="en-US" dirty="0"/>
          </a:p>
          <a:p>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sr-Latn-CS" altLang="en-US" dirty="0"/>
              <a:t>Legitimitet i legalitet</a:t>
            </a:r>
            <a:endParaRPr lang="en-US" altLang="en-US" dirty="0"/>
          </a:p>
        </p:txBody>
      </p:sp>
      <p:sp>
        <p:nvSpPr>
          <p:cNvPr id="3" name="Content Placeholder 2"/>
          <p:cNvSpPr>
            <a:spLocks noGrp="1"/>
          </p:cNvSpPr>
          <p:nvPr>
            <p:ph idx="1"/>
          </p:nvPr>
        </p:nvSpPr>
        <p:spPr/>
        <p:txBody>
          <a:bodyPr>
            <a:normAutofit fontScale="92500" lnSpcReduction="10000"/>
          </a:bodyPr>
          <a:lstStyle/>
          <a:p>
            <a:r>
              <a:rPr lang="it-IT" altLang="en-US" dirty="0"/>
              <a:t>Upotreba testova, a pogotovo njihova komercijalna upotreba bez saglasnosti i obaveštavanja autora i/ili izdavača je neetična</a:t>
            </a:r>
            <a:endParaRPr lang="en-US" dirty="0"/>
          </a:p>
          <a:p>
            <a:r>
              <a:rPr lang="it-IT" dirty="0"/>
              <a:t>Osim kada se koriste </a:t>
            </a:r>
            <a:endParaRPr lang="en-US" dirty="0"/>
          </a:p>
          <a:p>
            <a:pPr lvl="1"/>
            <a:r>
              <a:rPr lang="it-IT" dirty="0"/>
              <a:t>isključivo za naučna istraživanja i/ili kada se prevode sa ciljem da se provere njihove metrijske karakteristike na domaćoj populaciji i da se sa njima upozna domaća stručna javnost</a:t>
            </a:r>
            <a:endParaRPr lang="sr-Latn-RS" dirty="0"/>
          </a:p>
          <a:p>
            <a:pPr lvl="1"/>
            <a:r>
              <a:rPr lang="it-IT" dirty="0"/>
              <a:t>kada psiholog pojedinac kupi strani test, po potrebi ga prevede i koristi za vlastite (interne) potrebe, bez dalje preprodaje i diseminacije</a:t>
            </a:r>
            <a:r>
              <a:rPr lang="sr-Latn-RS" dirty="0"/>
              <a:t> </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Zaštita prava testiranih</a:t>
            </a:r>
            <a:endParaRPr lang="en-US" dirty="0"/>
          </a:p>
        </p:txBody>
      </p:sp>
      <p:sp>
        <p:nvSpPr>
          <p:cNvPr id="3" name="Content Placeholder 2"/>
          <p:cNvSpPr>
            <a:spLocks noGrp="1"/>
          </p:cNvSpPr>
          <p:nvPr>
            <p:ph idx="1"/>
          </p:nvPr>
        </p:nvSpPr>
        <p:spPr/>
        <p:txBody>
          <a:bodyPr>
            <a:normAutofit fontScale="77500" lnSpcReduction="20000"/>
          </a:bodyPr>
          <a:lstStyle/>
          <a:p>
            <a:r>
              <a:rPr lang="sr-Latn-RS" dirty="0"/>
              <a:t>Testirana lica – eng. test takers</a:t>
            </a:r>
          </a:p>
          <a:p>
            <a:r>
              <a:rPr lang="it-IT" dirty="0"/>
              <a:t>APA (1985) </a:t>
            </a:r>
            <a:r>
              <a:rPr lang="sr-Latn-RS" dirty="0"/>
              <a:t>– </a:t>
            </a:r>
            <a:r>
              <a:rPr lang="it-IT" dirty="0"/>
              <a:t>američk</a:t>
            </a:r>
            <a:r>
              <a:rPr lang="sr-Latn-RS" dirty="0"/>
              <a:t>e</a:t>
            </a:r>
            <a:r>
              <a:rPr lang="it-IT" dirty="0"/>
              <a:t> profesionalne norme </a:t>
            </a:r>
            <a:r>
              <a:rPr lang="sr-Latn-RS" dirty="0"/>
              <a:t>pre svega </a:t>
            </a:r>
            <a:r>
              <a:rPr lang="it-IT" dirty="0"/>
              <a:t>vode računa o</a:t>
            </a:r>
            <a:r>
              <a:rPr lang="sr-Latn-CS" dirty="0"/>
              <a:t> </a:t>
            </a:r>
            <a:r>
              <a:rPr lang="it-IT" dirty="0"/>
              <a:t>potencijalnim sudskim sporovima</a:t>
            </a:r>
            <a:endParaRPr lang="sr-Latn-RS" dirty="0"/>
          </a:p>
          <a:p>
            <a:r>
              <a:rPr lang="sr-Latn-RS" dirty="0"/>
              <a:t>Pet ključnih prava testiranih osoba:</a:t>
            </a:r>
            <a:endParaRPr lang="en-US" dirty="0"/>
          </a:p>
          <a:p>
            <a:pPr lvl="1"/>
            <a:r>
              <a:rPr lang="it-IT" dirty="0"/>
              <a:t>Pravo na obaveštenje o svrsi testiranja i na </a:t>
            </a:r>
            <a:r>
              <a:rPr lang="sr-Latn-RS" dirty="0"/>
              <a:t>informisanu </a:t>
            </a:r>
            <a:r>
              <a:rPr lang="it-IT" dirty="0"/>
              <a:t>saglasnost sa testiranjem</a:t>
            </a:r>
            <a:endParaRPr lang="sr-Latn-RS" dirty="0"/>
          </a:p>
          <a:p>
            <a:pPr lvl="1"/>
            <a:r>
              <a:rPr lang="it-IT" dirty="0"/>
              <a:t>Pravo da se bude obavešten o rezultatima testiranja (nalazima)</a:t>
            </a:r>
            <a:endParaRPr lang="en-US" dirty="0"/>
          </a:p>
          <a:p>
            <a:pPr lvl="1"/>
            <a:r>
              <a:rPr lang="pl-PL" dirty="0"/>
              <a:t>Pravo na zaštitu privatnosti – ispitanik ima pravo da odbije testiranje, da prekine testiranje, ili da ograniči informacije koje daje o sebi</a:t>
            </a:r>
            <a:endParaRPr lang="en-US" dirty="0"/>
          </a:p>
          <a:p>
            <a:pPr lvl="1"/>
            <a:r>
              <a:rPr lang="pl-PL" dirty="0"/>
              <a:t>Pravo na kategorizaciju koja najmanje stigmatizira</a:t>
            </a:r>
            <a:endParaRPr lang="en-US" dirty="0"/>
          </a:p>
          <a:p>
            <a:pPr lvl="1"/>
            <a:r>
              <a:rPr lang="pl-PL" dirty="0"/>
              <a:t>Pravo da nalazi testiranja budu tajni</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sr-Latn-CS" altLang="en-US" dirty="0"/>
              <a:t>Izvori</a:t>
            </a:r>
            <a:endParaRPr lang="en-US" altLang="en-US" dirty="0"/>
          </a:p>
        </p:txBody>
      </p:sp>
      <p:sp>
        <p:nvSpPr>
          <p:cNvPr id="3" name="Content Placeholder 2"/>
          <p:cNvSpPr>
            <a:spLocks noGrp="1"/>
          </p:cNvSpPr>
          <p:nvPr>
            <p:ph idx="1"/>
          </p:nvPr>
        </p:nvSpPr>
        <p:spPr/>
        <p:txBody>
          <a:bodyPr>
            <a:normAutofit fontScale="77500" lnSpcReduction="20000"/>
          </a:bodyPr>
          <a:lstStyle/>
          <a:p>
            <a:r>
              <a:rPr lang="en-US" dirty="0" err="1"/>
              <a:t>Kodeks</a:t>
            </a:r>
            <a:r>
              <a:rPr lang="en-US" dirty="0"/>
              <a:t> </a:t>
            </a:r>
            <a:r>
              <a:rPr lang="en-US" dirty="0" err="1"/>
              <a:t>etike</a:t>
            </a:r>
            <a:r>
              <a:rPr lang="en-US" dirty="0"/>
              <a:t> </a:t>
            </a:r>
            <a:r>
              <a:rPr lang="sr-Latn-CS" dirty="0"/>
              <a:t>(DPS, 2000): </a:t>
            </a:r>
            <a:r>
              <a:rPr lang="sr-Latn-CS" dirty="0">
                <a:hlinkClick r:id="rId2"/>
              </a:rPr>
              <a:t>http://dps.org.rs/images/kodeksEtike.pdf</a:t>
            </a:r>
            <a:endParaRPr lang="sr-Latn-CS" dirty="0"/>
          </a:p>
          <a:p>
            <a:r>
              <a:rPr lang="pl-PL" dirty="0"/>
              <a:t>Pravilnik o izradi i korišćenju psiholoških mernih instrumenata (DPS, 1988): </a:t>
            </a:r>
            <a:r>
              <a:rPr lang="pl-PL" dirty="0">
                <a:hlinkClick r:id="rId3"/>
              </a:rPr>
              <a:t>http://dps.org.rs/pocetna/594</a:t>
            </a:r>
            <a:endParaRPr lang="pl-PL" dirty="0"/>
          </a:p>
          <a:p>
            <a:r>
              <a:rPr lang="pl-PL" dirty="0"/>
              <a:t>„Informacijski standardi za psihološke merne instrumente i priručnik", (Krković, 1974)</a:t>
            </a:r>
          </a:p>
          <a:p>
            <a:r>
              <a:rPr lang="pl-PL" altLang="en-US" dirty="0"/>
              <a:t>Ethical Principles of Psychologists and Code of Conduct (APA, 2002): </a:t>
            </a:r>
            <a:r>
              <a:rPr lang="pl-PL" altLang="en-US" u="sng" dirty="0">
                <a:hlinkClick r:id="rId4"/>
              </a:rPr>
              <a:t>http://www.apa.org/ethics/code/index.aspx</a:t>
            </a:r>
            <a:endParaRPr lang="sr-Cyrl-BA" altLang="en-US" u="sng" dirty="0"/>
          </a:p>
          <a:p>
            <a:r>
              <a:rPr lang="sr-Latn-BA" u="sng" dirty="0"/>
              <a:t>Zakon o zaštiti podataka o ličnosti (GDPR)</a:t>
            </a:r>
          </a:p>
          <a:p>
            <a:r>
              <a:rPr lang="en-US" dirty="0"/>
              <a:t>http://www.parlament.gov.rs/upload/archive/files/cir/pdf/zakoni/2008/1622-08-cir.zip</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sr-Latn-RS" dirty="0"/>
              <a:t>O</a:t>
            </a:r>
            <a:r>
              <a:rPr lang="it-IT" dirty="0"/>
              <a:t>bavešt</a:t>
            </a:r>
            <a:r>
              <a:rPr lang="sr-Latn-RS" dirty="0"/>
              <a:t>ava</a:t>
            </a:r>
            <a:r>
              <a:rPr lang="it-IT" dirty="0"/>
              <a:t>nje o svrsi testiranja i </a:t>
            </a:r>
            <a:r>
              <a:rPr lang="sr-Latn-RS" dirty="0"/>
              <a:t>informisana </a:t>
            </a:r>
            <a:r>
              <a:rPr lang="it-IT" dirty="0"/>
              <a:t>saglasnost</a:t>
            </a:r>
            <a:endParaRPr lang="en-US" dirty="0"/>
          </a:p>
        </p:txBody>
      </p:sp>
      <p:sp>
        <p:nvSpPr>
          <p:cNvPr id="3" name="Content Placeholder 2"/>
          <p:cNvSpPr>
            <a:spLocks noGrp="1"/>
          </p:cNvSpPr>
          <p:nvPr>
            <p:ph idx="1"/>
          </p:nvPr>
        </p:nvSpPr>
        <p:spPr/>
        <p:txBody>
          <a:bodyPr>
            <a:normAutofit fontScale="92500" lnSpcReduction="10000"/>
          </a:bodyPr>
          <a:lstStyle/>
          <a:p>
            <a:r>
              <a:rPr lang="pl-PL" dirty="0"/>
              <a:t>Psiholog je dužan da obezbedi validnu informisanu saglasnost stranke koja prima njegove profesionalne usluge</a:t>
            </a:r>
          </a:p>
          <a:p>
            <a:r>
              <a:rPr lang="pl-PL" dirty="0"/>
              <a:t>Eng. Informed consent</a:t>
            </a:r>
          </a:p>
          <a:p>
            <a:r>
              <a:rPr lang="pl-PL" dirty="0"/>
              <a:t>Prevod koji se kod nas ustalio nije sasvim dobar</a:t>
            </a:r>
          </a:p>
          <a:p>
            <a:r>
              <a:rPr lang="pl-PL" dirty="0"/>
              <a:t>Radi se o saglasnosti </a:t>
            </a:r>
            <a:r>
              <a:rPr lang="pl-PL" i="1" dirty="0"/>
              <a:t>informisanog</a:t>
            </a:r>
          </a:p>
          <a:p>
            <a:r>
              <a:rPr lang="pl-PL" dirty="0"/>
              <a:t>Psiholog je dužan da pruži stranki sve informacije koje su neophodne za dobijanje validne saglasnosti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sr-Latn-RS" dirty="0"/>
              <a:t>O</a:t>
            </a:r>
            <a:r>
              <a:rPr lang="it-IT" dirty="0"/>
              <a:t>bavešt</a:t>
            </a:r>
            <a:r>
              <a:rPr lang="sr-Latn-RS" dirty="0"/>
              <a:t>ava</a:t>
            </a:r>
            <a:r>
              <a:rPr lang="it-IT" dirty="0"/>
              <a:t>nje o svrsi testiranja i </a:t>
            </a:r>
            <a:r>
              <a:rPr lang="sr-Latn-RS" dirty="0"/>
              <a:t>informisana </a:t>
            </a:r>
            <a:r>
              <a:rPr lang="it-IT" dirty="0"/>
              <a:t>saglasnost</a:t>
            </a:r>
            <a:endParaRPr lang="en-US" dirty="0"/>
          </a:p>
        </p:txBody>
      </p:sp>
      <p:sp>
        <p:nvSpPr>
          <p:cNvPr id="3" name="Content Placeholder 2"/>
          <p:cNvSpPr>
            <a:spLocks noGrp="1"/>
          </p:cNvSpPr>
          <p:nvPr>
            <p:ph idx="1"/>
          </p:nvPr>
        </p:nvSpPr>
        <p:spPr/>
        <p:txBody>
          <a:bodyPr>
            <a:normAutofit fontScale="92500" lnSpcReduction="20000"/>
          </a:bodyPr>
          <a:lstStyle/>
          <a:p>
            <a:r>
              <a:rPr lang="sr-Latn-CS" dirty="0"/>
              <a:t>Za </a:t>
            </a:r>
            <a:r>
              <a:rPr lang="pl-PL" dirty="0"/>
              <a:t>maloletne, mentalno zaostale i duševno obolele osobe), psiholog obezbeđuje saglasnost od nadležnih lica ili ustanova (roditelji, staratelji, prosvetne i zdravstene vlasti, itd.)</a:t>
            </a:r>
          </a:p>
          <a:p>
            <a:r>
              <a:rPr lang="pl-PL" dirty="0"/>
              <a:t>Saglasnost dobijena na početku profesionalnog odnosa važi sve dok je stranka ne povuče. Psiholog je dužan da prihvati povlačenje saglasnosti za dalji rad sa strankom. </a:t>
            </a:r>
          </a:p>
          <a:p>
            <a:r>
              <a:rPr lang="pl-PL" dirty="0"/>
              <a:t>Takođe, on ima pravo da sa opravdanim razlogom odustane od daljeg rada sa strankom, vodeći računa o dostojanstvu i dobrobiti stranke.</a:t>
            </a:r>
            <a:endParaRPr lang="en-US" dirty="0"/>
          </a:p>
        </p:txBody>
      </p:sp>
    </p:spTree>
    <p:extLst>
      <p:ext uri="{BB962C8B-B14F-4D97-AF65-F5344CB8AC3E}">
        <p14:creationId xmlns:p14="http://schemas.microsoft.com/office/powerpoint/2010/main" val="20746526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a:t>P</a:t>
            </a:r>
            <a:r>
              <a:rPr lang="it-IT" dirty="0"/>
              <a:t>ravo da se bude obavešten o rezultatima testiranja (nalazima)</a:t>
            </a:r>
            <a:endParaRPr lang="en-US" dirty="0"/>
          </a:p>
        </p:txBody>
      </p:sp>
      <p:sp>
        <p:nvSpPr>
          <p:cNvPr id="12291" name="Content Placeholder 2"/>
          <p:cNvSpPr>
            <a:spLocks noGrp="1"/>
          </p:cNvSpPr>
          <p:nvPr>
            <p:ph idx="1"/>
          </p:nvPr>
        </p:nvSpPr>
        <p:spPr/>
        <p:txBody>
          <a:bodyPr>
            <a:normAutofit fontScale="92500" lnSpcReduction="10000"/>
          </a:bodyPr>
          <a:lstStyle/>
          <a:p>
            <a:r>
              <a:rPr lang="pl-PL" altLang="en-US" dirty="0"/>
              <a:t>Ispitanike treba tretirati kao vlasnike podataka o sebi</a:t>
            </a:r>
            <a:endParaRPr lang="en-US" altLang="en-US" dirty="0"/>
          </a:p>
          <a:p>
            <a:r>
              <a:rPr lang="sr-Latn-RS" altLang="en-US" dirty="0"/>
              <a:t>Zašto psiholozi nekad krše ovo pravilo?</a:t>
            </a:r>
          </a:p>
          <a:p>
            <a:pPr lvl="1"/>
            <a:r>
              <a:rPr lang="sr-Latn-RS" altLang="en-US" dirty="0"/>
              <a:t>Zbog </a:t>
            </a:r>
            <a:r>
              <a:rPr lang="de-DE" altLang="en-US" dirty="0"/>
              <a:t>nedostatk</a:t>
            </a:r>
            <a:r>
              <a:rPr lang="sr-Latn-RS" altLang="en-US" dirty="0"/>
              <a:t>a</a:t>
            </a:r>
            <a:r>
              <a:rPr lang="de-DE" altLang="en-US" dirty="0"/>
              <a:t> vremena</a:t>
            </a:r>
            <a:r>
              <a:rPr lang="sr-Latn-CS" altLang="en-US" dirty="0"/>
              <a:t> </a:t>
            </a:r>
          </a:p>
          <a:p>
            <a:pPr lvl="1"/>
            <a:r>
              <a:rPr lang="sr-Latn-RS" altLang="en-US" dirty="0"/>
              <a:t>Davanje povratnih informacija nije uvek prijatno</a:t>
            </a:r>
            <a:endParaRPr lang="en-US" altLang="en-US" dirty="0"/>
          </a:p>
          <a:p>
            <a:pPr lvl="1"/>
            <a:r>
              <a:rPr lang="sr-Latn-CS" altLang="en-US" dirty="0"/>
              <a:t>Iz s</a:t>
            </a:r>
            <a:r>
              <a:rPr lang="it-IT" altLang="en-US" dirty="0"/>
              <a:t>traha da ispitanici neće dobro razumeti rezultate</a:t>
            </a:r>
            <a:r>
              <a:rPr lang="sr-Latn-CS" altLang="en-US" dirty="0"/>
              <a:t> (</a:t>
            </a:r>
            <a:r>
              <a:rPr lang="pl-PL" altLang="en-US" dirty="0"/>
              <a:t>"doktorski rukopis", latinski nazivi, šifre F23, F31 itd. </a:t>
            </a:r>
            <a:r>
              <a:rPr lang="sr-Latn-CS" altLang="en-US" dirty="0"/>
              <a:t>)</a:t>
            </a:r>
            <a:endParaRPr lang="en-US" altLang="en-US" dirty="0"/>
          </a:p>
          <a:p>
            <a:r>
              <a:rPr lang="sr-Latn-RS" altLang="en-US" dirty="0"/>
              <a:t>O</a:t>
            </a:r>
            <a:r>
              <a:rPr lang="it-IT" altLang="en-US" dirty="0"/>
              <a:t>blik i sadržaj informacija koje se daju ispitanicima treba da bud</a:t>
            </a:r>
            <a:r>
              <a:rPr lang="sr-Latn-RS" altLang="en-US" dirty="0"/>
              <a:t>u</a:t>
            </a:r>
            <a:r>
              <a:rPr lang="it-IT" altLang="en-US" dirty="0"/>
              <a:t> prilagođen</a:t>
            </a:r>
            <a:r>
              <a:rPr lang="sr-Latn-RS" altLang="en-US" dirty="0"/>
              <a:t>i</a:t>
            </a:r>
            <a:r>
              <a:rPr lang="it-IT" altLang="en-US" dirty="0"/>
              <a:t> i primeren</a:t>
            </a:r>
            <a:r>
              <a:rPr lang="sr-Latn-RS" altLang="en-US" dirty="0"/>
              <a:t>i</a:t>
            </a:r>
            <a:r>
              <a:rPr lang="it-IT" altLang="en-US" dirty="0"/>
              <a:t> </a:t>
            </a:r>
            <a:r>
              <a:rPr lang="sr-Latn-RS" altLang="en-US" dirty="0"/>
              <a:t>njihovim </a:t>
            </a:r>
            <a:r>
              <a:rPr lang="it-IT" altLang="en-US" dirty="0"/>
              <a:t>mogućnostima</a:t>
            </a:r>
            <a:r>
              <a:rPr lang="sr-Latn-RS" altLang="en-US" dirty="0"/>
              <a:t>!</a:t>
            </a:r>
          </a:p>
          <a:p>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Pravo na privatnost</a:t>
            </a:r>
            <a:endParaRPr lang="en-US" dirty="0"/>
          </a:p>
        </p:txBody>
      </p:sp>
      <p:sp>
        <p:nvSpPr>
          <p:cNvPr id="3" name="Content Placeholder 2"/>
          <p:cNvSpPr>
            <a:spLocks noGrp="1"/>
          </p:cNvSpPr>
          <p:nvPr>
            <p:ph idx="1"/>
          </p:nvPr>
        </p:nvSpPr>
        <p:spPr/>
        <p:txBody>
          <a:bodyPr/>
          <a:lstStyle/>
          <a:p>
            <a:r>
              <a:rPr lang="sr-Latn-RS" dirty="0"/>
              <a:t>Ispitanik ima pravo da odbije ili prekine testiranje </a:t>
            </a:r>
          </a:p>
          <a:p>
            <a:r>
              <a:rPr lang="sr-Latn-RS" dirty="0"/>
              <a:t>Ispitanik može da odbije da da podatke o sebi (da odgovori na određena pitanja)</a:t>
            </a:r>
          </a:p>
          <a:p>
            <a:r>
              <a:rPr lang="sr-Latn-RS" dirty="0"/>
              <a:t>Na koja pitanja ljudi ne vole da odgovaraju?</a:t>
            </a:r>
            <a:endParaRPr lang="en-US" dirty="0"/>
          </a:p>
        </p:txBody>
      </p:sp>
    </p:spTree>
    <p:extLst>
      <p:ext uri="{BB962C8B-B14F-4D97-AF65-F5344CB8AC3E}">
        <p14:creationId xmlns:p14="http://schemas.microsoft.com/office/powerpoint/2010/main" val="40842751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Pravo na kategorizaciju koja najmanje stigmatizira</a:t>
            </a:r>
            <a:endParaRPr lang="en-US" dirty="0"/>
          </a:p>
        </p:txBody>
      </p:sp>
      <p:sp>
        <p:nvSpPr>
          <p:cNvPr id="17411" name="Content Placeholder 2"/>
          <p:cNvSpPr>
            <a:spLocks noGrp="1"/>
          </p:cNvSpPr>
          <p:nvPr>
            <p:ph idx="1"/>
          </p:nvPr>
        </p:nvSpPr>
        <p:spPr/>
        <p:txBody>
          <a:bodyPr>
            <a:normAutofit fontScale="70000" lnSpcReduction="20000"/>
          </a:bodyPr>
          <a:lstStyle/>
          <a:p>
            <a:r>
              <a:rPr lang="pl-PL" altLang="en-US" dirty="0"/>
              <a:t>Psihološki izveštaj koji je u osnovi tačan, ali sadrži termine kao što su "nesposoban", "neurotičan", "infantilan" i sl., može na zahtev ustanove koja je tražila testiranje doći do osoba koje su na neki način nadređene ispitaniku (direktor škole, šef...)</a:t>
            </a:r>
          </a:p>
          <a:p>
            <a:r>
              <a:rPr lang="pl-PL" altLang="en-US" dirty="0"/>
              <a:t>To samo po sebi može da naškodi ispitaniku, a pošto ta osoba nije dužna da čuva privatnost testovnih rezultata, ona može da ih učini dostupnim širem krugu ljudi</a:t>
            </a:r>
            <a:endParaRPr lang="en-US" altLang="en-US" dirty="0"/>
          </a:p>
          <a:p>
            <a:r>
              <a:rPr lang="pl-PL" altLang="en-US" dirty="0"/>
              <a:t>Opšte etičko načelo da se radi u korist stranke nalaže psihologu da "ublaži" tekst i koristi što je moguće manje stigmatizirajuće termine (u praksi lekara za to služe latinski izrazi). Ovo često dovodi do Barnum efekta (Cohen i Swerdlik, 1999)</a:t>
            </a:r>
            <a:endParaRPr lang="en-US" altLang="en-US" dirty="0"/>
          </a:p>
          <a:p>
            <a:r>
              <a:rPr lang="pl-PL" altLang="en-US" dirty="0"/>
              <a:t>Psiholozi su obavezi da uz interpretaciju navedu faktore, ako ih ima, zbog kojih su eventualno oprezni u interpretaciji, objašnjenju rezultata određenog klijenta</a:t>
            </a: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Barnum efekat</a:t>
            </a:r>
            <a:endParaRPr lang="en-US" dirty="0"/>
          </a:p>
        </p:txBody>
      </p:sp>
      <p:sp>
        <p:nvSpPr>
          <p:cNvPr id="3" name="Content Placeholder 2"/>
          <p:cNvSpPr>
            <a:spLocks noGrp="1"/>
          </p:cNvSpPr>
          <p:nvPr>
            <p:ph idx="1"/>
          </p:nvPr>
        </p:nvSpPr>
        <p:spPr/>
        <p:txBody>
          <a:bodyPr>
            <a:normAutofit fontScale="92500" lnSpcReduction="20000"/>
          </a:bodyPr>
          <a:lstStyle/>
          <a:p>
            <a:r>
              <a:rPr lang="sr-Latn-BA" dirty="0"/>
              <a:t>Ne koristite </a:t>
            </a:r>
            <a:r>
              <a:rPr lang="sr-Latn-BA" dirty="0" err="1"/>
              <a:t>uvek</a:t>
            </a:r>
            <a:r>
              <a:rPr lang="sr-Latn-BA" dirty="0"/>
              <a:t> maksimalno svoje kvalitete</a:t>
            </a:r>
            <a:r>
              <a:rPr lang="en-US" dirty="0"/>
              <a:t>.</a:t>
            </a:r>
          </a:p>
          <a:p>
            <a:r>
              <a:rPr lang="sr-Latn-BA" dirty="0"/>
              <a:t>Prija Vam stabilnost, ali ponekad imate </a:t>
            </a:r>
            <a:r>
              <a:rPr lang="sr-Latn-BA" dirty="0" err="1"/>
              <a:t>potreebu</a:t>
            </a:r>
            <a:r>
              <a:rPr lang="sr-Latn-BA" dirty="0"/>
              <a:t> da nešto </a:t>
            </a:r>
            <a:r>
              <a:rPr lang="sr-Latn-BA" dirty="0" err="1"/>
              <a:t>promenite</a:t>
            </a:r>
            <a:r>
              <a:rPr lang="sr-Latn-BA" dirty="0"/>
              <a:t>.</a:t>
            </a:r>
            <a:endParaRPr lang="en-US" dirty="0"/>
          </a:p>
          <a:p>
            <a:r>
              <a:rPr lang="en-US" dirty="0" err="1"/>
              <a:t>Ponekad</a:t>
            </a:r>
            <a:r>
              <a:rPr lang="en-US" dirty="0"/>
              <a:t> </a:t>
            </a:r>
            <a:r>
              <a:rPr lang="sr-Latn-BA" dirty="0"/>
              <a:t>lako donosite odluke, ali ponekad </a:t>
            </a:r>
            <a:r>
              <a:rPr lang="en-US" dirty="0" err="1"/>
              <a:t>imate</a:t>
            </a:r>
            <a:r>
              <a:rPr lang="en-US" dirty="0"/>
              <a:t> </a:t>
            </a:r>
            <a:r>
              <a:rPr lang="en-US" dirty="0" err="1"/>
              <a:t>ozbiljne</a:t>
            </a:r>
            <a:r>
              <a:rPr lang="en-US" dirty="0"/>
              <a:t> </a:t>
            </a:r>
            <a:r>
              <a:rPr lang="en-US" dirty="0" err="1"/>
              <a:t>sumnje</a:t>
            </a:r>
            <a:r>
              <a:rPr lang="en-US" dirty="0"/>
              <a:t> da li </a:t>
            </a:r>
            <a:r>
              <a:rPr lang="en-US" dirty="0" err="1"/>
              <a:t>ste</a:t>
            </a:r>
            <a:r>
              <a:rPr lang="en-US" dirty="0"/>
              <a:t> </a:t>
            </a:r>
            <a:r>
              <a:rPr lang="en-US" dirty="0" err="1"/>
              <a:t>doneli</a:t>
            </a:r>
            <a:r>
              <a:rPr lang="en-US" dirty="0"/>
              <a:t> </a:t>
            </a:r>
            <a:r>
              <a:rPr lang="en-US" dirty="0" err="1"/>
              <a:t>pravu</a:t>
            </a:r>
            <a:r>
              <a:rPr lang="en-US" dirty="0"/>
              <a:t> </a:t>
            </a:r>
            <a:r>
              <a:rPr lang="en-US" dirty="0" err="1"/>
              <a:t>odluku</a:t>
            </a:r>
            <a:r>
              <a:rPr lang="en-US" dirty="0"/>
              <a:t> </a:t>
            </a:r>
            <a:r>
              <a:rPr lang="en-US" dirty="0" err="1"/>
              <a:t>ili</a:t>
            </a:r>
            <a:r>
              <a:rPr lang="en-US" dirty="0"/>
              <a:t> </a:t>
            </a:r>
            <a:r>
              <a:rPr lang="en-US" dirty="0" err="1"/>
              <a:t>uradili</a:t>
            </a:r>
            <a:r>
              <a:rPr lang="en-US" dirty="0"/>
              <a:t> </a:t>
            </a:r>
            <a:r>
              <a:rPr lang="en-US" dirty="0" err="1"/>
              <a:t>pravu</a:t>
            </a:r>
            <a:r>
              <a:rPr lang="en-US" dirty="0"/>
              <a:t> </a:t>
            </a:r>
            <a:r>
              <a:rPr lang="en-US" dirty="0" err="1"/>
              <a:t>stvar</a:t>
            </a:r>
            <a:r>
              <a:rPr lang="en-US" dirty="0"/>
              <a:t>.
</a:t>
            </a:r>
            <a:r>
              <a:rPr lang="en-US" dirty="0" err="1"/>
              <a:t>Ponekad</a:t>
            </a:r>
            <a:r>
              <a:rPr lang="en-US" dirty="0"/>
              <a:t> </a:t>
            </a:r>
            <a:r>
              <a:rPr lang="en-US" dirty="0" err="1"/>
              <a:t>ste</a:t>
            </a:r>
            <a:r>
              <a:rPr lang="en-US" dirty="0"/>
              <a:t> </a:t>
            </a:r>
            <a:r>
              <a:rPr lang="en-US" dirty="0" err="1"/>
              <a:t>ekstrovertni</a:t>
            </a:r>
            <a:r>
              <a:rPr lang="en-US" dirty="0"/>
              <a:t>, </a:t>
            </a:r>
            <a:r>
              <a:rPr lang="sr-Latn-BA" dirty="0"/>
              <a:t>društveni</a:t>
            </a:r>
            <a:r>
              <a:rPr lang="en-US" dirty="0"/>
              <a:t>, </a:t>
            </a:r>
            <a:r>
              <a:rPr lang="en-US" dirty="0" err="1"/>
              <a:t>dok</a:t>
            </a:r>
            <a:r>
              <a:rPr lang="en-US" dirty="0"/>
              <a:t> </a:t>
            </a:r>
            <a:r>
              <a:rPr lang="en-US" dirty="0" err="1"/>
              <a:t>ste</a:t>
            </a:r>
            <a:r>
              <a:rPr lang="en-US" dirty="0"/>
              <a:t> u </a:t>
            </a:r>
            <a:r>
              <a:rPr lang="en-US" dirty="0" err="1"/>
              <a:t>drugim</a:t>
            </a:r>
            <a:r>
              <a:rPr lang="en-US" dirty="0"/>
              <a:t> </a:t>
            </a:r>
            <a:r>
              <a:rPr lang="en-US" dirty="0" err="1"/>
              <a:t>vremenima</a:t>
            </a:r>
            <a:r>
              <a:rPr lang="en-US" dirty="0"/>
              <a:t> </a:t>
            </a:r>
            <a:r>
              <a:rPr lang="en-US" dirty="0" err="1"/>
              <a:t>introvertni</a:t>
            </a:r>
            <a:r>
              <a:rPr lang="en-US" dirty="0"/>
              <a:t>, </a:t>
            </a:r>
            <a:r>
              <a:rPr lang="en-US" dirty="0" err="1"/>
              <a:t>obazrivi</a:t>
            </a:r>
            <a:r>
              <a:rPr lang="en-US" dirty="0"/>
              <a:t>, </a:t>
            </a:r>
            <a:r>
              <a:rPr lang="en-US" dirty="0" err="1"/>
              <a:t>rezervisani</a:t>
            </a:r>
            <a:r>
              <a:rPr lang="en-US" dirty="0"/>
              <a:t>.
</a:t>
            </a:r>
            <a:r>
              <a:rPr lang="en-US" dirty="0" err="1"/>
              <a:t>Iako</a:t>
            </a:r>
            <a:r>
              <a:rPr lang="en-US" dirty="0"/>
              <a:t> </a:t>
            </a:r>
            <a:r>
              <a:rPr lang="en-US" dirty="0" err="1"/>
              <a:t>imate</a:t>
            </a:r>
            <a:r>
              <a:rPr lang="en-US" dirty="0"/>
              <a:t> </a:t>
            </a:r>
            <a:r>
              <a:rPr lang="en-US" dirty="0" err="1"/>
              <a:t>neke</a:t>
            </a:r>
            <a:r>
              <a:rPr lang="en-US" dirty="0"/>
              <a:t> </a:t>
            </a:r>
            <a:r>
              <a:rPr lang="en-US" dirty="0" err="1"/>
              <a:t>slabosti</a:t>
            </a:r>
            <a:r>
              <a:rPr lang="en-US" dirty="0"/>
              <a:t> </a:t>
            </a:r>
            <a:r>
              <a:rPr lang="en-US" dirty="0" err="1"/>
              <a:t>ličnosti</a:t>
            </a:r>
            <a:r>
              <a:rPr lang="en-US" dirty="0"/>
              <a:t>, </a:t>
            </a:r>
            <a:r>
              <a:rPr lang="en-US" dirty="0" err="1"/>
              <a:t>generalno</a:t>
            </a:r>
            <a:r>
              <a:rPr lang="en-US" dirty="0"/>
              <a:t> </a:t>
            </a:r>
            <a:r>
              <a:rPr lang="en-US" dirty="0" err="1"/>
              <a:t>ste</a:t>
            </a:r>
            <a:r>
              <a:rPr lang="en-US" dirty="0"/>
              <a:t> u </a:t>
            </a:r>
            <a:r>
              <a:rPr lang="en-US" dirty="0" err="1"/>
              <a:t>stanju</a:t>
            </a:r>
            <a:r>
              <a:rPr lang="en-US" dirty="0"/>
              <a:t> da </a:t>
            </a:r>
            <a:r>
              <a:rPr lang="sr-Latn-BA" dirty="0"/>
              <a:t>se </a:t>
            </a:r>
            <a:r>
              <a:rPr lang="sr-Latn-BA"/>
              <a:t>nosite s njima</a:t>
            </a:r>
            <a:r>
              <a:rPr lang="en-US" dirty="0"/>
              <a:t>.</a:t>
            </a:r>
          </a:p>
        </p:txBody>
      </p:sp>
    </p:spTree>
    <p:extLst>
      <p:ext uri="{BB962C8B-B14F-4D97-AF65-F5344CB8AC3E}">
        <p14:creationId xmlns:p14="http://schemas.microsoft.com/office/powerpoint/2010/main" val="92960238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r>
              <a:rPr lang="pl-PL" dirty="0"/>
              <a:t>Pravo da nalazi testiranja budu tajni</a:t>
            </a:r>
            <a:endParaRPr lang="en-US" dirty="0"/>
          </a:p>
        </p:txBody>
      </p:sp>
      <p:sp>
        <p:nvSpPr>
          <p:cNvPr id="3" name="Content Placeholder 2"/>
          <p:cNvSpPr>
            <a:spLocks noGrp="1"/>
          </p:cNvSpPr>
          <p:nvPr>
            <p:ph idx="1"/>
          </p:nvPr>
        </p:nvSpPr>
        <p:spPr/>
        <p:txBody>
          <a:bodyPr/>
          <a:lstStyle/>
          <a:p>
            <a:r>
              <a:rPr lang="sr-Latn-RS" dirty="0"/>
              <a:t>(Relativno) jednostavno ako se podaci prikupljaju u istraživačke svrhe</a:t>
            </a:r>
          </a:p>
          <a:p>
            <a:r>
              <a:rPr lang="sr-Latn-RS" dirty="0"/>
              <a:t>Kompleksnije ako se radi o situaciji selekcije</a:t>
            </a:r>
          </a:p>
          <a:p>
            <a:r>
              <a:rPr lang="sr-Latn-RS" dirty="0"/>
              <a:t>Rezultatima testiranja mogu raspolagati samo osobe koje na to imaju pravo </a:t>
            </a:r>
          </a:p>
          <a:p>
            <a:r>
              <a:rPr lang="sr-Latn-RS" dirty="0"/>
              <a:t>Ispitanik mora biti informisan koje su to osobe</a:t>
            </a:r>
            <a:endParaRPr lang="en-US" dirty="0"/>
          </a:p>
        </p:txBody>
      </p:sp>
    </p:spTree>
    <p:extLst>
      <p:ext uri="{BB962C8B-B14F-4D97-AF65-F5344CB8AC3E}">
        <p14:creationId xmlns:p14="http://schemas.microsoft.com/office/powerpoint/2010/main" val="40185642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Standardi psihološkog testiranja</a:t>
            </a:r>
            <a:endParaRPr lang="en-US" dirty="0"/>
          </a:p>
        </p:txBody>
      </p:sp>
      <p:sp>
        <p:nvSpPr>
          <p:cNvPr id="3" name="Content Placeholder 2"/>
          <p:cNvSpPr>
            <a:spLocks noGrp="1"/>
          </p:cNvSpPr>
          <p:nvPr>
            <p:ph idx="1"/>
          </p:nvPr>
        </p:nvSpPr>
        <p:spPr/>
        <p:txBody>
          <a:bodyPr>
            <a:normAutofit fontScale="85000" lnSpcReduction="20000"/>
          </a:bodyPr>
          <a:lstStyle/>
          <a:p>
            <a:r>
              <a:rPr lang="pl-PL" dirty="0"/>
              <a:t>Standardizovani postupak upotrebe psihodijagnostičkih sredstava obuhvata sledećih devet procedura (DPS):</a:t>
            </a:r>
            <a:endParaRPr lang="en-US" dirty="0"/>
          </a:p>
          <a:p>
            <a:pPr marL="971550" lvl="1" indent="-514350">
              <a:buFont typeface="+mj-lt"/>
              <a:buAutoNum type="arabicPeriod"/>
            </a:pPr>
            <a:r>
              <a:rPr lang="pl-PL" dirty="0"/>
              <a:t>Procenu potencijalne koristi testiranja u situaciji procenjivanja</a:t>
            </a:r>
            <a:endParaRPr lang="en-US" dirty="0"/>
          </a:p>
          <a:p>
            <a:pPr marL="971550" lvl="1" indent="-514350">
              <a:buFont typeface="+mj-lt"/>
              <a:buAutoNum type="arabicPeriod"/>
            </a:pPr>
            <a:r>
              <a:rPr lang="pl-PL" dirty="0"/>
              <a:t>Proveru adekvatnosti </a:t>
            </a:r>
            <a:r>
              <a:rPr lang="sr-Latn-RS" dirty="0"/>
              <a:t>psiholoških mernih instrumenata</a:t>
            </a:r>
            <a:endParaRPr lang="en-US" dirty="0"/>
          </a:p>
          <a:p>
            <a:pPr marL="971550" lvl="1" indent="-514350">
              <a:buFont typeface="+mj-lt"/>
              <a:buAutoNum type="arabicPeriod"/>
            </a:pPr>
            <a:r>
              <a:rPr lang="pl-PL" dirty="0"/>
              <a:t>Pripremu za psihološko testiranje</a:t>
            </a:r>
            <a:endParaRPr lang="en-US" dirty="0"/>
          </a:p>
          <a:p>
            <a:pPr marL="971550" lvl="1" indent="-514350">
              <a:buFont typeface="+mj-lt"/>
              <a:buAutoNum type="arabicPeriod"/>
            </a:pPr>
            <a:r>
              <a:rPr lang="pl-PL" dirty="0"/>
              <a:t>Primenu psihodijagnostičkog sredstva</a:t>
            </a:r>
          </a:p>
          <a:p>
            <a:pPr marL="971550" lvl="1" indent="-514350">
              <a:buFont typeface="+mj-lt"/>
              <a:buAutoNum type="arabicPeriod"/>
            </a:pPr>
            <a:r>
              <a:rPr lang="pl-PL" dirty="0"/>
              <a:t>Bodovanje i analizu testovnih rezultata</a:t>
            </a:r>
            <a:endParaRPr lang="en-US" dirty="0"/>
          </a:p>
          <a:p>
            <a:pPr marL="971550" lvl="1" indent="-514350">
              <a:buFont typeface="+mj-lt"/>
              <a:buAutoNum type="arabicPeriod"/>
            </a:pPr>
            <a:r>
              <a:rPr lang="pl-PL" dirty="0"/>
              <a:t>Interpretaciju rezultata</a:t>
            </a:r>
            <a:endParaRPr lang="en-US" dirty="0"/>
          </a:p>
          <a:p>
            <a:pPr marL="971550" lvl="1" indent="-514350">
              <a:buFont typeface="+mj-lt"/>
              <a:buAutoNum type="arabicPeriod"/>
            </a:pPr>
            <a:r>
              <a:rPr lang="pl-PL" dirty="0"/>
              <a:t>Tačnu prezentaciju rezultata relevantnim osobama</a:t>
            </a:r>
          </a:p>
          <a:p>
            <a:pPr marL="971550" lvl="1" indent="-514350">
              <a:buFont typeface="+mj-lt"/>
              <a:buAutoNum type="arabicPeriod"/>
            </a:pPr>
            <a:r>
              <a:rPr lang="pl-PL" dirty="0"/>
              <a:t>Čuvanje psiholoških mernih instrumenata</a:t>
            </a:r>
          </a:p>
          <a:p>
            <a:pPr marL="971550" lvl="1" indent="-514350">
              <a:buFont typeface="+mj-lt"/>
              <a:buAutoNum type="arabicPeriod"/>
            </a:pPr>
            <a:r>
              <a:rPr lang="pl-PL" dirty="0"/>
              <a:t>Čuvanje i upotreba dokumentacije o ispitanicima</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1. Procena koristi testiranja</a:t>
            </a:r>
            <a:endParaRPr lang="en-US" dirty="0"/>
          </a:p>
        </p:txBody>
      </p:sp>
      <p:sp>
        <p:nvSpPr>
          <p:cNvPr id="3" name="Content Placeholder 2"/>
          <p:cNvSpPr>
            <a:spLocks noGrp="1"/>
          </p:cNvSpPr>
          <p:nvPr>
            <p:ph idx="1"/>
          </p:nvPr>
        </p:nvSpPr>
        <p:spPr/>
        <p:txBody>
          <a:bodyPr>
            <a:normAutofit fontScale="92500"/>
          </a:bodyPr>
          <a:lstStyle/>
          <a:p>
            <a:r>
              <a:rPr lang="sr-Latn-RS" dirty="0"/>
              <a:t>P</a:t>
            </a:r>
            <a:r>
              <a:rPr lang="de-DE" dirty="0"/>
              <a:t>siholog treba da</a:t>
            </a:r>
            <a:r>
              <a:rPr lang="hr-HR" dirty="0"/>
              <a:t>:</a:t>
            </a:r>
            <a:endParaRPr lang="en-US" dirty="0"/>
          </a:p>
          <a:p>
            <a:pPr lvl="1"/>
            <a:r>
              <a:rPr lang="de-DE" dirty="0"/>
              <a:t>Ima razumno opravdanje za upotrebu psihodijagnosti</a:t>
            </a:r>
            <a:r>
              <a:rPr lang="hr-HR" dirty="0"/>
              <a:t>č</a:t>
            </a:r>
            <a:r>
              <a:rPr lang="de-DE" dirty="0"/>
              <a:t>kog sredstva</a:t>
            </a:r>
            <a:endParaRPr lang="en-US" dirty="0"/>
          </a:p>
          <a:p>
            <a:pPr lvl="1"/>
            <a:r>
              <a:rPr lang="it-IT" dirty="0"/>
              <a:t>Se uveri da li postoji opravdani razlog upućivanja klijenta na  testiranje</a:t>
            </a:r>
            <a:endParaRPr lang="en-US" dirty="0"/>
          </a:p>
          <a:p>
            <a:pPr lvl="1"/>
            <a:r>
              <a:rPr lang="it-IT" dirty="0"/>
              <a:t>Odredi prikladna psihodijagnostička sredstva s obzirom na svrhu testiranja i osobine klijenta</a:t>
            </a:r>
            <a:endParaRPr lang="en-US" dirty="0"/>
          </a:p>
          <a:p>
            <a:pPr lvl="1"/>
            <a:r>
              <a:rPr lang="pl-PL" dirty="0"/>
              <a:t>Potraži druge relevantne dodatne izvore informacija</a:t>
            </a:r>
            <a:endParaRPr lang="en-US" dirty="0"/>
          </a:p>
          <a:p>
            <a:pPr lvl="1"/>
            <a:r>
              <a:rPr lang="it-IT" dirty="0"/>
              <a:t>Osigura da se iskoriste svi dostupni dodatni izvori informacija</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a:t>2. </a:t>
            </a:r>
            <a:r>
              <a:rPr lang="it-IT" dirty="0"/>
              <a:t>Provera </a:t>
            </a:r>
            <a:r>
              <a:rPr lang="sr-Latn-RS" dirty="0"/>
              <a:t>adekvatnosti testa</a:t>
            </a:r>
            <a:endParaRPr lang="en-US" dirty="0"/>
          </a:p>
        </p:txBody>
      </p:sp>
      <p:sp>
        <p:nvSpPr>
          <p:cNvPr id="3" name="Content Placeholder 2"/>
          <p:cNvSpPr>
            <a:spLocks noGrp="1"/>
          </p:cNvSpPr>
          <p:nvPr>
            <p:ph idx="1"/>
          </p:nvPr>
        </p:nvSpPr>
        <p:spPr/>
        <p:txBody>
          <a:bodyPr>
            <a:normAutofit fontScale="77500" lnSpcReduction="20000"/>
          </a:bodyPr>
          <a:lstStyle/>
          <a:p>
            <a:r>
              <a:rPr lang="sr-Latn-RS" dirty="0"/>
              <a:t>P</a:t>
            </a:r>
            <a:r>
              <a:rPr lang="it-IT" dirty="0"/>
              <a:t>siholog treba da:</a:t>
            </a:r>
            <a:endParaRPr lang="en-US" dirty="0"/>
          </a:p>
          <a:p>
            <a:pPr lvl="1"/>
            <a:r>
              <a:rPr lang="it-IT" dirty="0"/>
              <a:t>Prati promene koje se s vremenom događaju u populacijama ispitanika i korišćenim kriterijskim merama</a:t>
            </a:r>
            <a:endParaRPr lang="en-US" dirty="0"/>
          </a:p>
          <a:p>
            <a:pPr lvl="1"/>
            <a:r>
              <a:rPr lang="it-IT" dirty="0"/>
              <a:t>Bude sves</a:t>
            </a:r>
            <a:r>
              <a:rPr lang="sr-Latn-RS" dirty="0"/>
              <a:t>t</a:t>
            </a:r>
            <a:r>
              <a:rPr lang="it-IT" dirty="0"/>
              <a:t>an potrebe za reevaluacijom upotrebe psihodijagnostičkog sredstva ako se promeni njegov oblik, sadržaj ili način primene</a:t>
            </a:r>
            <a:endParaRPr lang="en-US" dirty="0"/>
          </a:p>
          <a:p>
            <a:pPr lvl="1"/>
            <a:r>
              <a:rPr lang="it-IT" dirty="0"/>
              <a:t>Bude sves</a:t>
            </a:r>
            <a:r>
              <a:rPr lang="sr-Latn-RS" dirty="0"/>
              <a:t>t</a:t>
            </a:r>
            <a:r>
              <a:rPr lang="it-IT" dirty="0"/>
              <a:t>an potrebe za reevaluacijom dokaza o valjanosti, ako se promeni svrha upotrebe psihodijagnostičkog sredstva</a:t>
            </a:r>
            <a:endParaRPr lang="en-US" dirty="0"/>
          </a:p>
          <a:p>
            <a:pPr lvl="1"/>
            <a:r>
              <a:rPr lang="pl-PL" dirty="0"/>
              <a:t>Učestvuje u formalnim validacionim istraživanjima kada je to moguće i pomaže u ažuriranju informacija o normama, pouzdanosti i valjanosti psihodijagnostičkog sredstva davanjem relevantnih testovnih podataka onima koji razvijaju psihodijagnostička sredstva, izdavačima i istraživačima</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Etička pitanja</a:t>
            </a:r>
            <a:endParaRPr lang="en-US" dirty="0"/>
          </a:p>
        </p:txBody>
      </p:sp>
      <p:pic>
        <p:nvPicPr>
          <p:cNvPr id="6861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0750" y="2129631"/>
            <a:ext cx="4762500" cy="3467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270102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3. Priprema za testiranje</a:t>
            </a:r>
            <a:endParaRPr lang="en-US" dirty="0"/>
          </a:p>
        </p:txBody>
      </p:sp>
      <p:sp>
        <p:nvSpPr>
          <p:cNvPr id="3" name="Content Placeholder 2"/>
          <p:cNvSpPr>
            <a:spLocks noGrp="1"/>
          </p:cNvSpPr>
          <p:nvPr>
            <p:ph idx="1"/>
          </p:nvPr>
        </p:nvSpPr>
        <p:spPr/>
        <p:txBody>
          <a:bodyPr>
            <a:normAutofit lnSpcReduction="10000"/>
          </a:bodyPr>
          <a:lstStyle/>
          <a:p>
            <a:r>
              <a:rPr lang="pl-PL" dirty="0"/>
              <a:t>Psiholog treba da:</a:t>
            </a:r>
            <a:endParaRPr lang="en-US" dirty="0"/>
          </a:p>
          <a:p>
            <a:pPr lvl="1"/>
            <a:r>
              <a:rPr lang="pl-PL" dirty="0"/>
              <a:t>Osigura klijentima na vreme jasnu informaciju o  svrsi testiranja i pravilima koja moraju poštovati</a:t>
            </a:r>
            <a:endParaRPr lang="en-US" dirty="0"/>
          </a:p>
          <a:p>
            <a:pPr lvl="1"/>
            <a:r>
              <a:rPr lang="pl-PL" dirty="0"/>
              <a:t>Omogući klijentima odgovarajuću pripremu, uputstva i zadatke za vežbu</a:t>
            </a:r>
            <a:endParaRPr lang="en-US" dirty="0"/>
          </a:p>
          <a:p>
            <a:pPr lvl="1"/>
            <a:r>
              <a:rPr lang="pl-PL" dirty="0"/>
              <a:t>Klijentima jasno objasni njihova prava i odgovornosti</a:t>
            </a:r>
            <a:endParaRPr lang="en-US" dirty="0"/>
          </a:p>
          <a:p>
            <a:pPr lvl="1"/>
            <a:r>
              <a:rPr lang="pl-PL" dirty="0"/>
              <a:t>Objasni klijentima, kad je testiranje neobvezno, posledice testiranja i i odustajanja od testiranja kako bi mogli da donesu odluku o učestvovanju</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3. Priprema za testiranje</a:t>
            </a:r>
            <a:endParaRPr lang="en-US" dirty="0"/>
          </a:p>
        </p:txBody>
      </p:sp>
      <p:sp>
        <p:nvSpPr>
          <p:cNvPr id="3" name="Content Placeholder 2"/>
          <p:cNvSpPr>
            <a:spLocks noGrp="1"/>
          </p:cNvSpPr>
          <p:nvPr>
            <p:ph idx="1"/>
          </p:nvPr>
        </p:nvSpPr>
        <p:spPr/>
        <p:txBody>
          <a:bodyPr>
            <a:normAutofit fontScale="85000" lnSpcReduction="20000"/>
          </a:bodyPr>
          <a:lstStyle/>
          <a:p>
            <a:r>
              <a:rPr lang="sr-Latn-RS" dirty="0"/>
              <a:t>Psiholog treba da </a:t>
            </a:r>
            <a:r>
              <a:rPr lang="it-IT" dirty="0"/>
              <a:t>napravi potrebne pripreme kako bi se o</a:t>
            </a:r>
            <a:r>
              <a:rPr lang="sr-Latn-CS" dirty="0"/>
              <a:t>bezbedi</a:t>
            </a:r>
            <a:r>
              <a:rPr lang="it-IT" dirty="0"/>
              <a:t>la</a:t>
            </a:r>
            <a:r>
              <a:rPr lang="sr-Latn-RS" dirty="0"/>
              <a:t> </a:t>
            </a:r>
            <a:r>
              <a:rPr lang="pl-PL" dirty="0"/>
              <a:t>usklađenost uslova testiranja sa onima koje propisuje priručnik:</a:t>
            </a:r>
            <a:endParaRPr lang="en-US" dirty="0"/>
          </a:p>
          <a:p>
            <a:pPr lvl="1"/>
            <a:r>
              <a:rPr lang="pl-PL" dirty="0"/>
              <a:t>dostupnost mesta za testiranje u odgovarajućem prostoru – prostorija mora biti dovoljno prostrana, provetrena, dobro osvetljena i zaštićena od buke i drugih spoljnih utjecaja;</a:t>
            </a:r>
            <a:endParaRPr lang="en-US" dirty="0"/>
          </a:p>
          <a:p>
            <a:pPr lvl="1"/>
            <a:r>
              <a:rPr lang="en-US" dirty="0" err="1"/>
              <a:t>dovoljna</a:t>
            </a:r>
            <a:r>
              <a:rPr lang="en-US" dirty="0"/>
              <a:t> </a:t>
            </a:r>
            <a:r>
              <a:rPr lang="en-US" dirty="0" err="1"/>
              <a:t>količina</a:t>
            </a:r>
            <a:r>
              <a:rPr lang="en-US" dirty="0"/>
              <a:t> </a:t>
            </a:r>
            <a:r>
              <a:rPr lang="en-US" dirty="0" err="1"/>
              <a:t>proverenog</a:t>
            </a:r>
            <a:r>
              <a:rPr lang="en-US" dirty="0"/>
              <a:t> </a:t>
            </a:r>
            <a:r>
              <a:rPr lang="en-US" dirty="0" err="1"/>
              <a:t>i</a:t>
            </a:r>
            <a:r>
              <a:rPr lang="en-US" dirty="0"/>
              <a:t> </a:t>
            </a:r>
            <a:r>
              <a:rPr lang="en-US" dirty="0" err="1"/>
              <a:t>ispravnog</a:t>
            </a:r>
            <a:r>
              <a:rPr lang="en-US" dirty="0"/>
              <a:t> </a:t>
            </a:r>
            <a:r>
              <a:rPr lang="en-US" dirty="0" err="1"/>
              <a:t>testovnog</a:t>
            </a:r>
            <a:r>
              <a:rPr lang="en-US" dirty="0"/>
              <a:t> </a:t>
            </a:r>
            <a:r>
              <a:rPr lang="en-US" dirty="0" err="1"/>
              <a:t>materijala</a:t>
            </a:r>
            <a:r>
              <a:rPr lang="en-US" dirty="0"/>
              <a:t>;</a:t>
            </a:r>
          </a:p>
          <a:p>
            <a:pPr lvl="1"/>
            <a:r>
              <a:rPr lang="en-US" dirty="0" err="1"/>
              <a:t>primenu</a:t>
            </a:r>
            <a:r>
              <a:rPr lang="en-US" dirty="0"/>
              <a:t> </a:t>
            </a:r>
            <a:r>
              <a:rPr lang="en-US" dirty="0" err="1"/>
              <a:t>psihodijagnostičkih</a:t>
            </a:r>
            <a:r>
              <a:rPr lang="en-US" dirty="0"/>
              <a:t> </a:t>
            </a:r>
            <a:r>
              <a:rPr lang="en-US" dirty="0" err="1"/>
              <a:t>sredstava</a:t>
            </a:r>
            <a:r>
              <a:rPr lang="en-US" dirty="0"/>
              <a:t> </a:t>
            </a:r>
            <a:r>
              <a:rPr lang="en-US" dirty="0" err="1"/>
              <a:t>obavljaju</a:t>
            </a:r>
            <a:r>
              <a:rPr lang="en-US" dirty="0"/>
              <a:t> </a:t>
            </a:r>
            <a:r>
              <a:rPr lang="en-US" dirty="0" err="1"/>
              <a:t>isključivo</a:t>
            </a:r>
            <a:r>
              <a:rPr lang="en-US" dirty="0"/>
              <a:t> </a:t>
            </a:r>
            <a:r>
              <a:rPr lang="en-US" dirty="0" err="1"/>
              <a:t>edu</a:t>
            </a:r>
            <a:r>
              <a:rPr lang="sr-Latn-RS" dirty="0"/>
              <a:t>kova</a:t>
            </a:r>
            <a:r>
              <a:rPr lang="en-US" dirty="0"/>
              <a:t>ne </a:t>
            </a:r>
            <a:r>
              <a:rPr lang="en-US" dirty="0" err="1"/>
              <a:t>osobe</a:t>
            </a:r>
            <a:r>
              <a:rPr lang="en-US" dirty="0"/>
              <a:t>;</a:t>
            </a:r>
          </a:p>
          <a:p>
            <a:pPr lvl="1"/>
            <a:r>
              <a:rPr lang="pl-PL" dirty="0"/>
              <a:t>odgovarajuće prilagođavanje za testiranje osoba s posebnim potrebama.</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4. Primena testa</a:t>
            </a:r>
            <a:endParaRPr lang="en-US" dirty="0"/>
          </a:p>
        </p:txBody>
      </p:sp>
      <p:sp>
        <p:nvSpPr>
          <p:cNvPr id="3" name="Content Placeholder 2"/>
          <p:cNvSpPr>
            <a:spLocks noGrp="1"/>
          </p:cNvSpPr>
          <p:nvPr>
            <p:ph idx="1"/>
          </p:nvPr>
        </p:nvSpPr>
        <p:spPr/>
        <p:txBody>
          <a:bodyPr>
            <a:normAutofit fontScale="70000" lnSpcReduction="20000"/>
          </a:bodyPr>
          <a:lstStyle/>
          <a:p>
            <a:r>
              <a:rPr lang="pl-PL" dirty="0"/>
              <a:t>Psiholog treba da:</a:t>
            </a:r>
            <a:endParaRPr lang="en-US" dirty="0"/>
          </a:p>
          <a:p>
            <a:pPr lvl="1"/>
            <a:r>
              <a:rPr lang="pl-PL" dirty="0"/>
              <a:t>Uspostavi dobar odnos s klijentima</a:t>
            </a:r>
            <a:endParaRPr lang="en-US" dirty="0"/>
          </a:p>
          <a:p>
            <a:pPr lvl="1"/>
            <a:r>
              <a:rPr lang="pl-PL" dirty="0"/>
              <a:t>Izbegne stvaranje i potsticanje nepotrebne anksioznosti, osim ako je ona predmet merenja</a:t>
            </a:r>
            <a:endParaRPr lang="en-US" dirty="0"/>
          </a:p>
          <a:p>
            <a:pPr lvl="1"/>
            <a:r>
              <a:rPr lang="pl-PL" dirty="0"/>
              <a:t>Osigura uklanjanje potencijalnih izvora ometanja (npr. alarmi na satovima, mobilni telefoni)</a:t>
            </a:r>
            <a:endParaRPr lang="en-US" dirty="0"/>
          </a:p>
          <a:p>
            <a:pPr lvl="1"/>
            <a:r>
              <a:rPr lang="it-IT" dirty="0"/>
              <a:t>Pre početka testiranja proveri imaju li svi potrebne materijale</a:t>
            </a:r>
            <a:endParaRPr lang="en-US" dirty="0"/>
          </a:p>
          <a:p>
            <a:pPr lvl="1"/>
            <a:r>
              <a:rPr lang="it-IT" dirty="0"/>
              <a:t>Primeni psihodijagnostičko sredstvo u odgovarajućim  kontrolisanim uslovima</a:t>
            </a:r>
            <a:endParaRPr lang="en-US" dirty="0"/>
          </a:p>
          <a:p>
            <a:pPr lvl="1"/>
            <a:r>
              <a:rPr lang="it-IT" dirty="0"/>
              <a:t>Jasno i razgovetno pročita uputstva i proveri da li su klijenti dobro razumeli</a:t>
            </a:r>
            <a:endParaRPr lang="en-US" dirty="0"/>
          </a:p>
          <a:p>
            <a:pPr lvl="1"/>
            <a:r>
              <a:rPr lang="it-IT" dirty="0"/>
              <a:t>Da dovoljno vremena za rešavanje primera</a:t>
            </a:r>
            <a:endParaRPr lang="en-US" dirty="0"/>
          </a:p>
          <a:p>
            <a:pPr lvl="1"/>
            <a:r>
              <a:rPr lang="it-IT" dirty="0"/>
              <a:t>Proveri da li su vraćeni svi materijali na kraju testiranja</a:t>
            </a:r>
            <a:endParaRPr lang="en-US" dirty="0"/>
          </a:p>
          <a:p>
            <a:pPr lvl="1"/>
            <a:r>
              <a:rPr lang="it-IT" dirty="0"/>
              <a:t>Proveri </a:t>
            </a:r>
            <a:r>
              <a:rPr lang="sr-Latn-RS" dirty="0"/>
              <a:t>da </a:t>
            </a:r>
            <a:r>
              <a:rPr lang="it-IT" dirty="0"/>
              <a:t>li</a:t>
            </a:r>
            <a:r>
              <a:rPr lang="sr-Latn-RS" dirty="0"/>
              <a:t> su</a:t>
            </a:r>
            <a:r>
              <a:rPr lang="it-IT" dirty="0"/>
              <a:t> uslovi testiranja bili pod kontrolom i jesu li klijenti bili izloženi ometanjima tokom testiranja</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5. Bodovanje rezultata</a:t>
            </a:r>
            <a:endParaRPr lang="en-US" dirty="0"/>
          </a:p>
        </p:txBody>
      </p:sp>
      <p:sp>
        <p:nvSpPr>
          <p:cNvPr id="3" name="Content Placeholder 2"/>
          <p:cNvSpPr>
            <a:spLocks noGrp="1"/>
          </p:cNvSpPr>
          <p:nvPr>
            <p:ph idx="1"/>
          </p:nvPr>
        </p:nvSpPr>
        <p:spPr/>
        <p:txBody>
          <a:bodyPr>
            <a:normAutofit lnSpcReduction="10000"/>
          </a:bodyPr>
          <a:lstStyle/>
          <a:p>
            <a:r>
              <a:rPr lang="sr-Latn-RS" dirty="0"/>
              <a:t>Psiholog treba da:</a:t>
            </a:r>
          </a:p>
          <a:p>
            <a:pPr lvl="1"/>
            <a:r>
              <a:rPr lang="sr-Latn-RS" dirty="0"/>
              <a:t>Sledi standardizovane procedure</a:t>
            </a:r>
          </a:p>
          <a:p>
            <a:pPr lvl="1"/>
            <a:r>
              <a:rPr lang="sr-Latn-RS" dirty="0"/>
              <a:t>Napravi odgovarajuće transformacjie skorova na standardne skale</a:t>
            </a:r>
          </a:p>
          <a:p>
            <a:pPr lvl="1"/>
            <a:r>
              <a:rPr lang="sr-Latn-RS" dirty="0"/>
              <a:t>Odabere relevantne skale</a:t>
            </a:r>
          </a:p>
          <a:p>
            <a:pPr lvl="1"/>
            <a:r>
              <a:rPr lang="sr-Latn-RS" dirty="0"/>
              <a:t>Vodi računa o tome da ne poredi skorove ispitanika sa zastarelim ili irelevantnim normama</a:t>
            </a:r>
          </a:p>
          <a:p>
            <a:pPr lvl="1"/>
            <a:r>
              <a:rPr lang="sr-Latn-RS" dirty="0"/>
              <a:t>Računa kompozitne skorove</a:t>
            </a:r>
          </a:p>
          <a:p>
            <a:pPr lvl="1"/>
            <a:r>
              <a:rPr lang="sr-Latn-RS" dirty="0"/>
              <a:t>Proveri testovne rezultate kako bi se otklonile eventualne greške</a:t>
            </a:r>
            <a:endParaRPr lang="en-US" dirty="0"/>
          </a:p>
        </p:txBody>
      </p:sp>
    </p:spTree>
    <p:extLst>
      <p:ext uri="{BB962C8B-B14F-4D97-AF65-F5344CB8AC3E}">
        <p14:creationId xmlns:p14="http://schemas.microsoft.com/office/powerpoint/2010/main" val="41828488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6. </a:t>
            </a:r>
            <a:r>
              <a:rPr lang="it-IT" dirty="0"/>
              <a:t>Interpretacija rezultata</a:t>
            </a:r>
            <a:endParaRPr lang="en-US" dirty="0"/>
          </a:p>
        </p:txBody>
      </p:sp>
      <p:sp>
        <p:nvSpPr>
          <p:cNvPr id="3" name="Content Placeholder 2"/>
          <p:cNvSpPr>
            <a:spLocks noGrp="1"/>
          </p:cNvSpPr>
          <p:nvPr>
            <p:ph idx="1"/>
          </p:nvPr>
        </p:nvSpPr>
        <p:spPr/>
        <p:txBody>
          <a:bodyPr>
            <a:normAutofit fontScale="77500" lnSpcReduction="20000"/>
          </a:bodyPr>
          <a:lstStyle/>
          <a:p>
            <a:r>
              <a:rPr lang="sr-Latn-CS" dirty="0"/>
              <a:t>P</a:t>
            </a:r>
            <a:r>
              <a:rPr lang="it-IT" dirty="0"/>
              <a:t>siholog treba da:</a:t>
            </a:r>
            <a:endParaRPr lang="en-US" dirty="0"/>
          </a:p>
          <a:p>
            <a:pPr lvl="1"/>
            <a:r>
              <a:rPr lang="it-IT" dirty="0"/>
              <a:t>Dobro razume teorijsk</a:t>
            </a:r>
            <a:r>
              <a:rPr lang="sr-Latn-RS" dirty="0"/>
              <a:t>e</a:t>
            </a:r>
            <a:r>
              <a:rPr lang="it-IT" dirty="0"/>
              <a:t> ili konceptualn</a:t>
            </a:r>
            <a:r>
              <a:rPr lang="sr-Latn-RS" dirty="0"/>
              <a:t>e</a:t>
            </a:r>
            <a:r>
              <a:rPr lang="it-IT" dirty="0"/>
              <a:t> osnov</a:t>
            </a:r>
            <a:r>
              <a:rPr lang="sr-Latn-RS" dirty="0"/>
              <a:t>e</a:t>
            </a:r>
            <a:r>
              <a:rPr lang="it-IT" dirty="0"/>
              <a:t> psihodijagnostičkog sredstva, pripadajuću dokumentaciju i uputstvo za korišćenje i interpretaciju rezultata</a:t>
            </a:r>
            <a:endParaRPr lang="en-US" dirty="0"/>
          </a:p>
          <a:p>
            <a:pPr lvl="1"/>
            <a:r>
              <a:rPr lang="it-IT" dirty="0"/>
              <a:t>Dobro razume koriš</a:t>
            </a:r>
            <a:r>
              <a:rPr lang="sr-Latn-RS" dirty="0"/>
              <a:t>ć</a:t>
            </a:r>
            <a:r>
              <a:rPr lang="it-IT" dirty="0"/>
              <a:t>ene skale, karakteristike normativnih ili komparativnih grupa i ograničenja rezultata</a:t>
            </a:r>
            <a:endParaRPr lang="en-US" dirty="0"/>
          </a:p>
          <a:p>
            <a:pPr lvl="1"/>
            <a:r>
              <a:rPr lang="it-IT" dirty="0"/>
              <a:t>Spreči pristra</a:t>
            </a:r>
            <a:r>
              <a:rPr lang="sr-Latn-RS" dirty="0"/>
              <a:t>s</a:t>
            </a:r>
            <a:r>
              <a:rPr lang="it-IT" dirty="0"/>
              <a:t>nost u tumačenju rezultata osoba koje pripadaju grupama različitog kulturalnog nasleđa, stepena obrazovanja, </a:t>
            </a:r>
            <a:r>
              <a:rPr lang="sr-Latn-RS" dirty="0"/>
              <a:t>uzrasta </a:t>
            </a:r>
            <a:r>
              <a:rPr lang="it-IT" dirty="0"/>
              <a:t>ili etničkog porekla</a:t>
            </a:r>
            <a:endParaRPr lang="en-US" dirty="0"/>
          </a:p>
          <a:p>
            <a:pPr lvl="1"/>
            <a:r>
              <a:rPr lang="it-IT" dirty="0"/>
              <a:t>Koristi odgovarajuće norme za različite grupe kad su dostupne</a:t>
            </a:r>
            <a:endParaRPr lang="en-US" dirty="0"/>
          </a:p>
          <a:p>
            <a:pPr lvl="1"/>
            <a:r>
              <a:rPr lang="it-IT" dirty="0"/>
              <a:t>Interpretira rezultate u svetlu dostupnih informacija o osobi (uključujući </a:t>
            </a:r>
            <a:r>
              <a:rPr lang="sr-Latn-RS" dirty="0"/>
              <a:t>uzrast</a:t>
            </a:r>
            <a:r>
              <a:rPr lang="it-IT" dirty="0"/>
              <a:t>, pol, obrazovanje, kulturu i druge faktore) </a:t>
            </a:r>
            <a:r>
              <a:rPr lang="sr-Latn-RS" dirty="0"/>
              <a:t>i</a:t>
            </a:r>
            <a:r>
              <a:rPr lang="it-IT" dirty="0"/>
              <a:t> uzevši u obzir tehnička ograničenja psihodijagnostičkog sredstva, kontekst  procenjivanja i potrebe onih s</a:t>
            </a:r>
            <a:r>
              <a:rPr lang="sr-Latn-RS" dirty="0"/>
              <a:t>a</a:t>
            </a:r>
            <a:r>
              <a:rPr lang="it-IT" dirty="0"/>
              <a:t> opravdanim zanimanjem za ishod procesa</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sr-Latn-RS" dirty="0"/>
              <a:t>6. </a:t>
            </a:r>
            <a:r>
              <a:rPr lang="it-IT" dirty="0"/>
              <a:t>Interpretacija rezultata</a:t>
            </a:r>
            <a:endParaRPr lang="en-US" altLang="en-US" dirty="0"/>
          </a:p>
        </p:txBody>
      </p:sp>
      <p:sp>
        <p:nvSpPr>
          <p:cNvPr id="3" name="Content Placeholder 2"/>
          <p:cNvSpPr>
            <a:spLocks noGrp="1"/>
          </p:cNvSpPr>
          <p:nvPr>
            <p:ph idx="1"/>
          </p:nvPr>
        </p:nvSpPr>
        <p:spPr/>
        <p:txBody>
          <a:bodyPr>
            <a:normAutofit fontScale="85000" lnSpcReduction="10000"/>
          </a:bodyPr>
          <a:lstStyle/>
          <a:p>
            <a:r>
              <a:rPr lang="sr-Latn-RS" dirty="0"/>
              <a:t>Psiholog treba da:</a:t>
            </a:r>
          </a:p>
          <a:p>
            <a:pPr lvl="1"/>
            <a:r>
              <a:rPr lang="it-IT" dirty="0"/>
              <a:t>Izbegava generaliz</a:t>
            </a:r>
            <a:r>
              <a:rPr lang="sr-Latn-RS" dirty="0"/>
              <a:t>ovanje</a:t>
            </a:r>
            <a:r>
              <a:rPr lang="it-IT" dirty="0"/>
              <a:t> rezultata psihodijagnostičkog sredstva na osobine koje ono ne meri</a:t>
            </a:r>
            <a:endParaRPr lang="en-US" dirty="0"/>
          </a:p>
          <a:p>
            <a:pPr lvl="1"/>
            <a:r>
              <a:rPr lang="it-IT" dirty="0"/>
              <a:t>Pri interpretaciji rezultata uzm</a:t>
            </a:r>
            <a:r>
              <a:rPr lang="sr-Latn-RS" dirty="0"/>
              <a:t>e</a:t>
            </a:r>
            <a:r>
              <a:rPr lang="it-IT" dirty="0"/>
              <a:t> u obzir pouzdanost svake skale, grešku merenja i druge karakteristike koje su mogle veštački sniziti ili povisiti rezultate</a:t>
            </a:r>
            <a:endParaRPr lang="sr-Latn-RS" dirty="0"/>
          </a:p>
          <a:p>
            <a:pPr lvl="1"/>
            <a:r>
              <a:rPr lang="it-IT" dirty="0"/>
              <a:t>Bud</a:t>
            </a:r>
            <a:r>
              <a:rPr lang="sr-Latn-RS" dirty="0"/>
              <a:t>e</a:t>
            </a:r>
            <a:r>
              <a:rPr lang="it-IT" dirty="0"/>
              <a:t> sves</a:t>
            </a:r>
            <a:r>
              <a:rPr lang="sr-Latn-RS" dirty="0"/>
              <a:t>ta</a:t>
            </a:r>
            <a:r>
              <a:rPr lang="it-IT" dirty="0"/>
              <a:t>n mogućih stereotipa i izbegava interpretiranje rezultata na način koji podržava stereotipe</a:t>
            </a:r>
            <a:endParaRPr lang="en-US" dirty="0"/>
          </a:p>
          <a:p>
            <a:pPr lvl="1"/>
            <a:r>
              <a:rPr lang="it-IT" dirty="0"/>
              <a:t>Uz</a:t>
            </a:r>
            <a:r>
              <a:rPr lang="sr-Latn-RS" dirty="0"/>
              <a:t>me</a:t>
            </a:r>
            <a:r>
              <a:rPr lang="it-IT" dirty="0"/>
              <a:t> u obzir svaki dokaz o prethodnom iskustvu s psihodijagnostičkim sredstvom, ako postoje podaci o efektima takvog iskustva na učinak na psihodijagnostičkom sredstvu</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7. Prezentacija rezultata</a:t>
            </a:r>
            <a:endParaRPr lang="en-US" dirty="0"/>
          </a:p>
        </p:txBody>
      </p:sp>
      <p:sp>
        <p:nvSpPr>
          <p:cNvPr id="3" name="Content Placeholder 2"/>
          <p:cNvSpPr>
            <a:spLocks noGrp="1"/>
          </p:cNvSpPr>
          <p:nvPr>
            <p:ph idx="1"/>
          </p:nvPr>
        </p:nvSpPr>
        <p:spPr/>
        <p:txBody>
          <a:bodyPr>
            <a:normAutofit fontScale="92500" lnSpcReduction="10000"/>
          </a:bodyPr>
          <a:lstStyle/>
          <a:p>
            <a:r>
              <a:rPr lang="pl-PL" dirty="0"/>
              <a:t>Psiholog treba da:</a:t>
            </a:r>
            <a:endParaRPr lang="en-US" dirty="0"/>
          </a:p>
          <a:p>
            <a:pPr lvl="1"/>
            <a:r>
              <a:rPr lang="pl-PL" dirty="0"/>
              <a:t>Prezentuje testovne rezultate samo osobama koje na to imaju zakonsko pravo</a:t>
            </a:r>
            <a:endParaRPr lang="en-US" dirty="0"/>
          </a:p>
          <a:p>
            <a:pPr lvl="1"/>
            <a:r>
              <a:rPr lang="pl-PL" dirty="0"/>
              <a:t>Prilagodi svoja mišljenja, ocene, procene i izveštaje nivou razumevanja onih koji ih primaju i svrsi procenjivanja</a:t>
            </a:r>
            <a:endParaRPr lang="en-US" dirty="0"/>
          </a:p>
          <a:p>
            <a:pPr lvl="1"/>
            <a:r>
              <a:rPr lang="pl-PL" dirty="0"/>
              <a:t>Jasno naglasi da testovni rezultati predstavljaju samo jedan izvor podataka i da ih uvek treba sagledati zajedno s ostalim  informacijama, kao i da objasni koliku važnost u odnosu na ostale informacije o  procenjivanim osobama imaju testovni rezultati</a:t>
            </a:r>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7. Prezentacija rezultata</a:t>
            </a:r>
            <a:endParaRPr lang="en-US" dirty="0"/>
          </a:p>
        </p:txBody>
      </p:sp>
      <p:sp>
        <p:nvSpPr>
          <p:cNvPr id="3" name="Content Placeholder 2"/>
          <p:cNvSpPr>
            <a:spLocks noGrp="1"/>
          </p:cNvSpPr>
          <p:nvPr>
            <p:ph idx="1"/>
          </p:nvPr>
        </p:nvSpPr>
        <p:spPr/>
        <p:txBody>
          <a:bodyPr>
            <a:normAutofit fontScale="92500" lnSpcReduction="10000"/>
          </a:bodyPr>
          <a:lstStyle/>
          <a:p>
            <a:r>
              <a:rPr lang="pl-PL" dirty="0"/>
              <a:t>Psiholog treba da:</a:t>
            </a:r>
          </a:p>
          <a:p>
            <a:pPr lvl="1" fontAlgn="auto">
              <a:spcAft>
                <a:spcPts val="0"/>
              </a:spcAft>
              <a:buFont typeface="Arial" pitchFamily="34" charset="0"/>
              <a:buChar char="•"/>
              <a:defRPr/>
            </a:pPr>
            <a:r>
              <a:rPr lang="pl-PL" dirty="0"/>
              <a:t>Kad je to moguće, da onima koji odlučuju informaciju o tome kako im rezultati mogu koristiti prilikom odlučivanja</a:t>
            </a:r>
            <a:endParaRPr lang="en-US" dirty="0"/>
          </a:p>
          <a:p>
            <a:pPr lvl="1" fontAlgn="auto">
              <a:spcAft>
                <a:spcPts val="0"/>
              </a:spcAft>
              <a:buFont typeface="Arial" pitchFamily="34" charset="0"/>
              <a:buChar char="•"/>
              <a:defRPr/>
            </a:pPr>
            <a:r>
              <a:rPr lang="pl-PL" dirty="0"/>
              <a:t>Klijentima i korisnicima psiholoških usluga na razumljiv način objasni rezultate kada oni služe za klasifikaciju</a:t>
            </a:r>
            <a:endParaRPr lang="en-US" dirty="0"/>
          </a:p>
          <a:p>
            <a:pPr lvl="1" fontAlgn="auto">
              <a:spcAft>
                <a:spcPts val="0"/>
              </a:spcAft>
              <a:buFont typeface="Arial" pitchFamily="34" charset="0"/>
              <a:buChar char="•"/>
              <a:defRPr/>
            </a:pPr>
            <a:r>
              <a:rPr lang="pl-PL" dirty="0"/>
              <a:t>Uključi u pisane izveštaje jasan sažetak i kad je potrebno, specifične preporuke</a:t>
            </a:r>
            <a:endParaRPr lang="en-US" dirty="0"/>
          </a:p>
          <a:p>
            <a:pPr lvl="1" fontAlgn="auto">
              <a:spcAft>
                <a:spcPts val="0"/>
              </a:spcAft>
              <a:buFont typeface="Arial" pitchFamily="34" charset="0"/>
              <a:buChar char="•"/>
              <a:defRPr/>
            </a:pPr>
            <a:r>
              <a:rPr lang="pl-PL" dirty="0"/>
              <a:t>Kad je to moguće, u prezentaciji rezultata izbegava brojčane podatke, već koristi kvalitativne kategorije i interpretaciju</a:t>
            </a:r>
            <a:endParaRPr lang="en-US" dirty="0"/>
          </a:p>
          <a:p>
            <a:endParaRPr lang="en-US" dirty="0"/>
          </a:p>
        </p:txBody>
      </p:sp>
    </p:spTree>
    <p:extLst>
      <p:ext uri="{BB962C8B-B14F-4D97-AF65-F5344CB8AC3E}">
        <p14:creationId xmlns:p14="http://schemas.microsoft.com/office/powerpoint/2010/main" val="25172516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8. Čuvanje testova</a:t>
            </a:r>
            <a:endParaRPr lang="en-US" dirty="0"/>
          </a:p>
        </p:txBody>
      </p:sp>
      <p:sp>
        <p:nvSpPr>
          <p:cNvPr id="3" name="Content Placeholder 2"/>
          <p:cNvSpPr>
            <a:spLocks noGrp="1"/>
          </p:cNvSpPr>
          <p:nvPr>
            <p:ph idx="1"/>
          </p:nvPr>
        </p:nvSpPr>
        <p:spPr/>
        <p:txBody>
          <a:bodyPr/>
          <a:lstStyle/>
          <a:p>
            <a:r>
              <a:rPr lang="sr-Latn-RS" dirty="0"/>
              <a:t>Psiholog treba da:</a:t>
            </a:r>
          </a:p>
          <a:p>
            <a:pPr lvl="1"/>
            <a:r>
              <a:rPr lang="sr-Latn-RS" dirty="0"/>
              <a:t>Vodi računa o testu i pratećim materijalima</a:t>
            </a:r>
          </a:p>
          <a:p>
            <a:pPr lvl="1"/>
            <a:r>
              <a:rPr lang="sr-Latn-RS" dirty="0"/>
              <a:t>Poštuje autorska prava</a:t>
            </a:r>
          </a:p>
          <a:p>
            <a:pPr lvl="1"/>
            <a:r>
              <a:rPr lang="sr-Latn-RS" dirty="0"/>
              <a:t>Obezbedi diskreciju u primeni instrumenata</a:t>
            </a:r>
          </a:p>
          <a:p>
            <a:pPr lvl="1"/>
            <a:r>
              <a:rPr lang="sr-Latn-RS" dirty="0"/>
              <a:t>Prijavi zloupotrebu </a:t>
            </a:r>
          </a:p>
          <a:p>
            <a:pPr lvl="1"/>
            <a:r>
              <a:rPr lang="sr-Latn-RS" dirty="0"/>
              <a:t>Neupotrebljive instrumente na adekvatan način uništi</a:t>
            </a:r>
          </a:p>
          <a:p>
            <a:pPr lvl="1"/>
            <a:endParaRPr lang="en-US" dirty="0"/>
          </a:p>
        </p:txBody>
      </p:sp>
    </p:spTree>
    <p:extLst>
      <p:ext uri="{BB962C8B-B14F-4D97-AF65-F5344CB8AC3E}">
        <p14:creationId xmlns:p14="http://schemas.microsoft.com/office/powerpoint/2010/main" val="36265524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9. Čuvanje dokumentacije</a:t>
            </a:r>
            <a:endParaRPr lang="en-US" dirty="0"/>
          </a:p>
        </p:txBody>
      </p:sp>
      <p:sp>
        <p:nvSpPr>
          <p:cNvPr id="3" name="Content Placeholder 2"/>
          <p:cNvSpPr>
            <a:spLocks noGrp="1"/>
          </p:cNvSpPr>
          <p:nvPr>
            <p:ph idx="1"/>
          </p:nvPr>
        </p:nvSpPr>
        <p:spPr/>
        <p:txBody>
          <a:bodyPr>
            <a:normAutofit fontScale="92500"/>
          </a:bodyPr>
          <a:lstStyle/>
          <a:p>
            <a:r>
              <a:rPr lang="sr-Latn-RS" dirty="0"/>
              <a:t>Psiholog treba da:</a:t>
            </a:r>
          </a:p>
          <a:p>
            <a:pPr lvl="1"/>
            <a:r>
              <a:rPr lang="sr-Latn-RS" dirty="0"/>
              <a:t>Čuva podatke o pojedincima kao profesionalnu tajnu</a:t>
            </a:r>
          </a:p>
          <a:p>
            <a:pPr lvl="1"/>
            <a:r>
              <a:rPr lang="sr-Latn-RS" dirty="0"/>
              <a:t>Dosije o ispitaniku čuva minimum godinu dana, u adekvatnom prostoru za odlaganje</a:t>
            </a:r>
          </a:p>
          <a:p>
            <a:pPr lvl="1"/>
            <a:r>
              <a:rPr lang="sr-Latn-RS" dirty="0"/>
              <a:t>Odredi nivoe poverljivosti i objasni ih svim stranama koje su uključene u testiranje</a:t>
            </a:r>
          </a:p>
          <a:p>
            <a:pPr lvl="1"/>
            <a:r>
              <a:rPr lang="sr-Latn-RS" dirty="0"/>
              <a:t>Zaštiti podatke tako da im imaju pristup samo oni koji imaju pravo na to</a:t>
            </a:r>
          </a:p>
          <a:p>
            <a:pPr lvl="1"/>
            <a:r>
              <a:rPr lang="sr-Latn-RS" dirty="0"/>
              <a:t>Ukloni podatke koji mogu ukazivati na identitet ispitanika iz baza koje se koriste u istraživačke svrhe</a:t>
            </a:r>
            <a:endParaRPr lang="en-US" dirty="0"/>
          </a:p>
        </p:txBody>
      </p:sp>
    </p:spTree>
    <p:extLst>
      <p:ext uri="{BB962C8B-B14F-4D97-AF65-F5344CB8AC3E}">
        <p14:creationId xmlns:p14="http://schemas.microsoft.com/office/powerpoint/2010/main" val="26649577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Etička pitanja</a:t>
            </a:r>
            <a:endParaRPr lang="en-US" dirty="0"/>
          </a:p>
        </p:txBody>
      </p:sp>
      <p:sp>
        <p:nvSpPr>
          <p:cNvPr id="3" name="Content Placeholder 2"/>
          <p:cNvSpPr>
            <a:spLocks noGrp="1"/>
          </p:cNvSpPr>
          <p:nvPr>
            <p:ph idx="1"/>
          </p:nvPr>
        </p:nvSpPr>
        <p:spPr/>
        <p:txBody>
          <a:bodyPr/>
          <a:lstStyle/>
          <a:p>
            <a:r>
              <a:rPr lang="sr-Latn-RS" dirty="0"/>
              <a:t>Zašto (kao struka) imamo etičke standarde?</a:t>
            </a:r>
          </a:p>
          <a:p>
            <a:r>
              <a:rPr lang="sr-Latn-RS" dirty="0"/>
              <a:t>Etički standardi su važni u svakoj profesiji, ali posebno kod onih gde se radi sa ljudima</a:t>
            </a:r>
          </a:p>
          <a:p>
            <a:r>
              <a:rPr lang="sr-Latn-RS" dirty="0"/>
              <a:t>Mišljenje / preporuka / izveštaj psihologa često utiče na odluke koje imaju krupne posledice po živote ljudi</a:t>
            </a:r>
            <a:endParaRPr lang="en-US" dirty="0"/>
          </a:p>
        </p:txBody>
      </p:sp>
    </p:spTree>
    <p:extLst>
      <p:ext uri="{BB962C8B-B14F-4D97-AF65-F5344CB8AC3E}">
        <p14:creationId xmlns:p14="http://schemas.microsoft.com/office/powerpoint/2010/main" val="39476427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Ispitivanje osoba s posebnim potrebama</a:t>
            </a:r>
            <a:endParaRPr lang="en-US" dirty="0"/>
          </a:p>
        </p:txBody>
      </p:sp>
      <p:sp>
        <p:nvSpPr>
          <p:cNvPr id="3" name="Content Placeholder 2"/>
          <p:cNvSpPr>
            <a:spLocks noGrp="1"/>
          </p:cNvSpPr>
          <p:nvPr>
            <p:ph idx="1"/>
          </p:nvPr>
        </p:nvSpPr>
        <p:spPr/>
        <p:txBody>
          <a:bodyPr>
            <a:normAutofit fontScale="62500" lnSpcReduction="20000"/>
          </a:bodyPr>
          <a:lstStyle/>
          <a:p>
            <a:pPr marL="342900" lvl="1" indent="-342900">
              <a:buFont typeface="Arial" charset="0"/>
              <a:buChar char="•"/>
            </a:pPr>
            <a:r>
              <a:rPr lang="pl-PL" sz="3200" dirty="0"/>
              <a:t>Prilagođavanje psihodijagnostičkog sredstva za ispitivanje osoba s posebnim potrebama</a:t>
            </a:r>
            <a:endParaRPr lang="en-US" sz="3200" dirty="0"/>
          </a:p>
          <a:p>
            <a:r>
              <a:rPr lang="pl-PL" dirty="0"/>
              <a:t>Psiholog treba da:</a:t>
            </a:r>
            <a:endParaRPr lang="en-US" dirty="0"/>
          </a:p>
          <a:p>
            <a:pPr lvl="1"/>
            <a:r>
              <a:rPr lang="pl-PL" dirty="0"/>
              <a:t>Razmotri upotrebu alternativnih metoda procenjivanja umesto  modifikovanja psihodijagnostičkog sredstva</a:t>
            </a:r>
            <a:endParaRPr lang="en-US" dirty="0"/>
          </a:p>
          <a:p>
            <a:pPr lvl="1"/>
            <a:r>
              <a:rPr lang="pl-PL" dirty="0"/>
              <a:t>Napravi odgovarajuća prilagođavanja za korisnike sa slušnim, vizuelnim i motoričkim oštećenjima ili drugim poteškoćama</a:t>
            </a:r>
            <a:endParaRPr lang="en-US" dirty="0"/>
          </a:p>
          <a:p>
            <a:pPr lvl="1"/>
            <a:r>
              <a:rPr lang="pl-PL" dirty="0"/>
              <a:t>Potraži relevantan profesionalni savet, ako potreba za modifikacijom primene psihodijagnostičkog sredstva nadilazi postojeće mogućnosti</a:t>
            </a:r>
            <a:endParaRPr lang="en-US" dirty="0"/>
          </a:p>
          <a:p>
            <a:pPr lvl="1"/>
            <a:r>
              <a:rPr lang="pl-PL" dirty="0"/>
              <a:t>Zna da modifikacije, ako su potrebne, zavise od prirode posebne potrebe i treba da budu napravljene tako da minimalno utiču na valjanost rezultata</a:t>
            </a:r>
            <a:endParaRPr lang="en-US" dirty="0"/>
          </a:p>
          <a:p>
            <a:pPr lvl="1"/>
            <a:r>
              <a:rPr lang="pl-PL" dirty="0"/>
              <a:t>Omogući dostupnost informacije o prirodi svake modifikacije u psihodijagnostičkom sredstvu ili primeni psihodijagnostičkog sredstva onima koji interpretiraju ili odlučuju na osnovu rezultata psihodijagnostičkog sredstva, kako interpretacija ne bi bila pristrasna, a odluka nepravedna</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Studenti psihologije kao ispitanici</a:t>
            </a:r>
            <a:endParaRPr lang="en-US" dirty="0"/>
          </a:p>
        </p:txBody>
      </p:sp>
      <p:sp>
        <p:nvSpPr>
          <p:cNvPr id="3" name="Content Placeholder 2"/>
          <p:cNvSpPr>
            <a:spLocks noGrp="1"/>
          </p:cNvSpPr>
          <p:nvPr>
            <p:ph idx="1"/>
          </p:nvPr>
        </p:nvSpPr>
        <p:spPr/>
        <p:txBody>
          <a:bodyPr>
            <a:normAutofit fontScale="85000" lnSpcReduction="20000"/>
          </a:bodyPr>
          <a:lstStyle/>
          <a:p>
            <a:r>
              <a:rPr lang="sr-Latn-RS" dirty="0"/>
              <a:t>Učešće u istraživanjima je preduslov dobijanja diplome psihologa na svim evropskim univerzitetima i većini svetskih</a:t>
            </a:r>
          </a:p>
          <a:p>
            <a:r>
              <a:rPr lang="sr-Latn-RS" dirty="0"/>
              <a:t>Kod nas broj sati istraživanja nije regulisan na nivou celih studija, već se realizuje odvojeno po kursevima</a:t>
            </a:r>
          </a:p>
          <a:p>
            <a:r>
              <a:rPr lang="sr-Latn-RS" dirty="0"/>
              <a:t>Učestvovanjem u istraživanju u ulozi ispitanika:</a:t>
            </a:r>
          </a:p>
          <a:p>
            <a:pPr lvl="1"/>
            <a:r>
              <a:rPr lang="sr-Latn-RS" dirty="0"/>
              <a:t>Pomažete razvoj psihološke nauke</a:t>
            </a:r>
          </a:p>
          <a:p>
            <a:pPr lvl="1"/>
            <a:r>
              <a:rPr lang="sr-Latn-RS" dirty="0"/>
              <a:t>Stičete iskustvo ispitanika (bitna perspektiva kada ste i sami istraživači)</a:t>
            </a:r>
          </a:p>
          <a:p>
            <a:pPr lvl="1"/>
            <a:r>
              <a:rPr lang="sr-Latn-RS" dirty="0"/>
              <a:t>Stičete nova znanja o određenoj oblasti</a:t>
            </a:r>
          </a:p>
          <a:p>
            <a:pPr lvl="1"/>
            <a:r>
              <a:rPr lang="sr-Latn-RS" dirty="0"/>
              <a:t>Pomažete kolegama da završe master / doktorat / ispune predispitne obaveze na drugim kursevima</a:t>
            </a:r>
          </a:p>
        </p:txBody>
      </p:sp>
    </p:spTree>
    <p:extLst>
      <p:ext uri="{BB962C8B-B14F-4D97-AF65-F5344CB8AC3E}">
        <p14:creationId xmlns:p14="http://schemas.microsoft.com/office/powerpoint/2010/main" val="34346128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Studenti psihologije kao ispitanici</a:t>
            </a:r>
            <a:endParaRPr lang="en-US" dirty="0"/>
          </a:p>
        </p:txBody>
      </p:sp>
      <p:sp>
        <p:nvSpPr>
          <p:cNvPr id="3" name="Content Placeholder 2"/>
          <p:cNvSpPr>
            <a:spLocks noGrp="1"/>
          </p:cNvSpPr>
          <p:nvPr>
            <p:ph idx="1"/>
          </p:nvPr>
        </p:nvSpPr>
        <p:spPr/>
        <p:txBody>
          <a:bodyPr>
            <a:normAutofit fontScale="92500" lnSpcReduction="20000"/>
          </a:bodyPr>
          <a:lstStyle/>
          <a:p>
            <a:r>
              <a:rPr lang="sr-Latn-RS" dirty="0"/>
              <a:t>Učešće u istraživanju je stvar kolegijalnosti, ali i obaveze</a:t>
            </a:r>
          </a:p>
          <a:p>
            <a:r>
              <a:rPr lang="sr-Latn-RS" dirty="0"/>
              <a:t>Ukoliko ispitanik propusti svoj termin, istraživač nije u obavezi da mu zakaže nadoknadu</a:t>
            </a:r>
          </a:p>
          <a:p>
            <a:r>
              <a:rPr lang="sr-Latn-RS" dirty="0"/>
              <a:t>Istraživač ima obavezu da obavi detaljni debrifing nakon što je istraživanje završeno</a:t>
            </a:r>
          </a:p>
          <a:p>
            <a:r>
              <a:rPr lang="sr-Latn-RS" dirty="0"/>
              <a:t>Sate učešća u istraživanjima možete upisati u dodatak diplomi</a:t>
            </a:r>
          </a:p>
          <a:p>
            <a:r>
              <a:rPr lang="sr-Latn-RS" dirty="0"/>
              <a:t>Ukoliko ipak ne želite da učestvujete u istraživanjima, možete dobiti zamensku aktivnost koja podrazumeva slično vremensko opterećenje</a:t>
            </a:r>
            <a:endParaRPr lang="en-US" dirty="0"/>
          </a:p>
        </p:txBody>
      </p:sp>
    </p:spTree>
    <p:extLst>
      <p:ext uri="{BB962C8B-B14F-4D97-AF65-F5344CB8AC3E}">
        <p14:creationId xmlns:p14="http://schemas.microsoft.com/office/powerpoint/2010/main" val="32036148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a:t>Etički standardi u vezi sa merenjem</a:t>
            </a:r>
            <a:endParaRPr lang="en-US" dirty="0"/>
          </a:p>
        </p:txBody>
      </p:sp>
      <p:sp>
        <p:nvSpPr>
          <p:cNvPr id="3" name="Content Placeholder 2"/>
          <p:cNvSpPr>
            <a:spLocks noGrp="1"/>
          </p:cNvSpPr>
          <p:nvPr>
            <p:ph idx="1"/>
          </p:nvPr>
        </p:nvSpPr>
        <p:spPr/>
        <p:txBody>
          <a:bodyPr>
            <a:normAutofit fontScale="85000" lnSpcReduction="20000"/>
          </a:bodyPr>
          <a:lstStyle/>
          <a:p>
            <a:r>
              <a:rPr lang="pl-PL" dirty="0"/>
              <a:t>Stručna psihološka merenja, stručni saveti, preporuke, izveštaji kao i psihološke procene i dijagnostika moraju biti utemeljeni na valjanim, pouzdanim mernim instrumentima kojima je moguće dobiti podatke za interpretaciju, intervenciju, odnosno adekvatnu psihološku uslugu koja je potrebna klijentu.</a:t>
            </a:r>
            <a:endParaRPr lang="en-US" dirty="0"/>
          </a:p>
          <a:p>
            <a:r>
              <a:rPr lang="pl-PL" dirty="0"/>
              <a:t>Psiholozi stalno rade na razvijanju i usavršavanju, zaštiti mernih instrumenata i ne smeju ih davati na korišćenje nepsiholozima. </a:t>
            </a:r>
          </a:p>
          <a:p>
            <a:r>
              <a:rPr lang="pl-PL" dirty="0"/>
              <a:t>Psiholog rezultate dobijene psihološkim mernim instrumentima ne sme davati na uvid nestručnim osobama.</a:t>
            </a:r>
            <a:endParaRPr lang="en-US"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t-IT" dirty="0"/>
              <a:t>Etički standardi u vezi sa merenjem</a:t>
            </a:r>
            <a:endParaRPr lang="en-US" dirty="0"/>
          </a:p>
        </p:txBody>
      </p:sp>
      <p:sp>
        <p:nvSpPr>
          <p:cNvPr id="3" name="Content Placeholder 2"/>
          <p:cNvSpPr>
            <a:spLocks noGrp="1"/>
          </p:cNvSpPr>
          <p:nvPr>
            <p:ph idx="1"/>
          </p:nvPr>
        </p:nvSpPr>
        <p:spPr/>
        <p:txBody>
          <a:bodyPr>
            <a:normAutofit fontScale="77500" lnSpcReduction="20000"/>
          </a:bodyPr>
          <a:lstStyle/>
          <a:p>
            <a:r>
              <a:rPr lang="pl-PL" dirty="0"/>
              <a:t>Psiholozi ne donose procene, odluke na osnovu zastarelih, preterano korišćenih mernih instrumenata kao i onih testova za koje nemaju valjane, pouzdane karakteristike, odnosno na osnovu mernih instrumente koji nisu standardizovani, normirani na adekvatnim populacijama.</a:t>
            </a:r>
            <a:endParaRPr lang="en-US" dirty="0"/>
          </a:p>
          <a:p>
            <a:r>
              <a:rPr lang="pl-PL" dirty="0"/>
              <a:t>Psiholozi za potrebe drugih mogu vršiti testiranja samo sa valjanim, pouzdanim testovima. Pre dogovora usluge testiranja psiholozi moraju imati informaciju o upotrebi rezultata testiranja, te u skladu sa tim prilagoditi testiranje i izveštaj o njemu. </a:t>
            </a:r>
            <a:endParaRPr lang="en-US" dirty="0"/>
          </a:p>
          <a:p>
            <a:r>
              <a:rPr lang="pl-PL" dirty="0"/>
              <a:t>Psiholozi su obavezni da čuvaju testove i druge psihološke merne instrumente na način koji onemogućavaju kršenje Principa Etičkih standarda</a:t>
            </a:r>
            <a:endParaRPr 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a:t>Etička pitanja</a:t>
            </a:r>
            <a:endParaRPr lang="en-US" dirty="0"/>
          </a:p>
        </p:txBody>
      </p:sp>
      <p:sp>
        <p:nvSpPr>
          <p:cNvPr id="3" name="Text Placeholder 2"/>
          <p:cNvSpPr>
            <a:spLocks noGrp="1"/>
          </p:cNvSpPr>
          <p:nvPr>
            <p:ph type="subTitle" idx="1"/>
          </p:nvPr>
        </p:nvSpPr>
        <p:spPr/>
        <p:txBody>
          <a:bodyPr/>
          <a:lstStyle/>
          <a:p>
            <a:r>
              <a:rPr lang="sr-Latn-RS" dirty="0"/>
              <a:t>Osim psihološkog testiranja</a:t>
            </a:r>
            <a:endParaRPr lang="en-US" dirty="0"/>
          </a:p>
        </p:txBody>
      </p:sp>
    </p:spTree>
    <p:extLst>
      <p:ext uri="{BB962C8B-B14F-4D97-AF65-F5344CB8AC3E}">
        <p14:creationId xmlns:p14="http://schemas.microsoft.com/office/powerpoint/2010/main" val="379689685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pl-PL" altLang="en-US"/>
              <a:t>Etički kodeks DPS</a:t>
            </a:r>
            <a:endParaRPr lang="en-US" altLang="en-US" dirty="0"/>
          </a:p>
        </p:txBody>
      </p:sp>
      <p:sp>
        <p:nvSpPr>
          <p:cNvPr id="5123" name="Content Placeholder 2"/>
          <p:cNvSpPr>
            <a:spLocks noGrp="1"/>
          </p:cNvSpPr>
          <p:nvPr>
            <p:ph idx="1"/>
          </p:nvPr>
        </p:nvSpPr>
        <p:spPr/>
        <p:txBody>
          <a:bodyPr/>
          <a:lstStyle/>
          <a:p>
            <a:r>
              <a:rPr lang="sr-Latn-RS" altLang="en-US" dirty="0"/>
              <a:t>Pet osnovnih sfera koje su regulisane kodeksom:</a:t>
            </a:r>
          </a:p>
          <a:p>
            <a:pPr marL="971550" lvl="1" indent="-514350">
              <a:buFont typeface="+mj-lt"/>
              <a:buAutoNum type="arabicPeriod"/>
            </a:pPr>
            <a:r>
              <a:rPr lang="sr-Latn-RS" altLang="en-US" dirty="0"/>
              <a:t>Odnos prema stručnom i istraživačkom radu</a:t>
            </a:r>
          </a:p>
          <a:p>
            <a:pPr marL="971550" lvl="1" indent="-514350">
              <a:buFont typeface="+mj-lt"/>
              <a:buAutoNum type="arabicPeriod"/>
            </a:pPr>
            <a:r>
              <a:rPr lang="sr-Latn-RS" altLang="en-US" dirty="0"/>
              <a:t>Odnos prema stranki</a:t>
            </a:r>
          </a:p>
          <a:p>
            <a:pPr marL="971550" lvl="1" indent="-514350">
              <a:buFont typeface="+mj-lt"/>
              <a:buAutoNum type="arabicPeriod"/>
            </a:pPr>
            <a:r>
              <a:rPr lang="sr-Latn-RS" altLang="en-US" dirty="0"/>
              <a:t>Odnos prema javnosti</a:t>
            </a:r>
          </a:p>
          <a:p>
            <a:pPr marL="971550" lvl="1" indent="-514350">
              <a:buFont typeface="+mj-lt"/>
              <a:buAutoNum type="arabicPeriod"/>
            </a:pPr>
            <a:r>
              <a:rPr lang="sr-Latn-RS" altLang="en-US" dirty="0"/>
              <a:t>Odnos prema kolegama</a:t>
            </a:r>
          </a:p>
          <a:p>
            <a:pPr marL="971550" lvl="1" indent="-514350">
              <a:buFont typeface="+mj-lt"/>
              <a:buAutoNum type="arabicPeriod"/>
            </a:pPr>
            <a:r>
              <a:rPr lang="sr-Latn-RS" altLang="en-US" dirty="0"/>
              <a:t>Standardi i procedure upotrebe psiholoških mernih instrumenata</a:t>
            </a:r>
          </a:p>
          <a:p>
            <a:r>
              <a:rPr lang="sr-Latn-RS" altLang="en-US" dirty="0"/>
              <a:t>Postoji poseban pravilnik koji reguliše tačku 5</a:t>
            </a:r>
          </a:p>
        </p:txBody>
      </p:sp>
    </p:spTree>
    <p:extLst>
      <p:ext uri="{BB962C8B-B14F-4D97-AF65-F5344CB8AC3E}">
        <p14:creationId xmlns:p14="http://schemas.microsoft.com/office/powerpoint/2010/main" val="323592604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sr-Latn-RS" altLang="en-US" dirty="0"/>
              <a:t>1. Odnos prema stručnom i istraživačkom radu</a:t>
            </a:r>
            <a:endParaRPr lang="en-US" altLang="en-US" dirty="0"/>
          </a:p>
        </p:txBody>
      </p:sp>
      <p:sp>
        <p:nvSpPr>
          <p:cNvPr id="29699" name="Content Placeholder 2"/>
          <p:cNvSpPr>
            <a:spLocks noGrp="1"/>
          </p:cNvSpPr>
          <p:nvPr>
            <p:ph idx="1"/>
          </p:nvPr>
        </p:nvSpPr>
        <p:spPr/>
        <p:txBody>
          <a:bodyPr>
            <a:normAutofit fontScale="77500" lnSpcReduction="20000"/>
          </a:bodyPr>
          <a:lstStyle/>
          <a:p>
            <a:r>
              <a:rPr lang="pl-PL" altLang="en-US" dirty="0"/>
              <a:t>Psiholog nastoji da u punoj meri zadovolji zahteve objektivnosti, tj. poštovanja činjenica, podataka, testovnih rezultata i nalaza.</a:t>
            </a:r>
            <a:endParaRPr lang="en-US" altLang="en-US" dirty="0"/>
          </a:p>
          <a:p>
            <a:r>
              <a:rPr lang="pl-PL" altLang="en-US" dirty="0"/>
              <a:t>Psiholog je dužan da stručnoj javnosti obelodani tačno, precizno i potpuno sve korake (metodološke, konceptualne, statističke) koje je preduzeo a čije je poznavanje neophodno za kritičko procenjivanje obavljenog posla.</a:t>
            </a:r>
          </a:p>
          <a:p>
            <a:r>
              <a:rPr lang="pl-PL" altLang="en-US" dirty="0"/>
              <a:t>Psiholog ne sme istraživačke podatke, testovne rezultate i nalaze krivotvoriti i krivotvorene prikazivati pojedincima ili javnosti. Psiholog teži ideološkoj neutralnosti svoje nauke. Stoga nastoji da otkloni ideološke stavove od naučnih postavki i teorija.</a:t>
            </a:r>
            <a:endParaRPr lang="en-US" altLang="en-US" dirty="0"/>
          </a:p>
          <a:p>
            <a:endParaRPr lang="en-US" altLang="en-US"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sr-Latn-RS" altLang="en-US" dirty="0"/>
              <a:t>1. Odnos prema stručnom i istraživačkom radu</a:t>
            </a:r>
            <a:endParaRPr lang="en-US" dirty="0"/>
          </a:p>
        </p:txBody>
      </p:sp>
      <p:sp>
        <p:nvSpPr>
          <p:cNvPr id="31746" name="Content Placeholder 2"/>
          <p:cNvSpPr>
            <a:spLocks noGrp="1"/>
          </p:cNvSpPr>
          <p:nvPr>
            <p:ph idx="1"/>
          </p:nvPr>
        </p:nvSpPr>
        <p:spPr/>
        <p:txBody>
          <a:bodyPr>
            <a:normAutofit fontScale="85000" lnSpcReduction="20000"/>
          </a:bodyPr>
          <a:lstStyle/>
          <a:p>
            <a:r>
              <a:rPr lang="pl-PL" altLang="en-US" dirty="0"/>
              <a:t>Vršeći empirijska istraživanja psiholog se obavezuje na puno poštovanje ispitanika kao ravnopravnog učesnika u istraživanju.</a:t>
            </a:r>
            <a:endParaRPr lang="en-US" altLang="en-US" dirty="0"/>
          </a:p>
          <a:p>
            <a:r>
              <a:rPr lang="pl-PL" altLang="en-US" dirty="0"/>
              <a:t>Psiholog je dužan da pribavi validnu saglasnost ispitanika za učestvovanje u istraživanju (za maloletna lica i lica sa umanjenom radnom sposobnošću od roditelja/ staratelja).</a:t>
            </a:r>
            <a:endParaRPr lang="en-US" altLang="en-US" dirty="0"/>
          </a:p>
          <a:p>
            <a:r>
              <a:rPr lang="pl-PL" altLang="en-US" dirty="0"/>
              <a:t>Istraživač je dužan da ispitanike i/ili lica/ustanove koji daju saglasnost za učestvovanje u istraživanju upozna sa svim osobinama istraživanja (cilj, predmet, organizator, trajanje, moguće posledice, itd.) koje su relevantne za davanje validne saglasnosti.</a:t>
            </a:r>
            <a:endParaRPr lang="en-US" altLang="en-US"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altLang="en-US" dirty="0"/>
              <a:t>1. Odnos prema stručnom i istraživačkom radu</a:t>
            </a:r>
            <a:endParaRPr lang="en-US" dirty="0"/>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pl-PL" dirty="0"/>
              <a:t>Istraživač je dužan da prihvati odluku ispitanika, uključujući i maloletne osobe, odnosno lica koja daju saglasnost za učestvovanje, da u bilo kom trenutku odustane od daljeg učestvovanja u istraživanju.</a:t>
            </a:r>
            <a:endParaRPr lang="en-US" dirty="0"/>
          </a:p>
          <a:p>
            <a:pPr fontAlgn="auto">
              <a:spcAft>
                <a:spcPts val="0"/>
              </a:spcAft>
              <a:buFont typeface="Arial" pitchFamily="34" charset="0"/>
              <a:buChar char="•"/>
              <a:defRPr/>
            </a:pPr>
            <a:r>
              <a:rPr lang="pl-PL" dirty="0"/>
              <a:t>Istraživač je dužan da na zahtev ispitanika koji odustaje izbriše sve podatke koji se na njega odnose, a sakupljeni su u dotadašnjem toku istraživanja.</a:t>
            </a:r>
            <a:endParaRPr lang="en-US" dirty="0"/>
          </a:p>
          <a:p>
            <a:pPr fontAlgn="auto">
              <a:spcAft>
                <a:spcPts val="0"/>
              </a:spcAft>
              <a:buFont typeface="Arial" pitchFamily="34" charset="0"/>
              <a:buChar char="•"/>
              <a:defRPr/>
            </a:pPr>
            <a:r>
              <a:rPr lang="pl-PL" dirty="0"/>
              <a:t>Istraživač je dužan da otkloni od ispitanika svaku predvidivu štetu ili neugodnost koju učestvovanje u istraživanju može povećati u odnosu na uobičajeni način života ispitanika.</a:t>
            </a:r>
            <a:endParaRPr lang="en-US" dirty="0"/>
          </a:p>
          <a:p>
            <a:pPr fontAlgn="auto">
              <a:spcAft>
                <a:spcPts val="0"/>
              </a:spcAft>
              <a:buFont typeface="Arial" pitchFamily="34" charset="0"/>
              <a:buChar char="•"/>
              <a:defRPr/>
            </a:pPr>
            <a:r>
              <a:rPr lang="pl-PL" altLang="en-US" dirty="0"/>
              <a:t>Ukoliko planirano istraživanje neizbežno proizvodi neku neugodnost učesnicima, povećanu u odnosu na njihov uobičajeni način života, psiholog-istraživač je dužan da pribavi pismenu saglasnost kolega (DPS), kao i da o svemu potrebnom tačno obavesti učesnike u istraživanju i obezbedi njihovu validnu saglasnost</a:t>
            </a:r>
            <a:r>
              <a:rPr lang="pl-PL" altLang="en-US" b="1"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Etička pitanja</a:t>
            </a:r>
            <a:endParaRPr lang="en-US" dirty="0"/>
          </a:p>
        </p:txBody>
      </p:sp>
      <p:sp>
        <p:nvSpPr>
          <p:cNvPr id="3" name="Content Placeholder 2"/>
          <p:cNvSpPr>
            <a:spLocks noGrp="1"/>
          </p:cNvSpPr>
          <p:nvPr>
            <p:ph idx="1"/>
          </p:nvPr>
        </p:nvSpPr>
        <p:spPr/>
        <p:txBody>
          <a:bodyPr>
            <a:normAutofit fontScale="85000" lnSpcReduction="10000"/>
          </a:bodyPr>
          <a:lstStyle/>
          <a:p>
            <a:r>
              <a:rPr lang="sr-Latn-RS" dirty="0"/>
              <a:t>Zašto je ovo predavanje važno na drugoj godini studija?</a:t>
            </a:r>
          </a:p>
          <a:p>
            <a:pPr lvl="1"/>
            <a:r>
              <a:rPr lang="sr-Latn-RS" dirty="0"/>
              <a:t>Zato što ćete konstruisati i zadavati psihološki merni instrument</a:t>
            </a:r>
          </a:p>
          <a:p>
            <a:pPr lvl="1"/>
            <a:r>
              <a:rPr lang="sr-Latn-RS" dirty="0"/>
              <a:t>Bićete u situaciji da vam neko traži povratne informacije</a:t>
            </a:r>
          </a:p>
          <a:p>
            <a:pPr lvl="1"/>
            <a:r>
              <a:rPr lang="sr-Latn-RS" dirty="0"/>
              <a:t>Zato što ćete učestvovati u istraživanima u ulozi ispitanika</a:t>
            </a:r>
          </a:p>
          <a:p>
            <a:r>
              <a:rPr lang="sr-Latn-RS" dirty="0"/>
              <a:t>Kojim pitanjima ćemo se sada baviti, a kojima nećemo?</a:t>
            </a:r>
          </a:p>
          <a:p>
            <a:pPr lvl="1"/>
            <a:r>
              <a:rPr lang="sr-Latn-RS" dirty="0"/>
              <a:t>Nećemo se baviti etikom kao takvom, već etičkim kodeksom psihologa i pravilima ponašanja</a:t>
            </a:r>
          </a:p>
          <a:p>
            <a:pPr lvl="1"/>
            <a:r>
              <a:rPr lang="sr-Latn-RS" dirty="0"/>
              <a:t>Postoji razlika između etičkih principa (šta je ispravno, a šta nije) i pravila ponašanja (koja su formalno propisana i njihovo nepoštovanje vodi sankcijama)</a:t>
            </a:r>
            <a:endParaRPr lang="en-US" dirty="0"/>
          </a:p>
        </p:txBody>
      </p:sp>
    </p:spTree>
    <p:extLst>
      <p:ext uri="{BB962C8B-B14F-4D97-AF65-F5344CB8AC3E}">
        <p14:creationId xmlns:p14="http://schemas.microsoft.com/office/powerpoint/2010/main" val="34709109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sr-Latn-RS" altLang="en-US" dirty="0"/>
              <a:t>1. Odnos prema stručnom i istraživačkom radu</a:t>
            </a:r>
            <a:endParaRPr lang="en-US" altLang="en-US" dirty="0"/>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pl-PL" dirty="0"/>
              <a:t>Ukoliko bi precizno obaveštavanje ispitanika o nekom aspektu istraživanja ugrozilo metodološke kvalitete istraživanja, istraživač je dužan da preduzme sledeće:</a:t>
            </a:r>
            <a:endParaRPr lang="en-US" dirty="0"/>
          </a:p>
          <a:p>
            <a:pPr lvl="1" fontAlgn="auto">
              <a:spcAft>
                <a:spcPts val="0"/>
              </a:spcAft>
              <a:buFont typeface="Arial" pitchFamily="34" charset="0"/>
              <a:buChar char="•"/>
              <a:defRPr/>
            </a:pPr>
            <a:r>
              <a:rPr lang="it-IT" dirty="0"/>
              <a:t>da dokaže kako alternativna procedura nije raspoloživa;</a:t>
            </a:r>
            <a:endParaRPr lang="en-US" dirty="0"/>
          </a:p>
          <a:p>
            <a:pPr lvl="1" fontAlgn="auto">
              <a:spcAft>
                <a:spcPts val="0"/>
              </a:spcAft>
              <a:buFont typeface="Arial" pitchFamily="34" charset="0"/>
              <a:buChar char="•"/>
              <a:defRPr/>
            </a:pPr>
            <a:r>
              <a:rPr lang="it-IT" dirty="0"/>
              <a:t>da dokaže kako su ispitanici o svemu ostalom dovoljno obavešteni;</a:t>
            </a:r>
            <a:endParaRPr lang="en-US" dirty="0"/>
          </a:p>
          <a:p>
            <a:pPr lvl="1" fontAlgn="auto">
              <a:spcAft>
                <a:spcPts val="0"/>
              </a:spcAft>
              <a:buFont typeface="Arial" pitchFamily="34" charset="0"/>
              <a:buChar char="•"/>
              <a:defRPr/>
            </a:pPr>
            <a:r>
              <a:rPr lang="it-IT" dirty="0"/>
              <a:t>da dokaze pod 1 i 2 ove tačke iznese pred iskusne i nepristrasne kolege (odnosno pred odgovarajući organ DPS) i dobije njihovu saglasnost;</a:t>
            </a:r>
            <a:endParaRPr lang="en-US" dirty="0"/>
          </a:p>
          <a:p>
            <a:pPr lvl="1" fontAlgn="auto">
              <a:spcAft>
                <a:spcPts val="0"/>
              </a:spcAft>
              <a:buFont typeface="Arial" pitchFamily="34" charset="0"/>
              <a:buChar char="•"/>
              <a:defRPr/>
            </a:pPr>
            <a:r>
              <a:rPr lang="it-IT" dirty="0"/>
              <a:t>da se posluži uopštenijim ili tautološkim objašnjenjima umesto obmanjivanjem.</a:t>
            </a:r>
            <a:endParaRPr lang="sr-Latn-RS" dirty="0"/>
          </a:p>
          <a:p>
            <a:pPr fontAlgn="auto">
              <a:spcAft>
                <a:spcPts val="0"/>
              </a:spcAft>
              <a:buFont typeface="Arial" pitchFamily="34" charset="0"/>
              <a:buChar char="•"/>
              <a:defRPr/>
            </a:pPr>
            <a:r>
              <a:rPr lang="it-IT" altLang="en-US" dirty="0"/>
              <a:t>Ukoliko planirano istraživanje metodološki zahteva da se pažnja ispitanika skrene sa pravog predmeta istraživanja, psiholog-istraživač je dužan da naknadno</a:t>
            </a:r>
            <a:r>
              <a:rPr lang="sr-Latn-CS" altLang="en-US" dirty="0"/>
              <a:t> obavesti ispitanike i....... </a:t>
            </a:r>
            <a:r>
              <a:rPr lang="it-IT" altLang="en-US" dirty="0"/>
              <a:t>preduzme sve razumne korake na otklanjanju ili prevazilaženju posledica.</a:t>
            </a:r>
            <a:endParaRPr lang="en-US" dirty="0"/>
          </a:p>
          <a:p>
            <a:pPr fontAlgn="auto">
              <a:spcAft>
                <a:spcPts val="0"/>
              </a:spcAft>
              <a:buFont typeface="Arial" pitchFamily="34" charset="0"/>
              <a:buChar char="•"/>
              <a:defRPr/>
            </a:pPr>
            <a:endParaRPr lang="en-US"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sr-Latn-RS" altLang="en-US" dirty="0"/>
              <a:t>1. Odnos prema stručnom i istraživačkom radu</a:t>
            </a:r>
            <a:endParaRPr lang="en-US" dirty="0"/>
          </a:p>
        </p:txBody>
      </p:sp>
      <p:sp>
        <p:nvSpPr>
          <p:cNvPr id="3" name="Content Placeholder 2"/>
          <p:cNvSpPr>
            <a:spLocks noGrp="1"/>
          </p:cNvSpPr>
          <p:nvPr>
            <p:ph idx="1"/>
          </p:nvPr>
        </p:nvSpPr>
        <p:spPr/>
        <p:txBody>
          <a:bodyPr>
            <a:normAutofit fontScale="92500" lnSpcReduction="20000"/>
          </a:bodyPr>
          <a:lstStyle/>
          <a:p>
            <a:r>
              <a:rPr lang="it-IT" dirty="0"/>
              <a:t>Psiholog ne sme metodom posmatranja,</a:t>
            </a:r>
            <a:r>
              <a:rPr lang="sr-Latn-RS" dirty="0"/>
              <a:t> </a:t>
            </a:r>
            <a:r>
              <a:rPr lang="sr-Latn-CS" dirty="0"/>
              <a:t>...</a:t>
            </a:r>
            <a:r>
              <a:rPr lang="it-IT" dirty="0"/>
              <a:t>, narušavati privatnost i sferu intime ispitanika</a:t>
            </a:r>
            <a:r>
              <a:rPr lang="sr-Latn-RS" dirty="0"/>
              <a:t>.</a:t>
            </a:r>
            <a:r>
              <a:rPr lang="it-IT" dirty="0"/>
              <a:t> </a:t>
            </a:r>
            <a:r>
              <a:rPr lang="sr-Latn-RS" dirty="0"/>
              <a:t>U</a:t>
            </a:r>
            <a:r>
              <a:rPr lang="it-IT" dirty="0"/>
              <a:t> načelu, posmatranje bez dobijene saglasnosti dozvoljeno je u onim okolnostima gde posmatrani obično očekuje da može biti posmatran od nepoznatih osoba, i tada se naknadno mora pribaviti validna saglasnost ukoliko se vrši trajno beleženje (neanonimnih) podataka. Ukoliko ispitanik odbije davanje saglasnosti i zahteva brisanje zabeleženih podataka, istraživač je dužan da takvom zahtevu udovolji.</a:t>
            </a:r>
            <a:endParaRPr lang="en-US"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r>
              <a:rPr lang="sr-Latn-RS" altLang="en-US" dirty="0"/>
              <a:t>1. Odnos prema stručnom i istraživačkom radu</a:t>
            </a:r>
            <a:endParaRPr lang="en-US" dirty="0"/>
          </a:p>
        </p:txBody>
      </p:sp>
      <p:sp>
        <p:nvSpPr>
          <p:cNvPr id="3" name="Content Placeholder 2"/>
          <p:cNvSpPr>
            <a:spLocks noGrp="1"/>
          </p:cNvSpPr>
          <p:nvPr>
            <p:ph idx="1"/>
          </p:nvPr>
        </p:nvSpPr>
        <p:spPr/>
        <p:txBody>
          <a:bodyPr>
            <a:normAutofit fontScale="70000" lnSpcReduction="20000"/>
          </a:bodyPr>
          <a:lstStyle/>
          <a:p>
            <a:r>
              <a:rPr lang="it-IT" dirty="0"/>
              <a:t>Psiholog je dužan da se sa posebnom pažnjom odnosi prema mernim instrumentima i psihološkim sredstvima procene ličnosti. </a:t>
            </a:r>
            <a:endParaRPr lang="sr-Latn-RS" dirty="0"/>
          </a:p>
          <a:p>
            <a:r>
              <a:rPr lang="it-IT" dirty="0"/>
              <a:t>Psiholog uvažava da se proizvodnja i prodaja standardizovanih mernih instrumenata i sredstava procene ličnosti vrši isključivo pod uslovima i na način propisan od strane Društva psihologa Srbije.</a:t>
            </a:r>
            <a:endParaRPr lang="en-US" dirty="0"/>
          </a:p>
          <a:p>
            <a:r>
              <a:rPr lang="it-IT" dirty="0"/>
              <a:t>Standardizovane psihološke merne instrumente i sredstva procene ličnosti koje odobre DPS i Institut za psihologiju u praksi primenjuju isključivo psiholozi.</a:t>
            </a:r>
            <a:endParaRPr lang="sr-Latn-RS" dirty="0"/>
          </a:p>
          <a:p>
            <a:pPr fontAlgn="auto">
              <a:spcAft>
                <a:spcPts val="0"/>
              </a:spcAft>
              <a:buFont typeface="Arial" pitchFamily="34" charset="0"/>
              <a:buChar char="•"/>
              <a:defRPr/>
            </a:pPr>
            <a:r>
              <a:rPr lang="it-IT" dirty="0"/>
              <a:t>Psiholog je dužan da ne ohrabruje i ne omogućava korišćenje mernih instrumenata i sredstava procene od strane lica koja nisu psiholozi, izuzev studenata psihologije koji mogu da ih primenjuju samo pod nadzorom diplomiranih psihologa.</a:t>
            </a:r>
            <a:endParaRPr lang="en-US" dirty="0"/>
          </a:p>
          <a:p>
            <a:pPr fontAlgn="auto">
              <a:spcAft>
                <a:spcPts val="0"/>
              </a:spcAft>
              <a:buFont typeface="Arial" pitchFamily="34" charset="0"/>
              <a:buChar char="•"/>
              <a:defRPr/>
            </a:pPr>
            <a:r>
              <a:rPr lang="it-IT" dirty="0"/>
              <a:t>Ukoliko psiholog uoči da lica koja nisu psiholozi koriste u praksi merne instrumente i sredstva procene preduzeće sve potrebne korake da ih od toga odvrati, uključujući i obaveštavanje DPS.</a:t>
            </a:r>
            <a:endParaRPr lang="en-US" dirty="0"/>
          </a:p>
          <a:p>
            <a:endParaRPr lang="en-US"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pl-PL" dirty="0"/>
              <a:t>2. Odnos prema stranki</a:t>
            </a:r>
            <a:endParaRPr lang="en-US" altLang="en-US" dirty="0"/>
          </a:p>
        </p:txBody>
      </p:sp>
      <p:sp>
        <p:nvSpPr>
          <p:cNvPr id="3" name="Content Placeholder 2"/>
          <p:cNvSpPr>
            <a:spLocks noGrp="1"/>
          </p:cNvSpPr>
          <p:nvPr>
            <p:ph idx="1"/>
          </p:nvPr>
        </p:nvSpPr>
        <p:spPr/>
        <p:txBody>
          <a:bodyPr>
            <a:normAutofit fontScale="77500" lnSpcReduction="20000"/>
          </a:bodyPr>
          <a:lstStyle/>
          <a:p>
            <a:r>
              <a:rPr lang="pl-PL" altLang="en-US" dirty="0"/>
              <a:t>Psiholog samostalno obavlja isključivo one poslove za koje je stekao stručne kvalifikacije</a:t>
            </a:r>
            <a:endParaRPr lang="pl-PL" dirty="0"/>
          </a:p>
          <a:p>
            <a:r>
              <a:rPr lang="pl-PL" dirty="0"/>
              <a:t>Posle osnovnih studija psiholog je dužan da se, po meri svojih mogućnosti, dalje stručno usavršava, koristeći raspoložive oblike stručne komunikacije i usavršavanja</a:t>
            </a:r>
            <a:endParaRPr lang="en-US" dirty="0"/>
          </a:p>
          <a:p>
            <a:r>
              <a:rPr lang="pl-PL" dirty="0"/>
              <a:t>Psiholog može da preduzima i poslove za koje još ne poseduje kvalifikacije ukoliko je obezbeđena supervizija i odobrenje od strane kolega sa potrebnim kvalifikacijama</a:t>
            </a:r>
            <a:endParaRPr lang="en-US" dirty="0"/>
          </a:p>
          <a:p>
            <a:r>
              <a:rPr lang="pl-PL" dirty="0"/>
              <a:t>Za svoje usluge psiholog prima isključivo onu materijalnu nadoknadu koja je prethodno ugovorena sa strankom, odnosno koja je propisana od strane ustanove u kojoj radi</a:t>
            </a:r>
          </a:p>
          <a:p>
            <a:r>
              <a:rPr lang="it-IT" altLang="en-US" dirty="0"/>
              <a:t>Temeljni uslov za naplaćivanje usluga jeste zakonski registrovana delatnost</a:t>
            </a:r>
            <a:endParaRPr lang="en-US"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2. Odnos prema stranki</a:t>
            </a:r>
            <a:endParaRPr lang="en-US" dirty="0"/>
          </a:p>
        </p:txBody>
      </p:sp>
      <p:sp>
        <p:nvSpPr>
          <p:cNvPr id="3" name="Content Placeholder 2"/>
          <p:cNvSpPr>
            <a:spLocks noGrp="1"/>
          </p:cNvSpPr>
          <p:nvPr>
            <p:ph idx="1"/>
          </p:nvPr>
        </p:nvSpPr>
        <p:spPr/>
        <p:txBody>
          <a:bodyPr>
            <a:normAutofit fontScale="92500" lnSpcReduction="20000"/>
          </a:bodyPr>
          <a:lstStyle/>
          <a:p>
            <a:r>
              <a:rPr lang="pl-PL" dirty="0"/>
              <a:t>Psiholog uvek ima na umu da i on kao ličnost može biti izvor i stručno i etički neopravdanih postupaka.</a:t>
            </a:r>
          </a:p>
          <a:p>
            <a:r>
              <a:rPr lang="pl-PL" dirty="0"/>
              <a:t>Jedna od osnovnih dužnosti psihologa sastoji se u tome da spreči negativne posledice po stranku koje mogu doći od njega</a:t>
            </a:r>
            <a:endParaRPr lang="en-US" dirty="0"/>
          </a:p>
          <a:p>
            <a:r>
              <a:rPr lang="pl-PL" dirty="0"/>
              <a:t>U slučaju privremenog i prolaznog smanjenja stručne i/ili moralne kompetentnosti (npr. usled organske bolesti, raznih životnih stresova ili drugih ometenosti) psiholog treba da odustane od rada sa strankom</a:t>
            </a:r>
            <a:endParaRPr lang="en-US" dirty="0"/>
          </a:p>
          <a:p>
            <a:endParaRPr lang="en-US" dirty="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pl-PL" dirty="0"/>
              <a:t>2. Odnos prema stranki</a:t>
            </a:r>
            <a:endParaRPr lang="en-US" altLang="en-US" dirty="0"/>
          </a:p>
        </p:txBody>
      </p:sp>
      <p:sp>
        <p:nvSpPr>
          <p:cNvPr id="3" name="Content Placeholder 2"/>
          <p:cNvSpPr>
            <a:spLocks noGrp="1"/>
          </p:cNvSpPr>
          <p:nvPr>
            <p:ph idx="1"/>
          </p:nvPr>
        </p:nvSpPr>
        <p:spPr/>
        <p:txBody>
          <a:bodyPr>
            <a:normAutofit fontScale="70000" lnSpcReduction="20000"/>
          </a:bodyPr>
          <a:lstStyle/>
          <a:p>
            <a:r>
              <a:rPr lang="pl-PL" dirty="0"/>
              <a:t>Psiholog je svestan da u njegovom odnosu sa strankom dolazi do razlike u moći (psihološkoj, institucionalnoj, itd.), te je stoga dužan da vodi računa kako ne bi došlo do njene zloupotrebe.</a:t>
            </a:r>
            <a:endParaRPr lang="en-US" dirty="0"/>
          </a:p>
          <a:p>
            <a:r>
              <a:rPr lang="pl-PL" dirty="0"/>
              <a:t>Psiholog je dužan da izbegne mešanje profesionalnog sa drugim vrstama odnosa - sa rođacima, prijateljima i bliskim saradnicima, kao i sa drugima ako postoji opasnost da bude ugrožen profesionalni odnos.</a:t>
            </a:r>
          </a:p>
          <a:p>
            <a:r>
              <a:rPr lang="pl-PL" altLang="en-US" dirty="0"/>
              <a:t>Psihologu-terapeutu je zabranjeno da uzima u tretman osobe sa kojima je imao seksualnu vezu kao i upuštanje u seksualne kontakte sa klijetom.</a:t>
            </a:r>
            <a:endParaRPr lang="en-US" altLang="en-US" dirty="0"/>
          </a:p>
          <a:p>
            <a:r>
              <a:rPr lang="sr-Latn-CS" altLang="en-US" dirty="0"/>
              <a:t>U novom APA etičkom kodeksu zabranjuje se stupanje u seksualne odnose sa rođacima, prijateljima i za klijenta “značajnim drugima”</a:t>
            </a:r>
            <a:endParaRPr lang="pl-PL" dirty="0"/>
          </a:p>
          <a:p>
            <a:endParaRPr lang="en-US" dirty="0"/>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lvl="1"/>
            <a:r>
              <a:rPr lang="pl-PL" dirty="0"/>
              <a:t>2. Odnos </a:t>
            </a:r>
            <a:r>
              <a:rPr lang="pl-PL" dirty="0">
                <a:latin typeface="+mj-lt"/>
              </a:rPr>
              <a:t>prema</a:t>
            </a:r>
            <a:r>
              <a:rPr lang="pl-PL" dirty="0"/>
              <a:t> stranki</a:t>
            </a:r>
            <a:endParaRPr lang="en-US" dirty="0"/>
          </a:p>
        </p:txBody>
      </p:sp>
      <p:sp>
        <p:nvSpPr>
          <p:cNvPr id="3" name="Content Placeholder 2"/>
          <p:cNvSpPr>
            <a:spLocks noGrp="1"/>
          </p:cNvSpPr>
          <p:nvPr>
            <p:ph idx="1"/>
          </p:nvPr>
        </p:nvSpPr>
        <p:spPr/>
        <p:txBody>
          <a:bodyPr>
            <a:normAutofit fontScale="70000" lnSpcReduction="20000"/>
          </a:bodyPr>
          <a:lstStyle/>
          <a:p>
            <a:r>
              <a:rPr lang="vi-VN" dirty="0"/>
              <a:t>Podaci do kojih psiholog dolazi u radu sa strankom poverljive</a:t>
            </a:r>
            <a:r>
              <a:rPr lang="sr-Latn-RS" dirty="0"/>
              <a:t> </a:t>
            </a:r>
            <a:r>
              <a:rPr lang="vi-VN" dirty="0"/>
              <a:t>su prirode i čuvanje njihove tajnosti jedna je od osnovnih</a:t>
            </a:r>
            <a:r>
              <a:rPr lang="sr-Latn-RS" dirty="0"/>
              <a:t> </a:t>
            </a:r>
            <a:r>
              <a:rPr lang="vi-VN" dirty="0"/>
              <a:t>dužnosti.</a:t>
            </a:r>
          </a:p>
          <a:p>
            <a:r>
              <a:rPr lang="vi-VN" dirty="0"/>
              <a:t>Psiholog je dužan da obavesti stranku o poverljivosti podataka</a:t>
            </a:r>
            <a:r>
              <a:rPr lang="sr-Latn-RS" dirty="0"/>
              <a:t> </a:t>
            </a:r>
            <a:r>
              <a:rPr lang="vi-VN" dirty="0"/>
              <a:t>i nalaza dobijenih tokom profesionalnog odnosa. Takođe je</a:t>
            </a:r>
            <a:r>
              <a:rPr lang="sr-Latn-RS" dirty="0"/>
              <a:t> </a:t>
            </a:r>
            <a:r>
              <a:rPr lang="vi-VN" dirty="0"/>
              <a:t>dužan da obavesti stranku o postojanju svoje dužnosti da štiti</a:t>
            </a:r>
            <a:r>
              <a:rPr lang="sr-Latn-RS" dirty="0"/>
              <a:t> </a:t>
            </a:r>
            <a:r>
              <a:rPr lang="vi-VN" dirty="0"/>
              <a:t>tajnost podataka i nalaza.</a:t>
            </a:r>
          </a:p>
          <a:p>
            <a:r>
              <a:rPr lang="vi-VN" dirty="0"/>
              <a:t>Psiholog je dužan da pribavi validnu saglasnost stranke za</a:t>
            </a:r>
            <a:r>
              <a:rPr lang="sr-Latn-RS" dirty="0"/>
              <a:t> </a:t>
            </a:r>
            <a:r>
              <a:rPr lang="vi-VN" dirty="0"/>
              <a:t>trajno beleženje podataka (pisano, auditivno, video), osim u slučaju podataka i nalaza koji se prikupljaju u</a:t>
            </a:r>
            <a:r>
              <a:rPr lang="sr-Latn-RS" dirty="0"/>
              <a:t> </a:t>
            </a:r>
            <a:r>
              <a:rPr lang="vi-VN" dirty="0"/>
              <a:t>zdravstvenim ustanovama za svrhe medicinske dokumentacije.</a:t>
            </a:r>
          </a:p>
          <a:p>
            <a:r>
              <a:rPr lang="vi-VN" dirty="0"/>
              <a:t>Psiholog je dužan da pribavi validnu saglasnost stranke za</a:t>
            </a:r>
            <a:r>
              <a:rPr lang="sr-Latn-RS" dirty="0"/>
              <a:t> </a:t>
            </a:r>
            <a:r>
              <a:rPr lang="vi-VN" dirty="0"/>
              <a:t>bilo kakvo korišćenje poverljivih podataka, ukoliko je to</a:t>
            </a:r>
            <a:r>
              <a:rPr lang="sr-Latn-RS" dirty="0"/>
              <a:t> </a:t>
            </a:r>
            <a:r>
              <a:rPr lang="vi-VN" dirty="0"/>
              <a:t>korišćenje individualizovano, odnosno takvo da stranka te</a:t>
            </a:r>
            <a:r>
              <a:rPr lang="sr-Latn-RS" dirty="0"/>
              <a:t> </a:t>
            </a:r>
            <a:r>
              <a:rPr lang="vi-VN" dirty="0"/>
              <a:t>podatke može prepoznati kao svoje.</a:t>
            </a:r>
            <a:endParaRPr lang="en-US" dirty="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pl-PL" dirty="0"/>
              <a:t>2. Odnos prema stranki</a:t>
            </a:r>
            <a:endParaRPr lang="en-US" altLang="en-US" dirty="0"/>
          </a:p>
        </p:txBody>
      </p:sp>
      <p:sp>
        <p:nvSpPr>
          <p:cNvPr id="3" name="Content Placeholder 2"/>
          <p:cNvSpPr>
            <a:spLocks noGrp="1"/>
          </p:cNvSpPr>
          <p:nvPr>
            <p:ph idx="1"/>
          </p:nvPr>
        </p:nvSpPr>
        <p:spPr/>
        <p:txBody>
          <a:bodyPr>
            <a:normAutofit fontScale="85000" lnSpcReduction="10000"/>
          </a:bodyPr>
          <a:lstStyle/>
          <a:p>
            <a:r>
              <a:rPr lang="pl-PL" dirty="0"/>
              <a:t>Prilikom korišćenja podataka sakupljenih tokom rada sa strankom psiholog je dužan da sakrije identitet stranke i drugih lica na koje se podaci odnose, te da preduzme sve razumne korake kako ne bi došlo do otkrivanja tih identiteta neovlašćenim licima ili javnosti</a:t>
            </a:r>
            <a:endParaRPr lang="en-US" dirty="0"/>
          </a:p>
          <a:p>
            <a:r>
              <a:rPr lang="pl-PL" dirty="0"/>
              <a:t>Psiholog je dužan da ne otkrije identitet stranke čak i ukoliko stranka ne traži zaštitu svog identiteta</a:t>
            </a:r>
            <a:endParaRPr lang="en-US" dirty="0"/>
          </a:p>
          <a:p>
            <a:r>
              <a:rPr lang="pl-PL" dirty="0"/>
              <a:t>Psiholog je dužan da preduzme sve potrebne korake kako bi sačuvao poverljivost podataka i nalaza, odnosno sprečio pristup neovlašćenih lica tim podacima i nalazima</a:t>
            </a:r>
            <a:endParaRPr lang="en-US" dirty="0"/>
          </a:p>
          <a:p>
            <a:endParaRPr lang="en-US" dirty="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pl-PL" dirty="0"/>
              <a:t>2. Odnos prema stranki</a:t>
            </a:r>
            <a:endParaRPr lang="en-US" dirty="0"/>
          </a:p>
        </p:txBody>
      </p:sp>
      <p:sp>
        <p:nvSpPr>
          <p:cNvPr id="3" name="Content Placeholder 2"/>
          <p:cNvSpPr>
            <a:spLocks noGrp="1"/>
          </p:cNvSpPr>
          <p:nvPr>
            <p:ph idx="1"/>
          </p:nvPr>
        </p:nvSpPr>
        <p:spPr/>
        <p:txBody>
          <a:bodyPr>
            <a:normAutofit fontScale="70000" lnSpcReduction="20000"/>
          </a:bodyPr>
          <a:lstStyle/>
          <a:p>
            <a:r>
              <a:rPr lang="pl-PL" dirty="0"/>
              <a:t>Iznošenje psiholoških podataka, nalaza i mišljenja o stranki sa poznatim identitetom dozvoljeno je:</a:t>
            </a:r>
          </a:p>
          <a:p>
            <a:pPr lvl="1"/>
            <a:r>
              <a:rPr lang="pl-PL" dirty="0"/>
              <a:t>na stručnim komisijama, konzilijumima ili kolegijumima i</a:t>
            </a:r>
            <a:endParaRPr lang="en-US" dirty="0"/>
          </a:p>
          <a:p>
            <a:pPr lvl="1"/>
            <a:r>
              <a:rPr lang="pl-PL" dirty="0"/>
              <a:t>na sudu, na zakonom propisan način, a i tada samo onih podataka i nalaza koji su relevantni za predmet spora i</a:t>
            </a:r>
            <a:endParaRPr lang="en-US" dirty="0"/>
          </a:p>
          <a:p>
            <a:pPr lvl="1"/>
            <a:r>
              <a:rPr lang="pl-PL" dirty="0"/>
              <a:t>u organizacijama gde postoji obaveza da psiholog dostavlja pisani izveštaj. </a:t>
            </a:r>
          </a:p>
          <a:p>
            <a:pPr lvl="1"/>
            <a:r>
              <a:rPr lang="pl-PL" dirty="0"/>
              <a:t>Psiholog to tada čini tako da izveštavanjem (brojem i selekcijom podataka, formulacijom itd.) u najvećoj mogućoj meri zaštiti stranku</a:t>
            </a:r>
          </a:p>
          <a:p>
            <a:r>
              <a:rPr lang="en-US" dirty="0" err="1"/>
              <a:t>Psiholog</a:t>
            </a:r>
            <a:r>
              <a:rPr lang="en-US" dirty="0"/>
              <a:t> je </a:t>
            </a:r>
            <a:r>
              <a:rPr lang="en-US" dirty="0" err="1"/>
              <a:t>dužan</a:t>
            </a:r>
            <a:r>
              <a:rPr lang="en-US" dirty="0"/>
              <a:t> da </a:t>
            </a:r>
            <a:r>
              <a:rPr lang="en-US" dirty="0" err="1"/>
              <a:t>saradnike</a:t>
            </a:r>
            <a:r>
              <a:rPr lang="en-US" dirty="0"/>
              <a:t> u </a:t>
            </a:r>
            <a:r>
              <a:rPr lang="en-US" dirty="0" err="1"/>
              <a:t>ustanovi</a:t>
            </a:r>
            <a:r>
              <a:rPr lang="en-US" dirty="0"/>
              <a:t> </a:t>
            </a:r>
            <a:r>
              <a:rPr lang="en-US" dirty="0" err="1"/>
              <a:t>gde</a:t>
            </a:r>
            <a:r>
              <a:rPr lang="en-US" dirty="0"/>
              <a:t> </a:t>
            </a:r>
            <a:r>
              <a:rPr lang="en-US" dirty="0" err="1"/>
              <a:t>radi</a:t>
            </a:r>
            <a:r>
              <a:rPr lang="en-US" dirty="0"/>
              <a:t>, </a:t>
            </a:r>
            <a:r>
              <a:rPr lang="en-US" dirty="0" err="1"/>
              <a:t>kao</a:t>
            </a:r>
            <a:r>
              <a:rPr lang="en-US" dirty="0"/>
              <a:t> </a:t>
            </a:r>
            <a:r>
              <a:rPr lang="en-US" dirty="0" err="1"/>
              <a:t>i</a:t>
            </a:r>
            <a:r>
              <a:rPr lang="sr-Latn-RS" dirty="0"/>
              <a:t> </a:t>
            </a:r>
            <a:r>
              <a:rPr lang="en-US" dirty="0" err="1"/>
              <a:t>studente</a:t>
            </a:r>
            <a:r>
              <a:rPr lang="en-US" dirty="0"/>
              <a:t> </a:t>
            </a:r>
            <a:r>
              <a:rPr lang="en-US" dirty="0" err="1"/>
              <a:t>i</a:t>
            </a:r>
            <a:r>
              <a:rPr lang="en-US" dirty="0"/>
              <a:t> </a:t>
            </a:r>
            <a:r>
              <a:rPr lang="en-US" dirty="0" err="1"/>
              <a:t>druga</a:t>
            </a:r>
            <a:r>
              <a:rPr lang="en-US" dirty="0"/>
              <a:t> </a:t>
            </a:r>
            <a:r>
              <a:rPr lang="en-US" dirty="0" err="1"/>
              <a:t>lica</a:t>
            </a:r>
            <a:r>
              <a:rPr lang="en-US" dirty="0"/>
              <a:t>, </a:t>
            </a:r>
            <a:r>
              <a:rPr lang="en-US" dirty="0" err="1"/>
              <a:t>upozna</a:t>
            </a:r>
            <a:r>
              <a:rPr lang="en-US" dirty="0"/>
              <a:t> </a:t>
            </a:r>
            <a:r>
              <a:rPr lang="en-US" dirty="0" err="1"/>
              <a:t>sa</a:t>
            </a:r>
            <a:r>
              <a:rPr lang="en-US" dirty="0"/>
              <a:t> </a:t>
            </a:r>
            <a:r>
              <a:rPr lang="en-US" dirty="0" err="1"/>
              <a:t>neophodnošću</a:t>
            </a:r>
            <a:r>
              <a:rPr lang="en-US" dirty="0"/>
              <a:t> </a:t>
            </a:r>
            <a:r>
              <a:rPr lang="en-US" dirty="0" err="1"/>
              <a:t>čuvanja</a:t>
            </a:r>
            <a:r>
              <a:rPr lang="sr-Latn-RS" dirty="0"/>
              <a:t> </a:t>
            </a:r>
            <a:r>
              <a:rPr lang="en-US" dirty="0" err="1"/>
              <a:t>poverljivih</a:t>
            </a:r>
            <a:r>
              <a:rPr lang="en-US" dirty="0"/>
              <a:t> </a:t>
            </a:r>
            <a:r>
              <a:rPr lang="en-US" dirty="0" err="1"/>
              <a:t>podataka</a:t>
            </a:r>
            <a:r>
              <a:rPr lang="en-US" dirty="0"/>
              <a:t>, da </a:t>
            </a:r>
            <a:r>
              <a:rPr lang="en-US" dirty="0" err="1"/>
              <a:t>im</a:t>
            </a:r>
            <a:r>
              <a:rPr lang="en-US" dirty="0"/>
              <a:t> </a:t>
            </a:r>
            <a:r>
              <a:rPr lang="en-US" dirty="0" err="1"/>
              <a:t>tu</a:t>
            </a:r>
            <a:r>
              <a:rPr lang="en-US" dirty="0"/>
              <a:t> </a:t>
            </a:r>
            <a:r>
              <a:rPr lang="en-US" dirty="0" err="1"/>
              <a:t>neophodnost</a:t>
            </a:r>
            <a:r>
              <a:rPr lang="en-US" dirty="0"/>
              <a:t> </a:t>
            </a:r>
            <a:r>
              <a:rPr lang="en-US" dirty="0" err="1"/>
              <a:t>prikladn</a:t>
            </a:r>
            <a:r>
              <a:rPr lang="sr-Latn-RS" dirty="0"/>
              <a:t>o </a:t>
            </a:r>
            <a:r>
              <a:rPr lang="en-US" dirty="0" err="1"/>
              <a:t>obrazloži</a:t>
            </a:r>
            <a:r>
              <a:rPr lang="en-US" dirty="0"/>
              <a:t>, </a:t>
            </a:r>
            <a:r>
              <a:rPr lang="en-US" dirty="0" err="1"/>
              <a:t>te</a:t>
            </a:r>
            <a:r>
              <a:rPr lang="en-US" dirty="0"/>
              <a:t> da </a:t>
            </a:r>
            <a:r>
              <a:rPr lang="en-US" dirty="0" err="1"/>
              <a:t>ih</a:t>
            </a:r>
            <a:r>
              <a:rPr lang="en-US" dirty="0"/>
              <a:t> </a:t>
            </a:r>
            <a:r>
              <a:rPr lang="en-US" dirty="0" err="1"/>
              <a:t>pozove</a:t>
            </a:r>
            <a:r>
              <a:rPr lang="en-US" dirty="0"/>
              <a:t> </a:t>
            </a:r>
            <a:r>
              <a:rPr lang="en-US" dirty="0" err="1"/>
              <a:t>na</a:t>
            </a:r>
            <a:r>
              <a:rPr lang="en-US" dirty="0"/>
              <a:t> </a:t>
            </a:r>
            <a:r>
              <a:rPr lang="en-US" dirty="0" err="1"/>
              <a:t>razumevanje</a:t>
            </a:r>
            <a:r>
              <a:rPr lang="en-US" dirty="0"/>
              <a:t> </a:t>
            </a:r>
            <a:r>
              <a:rPr lang="en-US" dirty="0" err="1"/>
              <a:t>i</a:t>
            </a:r>
            <a:r>
              <a:rPr lang="en-US" dirty="0"/>
              <a:t> </a:t>
            </a:r>
            <a:r>
              <a:rPr lang="en-US" dirty="0" err="1"/>
              <a:t>saradnju</a:t>
            </a:r>
            <a:r>
              <a:rPr lang="en-US" dirty="0"/>
              <a:t> u tome.</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pl-PL" dirty="0"/>
              <a:t>2. Odnos prema stranki</a:t>
            </a:r>
            <a:endParaRPr lang="en-US" altLang="en-US" dirty="0"/>
          </a:p>
        </p:txBody>
      </p:sp>
      <p:sp>
        <p:nvSpPr>
          <p:cNvPr id="15363" name="Content Placeholder 2"/>
          <p:cNvSpPr>
            <a:spLocks noGrp="1"/>
          </p:cNvSpPr>
          <p:nvPr>
            <p:ph idx="1"/>
          </p:nvPr>
        </p:nvSpPr>
        <p:spPr/>
        <p:txBody>
          <a:bodyPr>
            <a:normAutofit fontScale="85000" lnSpcReduction="10000"/>
          </a:bodyPr>
          <a:lstStyle/>
          <a:p>
            <a:r>
              <a:rPr lang="pl-PL" altLang="en-US" dirty="0"/>
              <a:t>Ukoliko stranka, odnosno roditelj/staratelj zatraži da joj se saopšte testovni rezultati, nalazi ili procene, psiholog to čini bez prisustva trećih lica i na profesionalan način, predupređujući sve druge predvidljive štetne posledice koje to saopštenje može prouzrokovati</a:t>
            </a:r>
            <a:endParaRPr lang="en-US" altLang="en-US" dirty="0"/>
          </a:p>
          <a:p>
            <a:r>
              <a:rPr lang="pl-PL" altLang="en-US" dirty="0"/>
              <a:t>U slučaju prinude ili pretnje za otkrivanje poverljivih podataka i nalaza, psiholog je dužan da preduzme odgovarajuće korake, uključujući i obaveštavanje DPS ili drugih nadležnih službi koje bi mogle pomoći u čuvanju tajnosti podataka i nalaza</a:t>
            </a:r>
            <a:endParaRPr lang="en-US"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pl-PL" altLang="en-US" dirty="0"/>
              <a:t>Generalni etički principi</a:t>
            </a:r>
            <a:endParaRPr lang="en-US" altLang="en-US" dirty="0"/>
          </a:p>
        </p:txBody>
      </p:sp>
      <p:sp>
        <p:nvSpPr>
          <p:cNvPr id="5123" name="Content Placeholder 2"/>
          <p:cNvSpPr>
            <a:spLocks noGrp="1"/>
          </p:cNvSpPr>
          <p:nvPr>
            <p:ph idx="1"/>
          </p:nvPr>
        </p:nvSpPr>
        <p:spPr/>
        <p:txBody>
          <a:bodyPr/>
          <a:lstStyle/>
          <a:p>
            <a:r>
              <a:rPr lang="pl-PL" altLang="en-US" dirty="0"/>
              <a:t>Uvažavanje integriteta i dostojanstva čoveka</a:t>
            </a:r>
            <a:endParaRPr lang="en-US" altLang="en-US" dirty="0"/>
          </a:p>
          <a:p>
            <a:r>
              <a:rPr lang="pl-PL" altLang="en-US" dirty="0"/>
              <a:t>Profesionalna kompetentnost</a:t>
            </a:r>
            <a:endParaRPr lang="en-US" altLang="en-US" dirty="0"/>
          </a:p>
          <a:p>
            <a:r>
              <a:rPr lang="pl-PL" altLang="en-US" dirty="0"/>
              <a:t>Stručna i naučna odgovornost</a:t>
            </a:r>
            <a:endParaRPr lang="en-US" altLang="en-US" dirty="0"/>
          </a:p>
          <a:p>
            <a:r>
              <a:rPr lang="pl-PL" altLang="en-US" dirty="0"/>
              <a:t>Društvena odgovornost</a:t>
            </a:r>
            <a:endParaRPr lang="en-US" altLang="en-US" dirty="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pl-PL" dirty="0"/>
              <a:t>2. Odnos prema stranki</a:t>
            </a:r>
            <a:endParaRPr lang="en-US" altLang="en-US" dirty="0"/>
          </a:p>
        </p:txBody>
      </p:sp>
      <p:sp>
        <p:nvSpPr>
          <p:cNvPr id="3" name="Content Placeholder 2"/>
          <p:cNvSpPr>
            <a:spLocks noGrp="1"/>
          </p:cNvSpPr>
          <p:nvPr>
            <p:ph idx="1"/>
          </p:nvPr>
        </p:nvSpPr>
        <p:spPr/>
        <p:txBody>
          <a:bodyPr>
            <a:normAutofit fontScale="85000" lnSpcReduction="20000"/>
          </a:bodyPr>
          <a:lstStyle/>
          <a:p>
            <a:r>
              <a:rPr lang="pl-PL" dirty="0"/>
              <a:t>Ukoliko je stranka pravno, a ne fizičko lice, međusobne obaveze, uključujući i one predviđene ovim Kodeksom etike, regulišu se pismenim ugovorom.</a:t>
            </a:r>
            <a:endParaRPr lang="en-US" dirty="0"/>
          </a:p>
          <a:p>
            <a:r>
              <a:rPr lang="pl-PL" dirty="0"/>
              <a:t>Psiholog ne sme u svojoj profesionalnoj praksi koristiti postupke, sredstva ili programe koji, makar kao uzgredan efekat, dovode do neuvažavanja dostojanstva stranke i drugih, na koje se ti postupci, sredstva ili programi primenjuju.</a:t>
            </a:r>
            <a:endParaRPr lang="en-US" dirty="0"/>
          </a:p>
          <a:p>
            <a:r>
              <a:rPr lang="pl-PL" dirty="0"/>
              <a:t>Psiholog uvažava standarde svoje struke i odredbe ovog Kodeksa; njega ne obavezuju nalozi nikakvih drugih autoriteta (pojedinaca ili ustanova) ukoliko se kose sa strukom i Kodeksom.</a:t>
            </a:r>
            <a:endParaRPr lang="en-US" dirty="0"/>
          </a:p>
          <a:p>
            <a:endParaRPr lang="en-US"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pl-PL" altLang="en-US" dirty="0"/>
              <a:t>3. Odnos prema javnosti</a:t>
            </a:r>
            <a:endParaRPr lang="en-US" altLang="en-US" dirty="0"/>
          </a:p>
        </p:txBody>
      </p:sp>
      <p:sp>
        <p:nvSpPr>
          <p:cNvPr id="3" name="Content Placeholder 2"/>
          <p:cNvSpPr>
            <a:spLocks noGrp="1"/>
          </p:cNvSpPr>
          <p:nvPr>
            <p:ph idx="1"/>
          </p:nvPr>
        </p:nvSpPr>
        <p:spPr/>
        <p:txBody>
          <a:bodyPr>
            <a:normAutofit fontScale="77500" lnSpcReduction="20000"/>
          </a:bodyPr>
          <a:lstStyle/>
          <a:p>
            <a:r>
              <a:rPr lang="pl-PL" dirty="0"/>
              <a:t>Psiholog je svestan osetljivog položaja svoje struke u javnosti. Njegova je dužnost da u odnosu s javnošću postupa oprezno i odmereno.</a:t>
            </a:r>
            <a:endParaRPr lang="en-US" dirty="0"/>
          </a:p>
          <a:p>
            <a:r>
              <a:rPr lang="pl-PL" dirty="0"/>
              <a:t>Predstavljajući javnosti naučnu psihologiju ili posebne psihološke discipline i službe, psiholog je dužan da izveštava tačno, razumljivo i u potrebnoj meri informativno.</a:t>
            </a:r>
            <a:endParaRPr lang="en-US" dirty="0"/>
          </a:p>
          <a:p>
            <a:r>
              <a:rPr lang="pl-PL" dirty="0"/>
              <a:t>Psiholog je svestan ograničenja psihologije kao nauke. Predstavljajući psihologiju javnosti on je dužan da izbegne senzacionalizam, kao i svaka druga preterivanja koja bi mogla da navedu javnost da poveruje kako su mogućnosti psihologije veće, odnosno manje, nego što stvarno jesu.</a:t>
            </a:r>
            <a:endParaRPr lang="en-US"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pl-PL" altLang="en-US"/>
              <a:t>3. Odnos prema javnosti</a:t>
            </a:r>
            <a:endParaRPr lang="en-US" altLang="en-US" dirty="0"/>
          </a:p>
        </p:txBody>
      </p:sp>
      <p:sp>
        <p:nvSpPr>
          <p:cNvPr id="3" name="Content Placeholder 2"/>
          <p:cNvSpPr>
            <a:spLocks noGrp="1"/>
          </p:cNvSpPr>
          <p:nvPr>
            <p:ph idx="1"/>
          </p:nvPr>
        </p:nvSpPr>
        <p:spPr/>
        <p:txBody>
          <a:bodyPr>
            <a:normAutofit fontScale="77500" lnSpcReduction="20000"/>
          </a:bodyPr>
          <a:lstStyle/>
          <a:p>
            <a:r>
              <a:rPr lang="pl-PL" altLang="en-US" dirty="0"/>
              <a:t>Sve što se upotrebljava može i da se zloupotrebljava. </a:t>
            </a:r>
            <a:r>
              <a:rPr lang="pl-PL" dirty="0"/>
              <a:t>Psiholog može koristiti svoja stručna znanja kako bi uticao na javnost da zauzme određeni stav prema nekom društvenom problemu. Pri tome on ne sme zloupotrebiti ni svoja stručna znanja ni svoj položaj.</a:t>
            </a:r>
            <a:endParaRPr lang="en-US" dirty="0"/>
          </a:p>
          <a:p>
            <a:r>
              <a:rPr lang="pl-PL" dirty="0"/>
              <a:t>Psiholog prihvata da mu njegova stručnost u odlučivanju o društvenim pitanjima ne daje više prava od prava na jedan glas. Stoga je dužan da se i vlada u skladu sa tim, ne uzimajući za sebe veći udeo u odlučivanju</a:t>
            </a:r>
            <a:endParaRPr lang="en-US" dirty="0"/>
          </a:p>
          <a:p>
            <a:r>
              <a:rPr lang="pl-PL" dirty="0"/>
              <a:t>Koristeći svoja stručna znanja u javnom delovanju, psiholog je dužan da ne zloupotrebljava psihologiju u političke, ideološke ili privatne svrhe.</a:t>
            </a:r>
            <a:endParaRPr lang="en-US"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pl-PL" altLang="en-US"/>
              <a:t>3. Odnos prema javnosti</a:t>
            </a:r>
            <a:endParaRPr lang="en-US" altLang="en-US" dirty="0"/>
          </a:p>
        </p:txBody>
      </p:sp>
      <p:sp>
        <p:nvSpPr>
          <p:cNvPr id="3" name="Content Placeholder 2"/>
          <p:cNvSpPr>
            <a:spLocks noGrp="1"/>
          </p:cNvSpPr>
          <p:nvPr>
            <p:ph idx="1"/>
          </p:nvPr>
        </p:nvSpPr>
        <p:spPr/>
        <p:txBody>
          <a:bodyPr>
            <a:normAutofit fontScale="85000" lnSpcReduction="20000"/>
          </a:bodyPr>
          <a:lstStyle/>
          <a:p>
            <a:r>
              <a:rPr lang="pl-PL" dirty="0"/>
              <a:t>Psiholog je dužan da javnosti tačno predstavlja svoje kvalifikacije i svoje sposobnosti. Takođe je dužan da ispravi druge koji njegove kvalifikacije i sposobnosti predstavljaju netačno.</a:t>
            </a:r>
            <a:endParaRPr lang="en-US" dirty="0"/>
          </a:p>
          <a:p>
            <a:r>
              <a:rPr lang="pl-PL" dirty="0"/>
              <a:t>Psiholog je dužan da u javnosti ne komentariše podatke koji se odnose na pojedince čiji je identitet obelodanjen, čak ni onda kada ti pojedinci daju saglasnost za otkrivanje svog identiteta.</a:t>
            </a:r>
            <a:endParaRPr lang="en-US" dirty="0"/>
          </a:p>
          <a:p>
            <a:r>
              <a:rPr lang="pl-PL" dirty="0"/>
              <a:t>Licu čiji je identitet obelodanjen ili dostupan javnosti, psiholog ne sme svoje stručno mišljenje ili savet upućivati poštom, posredstvom trećih lica ili sredstvima javnih komunikacija.</a:t>
            </a:r>
            <a:endParaRPr lang="en-US" dirty="0"/>
          </a:p>
          <a:p>
            <a:endParaRPr lang="en-US"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pl-PL" altLang="en-US"/>
              <a:t>3. Odnos prema javnosti</a:t>
            </a:r>
            <a:endParaRPr lang="en-US" altLang="en-US" dirty="0"/>
          </a:p>
        </p:txBody>
      </p:sp>
      <p:sp>
        <p:nvSpPr>
          <p:cNvPr id="3" name="Content Placeholder 2"/>
          <p:cNvSpPr>
            <a:spLocks noGrp="1"/>
          </p:cNvSpPr>
          <p:nvPr>
            <p:ph idx="1"/>
          </p:nvPr>
        </p:nvSpPr>
        <p:spPr/>
        <p:txBody>
          <a:bodyPr>
            <a:normAutofit fontScale="77500" lnSpcReduction="20000"/>
          </a:bodyPr>
          <a:lstStyle/>
          <a:p>
            <a:r>
              <a:rPr lang="pl-PL" dirty="0"/>
              <a:t>Testove i sredstva procene čija metodološka vrednost počiva na naivnosti, odnosno prethodnoj neobaveštenosti ispitanika ili stranke, psiholog ne sme obznanjivati u sredstvima javnih komunikacija, već će ih još i čuvati od javnosti.</a:t>
            </a:r>
            <a:endParaRPr lang="en-US" dirty="0"/>
          </a:p>
          <a:p>
            <a:r>
              <a:rPr lang="pl-PL" dirty="0"/>
              <a:t>Oglašavajući psihološke službe ... psiholog je dužan da izbegava evaluaciju i komercijalni način, tj. da se ograniči na davanje obaveštenja.</a:t>
            </a:r>
            <a:endParaRPr lang="en-US" dirty="0"/>
          </a:p>
          <a:p>
            <a:r>
              <a:rPr lang="pl-PL" dirty="0"/>
              <a:t>Psiholog je dužan da vodi računa o svom neformalnom ponašanju u javnosti tako da tim ponašanjem ne smanji poverenje javnosti u svoju kompetentnost da profesionalne usluge pruži u skladu sa stručnim i etičkim zahtevima</a:t>
            </a:r>
            <a:endParaRPr 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4. Odnos prema kolegama</a:t>
            </a:r>
            <a:endParaRPr lang="en-US" dirty="0"/>
          </a:p>
        </p:txBody>
      </p:sp>
      <p:sp>
        <p:nvSpPr>
          <p:cNvPr id="3" name="Content Placeholder 2"/>
          <p:cNvSpPr>
            <a:spLocks noGrp="1"/>
          </p:cNvSpPr>
          <p:nvPr>
            <p:ph idx="1"/>
          </p:nvPr>
        </p:nvSpPr>
        <p:spPr/>
        <p:txBody>
          <a:bodyPr>
            <a:normAutofit fontScale="77500" lnSpcReduction="20000"/>
          </a:bodyPr>
          <a:lstStyle/>
          <a:p>
            <a:r>
              <a:rPr lang="pl-PL" dirty="0"/>
              <a:t>Psiholog će sa posebnom pažnjom negovati kolegijalnost, saradnju i stručnu razmenu, ne stavljajući nikada te vrednosti iznad dostojanstva drugih ljudi</a:t>
            </a:r>
            <a:endParaRPr lang="en-US" dirty="0"/>
          </a:p>
          <a:p>
            <a:r>
              <a:rPr lang="pl-PL" dirty="0"/>
              <a:t>Kritikujući stručni rad svojih kolega, uključujući i druge profesije, psiholog je dužan da vodi računa da predmet kritike bude zaista rad, a ne ličnost. U kritici njegova je dužnost da izbegava ne samo otvorene uvrede i omalovažavanja, nego i aluzije na račun ličnosti ili drugih, sa predmetom kritike nepovezanih, osobina i postupaka autora.</a:t>
            </a:r>
            <a:endParaRPr lang="en-US" dirty="0"/>
          </a:p>
          <a:p>
            <a:r>
              <a:rPr lang="pl-PL" dirty="0"/>
              <a:t>Ukoliko nije u mogućnosti da stranki pruži traženu uslugu, psiholog je dužan da joj pruži obaveštenja o drugim kolegama koji takvu uslugu mogu da joj ponude.</a:t>
            </a:r>
            <a:endParaRPr lang="en-US" dirty="0"/>
          </a:p>
          <a:p>
            <a:endParaRPr 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pl-PL" dirty="0"/>
              <a:t>4. Odnos prema kolegama</a:t>
            </a:r>
            <a:endParaRPr lang="en-US" altLang="en-US" dirty="0"/>
          </a:p>
        </p:txBody>
      </p:sp>
      <p:sp>
        <p:nvSpPr>
          <p:cNvPr id="3" name="Content Placeholder 2"/>
          <p:cNvSpPr>
            <a:spLocks noGrp="1"/>
          </p:cNvSpPr>
          <p:nvPr>
            <p:ph idx="1"/>
          </p:nvPr>
        </p:nvSpPr>
        <p:spPr/>
        <p:txBody>
          <a:bodyPr>
            <a:normAutofit fontScale="70000" lnSpcReduction="20000"/>
          </a:bodyPr>
          <a:lstStyle/>
          <a:p>
            <a:r>
              <a:rPr lang="pl-PL" dirty="0"/>
              <a:t>Psiholog  ne ulazi u profesionalni odnos sa strankom za koju zna da je već u takvom odnosu sa drugim psihologom, izuzev uz saglasnost toga kolege, odnosno nakon prestanka profesionalnog odnosa između stranke i kolege.</a:t>
            </a:r>
            <a:endParaRPr lang="en-US" dirty="0"/>
          </a:p>
          <a:p>
            <a:r>
              <a:rPr lang="pl-PL" dirty="0"/>
              <a:t>Kolegi sa kojim stupa u profesionalni odnos (tj. kome pruža profesionalnu uslugu) psiholog može ukazati, iz kolegijalnosti, izvesnu prednost, ali samo uz uslov da to ne krši običajne ili etičke norme sredine u kojoj radi, kao ni norme ovog Kodeksa etike.</a:t>
            </a:r>
            <a:endParaRPr lang="en-US" dirty="0"/>
          </a:p>
          <a:p>
            <a:r>
              <a:rPr lang="pl-PL" dirty="0"/>
              <a:t>Ukoliko uoči da kolega krši odredbe ovog Kodeksa etike, psiholog je dužan da na taktičan i što bezbolniji način pozove kolegu na preispitivanje svojih postupaka. Ako ni posle toga nije došlo do promene ponašanja, psiholog će se obratiti Sudu časti DPS. Psiholog može da se obrati Sudu časti i bez prethodnog pozivanja kolege na preispitivanje svojih postupaka.</a:t>
            </a:r>
            <a:endParaRPr lang="en-US" dirty="0"/>
          </a:p>
          <a:p>
            <a:endParaRPr lang="en-US" dirty="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sr-Latn-RS" dirty="0"/>
              <a:t>Hvala na pažnji!</a:t>
            </a:r>
            <a:endParaRPr lang="en-US" dirty="0"/>
          </a:p>
        </p:txBody>
      </p:sp>
      <p:sp>
        <p:nvSpPr>
          <p:cNvPr id="5" name="Subtitle 4"/>
          <p:cNvSpPr>
            <a:spLocks noGrp="1"/>
          </p:cNvSpPr>
          <p:nvPr>
            <p:ph type="subTitle" idx="1"/>
          </p:nvPr>
        </p:nvSpPr>
        <p:spPr/>
        <p:txBody>
          <a:bodyPr/>
          <a:lstStyle/>
          <a:p>
            <a:r>
              <a:rPr lang="sr-Latn-RS" dirty="0"/>
              <a:t>Pitanja?</a:t>
            </a:r>
            <a:endParaRPr lang="en-US" dirty="0"/>
          </a:p>
        </p:txBody>
      </p:sp>
    </p:spTree>
    <p:extLst>
      <p:ext uri="{BB962C8B-B14F-4D97-AF65-F5344CB8AC3E}">
        <p14:creationId xmlns:p14="http://schemas.microsoft.com/office/powerpoint/2010/main" val="23412538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Uvažavanje integriteta i dostojanstva čoveka</a:t>
            </a:r>
            <a:endParaRPr lang="en-US" dirty="0"/>
          </a:p>
        </p:txBody>
      </p:sp>
      <p:sp>
        <p:nvSpPr>
          <p:cNvPr id="3" name="Content Placeholder 2"/>
          <p:cNvSpPr>
            <a:spLocks noGrp="1"/>
          </p:cNvSpPr>
          <p:nvPr>
            <p:ph idx="1"/>
          </p:nvPr>
        </p:nvSpPr>
        <p:spPr/>
        <p:txBody>
          <a:bodyPr>
            <a:normAutofit fontScale="92500" lnSpcReduction="20000"/>
          </a:bodyPr>
          <a:lstStyle/>
          <a:p>
            <a:r>
              <a:rPr lang="pl-PL" dirty="0"/>
              <a:t>U profesionalnom radu psiholog bespogovorno poštuje integritet, dostojanstvo osobe, a koje se temelji na poštovanju i uvažavanju individualnih razlika s obzirom na:</a:t>
            </a:r>
          </a:p>
          <a:p>
            <a:pPr lvl="1"/>
            <a:r>
              <a:rPr lang="pl-PL" dirty="0"/>
              <a:t>sposobnosti, godine, pol, rasu, nacionalnost, etničko poreklo, kulturu, religiju, seksualnu orijentaciju, telesne osobine, jezik, socioekonomski status...</a:t>
            </a:r>
            <a:endParaRPr lang="en-US" dirty="0"/>
          </a:p>
          <a:p>
            <a:r>
              <a:rPr lang="pl-PL" dirty="0"/>
              <a:t>Psiholozi su dužni da u svom radu otklanjaju sve oblike diskriminacije i da odlučno odbijaju učešće u bilo kakvom obliku neetičnih ili diskriminatorskih radnji prema bilo kojem čoveku</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Profesionalna kompetentnost</a:t>
            </a:r>
            <a:endParaRPr lang="en-US" dirty="0"/>
          </a:p>
        </p:txBody>
      </p:sp>
      <p:sp>
        <p:nvSpPr>
          <p:cNvPr id="3" name="Content Placeholder 2"/>
          <p:cNvSpPr>
            <a:spLocks noGrp="1"/>
          </p:cNvSpPr>
          <p:nvPr>
            <p:ph idx="1"/>
          </p:nvPr>
        </p:nvSpPr>
        <p:spPr/>
        <p:txBody>
          <a:bodyPr/>
          <a:lstStyle/>
          <a:p>
            <a:r>
              <a:rPr lang="sr-Latn-RS" dirty="0"/>
              <a:t>U izvesnom smislu preduslov svih drugih etičkih načela</a:t>
            </a:r>
          </a:p>
          <a:p>
            <a:r>
              <a:rPr lang="sr-Latn-RS" dirty="0"/>
              <a:t>Ako psiholog ne zna dobro da radi svoj posao, teško da može biti etičan</a:t>
            </a:r>
          </a:p>
          <a:p>
            <a:r>
              <a:rPr lang="sr-Latn-RS" dirty="0"/>
              <a:t>Stručnost je stvaralačka primena znanja (Fajgelj, 2009)</a:t>
            </a:r>
          </a:p>
          <a:p>
            <a:r>
              <a:rPr lang="sr-Latn-RS" dirty="0"/>
              <a:t>Kompetencija se stiče i održava</a:t>
            </a:r>
            <a:endParaRPr lang="en-US" dirty="0"/>
          </a:p>
        </p:txBody>
      </p:sp>
    </p:spTree>
    <p:extLst>
      <p:ext uri="{BB962C8B-B14F-4D97-AF65-F5344CB8AC3E}">
        <p14:creationId xmlns:p14="http://schemas.microsoft.com/office/powerpoint/2010/main" val="14035519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Stručna i naučna odgovornost</a:t>
            </a:r>
            <a:endParaRPr lang="en-US" dirty="0"/>
          </a:p>
        </p:txBody>
      </p:sp>
      <p:sp>
        <p:nvSpPr>
          <p:cNvPr id="3" name="Content Placeholder 2"/>
          <p:cNvSpPr>
            <a:spLocks noGrp="1"/>
          </p:cNvSpPr>
          <p:nvPr>
            <p:ph idx="1"/>
          </p:nvPr>
        </p:nvSpPr>
        <p:spPr/>
        <p:txBody>
          <a:bodyPr>
            <a:normAutofit fontScale="92500" lnSpcReduction="10000"/>
          </a:bodyPr>
          <a:lstStyle/>
          <a:p>
            <a:r>
              <a:rPr lang="pl-PL" dirty="0"/>
              <a:t>Psiholozi su svesni profesionalne i naučne odgovornosti za ono što psihologija postiže u društvu u kome žive i rade</a:t>
            </a:r>
          </a:p>
          <a:p>
            <a:r>
              <a:rPr lang="pl-PL" dirty="0"/>
              <a:t>Moralni standardi i profesionalno ponašanje psihologa moraju biti takvi da podstiču formiranje pozitivnih stavova prema psihologiji kao struci i nauci</a:t>
            </a:r>
          </a:p>
          <a:p>
            <a:r>
              <a:rPr lang="pl-PL" b="1" dirty="0">
                <a:solidFill>
                  <a:srgbClr val="FF0000"/>
                </a:solidFill>
              </a:rPr>
              <a:t>Psiholozi izbegavaju ponašanja koja mogu na bilo koji način naneti štetu pojedincu, društvu, psihologiji kao struci i nauci</a:t>
            </a:r>
            <a:endParaRPr lang="en-US" b="1" dirty="0">
              <a:solidFill>
                <a:srgbClr val="FF0000"/>
              </a:solidFill>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5351</Words>
  <Application>Microsoft Office PowerPoint</Application>
  <PresentationFormat>On-screen Show (4:3)</PresentationFormat>
  <Paragraphs>365</Paragraphs>
  <Slides>67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67</vt:i4>
      </vt:variant>
    </vt:vector>
  </HeadingPairs>
  <TitlesOfParts>
    <vt:vector size="70" baseType="lpstr">
      <vt:lpstr>Arial</vt:lpstr>
      <vt:lpstr>Calibri</vt:lpstr>
      <vt:lpstr>Office Theme</vt:lpstr>
      <vt:lpstr>ETIČKA PITANJA</vt:lpstr>
      <vt:lpstr>Izvori</vt:lpstr>
      <vt:lpstr>Etička pitanja</vt:lpstr>
      <vt:lpstr>Etička pitanja</vt:lpstr>
      <vt:lpstr>Etička pitanja</vt:lpstr>
      <vt:lpstr>Generalni etički principi</vt:lpstr>
      <vt:lpstr>Uvažavanje integriteta i dostojanstva čoveka</vt:lpstr>
      <vt:lpstr>Profesionalna kompetentnost</vt:lpstr>
      <vt:lpstr>Stručna i naučna odgovornost</vt:lpstr>
      <vt:lpstr>Društvena odgovornost</vt:lpstr>
      <vt:lpstr>Generalni etički principi - APA</vt:lpstr>
      <vt:lpstr>Etički kodeks DPS</vt:lpstr>
      <vt:lpstr>Šta je test?</vt:lpstr>
      <vt:lpstr>Ko sme da zadaje testove?</vt:lpstr>
      <vt:lpstr>Ko sme da zadaje testove?</vt:lpstr>
      <vt:lpstr>Legitimitet i legalitet</vt:lpstr>
      <vt:lpstr>Legitimitet i legalitet</vt:lpstr>
      <vt:lpstr>Legitimitet i legalitet</vt:lpstr>
      <vt:lpstr>Zaštita prava testiranih</vt:lpstr>
      <vt:lpstr>Obaveštavanje o svrsi testiranja i informisana saglasnost</vt:lpstr>
      <vt:lpstr>Obaveštavanje o svrsi testiranja i informisana saglasnost</vt:lpstr>
      <vt:lpstr>Pravo da se bude obavešten o rezultatima testiranja (nalazima)</vt:lpstr>
      <vt:lpstr>Pravo na privatnost</vt:lpstr>
      <vt:lpstr>Pravo na kategorizaciju koja najmanje stigmatizira</vt:lpstr>
      <vt:lpstr>Barnum efekat</vt:lpstr>
      <vt:lpstr>Pravo da nalazi testiranja budu tajni</vt:lpstr>
      <vt:lpstr>Standardi psihološkog testiranja</vt:lpstr>
      <vt:lpstr>1. Procena koristi testiranja</vt:lpstr>
      <vt:lpstr>2. Provera adekvatnosti testa</vt:lpstr>
      <vt:lpstr>3. Priprema za testiranje</vt:lpstr>
      <vt:lpstr>3. Priprema za testiranje</vt:lpstr>
      <vt:lpstr>4. Primena testa</vt:lpstr>
      <vt:lpstr>5. Bodovanje rezultata</vt:lpstr>
      <vt:lpstr>6. Interpretacija rezultata</vt:lpstr>
      <vt:lpstr>6. Interpretacija rezultata</vt:lpstr>
      <vt:lpstr>7. Prezentacija rezultata</vt:lpstr>
      <vt:lpstr>7. Prezentacija rezultata</vt:lpstr>
      <vt:lpstr>8. Čuvanje testova</vt:lpstr>
      <vt:lpstr>9. Čuvanje dokumentacije</vt:lpstr>
      <vt:lpstr>Ispitivanje osoba s posebnim potrebama</vt:lpstr>
      <vt:lpstr>Studenti psihologije kao ispitanici</vt:lpstr>
      <vt:lpstr>Studenti psihologije kao ispitanici</vt:lpstr>
      <vt:lpstr>Etički standardi u vezi sa merenjem</vt:lpstr>
      <vt:lpstr>Etički standardi u vezi sa merenjem</vt:lpstr>
      <vt:lpstr>Etička pitanja</vt:lpstr>
      <vt:lpstr>Etički kodeks DPS</vt:lpstr>
      <vt:lpstr>1. Odnos prema stručnom i istraživačkom radu</vt:lpstr>
      <vt:lpstr>1. Odnos prema stručnom i istraživačkom radu</vt:lpstr>
      <vt:lpstr>1. Odnos prema stručnom i istraživačkom radu</vt:lpstr>
      <vt:lpstr>1. Odnos prema stručnom i istraživačkom radu</vt:lpstr>
      <vt:lpstr>1. Odnos prema stručnom i istraživačkom radu</vt:lpstr>
      <vt:lpstr>1. Odnos prema stručnom i istraživačkom radu</vt:lpstr>
      <vt:lpstr>2. Odnos prema stranki</vt:lpstr>
      <vt:lpstr>2. Odnos prema stranki</vt:lpstr>
      <vt:lpstr>2. Odnos prema stranki</vt:lpstr>
      <vt:lpstr>2. Odnos prema stranki</vt:lpstr>
      <vt:lpstr>2. Odnos prema stranki</vt:lpstr>
      <vt:lpstr>2. Odnos prema stranki</vt:lpstr>
      <vt:lpstr>2. Odnos prema stranki</vt:lpstr>
      <vt:lpstr>2. Odnos prema stranki</vt:lpstr>
      <vt:lpstr>3. Odnos prema javnosti</vt:lpstr>
      <vt:lpstr>3. Odnos prema javnosti</vt:lpstr>
      <vt:lpstr>3. Odnos prema javnosti</vt:lpstr>
      <vt:lpstr>3. Odnos prema javnosti</vt:lpstr>
      <vt:lpstr>4. Odnos prema kolegama</vt:lpstr>
      <vt:lpstr>4. Odnos prema kolegama</vt:lpstr>
      <vt:lpstr>Hvala na pažnji!</vt:lpstr>
    </vt:vector>
  </TitlesOfParts>
  <Company>ff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ETIČKA PITANJA</dc:title>
  <dc:creator>Goran Opacic</dc:creator>
  <cp:lastModifiedBy>goran.opacic.opy goran.opacic.opy</cp:lastModifiedBy>
  <cp:revision>260</cp:revision>
  <dcterms:created xsi:type="dcterms:W3CDTF">2011-03-03T09:56:54Z</dcterms:created>
  <dcterms:modified xsi:type="dcterms:W3CDTF">2022-10-17T11:04:19Z</dcterms:modified>
</cp:coreProperties>
</file>