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notesMasterIdLst>
    <p:notesMasterId r:id="rId32"/>
  </p:notesMasterIdLst>
  <p:sldSz cx="14630400" cy="8229600"/>
  <p:notesSz cx="8229600" cy="14630400"/>
  <p:embeddedFontLst>
    <p:embeddedFont>
      <p:font typeface="Montserrat"/>
      <p:regular r:id="rId37"/>
    </p:embeddedFont>
    <p:embeddedFont>
      <p:font typeface="Montserrat"/>
      <p:regular r:id="rId38"/>
    </p:embeddedFont>
    <p:embeddedFont>
      <p:font typeface="Montserrat"/>
      <p:regular r:id="rId39"/>
    </p:embeddedFont>
    <p:embeddedFont>
      <p:font typeface="Montserrat"/>
      <p:regular r:id="rId40"/>
    </p:embeddedFont>
    <p:embeddedFont>
      <p:font typeface="Source Sans 3"/>
      <p:regular r:id="rId41"/>
    </p:embeddedFont>
    <p:embeddedFont>
      <p:font typeface="Source Sans 3"/>
      <p:regular r:id="rId4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37" Type="http://schemas.openxmlformats.org/officeDocument/2006/relationships/font" Target="fonts/font1.fntdata"/><Relationship Id="rId38" Type="http://schemas.openxmlformats.org/officeDocument/2006/relationships/font" Target="fonts/font2.fntdata"/><Relationship Id="rId39" Type="http://schemas.openxmlformats.org/officeDocument/2006/relationships/font" Target="fonts/font3.fntdata"/><Relationship Id="rId40" Type="http://schemas.openxmlformats.org/officeDocument/2006/relationships/font" Target="fonts/font4.fntdata"/><Relationship Id="rId41" Type="http://schemas.openxmlformats.org/officeDocument/2006/relationships/font" Target="fonts/font5.fntdata"/><Relationship Id="rId4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hyperlink" Target="https://psycnet.apa.org/record/2019-15956-010" TargetMode="External"/><Relationship Id="rId1" Type="http://schemas.openxmlformats.org/officeDocument/2006/relationships/image" Target="../media/image-13-1.png"/><Relationship Id="rId3" Type="http://schemas.openxmlformats.org/officeDocument/2006/relationships/slideLayout" Target="../slideLayouts/slideLayout1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5.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hyperlink" Target="https://psycnet.apa.org/record/2004-19456-002" TargetMode="External"/><Relationship Id="rId1" Type="http://schemas.openxmlformats.org/officeDocument/2006/relationships/image" Target="../media/image-16-1.png"/><Relationship Id="rId3" Type="http://schemas.openxmlformats.org/officeDocument/2006/relationships/slideLayout" Target="../slideLayouts/slideLayout1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8.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2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2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slideLayout" Target="../slideLayouts/slideLayout23.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slideLayout" Target="../slideLayouts/slideLayout25.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image" Target="../media/image-25-2.svg"/><Relationship Id="rId3" Type="http://schemas.openxmlformats.org/officeDocument/2006/relationships/image" Target="../media/image-25-3.png"/><Relationship Id="rId4" Type="http://schemas.openxmlformats.org/officeDocument/2006/relationships/image" Target="../media/image-25-4.svg"/><Relationship Id="rId5" Type="http://schemas.openxmlformats.org/officeDocument/2006/relationships/image" Target="../media/image-25-5.png"/><Relationship Id="rId6" Type="http://schemas.openxmlformats.org/officeDocument/2006/relationships/image" Target="../media/image-25-6.svg"/><Relationship Id="rId7" Type="http://schemas.openxmlformats.org/officeDocument/2006/relationships/slideLayout" Target="../slideLayouts/slideLayout26.xml"/><Relationship Id="rId8"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slideLayout" Target="../slideLayouts/slideLayout28.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3494723"/>
            <a:ext cx="13042821" cy="1240155"/>
          </a:xfrm>
          <a:prstGeom prst="rect">
            <a:avLst/>
          </a:prstGeom>
          <a:noFill/>
          <a:ln/>
        </p:spPr>
        <p:txBody>
          <a:bodyPr wrap="squar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Liderstvo: ko vodi, kako i zašto je to bitno za međuljudske odnose na radu</a:t>
            </a:r>
            <a:endParaRPr lang="en-US" sz="3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86170"/>
            <a:ext cx="9161502" cy="446603"/>
          </a:xfrm>
          <a:prstGeom prst="rect">
            <a:avLst/>
          </a:prstGeom>
          <a:noFill/>
          <a:ln/>
        </p:spPr>
        <p:txBody>
          <a:bodyPr wrap="none" lIns="0" tIns="0" rIns="0" bIns="0" rtlCol="0" anchor="t"/>
          <a:lstStyle/>
          <a:p>
            <a:pPr algn="l" indent="0" marL="0">
              <a:lnSpc>
                <a:spcPts val="3500"/>
              </a:lnSpc>
              <a:buNone/>
            </a:pPr>
            <a:r>
              <a:rPr lang="en-US" sz="2800" b="1" dirty="0">
                <a:solidFill>
                  <a:srgbClr val="769993"/>
                </a:solidFill>
                <a:latin typeface="Montserrat Bold" pitchFamily="34" charset="0"/>
                <a:ea typeface="Montserrat Bold" pitchFamily="34" charset="-122"/>
                <a:cs typeface="Montserrat Bold" pitchFamily="34" charset="-120"/>
              </a:rPr>
              <a:t>Komplementarnost lider–tim: kontekst je ključan</a:t>
            </a:r>
            <a:endParaRPr lang="en-US" sz="2800" dirty="0"/>
          </a:p>
        </p:txBody>
      </p:sp>
      <p:sp>
        <p:nvSpPr>
          <p:cNvPr id="3" name="Text 1"/>
          <p:cNvSpPr/>
          <p:nvPr/>
        </p:nvSpPr>
        <p:spPr>
          <a:xfrm>
            <a:off x="793790" y="1554242"/>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Meta-analiza Judge et al. je pokazala da osobine ličnosti jesu povezane sa liderstvom, ali veze su umerne — nijedna korelacija ne prelazi .35. To znači da osobine objašnjavaju samo deo priče. Kontekst je drugi deo — i istraživanja o komplementarnosti lider–tim to lepo ilustruju.</a:t>
            </a:r>
            <a:endParaRPr lang="en-US" sz="1400" dirty="0"/>
          </a:p>
        </p:txBody>
      </p:sp>
      <p:sp>
        <p:nvSpPr>
          <p:cNvPr id="4" name="Text 2"/>
          <p:cNvSpPr/>
          <p:nvPr/>
        </p:nvSpPr>
        <p:spPr>
          <a:xfrm>
            <a:off x="793790" y="2278023"/>
            <a:ext cx="13042821"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Ključno pitanje glasi: da li iste osobine lidera funkcionišu jednako dobro u svim timovima? Odgovor je — ne.</a:t>
            </a:r>
            <a:endParaRPr lang="en-US" sz="1400" dirty="0"/>
          </a:p>
        </p:txBody>
      </p:sp>
      <p:sp>
        <p:nvSpPr>
          <p:cNvPr id="5" name="Shape 3"/>
          <p:cNvSpPr/>
          <p:nvPr/>
        </p:nvSpPr>
        <p:spPr>
          <a:xfrm>
            <a:off x="665202" y="2730341"/>
            <a:ext cx="6560701" cy="1559481"/>
          </a:xfrm>
          <a:prstGeom prst="roundRect">
            <a:avLst>
              <a:gd name="adj" fmla="val 8247"/>
            </a:avLst>
          </a:prstGeom>
          <a:solidFill>
            <a:srgbClr val="769993"/>
          </a:solidFill>
          <a:ln/>
        </p:spPr>
      </p:sp>
      <p:sp>
        <p:nvSpPr>
          <p:cNvPr id="6" name="Text 4"/>
          <p:cNvSpPr/>
          <p:nvPr/>
        </p:nvSpPr>
        <p:spPr>
          <a:xfrm>
            <a:off x="843796" y="2891076"/>
            <a:ext cx="4096345"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Montserrat Bold" pitchFamily="34" charset="0"/>
                <a:ea typeface="Montserrat Bold" pitchFamily="34" charset="-122"/>
                <a:cs typeface="Montserrat Bold" pitchFamily="34" charset="-120"/>
              </a:rPr>
              <a:t>Timovi sa visokom distancom moći</a:t>
            </a:r>
            <a:endParaRPr lang="en-US" sz="1750" dirty="0"/>
          </a:p>
        </p:txBody>
      </p:sp>
      <p:sp>
        <p:nvSpPr>
          <p:cNvPr id="7" name="Text 5"/>
          <p:cNvSpPr/>
          <p:nvPr/>
        </p:nvSpPr>
        <p:spPr>
          <a:xfrm>
            <a:off x="843796" y="3330773"/>
            <a:ext cx="6203513" cy="814388"/>
          </a:xfrm>
          <a:prstGeom prst="rect">
            <a:avLst/>
          </a:prstGeom>
          <a:noFill/>
          <a:ln/>
        </p:spPr>
        <p:txBody>
          <a:bodyPr wrap="square" lIns="0" tIns="0" rIns="0" bIns="0" rtlCol="0" anchor="t"/>
          <a:lstStyle/>
          <a:p>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Poštuju autoritet i očekuju jasnu hijerarhiju. Imaju bolji učinak sa </a:t>
            </a:r>
            <a:pPr algn="l" indent="0" marL="0">
              <a:lnSpc>
                <a:spcPts val="2100"/>
              </a:lnSpc>
              <a:buNone/>
            </a:pPr>
            <a:r>
              <a:rPr lang="en-US" sz="1400" b="1" dirty="0">
                <a:solidFill>
                  <a:srgbClr val="000000"/>
                </a:solidFill>
                <a:latin typeface="Source Sans 3" pitchFamily="34" charset="0"/>
                <a:ea typeface="Source Sans 3" pitchFamily="34" charset="-122"/>
                <a:cs typeface="Source Sans 3" pitchFamily="34" charset="-120"/>
              </a:rPr>
              <a:t>ekstravertnim i savesnim liderima</a:t>
            </a:r>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 Ekstravertni lider im daje jasnu vidljivu figuru za identifikaciju, savesni lider im pruža strukturu i predvidljivost.</a:t>
            </a:r>
            <a:endParaRPr lang="en-US" sz="1400" dirty="0"/>
          </a:p>
        </p:txBody>
      </p:sp>
      <p:sp>
        <p:nvSpPr>
          <p:cNvPr id="8" name="Text 6"/>
          <p:cNvSpPr/>
          <p:nvPr/>
        </p:nvSpPr>
        <p:spPr>
          <a:xfrm>
            <a:off x="7540704" y="2891076"/>
            <a:ext cx="3970853" cy="278963"/>
          </a:xfrm>
          <a:prstGeom prst="rect">
            <a:avLst/>
          </a:prstGeom>
          <a:noFill/>
          <a:ln/>
        </p:spPr>
        <p:txBody>
          <a:bodyPr wrap="none" lIns="0" tIns="0" rIns="0" bIns="0" rtlCol="0" anchor="t"/>
          <a:lstStyle/>
          <a:p>
            <a:pPr algn="l" indent="0" marL="0">
              <a:lnSpc>
                <a:spcPts val="2150"/>
              </a:lnSpc>
              <a:buNone/>
            </a:pPr>
            <a:r>
              <a:rPr lang="en-US" sz="1750" b="1" dirty="0">
                <a:solidFill>
                  <a:srgbClr val="769993"/>
                </a:solidFill>
                <a:latin typeface="Montserrat Bold" pitchFamily="34" charset="0"/>
                <a:ea typeface="Montserrat Bold" pitchFamily="34" charset="-122"/>
                <a:cs typeface="Montserrat Bold" pitchFamily="34" charset="-120"/>
              </a:rPr>
              <a:t>Timovi sa niskom distancom moći</a:t>
            </a:r>
            <a:endParaRPr lang="en-US" sz="1750" dirty="0"/>
          </a:p>
        </p:txBody>
      </p:sp>
      <p:sp>
        <p:nvSpPr>
          <p:cNvPr id="9" name="Text 7"/>
          <p:cNvSpPr/>
          <p:nvPr/>
        </p:nvSpPr>
        <p:spPr>
          <a:xfrm>
            <a:off x="7540704" y="3330773"/>
            <a:ext cx="6303526" cy="81438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Žele ravnopravan odnos i uključenost u odlučivanje. Visoka ekstraverzija lidera može biti kontraproduktivna. Bolje funkcionišu sa </a:t>
            </a:r>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saradljivim liderima</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koji konsultuju, slušaju i dele moć.</a:t>
            </a:r>
            <a:endParaRPr lang="en-US" sz="1400" dirty="0"/>
          </a:p>
        </p:txBody>
      </p:sp>
      <p:sp>
        <p:nvSpPr>
          <p:cNvPr id="10" name="Text 8"/>
          <p:cNvSpPr/>
          <p:nvPr/>
        </p:nvSpPr>
        <p:spPr>
          <a:xfrm>
            <a:off x="793790" y="4470678"/>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Ovo je primer onoga što se u istraživanju liderstva zove „leader–team complementarity" — ideja da optimalna kombinacija osobina lidera zavisi od karakteristika tima. Drugim rečima, ne postoji univerzalno „dobar lider" — postoji lider koji odgovara svom timu.</a:t>
            </a:r>
            <a:endParaRPr lang="en-US" sz="1400" dirty="0"/>
          </a:p>
        </p:txBody>
      </p:sp>
      <p:sp>
        <p:nvSpPr>
          <p:cNvPr id="11" name="Text 9"/>
          <p:cNvSpPr/>
          <p:nvPr/>
        </p:nvSpPr>
        <p:spPr>
          <a:xfrm>
            <a:off x="793790" y="5194459"/>
            <a:ext cx="13042821" cy="81438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Ovo ima direktne posledice za praksu: organizacije koje rade u različitim kulturnim kontekstima (na primer, multinacionalne kompanije) ne mogu koristiti isti profil za selekciju lidera u svim zemljama. Lider koji je izuzetno uspešan u Švedskoj (niska distanca moći, visok individualizam) može biti potpuno neefikasan u Srbiji (visoka distanca moći, nizak individualizam) — i obrnuto.</a:t>
            </a:r>
            <a:endParaRPr lang="en-US" sz="1400" dirty="0"/>
          </a:p>
        </p:txBody>
      </p:sp>
      <p:sp>
        <p:nvSpPr>
          <p:cNvPr id="12" name="Shape 10"/>
          <p:cNvSpPr/>
          <p:nvPr/>
        </p:nvSpPr>
        <p:spPr>
          <a:xfrm>
            <a:off x="793790" y="6189702"/>
            <a:ext cx="13042821" cy="1253728"/>
          </a:xfrm>
          <a:prstGeom prst="roundRect">
            <a:avLst>
              <a:gd name="adj" fmla="val 5984"/>
            </a:avLst>
          </a:prstGeom>
          <a:solidFill>
            <a:srgbClr val="D3DEDC"/>
          </a:solidFill>
          <a:ln/>
        </p:spPr>
      </p:sp>
      <p:pic>
        <p:nvPicPr>
          <p:cNvPr id="13" name="Image 0" descr="preencoded.png">    </p:cNvPr>
          <p:cNvPicPr>
            <a:picLocks noChangeAspect="1"/>
          </p:cNvPicPr>
          <p:nvPr/>
        </p:nvPicPr>
        <p:blipFill>
          <a:blip r:embed="rId1"/>
          <a:stretch>
            <a:fillRect/>
          </a:stretch>
        </p:blipFill>
        <p:spPr>
          <a:xfrm>
            <a:off x="972383" y="6447115"/>
            <a:ext cx="223242" cy="178594"/>
          </a:xfrm>
          <a:prstGeom prst="rect">
            <a:avLst/>
          </a:prstGeom>
        </p:spPr>
      </p:pic>
      <p:sp>
        <p:nvSpPr>
          <p:cNvPr id="14" name="Text 11"/>
          <p:cNvSpPr/>
          <p:nvPr/>
        </p:nvSpPr>
        <p:spPr>
          <a:xfrm>
            <a:off x="1374219" y="6395085"/>
            <a:ext cx="12283797" cy="814388"/>
          </a:xfrm>
          <a:prstGeom prst="rect">
            <a:avLst/>
          </a:prstGeom>
          <a:noFill/>
          <a:ln/>
        </p:spPr>
        <p:txBody>
          <a:bodyPr wrap="square" lIns="0" tIns="0" rIns="0" bIns="0" rtlCol="0" anchor="t"/>
          <a:lstStyle/>
          <a:p>
            <a:pPr algn="l" indent="0" marL="0">
              <a:lnSpc>
                <a:spcPts val="2100"/>
              </a:lnSpc>
              <a:buNone/>
            </a:pPr>
            <a:r>
              <a:rPr lang="en-US" sz="140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 Spotify je kompanija nastala u Švedskoj sa kulturom niske distance moći. Njihov model servant leadership-a (lider kao sluga tima) je funkcionisao dok su timovi bili mali i sastavljeni od ljudi naviknutih na ravnopravnost. Šta mislite — šta se dešava sa tim modelom kada Spotify počne da zapošljava ljude iz kultura sa visokom distancom moći? I kako to utiče na međuljudske odnose u timovima?</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840224"/>
            <a:ext cx="9391293" cy="421719"/>
          </a:xfrm>
          <a:prstGeom prst="rect">
            <a:avLst/>
          </a:prstGeom>
          <a:noFill/>
          <a:ln/>
        </p:spPr>
        <p:txBody>
          <a:bodyPr wrap="none" lIns="0" tIns="0" rIns="0" bIns="0" rtlCol="0" anchor="t"/>
          <a:lstStyle/>
          <a:p>
            <a:pPr algn="l" indent="0" marL="0">
              <a:lnSpc>
                <a:spcPts val="3300"/>
              </a:lnSpc>
              <a:buNone/>
            </a:pPr>
            <a:r>
              <a:rPr lang="en-US" sz="2650" b="1" dirty="0">
                <a:solidFill>
                  <a:srgbClr val="769993"/>
                </a:solidFill>
                <a:latin typeface="Montserrat Bold" pitchFamily="34" charset="0"/>
                <a:ea typeface="Montserrat Bold" pitchFamily="34" charset="-122"/>
                <a:cs typeface="Montserrat Bold" pitchFamily="34" charset="-120"/>
              </a:rPr>
              <a:t>Klasični stilovi: autokratski, demokratski, laissez-faire</a:t>
            </a:r>
            <a:endParaRPr lang="en-US" sz="2650" dirty="0"/>
          </a:p>
        </p:txBody>
      </p:sp>
      <p:sp>
        <p:nvSpPr>
          <p:cNvPr id="3" name="Text 1"/>
          <p:cNvSpPr/>
          <p:nvPr/>
        </p:nvSpPr>
        <p:spPr>
          <a:xfrm>
            <a:off x="793790" y="1548646"/>
            <a:ext cx="13042821"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Ova klasifikacija potiče iz čuvenog eksperimenta Kurta Levina, Ronalda Lipita i Ralfa Vajta (Lewin, Lippitt &amp; White, 1939) koji su posmatrali kako različiti stilovi vođenja utiču na ponašanje grupa dečaka u vanškolskim aktivnostima. Rezultati su bili toliko ubedljivi da su postali temelj istraživanja liderstva za decenije koje su sledile.</a:t>
            </a:r>
            <a:endParaRPr lang="en-US" sz="1300" dirty="0"/>
          </a:p>
        </p:txBody>
      </p:sp>
      <p:sp>
        <p:nvSpPr>
          <p:cNvPr id="4" name="Shape 2"/>
          <p:cNvSpPr/>
          <p:nvPr/>
        </p:nvSpPr>
        <p:spPr>
          <a:xfrm>
            <a:off x="793790" y="2209205"/>
            <a:ext cx="4251960" cy="3210520"/>
          </a:xfrm>
          <a:prstGeom prst="roundRect">
            <a:avLst>
              <a:gd name="adj" fmla="val 2207"/>
            </a:avLst>
          </a:prstGeom>
          <a:solidFill>
            <a:srgbClr val="FFFFFF"/>
          </a:solidFill>
          <a:ln w="22860">
            <a:solidFill>
              <a:srgbClr val="C8CFCE"/>
            </a:solidFill>
            <a:prstDash val="solid"/>
          </a:ln>
        </p:spPr>
      </p:sp>
      <p:sp>
        <p:nvSpPr>
          <p:cNvPr id="5" name="Shape 3"/>
          <p:cNvSpPr/>
          <p:nvPr/>
        </p:nvSpPr>
        <p:spPr>
          <a:xfrm>
            <a:off x="816650" y="2232065"/>
            <a:ext cx="4206240" cy="506016"/>
          </a:xfrm>
          <a:prstGeom prst="roundRect">
            <a:avLst>
              <a:gd name="adj" fmla="val 8581"/>
            </a:avLst>
          </a:prstGeom>
          <a:solidFill>
            <a:srgbClr val="E2E9E8"/>
          </a:solidFill>
          <a:ln/>
        </p:spPr>
      </p:sp>
      <p:sp>
        <p:nvSpPr>
          <p:cNvPr id="6" name="Text 4"/>
          <p:cNvSpPr/>
          <p:nvPr/>
        </p:nvSpPr>
        <p:spPr>
          <a:xfrm>
            <a:off x="985242" y="2881432"/>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Autokratski stil</a:t>
            </a:r>
            <a:endParaRPr lang="en-US" sz="1650" dirty="0"/>
          </a:p>
        </p:txBody>
      </p:sp>
      <p:sp>
        <p:nvSpPr>
          <p:cNvPr id="7" name="Text 5"/>
          <p:cNvSpPr/>
          <p:nvPr/>
        </p:nvSpPr>
        <p:spPr>
          <a:xfrm>
            <a:off x="985242" y="3230880"/>
            <a:ext cx="3869055" cy="174771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Lider donosi sve odluke sam, daje precizne instrukcije, kontroliše proces i ne traži mišljenje grupe. Komunikacija je jednosmerna: od lidera ka sledbenicima. U Levinovom eksperimentu, grupe sa autokratskim vođom su bile produktivne dok je vođa bio prisutan, ali su pokazivale agresivnost, apatiju i pad motivacije. Čim bi vođa izašao iz sobe, rad bi stao.</a:t>
            </a:r>
            <a:endParaRPr lang="en-US" sz="1300" dirty="0"/>
          </a:p>
        </p:txBody>
      </p:sp>
      <p:sp>
        <p:nvSpPr>
          <p:cNvPr id="8" name="Shape 6"/>
          <p:cNvSpPr/>
          <p:nvPr/>
        </p:nvSpPr>
        <p:spPr>
          <a:xfrm>
            <a:off x="5189101" y="2209205"/>
            <a:ext cx="4252079" cy="3210520"/>
          </a:xfrm>
          <a:prstGeom prst="roundRect">
            <a:avLst>
              <a:gd name="adj" fmla="val 2207"/>
            </a:avLst>
          </a:prstGeom>
          <a:solidFill>
            <a:srgbClr val="FFFFFF"/>
          </a:solidFill>
          <a:ln w="22860">
            <a:solidFill>
              <a:srgbClr val="C8CFCE"/>
            </a:solidFill>
            <a:prstDash val="solid"/>
          </a:ln>
        </p:spPr>
      </p:sp>
      <p:sp>
        <p:nvSpPr>
          <p:cNvPr id="9" name="Shape 7"/>
          <p:cNvSpPr/>
          <p:nvPr/>
        </p:nvSpPr>
        <p:spPr>
          <a:xfrm>
            <a:off x="5211961" y="2232065"/>
            <a:ext cx="4206359" cy="506016"/>
          </a:xfrm>
          <a:prstGeom prst="roundRect">
            <a:avLst>
              <a:gd name="adj" fmla="val 8581"/>
            </a:avLst>
          </a:prstGeom>
          <a:solidFill>
            <a:srgbClr val="E2E9E8"/>
          </a:solidFill>
          <a:ln/>
        </p:spPr>
      </p:sp>
      <p:sp>
        <p:nvSpPr>
          <p:cNvPr id="10" name="Text 8"/>
          <p:cNvSpPr/>
          <p:nvPr/>
        </p:nvSpPr>
        <p:spPr>
          <a:xfrm>
            <a:off x="5380553" y="2881432"/>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Demokratski stil</a:t>
            </a:r>
            <a:endParaRPr lang="en-US" sz="1650" dirty="0"/>
          </a:p>
        </p:txBody>
      </p:sp>
      <p:sp>
        <p:nvSpPr>
          <p:cNvPr id="11" name="Text 9"/>
          <p:cNvSpPr/>
          <p:nvPr/>
        </p:nvSpPr>
        <p:spPr>
          <a:xfrm>
            <a:off x="5380553" y="3230880"/>
            <a:ext cx="3869174" cy="1997393"/>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Lider uključuje grupu u donošenje odluka, podstiče diskusiju, traži predloge i gradi konsenzus. Komunikacija je dvosmerna. U eksperimentu, demokratski vođene grupe su bile nešto manje produktivne na kratak rok, ali su pokazivale veće zadovoljstvo, kreativnost i motivaciju — i nastavile da rade čak i kad vođa nije bio prisutan. Kvalitet odnosa među članovima grupe bio je značajno bolji.</a:t>
            </a:r>
            <a:endParaRPr lang="en-US" sz="1300" dirty="0"/>
          </a:p>
        </p:txBody>
      </p:sp>
      <p:sp>
        <p:nvSpPr>
          <p:cNvPr id="12" name="Shape 10"/>
          <p:cNvSpPr/>
          <p:nvPr/>
        </p:nvSpPr>
        <p:spPr>
          <a:xfrm>
            <a:off x="9584531" y="2209205"/>
            <a:ext cx="4252079" cy="3210520"/>
          </a:xfrm>
          <a:prstGeom prst="roundRect">
            <a:avLst>
              <a:gd name="adj" fmla="val 2207"/>
            </a:avLst>
          </a:prstGeom>
          <a:solidFill>
            <a:srgbClr val="FFFFFF"/>
          </a:solidFill>
          <a:ln w="22860">
            <a:solidFill>
              <a:srgbClr val="C8CFCE"/>
            </a:solidFill>
            <a:prstDash val="solid"/>
          </a:ln>
        </p:spPr>
      </p:sp>
      <p:sp>
        <p:nvSpPr>
          <p:cNvPr id="13" name="Shape 11"/>
          <p:cNvSpPr/>
          <p:nvPr/>
        </p:nvSpPr>
        <p:spPr>
          <a:xfrm>
            <a:off x="9607391" y="2232065"/>
            <a:ext cx="4206359" cy="506016"/>
          </a:xfrm>
          <a:prstGeom prst="roundRect">
            <a:avLst>
              <a:gd name="adj" fmla="val 8581"/>
            </a:avLst>
          </a:prstGeom>
          <a:solidFill>
            <a:srgbClr val="E2E9E8"/>
          </a:solidFill>
          <a:ln/>
        </p:spPr>
      </p:sp>
      <p:sp>
        <p:nvSpPr>
          <p:cNvPr id="14" name="Text 12"/>
          <p:cNvSpPr/>
          <p:nvPr/>
        </p:nvSpPr>
        <p:spPr>
          <a:xfrm>
            <a:off x="9775984" y="2881432"/>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Laissez-faire stil</a:t>
            </a:r>
            <a:endParaRPr lang="en-US" sz="1650" dirty="0"/>
          </a:p>
        </p:txBody>
      </p:sp>
      <p:sp>
        <p:nvSpPr>
          <p:cNvPr id="15" name="Text 13"/>
          <p:cNvSpPr/>
          <p:nvPr/>
        </p:nvSpPr>
        <p:spPr>
          <a:xfrm>
            <a:off x="9775984" y="3230880"/>
            <a:ext cx="3869174" cy="174771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Lider se minimalno meša, ne daje smernice, ne učestvuje u odlučivanju, prepušta grupi da se sama organizuje. Ovo nije isto što i delegiranje — delegiranje podrazumeva svesnu odluku da se odgovornost prenese sposobnoj osobi, dok laissez-faire znači odsustvo vođenja. U eksperimentu, laissez-faire grupe su bile najmanje produktivne i najfrustriranije.</a:t>
            </a:r>
            <a:endParaRPr lang="en-US" sz="1300" dirty="0"/>
          </a:p>
        </p:txBody>
      </p:sp>
      <p:sp>
        <p:nvSpPr>
          <p:cNvPr id="16" name="Text 14"/>
          <p:cNvSpPr/>
          <p:nvPr/>
        </p:nvSpPr>
        <p:spPr>
          <a:xfrm>
            <a:off x="793790" y="5580936"/>
            <a:ext cx="13042821"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Laissez-faire stil se u savremenoj literaturi o tamnoj strani liderstva sve češće prepoznaje kao oblik destruktivnog liderstva. Nije spektakularno toksičan kao narcistički ili zlostavljački lider, ali je podmuklo štetan: zaposleni se osećaju napušteno, nejasnoće se gomilaju, konflikti se ne rešavaju, a odgovornost se raspršuje. Ironično, laissez-faire stil se ponekad maskira kao „demokratski" ili „liberalan" — ali razlika je suštinska. Demokratski lider aktivno facilitira proces odlučivanja; laissez-faire lider se povukao iz njega.</a:t>
            </a:r>
            <a:endParaRPr lang="en-US" sz="1300" dirty="0"/>
          </a:p>
        </p:txBody>
      </p:sp>
      <p:sp>
        <p:nvSpPr>
          <p:cNvPr id="17" name="Shape 15"/>
          <p:cNvSpPr/>
          <p:nvPr/>
        </p:nvSpPr>
        <p:spPr>
          <a:xfrm>
            <a:off x="793790" y="6491168"/>
            <a:ext cx="13042821" cy="898088"/>
          </a:xfrm>
          <a:prstGeom prst="roundRect">
            <a:avLst>
              <a:gd name="adj" fmla="val 7890"/>
            </a:avLst>
          </a:prstGeom>
          <a:solidFill>
            <a:srgbClr val="D3DEDC"/>
          </a:solidFill>
          <a:ln/>
        </p:spPr>
      </p:sp>
      <p:pic>
        <p:nvPicPr>
          <p:cNvPr id="18" name="Image 0" descr="preencoded.png">    </p:cNvPr>
          <p:cNvPicPr>
            <a:picLocks noChangeAspect="1"/>
          </p:cNvPicPr>
          <p:nvPr/>
        </p:nvPicPr>
        <p:blipFill>
          <a:blip r:embed="rId1"/>
          <a:stretch>
            <a:fillRect/>
          </a:stretch>
        </p:blipFill>
        <p:spPr>
          <a:xfrm>
            <a:off x="962382" y="6729651"/>
            <a:ext cx="210860" cy="168593"/>
          </a:xfrm>
          <a:prstGeom prst="rect">
            <a:avLst/>
          </a:prstGeom>
        </p:spPr>
      </p:pic>
      <p:sp>
        <p:nvSpPr>
          <p:cNvPr id="19" name="Text 16"/>
          <p:cNvSpPr/>
          <p:nvPr/>
        </p:nvSpPr>
        <p:spPr>
          <a:xfrm>
            <a:off x="1341834" y="6676668"/>
            <a:ext cx="12326183" cy="499348"/>
          </a:xfrm>
          <a:prstGeom prst="rect">
            <a:avLst/>
          </a:prstGeom>
          <a:noFill/>
          <a:ln/>
        </p:spPr>
        <p:txBody>
          <a:bodyPr wrap="square" lIns="0" tIns="0" rIns="0" bIns="0" rtlCol="0" anchor="t"/>
          <a:lstStyle/>
          <a:p>
            <a:pPr algn="l" indent="0" marL="0">
              <a:lnSpc>
                <a:spcPts val="1950"/>
              </a:lnSpc>
              <a:buNone/>
            </a:pPr>
            <a:r>
              <a:rPr lang="en-US" sz="130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1950"/>
              </a:lnSpc>
              <a:buNone/>
            </a:pPr>
            <a:r>
              <a:rPr lang="en-US" sz="1300" dirty="0">
                <a:solidFill>
                  <a:srgbClr val="000000"/>
                </a:solidFill>
                <a:latin typeface="Source Sans 3" pitchFamily="34" charset="0"/>
                <a:ea typeface="Source Sans 3" pitchFamily="34" charset="-122"/>
                <a:cs typeface="Source Sans 3" pitchFamily="34" charset="-120"/>
              </a:rPr>
              <a:t> Zamislite menadžera koji na svakom sastanku kaže „vi odlučite, ja sam tu ako vam nešto treba" — ali nikada ne daje pravac, ne reaguje na konflikte i ne traži izveštaj o napretku. Da li je ovo demokratski ili laissez-faire stil? Kako biste napravili razliku? I kako se zaposleni osećaju u jednom, a kako u drugom slučaju?</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667708"/>
            <a:ext cx="9004935"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Usmerenje: na zadatke vs. na ljude</a:t>
            </a:r>
            <a:endParaRPr lang="en-US" sz="3900" dirty="0"/>
          </a:p>
        </p:txBody>
      </p:sp>
      <p:sp>
        <p:nvSpPr>
          <p:cNvPr id="3" name="Text 1"/>
          <p:cNvSpPr/>
          <p:nvPr/>
        </p:nvSpPr>
        <p:spPr>
          <a:xfrm>
            <a:off x="793790" y="2684621"/>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Pristup osobina kaže </a:t>
            </a:r>
            <a:pPr algn="l" indent="0" marL="0">
              <a:lnSpc>
                <a:spcPts val="2500"/>
              </a:lnSpc>
              <a:buNone/>
            </a:pPr>
            <a:r>
              <a:rPr lang="en-US" sz="1550" i="1" dirty="0">
                <a:solidFill>
                  <a:srgbClr val="272525"/>
                </a:solidFill>
                <a:latin typeface="Source Sans 3" pitchFamily="34" charset="0"/>
                <a:ea typeface="Source Sans 3" pitchFamily="34" charset="-122"/>
                <a:cs typeface="Source Sans 3" pitchFamily="34" charset="-120"/>
              </a:rPr>
              <a:t>ko</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postaje lider. Stilski pristup kaže </a:t>
            </a:r>
            <a:pPr algn="l" indent="0" marL="0">
              <a:lnSpc>
                <a:spcPts val="2500"/>
              </a:lnSpc>
              <a:buNone/>
            </a:pPr>
            <a:r>
              <a:rPr lang="en-US" sz="1550" i="1" dirty="0">
                <a:solidFill>
                  <a:srgbClr val="272525"/>
                </a:solidFill>
                <a:latin typeface="Source Sans 3" pitchFamily="34" charset="0"/>
                <a:ea typeface="Source Sans 3" pitchFamily="34" charset="-122"/>
                <a:cs typeface="Source Sans 3" pitchFamily="34" charset="-120"/>
              </a:rPr>
              <a:t>kako</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lideri zapravo vode. Postoji više klasifikacija, ali sve se svode na nekoliko ključnih dimenzija.</a:t>
            </a:r>
            <a:endParaRPr lang="en-US" sz="1550" dirty="0"/>
          </a:p>
        </p:txBody>
      </p:sp>
      <p:sp>
        <p:nvSpPr>
          <p:cNvPr id="4" name="Text 2"/>
          <p:cNvSpPr/>
          <p:nvPr/>
        </p:nvSpPr>
        <p:spPr>
          <a:xfrm>
            <a:off x="793790" y="3225403"/>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Ovo je možda najstarija i najrobusnija razlika u istraživanjima liderstva.</a:t>
            </a:r>
            <a:endParaRPr lang="en-US" sz="1550" dirty="0"/>
          </a:p>
        </p:txBody>
      </p:sp>
      <p:pic>
        <p:nvPicPr>
          <p:cNvPr id="5" name="Image 0" descr="preencoded.png">    </p:cNvPr>
          <p:cNvPicPr>
            <a:picLocks noChangeAspect="1"/>
          </p:cNvPicPr>
          <p:nvPr/>
        </p:nvPicPr>
        <p:blipFill>
          <a:blip r:embed="rId1"/>
          <a:stretch>
            <a:fillRect/>
          </a:stretch>
        </p:blipFill>
        <p:spPr>
          <a:xfrm>
            <a:off x="793790" y="3766185"/>
            <a:ext cx="4347567" cy="793790"/>
          </a:xfrm>
          <a:prstGeom prst="rect">
            <a:avLst/>
          </a:prstGeom>
        </p:spPr>
      </p:pic>
      <p:sp>
        <p:nvSpPr>
          <p:cNvPr id="6" name="Text 3"/>
          <p:cNvSpPr/>
          <p:nvPr/>
        </p:nvSpPr>
        <p:spPr>
          <a:xfrm>
            <a:off x="992148" y="4758333"/>
            <a:ext cx="2751177"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Usmereni na zadatke</a:t>
            </a:r>
            <a:endParaRPr lang="en-US" sz="1950" dirty="0"/>
          </a:p>
        </p:txBody>
      </p:sp>
      <p:sp>
        <p:nvSpPr>
          <p:cNvPr id="7" name="Text 4"/>
          <p:cNvSpPr/>
          <p:nvPr/>
        </p:nvSpPr>
        <p:spPr>
          <a:xfrm>
            <a:off x="992148" y="5187553"/>
            <a:ext cx="395085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Definišu ciljeve, strukture, rokove i procese.</a:t>
            </a:r>
            <a:endParaRPr lang="en-US" sz="1550" dirty="0"/>
          </a:p>
        </p:txBody>
      </p:sp>
      <p:pic>
        <p:nvPicPr>
          <p:cNvPr id="8" name="Image 1" descr="preencoded.png">    </p:cNvPr>
          <p:cNvPicPr>
            <a:picLocks noChangeAspect="1"/>
          </p:cNvPicPr>
          <p:nvPr/>
        </p:nvPicPr>
        <p:blipFill>
          <a:blip r:embed="rId2"/>
          <a:stretch>
            <a:fillRect/>
          </a:stretch>
        </p:blipFill>
        <p:spPr>
          <a:xfrm>
            <a:off x="5141357" y="3766185"/>
            <a:ext cx="4347567" cy="793790"/>
          </a:xfrm>
          <a:prstGeom prst="rect">
            <a:avLst/>
          </a:prstGeom>
        </p:spPr>
      </p:pic>
      <p:sp>
        <p:nvSpPr>
          <p:cNvPr id="9" name="Text 5"/>
          <p:cNvSpPr/>
          <p:nvPr/>
        </p:nvSpPr>
        <p:spPr>
          <a:xfrm>
            <a:off x="5339715" y="4758333"/>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Najefikasniji lideri</a:t>
            </a:r>
            <a:endParaRPr lang="en-US" sz="1950" dirty="0"/>
          </a:p>
        </p:txBody>
      </p:sp>
      <p:sp>
        <p:nvSpPr>
          <p:cNvPr id="10" name="Text 6"/>
          <p:cNvSpPr/>
          <p:nvPr/>
        </p:nvSpPr>
        <p:spPr>
          <a:xfrm>
            <a:off x="5339715" y="5187553"/>
            <a:ext cx="395085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Mogu da rade oba — ali u praksi, većina ima prirodnu tendenciju ka jednom ili drugom.</a:t>
            </a:r>
            <a:endParaRPr lang="en-US" sz="1550" dirty="0"/>
          </a:p>
        </p:txBody>
      </p:sp>
      <p:pic>
        <p:nvPicPr>
          <p:cNvPr id="11" name="Image 2" descr="preencoded.png">    </p:cNvPr>
          <p:cNvPicPr>
            <a:picLocks noChangeAspect="1"/>
          </p:cNvPicPr>
          <p:nvPr/>
        </p:nvPicPr>
        <p:blipFill>
          <a:blip r:embed="rId3"/>
          <a:stretch>
            <a:fillRect/>
          </a:stretch>
        </p:blipFill>
        <p:spPr>
          <a:xfrm>
            <a:off x="9488924" y="3766185"/>
            <a:ext cx="4347567" cy="793790"/>
          </a:xfrm>
          <a:prstGeom prst="rect">
            <a:avLst/>
          </a:prstGeom>
        </p:spPr>
      </p:pic>
      <p:sp>
        <p:nvSpPr>
          <p:cNvPr id="12" name="Text 7"/>
          <p:cNvSpPr/>
          <p:nvPr/>
        </p:nvSpPr>
        <p:spPr>
          <a:xfrm>
            <a:off x="9687282" y="4758333"/>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Usmereni na ljude</a:t>
            </a:r>
            <a:endParaRPr lang="en-US" sz="1950" dirty="0"/>
          </a:p>
        </p:txBody>
      </p:sp>
      <p:sp>
        <p:nvSpPr>
          <p:cNvPr id="13" name="Text 8"/>
          <p:cNvSpPr/>
          <p:nvPr/>
        </p:nvSpPr>
        <p:spPr>
          <a:xfrm>
            <a:off x="9687282" y="5187553"/>
            <a:ext cx="395085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Grade odnose, podržavaju, slušaju i brinu o dobrobiti članova tima.</a:t>
            </a:r>
            <a:endParaRPr lang="en-US" sz="1550" dirty="0"/>
          </a:p>
        </p:txBody>
      </p:sp>
      <p:sp>
        <p:nvSpPr>
          <p:cNvPr id="14" name="Text 9"/>
          <p:cNvSpPr/>
          <p:nvPr/>
        </p:nvSpPr>
        <p:spPr>
          <a:xfrm>
            <a:off x="793790" y="6244233"/>
            <a:ext cx="13042821" cy="317540"/>
          </a:xfrm>
          <a:prstGeom prst="rect">
            <a:avLst/>
          </a:prstGeom>
          <a:noFill/>
          <a:ln/>
        </p:spPr>
        <p:txBody>
          <a:bodyPr wrap="none" lIns="0" tIns="0" rIns="0" bIns="0" rtlCol="0" anchor="t"/>
          <a:lstStyle/>
          <a:p>
            <a:pPr algn="l" indent="0" marL="0">
              <a:lnSpc>
                <a:spcPts val="2500"/>
              </a:lnSpc>
              <a:buNone/>
            </a:pP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06279"/>
            <a:ext cx="13042821" cy="188952"/>
          </a:xfrm>
          <a:prstGeom prst="rect">
            <a:avLst/>
          </a:prstGeom>
          <a:noFill/>
          <a:ln/>
        </p:spPr>
        <p:txBody>
          <a:bodyPr wrap="none" lIns="0" tIns="0" rIns="0" bIns="0" rtlCol="0" anchor="t"/>
          <a:lstStyle/>
          <a:p>
            <a:pPr algn="l" indent="0" marL="0">
              <a:lnSpc>
                <a:spcPts val="1450"/>
              </a:lnSpc>
              <a:buNone/>
            </a:pPr>
            <a:endParaRPr lang="en-US" sz="1050" dirty="0"/>
          </a:p>
        </p:txBody>
      </p:sp>
      <p:pic>
        <p:nvPicPr>
          <p:cNvPr id="3" name="Image 0" descr="preencoded.png">    </p:cNvPr>
          <p:cNvPicPr>
            <a:picLocks noChangeAspect="1"/>
          </p:cNvPicPr>
          <p:nvPr/>
        </p:nvPicPr>
        <p:blipFill>
          <a:blip r:embed="rId1"/>
          <a:stretch>
            <a:fillRect/>
          </a:stretch>
        </p:blipFill>
        <p:spPr>
          <a:xfrm>
            <a:off x="2830354" y="1004530"/>
            <a:ext cx="8969693" cy="5652611"/>
          </a:xfrm>
          <a:prstGeom prst="rect">
            <a:avLst/>
          </a:prstGeom>
        </p:spPr>
      </p:pic>
      <p:sp>
        <p:nvSpPr>
          <p:cNvPr id="4" name="Text 1"/>
          <p:cNvSpPr/>
          <p:nvPr/>
        </p:nvSpPr>
        <p:spPr>
          <a:xfrm>
            <a:off x="793790" y="6802993"/>
            <a:ext cx="7951946" cy="217051"/>
          </a:xfrm>
          <a:prstGeom prst="rect">
            <a:avLst/>
          </a:prstGeom>
          <a:noFill/>
          <a:ln/>
        </p:spPr>
        <p:txBody>
          <a:bodyPr wrap="none" lIns="0" tIns="0" rIns="0" bIns="0" rtlCol="0" anchor="t"/>
          <a:lstStyle/>
          <a:p>
            <a:pPr algn="l" indent="0" marL="0">
              <a:lnSpc>
                <a:spcPts val="1700"/>
              </a:lnSpc>
              <a:buNone/>
            </a:pPr>
            <a:r>
              <a:rPr lang="en-US" sz="1350" b="1" dirty="0">
                <a:solidFill>
                  <a:srgbClr val="769993"/>
                </a:solidFill>
                <a:latin typeface="Montserrat Bold" pitchFamily="34" charset="0"/>
                <a:ea typeface="Montserrat Bold" pitchFamily="34" charset="-122"/>
                <a:cs typeface="Montserrat Bold" pitchFamily="34" charset="-120"/>
              </a:rPr>
              <a:t>Poruka: efikasan menadžer rešava probleme i gradi odnose — ne planira i ne kontroliše.</a:t>
            </a:r>
            <a:endParaRPr lang="en-US" sz="1350" dirty="0"/>
          </a:p>
        </p:txBody>
      </p:sp>
      <p:sp>
        <p:nvSpPr>
          <p:cNvPr id="5" name="Text 2"/>
          <p:cNvSpPr/>
          <p:nvPr/>
        </p:nvSpPr>
        <p:spPr>
          <a:xfrm>
            <a:off x="793790" y="7058858"/>
            <a:ext cx="12276177" cy="217051"/>
          </a:xfrm>
          <a:prstGeom prst="rect">
            <a:avLst/>
          </a:prstGeom>
          <a:noFill/>
          <a:ln/>
        </p:spPr>
        <p:txBody>
          <a:bodyPr wrap="none" lIns="0" tIns="0" rIns="0" bIns="0" rtlCol="0" anchor="t"/>
          <a:lstStyle/>
          <a:p>
            <a:pPr algn="l" indent="0" marL="0">
              <a:lnSpc>
                <a:spcPts val="1700"/>
              </a:lnSpc>
              <a:buNone/>
            </a:pPr>
            <a:r>
              <a:rPr lang="en-US" sz="1350" b="1" dirty="0">
                <a:solidFill>
                  <a:srgbClr val="769993"/>
                </a:solidFill>
                <a:latin typeface="Montserrat Bold" pitchFamily="34" charset="0"/>
                <a:ea typeface="Montserrat Bold" pitchFamily="34" charset="-122"/>
                <a:cs typeface="Montserrat Bold" pitchFamily="34" charset="-120"/>
              </a:rPr>
              <a:t>Poruka: zadovoljstvo podređenih ne zavisi od toga koliko efikasno lider obavlja zadatke — zavisi od toga koliko ih razvija i osposobljava.</a:t>
            </a:r>
            <a:endParaRPr lang="en-US" sz="1350" dirty="0"/>
          </a:p>
        </p:txBody>
      </p:sp>
      <p:sp>
        <p:nvSpPr>
          <p:cNvPr id="6" name="Text 3"/>
          <p:cNvSpPr/>
          <p:nvPr/>
        </p:nvSpPr>
        <p:spPr>
          <a:xfrm>
            <a:off x="793790" y="7421761"/>
            <a:ext cx="13042821" cy="188952"/>
          </a:xfrm>
          <a:prstGeom prst="rect">
            <a:avLst/>
          </a:prstGeom>
          <a:noFill/>
          <a:ln/>
        </p:spPr>
        <p:txBody>
          <a:bodyPr wrap="none" lIns="0" tIns="0" rIns="0" bIns="0" rtlCol="0" anchor="t"/>
          <a:lstStyle/>
          <a:p>
            <a:pPr algn="l" indent="0" marL="0">
              <a:lnSpc>
                <a:spcPts val="1450"/>
              </a:lnSpc>
              <a:buNone/>
            </a:pPr>
            <a:r>
              <a:rPr lang="en-US" sz="1050" dirty="0">
                <a:solidFill>
                  <a:srgbClr val="272525"/>
                </a:solidFill>
                <a:latin typeface="Source Sans 3" pitchFamily="34" charset="0"/>
                <a:ea typeface="Source Sans 3" pitchFamily="34" charset="-122"/>
                <a:cs typeface="Source Sans 3" pitchFamily="34" charset="-120"/>
              </a:rPr>
              <a:t>Yukl, G., Mahsud, R., Prussia, G., &amp; Hassan, S. (2019). Effectiveness of broad and specific leadership behaviors. </a:t>
            </a:r>
            <a:pPr algn="l" indent="0" marL="0">
              <a:lnSpc>
                <a:spcPts val="1450"/>
              </a:lnSpc>
              <a:buNone/>
            </a:pPr>
            <a:r>
              <a:rPr lang="en-US" sz="1050" i="1" dirty="0">
                <a:solidFill>
                  <a:srgbClr val="272525"/>
                </a:solidFill>
                <a:latin typeface="Source Sans 3" pitchFamily="34" charset="0"/>
                <a:ea typeface="Source Sans 3" pitchFamily="34" charset="-122"/>
                <a:cs typeface="Source Sans 3" pitchFamily="34" charset="-120"/>
              </a:rPr>
              <a:t>Personnel Review, 48</a:t>
            </a:r>
            <a:pPr algn="l" indent="0" marL="0">
              <a:lnSpc>
                <a:spcPts val="1450"/>
              </a:lnSpc>
              <a:buNone/>
            </a:pPr>
            <a:r>
              <a:rPr lang="en-US" sz="1050" dirty="0">
                <a:solidFill>
                  <a:srgbClr val="272525"/>
                </a:solidFill>
                <a:latin typeface="Source Sans 3" pitchFamily="34" charset="0"/>
                <a:ea typeface="Source Sans 3" pitchFamily="34" charset="-122"/>
                <a:cs typeface="Source Sans 3" pitchFamily="34" charset="-120"/>
              </a:rPr>
              <a:t>(3), 774–783., </a:t>
            </a:r>
            <a:pPr algn="l" indent="0" marL="0">
              <a:lnSpc>
                <a:spcPts val="1450"/>
              </a:lnSpc>
              <a:buNone/>
            </a:pPr>
            <a:r>
              <a:rPr lang="en-US" sz="1050" u="sng" dirty="0">
                <a:solidFill>
                  <a:srgbClr val="769993"/>
                </a:solidFill>
                <a:latin typeface="Source Sans 3" pitchFamily="34" charset="0"/>
                <a:ea typeface="Source Sans 3" pitchFamily="34" charset="-122"/>
                <a:cs typeface="Source Sans 3" pitchFamily="34" charset="-120"/>
                <a:hlinkClick r:id="rId2" invalidUrl="" action="" tgtFrame="" tooltip="" history="1" highlightClick="0" endSnd="0">
                  <a:extLst>
                    <a:ext uri="{A12FA001-AC4F-418D-AE19-62706E023703}">
                      <ahyp:hlinkClr xmlns:ahyp="http://schemas.microsoft.com/office/drawing/2018/hyperlinkcolor" val="tx"/>
                    </a:ext>
                  </a:extLst>
                </a:hlinkClick>
              </a:rPr>
              <a:t>APA PsycNet</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742355"/>
            <a:ext cx="13042821" cy="893207"/>
          </a:xfrm>
          <a:prstGeom prst="rect">
            <a:avLst/>
          </a:prstGeom>
          <a:noFill/>
          <a:ln/>
        </p:spPr>
        <p:txBody>
          <a:bodyPr wrap="square" lIns="0" tIns="0" rIns="0" bIns="0" rtlCol="0" anchor="t"/>
          <a:lstStyle/>
          <a:p>
            <a:pPr algn="l" indent="0" marL="0">
              <a:lnSpc>
                <a:spcPts val="3500"/>
              </a:lnSpc>
              <a:buNone/>
            </a:pPr>
            <a:r>
              <a:rPr lang="en-US" sz="2800" b="1" dirty="0">
                <a:solidFill>
                  <a:srgbClr val="769993"/>
                </a:solidFill>
                <a:latin typeface="Montserrat Bold" pitchFamily="34" charset="0"/>
                <a:ea typeface="Montserrat Bold" pitchFamily="34" charset="-122"/>
                <a:cs typeface="Montserrat Bold" pitchFamily="34" charset="-120"/>
              </a:rPr>
              <a:t>Autokratija, autoritarnost, autoritativnost — tri pojma koje treba razdvojiti</a:t>
            </a:r>
            <a:endParaRPr lang="en-US" sz="2800" dirty="0"/>
          </a:p>
        </p:txBody>
      </p:sp>
      <p:sp>
        <p:nvSpPr>
          <p:cNvPr id="3" name="Text 1"/>
          <p:cNvSpPr/>
          <p:nvPr/>
        </p:nvSpPr>
        <p:spPr>
          <a:xfrm>
            <a:off x="793790" y="1957030"/>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U svakodnevnom jeziku ove reči se koriste kao sinonimi, ali u psihologiji liderstva označavaju tri suštinski različite stvari. Za buduće praktičare ova razlika nije akademska pedanterija — od nje zavisi da li ćete u selekciji prepoznati vizionara ili autokratu.</a:t>
            </a:r>
            <a:endParaRPr lang="en-US" sz="1400" dirty="0"/>
          </a:p>
        </p:txBody>
      </p:sp>
      <p:sp>
        <p:nvSpPr>
          <p:cNvPr id="4" name="Shape 2"/>
          <p:cNvSpPr/>
          <p:nvPr/>
        </p:nvSpPr>
        <p:spPr>
          <a:xfrm>
            <a:off x="793790" y="2680811"/>
            <a:ext cx="13042821" cy="2648069"/>
          </a:xfrm>
          <a:prstGeom prst="roundRect">
            <a:avLst>
              <a:gd name="adj" fmla="val 2833"/>
            </a:avLst>
          </a:prstGeom>
          <a:solidFill>
            <a:srgbClr val="E2E9E8"/>
          </a:solidFill>
          <a:ln w="7620">
            <a:solidFill>
              <a:srgbClr val="C8CFCE"/>
            </a:solidFill>
            <a:prstDash val="solid"/>
          </a:ln>
        </p:spPr>
      </p:sp>
      <p:sp>
        <p:nvSpPr>
          <p:cNvPr id="5" name="Shape 3"/>
          <p:cNvSpPr/>
          <p:nvPr/>
        </p:nvSpPr>
        <p:spPr>
          <a:xfrm>
            <a:off x="801410" y="2688431"/>
            <a:ext cx="4342448" cy="2632829"/>
          </a:xfrm>
          <a:prstGeom prst="roundRect">
            <a:avLst>
              <a:gd name="adj" fmla="val 2850"/>
            </a:avLst>
          </a:prstGeom>
          <a:solidFill>
            <a:srgbClr val="E2E9E8"/>
          </a:solidFill>
          <a:ln/>
        </p:spPr>
      </p:sp>
      <p:sp>
        <p:nvSpPr>
          <p:cNvPr id="6" name="Text 4"/>
          <p:cNvSpPr/>
          <p:nvPr/>
        </p:nvSpPr>
        <p:spPr>
          <a:xfrm>
            <a:off x="980003" y="2867025"/>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272525"/>
                </a:solidFill>
                <a:latin typeface="Montserrat Bold" pitchFamily="34" charset="0"/>
                <a:ea typeface="Montserrat Bold" pitchFamily="34" charset="-122"/>
                <a:cs typeface="Montserrat Bold" pitchFamily="34" charset="-120"/>
              </a:rPr>
              <a:t>Autokratija</a:t>
            </a:r>
            <a:endParaRPr lang="en-US" sz="1750" dirty="0"/>
          </a:p>
        </p:txBody>
      </p:sp>
      <p:sp>
        <p:nvSpPr>
          <p:cNvPr id="7" name="Text 5"/>
          <p:cNvSpPr/>
          <p:nvPr/>
        </p:nvSpPr>
        <p:spPr>
          <a:xfrm>
            <a:off x="980003" y="3242429"/>
            <a:ext cx="3985260" cy="162877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Opis procesa odlučivanja: lider odlučuje sam, unilateralno, bez obrazlaganja kriterijuma. To je stilska karakteristika, ne nužno negativna. Funkcionalan i privremen kada se koristi u pravom trenutku. Problem nastaje kada postane podrazumevani način vođenja bez obzira na situaciju.</a:t>
            </a:r>
            <a:endParaRPr lang="en-US" sz="1400" dirty="0"/>
          </a:p>
        </p:txBody>
      </p:sp>
      <p:sp>
        <p:nvSpPr>
          <p:cNvPr id="8" name="Shape 6"/>
          <p:cNvSpPr/>
          <p:nvPr/>
        </p:nvSpPr>
        <p:spPr>
          <a:xfrm>
            <a:off x="5143857" y="2688431"/>
            <a:ext cx="4342567" cy="2632829"/>
          </a:xfrm>
          <a:prstGeom prst="rect">
            <a:avLst/>
          </a:prstGeom>
          <a:solidFill>
            <a:srgbClr val="E2E9E8"/>
          </a:solidFill>
          <a:ln/>
        </p:spPr>
      </p:sp>
      <p:sp>
        <p:nvSpPr>
          <p:cNvPr id="9" name="Shape 7"/>
          <p:cNvSpPr/>
          <p:nvPr/>
        </p:nvSpPr>
        <p:spPr>
          <a:xfrm>
            <a:off x="5143857" y="2688431"/>
            <a:ext cx="22860" cy="2632829"/>
          </a:xfrm>
          <a:prstGeom prst="roundRect">
            <a:avLst>
              <a:gd name="adj" fmla="val 328186"/>
            </a:avLst>
          </a:prstGeom>
          <a:solidFill>
            <a:srgbClr val="C8CFCE"/>
          </a:solidFill>
          <a:ln/>
        </p:spPr>
      </p:sp>
      <p:sp>
        <p:nvSpPr>
          <p:cNvPr id="10" name="Text 8"/>
          <p:cNvSpPr/>
          <p:nvPr/>
        </p:nvSpPr>
        <p:spPr>
          <a:xfrm>
            <a:off x="5322451" y="2867025"/>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272525"/>
                </a:solidFill>
                <a:latin typeface="Montserrat Bold" pitchFamily="34" charset="0"/>
                <a:ea typeface="Montserrat Bold" pitchFamily="34" charset="-122"/>
                <a:cs typeface="Montserrat Bold" pitchFamily="34" charset="-120"/>
              </a:rPr>
              <a:t>Autoritarnost</a:t>
            </a:r>
            <a:endParaRPr lang="en-US" sz="1750" dirty="0"/>
          </a:p>
        </p:txBody>
      </p:sp>
      <p:sp>
        <p:nvSpPr>
          <p:cNvPr id="11" name="Text 9"/>
          <p:cNvSpPr/>
          <p:nvPr/>
        </p:nvSpPr>
        <p:spPr>
          <a:xfrm>
            <a:off x="5322451" y="3242429"/>
            <a:ext cx="3985379" cy="190023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Šire od autokratije — psihološka dispozicija, obrazac odnošenja prema drugima. Autoritarni lider insistira na poslušnosti, ne toleriše preispitivanje, kažnjava neslaganje i doživljava svaki izazov svom autoritetu kao ličnu pretnju. Autokrata vam ne kaže </a:t>
            </a:r>
            <a:pPr algn="l" indent="0" marL="0">
              <a:lnSpc>
                <a:spcPts val="2100"/>
              </a:lnSpc>
              <a:buNone/>
            </a:pPr>
            <a:r>
              <a:rPr lang="en-US" sz="1400" i="1" dirty="0">
                <a:solidFill>
                  <a:srgbClr val="272525"/>
                </a:solidFill>
                <a:latin typeface="Source Sans 3" pitchFamily="34" charset="0"/>
                <a:ea typeface="Source Sans 3" pitchFamily="34" charset="-122"/>
                <a:cs typeface="Source Sans 3" pitchFamily="34" charset="-120"/>
              </a:rPr>
              <a:t>zašto</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je doneo odluku. Autoritarni lider vam ne </a:t>
            </a:r>
            <a:pPr algn="l" indent="0" marL="0">
              <a:lnSpc>
                <a:spcPts val="2100"/>
              </a:lnSpc>
              <a:buNone/>
            </a:pPr>
            <a:r>
              <a:rPr lang="en-US" sz="1400" i="1" dirty="0">
                <a:solidFill>
                  <a:srgbClr val="272525"/>
                </a:solidFill>
                <a:latin typeface="Source Sans 3" pitchFamily="34" charset="0"/>
                <a:ea typeface="Source Sans 3" pitchFamily="34" charset="-122"/>
                <a:cs typeface="Source Sans 3" pitchFamily="34" charset="-120"/>
              </a:rPr>
              <a:t>dozvoljava</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da pitate zašto.</a:t>
            </a:r>
            <a:endParaRPr lang="en-US" sz="1400" dirty="0"/>
          </a:p>
        </p:txBody>
      </p:sp>
      <p:sp>
        <p:nvSpPr>
          <p:cNvPr id="12" name="Shape 10"/>
          <p:cNvSpPr/>
          <p:nvPr/>
        </p:nvSpPr>
        <p:spPr>
          <a:xfrm>
            <a:off x="9486424" y="2688431"/>
            <a:ext cx="4342567" cy="2632829"/>
          </a:xfrm>
          <a:prstGeom prst="rect">
            <a:avLst/>
          </a:prstGeom>
          <a:solidFill>
            <a:srgbClr val="E2E9E8"/>
          </a:solidFill>
          <a:ln/>
        </p:spPr>
      </p:sp>
      <p:sp>
        <p:nvSpPr>
          <p:cNvPr id="13" name="Shape 11"/>
          <p:cNvSpPr/>
          <p:nvPr/>
        </p:nvSpPr>
        <p:spPr>
          <a:xfrm>
            <a:off x="9486424" y="2688431"/>
            <a:ext cx="22860" cy="2632829"/>
          </a:xfrm>
          <a:prstGeom prst="roundRect">
            <a:avLst>
              <a:gd name="adj" fmla="val 328186"/>
            </a:avLst>
          </a:prstGeom>
          <a:solidFill>
            <a:srgbClr val="C8CFCE"/>
          </a:solidFill>
          <a:ln/>
        </p:spPr>
      </p:sp>
      <p:sp>
        <p:nvSpPr>
          <p:cNvPr id="14" name="Text 12"/>
          <p:cNvSpPr/>
          <p:nvPr/>
        </p:nvSpPr>
        <p:spPr>
          <a:xfrm>
            <a:off x="9665018" y="2867025"/>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272525"/>
                </a:solidFill>
                <a:latin typeface="Montserrat Bold" pitchFamily="34" charset="0"/>
                <a:ea typeface="Montserrat Bold" pitchFamily="34" charset="-122"/>
                <a:cs typeface="Montserrat Bold" pitchFamily="34" charset="-120"/>
              </a:rPr>
              <a:t>Autoritativnost</a:t>
            </a:r>
            <a:endParaRPr lang="en-US" sz="1750" dirty="0"/>
          </a:p>
        </p:txBody>
      </p:sp>
      <p:sp>
        <p:nvSpPr>
          <p:cNvPr id="15" name="Text 13"/>
          <p:cNvSpPr/>
          <p:nvPr/>
        </p:nvSpPr>
        <p:spPr>
          <a:xfrm>
            <a:off x="9665018" y="3242429"/>
            <a:ext cx="3985379" cy="190023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Golemanov „authoritative" — suštinski se razlikuje od prethodne dve. Autoritativni lider ima autoritet, ali ga koristi za davanje pravca, ne za kontrolu. Podrazumeva jasnu viziju, sposobnost artikulisanja </a:t>
            </a:r>
            <a:pPr algn="l" indent="0" marL="0">
              <a:lnSpc>
                <a:spcPts val="2100"/>
              </a:lnSpc>
              <a:buNone/>
            </a:pPr>
            <a:r>
              <a:rPr lang="en-US" sz="1400" i="1" dirty="0">
                <a:solidFill>
                  <a:srgbClr val="272525"/>
                </a:solidFill>
                <a:latin typeface="Source Sans 3" pitchFamily="34" charset="0"/>
                <a:ea typeface="Source Sans 3" pitchFamily="34" charset="-122"/>
                <a:cs typeface="Source Sans 3" pitchFamily="34" charset="-120"/>
              </a:rPr>
              <a:t>zašto</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i prostor za sledbenike da doprinesu </a:t>
            </a:r>
            <a:pPr algn="l" indent="0" marL="0">
              <a:lnSpc>
                <a:spcPts val="2100"/>
              </a:lnSpc>
              <a:buNone/>
            </a:pPr>
            <a:r>
              <a:rPr lang="en-US" sz="1400" i="1" dirty="0">
                <a:solidFill>
                  <a:srgbClr val="272525"/>
                </a:solidFill>
                <a:latin typeface="Source Sans 3" pitchFamily="34" charset="0"/>
                <a:ea typeface="Source Sans 3" pitchFamily="34" charset="-122"/>
                <a:cs typeface="Source Sans 3" pitchFamily="34" charset="-120"/>
              </a:rPr>
              <a:t>kako</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Jedini od ova tri pojma koji je nedvosmisleno pozitivan za međuljudske odnose.</a:t>
            </a:r>
            <a:endParaRPr lang="en-US" sz="1400" dirty="0"/>
          </a:p>
        </p:txBody>
      </p:sp>
      <p:sp>
        <p:nvSpPr>
          <p:cNvPr id="16" name="Text 14"/>
          <p:cNvSpPr/>
          <p:nvPr/>
        </p:nvSpPr>
        <p:spPr>
          <a:xfrm>
            <a:off x="793790" y="5509736"/>
            <a:ext cx="13042821" cy="81438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Svaki autoritarni lider je autokratski, ali svaki autokratski lider nije nužno autoritaran. Menadžer koji u krizi sam donese odluku jer nema vremena za konsultacije je autokratski. Menadžer koji i van krize donosi odluke sam jer smatra da on najbolje zna i da mu tim nema šta reći — to je autoritarnost. Prva situacija se završava povratkom u normalan režim; druga eskalira u toksičnu dinamiku.</a:t>
            </a:r>
            <a:endParaRPr lang="en-US" sz="1400" dirty="0"/>
          </a:p>
        </p:txBody>
      </p:sp>
      <p:sp>
        <p:nvSpPr>
          <p:cNvPr id="17" name="Shape 15"/>
          <p:cNvSpPr/>
          <p:nvPr/>
        </p:nvSpPr>
        <p:spPr>
          <a:xfrm>
            <a:off x="793790" y="6504980"/>
            <a:ext cx="13042821" cy="982266"/>
          </a:xfrm>
          <a:prstGeom prst="roundRect">
            <a:avLst>
              <a:gd name="adj" fmla="val 7638"/>
            </a:avLst>
          </a:prstGeom>
          <a:solidFill>
            <a:srgbClr val="D3DEDC"/>
          </a:solidFill>
          <a:ln/>
        </p:spPr>
      </p:sp>
      <p:pic>
        <p:nvPicPr>
          <p:cNvPr id="18" name="Image 0" descr="preencoded.png">    </p:cNvPr>
          <p:cNvPicPr>
            <a:picLocks noChangeAspect="1"/>
          </p:cNvPicPr>
          <p:nvPr/>
        </p:nvPicPr>
        <p:blipFill>
          <a:blip r:embed="rId1"/>
          <a:stretch>
            <a:fillRect/>
          </a:stretch>
        </p:blipFill>
        <p:spPr>
          <a:xfrm>
            <a:off x="972383" y="6762393"/>
            <a:ext cx="223242" cy="178594"/>
          </a:xfrm>
          <a:prstGeom prst="rect">
            <a:avLst/>
          </a:prstGeom>
        </p:spPr>
      </p:pic>
      <p:sp>
        <p:nvSpPr>
          <p:cNvPr id="19" name="Text 16"/>
          <p:cNvSpPr/>
          <p:nvPr/>
        </p:nvSpPr>
        <p:spPr>
          <a:xfrm>
            <a:off x="1374219" y="6710363"/>
            <a:ext cx="12283797" cy="542925"/>
          </a:xfrm>
          <a:prstGeom prst="rect">
            <a:avLst/>
          </a:prstGeom>
          <a:noFill/>
          <a:ln/>
        </p:spPr>
        <p:txBody>
          <a:bodyPr wrap="square" lIns="0" tIns="0" rIns="0" bIns="0" rtlCol="0" anchor="t"/>
          <a:lstStyle/>
          <a:p>
            <a:pPr algn="l" indent="0" marL="0">
              <a:lnSpc>
                <a:spcPts val="2100"/>
              </a:lnSpc>
              <a:buNone/>
            </a:pPr>
            <a:r>
              <a:rPr lang="en-US" sz="140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 Na razgovoru za posao, kandidat za menadžersku poziciju kaže: „Ja sam odlučan lider. Kada donesem odluku, očekujem da se sprovede." Da li ovo zvuči kao autokratija, autoritarnost ili autoritativnost? Koje biste dodatno pitanje postavili da razlikujete jedno od drugog?</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2640092"/>
            <a:ext cx="11752302"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Odnos prema promeni: transakciono vs. transformativno</a:t>
            </a:r>
            <a:endParaRPr lang="en-US" sz="3100" dirty="0"/>
          </a:p>
        </p:txBody>
      </p:sp>
      <p:sp>
        <p:nvSpPr>
          <p:cNvPr id="3" name="Text 1"/>
          <p:cNvSpPr/>
          <p:nvPr/>
        </p:nvSpPr>
        <p:spPr>
          <a:xfrm>
            <a:off x="793790" y="3632240"/>
            <a:ext cx="2929533" cy="310158"/>
          </a:xfrm>
          <a:prstGeom prst="rect">
            <a:avLst/>
          </a:prstGeom>
          <a:noFill/>
          <a:ln/>
        </p:spPr>
        <p:txBody>
          <a:bodyPr wrap="none" lIns="0" tIns="0" rIns="0" bIns="0" rtlCol="0" anchor="t"/>
          <a:lstStyle/>
          <a:p>
            <a:pPr algn="l" indent="0" marL="0">
              <a:lnSpc>
                <a:spcPts val="2400"/>
              </a:lnSpc>
              <a:buNone/>
            </a:pPr>
            <a:r>
              <a:rPr lang="en-US" sz="1950" b="1" dirty="0">
                <a:solidFill>
                  <a:srgbClr val="769993"/>
                </a:solidFill>
                <a:latin typeface="Montserrat Bold" pitchFamily="34" charset="0"/>
                <a:ea typeface="Montserrat Bold" pitchFamily="34" charset="-122"/>
                <a:cs typeface="Montserrat Bold" pitchFamily="34" charset="-120"/>
              </a:rPr>
              <a:t>Transakciono liderstvo</a:t>
            </a:r>
            <a:endParaRPr lang="en-US" sz="1950" dirty="0"/>
          </a:p>
        </p:txBody>
      </p:sp>
      <p:sp>
        <p:nvSpPr>
          <p:cNvPr id="4" name="Text 2"/>
          <p:cNvSpPr/>
          <p:nvPr/>
        </p:nvSpPr>
        <p:spPr>
          <a:xfrm>
            <a:off x="793790" y="4140756"/>
            <a:ext cx="6279356"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Zasniva se na razmeni: lider daje nagrade (plata, unapređenje, priznanje) u zamenu za učinak. Sistem funkcioniše na jasan „ako–onda" princip: ako ispuniš cilj, dobijaš bonus. Ovo je efikasno za održavanje stabilnosti i predvidljivosti, ali retko inspiriše ljude da prevaziđu očekivanja.</a:t>
            </a:r>
            <a:endParaRPr lang="en-US" sz="1550" dirty="0"/>
          </a:p>
        </p:txBody>
      </p:sp>
      <p:sp>
        <p:nvSpPr>
          <p:cNvPr id="5" name="Shape 3"/>
          <p:cNvSpPr/>
          <p:nvPr/>
        </p:nvSpPr>
        <p:spPr>
          <a:xfrm>
            <a:off x="7421999" y="3433882"/>
            <a:ext cx="6565106" cy="2155627"/>
          </a:xfrm>
          <a:prstGeom prst="roundRect">
            <a:avLst>
              <a:gd name="adj" fmla="val 6629"/>
            </a:avLst>
          </a:prstGeom>
          <a:solidFill>
            <a:srgbClr val="769993"/>
          </a:solidFill>
          <a:ln/>
        </p:spPr>
      </p:sp>
      <p:sp>
        <p:nvSpPr>
          <p:cNvPr id="6" name="Text 4"/>
          <p:cNvSpPr/>
          <p:nvPr/>
        </p:nvSpPr>
        <p:spPr>
          <a:xfrm>
            <a:off x="7620357" y="3632240"/>
            <a:ext cx="3343632"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Transformativno liderstvo</a:t>
            </a:r>
            <a:endParaRPr lang="en-US" sz="1950" dirty="0"/>
          </a:p>
        </p:txBody>
      </p:sp>
      <p:sp>
        <p:nvSpPr>
          <p:cNvPr id="7" name="Text 5"/>
          <p:cNvSpPr/>
          <p:nvPr/>
        </p:nvSpPr>
        <p:spPr>
          <a:xfrm>
            <a:off x="7620357" y="4140756"/>
            <a:ext cx="6168390" cy="127015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Lider inspiriše sledbenike da transcendiraju lični interes u korist grupe ili misije. Transformativni lideri artikulišu viziju, služe kao uzori, intelektualno stimulišu i pokazuju individualnu pažnju prema svakom članu tima. Burns (1978) i Bass (1990) su ključni autori ovog koncepta.</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0158" y="1270397"/>
            <a:ext cx="12110085" cy="5147905"/>
          </a:xfrm>
          <a:prstGeom prst="rect">
            <a:avLst/>
          </a:prstGeom>
        </p:spPr>
      </p:pic>
      <p:sp>
        <p:nvSpPr>
          <p:cNvPr id="3" name="Text 0"/>
          <p:cNvSpPr/>
          <p:nvPr/>
        </p:nvSpPr>
        <p:spPr>
          <a:xfrm>
            <a:off x="793790" y="6641544"/>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Judge &amp; Piccolo, 2004, </a:t>
            </a:r>
            <a:pPr algn="l" indent="0" marL="0">
              <a:lnSpc>
                <a:spcPts val="2500"/>
              </a:lnSpc>
              <a:buNone/>
            </a:pPr>
            <a:r>
              <a:rPr lang="en-US" sz="1550" u="sng" dirty="0">
                <a:solidFill>
                  <a:srgbClr val="769993"/>
                </a:solidFill>
                <a:latin typeface="Source Sans 3" pitchFamily="34" charset="0"/>
                <a:ea typeface="Source Sans 3" pitchFamily="34" charset="-122"/>
                <a:cs typeface="Source Sans 3" pitchFamily="34" charset="-120"/>
                <a:hlinkClick r:id="rId2" invalidUrl="" action="" tgtFrame="" tooltip="" history="1" highlightClick="0" endSnd="0">
                  <a:extLst>
                    <a:ext uri="{A12FA001-AC4F-418D-AE19-62706E023703}">
                      <ahyp:hlinkClr xmlns:ahyp="http://schemas.microsoft.com/office/drawing/2018/hyperlinkcolor" val="tx"/>
                    </a:ext>
                  </a:extLst>
                </a:hlinkClick>
              </a:rPr>
              <a:t>APA PsycNet</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34201" y="663297"/>
            <a:ext cx="8361878" cy="4007882"/>
          </a:xfrm>
          <a:prstGeom prst="rect">
            <a:avLst/>
          </a:prstGeom>
        </p:spPr>
      </p:pic>
      <p:sp>
        <p:nvSpPr>
          <p:cNvPr id="3" name="Text 0"/>
          <p:cNvSpPr/>
          <p:nvPr/>
        </p:nvSpPr>
        <p:spPr>
          <a:xfrm>
            <a:off x="793790" y="4852035"/>
            <a:ext cx="13042821" cy="542925"/>
          </a:xfrm>
          <a:prstGeom prst="rect">
            <a:avLst/>
          </a:prstGeom>
          <a:noFill/>
          <a:ln/>
        </p:spPr>
        <p:txBody>
          <a:bodyPr wrap="squar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Gde je transformativno jače:</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zadovoljstvo liderom (ρ = .71 vs. .55, značajna razlika) i procenjena efikasnost lidera (ρ = .64 vs. .55, značajna razlika). Dakle, transformativni lideri su više voljeni i percipirani kao efikasniji.</a:t>
            </a:r>
            <a:endParaRPr lang="en-US" sz="1400" dirty="0"/>
          </a:p>
        </p:txBody>
      </p:sp>
      <p:sp>
        <p:nvSpPr>
          <p:cNvPr id="4" name="Text 1"/>
          <p:cNvSpPr/>
          <p:nvPr/>
        </p:nvSpPr>
        <p:spPr>
          <a:xfrm>
            <a:off x="793790" y="5575816"/>
            <a:ext cx="13042821" cy="542925"/>
          </a:xfrm>
          <a:prstGeom prst="rect">
            <a:avLst/>
          </a:prstGeom>
          <a:noFill/>
          <a:ln/>
        </p:spPr>
        <p:txBody>
          <a:bodyPr wrap="squar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Gde je contingent reward jače:</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zadovoljstvo poslom sledbenika (ρ = .64 vs. .58, značajna razlika) i radni učinak lidera (ρ = .45 vs. .27, značajna razlika). Dakle, transakciono nagrađivanje bolje predviđa da li su ljudi zadovoljni poslom i da li lider zaista postiže rezultate na poslu.</a:t>
            </a:r>
            <a:endParaRPr lang="en-US" sz="1400" dirty="0"/>
          </a:p>
        </p:txBody>
      </p:sp>
      <p:sp>
        <p:nvSpPr>
          <p:cNvPr id="5" name="Text 2"/>
          <p:cNvSpPr/>
          <p:nvPr/>
        </p:nvSpPr>
        <p:spPr>
          <a:xfrm>
            <a:off x="793790" y="6299597"/>
            <a:ext cx="13042821"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Gde su izjednačeni:</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motivacija sledbenika (.53 vs. .59, razlika nije značajna) i performanse grupe/organizacije (.26 vs. .16, razlika nije značajna).</a:t>
            </a:r>
            <a:endParaRPr lang="en-US" sz="1400" dirty="0"/>
          </a:p>
        </p:txBody>
      </p:sp>
      <p:sp>
        <p:nvSpPr>
          <p:cNvPr id="6" name="Text 3"/>
          <p:cNvSpPr/>
          <p:nvPr/>
        </p:nvSpPr>
        <p:spPr>
          <a:xfrm>
            <a:off x="793790" y="6751915"/>
            <a:ext cx="13042821" cy="814388"/>
          </a:xfrm>
          <a:prstGeom prst="rect">
            <a:avLst/>
          </a:prstGeom>
          <a:noFill/>
          <a:ln/>
        </p:spPr>
        <p:txBody>
          <a:bodyPr wrap="squar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Najvažniji nalaz:</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transformativno liderstvo izuzetno snažno predviđa kako se sledbenici osećaju prema lideru (.71), ali slabo predviđa stvarni radni učinak lidera (.27) — i tu contingent reward gotovo dvostruko bolji (.45). Ovo sugeriše da transformativni lideri inspirišu divljenje, ali transakcioni lideri koji jasno postavljaju očekivanja i nagrađuju ispunjenje zapravo postižu bolje konkretne rezultate.</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93790" y="2524601"/>
            <a:ext cx="4010025"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Servant leadership </a:t>
            </a:r>
            <a:endParaRPr lang="en-US" sz="3100" dirty="0"/>
          </a:p>
        </p:txBody>
      </p:sp>
      <p:sp>
        <p:nvSpPr>
          <p:cNvPr id="3" name="Text 1"/>
          <p:cNvSpPr/>
          <p:nvPr/>
        </p:nvSpPr>
        <p:spPr>
          <a:xfrm>
            <a:off x="793790" y="3417570"/>
            <a:ext cx="13042821" cy="793909"/>
          </a:xfrm>
          <a:prstGeom prst="rect">
            <a:avLst/>
          </a:prstGeom>
          <a:noFill/>
          <a:ln/>
        </p:spPr>
        <p:txBody>
          <a:bodyPr wrap="square" lIns="0" tIns="0" rIns="0" bIns="0" rtlCol="0" anchor="t"/>
          <a:lstStyle/>
          <a:p>
            <a:pPr algn="l" indent="0" marL="0">
              <a:lnSpc>
                <a:spcPts val="3100"/>
              </a:lnSpc>
              <a:buNone/>
            </a:pPr>
            <a:r>
              <a:rPr lang="en-US" sz="1950" dirty="0">
                <a:solidFill>
                  <a:srgbClr val="272525"/>
                </a:solidFill>
                <a:latin typeface="Source Sans 3" pitchFamily="34" charset="0"/>
                <a:ea typeface="Source Sans 3" pitchFamily="34" charset="-122"/>
                <a:cs typeface="Source Sans 3" pitchFamily="34" charset="-120"/>
              </a:rPr>
              <a:t>Vidi svoju ulogu kao otklanjanje prepreka za tim, a ne komandovanje. Fokus je na pitanju: „Šta mogu da uradim da moj tim bolje radi?" umesto „Kako da moj tim uradi ono što ja hoću?"</a:t>
            </a:r>
            <a:endParaRPr lang="en-US" sz="1950" dirty="0"/>
          </a:p>
        </p:txBody>
      </p:sp>
      <p:sp>
        <p:nvSpPr>
          <p:cNvPr id="4" name="Text 2"/>
          <p:cNvSpPr/>
          <p:nvPr/>
        </p:nvSpPr>
        <p:spPr>
          <a:xfrm>
            <a:off x="793790" y="4434721"/>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Daniel Ek je na Spotify-ju promovisao servant leadership model. Objašnjavao je to metaforom obrnutog piramide: „Ljudi zamišljaju lidera na vrhu piramide. Ali pravi način razmišljanja je da obrnete piramidu — vi ste na dnu, tu ste da omogućite da se posao obavi." Ovo je funkcionisalo dok je kompanija rasla i eksperimentisala. Međutim, kada je Spotify ušao u fazu restrukturiranja i otpuštanja 2023. godine, Ek je morao da zauzme mnogo direktivniji pristup — sam je doneo odluku o otpuštanju 17% zaposlenih, bez konsultovanja timova. Ista osoba, različit kontekst, različit stil.</a:t>
            </a:r>
            <a:endParaRPr lang="en-US" sz="1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579715"/>
            <a:ext cx="13042821" cy="1240155"/>
          </a:xfrm>
          <a:prstGeom prst="rect">
            <a:avLst/>
          </a:prstGeom>
          <a:noFill/>
          <a:ln/>
        </p:spPr>
        <p:txBody>
          <a:bodyPr wrap="squar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Servant leadership: najjači u stabilnosti, ranjiv u krizi</a:t>
            </a:r>
            <a:endParaRPr lang="en-US" sz="3900" dirty="0"/>
          </a:p>
        </p:txBody>
      </p:sp>
      <p:sp>
        <p:nvSpPr>
          <p:cNvPr id="3" name="Text 1"/>
          <p:cNvSpPr/>
          <p:nvPr/>
        </p:nvSpPr>
        <p:spPr>
          <a:xfrm>
            <a:off x="793790" y="2216706"/>
            <a:ext cx="13042821" cy="1190863"/>
          </a:xfrm>
          <a:prstGeom prst="rect">
            <a:avLst/>
          </a:prstGeom>
          <a:noFill/>
          <a:ln/>
        </p:spPr>
        <p:txBody>
          <a:bodyPr wrap="square" lIns="0" tIns="0" rIns="0" bIns="0" rtlCol="0" anchor="t"/>
          <a:lstStyle/>
          <a:p>
            <a:pPr algn="l" indent="0" marL="0">
              <a:lnSpc>
                <a:spcPts val="3100"/>
              </a:lnSpc>
              <a:buNone/>
            </a:pPr>
            <a:r>
              <a:rPr lang="en-US" sz="1950" b="1" dirty="0">
                <a:solidFill>
                  <a:srgbClr val="272525"/>
                </a:solidFill>
                <a:latin typeface="Source Sans 3" pitchFamily="34" charset="0"/>
                <a:ea typeface="Source Sans 3" pitchFamily="34" charset="-122"/>
                <a:cs typeface="Source Sans 3" pitchFamily="34" charset="-120"/>
              </a:rPr>
              <a:t>Servant leadership se izdvaja kao najsnažniji pokretač radne angažovanosti u stabilnom okruženju (3.86 — najviši skor u celoj tabeli), jer ima prostora da zadovolji psihološke potrebe sledbenika za autonomijom, kompetencijom i povezanošću. </a:t>
            </a:r>
            <a:endParaRPr lang="en-US" sz="1950" dirty="0"/>
          </a:p>
        </p:txBody>
      </p:sp>
      <p:sp>
        <p:nvSpPr>
          <p:cNvPr id="4" name="Text 2"/>
          <p:cNvSpPr/>
          <p:nvPr/>
        </p:nvSpPr>
        <p:spPr>
          <a:xfrm>
            <a:off x="793790" y="3630811"/>
            <a:ext cx="13042821" cy="1190863"/>
          </a:xfrm>
          <a:prstGeom prst="rect">
            <a:avLst/>
          </a:prstGeom>
          <a:noFill/>
          <a:ln/>
        </p:spPr>
        <p:txBody>
          <a:bodyPr wrap="square" lIns="0" tIns="0" rIns="0" bIns="0" rtlCol="0" anchor="t"/>
          <a:lstStyle/>
          <a:p>
            <a:pPr algn="l" indent="0" marL="0">
              <a:lnSpc>
                <a:spcPts val="3100"/>
              </a:lnSpc>
              <a:buNone/>
            </a:pPr>
            <a:r>
              <a:rPr lang="en-US" sz="1950" b="1" dirty="0">
                <a:solidFill>
                  <a:srgbClr val="272525"/>
                </a:solidFill>
                <a:latin typeface="Source Sans 3" pitchFamily="34" charset="0"/>
                <a:ea typeface="Source Sans 3" pitchFamily="34" charset="-122"/>
                <a:cs typeface="Source Sans 3" pitchFamily="34" charset="-120"/>
              </a:rPr>
              <a:t>Međutim, u nestabilnom okruženju servant leadership značajno gubi snagu (pad na 3.14), dok transformativno liderstvo bolje drži (3.44) — jer u neizvesnosti ljudima treba vizija i percepcija kompetentnog lidera, a ne samo briga o potrebama. </a:t>
            </a:r>
            <a:endParaRPr lang="en-US" sz="1950" dirty="0"/>
          </a:p>
        </p:txBody>
      </p:sp>
      <p:sp>
        <p:nvSpPr>
          <p:cNvPr id="5" name="Text 3"/>
          <p:cNvSpPr/>
          <p:nvPr/>
        </p:nvSpPr>
        <p:spPr>
          <a:xfrm>
            <a:off x="793790" y="5044916"/>
            <a:ext cx="13042821" cy="793909"/>
          </a:xfrm>
          <a:prstGeom prst="rect">
            <a:avLst/>
          </a:prstGeom>
          <a:noFill/>
          <a:ln/>
        </p:spPr>
        <p:txBody>
          <a:bodyPr wrap="square" lIns="0" tIns="0" rIns="0" bIns="0" rtlCol="0" anchor="t"/>
          <a:lstStyle/>
          <a:p>
            <a:pPr algn="l" indent="0" marL="0">
              <a:lnSpc>
                <a:spcPts val="3100"/>
              </a:lnSpc>
              <a:buNone/>
            </a:pPr>
            <a:r>
              <a:rPr lang="en-US" sz="1950" dirty="0">
                <a:solidFill>
                  <a:srgbClr val="272525"/>
                </a:solidFill>
                <a:latin typeface="Source Sans 3" pitchFamily="34" charset="0"/>
                <a:ea typeface="Source Sans 3" pitchFamily="34" charset="-122"/>
                <a:cs typeface="Source Sans 3" pitchFamily="34" charset="-120"/>
              </a:rPr>
              <a:t>Transakciono liderstvo je funkcionalno ali emocionalno neutralno u oba konteksta — održava sistem u pogonu bez da ga pokreće. Laissez-faire je razorno svuda, a posebno na percepciji efikasnosti lidera (1.53 od 5)</a:t>
            </a:r>
            <a:endParaRPr lang="en-US" sz="1950" dirty="0"/>
          </a:p>
        </p:txBody>
      </p:sp>
      <p:sp>
        <p:nvSpPr>
          <p:cNvPr id="6" name="Text 4"/>
          <p:cNvSpPr/>
          <p:nvPr/>
        </p:nvSpPr>
        <p:spPr>
          <a:xfrm>
            <a:off x="793790" y="6062067"/>
            <a:ext cx="13042821" cy="1587698"/>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Spotify primer:</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Daniel Ek je godinama praktikovao servant leadership — obrnuta piramida, lider kao podrška timu, autonomija skvadova. Ovo je funkcionisalo u stabilnom periodu rasta (2012–2022) — upravo onako kako van Dierendonck et al. predviđaju. Kada je nastupila kriza 2023. godine, servant pristup nije bio dovoljan — trebalo je brzo, centralizovano odlučivanje. Ek je prešao na transformativno-komandujući stil. Potom je formalizovao tranziciju ka ko-CEO modelu 2026. godine, gde Söderström i Norström operativno vode kompaniju (kombinacija transformativnog i transakcionog stila), dok Ek iz pozicije izvršnog predsednika preuzima stratešku i mentorsku ulogu — koja ponovo ima elemente servant pristupa, ali na drugom nivou.</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544836"/>
            <a:ext cx="13042821" cy="992267"/>
          </a:xfrm>
          <a:prstGeom prst="rect">
            <a:avLst/>
          </a:prstGeom>
          <a:noFill/>
          <a:ln/>
        </p:spPr>
        <p:txBody>
          <a:bodyPr wrap="squar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Zašto govorimo o liderstvu na kursu o međuljudskim odnosima?</a:t>
            </a:r>
            <a:endParaRPr lang="en-US" sz="3100" dirty="0"/>
          </a:p>
        </p:txBody>
      </p:sp>
      <p:sp>
        <p:nvSpPr>
          <p:cNvPr id="3" name="Text 1"/>
          <p:cNvSpPr/>
          <p:nvPr/>
        </p:nvSpPr>
        <p:spPr>
          <a:xfrm>
            <a:off x="793790" y="2933938"/>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Liderstvo je fundamentalno pitanje međuljudskih odnosa: kako jedna osoba utiče na ponašanje, motivaciju, emocije i doživljaj drugih ljudi u radnom kontekstu? Svaki put kad neko usmeri grupu ka cilju — bilo da je to generalni direktor koji najavljuje restrukturiranje ili kolega koji preuzme inicijativu na sastanku — dešava se proces liderstva.</a:t>
            </a:r>
            <a:endParaRPr lang="en-US" sz="1550" dirty="0"/>
          </a:p>
        </p:txBody>
      </p:sp>
      <p:sp>
        <p:nvSpPr>
          <p:cNvPr id="4" name="Text 2"/>
          <p:cNvSpPr/>
          <p:nvPr/>
        </p:nvSpPr>
        <p:spPr>
          <a:xfrm>
            <a:off x="1091446" y="4333042"/>
            <a:ext cx="12745164"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Alan Bryman (1996) je definisao liderstvo kao „proces uticanja na aktivnosti organizovane grupe kako bi se postavili i ostvarili ciljevi". Ova definicija je korisna jer pomera fokus sa ličnosti lidera na proces — liderstvo je nešto što se dešava između ljudi, ne nešto što pojedinac „ima" kao osobinu. A čim govorimo o procesu između ljudi, govorimo o međuljudskim odnosima.</a:t>
            </a:r>
            <a:endParaRPr lang="en-US" sz="1550" dirty="0"/>
          </a:p>
        </p:txBody>
      </p:sp>
      <p:sp>
        <p:nvSpPr>
          <p:cNvPr id="5" name="Shape 3"/>
          <p:cNvSpPr/>
          <p:nvPr/>
        </p:nvSpPr>
        <p:spPr>
          <a:xfrm>
            <a:off x="793790" y="4109799"/>
            <a:ext cx="22860" cy="1399103"/>
          </a:xfrm>
          <a:prstGeom prst="rect">
            <a:avLst/>
          </a:prstGeom>
          <a:solidFill>
            <a:srgbClr val="769993"/>
          </a:solidFill>
          <a:ln/>
        </p:spPr>
      </p:sp>
      <p:sp>
        <p:nvSpPr>
          <p:cNvPr id="6" name="Text 4"/>
          <p:cNvSpPr/>
          <p:nvPr/>
        </p:nvSpPr>
        <p:spPr>
          <a:xfrm>
            <a:off x="793790" y="5732145"/>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Za vas kao buduće psihologe, razumevanje liderstva ima konkretne profesionalne implikacije. Ono što znamo o liderstvu direktno utiče na tri ključne prakse ljudskih resursa: kako selektujemo ljude na liderske pozicije (selekcija), kako procenjujemo da li neko dobro vodi tim (procena učinka) i kako pomažemo ljudima da postanu bolji lideri (razvoj lidera). Greške u bilo kojoj od ovih praksi imaju posledice za čitave timove i organizacije.</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37642" y="807839"/>
            <a:ext cx="12354997" cy="5532358"/>
          </a:xfrm>
          <a:prstGeom prst="rect">
            <a:avLst/>
          </a:prstGeom>
        </p:spPr>
      </p:pic>
      <p:sp>
        <p:nvSpPr>
          <p:cNvPr id="3" name="Text 0"/>
          <p:cNvSpPr/>
          <p:nvPr/>
        </p:nvSpPr>
        <p:spPr>
          <a:xfrm>
            <a:off x="793790" y="6563439"/>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D.vanDierendoncketal. /TheLeadershipQuarterly25(2014)544–562</a:t>
            </a:r>
            <a:endParaRPr lang="en-US" sz="1550" dirty="0"/>
          </a:p>
        </p:txBody>
      </p:sp>
      <p:sp>
        <p:nvSpPr>
          <p:cNvPr id="4" name="Text 1"/>
          <p:cNvSpPr/>
          <p:nvPr/>
        </p:nvSpPr>
        <p:spPr>
          <a:xfrm>
            <a:off x="793790" y="7104221"/>
            <a:ext cx="13042821" cy="317540"/>
          </a:xfrm>
          <a:prstGeom prst="rect">
            <a:avLst/>
          </a:prstGeom>
          <a:noFill/>
          <a:ln/>
        </p:spPr>
        <p:txBody>
          <a:bodyPr wrap="none" lIns="0" tIns="0" rIns="0" bIns="0" rtlCol="0" anchor="t"/>
          <a:lstStyle/>
          <a:p>
            <a:pPr algn="l" indent="0" marL="0">
              <a:lnSpc>
                <a:spcPts val="2500"/>
              </a:lnSpc>
              <a:buNone/>
            </a:pPr>
            <a:endParaRPr lang="en-US" sz="15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93790" y="1009888"/>
            <a:ext cx="5823823" cy="396835"/>
          </a:xfrm>
          <a:prstGeom prst="rect">
            <a:avLst/>
          </a:prstGeom>
          <a:noFill/>
          <a:ln/>
        </p:spPr>
        <p:txBody>
          <a:bodyPr wrap="none" lIns="0" tIns="0" rIns="0" bIns="0" rtlCol="0" anchor="t"/>
          <a:lstStyle/>
          <a:p>
            <a:pPr algn="l" indent="0" marL="0">
              <a:lnSpc>
                <a:spcPts val="3100"/>
              </a:lnSpc>
              <a:buNone/>
            </a:pPr>
            <a:r>
              <a:rPr lang="en-US" sz="2500" b="1" dirty="0">
                <a:solidFill>
                  <a:srgbClr val="769993"/>
                </a:solidFill>
                <a:latin typeface="Montserrat Bold" pitchFamily="34" charset="0"/>
                <a:ea typeface="Montserrat Bold" pitchFamily="34" charset="-122"/>
                <a:cs typeface="Montserrat Bold" pitchFamily="34" charset="-120"/>
              </a:rPr>
              <a:t>Blanchard: ko je pred tobom? (SLII)</a:t>
            </a:r>
            <a:endParaRPr lang="en-US" sz="2500" dirty="0"/>
          </a:p>
        </p:txBody>
      </p:sp>
      <p:sp>
        <p:nvSpPr>
          <p:cNvPr id="3" name="Text 1"/>
          <p:cNvSpPr/>
          <p:nvPr/>
        </p:nvSpPr>
        <p:spPr>
          <a:xfrm>
            <a:off x="793790" y="1660684"/>
            <a:ext cx="13042821"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Pol Hersi i Ken Blanchard (Hersey &amp; Blanchard) su razvili model situacionog liderstva koji polazi od jednog konkretnog pitanja: koliko je sledbinik spreman da samostalno obavi zadatak? Spremnost (readiness) ima dve komponente: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kompetentnost</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(zna li da uradi) i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posvećenost</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(hoće li da uradi).</a:t>
            </a:r>
            <a:endParaRPr lang="en-US" sz="1250" dirty="0"/>
          </a:p>
        </p:txBody>
      </p:sp>
      <p:sp>
        <p:nvSpPr>
          <p:cNvPr id="4" name="Shape 2"/>
          <p:cNvSpPr/>
          <p:nvPr/>
        </p:nvSpPr>
        <p:spPr>
          <a:xfrm>
            <a:off x="793790" y="2260759"/>
            <a:ext cx="13042821" cy="2941320"/>
          </a:xfrm>
          <a:prstGeom prst="roundRect">
            <a:avLst>
              <a:gd name="adj" fmla="val 2267"/>
            </a:avLst>
          </a:prstGeom>
          <a:noFill/>
          <a:ln w="7620">
            <a:solidFill>
              <a:srgbClr val="000000">
                <a:alpha val="8000"/>
              </a:srgbClr>
            </a:solidFill>
            <a:prstDash val="solid"/>
          </a:ln>
        </p:spPr>
      </p:sp>
      <p:sp>
        <p:nvSpPr>
          <p:cNvPr id="5" name="Text 3"/>
          <p:cNvSpPr/>
          <p:nvPr/>
        </p:nvSpPr>
        <p:spPr>
          <a:xfrm>
            <a:off x="960358" y="2352199"/>
            <a:ext cx="1632823"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Nivo</a:t>
            </a:r>
            <a:endParaRPr lang="en-US" sz="1250" dirty="0"/>
          </a:p>
        </p:txBody>
      </p:sp>
      <p:sp>
        <p:nvSpPr>
          <p:cNvPr id="6" name="Text 4"/>
          <p:cNvSpPr/>
          <p:nvPr/>
        </p:nvSpPr>
        <p:spPr>
          <a:xfrm>
            <a:off x="2918222" y="2352199"/>
            <a:ext cx="2931795"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Profil sledbenika</a:t>
            </a:r>
            <a:endParaRPr lang="en-US" sz="1250" dirty="0"/>
          </a:p>
        </p:txBody>
      </p:sp>
      <p:sp>
        <p:nvSpPr>
          <p:cNvPr id="7" name="Text 5"/>
          <p:cNvSpPr/>
          <p:nvPr/>
        </p:nvSpPr>
        <p:spPr>
          <a:xfrm>
            <a:off x="6175058" y="2352199"/>
            <a:ext cx="2931795"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Stil lidera</a:t>
            </a:r>
            <a:endParaRPr lang="en-US" sz="1250" dirty="0"/>
          </a:p>
        </p:txBody>
      </p:sp>
      <p:sp>
        <p:nvSpPr>
          <p:cNvPr id="8" name="Text 6"/>
          <p:cNvSpPr/>
          <p:nvPr/>
        </p:nvSpPr>
        <p:spPr>
          <a:xfrm>
            <a:off x="9431893" y="2352199"/>
            <a:ext cx="4238387"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Opis</a:t>
            </a:r>
            <a:endParaRPr lang="en-US" sz="1250" dirty="0"/>
          </a:p>
        </p:txBody>
      </p:sp>
      <p:sp>
        <p:nvSpPr>
          <p:cNvPr id="9" name="Text 7"/>
          <p:cNvSpPr/>
          <p:nvPr/>
        </p:nvSpPr>
        <p:spPr>
          <a:xfrm>
            <a:off x="960358" y="2756059"/>
            <a:ext cx="1632823"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D1</a:t>
            </a:r>
            <a:endParaRPr lang="en-US" sz="1250" dirty="0"/>
          </a:p>
        </p:txBody>
      </p:sp>
      <p:sp>
        <p:nvSpPr>
          <p:cNvPr id="10" name="Text 8"/>
          <p:cNvSpPr/>
          <p:nvPr/>
        </p:nvSpPr>
        <p:spPr>
          <a:xfrm>
            <a:off x="2918222" y="2756059"/>
            <a:ext cx="2931795"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Entuzijastični početnik — visoka motivacija, niska kompetentnost</a:t>
            </a:r>
            <a:endParaRPr lang="en-US" sz="1250" dirty="0"/>
          </a:p>
        </p:txBody>
      </p:sp>
      <p:sp>
        <p:nvSpPr>
          <p:cNvPr id="11" name="Text 9"/>
          <p:cNvSpPr/>
          <p:nvPr/>
        </p:nvSpPr>
        <p:spPr>
          <a:xfrm>
            <a:off x="6175058" y="2756059"/>
            <a:ext cx="2931795"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S1 — Usmeravanje</a:t>
            </a:r>
            <a:endParaRPr lang="en-US" sz="1250" dirty="0"/>
          </a:p>
        </p:txBody>
      </p:sp>
      <p:sp>
        <p:nvSpPr>
          <p:cNvPr id="12" name="Text 10"/>
          <p:cNvSpPr/>
          <p:nvPr/>
        </p:nvSpPr>
        <p:spPr>
          <a:xfrm>
            <a:off x="9431893" y="2756059"/>
            <a:ext cx="4238387"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Lider daje jasne instrukcije, strukture, rokove i nadgleda izvršenje</a:t>
            </a:r>
            <a:endParaRPr lang="en-US" sz="1250" dirty="0"/>
          </a:p>
        </p:txBody>
      </p:sp>
      <p:sp>
        <p:nvSpPr>
          <p:cNvPr id="13" name="Text 11"/>
          <p:cNvSpPr/>
          <p:nvPr/>
        </p:nvSpPr>
        <p:spPr>
          <a:xfrm>
            <a:off x="960358" y="3388519"/>
            <a:ext cx="1632823"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D2</a:t>
            </a:r>
            <a:endParaRPr lang="en-US" sz="1250" dirty="0"/>
          </a:p>
        </p:txBody>
      </p:sp>
      <p:sp>
        <p:nvSpPr>
          <p:cNvPr id="14" name="Text 12"/>
          <p:cNvSpPr/>
          <p:nvPr/>
        </p:nvSpPr>
        <p:spPr>
          <a:xfrm>
            <a:off x="2918222" y="3388519"/>
            <a:ext cx="2931795"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Razočarani učenik — kompetentnost raste, motivacija opada</a:t>
            </a:r>
            <a:endParaRPr lang="en-US" sz="1250" dirty="0"/>
          </a:p>
        </p:txBody>
      </p:sp>
      <p:sp>
        <p:nvSpPr>
          <p:cNvPr id="15" name="Text 13"/>
          <p:cNvSpPr/>
          <p:nvPr/>
        </p:nvSpPr>
        <p:spPr>
          <a:xfrm>
            <a:off x="6175058" y="3388519"/>
            <a:ext cx="2931795"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S2 — Koučing</a:t>
            </a:r>
            <a:endParaRPr lang="en-US" sz="1250" dirty="0"/>
          </a:p>
        </p:txBody>
      </p:sp>
      <p:sp>
        <p:nvSpPr>
          <p:cNvPr id="16" name="Text 14"/>
          <p:cNvSpPr/>
          <p:nvPr/>
        </p:nvSpPr>
        <p:spPr>
          <a:xfrm>
            <a:off x="9431893" y="3388519"/>
            <a:ext cx="4238387"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Lider daje smernice, objašnjava zašto, traži povratnu informaciju i pruža emocionalnu podršku</a:t>
            </a:r>
            <a:endParaRPr lang="en-US" sz="1250" dirty="0"/>
          </a:p>
        </p:txBody>
      </p:sp>
      <p:sp>
        <p:nvSpPr>
          <p:cNvPr id="17" name="Text 15"/>
          <p:cNvSpPr/>
          <p:nvPr/>
        </p:nvSpPr>
        <p:spPr>
          <a:xfrm>
            <a:off x="960358" y="4020979"/>
            <a:ext cx="1632823"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D3</a:t>
            </a:r>
            <a:endParaRPr lang="en-US" sz="1250" dirty="0"/>
          </a:p>
        </p:txBody>
      </p:sp>
      <p:sp>
        <p:nvSpPr>
          <p:cNvPr id="18" name="Text 16"/>
          <p:cNvSpPr/>
          <p:nvPr/>
        </p:nvSpPr>
        <p:spPr>
          <a:xfrm>
            <a:off x="2918222" y="4020979"/>
            <a:ext cx="2931795"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Sposoban ali nesiguran saradnik — visoka kompetentnost, varijabilno samopouzdanje</a:t>
            </a:r>
            <a:endParaRPr lang="en-US" sz="1250" dirty="0"/>
          </a:p>
        </p:txBody>
      </p:sp>
      <p:sp>
        <p:nvSpPr>
          <p:cNvPr id="19" name="Text 17"/>
          <p:cNvSpPr/>
          <p:nvPr/>
        </p:nvSpPr>
        <p:spPr>
          <a:xfrm>
            <a:off x="6175058" y="4020979"/>
            <a:ext cx="2931795"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S3 — Podržavanje</a:t>
            </a:r>
            <a:endParaRPr lang="en-US" sz="1250" dirty="0"/>
          </a:p>
        </p:txBody>
      </p:sp>
      <p:sp>
        <p:nvSpPr>
          <p:cNvPr id="20" name="Text 18"/>
          <p:cNvSpPr/>
          <p:nvPr/>
        </p:nvSpPr>
        <p:spPr>
          <a:xfrm>
            <a:off x="9431893" y="4020979"/>
            <a:ext cx="4238387"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Lider smanjuje direktivnost, pomaže u donošenju odluka, ohrabruje</a:t>
            </a:r>
            <a:endParaRPr lang="en-US" sz="1250" dirty="0"/>
          </a:p>
        </p:txBody>
      </p:sp>
      <p:sp>
        <p:nvSpPr>
          <p:cNvPr id="21" name="Text 19"/>
          <p:cNvSpPr/>
          <p:nvPr/>
        </p:nvSpPr>
        <p:spPr>
          <a:xfrm>
            <a:off x="960358" y="4653439"/>
            <a:ext cx="1632823"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D4</a:t>
            </a:r>
            <a:endParaRPr lang="en-US" sz="1250" dirty="0"/>
          </a:p>
        </p:txBody>
      </p:sp>
      <p:sp>
        <p:nvSpPr>
          <p:cNvPr id="22" name="Text 20"/>
          <p:cNvSpPr/>
          <p:nvPr/>
        </p:nvSpPr>
        <p:spPr>
          <a:xfrm>
            <a:off x="2918222" y="4653439"/>
            <a:ext cx="2931795"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Samostalan ekspert — visoka kompetentnost i posvećenost</a:t>
            </a:r>
            <a:endParaRPr lang="en-US" sz="1250" dirty="0"/>
          </a:p>
        </p:txBody>
      </p:sp>
      <p:sp>
        <p:nvSpPr>
          <p:cNvPr id="23" name="Text 21"/>
          <p:cNvSpPr/>
          <p:nvPr/>
        </p:nvSpPr>
        <p:spPr>
          <a:xfrm>
            <a:off x="6175058" y="4653439"/>
            <a:ext cx="2931795" cy="228600"/>
          </a:xfrm>
          <a:prstGeom prst="rect">
            <a:avLst/>
          </a:prstGeom>
          <a:noFill/>
          <a:ln/>
        </p:spPr>
        <p:txBody>
          <a:bodyPr wrap="none" lIns="0" tIns="0" rIns="0" bIns="0" rtlCol="0" anchor="t"/>
          <a:lstStyle/>
          <a:p>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S4 — Delegiranje</a:t>
            </a:r>
            <a:endParaRPr lang="en-US" sz="1250" dirty="0"/>
          </a:p>
        </p:txBody>
      </p:sp>
      <p:sp>
        <p:nvSpPr>
          <p:cNvPr id="24" name="Text 22"/>
          <p:cNvSpPr/>
          <p:nvPr/>
        </p:nvSpPr>
        <p:spPr>
          <a:xfrm>
            <a:off x="9431893" y="4653439"/>
            <a:ext cx="4238387" cy="228600"/>
          </a:xfrm>
          <a:prstGeom prst="rect">
            <a:avLst/>
          </a:prstGeom>
          <a:noFill/>
          <a:ln/>
        </p:spPr>
        <p:txBody>
          <a:bodyPr wrap="non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Lider prenosi odgovornost i pruža autonomiju</a:t>
            </a:r>
            <a:endParaRPr lang="en-US" sz="1250" dirty="0"/>
          </a:p>
        </p:txBody>
      </p:sp>
      <p:sp>
        <p:nvSpPr>
          <p:cNvPr id="25" name="Text 23"/>
          <p:cNvSpPr/>
          <p:nvPr/>
        </p:nvSpPr>
        <p:spPr>
          <a:xfrm>
            <a:off x="793790" y="5344954"/>
            <a:ext cx="13042821" cy="6858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Ključni uvid ovog modela je da isti stil ne funkcioniše za sve ljude, ali ni za istu osobu u svim situacijama. Osoba može biti D4 za jedan zadatak (iskusna, sigurna) i D1 za drugi (potpuno nova oblast). Lider koji koristi isti stil za sve — na primer, uvek delegira jer „veruje u ljude" — zapravo zanemaruje one kojima treba struktura. Lider koji uvek usmerava — guši one koji su spremni za autonomiju. Najčešće greške su upravo ove dve: davanje prevelike autonomije (S4) ljudima koji još nisu sposobni (D1–D2), i mikromenadžment (S1) prema ljudima koji su već kompetentni i motivisani.</a:t>
            </a:r>
            <a:endParaRPr lang="en-US" sz="1250" dirty="0"/>
          </a:p>
        </p:txBody>
      </p:sp>
      <p:sp>
        <p:nvSpPr>
          <p:cNvPr id="26" name="Shape 24"/>
          <p:cNvSpPr/>
          <p:nvPr/>
        </p:nvSpPr>
        <p:spPr>
          <a:xfrm>
            <a:off x="793790" y="6173629"/>
            <a:ext cx="13042821" cy="1045964"/>
          </a:xfrm>
          <a:prstGeom prst="roundRect">
            <a:avLst>
              <a:gd name="adj" fmla="val 6376"/>
            </a:avLst>
          </a:prstGeom>
          <a:solidFill>
            <a:srgbClr val="D3DEDC"/>
          </a:solidFill>
          <a:ln/>
        </p:spPr>
      </p:sp>
      <p:pic>
        <p:nvPicPr>
          <p:cNvPr id="27" name="Image 0" descr="preencoded.png">    </p:cNvPr>
          <p:cNvPicPr>
            <a:picLocks noChangeAspect="1"/>
          </p:cNvPicPr>
          <p:nvPr/>
        </p:nvPicPr>
        <p:blipFill>
          <a:blip r:embed="rId1"/>
          <a:stretch>
            <a:fillRect/>
          </a:stretch>
        </p:blipFill>
        <p:spPr>
          <a:xfrm>
            <a:off x="952500" y="6393061"/>
            <a:ext cx="198358" cy="158710"/>
          </a:xfrm>
          <a:prstGeom prst="rect">
            <a:avLst/>
          </a:prstGeom>
        </p:spPr>
      </p:pic>
      <p:sp>
        <p:nvSpPr>
          <p:cNvPr id="28" name="Text 25"/>
          <p:cNvSpPr/>
          <p:nvPr/>
        </p:nvSpPr>
        <p:spPr>
          <a:xfrm>
            <a:off x="1309568" y="6340197"/>
            <a:ext cx="12368332" cy="685800"/>
          </a:xfrm>
          <a:prstGeom prst="rect">
            <a:avLst/>
          </a:prstGeom>
          <a:noFill/>
          <a:ln/>
        </p:spPr>
        <p:txBody>
          <a:bodyPr wrap="square" lIns="0" tIns="0" rIns="0" bIns="0" rtlCol="0" anchor="t"/>
          <a:lstStyle/>
          <a:p>
            <a:pPr algn="l" indent="0" marL="0">
              <a:lnSpc>
                <a:spcPts val="1800"/>
              </a:lnSpc>
              <a:buNone/>
            </a:pPr>
            <a:r>
              <a:rPr lang="en-US" sz="125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1800"/>
              </a:lnSpc>
              <a:buNone/>
            </a:pPr>
            <a:r>
              <a:rPr lang="en-US" sz="1250" dirty="0">
                <a:solidFill>
                  <a:srgbClr val="000000"/>
                </a:solidFill>
                <a:latin typeface="Source Sans 3" pitchFamily="34" charset="0"/>
                <a:ea typeface="Source Sans 3" pitchFamily="34" charset="-122"/>
                <a:cs typeface="Source Sans 3" pitchFamily="34" charset="-120"/>
              </a:rPr>
              <a:t> Zamislite menadžera koji je upravo preuzeo tim od pet ljudi. Jedna članica tima je iskusna stručnjakinja koja radi u firmi 10 godina — ali je upravo prešla na potpuno novi projekat u oblasti koja joj je nepoznata. Na kom razvojnom nivou (D1–D4) se ona nalazi za taj konkretni zadatak? Koji stil bi bio odgovarajući? I kako bi to izgledalo u praksi — šta bi lider konkretno radio drugačije nego sa kolegom koji je na tom projektu već godinu dana?</a:t>
            </a:r>
            <a:endParaRPr lang="en-US" sz="12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93790" y="798076"/>
            <a:ext cx="5971699" cy="421719"/>
          </a:xfrm>
          <a:prstGeom prst="rect">
            <a:avLst/>
          </a:prstGeom>
          <a:noFill/>
          <a:ln/>
        </p:spPr>
        <p:txBody>
          <a:bodyPr wrap="none" lIns="0" tIns="0" rIns="0" bIns="0" rtlCol="0" anchor="t"/>
          <a:lstStyle/>
          <a:p>
            <a:pPr algn="l" indent="0" marL="0">
              <a:lnSpc>
                <a:spcPts val="3300"/>
              </a:lnSpc>
              <a:buNone/>
            </a:pPr>
            <a:r>
              <a:rPr lang="en-US" sz="2650" b="1" dirty="0">
                <a:solidFill>
                  <a:srgbClr val="769993"/>
                </a:solidFill>
                <a:latin typeface="Montserrat Bold" pitchFamily="34" charset="0"/>
                <a:ea typeface="Montserrat Bold" pitchFamily="34" charset="-122"/>
                <a:cs typeface="Montserrat Bold" pitchFamily="34" charset="-120"/>
              </a:rPr>
              <a:t>Cynefin model: kakva je situacija?</a:t>
            </a:r>
            <a:endParaRPr lang="en-US" sz="2650" dirty="0"/>
          </a:p>
        </p:txBody>
      </p:sp>
      <p:sp>
        <p:nvSpPr>
          <p:cNvPr id="3" name="Text 1"/>
          <p:cNvSpPr/>
          <p:nvPr/>
        </p:nvSpPr>
        <p:spPr>
          <a:xfrm>
            <a:off x="793790" y="1506498"/>
            <a:ext cx="13042821"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Dok Blanchard pita „ko je pred tobom", Cynefin model (razvio ga Dejv Snouden — Dave Snowden) pita nešto drugo: „kakva je priroda problema koji rešavate?" Situacije se razlikuju po stepenu složenosti, i svaka zahteva drugačiji pristup vođenja.</a:t>
            </a:r>
            <a:endParaRPr lang="en-US" sz="1300" dirty="0"/>
          </a:p>
        </p:txBody>
      </p:sp>
      <p:sp>
        <p:nvSpPr>
          <p:cNvPr id="4" name="Shape 2"/>
          <p:cNvSpPr/>
          <p:nvPr/>
        </p:nvSpPr>
        <p:spPr>
          <a:xfrm>
            <a:off x="793790" y="2167057"/>
            <a:ext cx="6449735" cy="1450896"/>
          </a:xfrm>
          <a:prstGeom prst="roundRect">
            <a:avLst>
              <a:gd name="adj" fmla="val 4884"/>
            </a:avLst>
          </a:prstGeom>
          <a:solidFill>
            <a:srgbClr val="E2E9E8"/>
          </a:solidFill>
          <a:ln w="7620">
            <a:solidFill>
              <a:srgbClr val="C8CFCE"/>
            </a:solidFill>
            <a:prstDash val="solid"/>
          </a:ln>
        </p:spPr>
      </p:sp>
      <p:sp>
        <p:nvSpPr>
          <p:cNvPr id="5" name="Text 3"/>
          <p:cNvSpPr/>
          <p:nvPr/>
        </p:nvSpPr>
        <p:spPr>
          <a:xfrm>
            <a:off x="970002" y="2343269"/>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Jasna situacija</a:t>
            </a:r>
            <a:endParaRPr lang="en-US" sz="1650" dirty="0"/>
          </a:p>
        </p:txBody>
      </p:sp>
      <p:sp>
        <p:nvSpPr>
          <p:cNvPr id="6" name="Text 4"/>
          <p:cNvSpPr/>
          <p:nvPr/>
        </p:nvSpPr>
        <p:spPr>
          <a:xfrm>
            <a:off x="970002" y="2692718"/>
            <a:ext cx="6097310"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Niska složenost, poznati uzroci i posledice, postoji „najbolja praksa". Lider koristi </a:t>
            </a:r>
            <a:pPr algn="l" indent="0" marL="0">
              <a:lnSpc>
                <a:spcPts val="1950"/>
              </a:lnSpc>
              <a:buNone/>
            </a:pPr>
            <a:r>
              <a:rPr lang="en-US" sz="1300" b="1" dirty="0">
                <a:solidFill>
                  <a:srgbClr val="272525"/>
                </a:solidFill>
                <a:latin typeface="Source Sans 3" pitchFamily="34" charset="0"/>
                <a:ea typeface="Source Sans 3" pitchFamily="34" charset="-122"/>
                <a:cs typeface="Source Sans 3" pitchFamily="34" charset="-120"/>
              </a:rPr>
              <a:t>direktivni stil</a:t>
            </a:r>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 kaže šta, kako i kada treba uraditi. Primer: standardne operativne procedure, rutinski zadaci.</a:t>
            </a:r>
            <a:endParaRPr lang="en-US" sz="1300" dirty="0"/>
          </a:p>
        </p:txBody>
      </p:sp>
      <p:sp>
        <p:nvSpPr>
          <p:cNvPr id="7" name="Shape 5"/>
          <p:cNvSpPr/>
          <p:nvPr/>
        </p:nvSpPr>
        <p:spPr>
          <a:xfrm>
            <a:off x="7386876" y="2167057"/>
            <a:ext cx="6449735" cy="1450896"/>
          </a:xfrm>
          <a:prstGeom prst="roundRect">
            <a:avLst>
              <a:gd name="adj" fmla="val 4884"/>
            </a:avLst>
          </a:prstGeom>
          <a:solidFill>
            <a:srgbClr val="E2E9E8"/>
          </a:solidFill>
          <a:ln w="7620">
            <a:solidFill>
              <a:srgbClr val="C8CFCE"/>
            </a:solidFill>
            <a:prstDash val="solid"/>
          </a:ln>
        </p:spPr>
      </p:sp>
      <p:sp>
        <p:nvSpPr>
          <p:cNvPr id="8" name="Text 6"/>
          <p:cNvSpPr/>
          <p:nvPr/>
        </p:nvSpPr>
        <p:spPr>
          <a:xfrm>
            <a:off x="7563088" y="2343269"/>
            <a:ext cx="2561987"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Komplikovana situacija</a:t>
            </a:r>
            <a:endParaRPr lang="en-US" sz="1650" dirty="0"/>
          </a:p>
        </p:txBody>
      </p:sp>
      <p:sp>
        <p:nvSpPr>
          <p:cNvPr id="9" name="Text 7"/>
          <p:cNvSpPr/>
          <p:nvPr/>
        </p:nvSpPr>
        <p:spPr>
          <a:xfrm>
            <a:off x="7563088" y="2692718"/>
            <a:ext cx="6097310"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Srednja složenost, uzroci i posledice zahtevaju analizu i stručnost. Lider koristi </a:t>
            </a:r>
            <a:pPr algn="l" indent="0" marL="0">
              <a:lnSpc>
                <a:spcPts val="1950"/>
              </a:lnSpc>
              <a:buNone/>
            </a:pPr>
            <a:r>
              <a:rPr lang="en-US" sz="1300" b="1" dirty="0">
                <a:solidFill>
                  <a:srgbClr val="272525"/>
                </a:solidFill>
                <a:latin typeface="Source Sans 3" pitchFamily="34" charset="0"/>
                <a:ea typeface="Source Sans 3" pitchFamily="34" charset="-122"/>
                <a:cs typeface="Source Sans 3" pitchFamily="34" charset="-120"/>
              </a:rPr>
              <a:t>mentorski stil</a:t>
            </a:r>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 pruža ekspertizu, analizira opcije, objašnjava. Primer: tehnički problemi koji zahtevaju dijagnostiku.</a:t>
            </a:r>
            <a:endParaRPr lang="en-US" sz="1300" dirty="0"/>
          </a:p>
        </p:txBody>
      </p:sp>
      <p:sp>
        <p:nvSpPr>
          <p:cNvPr id="10" name="Shape 8"/>
          <p:cNvSpPr/>
          <p:nvPr/>
        </p:nvSpPr>
        <p:spPr>
          <a:xfrm>
            <a:off x="793790" y="3761303"/>
            <a:ext cx="6449735" cy="1450896"/>
          </a:xfrm>
          <a:prstGeom prst="roundRect">
            <a:avLst>
              <a:gd name="adj" fmla="val 4884"/>
            </a:avLst>
          </a:prstGeom>
          <a:solidFill>
            <a:srgbClr val="E2E9E8"/>
          </a:solidFill>
          <a:ln w="7620">
            <a:solidFill>
              <a:srgbClr val="C8CFCE"/>
            </a:solidFill>
            <a:prstDash val="solid"/>
          </a:ln>
        </p:spPr>
      </p:sp>
      <p:sp>
        <p:nvSpPr>
          <p:cNvPr id="11" name="Text 9"/>
          <p:cNvSpPr/>
          <p:nvPr/>
        </p:nvSpPr>
        <p:spPr>
          <a:xfrm>
            <a:off x="970002" y="3937516"/>
            <a:ext cx="2358271"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Kompleksna situacija</a:t>
            </a:r>
            <a:endParaRPr lang="en-US" sz="1650" dirty="0"/>
          </a:p>
        </p:txBody>
      </p:sp>
      <p:sp>
        <p:nvSpPr>
          <p:cNvPr id="12" name="Text 10"/>
          <p:cNvSpPr/>
          <p:nvPr/>
        </p:nvSpPr>
        <p:spPr>
          <a:xfrm>
            <a:off x="970002" y="4286964"/>
            <a:ext cx="6097310"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Visoka složenost, nema univerzalnog rešenja, ishod je nepoznat dok se ne proba. Lider koristi </a:t>
            </a:r>
            <a:pPr algn="l" indent="0" marL="0">
              <a:lnSpc>
                <a:spcPts val="1950"/>
              </a:lnSpc>
              <a:buNone/>
            </a:pPr>
            <a:r>
              <a:rPr lang="en-US" sz="1300" b="1" dirty="0">
                <a:solidFill>
                  <a:srgbClr val="272525"/>
                </a:solidFill>
                <a:latin typeface="Source Sans 3" pitchFamily="34" charset="0"/>
                <a:ea typeface="Source Sans 3" pitchFamily="34" charset="-122"/>
                <a:cs typeface="Source Sans 3" pitchFamily="34" charset="-120"/>
              </a:rPr>
              <a:t>kouč stil</a:t>
            </a:r>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 facilitira dijalog, podržava eksperimentisanje i adaptaciju. Primer: uvođenje nove organizacione kulture.</a:t>
            </a:r>
            <a:endParaRPr lang="en-US" sz="1300" dirty="0"/>
          </a:p>
        </p:txBody>
      </p:sp>
      <p:sp>
        <p:nvSpPr>
          <p:cNvPr id="13" name="Shape 11"/>
          <p:cNvSpPr/>
          <p:nvPr/>
        </p:nvSpPr>
        <p:spPr>
          <a:xfrm>
            <a:off x="7386876" y="3761303"/>
            <a:ext cx="6449735" cy="1450896"/>
          </a:xfrm>
          <a:prstGeom prst="roundRect">
            <a:avLst>
              <a:gd name="adj" fmla="val 4884"/>
            </a:avLst>
          </a:prstGeom>
          <a:solidFill>
            <a:srgbClr val="E2E9E8"/>
          </a:solidFill>
          <a:ln w="7620">
            <a:solidFill>
              <a:srgbClr val="C8CFCE"/>
            </a:solidFill>
            <a:prstDash val="solid"/>
          </a:ln>
        </p:spPr>
      </p:sp>
      <p:sp>
        <p:nvSpPr>
          <p:cNvPr id="14" name="Text 12"/>
          <p:cNvSpPr/>
          <p:nvPr/>
        </p:nvSpPr>
        <p:spPr>
          <a:xfrm>
            <a:off x="7563088" y="3937516"/>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Haotična situacija</a:t>
            </a:r>
            <a:endParaRPr lang="en-US" sz="1650" dirty="0"/>
          </a:p>
        </p:txBody>
      </p:sp>
      <p:sp>
        <p:nvSpPr>
          <p:cNvPr id="15" name="Text 13"/>
          <p:cNvSpPr/>
          <p:nvPr/>
        </p:nvSpPr>
        <p:spPr>
          <a:xfrm>
            <a:off x="7563088" y="4286964"/>
            <a:ext cx="6097310"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Ekstremna složenost, nema vremena za analizu niti eksperimentisanje. Lider koristi </a:t>
            </a:r>
            <a:pPr algn="l" indent="0" marL="0">
              <a:lnSpc>
                <a:spcPts val="1950"/>
              </a:lnSpc>
              <a:buNone/>
            </a:pPr>
            <a:r>
              <a:rPr lang="en-US" sz="1300" b="1" dirty="0">
                <a:solidFill>
                  <a:srgbClr val="272525"/>
                </a:solidFill>
                <a:latin typeface="Source Sans 3" pitchFamily="34" charset="0"/>
                <a:ea typeface="Source Sans 3" pitchFamily="34" charset="-122"/>
                <a:cs typeface="Source Sans 3" pitchFamily="34" charset="-120"/>
              </a:rPr>
              <a:t>komandujući stil</a:t>
            </a:r>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 brza reakcija, stabilizacija, autoritet i kontrola. Primer: bezbednosni incident, finansijska kriza.</a:t>
            </a:r>
            <a:endParaRPr lang="en-US" sz="1300" dirty="0"/>
          </a:p>
        </p:txBody>
      </p:sp>
      <p:sp>
        <p:nvSpPr>
          <p:cNvPr id="16" name="Text 14"/>
          <p:cNvSpPr/>
          <p:nvPr/>
        </p:nvSpPr>
        <p:spPr>
          <a:xfrm>
            <a:off x="793790" y="5373410"/>
            <a:ext cx="13042821"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Poseban izazov nastaje kada lider nije siguran u </a:t>
            </a:r>
            <a:pPr algn="l" indent="0" marL="0">
              <a:lnSpc>
                <a:spcPts val="1950"/>
              </a:lnSpc>
              <a:buNone/>
            </a:pPr>
            <a:r>
              <a:rPr lang="en-US" sz="1300" i="1" dirty="0">
                <a:solidFill>
                  <a:srgbClr val="272525"/>
                </a:solidFill>
                <a:latin typeface="Source Sans 3" pitchFamily="34" charset="0"/>
                <a:ea typeface="Source Sans 3" pitchFamily="34" charset="-122"/>
                <a:cs typeface="Source Sans 3" pitchFamily="34" charset="-120"/>
              </a:rPr>
              <a:t>koju</a:t>
            </a:r>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 kategoriju situacija spada. Cynefin model za ovo predviđa metakognitivni korak — pauzu u kojoj lider postavlja sebi dva ključna pitanja: „Da li postoji poznato rešenje?" i „Šta se dešava ako ne reagujemo odmah?" Ako je odgovor na prvo pitanje „da" — situacija je jasna ili komplikovana. Ako je odgovor na drugo pitanje „katastrofa" — situacija je haotična. Ako nijedan od ovih odgovora ne važi — situacija je verovatno kompleksna i zahteva eksperimentisanje, ne direktivu.</a:t>
            </a:r>
            <a:endParaRPr lang="en-US" sz="1300" dirty="0"/>
          </a:p>
        </p:txBody>
      </p:sp>
      <p:sp>
        <p:nvSpPr>
          <p:cNvPr id="17" name="Shape 15"/>
          <p:cNvSpPr/>
          <p:nvPr/>
        </p:nvSpPr>
        <p:spPr>
          <a:xfrm>
            <a:off x="793790" y="6283643"/>
            <a:ext cx="13042821" cy="1147763"/>
          </a:xfrm>
          <a:prstGeom prst="roundRect">
            <a:avLst>
              <a:gd name="adj" fmla="val 6173"/>
            </a:avLst>
          </a:prstGeom>
          <a:solidFill>
            <a:srgbClr val="D3DEDC"/>
          </a:solidFill>
          <a:ln/>
        </p:spPr>
      </p:sp>
      <p:pic>
        <p:nvPicPr>
          <p:cNvPr id="18" name="Image 0" descr="preencoded.png">    </p:cNvPr>
          <p:cNvPicPr>
            <a:picLocks noChangeAspect="1"/>
          </p:cNvPicPr>
          <p:nvPr/>
        </p:nvPicPr>
        <p:blipFill>
          <a:blip r:embed="rId1"/>
          <a:stretch>
            <a:fillRect/>
          </a:stretch>
        </p:blipFill>
        <p:spPr>
          <a:xfrm>
            <a:off x="962382" y="6522125"/>
            <a:ext cx="210860" cy="168593"/>
          </a:xfrm>
          <a:prstGeom prst="rect">
            <a:avLst/>
          </a:prstGeom>
        </p:spPr>
      </p:pic>
      <p:sp>
        <p:nvSpPr>
          <p:cNvPr id="19" name="Text 16"/>
          <p:cNvSpPr/>
          <p:nvPr/>
        </p:nvSpPr>
        <p:spPr>
          <a:xfrm>
            <a:off x="1341834" y="6469142"/>
            <a:ext cx="12326183" cy="749022"/>
          </a:xfrm>
          <a:prstGeom prst="rect">
            <a:avLst/>
          </a:prstGeom>
          <a:noFill/>
          <a:ln/>
        </p:spPr>
        <p:txBody>
          <a:bodyPr wrap="square" lIns="0" tIns="0" rIns="0" bIns="0" rtlCol="0" anchor="t"/>
          <a:lstStyle/>
          <a:p>
            <a:pPr algn="l" indent="0" marL="0">
              <a:lnSpc>
                <a:spcPts val="1950"/>
              </a:lnSpc>
              <a:buNone/>
            </a:pPr>
            <a:r>
              <a:rPr lang="en-US" sz="130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1950"/>
              </a:lnSpc>
              <a:buNone/>
            </a:pPr>
            <a:r>
              <a:rPr lang="en-US" sz="1300" dirty="0">
                <a:solidFill>
                  <a:srgbClr val="000000"/>
                </a:solidFill>
                <a:latin typeface="Source Sans 3" pitchFamily="34" charset="0"/>
                <a:ea typeface="Source Sans 3" pitchFamily="34" charset="-122"/>
                <a:cs typeface="Source Sans 3" pitchFamily="34" charset="-120"/>
              </a:rPr>
              <a:t> Spotify je 2023. godine istovremeno bio u više tipova situacija: haotična (finansijski pritisak zahtevao brzu akciju — otpuštanja), kompleksna (kako reorganizovati kulturu bez uništavanja inovativnosti) i komplikovana (kako optimizovati troškove uz zadržavanje ključnih ljudi). Kako bi lider koristio Cynefin model da odredi koji stil primeniti za svaki od ovih izazova — umesto da koristi isti stil za sve?</a:t>
            </a:r>
            <a:endParaRPr lang="en-US" sz="1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93790" y="642104"/>
            <a:ext cx="11687175" cy="446603"/>
          </a:xfrm>
          <a:prstGeom prst="rect">
            <a:avLst/>
          </a:prstGeom>
          <a:noFill/>
          <a:ln/>
        </p:spPr>
        <p:txBody>
          <a:bodyPr wrap="none" lIns="0" tIns="0" rIns="0" bIns="0" rtlCol="0" anchor="t"/>
          <a:lstStyle/>
          <a:p>
            <a:pPr algn="l" indent="0" marL="0">
              <a:lnSpc>
                <a:spcPts val="3500"/>
              </a:lnSpc>
              <a:buNone/>
            </a:pPr>
            <a:r>
              <a:rPr lang="en-US" sz="2800" b="1" dirty="0">
                <a:solidFill>
                  <a:srgbClr val="769993"/>
                </a:solidFill>
                <a:latin typeface="Montserrat Bold" pitchFamily="34" charset="0"/>
                <a:ea typeface="Montserrat Bold" pitchFamily="34" charset="-122"/>
                <a:cs typeface="Montserrat Bold" pitchFamily="34" charset="-120"/>
              </a:rPr>
              <a:t>Goleman: šest stilova zasnovanih na emocionalnoj inteligenciji</a:t>
            </a:r>
            <a:endParaRPr lang="en-US" sz="2800" dirty="0"/>
          </a:p>
        </p:txBody>
      </p:sp>
      <p:sp>
        <p:nvSpPr>
          <p:cNvPr id="3" name="Text 1"/>
          <p:cNvSpPr/>
          <p:nvPr/>
        </p:nvSpPr>
        <p:spPr>
          <a:xfrm>
            <a:off x="793790" y="1410176"/>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Treće pitanje situacionog liderstva glasi: koji je organizacioni cilj u ovom trenutku? Daniel Goleman je u svom članku „Leadership That Gets Results" (Harvard Business Review, 2000) opisao šest stilova liderstva, od kojih svaki nastaje iz različitih komponenti emocionalne inteligencije i odgovara na različite organizacione potrebe.</a:t>
            </a:r>
            <a:endParaRPr lang="en-US" sz="1400" dirty="0"/>
          </a:p>
        </p:txBody>
      </p:sp>
      <p:sp>
        <p:nvSpPr>
          <p:cNvPr id="4" name="Shape 2"/>
          <p:cNvSpPr/>
          <p:nvPr/>
        </p:nvSpPr>
        <p:spPr>
          <a:xfrm>
            <a:off x="793790" y="2133957"/>
            <a:ext cx="13042821" cy="4186714"/>
          </a:xfrm>
          <a:prstGeom prst="roundRect">
            <a:avLst>
              <a:gd name="adj" fmla="val 1792"/>
            </a:avLst>
          </a:prstGeom>
          <a:noFill/>
          <a:ln w="7620">
            <a:solidFill>
              <a:srgbClr val="000000">
                <a:alpha val="8000"/>
              </a:srgbClr>
            </a:solidFill>
            <a:prstDash val="solid"/>
          </a:ln>
        </p:spPr>
      </p:sp>
      <p:sp>
        <p:nvSpPr>
          <p:cNvPr id="5" name="Shape 3"/>
          <p:cNvSpPr/>
          <p:nvPr/>
        </p:nvSpPr>
        <p:spPr>
          <a:xfrm>
            <a:off x="801410" y="2141577"/>
            <a:ext cx="13027581" cy="479584"/>
          </a:xfrm>
          <a:prstGeom prst="rect">
            <a:avLst/>
          </a:prstGeom>
          <a:solidFill>
            <a:srgbClr val="FFFFFF">
              <a:alpha val="4000"/>
            </a:srgbClr>
          </a:solidFill>
          <a:ln/>
        </p:spPr>
      </p:sp>
      <p:sp>
        <p:nvSpPr>
          <p:cNvPr id="6" name="Text 4"/>
          <p:cNvSpPr/>
          <p:nvPr/>
        </p:nvSpPr>
        <p:spPr>
          <a:xfrm>
            <a:off x="980242" y="2245638"/>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Stil</a:t>
            </a:r>
            <a:endParaRPr lang="en-US" sz="1400" dirty="0"/>
          </a:p>
        </p:txBody>
      </p:sp>
      <p:sp>
        <p:nvSpPr>
          <p:cNvPr id="7" name="Text 5"/>
          <p:cNvSpPr/>
          <p:nvPr/>
        </p:nvSpPr>
        <p:spPr>
          <a:xfrm>
            <a:off x="3589496" y="2245638"/>
            <a:ext cx="1589246"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Moto</a:t>
            </a:r>
            <a:endParaRPr lang="en-US" sz="1400" dirty="0"/>
          </a:p>
        </p:txBody>
      </p:sp>
      <p:sp>
        <p:nvSpPr>
          <p:cNvPr id="8" name="Text 6"/>
          <p:cNvSpPr/>
          <p:nvPr/>
        </p:nvSpPr>
        <p:spPr>
          <a:xfrm>
            <a:off x="5543550" y="2245638"/>
            <a:ext cx="4194810"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Kada koristiti</a:t>
            </a:r>
            <a:endParaRPr lang="en-US" sz="1400" dirty="0"/>
          </a:p>
        </p:txBody>
      </p:sp>
      <p:sp>
        <p:nvSpPr>
          <p:cNvPr id="9" name="Text 7"/>
          <p:cNvSpPr/>
          <p:nvPr/>
        </p:nvSpPr>
        <p:spPr>
          <a:xfrm>
            <a:off x="10103168" y="2245638"/>
            <a:ext cx="3547229"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Efekat na klimu</a:t>
            </a:r>
            <a:endParaRPr lang="en-US" sz="1400" dirty="0"/>
          </a:p>
        </p:txBody>
      </p:sp>
      <p:sp>
        <p:nvSpPr>
          <p:cNvPr id="10" name="Shape 8"/>
          <p:cNvSpPr/>
          <p:nvPr/>
        </p:nvSpPr>
        <p:spPr>
          <a:xfrm>
            <a:off x="801410" y="2621161"/>
            <a:ext cx="13027581" cy="479584"/>
          </a:xfrm>
          <a:prstGeom prst="rect">
            <a:avLst/>
          </a:prstGeom>
          <a:solidFill>
            <a:srgbClr val="000000">
              <a:alpha val="4000"/>
            </a:srgbClr>
          </a:solidFill>
          <a:ln/>
        </p:spPr>
      </p:sp>
      <p:sp>
        <p:nvSpPr>
          <p:cNvPr id="11" name="Text 9"/>
          <p:cNvSpPr/>
          <p:nvPr/>
        </p:nvSpPr>
        <p:spPr>
          <a:xfrm>
            <a:off x="980242" y="2725222"/>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Vizionarski</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(authoritative)</a:t>
            </a:r>
            <a:endParaRPr lang="en-US" sz="1400" dirty="0"/>
          </a:p>
        </p:txBody>
      </p:sp>
      <p:sp>
        <p:nvSpPr>
          <p:cNvPr id="12" name="Text 10"/>
          <p:cNvSpPr/>
          <p:nvPr/>
        </p:nvSpPr>
        <p:spPr>
          <a:xfrm>
            <a:off x="3589496" y="2725222"/>
            <a:ext cx="1589246"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„Hajde sa mnom."</a:t>
            </a:r>
            <a:endParaRPr lang="en-US" sz="1400" dirty="0"/>
          </a:p>
        </p:txBody>
      </p:sp>
      <p:sp>
        <p:nvSpPr>
          <p:cNvPr id="13" name="Text 11"/>
          <p:cNvSpPr/>
          <p:nvPr/>
        </p:nvSpPr>
        <p:spPr>
          <a:xfrm>
            <a:off x="5543550" y="2725222"/>
            <a:ext cx="4194810"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Kada organizacija treba novi pravac ili strategiju</a:t>
            </a:r>
            <a:endParaRPr lang="en-US" sz="1400" dirty="0"/>
          </a:p>
        </p:txBody>
      </p:sp>
      <p:sp>
        <p:nvSpPr>
          <p:cNvPr id="14" name="Text 12"/>
          <p:cNvSpPr/>
          <p:nvPr/>
        </p:nvSpPr>
        <p:spPr>
          <a:xfrm>
            <a:off x="10103168" y="2725222"/>
            <a:ext cx="3547229"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Najsnažniji pozitivni efekat od svih šest stilova</a:t>
            </a:r>
            <a:endParaRPr lang="en-US" sz="1400" dirty="0"/>
          </a:p>
        </p:txBody>
      </p:sp>
      <p:sp>
        <p:nvSpPr>
          <p:cNvPr id="15" name="Shape 13"/>
          <p:cNvSpPr/>
          <p:nvPr/>
        </p:nvSpPr>
        <p:spPr>
          <a:xfrm>
            <a:off x="801410" y="3100745"/>
            <a:ext cx="13027581" cy="479584"/>
          </a:xfrm>
          <a:prstGeom prst="rect">
            <a:avLst/>
          </a:prstGeom>
          <a:solidFill>
            <a:srgbClr val="FFFFFF">
              <a:alpha val="4000"/>
            </a:srgbClr>
          </a:solidFill>
          <a:ln/>
        </p:spPr>
      </p:sp>
      <p:sp>
        <p:nvSpPr>
          <p:cNvPr id="16" name="Text 14"/>
          <p:cNvSpPr/>
          <p:nvPr/>
        </p:nvSpPr>
        <p:spPr>
          <a:xfrm>
            <a:off x="980242" y="3204805"/>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Koučing</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(coaching)</a:t>
            </a:r>
            <a:endParaRPr lang="en-US" sz="1400" dirty="0"/>
          </a:p>
        </p:txBody>
      </p:sp>
      <p:sp>
        <p:nvSpPr>
          <p:cNvPr id="17" name="Text 15"/>
          <p:cNvSpPr/>
          <p:nvPr/>
        </p:nvSpPr>
        <p:spPr>
          <a:xfrm>
            <a:off x="3589496" y="3204805"/>
            <a:ext cx="1589246"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„Probaj ovo."</a:t>
            </a:r>
            <a:endParaRPr lang="en-US" sz="1400" dirty="0"/>
          </a:p>
        </p:txBody>
      </p:sp>
      <p:sp>
        <p:nvSpPr>
          <p:cNvPr id="18" name="Text 16"/>
          <p:cNvSpPr/>
          <p:nvPr/>
        </p:nvSpPr>
        <p:spPr>
          <a:xfrm>
            <a:off x="5543550" y="3204805"/>
            <a:ext cx="4194810"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Za razvoj ljudi i talenata</a:t>
            </a:r>
            <a:endParaRPr lang="en-US" sz="1400" dirty="0"/>
          </a:p>
        </p:txBody>
      </p:sp>
      <p:sp>
        <p:nvSpPr>
          <p:cNvPr id="19" name="Text 17"/>
          <p:cNvSpPr/>
          <p:nvPr/>
        </p:nvSpPr>
        <p:spPr>
          <a:xfrm>
            <a:off x="10103168" y="3204805"/>
            <a:ext cx="3547229"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Najsnažniji dugoročni efekat na angažovanost</a:t>
            </a:r>
            <a:endParaRPr lang="en-US" sz="1400" dirty="0"/>
          </a:p>
        </p:txBody>
      </p:sp>
      <p:sp>
        <p:nvSpPr>
          <p:cNvPr id="20" name="Shape 18"/>
          <p:cNvSpPr/>
          <p:nvPr/>
        </p:nvSpPr>
        <p:spPr>
          <a:xfrm>
            <a:off x="801410" y="3580328"/>
            <a:ext cx="13027581" cy="751046"/>
          </a:xfrm>
          <a:prstGeom prst="rect">
            <a:avLst/>
          </a:prstGeom>
          <a:solidFill>
            <a:srgbClr val="000000">
              <a:alpha val="4000"/>
            </a:srgbClr>
          </a:solidFill>
          <a:ln/>
        </p:spPr>
      </p:sp>
      <p:sp>
        <p:nvSpPr>
          <p:cNvPr id="21" name="Text 19"/>
          <p:cNvSpPr/>
          <p:nvPr/>
        </p:nvSpPr>
        <p:spPr>
          <a:xfrm>
            <a:off x="980242" y="3684389"/>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Afilijativni</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(affiliative)</a:t>
            </a:r>
            <a:endParaRPr lang="en-US" sz="1400" dirty="0"/>
          </a:p>
        </p:txBody>
      </p:sp>
      <p:sp>
        <p:nvSpPr>
          <p:cNvPr id="22" name="Text 20"/>
          <p:cNvSpPr/>
          <p:nvPr/>
        </p:nvSpPr>
        <p:spPr>
          <a:xfrm>
            <a:off x="3589496" y="3684389"/>
            <a:ext cx="1589246"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„Ljudi su na prvom mestu."</a:t>
            </a:r>
            <a:endParaRPr lang="en-US" sz="1400" dirty="0"/>
          </a:p>
        </p:txBody>
      </p:sp>
      <p:sp>
        <p:nvSpPr>
          <p:cNvPr id="23" name="Text 21"/>
          <p:cNvSpPr/>
          <p:nvPr/>
        </p:nvSpPr>
        <p:spPr>
          <a:xfrm>
            <a:off x="5543550" y="3684389"/>
            <a:ext cx="4194810"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Za jačanje timske povezanosti, posebno posle konflikata ili burnout-a</a:t>
            </a:r>
            <a:endParaRPr lang="en-US" sz="1400" dirty="0"/>
          </a:p>
        </p:txBody>
      </p:sp>
      <p:sp>
        <p:nvSpPr>
          <p:cNvPr id="24" name="Text 22"/>
          <p:cNvSpPr/>
          <p:nvPr/>
        </p:nvSpPr>
        <p:spPr>
          <a:xfrm>
            <a:off x="10103168" y="3684389"/>
            <a:ext cx="3547229"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Pozitivan — gradi harmoniju i osećaj pripadanja</a:t>
            </a:r>
            <a:endParaRPr lang="en-US" sz="1400" dirty="0"/>
          </a:p>
        </p:txBody>
      </p:sp>
      <p:sp>
        <p:nvSpPr>
          <p:cNvPr id="25" name="Shape 23"/>
          <p:cNvSpPr/>
          <p:nvPr/>
        </p:nvSpPr>
        <p:spPr>
          <a:xfrm>
            <a:off x="801410" y="4331375"/>
            <a:ext cx="13027581" cy="751046"/>
          </a:xfrm>
          <a:prstGeom prst="rect">
            <a:avLst/>
          </a:prstGeom>
          <a:solidFill>
            <a:srgbClr val="FFFFFF">
              <a:alpha val="4000"/>
            </a:srgbClr>
          </a:solidFill>
          <a:ln/>
        </p:spPr>
      </p:sp>
      <p:sp>
        <p:nvSpPr>
          <p:cNvPr id="26" name="Text 24"/>
          <p:cNvSpPr/>
          <p:nvPr/>
        </p:nvSpPr>
        <p:spPr>
          <a:xfrm>
            <a:off x="980242" y="4435435"/>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Demokratski</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(democratic)</a:t>
            </a:r>
            <a:endParaRPr lang="en-US" sz="1400" dirty="0"/>
          </a:p>
        </p:txBody>
      </p:sp>
      <p:sp>
        <p:nvSpPr>
          <p:cNvPr id="27" name="Text 25"/>
          <p:cNvSpPr/>
          <p:nvPr/>
        </p:nvSpPr>
        <p:spPr>
          <a:xfrm>
            <a:off x="3589496" y="4435435"/>
            <a:ext cx="1589246"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„Šta vi mislite?"</a:t>
            </a:r>
            <a:endParaRPr lang="en-US" sz="1400" dirty="0"/>
          </a:p>
        </p:txBody>
      </p:sp>
      <p:sp>
        <p:nvSpPr>
          <p:cNvPr id="28" name="Text 26"/>
          <p:cNvSpPr/>
          <p:nvPr/>
        </p:nvSpPr>
        <p:spPr>
          <a:xfrm>
            <a:off x="5543550" y="4435435"/>
            <a:ext cx="4194810"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Za kreativne procese, strateške promene i građenje posvećenosti</a:t>
            </a:r>
            <a:endParaRPr lang="en-US" sz="1400" dirty="0"/>
          </a:p>
        </p:txBody>
      </p:sp>
      <p:sp>
        <p:nvSpPr>
          <p:cNvPr id="29" name="Text 27"/>
          <p:cNvSpPr/>
          <p:nvPr/>
        </p:nvSpPr>
        <p:spPr>
          <a:xfrm>
            <a:off x="10103168" y="4435435"/>
            <a:ext cx="3547229"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Pozitivan — gradi posvećenost i uključenost</a:t>
            </a:r>
            <a:endParaRPr lang="en-US" sz="1400" dirty="0"/>
          </a:p>
        </p:txBody>
      </p:sp>
      <p:sp>
        <p:nvSpPr>
          <p:cNvPr id="30" name="Shape 28"/>
          <p:cNvSpPr/>
          <p:nvPr/>
        </p:nvSpPr>
        <p:spPr>
          <a:xfrm>
            <a:off x="801410" y="5082421"/>
            <a:ext cx="13027581" cy="751046"/>
          </a:xfrm>
          <a:prstGeom prst="rect">
            <a:avLst/>
          </a:prstGeom>
          <a:solidFill>
            <a:srgbClr val="000000">
              <a:alpha val="4000"/>
            </a:srgbClr>
          </a:solidFill>
          <a:ln/>
        </p:spPr>
      </p:sp>
      <p:sp>
        <p:nvSpPr>
          <p:cNvPr id="31" name="Text 29"/>
          <p:cNvSpPr/>
          <p:nvPr/>
        </p:nvSpPr>
        <p:spPr>
          <a:xfrm>
            <a:off x="980242" y="5186482"/>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Pacesetting</a:t>
            </a:r>
            <a:endParaRPr lang="en-US" sz="1400" dirty="0"/>
          </a:p>
        </p:txBody>
      </p:sp>
      <p:sp>
        <p:nvSpPr>
          <p:cNvPr id="32" name="Text 30"/>
          <p:cNvSpPr/>
          <p:nvPr/>
        </p:nvSpPr>
        <p:spPr>
          <a:xfrm>
            <a:off x="3589496" y="5186482"/>
            <a:ext cx="1589246"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„Radi kao ja, odmah."</a:t>
            </a:r>
            <a:endParaRPr lang="en-US" sz="1400" dirty="0"/>
          </a:p>
        </p:txBody>
      </p:sp>
      <p:sp>
        <p:nvSpPr>
          <p:cNvPr id="33" name="Text 31"/>
          <p:cNvSpPr/>
          <p:nvPr/>
        </p:nvSpPr>
        <p:spPr>
          <a:xfrm>
            <a:off x="5543550" y="5186482"/>
            <a:ext cx="4194810"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Za brzu isporuku rezultata sa ekspertskim timovima pod pritiskom rokova</a:t>
            </a:r>
            <a:endParaRPr lang="en-US" sz="1400" dirty="0"/>
          </a:p>
        </p:txBody>
      </p:sp>
      <p:sp>
        <p:nvSpPr>
          <p:cNvPr id="34" name="Text 32"/>
          <p:cNvSpPr/>
          <p:nvPr/>
        </p:nvSpPr>
        <p:spPr>
          <a:xfrm>
            <a:off x="10103168" y="5186482"/>
            <a:ext cx="3547229"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Može biti iscrpljujući ako se koristi hronično</a:t>
            </a:r>
            <a:endParaRPr lang="en-US" sz="1400" dirty="0"/>
          </a:p>
        </p:txBody>
      </p:sp>
      <p:sp>
        <p:nvSpPr>
          <p:cNvPr id="35" name="Shape 33"/>
          <p:cNvSpPr/>
          <p:nvPr/>
        </p:nvSpPr>
        <p:spPr>
          <a:xfrm>
            <a:off x="801410" y="5833467"/>
            <a:ext cx="13027581" cy="479584"/>
          </a:xfrm>
          <a:prstGeom prst="rect">
            <a:avLst/>
          </a:prstGeom>
          <a:solidFill>
            <a:srgbClr val="FFFFFF">
              <a:alpha val="4000"/>
            </a:srgbClr>
          </a:solidFill>
          <a:ln/>
        </p:spPr>
      </p:sp>
      <p:sp>
        <p:nvSpPr>
          <p:cNvPr id="36" name="Text 34"/>
          <p:cNvSpPr/>
          <p:nvPr/>
        </p:nvSpPr>
        <p:spPr>
          <a:xfrm>
            <a:off x="980242" y="5937528"/>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Komandujući</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(coercive)</a:t>
            </a:r>
            <a:endParaRPr lang="en-US" sz="1400" dirty="0"/>
          </a:p>
        </p:txBody>
      </p:sp>
      <p:sp>
        <p:nvSpPr>
          <p:cNvPr id="37" name="Text 35"/>
          <p:cNvSpPr/>
          <p:nvPr/>
        </p:nvSpPr>
        <p:spPr>
          <a:xfrm>
            <a:off x="3589496" y="5937528"/>
            <a:ext cx="1589246"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„Radi šta kažem."</a:t>
            </a:r>
            <a:endParaRPr lang="en-US" sz="1400" dirty="0"/>
          </a:p>
        </p:txBody>
      </p:sp>
      <p:sp>
        <p:nvSpPr>
          <p:cNvPr id="38" name="Text 36"/>
          <p:cNvSpPr/>
          <p:nvPr/>
        </p:nvSpPr>
        <p:spPr>
          <a:xfrm>
            <a:off x="5543550" y="5937528"/>
            <a:ext cx="4194810"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Isključivo za krizni menadžment i stabilizaciju haosa</a:t>
            </a:r>
            <a:endParaRPr lang="en-US" sz="1400" dirty="0"/>
          </a:p>
        </p:txBody>
      </p:sp>
      <p:sp>
        <p:nvSpPr>
          <p:cNvPr id="39" name="Text 37"/>
          <p:cNvSpPr/>
          <p:nvPr/>
        </p:nvSpPr>
        <p:spPr>
          <a:xfrm>
            <a:off x="10103168" y="5937528"/>
            <a:ext cx="3547229"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Najnegativniji — koristiti štedljivo i privremeno</a:t>
            </a:r>
            <a:endParaRPr lang="en-US" sz="1400" dirty="0"/>
          </a:p>
        </p:txBody>
      </p:sp>
      <p:sp>
        <p:nvSpPr>
          <p:cNvPr id="40" name="Text 38"/>
          <p:cNvSpPr/>
          <p:nvPr/>
        </p:nvSpPr>
        <p:spPr>
          <a:xfrm>
            <a:off x="793790" y="6501527"/>
            <a:ext cx="13042821" cy="1085850"/>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Golemonov ključni zaključak je da najefikasniji lideri ne koriste jedan stil, nego imaju repertoar od barem četiri stila i biraju koji će primeniti u zavisnosti od situacije. Stilovi koji najčešće pozitivno utiču na klimu su vizionarski, kouč, afilijativni i demokratski. Komandujući i pacesetting stil su korisni u specifičnim, ograničenim situacijama, ali postaju destruktivni ako postanu podrazumevani način vođenja. Najčešća greška je korišćenje komandujućeg ili pacesetting stila u dugotrajnim, emocionalno zahtevnim situacijama — upravo tamo gde su afilijativni i kouč stil najkorisniji.</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793790" y="590312"/>
            <a:ext cx="7404854" cy="396835"/>
          </a:xfrm>
          <a:prstGeom prst="rect">
            <a:avLst/>
          </a:prstGeom>
          <a:noFill/>
          <a:ln/>
        </p:spPr>
        <p:txBody>
          <a:bodyPr wrap="none" lIns="0" tIns="0" rIns="0" bIns="0" rtlCol="0" anchor="t"/>
          <a:lstStyle/>
          <a:p>
            <a:pPr algn="l" indent="0" marL="0">
              <a:lnSpc>
                <a:spcPts val="3100"/>
              </a:lnSpc>
              <a:buNone/>
            </a:pPr>
            <a:r>
              <a:rPr lang="en-US" sz="2500" b="1" dirty="0">
                <a:solidFill>
                  <a:srgbClr val="769993"/>
                </a:solidFill>
                <a:latin typeface="Montserrat Bold" pitchFamily="34" charset="0"/>
                <a:ea typeface="Montserrat Bold" pitchFamily="34" charset="-122"/>
                <a:cs typeface="Montserrat Bold" pitchFamily="34" charset="-120"/>
              </a:rPr>
              <a:t>Kombinacije stilova: kako ih koristiti zajedno</a:t>
            </a:r>
            <a:endParaRPr lang="en-US" sz="2500" dirty="0"/>
          </a:p>
        </p:txBody>
      </p:sp>
      <p:sp>
        <p:nvSpPr>
          <p:cNvPr id="3" name="Text 1"/>
          <p:cNvSpPr/>
          <p:nvPr/>
        </p:nvSpPr>
        <p:spPr>
          <a:xfrm>
            <a:off x="793790" y="1241108"/>
            <a:ext cx="13042821" cy="228600"/>
          </a:xfrm>
          <a:prstGeom prst="rect">
            <a:avLst/>
          </a:prstGeom>
          <a:noFill/>
          <a:ln/>
        </p:spPr>
        <p:txBody>
          <a:bodyPr wrap="non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U praksi, stilovi se retko koriste izolovano. Efikasni lideri kombinuju stilove u zavisnosti od konteksta. Neke kombinacije su posebno moćne:</a:t>
            </a:r>
            <a:endParaRPr lang="en-US" sz="1250" dirty="0"/>
          </a:p>
        </p:txBody>
      </p:sp>
      <p:sp>
        <p:nvSpPr>
          <p:cNvPr id="4" name="Shape 2"/>
          <p:cNvSpPr/>
          <p:nvPr/>
        </p:nvSpPr>
        <p:spPr>
          <a:xfrm>
            <a:off x="793790" y="1612583"/>
            <a:ext cx="4262914" cy="1144548"/>
          </a:xfrm>
          <a:prstGeom prst="roundRect">
            <a:avLst>
              <a:gd name="adj" fmla="val 9587"/>
            </a:avLst>
          </a:prstGeom>
          <a:solidFill>
            <a:srgbClr val="FFFFFF"/>
          </a:solidFill>
          <a:ln w="22860">
            <a:solidFill>
              <a:srgbClr val="C8CFCE"/>
            </a:solidFill>
            <a:prstDash val="solid"/>
          </a:ln>
        </p:spPr>
      </p:sp>
      <p:sp>
        <p:nvSpPr>
          <p:cNvPr id="5" name="Shape 3"/>
          <p:cNvSpPr/>
          <p:nvPr/>
        </p:nvSpPr>
        <p:spPr>
          <a:xfrm>
            <a:off x="770930" y="1612583"/>
            <a:ext cx="91440" cy="1144548"/>
          </a:xfrm>
          <a:prstGeom prst="roundRect">
            <a:avLst>
              <a:gd name="adj" fmla="val 72930"/>
            </a:avLst>
          </a:prstGeom>
          <a:solidFill>
            <a:srgbClr val="769993"/>
          </a:solidFill>
          <a:ln/>
        </p:spPr>
      </p:sp>
      <p:sp>
        <p:nvSpPr>
          <p:cNvPr id="6" name="Text 4"/>
          <p:cNvSpPr/>
          <p:nvPr/>
        </p:nvSpPr>
        <p:spPr>
          <a:xfrm>
            <a:off x="1043940" y="1794153"/>
            <a:ext cx="1984653" cy="248007"/>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Montserrat Bold" pitchFamily="34" charset="0"/>
                <a:ea typeface="Montserrat Bold" pitchFamily="34" charset="-122"/>
                <a:cs typeface="Montserrat Bold" pitchFamily="34" charset="-120"/>
              </a:rPr>
              <a:t>Vizionarski + Kouč</a:t>
            </a:r>
            <a:endParaRPr lang="en-US" sz="1550" dirty="0"/>
          </a:p>
        </p:txBody>
      </p:sp>
      <p:sp>
        <p:nvSpPr>
          <p:cNvPr id="7" name="Text 5"/>
          <p:cNvSpPr/>
          <p:nvPr/>
        </p:nvSpPr>
        <p:spPr>
          <a:xfrm>
            <a:off x="1043940" y="2118360"/>
            <a:ext cx="3831193"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Funkcioniše u periodu strateške promene i rasta — lider daje pravac i istovremeno razvija ljude.</a:t>
            </a:r>
            <a:endParaRPr lang="en-US" sz="1250" dirty="0"/>
          </a:p>
        </p:txBody>
      </p:sp>
      <p:sp>
        <p:nvSpPr>
          <p:cNvPr id="8" name="Shape 6"/>
          <p:cNvSpPr/>
          <p:nvPr/>
        </p:nvSpPr>
        <p:spPr>
          <a:xfrm>
            <a:off x="5183624" y="1612583"/>
            <a:ext cx="4263033" cy="1144548"/>
          </a:xfrm>
          <a:prstGeom prst="roundRect">
            <a:avLst>
              <a:gd name="adj" fmla="val 9587"/>
            </a:avLst>
          </a:prstGeom>
          <a:solidFill>
            <a:srgbClr val="FFFFFF"/>
          </a:solidFill>
          <a:ln w="22860">
            <a:solidFill>
              <a:srgbClr val="C8CFCE"/>
            </a:solidFill>
            <a:prstDash val="solid"/>
          </a:ln>
        </p:spPr>
      </p:sp>
      <p:sp>
        <p:nvSpPr>
          <p:cNvPr id="9" name="Shape 7"/>
          <p:cNvSpPr/>
          <p:nvPr/>
        </p:nvSpPr>
        <p:spPr>
          <a:xfrm>
            <a:off x="5160764" y="1612583"/>
            <a:ext cx="91440" cy="1144548"/>
          </a:xfrm>
          <a:prstGeom prst="roundRect">
            <a:avLst>
              <a:gd name="adj" fmla="val 72930"/>
            </a:avLst>
          </a:prstGeom>
          <a:solidFill>
            <a:srgbClr val="769993"/>
          </a:solidFill>
          <a:ln/>
        </p:spPr>
      </p:sp>
      <p:sp>
        <p:nvSpPr>
          <p:cNvPr id="10" name="Text 8"/>
          <p:cNvSpPr/>
          <p:nvPr/>
        </p:nvSpPr>
        <p:spPr>
          <a:xfrm>
            <a:off x="5433774" y="1794153"/>
            <a:ext cx="2622709" cy="248007"/>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Montserrat Bold" pitchFamily="34" charset="0"/>
                <a:ea typeface="Montserrat Bold" pitchFamily="34" charset="-122"/>
                <a:cs typeface="Montserrat Bold" pitchFamily="34" charset="-120"/>
              </a:rPr>
              <a:t>Afilijativni + Demokratski</a:t>
            </a:r>
            <a:endParaRPr lang="en-US" sz="1550" dirty="0"/>
          </a:p>
        </p:txBody>
      </p:sp>
      <p:sp>
        <p:nvSpPr>
          <p:cNvPr id="11" name="Text 9"/>
          <p:cNvSpPr/>
          <p:nvPr/>
        </p:nvSpPr>
        <p:spPr>
          <a:xfrm>
            <a:off x="5433774" y="2118360"/>
            <a:ext cx="3831312"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Funkcioniše posle krize ili konflikta — lider obnavlja poverenje i uključuje tim u oporavak.</a:t>
            </a:r>
            <a:endParaRPr lang="en-US" sz="1250" dirty="0"/>
          </a:p>
        </p:txBody>
      </p:sp>
      <p:sp>
        <p:nvSpPr>
          <p:cNvPr id="12" name="Shape 10"/>
          <p:cNvSpPr/>
          <p:nvPr/>
        </p:nvSpPr>
        <p:spPr>
          <a:xfrm>
            <a:off x="9573578" y="1612583"/>
            <a:ext cx="4263033" cy="1144548"/>
          </a:xfrm>
          <a:prstGeom prst="roundRect">
            <a:avLst>
              <a:gd name="adj" fmla="val 9587"/>
            </a:avLst>
          </a:prstGeom>
          <a:solidFill>
            <a:srgbClr val="FFFFFF"/>
          </a:solidFill>
          <a:ln w="22860">
            <a:solidFill>
              <a:srgbClr val="C8CFCE"/>
            </a:solidFill>
            <a:prstDash val="solid"/>
          </a:ln>
        </p:spPr>
      </p:sp>
      <p:sp>
        <p:nvSpPr>
          <p:cNvPr id="13" name="Shape 11"/>
          <p:cNvSpPr/>
          <p:nvPr/>
        </p:nvSpPr>
        <p:spPr>
          <a:xfrm>
            <a:off x="9550718" y="1612583"/>
            <a:ext cx="91440" cy="1144548"/>
          </a:xfrm>
          <a:prstGeom prst="roundRect">
            <a:avLst>
              <a:gd name="adj" fmla="val 72930"/>
            </a:avLst>
          </a:prstGeom>
          <a:solidFill>
            <a:srgbClr val="769993"/>
          </a:solidFill>
          <a:ln/>
        </p:spPr>
      </p:sp>
      <p:sp>
        <p:nvSpPr>
          <p:cNvPr id="14" name="Text 12"/>
          <p:cNvSpPr/>
          <p:nvPr/>
        </p:nvSpPr>
        <p:spPr>
          <a:xfrm>
            <a:off x="9823728" y="1794153"/>
            <a:ext cx="2095262" cy="248007"/>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Montserrat Bold" pitchFamily="34" charset="0"/>
                <a:ea typeface="Montserrat Bold" pitchFamily="34" charset="-122"/>
                <a:cs typeface="Montserrat Bold" pitchFamily="34" charset="-120"/>
              </a:rPr>
              <a:t>Kouč + Demokratski</a:t>
            </a:r>
            <a:endParaRPr lang="en-US" sz="1550" dirty="0"/>
          </a:p>
        </p:txBody>
      </p:sp>
      <p:sp>
        <p:nvSpPr>
          <p:cNvPr id="15" name="Text 13"/>
          <p:cNvSpPr/>
          <p:nvPr/>
        </p:nvSpPr>
        <p:spPr>
          <a:xfrm>
            <a:off x="9823728" y="2118360"/>
            <a:ext cx="3831312"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Funkcioniše za izgradnju liderskog pipeline-a i inovaciju — razvoj ljudi uz njihovo aktivno učešće u odlučivanju.</a:t>
            </a:r>
            <a:endParaRPr lang="en-US" sz="1250" dirty="0"/>
          </a:p>
        </p:txBody>
      </p:sp>
      <p:sp>
        <p:nvSpPr>
          <p:cNvPr id="16" name="Shape 14"/>
          <p:cNvSpPr/>
          <p:nvPr/>
        </p:nvSpPr>
        <p:spPr>
          <a:xfrm>
            <a:off x="793790" y="2884051"/>
            <a:ext cx="4262914" cy="1373148"/>
          </a:xfrm>
          <a:prstGeom prst="roundRect">
            <a:avLst>
              <a:gd name="adj" fmla="val 7991"/>
            </a:avLst>
          </a:prstGeom>
          <a:solidFill>
            <a:srgbClr val="FFFFFF"/>
          </a:solidFill>
          <a:ln w="22860">
            <a:solidFill>
              <a:srgbClr val="C8CFCE"/>
            </a:solidFill>
            <a:prstDash val="solid"/>
          </a:ln>
        </p:spPr>
      </p:sp>
      <p:sp>
        <p:nvSpPr>
          <p:cNvPr id="17" name="Shape 15"/>
          <p:cNvSpPr/>
          <p:nvPr/>
        </p:nvSpPr>
        <p:spPr>
          <a:xfrm>
            <a:off x="770930" y="2884051"/>
            <a:ext cx="91440" cy="1373148"/>
          </a:xfrm>
          <a:prstGeom prst="roundRect">
            <a:avLst>
              <a:gd name="adj" fmla="val 72930"/>
            </a:avLst>
          </a:prstGeom>
          <a:solidFill>
            <a:srgbClr val="769993"/>
          </a:solidFill>
          <a:ln/>
        </p:spPr>
      </p:sp>
      <p:sp>
        <p:nvSpPr>
          <p:cNvPr id="18" name="Text 16"/>
          <p:cNvSpPr/>
          <p:nvPr/>
        </p:nvSpPr>
        <p:spPr>
          <a:xfrm>
            <a:off x="1043940" y="3065621"/>
            <a:ext cx="2762607" cy="248007"/>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Montserrat Bold" pitchFamily="34" charset="0"/>
                <a:ea typeface="Montserrat Bold" pitchFamily="34" charset="-122"/>
                <a:cs typeface="Montserrat Bold" pitchFamily="34" charset="-120"/>
              </a:rPr>
              <a:t>Komandujući + Vizionarski</a:t>
            </a:r>
            <a:endParaRPr lang="en-US" sz="1550" dirty="0"/>
          </a:p>
        </p:txBody>
      </p:sp>
      <p:sp>
        <p:nvSpPr>
          <p:cNvPr id="19" name="Text 17"/>
          <p:cNvSpPr/>
          <p:nvPr/>
        </p:nvSpPr>
        <p:spPr>
          <a:xfrm>
            <a:off x="1043940" y="3389828"/>
            <a:ext cx="3831193" cy="6858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Funkcioniše u kriznoj tranziciji — lider stabilizuje haos, a zatim odmah nudi novi pravac da tim ne ostane u vakuumu.</a:t>
            </a:r>
            <a:endParaRPr lang="en-US" sz="1250" dirty="0"/>
          </a:p>
        </p:txBody>
      </p:sp>
      <p:sp>
        <p:nvSpPr>
          <p:cNvPr id="20" name="Shape 18"/>
          <p:cNvSpPr/>
          <p:nvPr/>
        </p:nvSpPr>
        <p:spPr>
          <a:xfrm>
            <a:off x="5183624" y="2884051"/>
            <a:ext cx="4263033" cy="1373148"/>
          </a:xfrm>
          <a:prstGeom prst="roundRect">
            <a:avLst>
              <a:gd name="adj" fmla="val 7991"/>
            </a:avLst>
          </a:prstGeom>
          <a:solidFill>
            <a:srgbClr val="FFFFFF"/>
          </a:solidFill>
          <a:ln w="22860">
            <a:solidFill>
              <a:srgbClr val="C8CFCE"/>
            </a:solidFill>
            <a:prstDash val="solid"/>
          </a:ln>
        </p:spPr>
      </p:sp>
      <p:sp>
        <p:nvSpPr>
          <p:cNvPr id="21" name="Shape 19"/>
          <p:cNvSpPr/>
          <p:nvPr/>
        </p:nvSpPr>
        <p:spPr>
          <a:xfrm>
            <a:off x="5160764" y="2884051"/>
            <a:ext cx="91440" cy="1373148"/>
          </a:xfrm>
          <a:prstGeom prst="roundRect">
            <a:avLst>
              <a:gd name="adj" fmla="val 72930"/>
            </a:avLst>
          </a:prstGeom>
          <a:solidFill>
            <a:srgbClr val="769993"/>
          </a:solidFill>
          <a:ln/>
        </p:spPr>
      </p:sp>
      <p:sp>
        <p:nvSpPr>
          <p:cNvPr id="22" name="Text 20"/>
          <p:cNvSpPr/>
          <p:nvPr/>
        </p:nvSpPr>
        <p:spPr>
          <a:xfrm>
            <a:off x="5433774" y="3065621"/>
            <a:ext cx="2618542" cy="248007"/>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Montserrat Bold" pitchFamily="34" charset="0"/>
                <a:ea typeface="Montserrat Bold" pitchFamily="34" charset="-122"/>
                <a:cs typeface="Montserrat Bold" pitchFamily="34" charset="-120"/>
              </a:rPr>
              <a:t>Pacesetting + Vizionarski</a:t>
            </a:r>
            <a:endParaRPr lang="en-US" sz="1550" dirty="0"/>
          </a:p>
        </p:txBody>
      </p:sp>
      <p:sp>
        <p:nvSpPr>
          <p:cNvPr id="23" name="Text 21"/>
          <p:cNvSpPr/>
          <p:nvPr/>
        </p:nvSpPr>
        <p:spPr>
          <a:xfrm>
            <a:off x="5433774" y="3389828"/>
            <a:ext cx="3831312" cy="4572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Funkcioniše sa ekspertskim timovima pod pritiskom — lider daje smisao visokom tempu.</a:t>
            </a:r>
            <a:endParaRPr lang="en-US" sz="1250" dirty="0"/>
          </a:p>
        </p:txBody>
      </p:sp>
      <p:sp>
        <p:nvSpPr>
          <p:cNvPr id="24" name="Text 22"/>
          <p:cNvSpPr/>
          <p:nvPr/>
        </p:nvSpPr>
        <p:spPr>
          <a:xfrm>
            <a:off x="793790" y="4400074"/>
            <a:ext cx="13042821" cy="6858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Ovo se lepo može ilustrovati Spotify-jevom tranzicijom. Daniel Ek je većinu karijere koristio kombinaciju vizionarskog i afilijativnog stila. Kada je 2023. morao da otpusti 17% zaposlenih, prešao je na komandujući stil. Ali odmah nakon toga je ponudio vizionarski okvir: „2024. će biti godina u kojoj gradimo jači Spotify." Komandujući + vizionarski — stabilizacija pa novi pravac. Potom se pomerio ka kouč i demokratskom stilu u saradnji sa Söderströmom i Norströmom. Jedan lider, tri godine, više kombinacija stilova.</a:t>
            </a:r>
            <a:endParaRPr lang="en-US" sz="1250" dirty="0"/>
          </a:p>
        </p:txBody>
      </p:sp>
      <p:sp>
        <p:nvSpPr>
          <p:cNvPr id="25" name="Text 23"/>
          <p:cNvSpPr/>
          <p:nvPr/>
        </p:nvSpPr>
        <p:spPr>
          <a:xfrm>
            <a:off x="793790" y="5276374"/>
            <a:ext cx="5106353" cy="297656"/>
          </a:xfrm>
          <a:prstGeom prst="rect">
            <a:avLst/>
          </a:prstGeom>
          <a:noFill/>
          <a:ln/>
        </p:spPr>
        <p:txBody>
          <a:bodyPr wrap="none" lIns="0" tIns="0" rIns="0" bIns="0" rtlCol="0" anchor="t"/>
          <a:lstStyle/>
          <a:p>
            <a:pPr algn="l" indent="0" marL="0">
              <a:lnSpc>
                <a:spcPts val="2300"/>
              </a:lnSpc>
              <a:buNone/>
            </a:pPr>
            <a:r>
              <a:rPr lang="en-US" sz="1850" b="1" dirty="0">
                <a:solidFill>
                  <a:srgbClr val="769993"/>
                </a:solidFill>
                <a:latin typeface="Montserrat Bold" pitchFamily="34" charset="0"/>
                <a:ea typeface="Montserrat Bold" pitchFamily="34" charset="-122"/>
                <a:cs typeface="Montserrat Bold" pitchFamily="34" charset="-120"/>
              </a:rPr>
              <a:t>Integrativni okvir: tri pitanja za izbor stila</a:t>
            </a:r>
            <a:endParaRPr lang="en-US" sz="1850" dirty="0"/>
          </a:p>
        </p:txBody>
      </p:sp>
      <p:sp>
        <p:nvSpPr>
          <p:cNvPr id="26" name="Text 24"/>
          <p:cNvSpPr/>
          <p:nvPr/>
        </p:nvSpPr>
        <p:spPr>
          <a:xfrm>
            <a:off x="793790" y="5764530"/>
            <a:ext cx="13042821" cy="9144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Blanchard, Cynefin i Goleman se ne isključuju — dopunjuju se. Svaki odgovara na jedno od tri pitanja koja lider treba da postavi pre nego što izabere kako će voditi: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Ko je pred menom?</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(Blanchard) — Kakav je razvojni nivo osobe za ovaj konkretni zadatak?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Kakva je situacija?</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(Cynefin) — Koliko je složen problem koji rešavamo?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Šta organizacija treba?</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(Goleman) — Koji je prioritetni cilj? Kada su odgovori na sva tri pitanja usklađeni, izbor stila je jasan. Kada se razlikuju — a to se u praksi dešava češće nego što bismo voleli — lider mora da balansira, prioretetizuje i ponekad koristi različite stilove sa različitim ljudima u istom trenutku.</a:t>
            </a:r>
            <a:endParaRPr lang="en-US" sz="1250" dirty="0"/>
          </a:p>
        </p:txBody>
      </p:sp>
      <p:sp>
        <p:nvSpPr>
          <p:cNvPr id="27" name="Shape 25"/>
          <p:cNvSpPr/>
          <p:nvPr/>
        </p:nvSpPr>
        <p:spPr>
          <a:xfrm>
            <a:off x="793790" y="6821805"/>
            <a:ext cx="13042821" cy="817364"/>
          </a:xfrm>
          <a:prstGeom prst="roundRect">
            <a:avLst>
              <a:gd name="adj" fmla="val 8159"/>
            </a:avLst>
          </a:prstGeom>
          <a:solidFill>
            <a:srgbClr val="D3DEDC"/>
          </a:solidFill>
          <a:ln/>
        </p:spPr>
      </p:sp>
      <p:pic>
        <p:nvPicPr>
          <p:cNvPr id="28" name="Image 0" descr="preencoded.png">    </p:cNvPr>
          <p:cNvPicPr>
            <a:picLocks noChangeAspect="1"/>
          </p:cNvPicPr>
          <p:nvPr/>
        </p:nvPicPr>
        <p:blipFill>
          <a:blip r:embed="rId1"/>
          <a:stretch>
            <a:fillRect/>
          </a:stretch>
        </p:blipFill>
        <p:spPr>
          <a:xfrm>
            <a:off x="952500" y="7041237"/>
            <a:ext cx="198358" cy="158710"/>
          </a:xfrm>
          <a:prstGeom prst="rect">
            <a:avLst/>
          </a:prstGeom>
        </p:spPr>
      </p:pic>
      <p:sp>
        <p:nvSpPr>
          <p:cNvPr id="29" name="Text 26"/>
          <p:cNvSpPr/>
          <p:nvPr/>
        </p:nvSpPr>
        <p:spPr>
          <a:xfrm>
            <a:off x="1309568" y="6988373"/>
            <a:ext cx="12368332" cy="457200"/>
          </a:xfrm>
          <a:prstGeom prst="rect">
            <a:avLst/>
          </a:prstGeom>
          <a:noFill/>
          <a:ln/>
        </p:spPr>
        <p:txBody>
          <a:bodyPr wrap="square" lIns="0" tIns="0" rIns="0" bIns="0" rtlCol="0" anchor="t"/>
          <a:lstStyle/>
          <a:p>
            <a:pPr algn="l" indent="0" marL="0">
              <a:lnSpc>
                <a:spcPts val="1800"/>
              </a:lnSpc>
              <a:buNone/>
            </a:pPr>
            <a:r>
              <a:rPr lang="en-US" sz="125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1800"/>
              </a:lnSpc>
              <a:buNone/>
            </a:pPr>
            <a:r>
              <a:rPr lang="en-US" sz="1250" dirty="0">
                <a:solidFill>
                  <a:srgbClr val="000000"/>
                </a:solidFill>
                <a:latin typeface="Source Sans 3" pitchFamily="34" charset="0"/>
                <a:ea typeface="Source Sans 3" pitchFamily="34" charset="-122"/>
                <a:cs typeface="Source Sans 3" pitchFamily="34" charset="-120"/>
              </a:rPr>
              <a:t> Goleman kaže da komandujući stil ima najnegativniji efekat na klimu, ali da je neophodan u krizama. Gde je granica? Kada kriza prestaje da bude opravdanje za komandovanje? I šta se dešava sa međuljudskim odnosima u timu ako lider ostane u komandujućem stilu duže nego što situacija zahteva?</a:t>
            </a:r>
            <a:endParaRPr lang="en-US" sz="12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793790" y="1377315"/>
            <a:ext cx="8722043"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Situaciono liderstvo: tri modela, tri pitanja</a:t>
            </a:r>
            <a:endParaRPr lang="en-US" sz="3100" dirty="0"/>
          </a:p>
        </p:txBody>
      </p:sp>
      <p:sp>
        <p:nvSpPr>
          <p:cNvPr id="3" name="Text 1"/>
          <p:cNvSpPr/>
          <p:nvPr/>
        </p:nvSpPr>
        <p:spPr>
          <a:xfrm>
            <a:off x="793790" y="2270284"/>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Univerzalni stil liderstva ne postoji — ako je ikada i postojao. Ono što funkcioniše zavisi od toga ko je pred vama, kakva je situacija i šta organizacija u tom trenutku treba. Tri modela situacionog liderstva pokrivaju svako od ovih pitanja, i tek zajedno daju celovitu sliku.</a:t>
            </a:r>
            <a:endParaRPr lang="en-US" sz="1550" dirty="0"/>
          </a:p>
        </p:txBody>
      </p:sp>
      <p:pic>
        <p:nvPicPr>
          <p:cNvPr id="4"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3790" y="3128605"/>
            <a:ext cx="496133" cy="496133"/>
          </a:xfrm>
          <a:prstGeom prst="rect">
            <a:avLst/>
          </a:prstGeom>
        </p:spPr>
      </p:pic>
      <p:sp>
        <p:nvSpPr>
          <p:cNvPr id="5" name="Text 2"/>
          <p:cNvSpPr/>
          <p:nvPr/>
        </p:nvSpPr>
        <p:spPr>
          <a:xfrm>
            <a:off x="1537930" y="312860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Ko je pred tobom?</a:t>
            </a:r>
            <a:endParaRPr lang="en-US" sz="1950" dirty="0"/>
          </a:p>
        </p:txBody>
      </p:sp>
      <p:sp>
        <p:nvSpPr>
          <p:cNvPr id="6" name="Text 3"/>
          <p:cNvSpPr/>
          <p:nvPr/>
        </p:nvSpPr>
        <p:spPr>
          <a:xfrm>
            <a:off x="1537930" y="3557826"/>
            <a:ext cx="3438049" cy="1270159"/>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Blanchard (SLII)</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Koliko je sledbinik spreman da samostalno obavi zadatak? Kompetentnost i posvećenost određuju koji stil primeniti.</a:t>
            </a:r>
            <a:endParaRPr lang="en-US" sz="1550" dirty="0"/>
          </a:p>
        </p:txBody>
      </p:sp>
      <p:sp>
        <p:nvSpPr>
          <p:cNvPr id="7" name="Text 4"/>
          <p:cNvSpPr/>
          <p:nvPr/>
        </p:nvSpPr>
        <p:spPr>
          <a:xfrm>
            <a:off x="1537930" y="4947047"/>
            <a:ext cx="3438049" cy="1270159"/>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Kakav je tim?</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Komplementarnost lidera i tima: saradljivost u timovima niske distance moći, ekstravertnost i savesnost u timovima visoke distance moći.</a:t>
            </a:r>
            <a:endParaRPr lang="en-US" sz="1550" dirty="0"/>
          </a:p>
        </p:txBody>
      </p:sp>
      <p:pic>
        <p:nvPicPr>
          <p:cNvPr id="8"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3986" y="3128605"/>
            <a:ext cx="496133" cy="496133"/>
          </a:xfrm>
          <a:prstGeom prst="rect">
            <a:avLst/>
          </a:prstGeom>
        </p:spPr>
      </p:pic>
      <p:sp>
        <p:nvSpPr>
          <p:cNvPr id="9" name="Text 5"/>
          <p:cNvSpPr/>
          <p:nvPr/>
        </p:nvSpPr>
        <p:spPr>
          <a:xfrm>
            <a:off x="5968127" y="312860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Kakva je situacija?</a:t>
            </a:r>
            <a:endParaRPr lang="en-US" sz="1950" dirty="0"/>
          </a:p>
        </p:txBody>
      </p:sp>
      <p:sp>
        <p:nvSpPr>
          <p:cNvPr id="10" name="Text 6"/>
          <p:cNvSpPr/>
          <p:nvPr/>
        </p:nvSpPr>
        <p:spPr>
          <a:xfrm>
            <a:off x="5968127" y="3557826"/>
            <a:ext cx="3438168" cy="1270159"/>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Cynefin model</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Kakva je priroda problema koji rešavate? Stepen složenosti određuje odgovarajući pristup vođenja.</a:t>
            </a:r>
            <a:endParaRPr lang="en-US" sz="1550" dirty="0"/>
          </a:p>
        </p:txBody>
      </p:sp>
      <p:sp>
        <p:nvSpPr>
          <p:cNvPr id="11" name="Text 7"/>
          <p:cNvSpPr/>
          <p:nvPr/>
        </p:nvSpPr>
        <p:spPr>
          <a:xfrm>
            <a:off x="5968127" y="4947047"/>
            <a:ext cx="3438168" cy="952619"/>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Stabilnost okruženja. </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Stabilno okruženje: servant leadership, nestabilno okruženje: transformativno liderstvo.</a:t>
            </a:r>
            <a:endParaRPr lang="en-US" sz="1550" dirty="0"/>
          </a:p>
        </p:txBody>
      </p:sp>
      <p:sp>
        <p:nvSpPr>
          <p:cNvPr id="12" name="Text 8"/>
          <p:cNvSpPr/>
          <p:nvPr/>
        </p:nvSpPr>
        <p:spPr>
          <a:xfrm>
            <a:off x="5968127" y="6018728"/>
            <a:ext cx="3438168" cy="317540"/>
          </a:xfrm>
          <a:prstGeom prst="rect">
            <a:avLst/>
          </a:prstGeom>
          <a:noFill/>
          <a:ln/>
        </p:spPr>
        <p:txBody>
          <a:bodyPr wrap="none" lIns="0" tIns="0" rIns="0" bIns="0" rtlCol="0" anchor="t"/>
          <a:lstStyle/>
          <a:p>
            <a:pPr algn="l" indent="0" marL="0">
              <a:lnSpc>
                <a:spcPts val="2500"/>
              </a:lnSpc>
              <a:buNone/>
            </a:pPr>
            <a:endParaRPr lang="en-US" sz="1550" dirty="0"/>
          </a:p>
        </p:txBody>
      </p:sp>
      <p:pic>
        <p:nvPicPr>
          <p:cNvPr id="13"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4302" y="3128605"/>
            <a:ext cx="496133" cy="496133"/>
          </a:xfrm>
          <a:prstGeom prst="rect">
            <a:avLst/>
          </a:prstGeom>
        </p:spPr>
      </p:pic>
      <p:sp>
        <p:nvSpPr>
          <p:cNvPr id="14" name="Text 9"/>
          <p:cNvSpPr/>
          <p:nvPr/>
        </p:nvSpPr>
        <p:spPr>
          <a:xfrm>
            <a:off x="10398443" y="3128605"/>
            <a:ext cx="2880122"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Šta organizaciji treba?</a:t>
            </a:r>
            <a:endParaRPr lang="en-US" sz="1950" dirty="0"/>
          </a:p>
        </p:txBody>
      </p:sp>
      <p:sp>
        <p:nvSpPr>
          <p:cNvPr id="15" name="Text 10"/>
          <p:cNvSpPr/>
          <p:nvPr/>
        </p:nvSpPr>
        <p:spPr>
          <a:xfrm>
            <a:off x="10398443" y="3557826"/>
            <a:ext cx="3438168" cy="1270159"/>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Goleman</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Koji je organizacioni cilj u ovom trenutku? Šest stilova zasnovanih na emocionalnoj inteligenciji odgovaraju na različite organizacione potrebe.</a:t>
            </a:r>
            <a:endParaRPr lang="en-US" sz="1550" dirty="0"/>
          </a:p>
        </p:txBody>
      </p:sp>
      <p:sp>
        <p:nvSpPr>
          <p:cNvPr id="16" name="Text 11"/>
          <p:cNvSpPr/>
          <p:nvPr/>
        </p:nvSpPr>
        <p:spPr>
          <a:xfrm>
            <a:off x="10398443" y="4947047"/>
            <a:ext cx="3438168" cy="1905238"/>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Organizacija u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rastu i stabilnosti</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servant leadership. Organizacija u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promeni i neizvesnosti</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transformativno liderstvo. Organizacija u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rutinskom funkcionisanju</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transakciono liderstvo.</a:t>
            </a:r>
            <a:endParaRPr lang="en-US" sz="15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793790" y="2074426"/>
            <a:ext cx="4729877"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Tamna strana liderstva</a:t>
            </a:r>
            <a:endParaRPr lang="en-US" sz="3100" dirty="0"/>
          </a:p>
        </p:txBody>
      </p:sp>
      <p:sp>
        <p:nvSpPr>
          <p:cNvPr id="3" name="Shape 1"/>
          <p:cNvSpPr/>
          <p:nvPr/>
        </p:nvSpPr>
        <p:spPr>
          <a:xfrm>
            <a:off x="650915" y="2868216"/>
            <a:ext cx="6565106" cy="3286839"/>
          </a:xfrm>
          <a:prstGeom prst="roundRect">
            <a:avLst>
              <a:gd name="adj" fmla="val 4348"/>
            </a:avLst>
          </a:prstGeom>
          <a:solidFill>
            <a:srgbClr val="769993"/>
          </a:solidFill>
          <a:ln/>
        </p:spPr>
      </p:sp>
      <p:sp>
        <p:nvSpPr>
          <p:cNvPr id="4" name="Text 2"/>
          <p:cNvSpPr/>
          <p:nvPr/>
        </p:nvSpPr>
        <p:spPr>
          <a:xfrm>
            <a:off x="849273" y="3066574"/>
            <a:ext cx="4487942"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Mračna trijada ličnosti (Dark Triad)</a:t>
            </a:r>
            <a:endParaRPr lang="en-US" sz="1950" dirty="0"/>
          </a:p>
        </p:txBody>
      </p:sp>
      <p:sp>
        <p:nvSpPr>
          <p:cNvPr id="5" name="Text 3"/>
          <p:cNvSpPr/>
          <p:nvPr/>
        </p:nvSpPr>
        <p:spPr>
          <a:xfrm>
            <a:off x="849273" y="3575090"/>
            <a:ext cx="6168390" cy="1091446"/>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000000"/>
                </a:solidFill>
                <a:latin typeface="Source Sans 3" pitchFamily="34" charset="0"/>
                <a:ea typeface="Source Sans 3" pitchFamily="34" charset="-122"/>
                <a:cs typeface="Source Sans 3" pitchFamily="34" charset="-120"/>
              </a:rPr>
              <a:t>Narcizam</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 grandioznost, potreba za divljenjem, nedostatak empatije</a:t>
            </a:r>
            <a:endParaRPr lang="en-US" sz="1550" dirty="0"/>
          </a:p>
          <a:p>
            <a:pPr algn="l" marL="342900" indent="-342900">
              <a:lnSpc>
                <a:spcPts val="2500"/>
              </a:lnSpc>
              <a:buSzPct val="100000"/>
              <a:buChar char="•"/>
            </a:pPr>
            <a:r>
              <a:rPr lang="en-US" sz="1550" b="1" dirty="0">
                <a:solidFill>
                  <a:srgbClr val="000000"/>
                </a:solidFill>
                <a:latin typeface="Source Sans 3" pitchFamily="34" charset="0"/>
                <a:ea typeface="Source Sans 3" pitchFamily="34" charset="-122"/>
                <a:cs typeface="Source Sans 3" pitchFamily="34" charset="-120"/>
              </a:rPr>
              <a:t>Makijavelizam</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 manipulativnost, cinizam, prioritet ličnog interesa</a:t>
            </a:r>
            <a:endParaRPr lang="en-US" sz="1550" dirty="0"/>
          </a:p>
          <a:p>
            <a:pPr algn="l" marL="342900" indent="-342900">
              <a:lnSpc>
                <a:spcPts val="2500"/>
              </a:lnSpc>
              <a:buSzPct val="100000"/>
              <a:buChar char="•"/>
            </a:pPr>
            <a:r>
              <a:rPr lang="en-US" sz="1550" b="1" dirty="0">
                <a:solidFill>
                  <a:srgbClr val="000000"/>
                </a:solidFill>
                <a:latin typeface="Source Sans 3" pitchFamily="34" charset="0"/>
                <a:ea typeface="Source Sans 3" pitchFamily="34" charset="-122"/>
                <a:cs typeface="Source Sans 3" pitchFamily="34" charset="-120"/>
              </a:rPr>
              <a:t>Psihopatija</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 impulsivnost, nedostatak kajanja, površni šarm</a:t>
            </a:r>
            <a:endParaRPr lang="en-US" sz="1550" dirty="0"/>
          </a:p>
        </p:txBody>
      </p:sp>
      <p:sp>
        <p:nvSpPr>
          <p:cNvPr id="6" name="Text 4"/>
          <p:cNvSpPr/>
          <p:nvPr/>
        </p:nvSpPr>
        <p:spPr>
          <a:xfrm>
            <a:off x="7564874" y="3066574"/>
            <a:ext cx="3010376" cy="310158"/>
          </a:xfrm>
          <a:prstGeom prst="rect">
            <a:avLst/>
          </a:prstGeom>
          <a:noFill/>
          <a:ln/>
        </p:spPr>
        <p:txBody>
          <a:bodyPr wrap="none" lIns="0" tIns="0" rIns="0" bIns="0" rtlCol="0" anchor="t"/>
          <a:lstStyle/>
          <a:p>
            <a:pPr algn="l" indent="0" marL="0">
              <a:lnSpc>
                <a:spcPts val="2400"/>
              </a:lnSpc>
              <a:buNone/>
            </a:pPr>
            <a:r>
              <a:rPr lang="en-US" sz="1950" b="1" dirty="0">
                <a:solidFill>
                  <a:srgbClr val="769993"/>
                </a:solidFill>
                <a:latin typeface="Montserrat Bold" pitchFamily="34" charset="0"/>
                <a:ea typeface="Montserrat Bold" pitchFamily="34" charset="-122"/>
                <a:cs typeface="Montserrat Bold" pitchFamily="34" charset="-120"/>
              </a:rPr>
              <a:t>Paradoks tamne strane</a:t>
            </a:r>
            <a:endParaRPr lang="en-US" sz="1950" dirty="0"/>
          </a:p>
        </p:txBody>
      </p:sp>
      <p:sp>
        <p:nvSpPr>
          <p:cNvPr id="7" name="Text 5"/>
          <p:cNvSpPr/>
          <p:nvPr/>
        </p:nvSpPr>
        <p:spPr>
          <a:xfrm>
            <a:off x="7564874" y="3575090"/>
            <a:ext cx="6279356"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Osobe sa izraženijim crtama Mračne trijade su natprosečno zastupljene na liderskim pozicijama — upravo zato što osobine poput dominantnosti, harizme i spremnosti na rizik pomažu u pojavljivanju (emergence) lidera.</a:t>
            </a:r>
            <a:endParaRPr lang="en-US" sz="1550" dirty="0"/>
          </a:p>
        </p:txBody>
      </p:sp>
      <p:sp>
        <p:nvSpPr>
          <p:cNvPr id="8" name="Text 6"/>
          <p:cNvSpPr/>
          <p:nvPr/>
        </p:nvSpPr>
        <p:spPr>
          <a:xfrm>
            <a:off x="7564874" y="4706303"/>
            <a:ext cx="6279356"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Osobine koje pomažu nekome da </a:t>
            </a:r>
            <a:pPr algn="l" indent="0" marL="0">
              <a:lnSpc>
                <a:spcPts val="2500"/>
              </a:lnSpc>
              <a:buNone/>
            </a:pPr>
            <a:r>
              <a:rPr lang="en-US" sz="1550" i="1" dirty="0">
                <a:solidFill>
                  <a:srgbClr val="272525"/>
                </a:solidFill>
                <a:latin typeface="Source Sans 3" pitchFamily="34" charset="0"/>
                <a:ea typeface="Source Sans 3" pitchFamily="34" charset="-122"/>
                <a:cs typeface="Source Sans 3" pitchFamily="34" charset="-120"/>
              </a:rPr>
              <a:t>postane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lider mogu da štete kada ta osoba </a:t>
            </a:r>
            <a:pPr algn="l" indent="0" marL="0">
              <a:lnSpc>
                <a:spcPts val="2500"/>
              </a:lnSpc>
              <a:buNone/>
            </a:pPr>
            <a:r>
              <a:rPr lang="en-US" sz="1550" i="1" dirty="0">
                <a:solidFill>
                  <a:srgbClr val="272525"/>
                </a:solidFill>
                <a:latin typeface="Source Sans 3" pitchFamily="34" charset="0"/>
                <a:ea typeface="Source Sans 3" pitchFamily="34" charset="-122"/>
                <a:cs typeface="Source Sans 3" pitchFamily="34" charset="-120"/>
              </a:rPr>
              <a:t>bude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lider. Narcistični lideri mogu u početku delovati transformativno i harizmatično — istraživanja pokazuju „medeni mesec" efekat koji brzo opada.</a:t>
            </a:r>
            <a:endParaRPr lang="en-US" sz="15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793790" y="790218"/>
            <a:ext cx="7802166" cy="421719"/>
          </a:xfrm>
          <a:prstGeom prst="rect">
            <a:avLst/>
          </a:prstGeom>
          <a:noFill/>
          <a:ln/>
        </p:spPr>
        <p:txBody>
          <a:bodyPr wrap="none" lIns="0" tIns="0" rIns="0" bIns="0" rtlCol="0" anchor="t"/>
          <a:lstStyle/>
          <a:p>
            <a:pPr algn="l" indent="0" marL="0">
              <a:lnSpc>
                <a:spcPts val="3300"/>
              </a:lnSpc>
              <a:buNone/>
            </a:pPr>
            <a:r>
              <a:rPr lang="en-US" sz="2650" b="1" dirty="0">
                <a:solidFill>
                  <a:srgbClr val="769993"/>
                </a:solidFill>
                <a:latin typeface="Montserrat Bold" pitchFamily="34" charset="0"/>
                <a:ea typeface="Montserrat Bold" pitchFamily="34" charset="-122"/>
                <a:cs typeface="Montserrat Bold" pitchFamily="34" charset="-120"/>
              </a:rPr>
              <a:t>Abusive leadership — zlostavljačko liderstvo</a:t>
            </a:r>
            <a:endParaRPr lang="en-US" sz="2650" dirty="0"/>
          </a:p>
        </p:txBody>
      </p:sp>
      <p:sp>
        <p:nvSpPr>
          <p:cNvPr id="3" name="Text 1"/>
          <p:cNvSpPr/>
          <p:nvPr/>
        </p:nvSpPr>
        <p:spPr>
          <a:xfrm>
            <a:off x="793790" y="1498640"/>
            <a:ext cx="13042821" cy="998696"/>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Posebno mesto u istraživanjima tamne strane zauzima pojam </a:t>
            </a:r>
            <a:pPr algn="l" indent="0" marL="0">
              <a:lnSpc>
                <a:spcPts val="1950"/>
              </a:lnSpc>
              <a:buNone/>
            </a:pPr>
            <a:r>
              <a:rPr lang="en-US" sz="1300" b="1" dirty="0">
                <a:solidFill>
                  <a:srgbClr val="272525"/>
                </a:solidFill>
                <a:latin typeface="Source Sans 3" pitchFamily="34" charset="0"/>
                <a:ea typeface="Source Sans 3" pitchFamily="34" charset="-122"/>
                <a:cs typeface="Source Sans 3" pitchFamily="34" charset="-120"/>
              </a:rPr>
              <a:t>abusive supervision</a:t>
            </a:r>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 (zlostavljačka supervizija), koji je u literaturu uveo Bennett Tepper (2000). Zlostavljačka supervizija se definiše kao trajna percepcija podređenih da se njihov nadređeni ponaša na neprijateljski način — verbalno i neverbalno, ali bez fizičkog kontakta. Ovo uključuje ponašanja kao što su: javno ponižavanje zaposlenih, ismevanje ideja ili rada pred kolegama, vikanje, pretnje, pripisivanje zasluga sebi a krivice drugima, ignorisanje osobe kao vid kažnjavanja, podrivanje nečijeg rada, i davanje nemogućih zadataka ili rokova sa namerom da zaposleni ne uspe.</a:t>
            </a:r>
            <a:endParaRPr lang="en-US" sz="1300" dirty="0"/>
          </a:p>
        </p:txBody>
      </p:sp>
      <p:sp>
        <p:nvSpPr>
          <p:cNvPr id="4" name="Text 2"/>
          <p:cNvSpPr/>
          <p:nvPr/>
        </p:nvSpPr>
        <p:spPr>
          <a:xfrm>
            <a:off x="793790" y="2658547"/>
            <a:ext cx="13042821"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Zlostavljačko liderstvo se razlikuje od autokratskog stila na ključan način: autokratski lider donosi odluke sam, ali to ne znači da maltretira ljude. Može biti kratak, direktan, čak i hladan — ali ne ponižava. Zlostavljačko liderstvo je uvek usmereno na osobu, ne na zadatak. Suština je u tome da lider koristi svoju poziciju da nanese štetu dostojanstvu podređenog.</a:t>
            </a:r>
            <a:endParaRPr lang="en-US" sz="1300" dirty="0"/>
          </a:p>
        </p:txBody>
      </p:sp>
      <p:sp>
        <p:nvSpPr>
          <p:cNvPr id="5" name="Shape 3"/>
          <p:cNvSpPr/>
          <p:nvPr/>
        </p:nvSpPr>
        <p:spPr>
          <a:xfrm>
            <a:off x="793790" y="3319105"/>
            <a:ext cx="4251960" cy="2150745"/>
          </a:xfrm>
          <a:prstGeom prst="roundRect">
            <a:avLst>
              <a:gd name="adj" fmla="val 3294"/>
            </a:avLst>
          </a:prstGeom>
          <a:solidFill>
            <a:srgbClr val="E2E9E8"/>
          </a:solidFill>
          <a:ln w="7620">
            <a:solidFill>
              <a:srgbClr val="C8CFCE"/>
            </a:solidFill>
            <a:prstDash val="solid"/>
          </a:ln>
        </p:spPr>
      </p:sp>
      <p:sp>
        <p:nvSpPr>
          <p:cNvPr id="6" name="Text 4"/>
          <p:cNvSpPr/>
          <p:nvPr/>
        </p:nvSpPr>
        <p:spPr>
          <a:xfrm>
            <a:off x="970002" y="3495318"/>
            <a:ext cx="254305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Posledice za zaposlene</a:t>
            </a:r>
            <a:endParaRPr lang="en-US" sz="1650" dirty="0"/>
          </a:p>
        </p:txBody>
      </p:sp>
      <p:sp>
        <p:nvSpPr>
          <p:cNvPr id="7" name="Text 5"/>
          <p:cNvSpPr/>
          <p:nvPr/>
        </p:nvSpPr>
        <p:spPr>
          <a:xfrm>
            <a:off x="970002" y="3844766"/>
            <a:ext cx="3899535" cy="1448872"/>
          </a:xfrm>
          <a:prstGeom prst="rect">
            <a:avLst/>
          </a:prstGeom>
          <a:noFill/>
          <a:ln/>
        </p:spPr>
        <p:txBody>
          <a:bodyPr wrap="square" lIns="0" tIns="0" rIns="0" bIns="0" rtlCol="0" anchor="t"/>
          <a:lstStyle/>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Povećana anksioznost i depresija</a:t>
            </a:r>
            <a:endParaRPr lang="en-US" sz="1300" dirty="0"/>
          </a:p>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Emocionalna iscrpljenost</a:t>
            </a:r>
            <a:endParaRPr lang="en-US" sz="1300" dirty="0"/>
          </a:p>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Smanjena satisfakcija poslom</a:t>
            </a:r>
            <a:endParaRPr lang="en-US" sz="1300" dirty="0"/>
          </a:p>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Veća namera napuštanja posla</a:t>
            </a:r>
            <a:endParaRPr lang="en-US" sz="1300" dirty="0"/>
          </a:p>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Negativni efekti na porodični život</a:t>
            </a:r>
            <a:endParaRPr lang="en-US" sz="1300" dirty="0"/>
          </a:p>
        </p:txBody>
      </p:sp>
      <p:sp>
        <p:nvSpPr>
          <p:cNvPr id="8" name="Shape 6"/>
          <p:cNvSpPr/>
          <p:nvPr/>
        </p:nvSpPr>
        <p:spPr>
          <a:xfrm>
            <a:off x="5189101" y="3319105"/>
            <a:ext cx="4252079" cy="2150745"/>
          </a:xfrm>
          <a:prstGeom prst="roundRect">
            <a:avLst>
              <a:gd name="adj" fmla="val 3294"/>
            </a:avLst>
          </a:prstGeom>
          <a:solidFill>
            <a:srgbClr val="E2E9E8"/>
          </a:solidFill>
          <a:ln w="7620">
            <a:solidFill>
              <a:srgbClr val="C8CFCE"/>
            </a:solidFill>
            <a:prstDash val="solid"/>
          </a:ln>
        </p:spPr>
      </p:sp>
      <p:sp>
        <p:nvSpPr>
          <p:cNvPr id="9" name="Text 7"/>
          <p:cNvSpPr/>
          <p:nvPr/>
        </p:nvSpPr>
        <p:spPr>
          <a:xfrm>
            <a:off x="5365313" y="3495318"/>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Toksični trougao</a:t>
            </a:r>
            <a:endParaRPr lang="en-US" sz="1650" dirty="0"/>
          </a:p>
        </p:txBody>
      </p:sp>
      <p:sp>
        <p:nvSpPr>
          <p:cNvPr id="10" name="Text 8"/>
          <p:cNvSpPr/>
          <p:nvPr/>
        </p:nvSpPr>
        <p:spPr>
          <a:xfrm>
            <a:off x="5365313" y="3844766"/>
            <a:ext cx="3899654" cy="849273"/>
          </a:xfrm>
          <a:prstGeom prst="rect">
            <a:avLst/>
          </a:prstGeom>
          <a:noFill/>
          <a:ln/>
        </p:spPr>
        <p:txBody>
          <a:bodyPr wrap="square" lIns="0" tIns="0" rIns="0" bIns="0" rtlCol="0" anchor="t"/>
          <a:lstStyle/>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Destruktivni lider</a:t>
            </a:r>
            <a:endParaRPr lang="en-US" sz="1300" dirty="0"/>
          </a:p>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Podložni sledbenici</a:t>
            </a:r>
            <a:endParaRPr lang="en-US" sz="1300" dirty="0"/>
          </a:p>
          <a:p>
            <a:pPr algn="l" marL="342900" indent="-342900">
              <a:lnSpc>
                <a:spcPts val="1950"/>
              </a:lnSpc>
              <a:buSzPct val="100000"/>
              <a:buChar char="•"/>
            </a:pPr>
            <a:r>
              <a:rPr lang="en-US" sz="1300" dirty="0">
                <a:solidFill>
                  <a:srgbClr val="272525"/>
                </a:solidFill>
                <a:latin typeface="Source Sans 3" pitchFamily="34" charset="0"/>
                <a:ea typeface="Source Sans 3" pitchFamily="34" charset="-122"/>
                <a:cs typeface="Source Sans 3" pitchFamily="34" charset="-120"/>
              </a:rPr>
              <a:t>Pogodno organizaciono okruženje</a:t>
            </a:r>
            <a:endParaRPr lang="en-US" sz="1300" dirty="0"/>
          </a:p>
        </p:txBody>
      </p:sp>
      <p:sp>
        <p:nvSpPr>
          <p:cNvPr id="11" name="Text 9"/>
          <p:cNvSpPr/>
          <p:nvPr/>
        </p:nvSpPr>
        <p:spPr>
          <a:xfrm>
            <a:off x="5365313" y="4780002"/>
            <a:ext cx="3899654"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Organizacije koje tolerišu agresivno ponašanje aktivno omogućavaju toksično liderstvo.</a:t>
            </a:r>
            <a:endParaRPr lang="en-US" sz="1300" dirty="0"/>
          </a:p>
        </p:txBody>
      </p:sp>
      <p:sp>
        <p:nvSpPr>
          <p:cNvPr id="12" name="Shape 10"/>
          <p:cNvSpPr/>
          <p:nvPr/>
        </p:nvSpPr>
        <p:spPr>
          <a:xfrm>
            <a:off x="9584531" y="3319105"/>
            <a:ext cx="4252079" cy="2150745"/>
          </a:xfrm>
          <a:prstGeom prst="roundRect">
            <a:avLst>
              <a:gd name="adj" fmla="val 3294"/>
            </a:avLst>
          </a:prstGeom>
          <a:solidFill>
            <a:srgbClr val="E2E9E8"/>
          </a:solidFill>
          <a:ln w="7620">
            <a:solidFill>
              <a:srgbClr val="C8CFCE"/>
            </a:solidFill>
            <a:prstDash val="solid"/>
          </a:ln>
        </p:spPr>
      </p:sp>
      <p:sp>
        <p:nvSpPr>
          <p:cNvPr id="13" name="Text 11"/>
          <p:cNvSpPr/>
          <p:nvPr/>
        </p:nvSpPr>
        <p:spPr>
          <a:xfrm>
            <a:off x="9760744" y="3495318"/>
            <a:ext cx="2375297"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Detekcija i prevencija</a:t>
            </a:r>
            <a:endParaRPr lang="en-US" sz="1650" dirty="0"/>
          </a:p>
        </p:txBody>
      </p:sp>
      <p:sp>
        <p:nvSpPr>
          <p:cNvPr id="14" name="Text 12"/>
          <p:cNvSpPr/>
          <p:nvPr/>
        </p:nvSpPr>
        <p:spPr>
          <a:xfrm>
            <a:off x="9760744" y="3844766"/>
            <a:ext cx="3899654" cy="998696"/>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Zlostavljački lider može biti izuzetan stručnjak koji „isporučuje" — vidljiv samo onima koji su neposredno pod njim. Zato su „360-degree" evaluacije i anonimne ankete zaposlenih toliko važni instrumenti.</a:t>
            </a:r>
            <a:endParaRPr lang="en-US" sz="1300" dirty="0"/>
          </a:p>
        </p:txBody>
      </p:sp>
      <p:sp>
        <p:nvSpPr>
          <p:cNvPr id="15" name="Text 13"/>
          <p:cNvSpPr/>
          <p:nvPr/>
        </p:nvSpPr>
        <p:spPr>
          <a:xfrm>
            <a:off x="793790" y="5631061"/>
            <a:ext cx="13042821"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Granica između zahtevnog lidera i zlostavljačkog lidera najbolje opisuje jedno pitanje: </a:t>
            </a:r>
            <a:pPr algn="l" indent="0" marL="0">
              <a:lnSpc>
                <a:spcPts val="1950"/>
              </a:lnSpc>
              <a:buNone/>
            </a:pPr>
            <a:r>
              <a:rPr lang="en-US" sz="1300" i="1" dirty="0">
                <a:solidFill>
                  <a:srgbClr val="272525"/>
                </a:solidFill>
                <a:latin typeface="Source Sans 3" pitchFamily="34" charset="0"/>
                <a:ea typeface="Source Sans 3" pitchFamily="34" charset="-122"/>
                <a:cs typeface="Source Sans 3" pitchFamily="34" charset="-120"/>
              </a:rPr>
              <a:t>da li je ponašanje usmereno na poboljšanje rada ili na demonstraciju moći?</a:t>
            </a:r>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 Meta-analiza Montano, Schleu i Hüffmeier (2023) je potvrdila da destruktivno liderstvo ima jači efekat na mentalno zdravlje sledbenika nego bilo koji pozitivni stil, uključujući transformativno liderstvo.</a:t>
            </a:r>
            <a:endParaRPr lang="en-US" sz="1300" dirty="0"/>
          </a:p>
        </p:txBody>
      </p:sp>
      <p:sp>
        <p:nvSpPr>
          <p:cNvPr id="16" name="Shape 14"/>
          <p:cNvSpPr/>
          <p:nvPr/>
        </p:nvSpPr>
        <p:spPr>
          <a:xfrm>
            <a:off x="793790" y="6291620"/>
            <a:ext cx="13042821" cy="1147763"/>
          </a:xfrm>
          <a:prstGeom prst="roundRect">
            <a:avLst>
              <a:gd name="adj" fmla="val 6173"/>
            </a:avLst>
          </a:prstGeom>
          <a:solidFill>
            <a:srgbClr val="D3DEDC"/>
          </a:solidFill>
          <a:ln/>
        </p:spPr>
      </p:sp>
      <p:pic>
        <p:nvPicPr>
          <p:cNvPr id="17" name="Image 0" descr="preencoded.png">    </p:cNvPr>
          <p:cNvPicPr>
            <a:picLocks noChangeAspect="1"/>
          </p:cNvPicPr>
          <p:nvPr/>
        </p:nvPicPr>
        <p:blipFill>
          <a:blip r:embed="rId1"/>
          <a:stretch>
            <a:fillRect/>
          </a:stretch>
        </p:blipFill>
        <p:spPr>
          <a:xfrm>
            <a:off x="962382" y="6530102"/>
            <a:ext cx="210860" cy="168593"/>
          </a:xfrm>
          <a:prstGeom prst="rect">
            <a:avLst/>
          </a:prstGeom>
        </p:spPr>
      </p:pic>
      <p:sp>
        <p:nvSpPr>
          <p:cNvPr id="18" name="Text 15"/>
          <p:cNvSpPr/>
          <p:nvPr/>
        </p:nvSpPr>
        <p:spPr>
          <a:xfrm>
            <a:off x="1341834" y="6477119"/>
            <a:ext cx="12326183" cy="749022"/>
          </a:xfrm>
          <a:prstGeom prst="rect">
            <a:avLst/>
          </a:prstGeom>
          <a:noFill/>
          <a:ln/>
        </p:spPr>
        <p:txBody>
          <a:bodyPr wrap="square" lIns="0" tIns="0" rIns="0" bIns="0" rtlCol="0" anchor="t"/>
          <a:lstStyle/>
          <a:p>
            <a:pPr algn="l" indent="0" marL="0">
              <a:lnSpc>
                <a:spcPts val="1950"/>
              </a:lnSpc>
              <a:buNone/>
            </a:pPr>
            <a:r>
              <a:rPr lang="en-US" sz="130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1950"/>
              </a:lnSpc>
              <a:buNone/>
            </a:pPr>
            <a:r>
              <a:rPr lang="en-US" sz="1300" dirty="0">
                <a:solidFill>
                  <a:srgbClr val="000000"/>
                </a:solidFill>
                <a:latin typeface="Source Sans 3" pitchFamily="34" charset="0"/>
                <a:ea typeface="Source Sans 3" pitchFamily="34" charset="-122"/>
                <a:cs typeface="Source Sans 3" pitchFamily="34" charset="-120"/>
              </a:rPr>
              <a:t> Kompanija Uber pod Travisom Kalanikom je primer organizacije gde je agresivni, konfrontacioni stil CEO-ja prožeo celu kulturu. Zaposleni su se ponašali u skladu sa liderovim modelom — kompetitivno, bezobzirno, sa visoko tolerisanim prelazima etičkih granica. Kako biste objasnili ovaj fenomen kroz koncept „toksičnog trougla"? I koji bi bili rani znaci upozorenja za psihologa zaposlenog u takvoj organizaciji?</a:t>
            </a:r>
            <a:endParaRPr lang="en-US" sz="13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793790" y="826651"/>
            <a:ext cx="6553795"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Razvoj lidera ili razvoj liderstva?</a:t>
            </a:r>
            <a:endParaRPr lang="en-US" sz="3100" dirty="0"/>
          </a:p>
        </p:txBody>
      </p:sp>
      <p:sp>
        <p:nvSpPr>
          <p:cNvPr id="3" name="Text 1"/>
          <p:cNvSpPr/>
          <p:nvPr/>
        </p:nvSpPr>
        <p:spPr>
          <a:xfrm>
            <a:off x="793790" y="1719620"/>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Postoji važna konceptualna razlika između razvoja lidera (leader development) i razvoja liderstva (leadership development), koju su formulisali McCauley, Van Velsor i Ruderman (2010).</a:t>
            </a:r>
            <a:endParaRPr lang="en-US" sz="1550" dirty="0"/>
          </a:p>
        </p:txBody>
      </p:sp>
      <p:sp>
        <p:nvSpPr>
          <p:cNvPr id="4" name="Shape 2"/>
          <p:cNvSpPr/>
          <p:nvPr/>
        </p:nvSpPr>
        <p:spPr>
          <a:xfrm>
            <a:off x="650915" y="2577941"/>
            <a:ext cx="6565106" cy="2155627"/>
          </a:xfrm>
          <a:prstGeom prst="roundRect">
            <a:avLst>
              <a:gd name="adj" fmla="val 6629"/>
            </a:avLst>
          </a:prstGeom>
          <a:solidFill>
            <a:srgbClr val="769993"/>
          </a:solidFill>
          <a:ln/>
        </p:spPr>
      </p:sp>
      <p:sp>
        <p:nvSpPr>
          <p:cNvPr id="5" name="Text 3"/>
          <p:cNvSpPr/>
          <p:nvPr/>
        </p:nvSpPr>
        <p:spPr>
          <a:xfrm>
            <a:off x="849273" y="2776299"/>
            <a:ext cx="4618911"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Razvoj lidera (Leader Development)</a:t>
            </a:r>
            <a:endParaRPr lang="en-US" sz="1950" dirty="0"/>
          </a:p>
        </p:txBody>
      </p:sp>
      <p:sp>
        <p:nvSpPr>
          <p:cNvPr id="6" name="Text 4"/>
          <p:cNvSpPr/>
          <p:nvPr/>
        </p:nvSpPr>
        <p:spPr>
          <a:xfrm>
            <a:off x="849273" y="3284815"/>
            <a:ext cx="6168390" cy="127015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Fokusira se na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pojedinca</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 razvoj kapaciteta jedne osobe da bude efektivna u liderskim ulogama i procesima. Ovo uključuje rad na samopouzdanju, emocionalnoj inteligenciji, veštini komunikacije, donošenju odluka.</a:t>
            </a:r>
            <a:endParaRPr lang="en-US" sz="1550" dirty="0"/>
          </a:p>
        </p:txBody>
      </p:sp>
      <p:sp>
        <p:nvSpPr>
          <p:cNvPr id="7" name="Text 5"/>
          <p:cNvSpPr/>
          <p:nvPr/>
        </p:nvSpPr>
        <p:spPr>
          <a:xfrm>
            <a:off x="7564874" y="2776299"/>
            <a:ext cx="5557361" cy="310158"/>
          </a:xfrm>
          <a:prstGeom prst="rect">
            <a:avLst/>
          </a:prstGeom>
          <a:noFill/>
          <a:ln/>
        </p:spPr>
        <p:txBody>
          <a:bodyPr wrap="none" lIns="0" tIns="0" rIns="0" bIns="0" rtlCol="0" anchor="t"/>
          <a:lstStyle/>
          <a:p>
            <a:pPr algn="l" indent="0" marL="0">
              <a:lnSpc>
                <a:spcPts val="2400"/>
              </a:lnSpc>
              <a:buNone/>
            </a:pPr>
            <a:r>
              <a:rPr lang="en-US" sz="1950" b="1" dirty="0">
                <a:solidFill>
                  <a:srgbClr val="769993"/>
                </a:solidFill>
                <a:latin typeface="Montserrat Bold" pitchFamily="34" charset="0"/>
                <a:ea typeface="Montserrat Bold" pitchFamily="34" charset="-122"/>
                <a:cs typeface="Montserrat Bold" pitchFamily="34" charset="-120"/>
              </a:rPr>
              <a:t>Razvoj liderstva (Leadership Development)</a:t>
            </a:r>
            <a:endParaRPr lang="en-US" sz="1950" dirty="0"/>
          </a:p>
        </p:txBody>
      </p:sp>
      <p:sp>
        <p:nvSpPr>
          <p:cNvPr id="8" name="Text 6"/>
          <p:cNvSpPr/>
          <p:nvPr/>
        </p:nvSpPr>
        <p:spPr>
          <a:xfrm>
            <a:off x="7564874" y="3284815"/>
            <a:ext cx="6279356"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Fokusira se na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grupu</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unapređivanje grupnih kapaciteta da se proizvedu direkcija, zajedništvo i posvećenost. Ovo uključuje građenje kulture u kojoj liderstvo nije vlasništvo jedne osobe, nego distribuirani proces.</a:t>
            </a:r>
            <a:endParaRPr lang="en-US" sz="1550" dirty="0"/>
          </a:p>
        </p:txBody>
      </p:sp>
      <p:sp>
        <p:nvSpPr>
          <p:cNvPr id="9" name="Text 7"/>
          <p:cNvSpPr/>
          <p:nvPr/>
        </p:nvSpPr>
        <p:spPr>
          <a:xfrm>
            <a:off x="793790" y="4956810"/>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Ova razlika je bitna jer organizacija može imati odlične pojedinačne lidere, ali loše liderstvo kao sistem. Na primer, može postojati harizmatični CEO kome svi veruju, ali čim on/ona ode, organizacija se raspada jer niko drugi nije razvio liderske kapacitete. Obrnuto, organizacija može imati distribuirano liderstvo gde mnogo ljudi doprinosi pravcu i posvećenosti — čak i ako nijedna pojedinačna osoba nije spektakularno harizmatična.</a:t>
            </a:r>
            <a:endParaRPr lang="en-US" sz="1550" dirty="0"/>
          </a:p>
        </p:txBody>
      </p:sp>
      <p:sp>
        <p:nvSpPr>
          <p:cNvPr id="10" name="Text 8"/>
          <p:cNvSpPr/>
          <p:nvPr/>
        </p:nvSpPr>
        <p:spPr>
          <a:xfrm>
            <a:off x="793790" y="6132671"/>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Spotify je ovde zanimljiv primer. Kompanija je godinama ulagala u razvoj liderstva kao sistema — servant leadership nije bio vezan za ličnost Eka, nego za organizacioni model (squads, tribes, chapters). Kada je Ek u septembru 2025. najavio prelazak na poziciju izvršnog predsednika, a Söderström i Norström postali ko-CEO-ji od januara 2026, tranzicija je bila glatka upravo zato što je liderstvo bilo distribuirano, ne koncentrisano. Ek je to opisao metaforom prelaska „sa igrača na trenera" — ali ono što je omogućilo tu tranziciju je to što su mnogi drugi u kompaniji već bili na terenu, trčali i donosili odluke.</a:t>
            </a:r>
            <a:endParaRPr lang="en-US" sz="15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793790" y="969288"/>
            <a:ext cx="4961811"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Praktični zadatak</a:t>
            </a:r>
            <a:endParaRPr lang="en-US" sz="3900" dirty="0"/>
          </a:p>
        </p:txBody>
      </p:sp>
      <p:sp>
        <p:nvSpPr>
          <p:cNvPr id="3" name="Text 1"/>
          <p:cNvSpPr/>
          <p:nvPr/>
        </p:nvSpPr>
        <p:spPr>
          <a:xfrm>
            <a:off x="793790" y="1668661"/>
            <a:ext cx="3969425"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Scenario</a:t>
            </a:r>
            <a:endParaRPr lang="en-US" sz="3100" dirty="0"/>
          </a:p>
        </p:txBody>
      </p:sp>
      <p:sp>
        <p:nvSpPr>
          <p:cNvPr id="4" name="Text 2"/>
          <p:cNvSpPr/>
          <p:nvPr/>
        </p:nvSpPr>
        <p:spPr>
          <a:xfrm>
            <a:off x="793790" y="2462451"/>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NovaDrive je srpski startup koji razvija električne automobile. Osnovan pre 5 godina, kompanija je brzo rasla sa 15 na 180 zaposlenih. Proizvod je odličan — NovaDrive je dobio nekoliko međunarodnih nagrada za dizajn i tehnologiju, i upravo je zatvorio novu rundu finansiranja. </a:t>
            </a:r>
            <a:endParaRPr lang="en-US" sz="1550" dirty="0"/>
          </a:p>
        </p:txBody>
      </p:sp>
      <p:sp>
        <p:nvSpPr>
          <p:cNvPr id="5" name="Text 3"/>
          <p:cNvSpPr/>
          <p:nvPr/>
        </p:nvSpPr>
        <p:spPr>
          <a:xfrm>
            <a:off x="793790" y="3320772"/>
            <a:ext cx="13042821" cy="1587698"/>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Lider:</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Aleksandar (42), CTO i ko-osnivač, vodi R&amp;D tim od 35 inženjera. Aleksandar je izrazito savestan, precizan i fokusiran na rezultat. Radi po 12 sati dnevno, zna svaki detalj svakog projekta, i očekuje isti nivo posvećenosti od svog tima. On postavlja visoke standarde, vodi ličnim primerom, i nema mnogo strpljenja za „meke" teme. Kada mu HR predloži da organizuje razvojne razgovore sa članovima tima, kaže: „Nemam vremena za to. Imam tri roka do kraja meseca." Inženjeri ga poštuju — niko ne dovodi u pitanje njegovu kompetentnost i posvećenost. Ali ga ne doživljavaju kao nekoga kome se obraćaju kada im je teško. Aleksandar nije neprijatan ni grub — jednostavno nije prisutan na tom nivou. Njegov fokus su deliverables, ne ljudi.</a:t>
            </a:r>
            <a:endParaRPr lang="en-US" sz="1550" dirty="0"/>
          </a:p>
        </p:txBody>
      </p:sp>
      <p:sp>
        <p:nvSpPr>
          <p:cNvPr id="6" name="Text 4"/>
          <p:cNvSpPr/>
          <p:nvPr/>
        </p:nvSpPr>
        <p:spPr>
          <a:xfrm>
            <a:off x="793790" y="5131713"/>
            <a:ext cx="13042821" cy="1587698"/>
          </a:xfrm>
          <a:prstGeom prst="rect">
            <a:avLst/>
          </a:prstGeom>
          <a:noFill/>
          <a:ln/>
        </p:spPr>
        <p:txBody>
          <a:bodyPr wrap="square" lIns="0" tIns="0" rIns="0" bIns="0" rtlCol="0" anchor="t"/>
          <a:lstStyle/>
          <a:p>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Kontekst:</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NovaDrive je u poslednje dve godine prošao kroz tri organizacione restrukturiranja — promenu strukture odeljenja, uvođenje novog ERP sistema, i spajanje sa nemačkim partnerom koji insistira na standardizovanim procesima. Nijedna od ovih promena nije potpuno završena pre nego što je počela sledeća. Investitori pritiskaju za rezultate. CEO zahteva od Aleksandra da isporuči prototip nove generacije vozila za 8 meseci — rok koji je ambiciozan čak i bez organizacionog haosa. Na nivou Aleksandrovog tima, fluktuacija je dostigla 40%. CEO govori Aleksandru: „Moraš da zadržiš ljude i da isporučiš prototip. Ne možeš birati — treba ti oboje."</a:t>
            </a:r>
            <a:endParaRPr lang="en-US" sz="1550" dirty="0"/>
          </a:p>
        </p:txBody>
      </p:sp>
      <p:sp>
        <p:nvSpPr>
          <p:cNvPr id="7" name="Text 5"/>
          <p:cNvSpPr/>
          <p:nvPr/>
        </p:nvSpPr>
        <p:spPr>
          <a:xfrm>
            <a:off x="793790" y="6942653"/>
            <a:ext cx="13042821" cy="317540"/>
          </a:xfrm>
          <a:prstGeom prst="rect">
            <a:avLst/>
          </a:prstGeom>
          <a:noFill/>
          <a:ln/>
        </p:spPr>
        <p:txBody>
          <a:bodyPr wrap="none" lIns="0" tIns="0" rIns="0" bIns="0" rtlCol="0" anchor="t"/>
          <a:lstStyle/>
          <a:p>
            <a:pPr algn="l" indent="0" marL="0">
              <a:lnSpc>
                <a:spcPts val="2500"/>
              </a:lnSpc>
              <a:buNone/>
            </a:pP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36069"/>
            <a:ext cx="6983016" cy="446603"/>
          </a:xfrm>
          <a:prstGeom prst="rect">
            <a:avLst/>
          </a:prstGeom>
          <a:noFill/>
          <a:ln/>
        </p:spPr>
        <p:txBody>
          <a:bodyPr wrap="none" lIns="0" tIns="0" rIns="0" bIns="0" rtlCol="0" anchor="t"/>
          <a:lstStyle/>
          <a:p>
            <a:pPr algn="l" indent="0" marL="0">
              <a:lnSpc>
                <a:spcPts val="3500"/>
              </a:lnSpc>
              <a:buNone/>
            </a:pPr>
            <a:r>
              <a:rPr lang="en-US" sz="2800" b="1" dirty="0">
                <a:solidFill>
                  <a:srgbClr val="769993"/>
                </a:solidFill>
                <a:latin typeface="Montserrat Bold" pitchFamily="34" charset="0"/>
                <a:ea typeface="Montserrat Bold" pitchFamily="34" charset="-122"/>
                <a:cs typeface="Montserrat Bold" pitchFamily="34" charset="-120"/>
              </a:rPr>
              <a:t>Pristup osobina: da li se lideri rađaju?</a:t>
            </a:r>
            <a:endParaRPr lang="en-US" sz="2800" dirty="0"/>
          </a:p>
        </p:txBody>
      </p:sp>
      <p:sp>
        <p:nvSpPr>
          <p:cNvPr id="3" name="Text 1"/>
          <p:cNvSpPr/>
          <p:nvPr/>
        </p:nvSpPr>
        <p:spPr>
          <a:xfrm>
            <a:off x="793790" y="1704142"/>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Najstariji pristup liderstvu polazi od pitanja: ko postaje lider? Teorija velikog čoveka (Great Man Theory), koja potiče iz 19. veka, pretpostavljala je da se lideri rađaju sa posebnim osobinama — inteligencijom, harizmom, odlučnošću, samopouzdanjem. Ideja je bila da, ako identifikujemo te osobine, možemo da predvidimo ko će biti dobar lider.</a:t>
            </a:r>
            <a:endParaRPr lang="en-US" sz="1400" dirty="0"/>
          </a:p>
        </p:txBody>
      </p:sp>
      <p:sp>
        <p:nvSpPr>
          <p:cNvPr id="4" name="Text 2"/>
          <p:cNvSpPr/>
          <p:nvPr/>
        </p:nvSpPr>
        <p:spPr>
          <a:xfrm>
            <a:off x="793790" y="2427922"/>
            <a:ext cx="13042821"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Decenijama su istraživači pokušavali da identifikuju ovu „magičnu listu" osobina:</a:t>
            </a:r>
            <a:endParaRPr lang="en-US" sz="1400" dirty="0"/>
          </a:p>
        </p:txBody>
      </p:sp>
      <p:sp>
        <p:nvSpPr>
          <p:cNvPr id="5" name="Shape 3"/>
          <p:cNvSpPr/>
          <p:nvPr/>
        </p:nvSpPr>
        <p:spPr>
          <a:xfrm>
            <a:off x="793790" y="2880241"/>
            <a:ext cx="13042821" cy="3418046"/>
          </a:xfrm>
          <a:prstGeom prst="roundRect">
            <a:avLst>
              <a:gd name="adj" fmla="val 2195"/>
            </a:avLst>
          </a:prstGeom>
          <a:noFill/>
          <a:ln w="7620">
            <a:solidFill>
              <a:srgbClr val="000000">
                <a:alpha val="8000"/>
              </a:srgbClr>
            </a:solidFill>
            <a:prstDash val="solid"/>
          </a:ln>
        </p:spPr>
      </p:sp>
      <p:sp>
        <p:nvSpPr>
          <p:cNvPr id="6" name="Text 4"/>
          <p:cNvSpPr/>
          <p:nvPr/>
        </p:nvSpPr>
        <p:spPr>
          <a:xfrm>
            <a:off x="980003" y="2991922"/>
            <a:ext cx="6152793"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Autor</a:t>
            </a:r>
            <a:endParaRPr lang="en-US" sz="1400" dirty="0"/>
          </a:p>
        </p:txBody>
      </p:sp>
      <p:sp>
        <p:nvSpPr>
          <p:cNvPr id="7" name="Text 5"/>
          <p:cNvSpPr/>
          <p:nvPr/>
        </p:nvSpPr>
        <p:spPr>
          <a:xfrm>
            <a:off x="7497604" y="2991922"/>
            <a:ext cx="6152793" cy="271463"/>
          </a:xfrm>
          <a:prstGeom prst="rect">
            <a:avLst/>
          </a:prstGeom>
          <a:noFill/>
          <a:ln/>
        </p:spPr>
        <p:txBody>
          <a:bodyPr wrap="none" lIns="0" tIns="0" rIns="0" bIns="0" rtlCol="0" anchor="t"/>
          <a:lstStyle/>
          <a:p>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Osobine</a:t>
            </a:r>
            <a:endParaRPr lang="en-US" sz="1400" dirty="0"/>
          </a:p>
        </p:txBody>
      </p:sp>
      <p:sp>
        <p:nvSpPr>
          <p:cNvPr id="8" name="Text 6"/>
          <p:cNvSpPr/>
          <p:nvPr/>
        </p:nvSpPr>
        <p:spPr>
          <a:xfrm>
            <a:off x="980003" y="3479125"/>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Stogdil (1948)</a:t>
            </a:r>
            <a:endParaRPr lang="en-US" sz="1400" dirty="0"/>
          </a:p>
        </p:txBody>
      </p:sp>
      <p:sp>
        <p:nvSpPr>
          <p:cNvPr id="9" name="Text 7"/>
          <p:cNvSpPr/>
          <p:nvPr/>
        </p:nvSpPr>
        <p:spPr>
          <a:xfrm>
            <a:off x="7497604" y="3479125"/>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Pouzdanost, društvenost, inicijativa, upornost, samopouzdanje</a:t>
            </a:r>
            <a:endParaRPr lang="en-US" sz="1400" dirty="0"/>
          </a:p>
        </p:txBody>
      </p:sp>
      <p:sp>
        <p:nvSpPr>
          <p:cNvPr id="10" name="Text 8"/>
          <p:cNvSpPr/>
          <p:nvPr/>
        </p:nvSpPr>
        <p:spPr>
          <a:xfrm>
            <a:off x="980003" y="3966329"/>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Mann (1959)</a:t>
            </a:r>
            <a:endParaRPr lang="en-US" sz="1400" dirty="0"/>
          </a:p>
        </p:txBody>
      </p:sp>
      <p:sp>
        <p:nvSpPr>
          <p:cNvPr id="11" name="Text 9"/>
          <p:cNvSpPr/>
          <p:nvPr/>
        </p:nvSpPr>
        <p:spPr>
          <a:xfrm>
            <a:off x="7497604" y="3966329"/>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Prilagodljivost, ekstraverzija, dominantnost</a:t>
            </a:r>
            <a:endParaRPr lang="en-US" sz="1400" dirty="0"/>
          </a:p>
        </p:txBody>
      </p:sp>
      <p:sp>
        <p:nvSpPr>
          <p:cNvPr id="12" name="Text 10"/>
          <p:cNvSpPr/>
          <p:nvPr/>
        </p:nvSpPr>
        <p:spPr>
          <a:xfrm>
            <a:off x="980003" y="4453533"/>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Northouse (1997)</a:t>
            </a:r>
            <a:endParaRPr lang="en-US" sz="1400" dirty="0"/>
          </a:p>
        </p:txBody>
      </p:sp>
      <p:sp>
        <p:nvSpPr>
          <p:cNvPr id="13" name="Text 11"/>
          <p:cNvSpPr/>
          <p:nvPr/>
        </p:nvSpPr>
        <p:spPr>
          <a:xfrm>
            <a:off x="7497604" y="4453533"/>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Samopouzdanje, determinacija, integritet, društvenost</a:t>
            </a:r>
            <a:endParaRPr lang="en-US" sz="1400" dirty="0"/>
          </a:p>
        </p:txBody>
      </p:sp>
      <p:sp>
        <p:nvSpPr>
          <p:cNvPr id="14" name="Text 12"/>
          <p:cNvSpPr/>
          <p:nvPr/>
        </p:nvSpPr>
        <p:spPr>
          <a:xfrm>
            <a:off x="980003" y="4940737"/>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House i Aditya (1997)</a:t>
            </a:r>
            <a:endParaRPr lang="en-US" sz="1400" dirty="0"/>
          </a:p>
        </p:txBody>
      </p:sp>
      <p:sp>
        <p:nvSpPr>
          <p:cNvPr id="15" name="Text 13"/>
          <p:cNvSpPr/>
          <p:nvPr/>
        </p:nvSpPr>
        <p:spPr>
          <a:xfrm>
            <a:off x="7497604" y="4940737"/>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Motivacija postignuća, prosocijalna motivacija uticaja</a:t>
            </a:r>
            <a:endParaRPr lang="en-US" sz="1400" dirty="0"/>
          </a:p>
        </p:txBody>
      </p:sp>
      <p:sp>
        <p:nvSpPr>
          <p:cNvPr id="16" name="Text 14"/>
          <p:cNvSpPr/>
          <p:nvPr/>
        </p:nvSpPr>
        <p:spPr>
          <a:xfrm>
            <a:off x="980003" y="5427940"/>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Yukl (1998)</a:t>
            </a:r>
            <a:endParaRPr lang="en-US" sz="1400" dirty="0"/>
          </a:p>
        </p:txBody>
      </p:sp>
      <p:sp>
        <p:nvSpPr>
          <p:cNvPr id="17" name="Text 15"/>
          <p:cNvSpPr/>
          <p:nvPr/>
        </p:nvSpPr>
        <p:spPr>
          <a:xfrm>
            <a:off x="7497604" y="5427940"/>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Energičnost, tolerancija na stres, interni lokus kontrole, emocionalna zrelost</a:t>
            </a:r>
            <a:endParaRPr lang="en-US" sz="1400" dirty="0"/>
          </a:p>
        </p:txBody>
      </p:sp>
      <p:sp>
        <p:nvSpPr>
          <p:cNvPr id="18" name="Text 16"/>
          <p:cNvSpPr/>
          <p:nvPr/>
        </p:nvSpPr>
        <p:spPr>
          <a:xfrm>
            <a:off x="980003" y="5915144"/>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Kirkpatrick i Locke (1991)</a:t>
            </a:r>
            <a:endParaRPr lang="en-US" sz="1400" dirty="0"/>
          </a:p>
        </p:txBody>
      </p:sp>
      <p:sp>
        <p:nvSpPr>
          <p:cNvPr id="19" name="Text 17"/>
          <p:cNvSpPr/>
          <p:nvPr/>
        </p:nvSpPr>
        <p:spPr>
          <a:xfrm>
            <a:off x="7497604" y="5915144"/>
            <a:ext cx="6152793" cy="271463"/>
          </a:xfrm>
          <a:prstGeom prst="rect">
            <a:avLst/>
          </a:prstGeom>
          <a:noFill/>
          <a:ln/>
        </p:spPr>
        <p:txBody>
          <a:bodyPr wrap="non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Pokretačka snaga (drive), poštenje, samopouzdanje</a:t>
            </a:r>
            <a:endParaRPr lang="en-US" sz="1400" dirty="0"/>
          </a:p>
        </p:txBody>
      </p:sp>
      <p:sp>
        <p:nvSpPr>
          <p:cNvPr id="20" name="Text 18"/>
          <p:cNvSpPr/>
          <p:nvPr/>
        </p:nvSpPr>
        <p:spPr>
          <a:xfrm>
            <a:off x="793790" y="6479143"/>
            <a:ext cx="13042821" cy="81438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Primetite dve stvari. Prvo, liste se ne poklapaju potpuno, ali neke osobine se pojavljuju iznova i iznova: samopouzdanje, energija, integritet i neka varijanta društvenosti ili ekstraverzije. Drugo, ovo su sve korelacione studije — nalaze povezanost između osobina i liderstva, ali ne dokazuju uzročnost. Osoba može postati samopouzdanija </a:t>
            </a:r>
            <a:pPr algn="l" indent="0" marL="0">
              <a:lnSpc>
                <a:spcPts val="2100"/>
              </a:lnSpc>
              <a:buNone/>
            </a:pPr>
            <a:r>
              <a:rPr lang="en-US" sz="1400" i="1" dirty="0">
                <a:solidFill>
                  <a:srgbClr val="272525"/>
                </a:solidFill>
                <a:latin typeface="Source Sans 3" pitchFamily="34" charset="0"/>
                <a:ea typeface="Source Sans 3" pitchFamily="34" charset="-122"/>
                <a:cs typeface="Source Sans 3" pitchFamily="34" charset="-120"/>
              </a:rPr>
              <a:t>zato što</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je na liderskoj poziciji, a ne obrnuto.</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793790" y="2346008"/>
            <a:ext cx="4961811"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Vaš zadatak</a:t>
            </a:r>
            <a:endParaRPr lang="en-US" sz="3900" dirty="0"/>
          </a:p>
        </p:txBody>
      </p:sp>
      <p:sp>
        <p:nvSpPr>
          <p:cNvPr id="3" name="Text 1"/>
          <p:cNvSpPr/>
          <p:nvPr/>
        </p:nvSpPr>
        <p:spPr>
          <a:xfrm>
            <a:off x="793790" y="3362920"/>
            <a:ext cx="13042821" cy="2520553"/>
          </a:xfrm>
          <a:prstGeom prst="rect">
            <a:avLst/>
          </a:prstGeom>
          <a:noFill/>
          <a:ln/>
        </p:spPr>
        <p:txBody>
          <a:bodyPr wrap="square" lIns="0" tIns="0" rIns="0" bIns="0" rtlCol="0" anchor="t"/>
          <a:lstStyle/>
          <a:p>
            <a:pPr algn="l" marL="342900" indent="-342900">
              <a:lnSpc>
                <a:spcPts val="2500"/>
              </a:lnSpc>
              <a:buSzPct val="100000"/>
              <a:buFont typeface="+mj-lt"/>
              <a:buAutoNum type="arabicPeriod" startAt="1"/>
            </a:pPr>
            <a:r>
              <a:rPr lang="en-US" sz="1550" dirty="0">
                <a:solidFill>
                  <a:srgbClr val="272525"/>
                </a:solidFill>
                <a:latin typeface="Source Sans 3" pitchFamily="34" charset="0"/>
                <a:ea typeface="Source Sans 3" pitchFamily="34" charset="-122"/>
                <a:cs typeface="Source Sans 3" pitchFamily="34" charset="-120"/>
              </a:rPr>
              <a:t>Koristeći integrativni okvir (ko je pred njim, kakva je situacija, šta organizacija treba) — zašto Aleksandrov stil proizvodi rezultate ali ne zadržava ljude?</a:t>
            </a:r>
            <a:endParaRPr lang="en-US" sz="1550" dirty="0"/>
          </a:p>
          <a:p>
            <a:pPr algn="l" marL="342900" indent="-342900">
              <a:lnSpc>
                <a:spcPts val="2500"/>
              </a:lnSpc>
              <a:buSzPct val="100000"/>
              <a:buFont typeface="+mj-lt"/>
              <a:buAutoNum type="arabicPeriod" startAt="2"/>
            </a:pPr>
            <a:r>
              <a:rPr lang="en-US" sz="1550" dirty="0">
                <a:solidFill>
                  <a:srgbClr val="272525"/>
                </a:solidFill>
                <a:latin typeface="Source Sans 3" pitchFamily="34" charset="0"/>
                <a:ea typeface="Source Sans 3" pitchFamily="34" charset="-122"/>
                <a:cs typeface="Source Sans 3" pitchFamily="34" charset="-120"/>
              </a:rPr>
              <a:t>Zaposleni pitaju „šta je smisao ostanka?" — Aleksandar bi odgovorio rokom i projektom. Šta bi zapravo trebalo da kaže, i koji Golemanov stil to zahteva?</a:t>
            </a:r>
            <a:endParaRPr lang="en-US" sz="1550" dirty="0"/>
          </a:p>
          <a:p>
            <a:pPr algn="l" marL="342900" indent="-342900">
              <a:lnSpc>
                <a:spcPts val="2500"/>
              </a:lnSpc>
              <a:buSzPct val="100000"/>
              <a:buFont typeface="+mj-lt"/>
              <a:buAutoNum type="arabicPeriod" startAt="3"/>
            </a:pPr>
            <a:r>
              <a:rPr lang="en-US" sz="1550" dirty="0">
                <a:solidFill>
                  <a:srgbClr val="272525"/>
                </a:solidFill>
                <a:latin typeface="Source Sans 3" pitchFamily="34" charset="0"/>
                <a:ea typeface="Source Sans 3" pitchFamily="34" charset="-122"/>
                <a:cs typeface="Source Sans 3" pitchFamily="34" charset="-120"/>
              </a:rPr>
              <a:t>Vi ste psiholog u NovaDrive-u. Aleksandar kaže: „Ako potrošim vreme na ljude, neću isporučiti prototip." Šta mu predlažete kao minimalne intervencije koje štede vreme ali zadržavaju ljude?</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097875"/>
            <a:ext cx="10119122" cy="421719"/>
          </a:xfrm>
          <a:prstGeom prst="rect">
            <a:avLst/>
          </a:prstGeom>
          <a:noFill/>
          <a:ln/>
        </p:spPr>
        <p:txBody>
          <a:bodyPr wrap="none" lIns="0" tIns="0" rIns="0" bIns="0" rtlCol="0" anchor="t"/>
          <a:lstStyle/>
          <a:p>
            <a:pPr algn="l" indent="0" marL="0">
              <a:lnSpc>
                <a:spcPts val="3300"/>
              </a:lnSpc>
              <a:buNone/>
            </a:pPr>
            <a:r>
              <a:rPr lang="en-US" sz="2650" b="1" dirty="0">
                <a:solidFill>
                  <a:srgbClr val="769993"/>
                </a:solidFill>
                <a:latin typeface="Montserrat Bold" pitchFamily="34" charset="0"/>
                <a:ea typeface="Montserrat Bold" pitchFamily="34" charset="-122"/>
                <a:cs typeface="Montserrat Bold" pitchFamily="34" charset="-120"/>
              </a:rPr>
              <a:t>Big Five i liderstvo: meta-analiza Judge i saradnika (2002)</a:t>
            </a:r>
            <a:endParaRPr lang="en-US" sz="2650" dirty="0"/>
          </a:p>
        </p:txBody>
      </p:sp>
      <p:sp>
        <p:nvSpPr>
          <p:cNvPr id="3" name="Text 1"/>
          <p:cNvSpPr/>
          <p:nvPr/>
        </p:nvSpPr>
        <p:spPr>
          <a:xfrm>
            <a:off x="793790" y="1806297"/>
            <a:ext cx="13042821"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Pravi napredak u pristupu osobina došao je tek kada smo dobili dobar okvir za klasifikaciju ličnosti. Džadž, Ilias, Bono i Gerhardt (Judge, Ilies, Bono &amp; Gerhardt, 2002) su sproveli meta-analizu koja je objedinila rezultate 78 studija i povezala Big Five dimenzija ličnosti sa liderstvom. Ovo je jedan od najcitiranijih radova u psihologiji liderstva i vredi ga razumeti detaljno.</a:t>
            </a:r>
            <a:endParaRPr lang="en-US" sz="1300" dirty="0"/>
          </a:p>
        </p:txBody>
      </p:sp>
      <p:sp>
        <p:nvSpPr>
          <p:cNvPr id="4" name="Shape 2"/>
          <p:cNvSpPr/>
          <p:nvPr/>
        </p:nvSpPr>
        <p:spPr>
          <a:xfrm>
            <a:off x="793790" y="2466856"/>
            <a:ext cx="4251960" cy="1731050"/>
          </a:xfrm>
          <a:prstGeom prst="roundRect">
            <a:avLst>
              <a:gd name="adj" fmla="val 6339"/>
            </a:avLst>
          </a:prstGeom>
          <a:solidFill>
            <a:srgbClr val="FFFFFF"/>
          </a:solidFill>
          <a:ln w="22860">
            <a:solidFill>
              <a:srgbClr val="C8CFCE"/>
            </a:solidFill>
            <a:prstDash val="solid"/>
          </a:ln>
        </p:spPr>
      </p:sp>
      <p:sp>
        <p:nvSpPr>
          <p:cNvPr id="5" name="Shape 3"/>
          <p:cNvSpPr/>
          <p:nvPr/>
        </p:nvSpPr>
        <p:spPr>
          <a:xfrm>
            <a:off x="770930" y="2466856"/>
            <a:ext cx="91440" cy="1731050"/>
          </a:xfrm>
          <a:prstGeom prst="roundRect">
            <a:avLst>
              <a:gd name="adj" fmla="val 77488"/>
            </a:avLst>
          </a:prstGeom>
          <a:solidFill>
            <a:srgbClr val="769993"/>
          </a:solidFill>
          <a:ln/>
        </p:spPr>
      </p:sp>
      <p:sp>
        <p:nvSpPr>
          <p:cNvPr id="6" name="Text 4"/>
          <p:cNvSpPr/>
          <p:nvPr/>
        </p:nvSpPr>
        <p:spPr>
          <a:xfrm>
            <a:off x="1053822" y="2658308"/>
            <a:ext cx="2109311"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Ekstraverzija</a:t>
            </a:r>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 ρ = .31</a:t>
            </a:r>
            <a:endParaRPr lang="en-US" sz="1650" dirty="0"/>
          </a:p>
        </p:txBody>
      </p:sp>
      <p:sp>
        <p:nvSpPr>
          <p:cNvPr id="7" name="Text 5"/>
          <p:cNvSpPr/>
          <p:nvPr/>
        </p:nvSpPr>
        <p:spPr>
          <a:xfrm>
            <a:off x="1053822" y="3007757"/>
            <a:ext cx="3800475" cy="998696"/>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Najjači prediktor liderstva. Ekstravertne osobe su energičnije, društvenije, asertivnije — i što je ključno, vidljivije. U grupnoj dinamici, ljudi koji više govore i iniciraju interakcije bivaju prepoznati kao lideri.</a:t>
            </a:r>
            <a:endParaRPr lang="en-US" sz="1300" dirty="0"/>
          </a:p>
        </p:txBody>
      </p:sp>
      <p:sp>
        <p:nvSpPr>
          <p:cNvPr id="8" name="Shape 6"/>
          <p:cNvSpPr/>
          <p:nvPr/>
        </p:nvSpPr>
        <p:spPr>
          <a:xfrm>
            <a:off x="5189101" y="2466856"/>
            <a:ext cx="4252079" cy="1731050"/>
          </a:xfrm>
          <a:prstGeom prst="roundRect">
            <a:avLst>
              <a:gd name="adj" fmla="val 6339"/>
            </a:avLst>
          </a:prstGeom>
          <a:solidFill>
            <a:srgbClr val="FFFFFF"/>
          </a:solidFill>
          <a:ln w="22860">
            <a:solidFill>
              <a:srgbClr val="C8CFCE"/>
            </a:solidFill>
            <a:prstDash val="solid"/>
          </a:ln>
        </p:spPr>
      </p:sp>
      <p:sp>
        <p:nvSpPr>
          <p:cNvPr id="9" name="Shape 7"/>
          <p:cNvSpPr/>
          <p:nvPr/>
        </p:nvSpPr>
        <p:spPr>
          <a:xfrm>
            <a:off x="5166241" y="2466856"/>
            <a:ext cx="91440" cy="1731050"/>
          </a:xfrm>
          <a:prstGeom prst="roundRect">
            <a:avLst>
              <a:gd name="adj" fmla="val 77488"/>
            </a:avLst>
          </a:prstGeom>
          <a:solidFill>
            <a:srgbClr val="769993"/>
          </a:solidFill>
          <a:ln/>
        </p:spPr>
      </p:sp>
      <p:sp>
        <p:nvSpPr>
          <p:cNvPr id="10" name="Text 8"/>
          <p:cNvSpPr/>
          <p:nvPr/>
        </p:nvSpPr>
        <p:spPr>
          <a:xfrm>
            <a:off x="5449133" y="2658308"/>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Savesnost</a:t>
            </a:r>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 ρ = .28</a:t>
            </a:r>
            <a:endParaRPr lang="en-US" sz="1650" dirty="0"/>
          </a:p>
        </p:txBody>
      </p:sp>
      <p:sp>
        <p:nvSpPr>
          <p:cNvPr id="11" name="Text 9"/>
          <p:cNvSpPr/>
          <p:nvPr/>
        </p:nvSpPr>
        <p:spPr>
          <a:xfrm>
            <a:off x="5449133" y="3007757"/>
            <a:ext cx="3800594"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Organizovane, disciplinovane osobe koje dovršavaju poslove.</a:t>
            </a:r>
            <a:endParaRPr lang="en-US" sz="1300" dirty="0"/>
          </a:p>
        </p:txBody>
      </p:sp>
      <p:sp>
        <p:nvSpPr>
          <p:cNvPr id="12" name="Shape 10"/>
          <p:cNvSpPr/>
          <p:nvPr/>
        </p:nvSpPr>
        <p:spPr>
          <a:xfrm>
            <a:off x="9584531" y="2466856"/>
            <a:ext cx="4252079" cy="1731050"/>
          </a:xfrm>
          <a:prstGeom prst="roundRect">
            <a:avLst>
              <a:gd name="adj" fmla="val 6339"/>
            </a:avLst>
          </a:prstGeom>
          <a:solidFill>
            <a:srgbClr val="FFFFFF"/>
          </a:solidFill>
          <a:ln w="22860">
            <a:solidFill>
              <a:srgbClr val="C8CFCE"/>
            </a:solidFill>
            <a:prstDash val="solid"/>
          </a:ln>
        </p:spPr>
      </p:sp>
      <p:sp>
        <p:nvSpPr>
          <p:cNvPr id="13" name="Shape 11"/>
          <p:cNvSpPr/>
          <p:nvPr/>
        </p:nvSpPr>
        <p:spPr>
          <a:xfrm>
            <a:off x="9561671" y="2466856"/>
            <a:ext cx="91440" cy="1731050"/>
          </a:xfrm>
          <a:prstGeom prst="roundRect">
            <a:avLst>
              <a:gd name="adj" fmla="val 77488"/>
            </a:avLst>
          </a:prstGeom>
          <a:solidFill>
            <a:srgbClr val="769993"/>
          </a:solidFill>
          <a:ln/>
        </p:spPr>
      </p:sp>
      <p:sp>
        <p:nvSpPr>
          <p:cNvPr id="14" name="Text 12"/>
          <p:cNvSpPr/>
          <p:nvPr/>
        </p:nvSpPr>
        <p:spPr>
          <a:xfrm>
            <a:off x="9844564" y="2658308"/>
            <a:ext cx="328088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Otvorenost za iskustvo</a:t>
            </a:r>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 ρ = .24</a:t>
            </a:r>
            <a:endParaRPr lang="en-US" sz="1650" dirty="0"/>
          </a:p>
        </p:txBody>
      </p:sp>
      <p:sp>
        <p:nvSpPr>
          <p:cNvPr id="15" name="Text 13"/>
          <p:cNvSpPr/>
          <p:nvPr/>
        </p:nvSpPr>
        <p:spPr>
          <a:xfrm>
            <a:off x="9844564" y="3007757"/>
            <a:ext cx="3800594" cy="249674"/>
          </a:xfrm>
          <a:prstGeom prst="rect">
            <a:avLst/>
          </a:prstGeom>
          <a:noFill/>
          <a:ln/>
        </p:spPr>
        <p:txBody>
          <a:bodyPr wrap="non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Kreativnost, radoznalost, spremnost za nova rešenja.</a:t>
            </a:r>
            <a:endParaRPr lang="en-US" sz="1300" dirty="0"/>
          </a:p>
        </p:txBody>
      </p:sp>
      <p:sp>
        <p:nvSpPr>
          <p:cNvPr id="16" name="Shape 14"/>
          <p:cNvSpPr/>
          <p:nvPr/>
        </p:nvSpPr>
        <p:spPr>
          <a:xfrm>
            <a:off x="793790" y="4341257"/>
            <a:ext cx="4251960" cy="1731050"/>
          </a:xfrm>
          <a:prstGeom prst="roundRect">
            <a:avLst>
              <a:gd name="adj" fmla="val 6339"/>
            </a:avLst>
          </a:prstGeom>
          <a:solidFill>
            <a:srgbClr val="FFFFFF"/>
          </a:solidFill>
          <a:ln w="22860">
            <a:solidFill>
              <a:srgbClr val="C8CFCE"/>
            </a:solidFill>
            <a:prstDash val="solid"/>
          </a:ln>
        </p:spPr>
      </p:sp>
      <p:sp>
        <p:nvSpPr>
          <p:cNvPr id="17" name="Shape 15"/>
          <p:cNvSpPr/>
          <p:nvPr/>
        </p:nvSpPr>
        <p:spPr>
          <a:xfrm>
            <a:off x="770930" y="4341257"/>
            <a:ext cx="91440" cy="1731050"/>
          </a:xfrm>
          <a:prstGeom prst="roundRect">
            <a:avLst>
              <a:gd name="adj" fmla="val 77488"/>
            </a:avLst>
          </a:prstGeom>
          <a:solidFill>
            <a:srgbClr val="769993"/>
          </a:solidFill>
          <a:ln/>
        </p:spPr>
      </p:sp>
      <p:sp>
        <p:nvSpPr>
          <p:cNvPr id="18" name="Text 16"/>
          <p:cNvSpPr/>
          <p:nvPr/>
        </p:nvSpPr>
        <p:spPr>
          <a:xfrm>
            <a:off x="1053822" y="4532709"/>
            <a:ext cx="2367558"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Neuroticizam</a:t>
            </a:r>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 ρ = −.24</a:t>
            </a:r>
            <a:endParaRPr lang="en-US" sz="1650" dirty="0"/>
          </a:p>
        </p:txBody>
      </p:sp>
      <p:sp>
        <p:nvSpPr>
          <p:cNvPr id="19" name="Text 17"/>
          <p:cNvSpPr/>
          <p:nvPr/>
        </p:nvSpPr>
        <p:spPr>
          <a:xfrm>
            <a:off x="1053822" y="4882158"/>
            <a:ext cx="3800475"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Negativno povezan sa liderstvom — emocionalna nestabilnost, anksioznost i sklonost negativnim emocijama umanjuju percepciju nekoga kao lidera.</a:t>
            </a:r>
            <a:endParaRPr lang="en-US" sz="1300" dirty="0"/>
          </a:p>
        </p:txBody>
      </p:sp>
      <p:sp>
        <p:nvSpPr>
          <p:cNvPr id="20" name="Shape 18"/>
          <p:cNvSpPr/>
          <p:nvPr/>
        </p:nvSpPr>
        <p:spPr>
          <a:xfrm>
            <a:off x="5189101" y="4341257"/>
            <a:ext cx="4252079" cy="1731050"/>
          </a:xfrm>
          <a:prstGeom prst="roundRect">
            <a:avLst>
              <a:gd name="adj" fmla="val 6339"/>
            </a:avLst>
          </a:prstGeom>
          <a:solidFill>
            <a:srgbClr val="FFFFFF"/>
          </a:solidFill>
          <a:ln w="22860">
            <a:solidFill>
              <a:srgbClr val="C8CFCE"/>
            </a:solidFill>
            <a:prstDash val="solid"/>
          </a:ln>
        </p:spPr>
      </p:sp>
      <p:sp>
        <p:nvSpPr>
          <p:cNvPr id="21" name="Shape 19"/>
          <p:cNvSpPr/>
          <p:nvPr/>
        </p:nvSpPr>
        <p:spPr>
          <a:xfrm>
            <a:off x="5166241" y="4341257"/>
            <a:ext cx="91440" cy="1731050"/>
          </a:xfrm>
          <a:prstGeom prst="roundRect">
            <a:avLst>
              <a:gd name="adj" fmla="val 77488"/>
            </a:avLst>
          </a:prstGeom>
          <a:solidFill>
            <a:srgbClr val="769993"/>
          </a:solidFill>
          <a:ln/>
        </p:spPr>
      </p:sp>
      <p:sp>
        <p:nvSpPr>
          <p:cNvPr id="22" name="Text 20"/>
          <p:cNvSpPr/>
          <p:nvPr/>
        </p:nvSpPr>
        <p:spPr>
          <a:xfrm>
            <a:off x="5449133" y="4532709"/>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Saradljivost</a:t>
            </a:r>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 ρ = .08</a:t>
            </a:r>
            <a:endParaRPr lang="en-US" sz="1650" dirty="0"/>
          </a:p>
        </p:txBody>
      </p:sp>
      <p:sp>
        <p:nvSpPr>
          <p:cNvPr id="23" name="Text 21"/>
          <p:cNvSpPr/>
          <p:nvPr/>
        </p:nvSpPr>
        <p:spPr>
          <a:xfrm>
            <a:off x="5449133" y="4882158"/>
            <a:ext cx="3800594" cy="998696"/>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Najslabija veza sa liderstvom — možda najzanimljiviji nalaz. Saradljive osobe su prijatne, ali ne nužno upečatljive. Liderstvo zahteva i donošenje nepopularnih odluka, konfrontaciju i asertivnost.</a:t>
            </a:r>
            <a:endParaRPr lang="en-US" sz="1300" dirty="0"/>
          </a:p>
        </p:txBody>
      </p:sp>
      <p:sp>
        <p:nvSpPr>
          <p:cNvPr id="24" name="Shape 22"/>
          <p:cNvSpPr/>
          <p:nvPr/>
        </p:nvSpPr>
        <p:spPr>
          <a:xfrm>
            <a:off x="793790" y="6233517"/>
            <a:ext cx="13042821" cy="898088"/>
          </a:xfrm>
          <a:prstGeom prst="roundRect">
            <a:avLst>
              <a:gd name="adj" fmla="val 7890"/>
            </a:avLst>
          </a:prstGeom>
          <a:solidFill>
            <a:srgbClr val="D3DEDC"/>
          </a:solidFill>
          <a:ln/>
        </p:spPr>
      </p:sp>
      <p:pic>
        <p:nvPicPr>
          <p:cNvPr id="25" name="Image 0" descr="preencoded.png">    </p:cNvPr>
          <p:cNvPicPr>
            <a:picLocks noChangeAspect="1"/>
          </p:cNvPicPr>
          <p:nvPr/>
        </p:nvPicPr>
        <p:blipFill>
          <a:blip r:embed="rId1"/>
          <a:stretch>
            <a:fillRect/>
          </a:stretch>
        </p:blipFill>
        <p:spPr>
          <a:xfrm>
            <a:off x="962382" y="6471999"/>
            <a:ext cx="210860" cy="168593"/>
          </a:xfrm>
          <a:prstGeom prst="rect">
            <a:avLst/>
          </a:prstGeom>
        </p:spPr>
      </p:pic>
      <p:sp>
        <p:nvSpPr>
          <p:cNvPr id="26" name="Text 23"/>
          <p:cNvSpPr/>
          <p:nvPr/>
        </p:nvSpPr>
        <p:spPr>
          <a:xfrm>
            <a:off x="1341834" y="6419017"/>
            <a:ext cx="12326183" cy="499348"/>
          </a:xfrm>
          <a:prstGeom prst="rect">
            <a:avLst/>
          </a:prstGeom>
          <a:noFill/>
          <a:ln/>
        </p:spPr>
        <p:txBody>
          <a:bodyPr wrap="square" lIns="0" tIns="0" rIns="0" bIns="0" rtlCol="0" anchor="t"/>
          <a:lstStyle/>
          <a:p>
            <a:pPr algn="l" indent="0" marL="0">
              <a:lnSpc>
                <a:spcPts val="1950"/>
              </a:lnSpc>
              <a:buNone/>
            </a:pPr>
            <a:r>
              <a:rPr lang="en-US" sz="130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1950"/>
              </a:lnSpc>
              <a:buNone/>
            </a:pPr>
            <a:r>
              <a:rPr lang="en-US" sz="1300" dirty="0">
                <a:solidFill>
                  <a:srgbClr val="000000"/>
                </a:solidFill>
                <a:latin typeface="Source Sans 3" pitchFamily="34" charset="0"/>
                <a:ea typeface="Source Sans 3" pitchFamily="34" charset="-122"/>
                <a:cs typeface="Source Sans 3" pitchFamily="34" charset="-120"/>
              </a:rPr>
              <a:t> Meta-analiza Judge et al. pokazuje da je ekstraverzija najjači Big Five prediktor liderstva. Ali da li to znači da su ekstravertni ljudi zaista bolji lideri, ili samo da ih drugi češće percipiraju kao lidere? Koji je praktični značaj ove razlike za selekciju u organizacijama?</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12940" y="1295162"/>
            <a:ext cx="11404402" cy="56392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516499"/>
            <a:ext cx="11124962"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Leader emergence vs. leader effectiveness — nije isto</a:t>
            </a:r>
            <a:endParaRPr lang="en-US" sz="3100" dirty="0"/>
          </a:p>
        </p:txBody>
      </p:sp>
      <p:sp>
        <p:nvSpPr>
          <p:cNvPr id="3" name="Text 1"/>
          <p:cNvSpPr/>
          <p:nvPr/>
        </p:nvSpPr>
        <p:spPr>
          <a:xfrm>
            <a:off x="793790" y="2409468"/>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Judge i saradnici su napravili važnu distinkciju koja se često previđa.</a:t>
            </a:r>
            <a:endParaRPr lang="en-US" sz="1550" dirty="0"/>
          </a:p>
        </p:txBody>
      </p:sp>
      <p:sp>
        <p:nvSpPr>
          <p:cNvPr id="4" name="Shape 2"/>
          <p:cNvSpPr/>
          <p:nvPr/>
        </p:nvSpPr>
        <p:spPr>
          <a:xfrm>
            <a:off x="650915" y="2950250"/>
            <a:ext cx="6565106" cy="1203008"/>
          </a:xfrm>
          <a:prstGeom prst="roundRect">
            <a:avLst>
              <a:gd name="adj" fmla="val 11879"/>
            </a:avLst>
          </a:prstGeom>
          <a:solidFill>
            <a:srgbClr val="769993"/>
          </a:solidFill>
          <a:ln/>
        </p:spPr>
      </p:sp>
      <p:sp>
        <p:nvSpPr>
          <p:cNvPr id="5" name="Text 3"/>
          <p:cNvSpPr/>
          <p:nvPr/>
        </p:nvSpPr>
        <p:spPr>
          <a:xfrm>
            <a:off x="849273" y="3148608"/>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Leader Emergence</a:t>
            </a:r>
            <a:endParaRPr lang="en-US" sz="1950" dirty="0"/>
          </a:p>
        </p:txBody>
      </p:sp>
      <p:sp>
        <p:nvSpPr>
          <p:cNvPr id="6" name="Text 4"/>
          <p:cNvSpPr/>
          <p:nvPr/>
        </p:nvSpPr>
        <p:spPr>
          <a:xfrm>
            <a:off x="849273" y="3657124"/>
            <a:ext cx="6168390"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Ko biva percipiran kao liderski — ko „ispliva" u grupi kao osoba koja vodi.</a:t>
            </a:r>
            <a:endParaRPr lang="en-US" sz="1550" dirty="0"/>
          </a:p>
        </p:txBody>
      </p:sp>
      <p:sp>
        <p:nvSpPr>
          <p:cNvPr id="7" name="Text 5"/>
          <p:cNvSpPr/>
          <p:nvPr/>
        </p:nvSpPr>
        <p:spPr>
          <a:xfrm>
            <a:off x="7564874" y="3148608"/>
            <a:ext cx="2700338" cy="310158"/>
          </a:xfrm>
          <a:prstGeom prst="rect">
            <a:avLst/>
          </a:prstGeom>
          <a:noFill/>
          <a:ln/>
        </p:spPr>
        <p:txBody>
          <a:bodyPr wrap="none" lIns="0" tIns="0" rIns="0" bIns="0" rtlCol="0" anchor="t"/>
          <a:lstStyle/>
          <a:p>
            <a:pPr algn="l" indent="0" marL="0">
              <a:lnSpc>
                <a:spcPts val="2400"/>
              </a:lnSpc>
              <a:buNone/>
            </a:pPr>
            <a:r>
              <a:rPr lang="en-US" sz="1950" b="1" dirty="0">
                <a:solidFill>
                  <a:srgbClr val="769993"/>
                </a:solidFill>
                <a:latin typeface="Montserrat Bold" pitchFamily="34" charset="0"/>
                <a:ea typeface="Montserrat Bold" pitchFamily="34" charset="-122"/>
                <a:cs typeface="Montserrat Bold" pitchFamily="34" charset="-120"/>
              </a:rPr>
              <a:t>Leader Effectiveness</a:t>
            </a:r>
            <a:endParaRPr lang="en-US" sz="1950" dirty="0"/>
          </a:p>
        </p:txBody>
      </p:sp>
      <p:sp>
        <p:nvSpPr>
          <p:cNvPr id="8" name="Text 6"/>
          <p:cNvSpPr/>
          <p:nvPr/>
        </p:nvSpPr>
        <p:spPr>
          <a:xfrm>
            <a:off x="7564874" y="3657124"/>
            <a:ext cx="6279356"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Ko zaista postiže rezultate — čiji timovi i organizacije funkcionišu dobro.</a:t>
            </a:r>
            <a:endParaRPr lang="en-US" sz="1550" dirty="0"/>
          </a:p>
        </p:txBody>
      </p:sp>
      <p:sp>
        <p:nvSpPr>
          <p:cNvPr id="9" name="Text 7"/>
          <p:cNvSpPr/>
          <p:nvPr/>
        </p:nvSpPr>
        <p:spPr>
          <a:xfrm>
            <a:off x="793790" y="4376499"/>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Praktična pouka: organizacije koje biraju lidere na osnovu toga ko je najvidljiviji u grupi, ko najglas govori na sastancima, ko ostavlja najjači prvi utisak — biraju na osnovu pojavljivanja, ne efikasnosti. To je ozbiljan izvor sistematske greške u selekciji.</a:t>
            </a:r>
            <a:endParaRPr lang="en-US" sz="1550" dirty="0"/>
          </a:p>
        </p:txBody>
      </p:sp>
      <p:sp>
        <p:nvSpPr>
          <p:cNvPr id="10" name="Shape 8"/>
          <p:cNvSpPr/>
          <p:nvPr/>
        </p:nvSpPr>
        <p:spPr>
          <a:xfrm>
            <a:off x="793790" y="5234821"/>
            <a:ext cx="13042821" cy="1478280"/>
          </a:xfrm>
          <a:prstGeom prst="roundRect">
            <a:avLst>
              <a:gd name="adj" fmla="val 5639"/>
            </a:avLst>
          </a:prstGeom>
          <a:solidFill>
            <a:srgbClr val="D3DEDC"/>
          </a:solidFill>
          <a:ln/>
        </p:spPr>
      </p:sp>
      <p:pic>
        <p:nvPicPr>
          <p:cNvPr id="11" name="Image 0" descr="preencoded.png">    </p:cNvPr>
          <p:cNvPicPr>
            <a:picLocks noChangeAspect="1"/>
          </p:cNvPicPr>
          <p:nvPr/>
        </p:nvPicPr>
        <p:blipFill>
          <a:blip r:embed="rId1"/>
          <a:stretch>
            <a:fillRect/>
          </a:stretch>
        </p:blipFill>
        <p:spPr>
          <a:xfrm>
            <a:off x="992148" y="5530096"/>
            <a:ext cx="248007" cy="198358"/>
          </a:xfrm>
          <a:prstGeom prst="rect">
            <a:avLst/>
          </a:prstGeom>
        </p:spPr>
      </p:pic>
      <p:sp>
        <p:nvSpPr>
          <p:cNvPr id="12" name="Text 9"/>
          <p:cNvSpPr/>
          <p:nvPr/>
        </p:nvSpPr>
        <p:spPr>
          <a:xfrm>
            <a:off x="1438513" y="5482709"/>
            <a:ext cx="12199739" cy="952619"/>
          </a:xfrm>
          <a:prstGeom prst="rect">
            <a:avLst/>
          </a:prstGeom>
          <a:noFill/>
          <a:ln/>
        </p:spPr>
        <p:txBody>
          <a:bodyPr wrap="square" lIns="0" tIns="0" rIns="0" bIns="0" rtlCol="0" anchor="t"/>
          <a:lstStyle/>
          <a:p>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Daniel Ek, osnivač Spotify-ja, je sam sebe opisao kao introverta kome treba svesni napor da bude „liderski vidljiv". Rekao je: „Ne dobijam energiju od upoznavanja drugih ljudi. Moram da nađem tu energiju negde drugde." Kako biste objasnili uspeh introvertnog lidera u kontekstu nalaza da je ekstraverzija najjači prediktor liderstva?</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72778" y="647700"/>
            <a:ext cx="12084844" cy="6934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25422" y="659011"/>
            <a:ext cx="9779437" cy="69115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22973"/>
            <a:ext cx="12959596" cy="421719"/>
          </a:xfrm>
          <a:prstGeom prst="rect">
            <a:avLst/>
          </a:prstGeom>
          <a:noFill/>
          <a:ln/>
        </p:spPr>
        <p:txBody>
          <a:bodyPr wrap="none" lIns="0" tIns="0" rIns="0" bIns="0" rtlCol="0" anchor="t"/>
          <a:lstStyle/>
          <a:p>
            <a:pPr algn="l" indent="0" marL="0">
              <a:lnSpc>
                <a:spcPts val="3300"/>
              </a:lnSpc>
              <a:buNone/>
            </a:pPr>
            <a:r>
              <a:rPr lang="en-US" sz="2650" b="1" dirty="0">
                <a:solidFill>
                  <a:srgbClr val="769993"/>
                </a:solidFill>
                <a:latin typeface="Montserrat Bold" pitchFamily="34" charset="0"/>
                <a:ea typeface="Montserrat Bold" pitchFamily="34" charset="-122"/>
                <a:cs typeface="Montserrat Bold" pitchFamily="34" charset="-120"/>
              </a:rPr>
              <a:t>Ažuriranje: Javalagi, Newman i Li (2024) — šta se promenilo za 22 godine?</a:t>
            </a:r>
            <a:endParaRPr lang="en-US" sz="2650" dirty="0"/>
          </a:p>
        </p:txBody>
      </p:sp>
      <p:sp>
        <p:nvSpPr>
          <p:cNvPr id="3" name="Text 1"/>
          <p:cNvSpPr/>
          <p:nvPr/>
        </p:nvSpPr>
        <p:spPr>
          <a:xfrm>
            <a:off x="793790" y="1631394"/>
            <a:ext cx="13042821"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Meta-analiza Judge et al. (2002) je bila prelomna, ali je imala jedno ključno ograničenje: 83% uzoraka je dolazilo iz SAD-a, a uzorak je bio relativno mali (73 studije). Dvadesettri godine kasnije, Javalagi, Newman i Li (2024) su objavili u istom časopisu (Journal of Applied Psychology) ažuriranu meta-analizu sa triput većom bazom podataka — 120 uzoraka iz 21 zemlje za pojavljivanje lidera i 116 uzoraka za efikasnost lidera.</a:t>
            </a:r>
            <a:endParaRPr lang="en-US" sz="1300" dirty="0"/>
          </a:p>
        </p:txBody>
      </p:sp>
      <p:sp>
        <p:nvSpPr>
          <p:cNvPr id="4" name="Shape 2"/>
          <p:cNvSpPr/>
          <p:nvPr/>
        </p:nvSpPr>
        <p:spPr>
          <a:xfrm>
            <a:off x="793790" y="2541627"/>
            <a:ext cx="6449735" cy="1201222"/>
          </a:xfrm>
          <a:prstGeom prst="roundRect">
            <a:avLst>
              <a:gd name="adj" fmla="val 5899"/>
            </a:avLst>
          </a:prstGeom>
          <a:solidFill>
            <a:srgbClr val="E2E9E8"/>
          </a:solidFill>
          <a:ln w="7620">
            <a:solidFill>
              <a:srgbClr val="C8CFCE"/>
            </a:solidFill>
            <a:prstDash val="solid"/>
          </a:ln>
        </p:spPr>
      </p:sp>
      <p:sp>
        <p:nvSpPr>
          <p:cNvPr id="5" name="Text 3"/>
          <p:cNvSpPr/>
          <p:nvPr/>
        </p:nvSpPr>
        <p:spPr>
          <a:xfrm>
            <a:off x="970002" y="2717840"/>
            <a:ext cx="2718673"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Efekti su realni, ali slabiji</a:t>
            </a:r>
            <a:endParaRPr lang="en-US" sz="1650" dirty="0"/>
          </a:p>
        </p:txBody>
      </p:sp>
      <p:sp>
        <p:nvSpPr>
          <p:cNvPr id="6" name="Text 4"/>
          <p:cNvSpPr/>
          <p:nvPr/>
        </p:nvSpPr>
        <p:spPr>
          <a:xfrm>
            <a:off x="970002" y="3067288"/>
            <a:ext cx="6097310"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Multipla korelacija svih pet osobina sa efikasnošću lidera pala je sa R = .39 na R = .20. Kontekst igra mnogo veću ulogu nego što smo pretpostavljali.</a:t>
            </a:r>
            <a:endParaRPr lang="en-US" sz="1300" dirty="0"/>
          </a:p>
        </p:txBody>
      </p:sp>
      <p:sp>
        <p:nvSpPr>
          <p:cNvPr id="7" name="Shape 5"/>
          <p:cNvSpPr/>
          <p:nvPr/>
        </p:nvSpPr>
        <p:spPr>
          <a:xfrm>
            <a:off x="7386876" y="2541627"/>
            <a:ext cx="6449735" cy="1201222"/>
          </a:xfrm>
          <a:prstGeom prst="roundRect">
            <a:avLst>
              <a:gd name="adj" fmla="val 5899"/>
            </a:avLst>
          </a:prstGeom>
          <a:solidFill>
            <a:srgbClr val="E2E9E8"/>
          </a:solidFill>
          <a:ln w="7620">
            <a:solidFill>
              <a:srgbClr val="C8CFCE"/>
            </a:solidFill>
            <a:prstDash val="solid"/>
          </a:ln>
        </p:spPr>
      </p:sp>
      <p:sp>
        <p:nvSpPr>
          <p:cNvPr id="8" name="Text 6"/>
          <p:cNvSpPr/>
          <p:nvPr/>
        </p:nvSpPr>
        <p:spPr>
          <a:xfrm>
            <a:off x="7563088" y="2717840"/>
            <a:ext cx="3180159"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Saradljivost je rehabilitovana</a:t>
            </a:r>
            <a:endParaRPr lang="en-US" sz="1650" dirty="0"/>
          </a:p>
        </p:txBody>
      </p:sp>
      <p:sp>
        <p:nvSpPr>
          <p:cNvPr id="9" name="Text 7"/>
          <p:cNvSpPr/>
          <p:nvPr/>
        </p:nvSpPr>
        <p:spPr>
          <a:xfrm>
            <a:off x="7563088" y="3067288"/>
            <a:ext cx="6097310"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Kod Judge et al. saradljivost je bila najslabiji prediktor (ρ = .08). U novijoj studiji iznosi ρ = .13 — dvostruko jača. „Fini" lideri nisu nužno slabi lideri.</a:t>
            </a:r>
            <a:endParaRPr lang="en-US" sz="1300" dirty="0"/>
          </a:p>
        </p:txBody>
      </p:sp>
      <p:sp>
        <p:nvSpPr>
          <p:cNvPr id="10" name="Shape 8"/>
          <p:cNvSpPr/>
          <p:nvPr/>
        </p:nvSpPr>
        <p:spPr>
          <a:xfrm>
            <a:off x="793790" y="3886200"/>
            <a:ext cx="6449735" cy="1450896"/>
          </a:xfrm>
          <a:prstGeom prst="roundRect">
            <a:avLst>
              <a:gd name="adj" fmla="val 4884"/>
            </a:avLst>
          </a:prstGeom>
          <a:solidFill>
            <a:srgbClr val="E2E9E8"/>
          </a:solidFill>
          <a:ln w="7620">
            <a:solidFill>
              <a:srgbClr val="C8CFCE"/>
            </a:solidFill>
            <a:prstDash val="solid"/>
          </a:ln>
        </p:spPr>
      </p:sp>
      <p:sp>
        <p:nvSpPr>
          <p:cNvPr id="11" name="Text 9"/>
          <p:cNvSpPr/>
          <p:nvPr/>
        </p:nvSpPr>
        <p:spPr>
          <a:xfrm>
            <a:off x="970002" y="4062413"/>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Kultura menja sve</a:t>
            </a:r>
            <a:endParaRPr lang="en-US" sz="1650" dirty="0"/>
          </a:p>
        </p:txBody>
      </p:sp>
      <p:sp>
        <p:nvSpPr>
          <p:cNvPr id="12" name="Text 10"/>
          <p:cNvSpPr/>
          <p:nvPr/>
        </p:nvSpPr>
        <p:spPr>
          <a:xfrm>
            <a:off x="970002" y="4411861"/>
            <a:ext cx="6097310"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U kolektivističkim kulturama multipla korelacija Big Five sa efikasnošću lidera je R² = .10, dok je u individualističkim samo R² = .03 — trostruka razlika. „Univerzalni liderski profil" ne postoji.</a:t>
            </a:r>
            <a:endParaRPr lang="en-US" sz="1300" dirty="0"/>
          </a:p>
        </p:txBody>
      </p:sp>
      <p:sp>
        <p:nvSpPr>
          <p:cNvPr id="13" name="Shape 11"/>
          <p:cNvSpPr/>
          <p:nvPr/>
        </p:nvSpPr>
        <p:spPr>
          <a:xfrm>
            <a:off x="7386876" y="3886200"/>
            <a:ext cx="6449735" cy="1450896"/>
          </a:xfrm>
          <a:prstGeom prst="roundRect">
            <a:avLst>
              <a:gd name="adj" fmla="val 4884"/>
            </a:avLst>
          </a:prstGeom>
          <a:solidFill>
            <a:srgbClr val="E2E9E8"/>
          </a:solidFill>
          <a:ln w="7620">
            <a:solidFill>
              <a:srgbClr val="C8CFCE"/>
            </a:solidFill>
            <a:prstDash val="solid"/>
          </a:ln>
        </p:spPr>
      </p:sp>
      <p:sp>
        <p:nvSpPr>
          <p:cNvPr id="14" name="Text 12"/>
          <p:cNvSpPr/>
          <p:nvPr/>
        </p:nvSpPr>
        <p:spPr>
          <a:xfrm>
            <a:off x="7563088" y="4062413"/>
            <a:ext cx="3392329"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Poniznost i poštenje (HEXACO)</a:t>
            </a:r>
            <a:endParaRPr lang="en-US" sz="1650" dirty="0"/>
          </a:p>
        </p:txBody>
      </p:sp>
      <p:sp>
        <p:nvSpPr>
          <p:cNvPr id="15" name="Text 13"/>
          <p:cNvSpPr/>
          <p:nvPr/>
        </p:nvSpPr>
        <p:spPr>
          <a:xfrm>
            <a:off x="7563088" y="4411861"/>
            <a:ext cx="6097310" cy="49934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Honesty-Humility predviđa efikasnost lidera (ρ = .25) i dodaje značajnu inkrementalnu validnost — R² raste sa .04 (samo FFM) na .10 (FFM + H-H).</a:t>
            </a:r>
            <a:endParaRPr lang="en-US" sz="1300" dirty="0"/>
          </a:p>
        </p:txBody>
      </p:sp>
      <p:sp>
        <p:nvSpPr>
          <p:cNvPr id="16" name="Text 14"/>
          <p:cNvSpPr/>
          <p:nvPr/>
        </p:nvSpPr>
        <p:spPr>
          <a:xfrm>
            <a:off x="793790" y="5498306"/>
            <a:ext cx="13042821" cy="249674"/>
          </a:xfrm>
          <a:prstGeom prst="rect">
            <a:avLst/>
          </a:prstGeom>
          <a:noFill/>
          <a:ln/>
        </p:spPr>
        <p:txBody>
          <a:bodyPr wrap="none" lIns="0" tIns="0" rIns="0" bIns="0" rtlCol="0" anchor="t"/>
          <a:lstStyle/>
          <a:p>
            <a:pPr algn="l" indent="0" marL="0">
              <a:lnSpc>
                <a:spcPts val="1950"/>
              </a:lnSpc>
              <a:buNone/>
            </a:pPr>
            <a:endParaRPr lang="en-US" sz="1300" dirty="0"/>
          </a:p>
        </p:txBody>
      </p:sp>
      <p:sp>
        <p:nvSpPr>
          <p:cNvPr id="17" name="Shape 15"/>
          <p:cNvSpPr/>
          <p:nvPr/>
        </p:nvSpPr>
        <p:spPr>
          <a:xfrm>
            <a:off x="793790" y="5909191"/>
            <a:ext cx="13042821" cy="1397437"/>
          </a:xfrm>
          <a:prstGeom prst="roundRect">
            <a:avLst>
              <a:gd name="adj" fmla="val 5070"/>
            </a:avLst>
          </a:prstGeom>
          <a:solidFill>
            <a:srgbClr val="D3DEDC"/>
          </a:solidFill>
          <a:ln/>
        </p:spPr>
      </p:sp>
      <p:pic>
        <p:nvPicPr>
          <p:cNvPr id="18" name="Image 0" descr="preencoded.png">    </p:cNvPr>
          <p:cNvPicPr>
            <a:picLocks noChangeAspect="1"/>
          </p:cNvPicPr>
          <p:nvPr/>
        </p:nvPicPr>
        <p:blipFill>
          <a:blip r:embed="rId1"/>
          <a:stretch>
            <a:fillRect/>
          </a:stretch>
        </p:blipFill>
        <p:spPr>
          <a:xfrm>
            <a:off x="962382" y="6147673"/>
            <a:ext cx="210860" cy="168593"/>
          </a:xfrm>
          <a:prstGeom prst="rect">
            <a:avLst/>
          </a:prstGeom>
        </p:spPr>
      </p:pic>
      <p:sp>
        <p:nvSpPr>
          <p:cNvPr id="19" name="Text 16"/>
          <p:cNvSpPr/>
          <p:nvPr/>
        </p:nvSpPr>
        <p:spPr>
          <a:xfrm>
            <a:off x="1341834" y="6094690"/>
            <a:ext cx="12326183" cy="998696"/>
          </a:xfrm>
          <a:prstGeom prst="rect">
            <a:avLst/>
          </a:prstGeom>
          <a:noFill/>
          <a:ln/>
        </p:spPr>
        <p:txBody>
          <a:bodyPr wrap="square" lIns="0" tIns="0" rIns="0" bIns="0" rtlCol="0" anchor="t"/>
          <a:lstStyle/>
          <a:p>
            <a:pPr algn="l" indent="0" marL="0">
              <a:lnSpc>
                <a:spcPts val="1950"/>
              </a:lnSpc>
              <a:buNone/>
            </a:pPr>
            <a:r>
              <a:rPr lang="en-US" sz="1300" b="1" dirty="0">
                <a:solidFill>
                  <a:srgbClr val="000000"/>
                </a:solidFill>
                <a:latin typeface="Source Sans 3" pitchFamily="34" charset="0"/>
                <a:ea typeface="Source Sans 3" pitchFamily="34" charset="-122"/>
                <a:cs typeface="Source Sans 3" pitchFamily="34" charset="-120"/>
              </a:rPr>
              <a:t>Pitanje za razmišljanje:</a:t>
            </a:r>
            <a:pPr algn="l" indent="0" marL="0">
              <a:lnSpc>
                <a:spcPts val="1950"/>
              </a:lnSpc>
              <a:buNone/>
            </a:pPr>
            <a:r>
              <a:rPr lang="en-US" sz="1300" dirty="0">
                <a:solidFill>
                  <a:srgbClr val="000000"/>
                </a:solidFill>
                <a:latin typeface="Source Sans 3" pitchFamily="34" charset="0"/>
                <a:ea typeface="Source Sans 3" pitchFamily="34" charset="-122"/>
                <a:cs typeface="Source Sans 3" pitchFamily="34" charset="-120"/>
              </a:rPr>
              <a:t> Originalna meta-analiza (Judge et al., 2002) je pretežno koristila uzorke iz SAD-a i našla da je saradljivost najslabiji prediktor liderstva. Nova meta-analiza (Javalagi et al., 2024), sa uzorcima iz 21 zemlje, pokazuje da je saradljivost dvostruko jači prediktor — posebno u kolektivističkim kulturama. Šta ovo govori o opasnosti generalizovanja nalaza iz jedne kulture na sve ostale? I šta bi to značilo za selekciju lidera u srpskim organizacijama, s obzirom na srpski kulturni profil (visok kolektivizam, visoka distanca moći)?</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2026-04-11T11:07:11Z</dcterms:created>
  <dcterms:modified xsi:type="dcterms:W3CDTF">2026-04-11T11:07:11Z</dcterms:modified>
</cp:coreProperties>
</file>