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33" autoAdjust="0"/>
    <p:restoredTop sz="94660"/>
  </p:normalViewPr>
  <p:slideViewPr>
    <p:cSldViewPr snapToGrid="0">
      <p:cViewPr varScale="1">
        <p:scale>
          <a:sx n="78" d="100"/>
          <a:sy n="78" d="100"/>
        </p:scale>
        <p:origin x="88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BDF6673-CC45-40F6-9784-CC0033F06DE6}" type="doc">
      <dgm:prSet loTypeId="urn:microsoft.com/office/officeart/2005/8/layout/vProcess5" loCatId="process" qsTypeId="urn:microsoft.com/office/officeart/2005/8/quickstyle/simple2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DE418044-A08C-49DC-8DF7-3795D4902408}">
      <dgm:prSet/>
      <dgm:spPr/>
      <dgm:t>
        <a:bodyPr/>
        <a:lstStyle/>
        <a:p>
          <a:r>
            <a:rPr lang="sr-Cyrl-RS"/>
            <a:t>Од када су Роми на тлу Балкана</a:t>
          </a:r>
          <a:endParaRPr lang="en-US"/>
        </a:p>
      </dgm:t>
    </dgm:pt>
    <dgm:pt modelId="{B2A1C3C2-6E91-43E8-B579-8720DB121DC8}" type="parTrans" cxnId="{C55FEE1D-777F-4503-BA63-290CDAE3ABB3}">
      <dgm:prSet/>
      <dgm:spPr/>
      <dgm:t>
        <a:bodyPr/>
        <a:lstStyle/>
        <a:p>
          <a:endParaRPr lang="en-US"/>
        </a:p>
      </dgm:t>
    </dgm:pt>
    <dgm:pt modelId="{A58E7D3D-1029-4C0B-91C4-4DB6E08FCBEE}" type="sibTrans" cxnId="{C55FEE1D-777F-4503-BA63-290CDAE3ABB3}">
      <dgm:prSet/>
      <dgm:spPr/>
      <dgm:t>
        <a:bodyPr/>
        <a:lstStyle/>
        <a:p>
          <a:endParaRPr lang="en-US"/>
        </a:p>
      </dgm:t>
    </dgm:pt>
    <dgm:pt modelId="{58761506-94CC-4A68-9283-BA7C91474795}">
      <dgm:prSet/>
      <dgm:spPr/>
      <dgm:t>
        <a:bodyPr/>
        <a:lstStyle/>
        <a:p>
          <a:r>
            <a:rPr lang="sr-Cyrl-RS"/>
            <a:t>Религија, имена, традиција</a:t>
          </a:r>
          <a:endParaRPr lang="en-US"/>
        </a:p>
      </dgm:t>
    </dgm:pt>
    <dgm:pt modelId="{8B56D737-6442-4AEE-99C3-59501BE538F9}" type="parTrans" cxnId="{F2724029-C312-4FBB-9BD4-DE6AAAEAF848}">
      <dgm:prSet/>
      <dgm:spPr/>
      <dgm:t>
        <a:bodyPr/>
        <a:lstStyle/>
        <a:p>
          <a:endParaRPr lang="en-US"/>
        </a:p>
      </dgm:t>
    </dgm:pt>
    <dgm:pt modelId="{F954861B-22BB-42CC-A440-FFAFB7B1BD72}" type="sibTrans" cxnId="{F2724029-C312-4FBB-9BD4-DE6AAAEAF848}">
      <dgm:prSet/>
      <dgm:spPr/>
      <dgm:t>
        <a:bodyPr/>
        <a:lstStyle/>
        <a:p>
          <a:endParaRPr lang="en-US"/>
        </a:p>
      </dgm:t>
    </dgm:pt>
    <dgm:pt modelId="{FB0D7A4A-7910-4FE9-8C2F-EAA5160061B4}">
      <dgm:prSet/>
      <dgm:spPr/>
      <dgm:t>
        <a:bodyPr/>
        <a:lstStyle/>
        <a:p>
          <a:r>
            <a:rPr lang="sr-Cyrl-RS"/>
            <a:t>Историјат дискриминације</a:t>
          </a:r>
          <a:endParaRPr lang="en-US"/>
        </a:p>
      </dgm:t>
    </dgm:pt>
    <dgm:pt modelId="{625B9430-E94B-442B-9468-4D2ED098E654}" type="parTrans" cxnId="{F85A5F85-0A9C-4743-89DC-043E2EA31A60}">
      <dgm:prSet/>
      <dgm:spPr/>
      <dgm:t>
        <a:bodyPr/>
        <a:lstStyle/>
        <a:p>
          <a:endParaRPr lang="en-US"/>
        </a:p>
      </dgm:t>
    </dgm:pt>
    <dgm:pt modelId="{115444D0-2436-49EE-8D4D-8BE22AE4E175}" type="sibTrans" cxnId="{F85A5F85-0A9C-4743-89DC-043E2EA31A60}">
      <dgm:prSet/>
      <dgm:spPr/>
      <dgm:t>
        <a:bodyPr/>
        <a:lstStyle/>
        <a:p>
          <a:endParaRPr lang="en-US"/>
        </a:p>
      </dgm:t>
    </dgm:pt>
    <dgm:pt modelId="{0F66647C-354E-4480-9102-90BC69E3718D}">
      <dgm:prSet/>
      <dgm:spPr/>
      <dgm:t>
        <a:bodyPr/>
        <a:lstStyle/>
        <a:p>
          <a:r>
            <a:rPr lang="sr-Cyrl-RS"/>
            <a:t>Геноцид над Ромима у </a:t>
          </a:r>
          <a:r>
            <a:rPr lang="sr-Latn-RS"/>
            <a:t>II</a:t>
          </a:r>
          <a:r>
            <a:rPr lang="sr-Cyrl-RS"/>
            <a:t> светском рату –Самударипен , Порајмос</a:t>
          </a:r>
          <a:endParaRPr lang="en-US"/>
        </a:p>
      </dgm:t>
    </dgm:pt>
    <dgm:pt modelId="{42118B32-2E99-4FDF-94E0-98219E6948B8}" type="parTrans" cxnId="{EAE586FC-C043-42EA-9D81-3518F5C9086A}">
      <dgm:prSet/>
      <dgm:spPr/>
      <dgm:t>
        <a:bodyPr/>
        <a:lstStyle/>
        <a:p>
          <a:endParaRPr lang="en-US"/>
        </a:p>
      </dgm:t>
    </dgm:pt>
    <dgm:pt modelId="{2667C220-052C-47DE-BF66-487F0769E3AF}" type="sibTrans" cxnId="{EAE586FC-C043-42EA-9D81-3518F5C9086A}">
      <dgm:prSet/>
      <dgm:spPr/>
      <dgm:t>
        <a:bodyPr/>
        <a:lstStyle/>
        <a:p>
          <a:endParaRPr lang="en-US"/>
        </a:p>
      </dgm:t>
    </dgm:pt>
    <dgm:pt modelId="{B45C0BD0-EFB8-4F88-9BC6-9F493A71630E}">
      <dgm:prSet/>
      <dgm:spPr/>
      <dgm:t>
        <a:bodyPr/>
        <a:lstStyle/>
        <a:p>
          <a:r>
            <a:rPr lang="sr-Cyrl-RS"/>
            <a:t>1. Конгрес Рома 1971. године у Лоноду-застава и химна и назив Ром</a:t>
          </a:r>
          <a:endParaRPr lang="en-US"/>
        </a:p>
      </dgm:t>
    </dgm:pt>
    <dgm:pt modelId="{B8BCD5BD-A487-4490-8CC5-E2812D655985}" type="parTrans" cxnId="{AB608AAF-EF3C-4789-B0B1-F7B6280D72D5}">
      <dgm:prSet/>
      <dgm:spPr/>
      <dgm:t>
        <a:bodyPr/>
        <a:lstStyle/>
        <a:p>
          <a:endParaRPr lang="en-US"/>
        </a:p>
      </dgm:t>
    </dgm:pt>
    <dgm:pt modelId="{69F72D1F-4DD7-4375-A165-4D3730C63B5C}" type="sibTrans" cxnId="{AB608AAF-EF3C-4789-B0B1-F7B6280D72D5}">
      <dgm:prSet/>
      <dgm:spPr/>
      <dgm:t>
        <a:bodyPr/>
        <a:lstStyle/>
        <a:p>
          <a:endParaRPr lang="en-US"/>
        </a:p>
      </dgm:t>
    </dgm:pt>
    <dgm:pt modelId="{1338BA5F-50FA-4448-93DC-2E1DF9DB1A7E}" type="pres">
      <dgm:prSet presAssocID="{8BDF6673-CC45-40F6-9784-CC0033F06DE6}" presName="outerComposite" presStyleCnt="0">
        <dgm:presLayoutVars>
          <dgm:chMax val="5"/>
          <dgm:dir/>
          <dgm:resizeHandles val="exact"/>
        </dgm:presLayoutVars>
      </dgm:prSet>
      <dgm:spPr/>
    </dgm:pt>
    <dgm:pt modelId="{6D54677F-DE0D-418D-B3CD-74CDE47C8C54}" type="pres">
      <dgm:prSet presAssocID="{8BDF6673-CC45-40F6-9784-CC0033F06DE6}" presName="dummyMaxCanvas" presStyleCnt="0">
        <dgm:presLayoutVars/>
      </dgm:prSet>
      <dgm:spPr/>
    </dgm:pt>
    <dgm:pt modelId="{4DA265E2-F4BB-4AFA-90E6-D7B3FD6421A0}" type="pres">
      <dgm:prSet presAssocID="{8BDF6673-CC45-40F6-9784-CC0033F06DE6}" presName="FiveNodes_1" presStyleLbl="node1" presStyleIdx="0" presStyleCnt="5">
        <dgm:presLayoutVars>
          <dgm:bulletEnabled val="1"/>
        </dgm:presLayoutVars>
      </dgm:prSet>
      <dgm:spPr/>
    </dgm:pt>
    <dgm:pt modelId="{1C9E8F84-AF1F-46C8-B1BE-CE3EC174D5D4}" type="pres">
      <dgm:prSet presAssocID="{8BDF6673-CC45-40F6-9784-CC0033F06DE6}" presName="FiveNodes_2" presStyleLbl="node1" presStyleIdx="1" presStyleCnt="5">
        <dgm:presLayoutVars>
          <dgm:bulletEnabled val="1"/>
        </dgm:presLayoutVars>
      </dgm:prSet>
      <dgm:spPr/>
    </dgm:pt>
    <dgm:pt modelId="{3ADAD4DD-2E31-4542-B355-5339C0D2DF23}" type="pres">
      <dgm:prSet presAssocID="{8BDF6673-CC45-40F6-9784-CC0033F06DE6}" presName="FiveNodes_3" presStyleLbl="node1" presStyleIdx="2" presStyleCnt="5">
        <dgm:presLayoutVars>
          <dgm:bulletEnabled val="1"/>
        </dgm:presLayoutVars>
      </dgm:prSet>
      <dgm:spPr/>
    </dgm:pt>
    <dgm:pt modelId="{BE078807-AC71-4297-906B-0A577EA6F948}" type="pres">
      <dgm:prSet presAssocID="{8BDF6673-CC45-40F6-9784-CC0033F06DE6}" presName="FiveNodes_4" presStyleLbl="node1" presStyleIdx="3" presStyleCnt="5">
        <dgm:presLayoutVars>
          <dgm:bulletEnabled val="1"/>
        </dgm:presLayoutVars>
      </dgm:prSet>
      <dgm:spPr/>
    </dgm:pt>
    <dgm:pt modelId="{DA1722DE-2B0D-4802-B050-2FEB62E1253A}" type="pres">
      <dgm:prSet presAssocID="{8BDF6673-CC45-40F6-9784-CC0033F06DE6}" presName="FiveNodes_5" presStyleLbl="node1" presStyleIdx="4" presStyleCnt="5">
        <dgm:presLayoutVars>
          <dgm:bulletEnabled val="1"/>
        </dgm:presLayoutVars>
      </dgm:prSet>
      <dgm:spPr/>
    </dgm:pt>
    <dgm:pt modelId="{D71941FF-937C-40CB-820F-D9AD73229AEF}" type="pres">
      <dgm:prSet presAssocID="{8BDF6673-CC45-40F6-9784-CC0033F06DE6}" presName="FiveConn_1-2" presStyleLbl="fgAccFollowNode1" presStyleIdx="0" presStyleCnt="4">
        <dgm:presLayoutVars>
          <dgm:bulletEnabled val="1"/>
        </dgm:presLayoutVars>
      </dgm:prSet>
      <dgm:spPr/>
    </dgm:pt>
    <dgm:pt modelId="{DAA0EA6B-F80C-454D-8C6E-34DD519C1F40}" type="pres">
      <dgm:prSet presAssocID="{8BDF6673-CC45-40F6-9784-CC0033F06DE6}" presName="FiveConn_2-3" presStyleLbl="fgAccFollowNode1" presStyleIdx="1" presStyleCnt="4">
        <dgm:presLayoutVars>
          <dgm:bulletEnabled val="1"/>
        </dgm:presLayoutVars>
      </dgm:prSet>
      <dgm:spPr/>
    </dgm:pt>
    <dgm:pt modelId="{37C069F9-AB45-4A1D-9C95-3C81DFB37A40}" type="pres">
      <dgm:prSet presAssocID="{8BDF6673-CC45-40F6-9784-CC0033F06DE6}" presName="FiveConn_3-4" presStyleLbl="fgAccFollowNode1" presStyleIdx="2" presStyleCnt="4">
        <dgm:presLayoutVars>
          <dgm:bulletEnabled val="1"/>
        </dgm:presLayoutVars>
      </dgm:prSet>
      <dgm:spPr/>
    </dgm:pt>
    <dgm:pt modelId="{7F930D76-AD92-4469-B480-5D6A9CFA65DF}" type="pres">
      <dgm:prSet presAssocID="{8BDF6673-CC45-40F6-9784-CC0033F06DE6}" presName="FiveConn_4-5" presStyleLbl="fgAccFollowNode1" presStyleIdx="3" presStyleCnt="4">
        <dgm:presLayoutVars>
          <dgm:bulletEnabled val="1"/>
        </dgm:presLayoutVars>
      </dgm:prSet>
      <dgm:spPr/>
    </dgm:pt>
    <dgm:pt modelId="{3A4F8811-AE20-429F-8C56-3544FCE7D8DA}" type="pres">
      <dgm:prSet presAssocID="{8BDF6673-CC45-40F6-9784-CC0033F06DE6}" presName="FiveNodes_1_text" presStyleLbl="node1" presStyleIdx="4" presStyleCnt="5">
        <dgm:presLayoutVars>
          <dgm:bulletEnabled val="1"/>
        </dgm:presLayoutVars>
      </dgm:prSet>
      <dgm:spPr/>
    </dgm:pt>
    <dgm:pt modelId="{0EDF1D71-1416-4B4E-B353-3C988A920F15}" type="pres">
      <dgm:prSet presAssocID="{8BDF6673-CC45-40F6-9784-CC0033F06DE6}" presName="FiveNodes_2_text" presStyleLbl="node1" presStyleIdx="4" presStyleCnt="5">
        <dgm:presLayoutVars>
          <dgm:bulletEnabled val="1"/>
        </dgm:presLayoutVars>
      </dgm:prSet>
      <dgm:spPr/>
    </dgm:pt>
    <dgm:pt modelId="{E3AB0B58-5AB0-4AEA-8BF2-63A76F6A69F5}" type="pres">
      <dgm:prSet presAssocID="{8BDF6673-CC45-40F6-9784-CC0033F06DE6}" presName="FiveNodes_3_text" presStyleLbl="node1" presStyleIdx="4" presStyleCnt="5">
        <dgm:presLayoutVars>
          <dgm:bulletEnabled val="1"/>
        </dgm:presLayoutVars>
      </dgm:prSet>
      <dgm:spPr/>
    </dgm:pt>
    <dgm:pt modelId="{0E44A319-0030-4DD3-A346-BF81F35E9AB4}" type="pres">
      <dgm:prSet presAssocID="{8BDF6673-CC45-40F6-9784-CC0033F06DE6}" presName="FiveNodes_4_text" presStyleLbl="node1" presStyleIdx="4" presStyleCnt="5">
        <dgm:presLayoutVars>
          <dgm:bulletEnabled val="1"/>
        </dgm:presLayoutVars>
      </dgm:prSet>
      <dgm:spPr/>
    </dgm:pt>
    <dgm:pt modelId="{F828AD6F-4496-4079-AF28-2E53D1D66A3B}" type="pres">
      <dgm:prSet presAssocID="{8BDF6673-CC45-40F6-9784-CC0033F06DE6}" presName="FiveNodes_5_text" presStyleLbl="node1" presStyleIdx="4" presStyleCnt="5">
        <dgm:presLayoutVars>
          <dgm:bulletEnabled val="1"/>
        </dgm:presLayoutVars>
      </dgm:prSet>
      <dgm:spPr/>
    </dgm:pt>
  </dgm:ptLst>
  <dgm:cxnLst>
    <dgm:cxn modelId="{0BCC2805-A806-4242-9C15-3DCBB0C6CD14}" type="presOf" srcId="{F954861B-22BB-42CC-A440-FFAFB7B1BD72}" destId="{DAA0EA6B-F80C-454D-8C6E-34DD519C1F40}" srcOrd="0" destOrd="0" presId="urn:microsoft.com/office/officeart/2005/8/layout/vProcess5"/>
    <dgm:cxn modelId="{C55FEE1D-777F-4503-BA63-290CDAE3ABB3}" srcId="{8BDF6673-CC45-40F6-9784-CC0033F06DE6}" destId="{DE418044-A08C-49DC-8DF7-3795D4902408}" srcOrd="0" destOrd="0" parTransId="{B2A1C3C2-6E91-43E8-B579-8720DB121DC8}" sibTransId="{A58E7D3D-1029-4C0B-91C4-4DB6E08FCBEE}"/>
    <dgm:cxn modelId="{17B5C122-51DB-4A40-8BDC-82E2AA07A242}" type="presOf" srcId="{0F66647C-354E-4480-9102-90BC69E3718D}" destId="{0E44A319-0030-4DD3-A346-BF81F35E9AB4}" srcOrd="1" destOrd="0" presId="urn:microsoft.com/office/officeart/2005/8/layout/vProcess5"/>
    <dgm:cxn modelId="{F2724029-C312-4FBB-9BD4-DE6AAAEAF848}" srcId="{8BDF6673-CC45-40F6-9784-CC0033F06DE6}" destId="{58761506-94CC-4A68-9283-BA7C91474795}" srcOrd="1" destOrd="0" parTransId="{8B56D737-6442-4AEE-99C3-59501BE538F9}" sibTransId="{F954861B-22BB-42CC-A440-FFAFB7B1BD72}"/>
    <dgm:cxn modelId="{77E74130-79B3-4212-94E7-1852D97FA383}" type="presOf" srcId="{A58E7D3D-1029-4C0B-91C4-4DB6E08FCBEE}" destId="{D71941FF-937C-40CB-820F-D9AD73229AEF}" srcOrd="0" destOrd="0" presId="urn:microsoft.com/office/officeart/2005/8/layout/vProcess5"/>
    <dgm:cxn modelId="{67EAC933-593D-4B6B-96EA-0634DE751300}" type="presOf" srcId="{115444D0-2436-49EE-8D4D-8BE22AE4E175}" destId="{37C069F9-AB45-4A1D-9C95-3C81DFB37A40}" srcOrd="0" destOrd="0" presId="urn:microsoft.com/office/officeart/2005/8/layout/vProcess5"/>
    <dgm:cxn modelId="{0B91E03B-FB21-4BAF-B4A1-224211951BF2}" type="presOf" srcId="{B45C0BD0-EFB8-4F88-9BC6-9F493A71630E}" destId="{F828AD6F-4496-4079-AF28-2E53D1D66A3B}" srcOrd="1" destOrd="0" presId="urn:microsoft.com/office/officeart/2005/8/layout/vProcess5"/>
    <dgm:cxn modelId="{09F4096A-BD9C-4E3C-9121-BADDA2F2A3A5}" type="presOf" srcId="{FB0D7A4A-7910-4FE9-8C2F-EAA5160061B4}" destId="{3ADAD4DD-2E31-4542-B355-5339C0D2DF23}" srcOrd="0" destOrd="0" presId="urn:microsoft.com/office/officeart/2005/8/layout/vProcess5"/>
    <dgm:cxn modelId="{09B4EF6C-4AFC-4CF8-B54C-C28A8D82DFA0}" type="presOf" srcId="{0F66647C-354E-4480-9102-90BC69E3718D}" destId="{BE078807-AC71-4297-906B-0A577EA6F948}" srcOrd="0" destOrd="0" presId="urn:microsoft.com/office/officeart/2005/8/layout/vProcess5"/>
    <dgm:cxn modelId="{156A2453-E4EB-43FC-84DD-263B19060EA0}" type="presOf" srcId="{B45C0BD0-EFB8-4F88-9BC6-9F493A71630E}" destId="{DA1722DE-2B0D-4802-B050-2FEB62E1253A}" srcOrd="0" destOrd="0" presId="urn:microsoft.com/office/officeart/2005/8/layout/vProcess5"/>
    <dgm:cxn modelId="{8C2FC673-9594-47DA-B2C4-DAAB87305EC9}" type="presOf" srcId="{FB0D7A4A-7910-4FE9-8C2F-EAA5160061B4}" destId="{E3AB0B58-5AB0-4AEA-8BF2-63A76F6A69F5}" srcOrd="1" destOrd="0" presId="urn:microsoft.com/office/officeart/2005/8/layout/vProcess5"/>
    <dgm:cxn modelId="{C3CC5E58-B36E-4484-B645-D1C4DA7C082B}" type="presOf" srcId="{8BDF6673-CC45-40F6-9784-CC0033F06DE6}" destId="{1338BA5F-50FA-4448-93DC-2E1DF9DB1A7E}" srcOrd="0" destOrd="0" presId="urn:microsoft.com/office/officeart/2005/8/layout/vProcess5"/>
    <dgm:cxn modelId="{F85A5F85-0A9C-4743-89DC-043E2EA31A60}" srcId="{8BDF6673-CC45-40F6-9784-CC0033F06DE6}" destId="{FB0D7A4A-7910-4FE9-8C2F-EAA5160061B4}" srcOrd="2" destOrd="0" parTransId="{625B9430-E94B-442B-9468-4D2ED098E654}" sibTransId="{115444D0-2436-49EE-8D4D-8BE22AE4E175}"/>
    <dgm:cxn modelId="{FC6A87AC-B20F-46F7-9C92-7C9421B70578}" type="presOf" srcId="{58761506-94CC-4A68-9283-BA7C91474795}" destId="{1C9E8F84-AF1F-46C8-B1BE-CE3EC174D5D4}" srcOrd="0" destOrd="0" presId="urn:microsoft.com/office/officeart/2005/8/layout/vProcess5"/>
    <dgm:cxn modelId="{AB608AAF-EF3C-4789-B0B1-F7B6280D72D5}" srcId="{8BDF6673-CC45-40F6-9784-CC0033F06DE6}" destId="{B45C0BD0-EFB8-4F88-9BC6-9F493A71630E}" srcOrd="4" destOrd="0" parTransId="{B8BCD5BD-A487-4490-8CC5-E2812D655985}" sibTransId="{69F72D1F-4DD7-4375-A165-4D3730C63B5C}"/>
    <dgm:cxn modelId="{641541D1-D8A8-429D-903A-531746093447}" type="presOf" srcId="{DE418044-A08C-49DC-8DF7-3795D4902408}" destId="{3A4F8811-AE20-429F-8C56-3544FCE7D8DA}" srcOrd="1" destOrd="0" presId="urn:microsoft.com/office/officeart/2005/8/layout/vProcess5"/>
    <dgm:cxn modelId="{698003D9-457F-45F6-BF39-2785C5B21FFA}" type="presOf" srcId="{DE418044-A08C-49DC-8DF7-3795D4902408}" destId="{4DA265E2-F4BB-4AFA-90E6-D7B3FD6421A0}" srcOrd="0" destOrd="0" presId="urn:microsoft.com/office/officeart/2005/8/layout/vProcess5"/>
    <dgm:cxn modelId="{A54D12E1-0820-49DF-B09D-071F934267DB}" type="presOf" srcId="{58761506-94CC-4A68-9283-BA7C91474795}" destId="{0EDF1D71-1416-4B4E-B353-3C988A920F15}" srcOrd="1" destOrd="0" presId="urn:microsoft.com/office/officeart/2005/8/layout/vProcess5"/>
    <dgm:cxn modelId="{071993F6-DFE7-40D6-A28C-D5201EB65742}" type="presOf" srcId="{2667C220-052C-47DE-BF66-487F0769E3AF}" destId="{7F930D76-AD92-4469-B480-5D6A9CFA65DF}" srcOrd="0" destOrd="0" presId="urn:microsoft.com/office/officeart/2005/8/layout/vProcess5"/>
    <dgm:cxn modelId="{EAE586FC-C043-42EA-9D81-3518F5C9086A}" srcId="{8BDF6673-CC45-40F6-9784-CC0033F06DE6}" destId="{0F66647C-354E-4480-9102-90BC69E3718D}" srcOrd="3" destOrd="0" parTransId="{42118B32-2E99-4FDF-94E0-98219E6948B8}" sibTransId="{2667C220-052C-47DE-BF66-487F0769E3AF}"/>
    <dgm:cxn modelId="{9D6D15CF-71EC-429F-B9DF-54ECB03A3AE9}" type="presParOf" srcId="{1338BA5F-50FA-4448-93DC-2E1DF9DB1A7E}" destId="{6D54677F-DE0D-418D-B3CD-74CDE47C8C54}" srcOrd="0" destOrd="0" presId="urn:microsoft.com/office/officeart/2005/8/layout/vProcess5"/>
    <dgm:cxn modelId="{145BAAF8-1B24-4D56-A348-62734B7621CD}" type="presParOf" srcId="{1338BA5F-50FA-4448-93DC-2E1DF9DB1A7E}" destId="{4DA265E2-F4BB-4AFA-90E6-D7B3FD6421A0}" srcOrd="1" destOrd="0" presId="urn:microsoft.com/office/officeart/2005/8/layout/vProcess5"/>
    <dgm:cxn modelId="{2993B6D2-01A1-402A-9A38-E5164F40B314}" type="presParOf" srcId="{1338BA5F-50FA-4448-93DC-2E1DF9DB1A7E}" destId="{1C9E8F84-AF1F-46C8-B1BE-CE3EC174D5D4}" srcOrd="2" destOrd="0" presId="urn:microsoft.com/office/officeart/2005/8/layout/vProcess5"/>
    <dgm:cxn modelId="{F2FFC57F-1199-47AB-BCA9-52AF01492D6D}" type="presParOf" srcId="{1338BA5F-50FA-4448-93DC-2E1DF9DB1A7E}" destId="{3ADAD4DD-2E31-4542-B355-5339C0D2DF23}" srcOrd="3" destOrd="0" presId="urn:microsoft.com/office/officeart/2005/8/layout/vProcess5"/>
    <dgm:cxn modelId="{9DA0CD88-7EAA-47CC-9F03-F0934DC72AF1}" type="presParOf" srcId="{1338BA5F-50FA-4448-93DC-2E1DF9DB1A7E}" destId="{BE078807-AC71-4297-906B-0A577EA6F948}" srcOrd="4" destOrd="0" presId="urn:microsoft.com/office/officeart/2005/8/layout/vProcess5"/>
    <dgm:cxn modelId="{717B3266-CC5E-4EC8-9A99-96D1C1025FD3}" type="presParOf" srcId="{1338BA5F-50FA-4448-93DC-2E1DF9DB1A7E}" destId="{DA1722DE-2B0D-4802-B050-2FEB62E1253A}" srcOrd="5" destOrd="0" presId="urn:microsoft.com/office/officeart/2005/8/layout/vProcess5"/>
    <dgm:cxn modelId="{DEBA535E-FD64-40A7-A57A-814F0A37546D}" type="presParOf" srcId="{1338BA5F-50FA-4448-93DC-2E1DF9DB1A7E}" destId="{D71941FF-937C-40CB-820F-D9AD73229AEF}" srcOrd="6" destOrd="0" presId="urn:microsoft.com/office/officeart/2005/8/layout/vProcess5"/>
    <dgm:cxn modelId="{AB1AA275-0C58-4C56-B334-BB23B8193519}" type="presParOf" srcId="{1338BA5F-50FA-4448-93DC-2E1DF9DB1A7E}" destId="{DAA0EA6B-F80C-454D-8C6E-34DD519C1F40}" srcOrd="7" destOrd="0" presId="urn:microsoft.com/office/officeart/2005/8/layout/vProcess5"/>
    <dgm:cxn modelId="{40A07EF9-100F-4400-9C9D-558BEAF6A747}" type="presParOf" srcId="{1338BA5F-50FA-4448-93DC-2E1DF9DB1A7E}" destId="{37C069F9-AB45-4A1D-9C95-3C81DFB37A40}" srcOrd="8" destOrd="0" presId="urn:microsoft.com/office/officeart/2005/8/layout/vProcess5"/>
    <dgm:cxn modelId="{DE73A018-EAB1-435C-97C6-5151A665AE8E}" type="presParOf" srcId="{1338BA5F-50FA-4448-93DC-2E1DF9DB1A7E}" destId="{7F930D76-AD92-4469-B480-5D6A9CFA65DF}" srcOrd="9" destOrd="0" presId="urn:microsoft.com/office/officeart/2005/8/layout/vProcess5"/>
    <dgm:cxn modelId="{6207B195-FD68-482B-ACB9-AB5F70A26EF2}" type="presParOf" srcId="{1338BA5F-50FA-4448-93DC-2E1DF9DB1A7E}" destId="{3A4F8811-AE20-429F-8C56-3544FCE7D8DA}" srcOrd="10" destOrd="0" presId="urn:microsoft.com/office/officeart/2005/8/layout/vProcess5"/>
    <dgm:cxn modelId="{9D108D73-C2CC-4174-969A-B04B514CD092}" type="presParOf" srcId="{1338BA5F-50FA-4448-93DC-2E1DF9DB1A7E}" destId="{0EDF1D71-1416-4B4E-B353-3C988A920F15}" srcOrd="11" destOrd="0" presId="urn:microsoft.com/office/officeart/2005/8/layout/vProcess5"/>
    <dgm:cxn modelId="{09121DAF-500B-45FF-994A-4871F5C150AD}" type="presParOf" srcId="{1338BA5F-50FA-4448-93DC-2E1DF9DB1A7E}" destId="{E3AB0B58-5AB0-4AEA-8BF2-63A76F6A69F5}" srcOrd="12" destOrd="0" presId="urn:microsoft.com/office/officeart/2005/8/layout/vProcess5"/>
    <dgm:cxn modelId="{D5E62BA4-5FF7-4734-9B16-9A01DFC5913F}" type="presParOf" srcId="{1338BA5F-50FA-4448-93DC-2E1DF9DB1A7E}" destId="{0E44A319-0030-4DD3-A346-BF81F35E9AB4}" srcOrd="13" destOrd="0" presId="urn:microsoft.com/office/officeart/2005/8/layout/vProcess5"/>
    <dgm:cxn modelId="{C9D9F77B-EC0E-4C85-B971-EE41CEC7691A}" type="presParOf" srcId="{1338BA5F-50FA-4448-93DC-2E1DF9DB1A7E}" destId="{F828AD6F-4496-4079-AF28-2E53D1D66A3B}" srcOrd="14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0B34AC7-3B10-4ADC-8B5B-914ACAE7ECF9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F589BFDD-0F96-4ACE-A871-174FE92EBE71}">
      <dgm:prSet/>
      <dgm:spPr/>
      <dgm:t>
        <a:bodyPr/>
        <a:lstStyle/>
        <a:p>
          <a:r>
            <a:rPr lang="sr-Cyrl-RS"/>
            <a:t>4 вечне теме:</a:t>
          </a:r>
          <a:endParaRPr lang="en-US"/>
        </a:p>
      </dgm:t>
    </dgm:pt>
    <dgm:pt modelId="{C4E240E4-3A48-49A0-99BE-51859CFEF13F}" type="parTrans" cxnId="{431A0A51-F07D-41B2-B89E-184BF18C10BC}">
      <dgm:prSet/>
      <dgm:spPr/>
      <dgm:t>
        <a:bodyPr/>
        <a:lstStyle/>
        <a:p>
          <a:endParaRPr lang="en-US"/>
        </a:p>
      </dgm:t>
    </dgm:pt>
    <dgm:pt modelId="{0CE713CC-567C-47D8-85D0-AFF2CE49D579}" type="sibTrans" cxnId="{431A0A51-F07D-41B2-B89E-184BF18C10BC}">
      <dgm:prSet/>
      <dgm:spPr/>
      <dgm:t>
        <a:bodyPr/>
        <a:lstStyle/>
        <a:p>
          <a:endParaRPr lang="en-US"/>
        </a:p>
      </dgm:t>
    </dgm:pt>
    <dgm:pt modelId="{DF1364E7-B3C4-45E8-AD82-BEA133663E14}">
      <dgm:prSet/>
      <dgm:spPr/>
      <dgm:t>
        <a:bodyPr/>
        <a:lstStyle/>
        <a:p>
          <a:r>
            <a:rPr lang="sr-Cyrl-RS"/>
            <a:t>Становање</a:t>
          </a:r>
          <a:endParaRPr lang="en-US"/>
        </a:p>
      </dgm:t>
    </dgm:pt>
    <dgm:pt modelId="{D82FE7E2-7321-4233-8436-6E14F0C0CA9B}" type="parTrans" cxnId="{6E4AF0F3-554F-497C-AD46-8873FAD8E515}">
      <dgm:prSet/>
      <dgm:spPr/>
      <dgm:t>
        <a:bodyPr/>
        <a:lstStyle/>
        <a:p>
          <a:endParaRPr lang="en-US"/>
        </a:p>
      </dgm:t>
    </dgm:pt>
    <dgm:pt modelId="{746DA8D0-B2F4-4949-9BF7-8E7EA79DFF91}" type="sibTrans" cxnId="{6E4AF0F3-554F-497C-AD46-8873FAD8E515}">
      <dgm:prSet/>
      <dgm:spPr/>
      <dgm:t>
        <a:bodyPr/>
        <a:lstStyle/>
        <a:p>
          <a:endParaRPr lang="en-US"/>
        </a:p>
      </dgm:t>
    </dgm:pt>
    <dgm:pt modelId="{DD9E21E8-67DB-49E7-AE34-914BDFBAC9EB}">
      <dgm:prSet/>
      <dgm:spPr/>
      <dgm:t>
        <a:bodyPr/>
        <a:lstStyle/>
        <a:p>
          <a:r>
            <a:rPr lang="sr-Cyrl-RS"/>
            <a:t>Образовање</a:t>
          </a:r>
          <a:endParaRPr lang="en-US"/>
        </a:p>
      </dgm:t>
    </dgm:pt>
    <dgm:pt modelId="{BD00BC0A-32CA-44CC-9D88-BFC344998CB7}" type="parTrans" cxnId="{4AA0AA25-388E-495D-B0F8-0C72779164DA}">
      <dgm:prSet/>
      <dgm:spPr/>
      <dgm:t>
        <a:bodyPr/>
        <a:lstStyle/>
        <a:p>
          <a:endParaRPr lang="en-US"/>
        </a:p>
      </dgm:t>
    </dgm:pt>
    <dgm:pt modelId="{324B3EF8-6D03-4E0F-B9AC-167F96EBD5E0}" type="sibTrans" cxnId="{4AA0AA25-388E-495D-B0F8-0C72779164DA}">
      <dgm:prSet/>
      <dgm:spPr/>
      <dgm:t>
        <a:bodyPr/>
        <a:lstStyle/>
        <a:p>
          <a:endParaRPr lang="en-US"/>
        </a:p>
      </dgm:t>
    </dgm:pt>
    <dgm:pt modelId="{44B9DE69-8853-4E7D-AA92-5DF556D02317}">
      <dgm:prSet/>
      <dgm:spPr/>
      <dgm:t>
        <a:bodyPr/>
        <a:lstStyle/>
        <a:p>
          <a:r>
            <a:rPr lang="sr-Cyrl-RS"/>
            <a:t>Запошљавање</a:t>
          </a:r>
          <a:endParaRPr lang="en-US"/>
        </a:p>
      </dgm:t>
    </dgm:pt>
    <dgm:pt modelId="{E3D0B4CA-02F0-42D4-9C57-25D3CEDCC885}" type="parTrans" cxnId="{555D369E-3CFB-4B66-ABD7-D1E4F2C4F627}">
      <dgm:prSet/>
      <dgm:spPr/>
      <dgm:t>
        <a:bodyPr/>
        <a:lstStyle/>
        <a:p>
          <a:endParaRPr lang="en-US"/>
        </a:p>
      </dgm:t>
    </dgm:pt>
    <dgm:pt modelId="{13EB2ABB-F387-42DC-AD2C-BD00014C1469}" type="sibTrans" cxnId="{555D369E-3CFB-4B66-ABD7-D1E4F2C4F627}">
      <dgm:prSet/>
      <dgm:spPr/>
      <dgm:t>
        <a:bodyPr/>
        <a:lstStyle/>
        <a:p>
          <a:endParaRPr lang="en-US"/>
        </a:p>
      </dgm:t>
    </dgm:pt>
    <dgm:pt modelId="{C4BC3C28-6A91-4FE6-9CC6-578B8DCB85E7}">
      <dgm:prSet/>
      <dgm:spPr/>
      <dgm:t>
        <a:bodyPr/>
        <a:lstStyle/>
        <a:p>
          <a:r>
            <a:rPr lang="sr-Cyrl-RS"/>
            <a:t>Здравство</a:t>
          </a:r>
          <a:endParaRPr lang="en-US"/>
        </a:p>
      </dgm:t>
    </dgm:pt>
    <dgm:pt modelId="{992FE683-20AE-4D43-86C1-8ED17955AAB9}" type="parTrans" cxnId="{FE0CC9D4-DC7B-41EA-A2C8-EBC2C552B2C9}">
      <dgm:prSet/>
      <dgm:spPr/>
      <dgm:t>
        <a:bodyPr/>
        <a:lstStyle/>
        <a:p>
          <a:endParaRPr lang="en-US"/>
        </a:p>
      </dgm:t>
    </dgm:pt>
    <dgm:pt modelId="{3045055A-88DF-4B71-971A-FDA85DAFD146}" type="sibTrans" cxnId="{FE0CC9D4-DC7B-41EA-A2C8-EBC2C552B2C9}">
      <dgm:prSet/>
      <dgm:spPr/>
      <dgm:t>
        <a:bodyPr/>
        <a:lstStyle/>
        <a:p>
          <a:endParaRPr lang="en-US"/>
        </a:p>
      </dgm:t>
    </dgm:pt>
    <dgm:pt modelId="{90529450-458C-45A0-BFBA-7B9A64D2AB2B}">
      <dgm:prSet/>
      <dgm:spPr/>
      <dgm:t>
        <a:bodyPr/>
        <a:lstStyle/>
        <a:p>
          <a:r>
            <a:rPr lang="sr-Cyrl-RS"/>
            <a:t>Неопходност интердисциплинарности при решавању тешкоћа са којима се Роми сусрећу</a:t>
          </a:r>
          <a:endParaRPr lang="en-US"/>
        </a:p>
      </dgm:t>
    </dgm:pt>
    <dgm:pt modelId="{2F2A58B0-BA43-4A59-83E3-DC62C3A7D355}" type="parTrans" cxnId="{07181509-EE99-40CD-859E-35FA03774906}">
      <dgm:prSet/>
      <dgm:spPr/>
      <dgm:t>
        <a:bodyPr/>
        <a:lstStyle/>
        <a:p>
          <a:endParaRPr lang="en-US"/>
        </a:p>
      </dgm:t>
    </dgm:pt>
    <dgm:pt modelId="{2612050E-98C0-4736-B435-42B6506B56CE}" type="sibTrans" cxnId="{07181509-EE99-40CD-859E-35FA03774906}">
      <dgm:prSet/>
      <dgm:spPr/>
      <dgm:t>
        <a:bodyPr/>
        <a:lstStyle/>
        <a:p>
          <a:endParaRPr lang="en-US"/>
        </a:p>
      </dgm:t>
    </dgm:pt>
    <dgm:pt modelId="{8A993062-1A7A-4BDF-9307-F5E63315AE3B}" type="pres">
      <dgm:prSet presAssocID="{30B34AC7-3B10-4ADC-8B5B-914ACAE7ECF9}" presName="linear" presStyleCnt="0">
        <dgm:presLayoutVars>
          <dgm:animLvl val="lvl"/>
          <dgm:resizeHandles val="exact"/>
        </dgm:presLayoutVars>
      </dgm:prSet>
      <dgm:spPr/>
    </dgm:pt>
    <dgm:pt modelId="{14520B40-0FDA-4C8B-9AC1-1765D95C4074}" type="pres">
      <dgm:prSet presAssocID="{F589BFDD-0F96-4ACE-A871-174FE92EBE71}" presName="parentText" presStyleLbl="node1" presStyleIdx="0" presStyleCnt="6">
        <dgm:presLayoutVars>
          <dgm:chMax val="0"/>
          <dgm:bulletEnabled val="1"/>
        </dgm:presLayoutVars>
      </dgm:prSet>
      <dgm:spPr/>
    </dgm:pt>
    <dgm:pt modelId="{7AD38562-F056-492D-A5A0-59EBDDA86F9D}" type="pres">
      <dgm:prSet presAssocID="{0CE713CC-567C-47D8-85D0-AFF2CE49D579}" presName="spacer" presStyleCnt="0"/>
      <dgm:spPr/>
    </dgm:pt>
    <dgm:pt modelId="{AB6F0828-A67B-4F1A-B6EB-5035C341B0A5}" type="pres">
      <dgm:prSet presAssocID="{DF1364E7-B3C4-45E8-AD82-BEA133663E14}" presName="parentText" presStyleLbl="node1" presStyleIdx="1" presStyleCnt="6">
        <dgm:presLayoutVars>
          <dgm:chMax val="0"/>
          <dgm:bulletEnabled val="1"/>
        </dgm:presLayoutVars>
      </dgm:prSet>
      <dgm:spPr/>
    </dgm:pt>
    <dgm:pt modelId="{F5FE6C99-BB18-499D-A9EA-BEFEE4F9A273}" type="pres">
      <dgm:prSet presAssocID="{746DA8D0-B2F4-4949-9BF7-8E7EA79DFF91}" presName="spacer" presStyleCnt="0"/>
      <dgm:spPr/>
    </dgm:pt>
    <dgm:pt modelId="{86548EFF-6BAE-4BBD-8885-24119DD927A3}" type="pres">
      <dgm:prSet presAssocID="{DD9E21E8-67DB-49E7-AE34-914BDFBAC9EB}" presName="parentText" presStyleLbl="node1" presStyleIdx="2" presStyleCnt="6">
        <dgm:presLayoutVars>
          <dgm:chMax val="0"/>
          <dgm:bulletEnabled val="1"/>
        </dgm:presLayoutVars>
      </dgm:prSet>
      <dgm:spPr/>
    </dgm:pt>
    <dgm:pt modelId="{0E83EC1E-17E3-49DA-932E-416EDDDBE3E3}" type="pres">
      <dgm:prSet presAssocID="{324B3EF8-6D03-4E0F-B9AC-167F96EBD5E0}" presName="spacer" presStyleCnt="0"/>
      <dgm:spPr/>
    </dgm:pt>
    <dgm:pt modelId="{56F552A6-6125-4BBC-8BC3-1E6D7C7AB46A}" type="pres">
      <dgm:prSet presAssocID="{44B9DE69-8853-4E7D-AA92-5DF556D02317}" presName="parentText" presStyleLbl="node1" presStyleIdx="3" presStyleCnt="6">
        <dgm:presLayoutVars>
          <dgm:chMax val="0"/>
          <dgm:bulletEnabled val="1"/>
        </dgm:presLayoutVars>
      </dgm:prSet>
      <dgm:spPr/>
    </dgm:pt>
    <dgm:pt modelId="{8B110032-001D-48DA-8EFC-B745F5AFA6B9}" type="pres">
      <dgm:prSet presAssocID="{13EB2ABB-F387-42DC-AD2C-BD00014C1469}" presName="spacer" presStyleCnt="0"/>
      <dgm:spPr/>
    </dgm:pt>
    <dgm:pt modelId="{EE69C71C-7ADD-41FE-A8D1-5BA7E45F1E67}" type="pres">
      <dgm:prSet presAssocID="{C4BC3C28-6A91-4FE6-9CC6-578B8DCB85E7}" presName="parentText" presStyleLbl="node1" presStyleIdx="4" presStyleCnt="6">
        <dgm:presLayoutVars>
          <dgm:chMax val="0"/>
          <dgm:bulletEnabled val="1"/>
        </dgm:presLayoutVars>
      </dgm:prSet>
      <dgm:spPr/>
    </dgm:pt>
    <dgm:pt modelId="{D14266F8-C428-4009-8D76-019A4DF65649}" type="pres">
      <dgm:prSet presAssocID="{3045055A-88DF-4B71-971A-FDA85DAFD146}" presName="spacer" presStyleCnt="0"/>
      <dgm:spPr/>
    </dgm:pt>
    <dgm:pt modelId="{BAC2D0D8-68F8-40BF-8CC9-789F41F0A122}" type="pres">
      <dgm:prSet presAssocID="{90529450-458C-45A0-BFBA-7B9A64D2AB2B}" presName="parentText" presStyleLbl="node1" presStyleIdx="5" presStyleCnt="6">
        <dgm:presLayoutVars>
          <dgm:chMax val="0"/>
          <dgm:bulletEnabled val="1"/>
        </dgm:presLayoutVars>
      </dgm:prSet>
      <dgm:spPr/>
    </dgm:pt>
  </dgm:ptLst>
  <dgm:cxnLst>
    <dgm:cxn modelId="{07181509-EE99-40CD-859E-35FA03774906}" srcId="{30B34AC7-3B10-4ADC-8B5B-914ACAE7ECF9}" destId="{90529450-458C-45A0-BFBA-7B9A64D2AB2B}" srcOrd="5" destOrd="0" parTransId="{2F2A58B0-BA43-4A59-83E3-DC62C3A7D355}" sibTransId="{2612050E-98C0-4736-B435-42B6506B56CE}"/>
    <dgm:cxn modelId="{4AA0AA25-388E-495D-B0F8-0C72779164DA}" srcId="{30B34AC7-3B10-4ADC-8B5B-914ACAE7ECF9}" destId="{DD9E21E8-67DB-49E7-AE34-914BDFBAC9EB}" srcOrd="2" destOrd="0" parTransId="{BD00BC0A-32CA-44CC-9D88-BFC344998CB7}" sibTransId="{324B3EF8-6D03-4E0F-B9AC-167F96EBD5E0}"/>
    <dgm:cxn modelId="{39E7713C-A531-419F-A261-72699672AFDC}" type="presOf" srcId="{DD9E21E8-67DB-49E7-AE34-914BDFBAC9EB}" destId="{86548EFF-6BAE-4BBD-8885-24119DD927A3}" srcOrd="0" destOrd="0" presId="urn:microsoft.com/office/officeart/2005/8/layout/vList2"/>
    <dgm:cxn modelId="{9CD4F26D-7122-4F5C-A39B-6F078D408F61}" type="presOf" srcId="{F589BFDD-0F96-4ACE-A871-174FE92EBE71}" destId="{14520B40-0FDA-4C8B-9AC1-1765D95C4074}" srcOrd="0" destOrd="0" presId="urn:microsoft.com/office/officeart/2005/8/layout/vList2"/>
    <dgm:cxn modelId="{431A0A51-F07D-41B2-B89E-184BF18C10BC}" srcId="{30B34AC7-3B10-4ADC-8B5B-914ACAE7ECF9}" destId="{F589BFDD-0F96-4ACE-A871-174FE92EBE71}" srcOrd="0" destOrd="0" parTransId="{C4E240E4-3A48-49A0-99BE-51859CFEF13F}" sibTransId="{0CE713CC-567C-47D8-85D0-AFF2CE49D579}"/>
    <dgm:cxn modelId="{2C92A479-41A9-4D2B-A46A-4707C4369555}" type="presOf" srcId="{90529450-458C-45A0-BFBA-7B9A64D2AB2B}" destId="{BAC2D0D8-68F8-40BF-8CC9-789F41F0A122}" srcOrd="0" destOrd="0" presId="urn:microsoft.com/office/officeart/2005/8/layout/vList2"/>
    <dgm:cxn modelId="{8D14D07F-614C-4548-96AC-35C28647A091}" type="presOf" srcId="{DF1364E7-B3C4-45E8-AD82-BEA133663E14}" destId="{AB6F0828-A67B-4F1A-B6EB-5035C341B0A5}" srcOrd="0" destOrd="0" presId="urn:microsoft.com/office/officeart/2005/8/layout/vList2"/>
    <dgm:cxn modelId="{DCC07580-897C-4A69-BD83-0A55D834E183}" type="presOf" srcId="{30B34AC7-3B10-4ADC-8B5B-914ACAE7ECF9}" destId="{8A993062-1A7A-4BDF-9307-F5E63315AE3B}" srcOrd="0" destOrd="0" presId="urn:microsoft.com/office/officeart/2005/8/layout/vList2"/>
    <dgm:cxn modelId="{555D369E-3CFB-4B66-ABD7-D1E4F2C4F627}" srcId="{30B34AC7-3B10-4ADC-8B5B-914ACAE7ECF9}" destId="{44B9DE69-8853-4E7D-AA92-5DF556D02317}" srcOrd="3" destOrd="0" parTransId="{E3D0B4CA-02F0-42D4-9C57-25D3CEDCC885}" sibTransId="{13EB2ABB-F387-42DC-AD2C-BD00014C1469}"/>
    <dgm:cxn modelId="{40958AA2-0A9A-4B04-8D81-32FA5A566946}" type="presOf" srcId="{44B9DE69-8853-4E7D-AA92-5DF556D02317}" destId="{56F552A6-6125-4BBC-8BC3-1E6D7C7AB46A}" srcOrd="0" destOrd="0" presId="urn:microsoft.com/office/officeart/2005/8/layout/vList2"/>
    <dgm:cxn modelId="{FE0CC9D4-DC7B-41EA-A2C8-EBC2C552B2C9}" srcId="{30B34AC7-3B10-4ADC-8B5B-914ACAE7ECF9}" destId="{C4BC3C28-6A91-4FE6-9CC6-578B8DCB85E7}" srcOrd="4" destOrd="0" parTransId="{992FE683-20AE-4D43-86C1-8ED17955AAB9}" sibTransId="{3045055A-88DF-4B71-971A-FDA85DAFD146}"/>
    <dgm:cxn modelId="{7C9B06E0-2405-4FED-8182-B517B2AB330F}" type="presOf" srcId="{C4BC3C28-6A91-4FE6-9CC6-578B8DCB85E7}" destId="{EE69C71C-7ADD-41FE-A8D1-5BA7E45F1E67}" srcOrd="0" destOrd="0" presId="urn:microsoft.com/office/officeart/2005/8/layout/vList2"/>
    <dgm:cxn modelId="{6E4AF0F3-554F-497C-AD46-8873FAD8E515}" srcId="{30B34AC7-3B10-4ADC-8B5B-914ACAE7ECF9}" destId="{DF1364E7-B3C4-45E8-AD82-BEA133663E14}" srcOrd="1" destOrd="0" parTransId="{D82FE7E2-7321-4233-8436-6E14F0C0CA9B}" sibTransId="{746DA8D0-B2F4-4949-9BF7-8E7EA79DFF91}"/>
    <dgm:cxn modelId="{CEEC06A7-60A5-405C-8A98-F5E5C35787AF}" type="presParOf" srcId="{8A993062-1A7A-4BDF-9307-F5E63315AE3B}" destId="{14520B40-0FDA-4C8B-9AC1-1765D95C4074}" srcOrd="0" destOrd="0" presId="urn:microsoft.com/office/officeart/2005/8/layout/vList2"/>
    <dgm:cxn modelId="{BD3C0957-F3B7-499A-AD64-205031EB87C8}" type="presParOf" srcId="{8A993062-1A7A-4BDF-9307-F5E63315AE3B}" destId="{7AD38562-F056-492D-A5A0-59EBDDA86F9D}" srcOrd="1" destOrd="0" presId="urn:microsoft.com/office/officeart/2005/8/layout/vList2"/>
    <dgm:cxn modelId="{D0EB0B64-AB7D-4D2E-9CD6-F924B0CC226A}" type="presParOf" srcId="{8A993062-1A7A-4BDF-9307-F5E63315AE3B}" destId="{AB6F0828-A67B-4F1A-B6EB-5035C341B0A5}" srcOrd="2" destOrd="0" presId="urn:microsoft.com/office/officeart/2005/8/layout/vList2"/>
    <dgm:cxn modelId="{72035CBF-2487-444D-ABF8-1995F3FE37D1}" type="presParOf" srcId="{8A993062-1A7A-4BDF-9307-F5E63315AE3B}" destId="{F5FE6C99-BB18-499D-A9EA-BEFEE4F9A273}" srcOrd="3" destOrd="0" presId="urn:microsoft.com/office/officeart/2005/8/layout/vList2"/>
    <dgm:cxn modelId="{AF43383B-4B69-4E50-8CD1-A2DE411A9BD5}" type="presParOf" srcId="{8A993062-1A7A-4BDF-9307-F5E63315AE3B}" destId="{86548EFF-6BAE-4BBD-8885-24119DD927A3}" srcOrd="4" destOrd="0" presId="urn:microsoft.com/office/officeart/2005/8/layout/vList2"/>
    <dgm:cxn modelId="{6412EA2D-3BC5-44A6-A4D3-98FD99FF5E8A}" type="presParOf" srcId="{8A993062-1A7A-4BDF-9307-F5E63315AE3B}" destId="{0E83EC1E-17E3-49DA-932E-416EDDDBE3E3}" srcOrd="5" destOrd="0" presId="urn:microsoft.com/office/officeart/2005/8/layout/vList2"/>
    <dgm:cxn modelId="{F83AFD2C-9A3B-4201-AA98-6A315F2B403F}" type="presParOf" srcId="{8A993062-1A7A-4BDF-9307-F5E63315AE3B}" destId="{56F552A6-6125-4BBC-8BC3-1E6D7C7AB46A}" srcOrd="6" destOrd="0" presId="urn:microsoft.com/office/officeart/2005/8/layout/vList2"/>
    <dgm:cxn modelId="{C7F8F252-0A15-4A9B-B564-65A56FF85020}" type="presParOf" srcId="{8A993062-1A7A-4BDF-9307-F5E63315AE3B}" destId="{8B110032-001D-48DA-8EFC-B745F5AFA6B9}" srcOrd="7" destOrd="0" presId="urn:microsoft.com/office/officeart/2005/8/layout/vList2"/>
    <dgm:cxn modelId="{8824DFAE-B809-476B-A57A-7C934FD4CCFA}" type="presParOf" srcId="{8A993062-1A7A-4BDF-9307-F5E63315AE3B}" destId="{EE69C71C-7ADD-41FE-A8D1-5BA7E45F1E67}" srcOrd="8" destOrd="0" presId="urn:microsoft.com/office/officeart/2005/8/layout/vList2"/>
    <dgm:cxn modelId="{AA252630-BA83-4B99-AFF8-383E8DA43588}" type="presParOf" srcId="{8A993062-1A7A-4BDF-9307-F5E63315AE3B}" destId="{D14266F8-C428-4009-8D76-019A4DF65649}" srcOrd="9" destOrd="0" presId="urn:microsoft.com/office/officeart/2005/8/layout/vList2"/>
    <dgm:cxn modelId="{F1CF1219-AED1-4158-A99F-CB01B9F68B6A}" type="presParOf" srcId="{8A993062-1A7A-4BDF-9307-F5E63315AE3B}" destId="{BAC2D0D8-68F8-40BF-8CC9-789F41F0A122}" srcOrd="1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D9DB7212-25CF-437E-8B4E-75FA1CCCDA5F}" type="doc">
      <dgm:prSet loTypeId="urn:microsoft.com/office/officeart/2005/8/layout/matrix3" loCatId="matrix" qsTypeId="urn:microsoft.com/office/officeart/2005/8/quickstyle/simple4" qsCatId="simple" csTypeId="urn:microsoft.com/office/officeart/2005/8/colors/colorful5" csCatId="colorful"/>
      <dgm:spPr/>
      <dgm:t>
        <a:bodyPr/>
        <a:lstStyle/>
        <a:p>
          <a:endParaRPr lang="en-US"/>
        </a:p>
      </dgm:t>
    </dgm:pt>
    <dgm:pt modelId="{2D3A4673-6641-4EB7-8606-35ED3B7461CA}">
      <dgm:prSet/>
      <dgm:spPr/>
      <dgm:t>
        <a:bodyPr/>
        <a:lstStyle/>
        <a:p>
          <a:r>
            <a:rPr lang="sr-Cyrl-RS"/>
            <a:t>Држава, стратегија</a:t>
          </a:r>
          <a:endParaRPr lang="en-US"/>
        </a:p>
      </dgm:t>
    </dgm:pt>
    <dgm:pt modelId="{D127701F-CEC6-4502-918D-33CEA3FE3C0B}" type="parTrans" cxnId="{7A6D9734-9AF0-4555-8086-7EB11C09D571}">
      <dgm:prSet/>
      <dgm:spPr/>
      <dgm:t>
        <a:bodyPr/>
        <a:lstStyle/>
        <a:p>
          <a:endParaRPr lang="en-US"/>
        </a:p>
      </dgm:t>
    </dgm:pt>
    <dgm:pt modelId="{ABA644E3-0012-4FBE-9D5F-A6D2DF0106F8}" type="sibTrans" cxnId="{7A6D9734-9AF0-4555-8086-7EB11C09D571}">
      <dgm:prSet/>
      <dgm:spPr/>
      <dgm:t>
        <a:bodyPr/>
        <a:lstStyle/>
        <a:p>
          <a:endParaRPr lang="en-US"/>
        </a:p>
      </dgm:t>
    </dgm:pt>
    <dgm:pt modelId="{0C18B618-0B71-4889-8495-3AEE7415D70E}">
      <dgm:prSet/>
      <dgm:spPr/>
      <dgm:t>
        <a:bodyPr/>
        <a:lstStyle/>
        <a:p>
          <a:r>
            <a:rPr lang="sr-Cyrl-RS"/>
            <a:t>Национали савет</a:t>
          </a:r>
          <a:endParaRPr lang="en-US"/>
        </a:p>
      </dgm:t>
    </dgm:pt>
    <dgm:pt modelId="{BF6569DF-EBAF-42A2-8562-12FE20D55225}" type="parTrans" cxnId="{9F42DF5F-53D1-45AF-A928-BB8B9D5E2438}">
      <dgm:prSet/>
      <dgm:spPr/>
      <dgm:t>
        <a:bodyPr/>
        <a:lstStyle/>
        <a:p>
          <a:endParaRPr lang="en-US"/>
        </a:p>
      </dgm:t>
    </dgm:pt>
    <dgm:pt modelId="{FDB3997B-495C-4A29-8728-2D297E49D285}" type="sibTrans" cxnId="{9F42DF5F-53D1-45AF-A928-BB8B9D5E2438}">
      <dgm:prSet/>
      <dgm:spPr/>
      <dgm:t>
        <a:bodyPr/>
        <a:lstStyle/>
        <a:p>
          <a:endParaRPr lang="en-US"/>
        </a:p>
      </dgm:t>
    </dgm:pt>
    <dgm:pt modelId="{8E270B2B-9D87-4EB8-9695-B9359A4862E4}">
      <dgm:prSet/>
      <dgm:spPr/>
      <dgm:t>
        <a:bodyPr/>
        <a:lstStyle/>
        <a:p>
          <a:r>
            <a:rPr lang="sr-Cyrl-RS"/>
            <a:t>НВО</a:t>
          </a:r>
          <a:endParaRPr lang="en-US"/>
        </a:p>
      </dgm:t>
    </dgm:pt>
    <dgm:pt modelId="{A1F7DB25-99AA-4B49-97D0-E0A73EA4A795}" type="parTrans" cxnId="{ACF02E52-6EF5-4872-9550-14AFBE703EA0}">
      <dgm:prSet/>
      <dgm:spPr/>
      <dgm:t>
        <a:bodyPr/>
        <a:lstStyle/>
        <a:p>
          <a:endParaRPr lang="en-US"/>
        </a:p>
      </dgm:t>
    </dgm:pt>
    <dgm:pt modelId="{C966269D-A9D8-4363-89F9-3EEA07EE6F92}" type="sibTrans" cxnId="{ACF02E52-6EF5-4872-9550-14AFBE703EA0}">
      <dgm:prSet/>
      <dgm:spPr/>
      <dgm:t>
        <a:bodyPr/>
        <a:lstStyle/>
        <a:p>
          <a:endParaRPr lang="en-US"/>
        </a:p>
      </dgm:t>
    </dgm:pt>
    <dgm:pt modelId="{D7E52F12-A1E0-495E-A58F-6EAAAEB4135F}">
      <dgm:prSet/>
      <dgm:spPr/>
      <dgm:t>
        <a:bodyPr/>
        <a:lstStyle/>
        <a:p>
          <a:r>
            <a:rPr lang="sr-Cyrl-RS"/>
            <a:t>На ЕУ нивоу</a:t>
          </a:r>
          <a:endParaRPr lang="en-US"/>
        </a:p>
      </dgm:t>
    </dgm:pt>
    <dgm:pt modelId="{5402B07A-37C1-4A80-BE8F-3E31DBEF296D}" type="parTrans" cxnId="{89996D21-6811-4D24-A80B-05B07C618800}">
      <dgm:prSet/>
      <dgm:spPr/>
      <dgm:t>
        <a:bodyPr/>
        <a:lstStyle/>
        <a:p>
          <a:endParaRPr lang="en-US"/>
        </a:p>
      </dgm:t>
    </dgm:pt>
    <dgm:pt modelId="{4556780A-854D-46D9-A601-38B620C10BD3}" type="sibTrans" cxnId="{89996D21-6811-4D24-A80B-05B07C618800}">
      <dgm:prSet/>
      <dgm:spPr/>
      <dgm:t>
        <a:bodyPr/>
        <a:lstStyle/>
        <a:p>
          <a:endParaRPr lang="en-US"/>
        </a:p>
      </dgm:t>
    </dgm:pt>
    <dgm:pt modelId="{8ECF7440-81BF-41BF-A612-0E63A5F6ACC3}" type="pres">
      <dgm:prSet presAssocID="{D9DB7212-25CF-437E-8B4E-75FA1CCCDA5F}" presName="matrix" presStyleCnt="0">
        <dgm:presLayoutVars>
          <dgm:chMax val="1"/>
          <dgm:dir/>
          <dgm:resizeHandles val="exact"/>
        </dgm:presLayoutVars>
      </dgm:prSet>
      <dgm:spPr/>
    </dgm:pt>
    <dgm:pt modelId="{9A7774E5-9E84-4A77-A4BF-4F3B5DA678F1}" type="pres">
      <dgm:prSet presAssocID="{D9DB7212-25CF-437E-8B4E-75FA1CCCDA5F}" presName="diamond" presStyleLbl="bgShp" presStyleIdx="0" presStyleCnt="1"/>
      <dgm:spPr/>
    </dgm:pt>
    <dgm:pt modelId="{BA561266-A9F3-47D3-BE26-369AF566A8A1}" type="pres">
      <dgm:prSet presAssocID="{D9DB7212-25CF-437E-8B4E-75FA1CCCDA5F}" presName="quad1" presStyleLbl="node1" presStyleIdx="0" presStyleCnt="4">
        <dgm:presLayoutVars>
          <dgm:chMax val="0"/>
          <dgm:chPref val="0"/>
          <dgm:bulletEnabled val="1"/>
        </dgm:presLayoutVars>
      </dgm:prSet>
      <dgm:spPr/>
    </dgm:pt>
    <dgm:pt modelId="{E1C8A21D-9CE2-4D09-A219-F4D9BFE6D688}" type="pres">
      <dgm:prSet presAssocID="{D9DB7212-25CF-437E-8B4E-75FA1CCCDA5F}" presName="quad2" presStyleLbl="node1" presStyleIdx="1" presStyleCnt="4">
        <dgm:presLayoutVars>
          <dgm:chMax val="0"/>
          <dgm:chPref val="0"/>
          <dgm:bulletEnabled val="1"/>
        </dgm:presLayoutVars>
      </dgm:prSet>
      <dgm:spPr/>
    </dgm:pt>
    <dgm:pt modelId="{63E9B0D7-664D-4031-B393-5D3F59C59031}" type="pres">
      <dgm:prSet presAssocID="{D9DB7212-25CF-437E-8B4E-75FA1CCCDA5F}" presName="quad3" presStyleLbl="node1" presStyleIdx="2" presStyleCnt="4">
        <dgm:presLayoutVars>
          <dgm:chMax val="0"/>
          <dgm:chPref val="0"/>
          <dgm:bulletEnabled val="1"/>
        </dgm:presLayoutVars>
      </dgm:prSet>
      <dgm:spPr/>
    </dgm:pt>
    <dgm:pt modelId="{6303AD9F-E96A-4DEA-9D28-C07C8F009A27}" type="pres">
      <dgm:prSet presAssocID="{D9DB7212-25CF-437E-8B4E-75FA1CCCDA5F}" presName="quad4" presStyleLbl="node1" presStyleIdx="3" presStyleCnt="4">
        <dgm:presLayoutVars>
          <dgm:chMax val="0"/>
          <dgm:chPref val="0"/>
          <dgm:bulletEnabled val="1"/>
        </dgm:presLayoutVars>
      </dgm:prSet>
      <dgm:spPr/>
    </dgm:pt>
  </dgm:ptLst>
  <dgm:cxnLst>
    <dgm:cxn modelId="{89996D21-6811-4D24-A80B-05B07C618800}" srcId="{D9DB7212-25CF-437E-8B4E-75FA1CCCDA5F}" destId="{D7E52F12-A1E0-495E-A58F-6EAAAEB4135F}" srcOrd="3" destOrd="0" parTransId="{5402B07A-37C1-4A80-BE8F-3E31DBEF296D}" sibTransId="{4556780A-854D-46D9-A601-38B620C10BD3}"/>
    <dgm:cxn modelId="{7A6D9734-9AF0-4555-8086-7EB11C09D571}" srcId="{D9DB7212-25CF-437E-8B4E-75FA1CCCDA5F}" destId="{2D3A4673-6641-4EB7-8606-35ED3B7461CA}" srcOrd="0" destOrd="0" parTransId="{D127701F-CEC6-4502-918D-33CEA3FE3C0B}" sibTransId="{ABA644E3-0012-4FBE-9D5F-A6D2DF0106F8}"/>
    <dgm:cxn modelId="{9F42DF5F-53D1-45AF-A928-BB8B9D5E2438}" srcId="{D9DB7212-25CF-437E-8B4E-75FA1CCCDA5F}" destId="{0C18B618-0B71-4889-8495-3AEE7415D70E}" srcOrd="1" destOrd="0" parTransId="{BF6569DF-EBAF-42A2-8562-12FE20D55225}" sibTransId="{FDB3997B-495C-4A29-8728-2D297E49D285}"/>
    <dgm:cxn modelId="{0F11CD68-AD89-4BF5-89C8-142A78A3F4BE}" type="presOf" srcId="{D9DB7212-25CF-437E-8B4E-75FA1CCCDA5F}" destId="{8ECF7440-81BF-41BF-A612-0E63A5F6ACC3}" srcOrd="0" destOrd="0" presId="urn:microsoft.com/office/officeart/2005/8/layout/matrix3"/>
    <dgm:cxn modelId="{C0FF9A6E-4E83-41DA-A13F-A11BA02F3A2A}" type="presOf" srcId="{2D3A4673-6641-4EB7-8606-35ED3B7461CA}" destId="{BA561266-A9F3-47D3-BE26-369AF566A8A1}" srcOrd="0" destOrd="0" presId="urn:microsoft.com/office/officeart/2005/8/layout/matrix3"/>
    <dgm:cxn modelId="{ACF02E52-6EF5-4872-9550-14AFBE703EA0}" srcId="{D9DB7212-25CF-437E-8B4E-75FA1CCCDA5F}" destId="{8E270B2B-9D87-4EB8-9695-B9359A4862E4}" srcOrd="2" destOrd="0" parTransId="{A1F7DB25-99AA-4B49-97D0-E0A73EA4A795}" sibTransId="{C966269D-A9D8-4363-89F9-3EEA07EE6F92}"/>
    <dgm:cxn modelId="{F28D5BAA-7225-4C44-8870-18976E17DD94}" type="presOf" srcId="{D7E52F12-A1E0-495E-A58F-6EAAAEB4135F}" destId="{6303AD9F-E96A-4DEA-9D28-C07C8F009A27}" srcOrd="0" destOrd="0" presId="urn:microsoft.com/office/officeart/2005/8/layout/matrix3"/>
    <dgm:cxn modelId="{F82FADAA-7576-40F4-8766-4E61533F8375}" type="presOf" srcId="{8E270B2B-9D87-4EB8-9695-B9359A4862E4}" destId="{63E9B0D7-664D-4031-B393-5D3F59C59031}" srcOrd="0" destOrd="0" presId="urn:microsoft.com/office/officeart/2005/8/layout/matrix3"/>
    <dgm:cxn modelId="{71C971C7-357C-4FFA-BBAB-8BB6FAE796BB}" type="presOf" srcId="{0C18B618-0B71-4889-8495-3AEE7415D70E}" destId="{E1C8A21D-9CE2-4D09-A219-F4D9BFE6D688}" srcOrd="0" destOrd="0" presId="urn:microsoft.com/office/officeart/2005/8/layout/matrix3"/>
    <dgm:cxn modelId="{33236DAF-A72A-4836-B891-8FA242917E33}" type="presParOf" srcId="{8ECF7440-81BF-41BF-A612-0E63A5F6ACC3}" destId="{9A7774E5-9E84-4A77-A4BF-4F3B5DA678F1}" srcOrd="0" destOrd="0" presId="urn:microsoft.com/office/officeart/2005/8/layout/matrix3"/>
    <dgm:cxn modelId="{A5FECC1B-950A-4834-A500-FCFDD4BE8467}" type="presParOf" srcId="{8ECF7440-81BF-41BF-A612-0E63A5F6ACC3}" destId="{BA561266-A9F3-47D3-BE26-369AF566A8A1}" srcOrd="1" destOrd="0" presId="urn:microsoft.com/office/officeart/2005/8/layout/matrix3"/>
    <dgm:cxn modelId="{06D832FF-7531-4A6C-A78B-069250AE8976}" type="presParOf" srcId="{8ECF7440-81BF-41BF-A612-0E63A5F6ACC3}" destId="{E1C8A21D-9CE2-4D09-A219-F4D9BFE6D688}" srcOrd="2" destOrd="0" presId="urn:microsoft.com/office/officeart/2005/8/layout/matrix3"/>
    <dgm:cxn modelId="{EC2F2F50-7274-48E3-A767-FB9AA2259F31}" type="presParOf" srcId="{8ECF7440-81BF-41BF-A612-0E63A5F6ACC3}" destId="{63E9B0D7-664D-4031-B393-5D3F59C59031}" srcOrd="3" destOrd="0" presId="urn:microsoft.com/office/officeart/2005/8/layout/matrix3"/>
    <dgm:cxn modelId="{5FB3DDE6-B931-4E90-A9F3-504CFA18DC33}" type="presParOf" srcId="{8ECF7440-81BF-41BF-A612-0E63A5F6ACC3}" destId="{6303AD9F-E96A-4DEA-9D28-C07C8F009A27}" srcOrd="4" destOrd="0" presId="urn:microsoft.com/office/officeart/2005/8/layout/matrix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5FFBD7B2-E299-4DE6-BB47-1E989E258F1F}" type="doc">
      <dgm:prSet loTypeId="urn:microsoft.com/office/officeart/2005/8/layout/hierarchy1" loCatId="hierarchy" qsTypeId="urn:microsoft.com/office/officeart/2005/8/quickstyle/simple1" qsCatId="simple" csTypeId="urn:microsoft.com/office/officeart/2005/8/colors/accent2_2" csCatId="accent2" phldr="1"/>
      <dgm:spPr/>
      <dgm:t>
        <a:bodyPr/>
        <a:lstStyle/>
        <a:p>
          <a:endParaRPr lang="en-US"/>
        </a:p>
      </dgm:t>
    </dgm:pt>
    <dgm:pt modelId="{2C560DCF-047E-4519-B36C-98644F1606B6}">
      <dgm:prSet/>
      <dgm:spPr/>
      <dgm:t>
        <a:bodyPr/>
        <a:lstStyle/>
        <a:p>
          <a:r>
            <a:rPr lang="sr-Cyrl-RS" dirty="0"/>
            <a:t>У случају Рома јако често се зам</a:t>
          </a:r>
          <a:r>
            <a:rPr lang="sr-Latn-RS" dirty="0"/>
            <a:t>e</a:t>
          </a:r>
          <a:r>
            <a:rPr lang="sr-Cyrl-RS" dirty="0"/>
            <a:t>њује теза и очигледни расизам покушава да се увије у целофан класних разлика и сиромаштва.</a:t>
          </a:r>
          <a:endParaRPr lang="en-US" dirty="0"/>
        </a:p>
      </dgm:t>
    </dgm:pt>
    <dgm:pt modelId="{002BDBF8-D4D7-475F-8AF4-0E5068A9A77B}" type="parTrans" cxnId="{A6DD2048-2E5A-4677-9C7D-A66EC45DAF6B}">
      <dgm:prSet/>
      <dgm:spPr/>
      <dgm:t>
        <a:bodyPr/>
        <a:lstStyle/>
        <a:p>
          <a:endParaRPr lang="en-US"/>
        </a:p>
      </dgm:t>
    </dgm:pt>
    <dgm:pt modelId="{4EC0B25C-C512-4FF0-92B8-82E10BC7F9D2}" type="sibTrans" cxnId="{A6DD2048-2E5A-4677-9C7D-A66EC45DAF6B}">
      <dgm:prSet/>
      <dgm:spPr/>
      <dgm:t>
        <a:bodyPr/>
        <a:lstStyle/>
        <a:p>
          <a:endParaRPr lang="en-US"/>
        </a:p>
      </dgm:t>
    </dgm:pt>
    <dgm:pt modelId="{AC73B364-DF51-4D60-8C58-2B1B93663120}">
      <dgm:prSet/>
      <dgm:spPr/>
      <dgm:t>
        <a:bodyPr/>
        <a:lstStyle/>
        <a:p>
          <a:r>
            <a:rPr lang="sr-Cyrl-RS" dirty="0"/>
            <a:t>Има јако пуно богатих Рома који и даље интензивно живе у социјалној неправди. Новац им олакшава живот, као и свима другима, али не мења суштину. (виц о кућама)</a:t>
          </a:r>
          <a:endParaRPr lang="en-US" dirty="0"/>
        </a:p>
      </dgm:t>
    </dgm:pt>
    <dgm:pt modelId="{CC7B296E-F305-48BE-B578-32DB5BDD57CC}" type="parTrans" cxnId="{E50A945B-44EC-4790-9D1F-74BED9C26E03}">
      <dgm:prSet/>
      <dgm:spPr/>
      <dgm:t>
        <a:bodyPr/>
        <a:lstStyle/>
        <a:p>
          <a:endParaRPr lang="en-US"/>
        </a:p>
      </dgm:t>
    </dgm:pt>
    <dgm:pt modelId="{379F5A05-119F-46DC-9A55-830043BD2C0B}" type="sibTrans" cxnId="{E50A945B-44EC-4790-9D1F-74BED9C26E03}">
      <dgm:prSet/>
      <dgm:spPr/>
      <dgm:t>
        <a:bodyPr/>
        <a:lstStyle/>
        <a:p>
          <a:endParaRPr lang="en-US"/>
        </a:p>
      </dgm:t>
    </dgm:pt>
    <dgm:pt modelId="{8725410B-3FA6-4AA6-B336-0257E789F542}" type="pres">
      <dgm:prSet presAssocID="{5FFBD7B2-E299-4DE6-BB47-1E989E258F1F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3367A5F5-5574-41EB-A5A9-D646DCE50E1F}" type="pres">
      <dgm:prSet presAssocID="{2C560DCF-047E-4519-B36C-98644F1606B6}" presName="hierRoot1" presStyleCnt="0"/>
      <dgm:spPr/>
    </dgm:pt>
    <dgm:pt modelId="{700A0CFB-8027-4371-9508-CC9F593CB80C}" type="pres">
      <dgm:prSet presAssocID="{2C560DCF-047E-4519-B36C-98644F1606B6}" presName="composite" presStyleCnt="0"/>
      <dgm:spPr/>
    </dgm:pt>
    <dgm:pt modelId="{7264696C-A938-4A12-8A79-3935887FB925}" type="pres">
      <dgm:prSet presAssocID="{2C560DCF-047E-4519-B36C-98644F1606B6}" presName="background" presStyleLbl="node0" presStyleIdx="0" presStyleCnt="2"/>
      <dgm:spPr/>
    </dgm:pt>
    <dgm:pt modelId="{2169E876-5D7F-4D3C-8F1D-EA24A321F6D8}" type="pres">
      <dgm:prSet presAssocID="{2C560DCF-047E-4519-B36C-98644F1606B6}" presName="text" presStyleLbl="fgAcc0" presStyleIdx="0" presStyleCnt="2">
        <dgm:presLayoutVars>
          <dgm:chPref val="3"/>
        </dgm:presLayoutVars>
      </dgm:prSet>
      <dgm:spPr/>
    </dgm:pt>
    <dgm:pt modelId="{EF48A9B6-9C24-4320-A301-A5280D39D7C6}" type="pres">
      <dgm:prSet presAssocID="{2C560DCF-047E-4519-B36C-98644F1606B6}" presName="hierChild2" presStyleCnt="0"/>
      <dgm:spPr/>
    </dgm:pt>
    <dgm:pt modelId="{BA0FA3F2-2DE5-4CD5-BCCE-EB702BDAD2D1}" type="pres">
      <dgm:prSet presAssocID="{AC73B364-DF51-4D60-8C58-2B1B93663120}" presName="hierRoot1" presStyleCnt="0"/>
      <dgm:spPr/>
    </dgm:pt>
    <dgm:pt modelId="{3BF0473D-BF64-4353-A7AE-CC80CF29A6AE}" type="pres">
      <dgm:prSet presAssocID="{AC73B364-DF51-4D60-8C58-2B1B93663120}" presName="composite" presStyleCnt="0"/>
      <dgm:spPr/>
    </dgm:pt>
    <dgm:pt modelId="{18828B82-D132-49D1-BCD1-1D7A5EB03B0A}" type="pres">
      <dgm:prSet presAssocID="{AC73B364-DF51-4D60-8C58-2B1B93663120}" presName="background" presStyleLbl="node0" presStyleIdx="1" presStyleCnt="2"/>
      <dgm:spPr/>
    </dgm:pt>
    <dgm:pt modelId="{CB385E56-1C4D-4C7B-8F46-9A93F1A33947}" type="pres">
      <dgm:prSet presAssocID="{AC73B364-DF51-4D60-8C58-2B1B93663120}" presName="text" presStyleLbl="fgAcc0" presStyleIdx="1" presStyleCnt="2">
        <dgm:presLayoutVars>
          <dgm:chPref val="3"/>
        </dgm:presLayoutVars>
      </dgm:prSet>
      <dgm:spPr/>
    </dgm:pt>
    <dgm:pt modelId="{D9D3230E-EE0B-45A6-B0B6-7C62880B4E96}" type="pres">
      <dgm:prSet presAssocID="{AC73B364-DF51-4D60-8C58-2B1B93663120}" presName="hierChild2" presStyleCnt="0"/>
      <dgm:spPr/>
    </dgm:pt>
  </dgm:ptLst>
  <dgm:cxnLst>
    <dgm:cxn modelId="{8748300F-C259-4460-9A48-E54C413567A0}" type="presOf" srcId="{AC73B364-DF51-4D60-8C58-2B1B93663120}" destId="{CB385E56-1C4D-4C7B-8F46-9A93F1A33947}" srcOrd="0" destOrd="0" presId="urn:microsoft.com/office/officeart/2005/8/layout/hierarchy1"/>
    <dgm:cxn modelId="{E50A945B-44EC-4790-9D1F-74BED9C26E03}" srcId="{5FFBD7B2-E299-4DE6-BB47-1E989E258F1F}" destId="{AC73B364-DF51-4D60-8C58-2B1B93663120}" srcOrd="1" destOrd="0" parTransId="{CC7B296E-F305-48BE-B578-32DB5BDD57CC}" sibTransId="{379F5A05-119F-46DC-9A55-830043BD2C0B}"/>
    <dgm:cxn modelId="{A6DD2048-2E5A-4677-9C7D-A66EC45DAF6B}" srcId="{5FFBD7B2-E299-4DE6-BB47-1E989E258F1F}" destId="{2C560DCF-047E-4519-B36C-98644F1606B6}" srcOrd="0" destOrd="0" parTransId="{002BDBF8-D4D7-475F-8AF4-0E5068A9A77B}" sibTransId="{4EC0B25C-C512-4FF0-92B8-82E10BC7F9D2}"/>
    <dgm:cxn modelId="{51BB5986-D4D7-4D15-A863-82AE102B2E2D}" type="presOf" srcId="{5FFBD7B2-E299-4DE6-BB47-1E989E258F1F}" destId="{8725410B-3FA6-4AA6-B336-0257E789F542}" srcOrd="0" destOrd="0" presId="urn:microsoft.com/office/officeart/2005/8/layout/hierarchy1"/>
    <dgm:cxn modelId="{B3739EAA-E283-4D0B-B27B-FC77871944C5}" type="presOf" srcId="{2C560DCF-047E-4519-B36C-98644F1606B6}" destId="{2169E876-5D7F-4D3C-8F1D-EA24A321F6D8}" srcOrd="0" destOrd="0" presId="urn:microsoft.com/office/officeart/2005/8/layout/hierarchy1"/>
    <dgm:cxn modelId="{DDFB4542-1351-437F-BDC8-4CA793B7094D}" type="presParOf" srcId="{8725410B-3FA6-4AA6-B336-0257E789F542}" destId="{3367A5F5-5574-41EB-A5A9-D646DCE50E1F}" srcOrd="0" destOrd="0" presId="urn:microsoft.com/office/officeart/2005/8/layout/hierarchy1"/>
    <dgm:cxn modelId="{32217305-D702-405F-BA5F-02A876EEA9EA}" type="presParOf" srcId="{3367A5F5-5574-41EB-A5A9-D646DCE50E1F}" destId="{700A0CFB-8027-4371-9508-CC9F593CB80C}" srcOrd="0" destOrd="0" presId="urn:microsoft.com/office/officeart/2005/8/layout/hierarchy1"/>
    <dgm:cxn modelId="{C4851B81-E9E7-4AA5-821D-7DE4F770A5FE}" type="presParOf" srcId="{700A0CFB-8027-4371-9508-CC9F593CB80C}" destId="{7264696C-A938-4A12-8A79-3935887FB925}" srcOrd="0" destOrd="0" presId="urn:microsoft.com/office/officeart/2005/8/layout/hierarchy1"/>
    <dgm:cxn modelId="{72C699DE-FA56-4C7C-9B11-A3E07A346BD7}" type="presParOf" srcId="{700A0CFB-8027-4371-9508-CC9F593CB80C}" destId="{2169E876-5D7F-4D3C-8F1D-EA24A321F6D8}" srcOrd="1" destOrd="0" presId="urn:microsoft.com/office/officeart/2005/8/layout/hierarchy1"/>
    <dgm:cxn modelId="{7607DCE0-31A6-4C6D-AD93-35857ED3F9F6}" type="presParOf" srcId="{3367A5F5-5574-41EB-A5A9-D646DCE50E1F}" destId="{EF48A9B6-9C24-4320-A301-A5280D39D7C6}" srcOrd="1" destOrd="0" presId="urn:microsoft.com/office/officeart/2005/8/layout/hierarchy1"/>
    <dgm:cxn modelId="{914616A1-529C-4B95-9B81-3AE75C6EC92F}" type="presParOf" srcId="{8725410B-3FA6-4AA6-B336-0257E789F542}" destId="{BA0FA3F2-2DE5-4CD5-BCCE-EB702BDAD2D1}" srcOrd="1" destOrd="0" presId="urn:microsoft.com/office/officeart/2005/8/layout/hierarchy1"/>
    <dgm:cxn modelId="{D53D01B8-B60A-424A-B0EA-2497CC8A3D09}" type="presParOf" srcId="{BA0FA3F2-2DE5-4CD5-BCCE-EB702BDAD2D1}" destId="{3BF0473D-BF64-4353-A7AE-CC80CF29A6AE}" srcOrd="0" destOrd="0" presId="urn:microsoft.com/office/officeart/2005/8/layout/hierarchy1"/>
    <dgm:cxn modelId="{34DD158C-E1C9-414F-B41E-F82E3E42027B}" type="presParOf" srcId="{3BF0473D-BF64-4353-A7AE-CC80CF29A6AE}" destId="{18828B82-D132-49D1-BCD1-1D7A5EB03B0A}" srcOrd="0" destOrd="0" presId="urn:microsoft.com/office/officeart/2005/8/layout/hierarchy1"/>
    <dgm:cxn modelId="{280FF4B1-BAA6-4A59-9763-E4CCAEE2BB57}" type="presParOf" srcId="{3BF0473D-BF64-4353-A7AE-CC80CF29A6AE}" destId="{CB385E56-1C4D-4C7B-8F46-9A93F1A33947}" srcOrd="1" destOrd="0" presId="urn:microsoft.com/office/officeart/2005/8/layout/hierarchy1"/>
    <dgm:cxn modelId="{6B77E280-4216-44F2-94A7-B6EC7D6F6074}" type="presParOf" srcId="{BA0FA3F2-2DE5-4CD5-BCCE-EB702BDAD2D1}" destId="{D9D3230E-EE0B-45A6-B0B6-7C62880B4E96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DA265E2-F4BB-4AFA-90E6-D7B3FD6421A0}">
      <dsp:nvSpPr>
        <dsp:cNvPr id="0" name=""/>
        <dsp:cNvSpPr/>
      </dsp:nvSpPr>
      <dsp:spPr>
        <a:xfrm>
          <a:off x="0" y="0"/>
          <a:ext cx="3553364" cy="749400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400" kern="1200"/>
            <a:t>Од када су Роми на тлу Балкана</a:t>
          </a:r>
          <a:endParaRPr lang="en-US" sz="1400" kern="1200"/>
        </a:p>
      </dsp:txBody>
      <dsp:txXfrm>
        <a:off x="21949" y="21949"/>
        <a:ext cx="2657023" cy="705502"/>
      </dsp:txXfrm>
    </dsp:sp>
    <dsp:sp modelId="{1C9E8F84-AF1F-46C8-B1BE-CE3EC174D5D4}">
      <dsp:nvSpPr>
        <dsp:cNvPr id="0" name=""/>
        <dsp:cNvSpPr/>
      </dsp:nvSpPr>
      <dsp:spPr>
        <a:xfrm>
          <a:off x="265348" y="853484"/>
          <a:ext cx="3553364" cy="749400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400" kern="1200"/>
            <a:t>Религија, имена, традиција</a:t>
          </a:r>
          <a:endParaRPr lang="en-US" sz="1400" kern="1200"/>
        </a:p>
      </dsp:txBody>
      <dsp:txXfrm>
        <a:off x="287297" y="875433"/>
        <a:ext cx="2757007" cy="705502"/>
      </dsp:txXfrm>
    </dsp:sp>
    <dsp:sp modelId="{3ADAD4DD-2E31-4542-B355-5339C0D2DF23}">
      <dsp:nvSpPr>
        <dsp:cNvPr id="0" name=""/>
        <dsp:cNvSpPr/>
      </dsp:nvSpPr>
      <dsp:spPr>
        <a:xfrm>
          <a:off x="530697" y="1706968"/>
          <a:ext cx="3553364" cy="749400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400" kern="1200"/>
            <a:t>Историјат дискриминације</a:t>
          </a:r>
          <a:endParaRPr lang="en-US" sz="1400" kern="1200"/>
        </a:p>
      </dsp:txBody>
      <dsp:txXfrm>
        <a:off x="552646" y="1728917"/>
        <a:ext cx="2757007" cy="705502"/>
      </dsp:txXfrm>
    </dsp:sp>
    <dsp:sp modelId="{BE078807-AC71-4297-906B-0A577EA6F948}">
      <dsp:nvSpPr>
        <dsp:cNvPr id="0" name=""/>
        <dsp:cNvSpPr/>
      </dsp:nvSpPr>
      <dsp:spPr>
        <a:xfrm>
          <a:off x="796045" y="2560452"/>
          <a:ext cx="3553364" cy="749400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400" kern="1200"/>
            <a:t>Геноцид над Ромима у </a:t>
          </a:r>
          <a:r>
            <a:rPr lang="sr-Latn-RS" sz="1400" kern="1200"/>
            <a:t>II</a:t>
          </a:r>
          <a:r>
            <a:rPr lang="sr-Cyrl-RS" sz="1400" kern="1200"/>
            <a:t> светском рату –Самударипен , Порајмос</a:t>
          </a:r>
          <a:endParaRPr lang="en-US" sz="1400" kern="1200"/>
        </a:p>
      </dsp:txBody>
      <dsp:txXfrm>
        <a:off x="817994" y="2582401"/>
        <a:ext cx="2757007" cy="705502"/>
      </dsp:txXfrm>
    </dsp:sp>
    <dsp:sp modelId="{DA1722DE-2B0D-4802-B050-2FEB62E1253A}">
      <dsp:nvSpPr>
        <dsp:cNvPr id="0" name=""/>
        <dsp:cNvSpPr/>
      </dsp:nvSpPr>
      <dsp:spPr>
        <a:xfrm>
          <a:off x="1061394" y="3413936"/>
          <a:ext cx="3553364" cy="749400"/>
        </a:xfrm>
        <a:prstGeom prst="roundRect">
          <a:avLst>
            <a:gd name="adj" fmla="val 1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400" kern="1200"/>
            <a:t>1. Конгрес Рома 1971. године у Лоноду-застава и химна и назив Ром</a:t>
          </a:r>
          <a:endParaRPr lang="en-US" sz="1400" kern="1200"/>
        </a:p>
      </dsp:txBody>
      <dsp:txXfrm>
        <a:off x="1083343" y="3435885"/>
        <a:ext cx="2757007" cy="705502"/>
      </dsp:txXfrm>
    </dsp:sp>
    <dsp:sp modelId="{D71941FF-937C-40CB-820F-D9AD73229AEF}">
      <dsp:nvSpPr>
        <dsp:cNvPr id="0" name=""/>
        <dsp:cNvSpPr/>
      </dsp:nvSpPr>
      <dsp:spPr>
        <a:xfrm>
          <a:off x="3066254" y="547478"/>
          <a:ext cx="487110" cy="487110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200" kern="1200"/>
        </a:p>
      </dsp:txBody>
      <dsp:txXfrm>
        <a:off x="3175854" y="547478"/>
        <a:ext cx="267910" cy="366550"/>
      </dsp:txXfrm>
    </dsp:sp>
    <dsp:sp modelId="{DAA0EA6B-F80C-454D-8C6E-34DD519C1F40}">
      <dsp:nvSpPr>
        <dsp:cNvPr id="0" name=""/>
        <dsp:cNvSpPr/>
      </dsp:nvSpPr>
      <dsp:spPr>
        <a:xfrm>
          <a:off x="3331602" y="1400962"/>
          <a:ext cx="487110" cy="487110"/>
        </a:xfrm>
        <a:prstGeom prst="downArrow">
          <a:avLst>
            <a:gd name="adj1" fmla="val 55000"/>
            <a:gd name="adj2" fmla="val 45000"/>
          </a:avLst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200" kern="1200"/>
        </a:p>
      </dsp:txBody>
      <dsp:txXfrm>
        <a:off x="3441202" y="1400962"/>
        <a:ext cx="267910" cy="366550"/>
      </dsp:txXfrm>
    </dsp:sp>
    <dsp:sp modelId="{37C069F9-AB45-4A1D-9C95-3C81DFB37A40}">
      <dsp:nvSpPr>
        <dsp:cNvPr id="0" name=""/>
        <dsp:cNvSpPr/>
      </dsp:nvSpPr>
      <dsp:spPr>
        <a:xfrm>
          <a:off x="3596951" y="2241956"/>
          <a:ext cx="487110" cy="487110"/>
        </a:xfrm>
        <a:prstGeom prst="downArrow">
          <a:avLst>
            <a:gd name="adj1" fmla="val 55000"/>
            <a:gd name="adj2" fmla="val 45000"/>
          </a:avLst>
        </a:prstGeom>
        <a:solidFill>
          <a:schemeClr val="accent4">
            <a:tint val="40000"/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200" kern="1200"/>
        </a:p>
      </dsp:txBody>
      <dsp:txXfrm>
        <a:off x="3706551" y="2241956"/>
        <a:ext cx="267910" cy="366550"/>
      </dsp:txXfrm>
    </dsp:sp>
    <dsp:sp modelId="{7F930D76-AD92-4469-B480-5D6A9CFA65DF}">
      <dsp:nvSpPr>
        <dsp:cNvPr id="0" name=""/>
        <dsp:cNvSpPr/>
      </dsp:nvSpPr>
      <dsp:spPr>
        <a:xfrm>
          <a:off x="3862299" y="3103767"/>
          <a:ext cx="487110" cy="487110"/>
        </a:xfrm>
        <a:prstGeom prst="downArrow">
          <a:avLst>
            <a:gd name="adj1" fmla="val 55000"/>
            <a:gd name="adj2" fmla="val 45000"/>
          </a:avLst>
        </a:prstGeom>
        <a:solidFill>
          <a:schemeClr val="accent5">
            <a:tint val="40000"/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200" kern="1200"/>
        </a:p>
      </dsp:txBody>
      <dsp:txXfrm>
        <a:off x="3971899" y="3103767"/>
        <a:ext cx="267910" cy="36655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4520B40-0FDA-4C8B-9AC1-1765D95C4074}">
      <dsp:nvSpPr>
        <dsp:cNvPr id="0" name=""/>
        <dsp:cNvSpPr/>
      </dsp:nvSpPr>
      <dsp:spPr>
        <a:xfrm>
          <a:off x="0" y="73907"/>
          <a:ext cx="4619621" cy="59889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500" kern="1200"/>
            <a:t>4 вечне теме:</a:t>
          </a:r>
          <a:endParaRPr lang="en-US" sz="1500" kern="1200"/>
        </a:p>
      </dsp:txBody>
      <dsp:txXfrm>
        <a:off x="29236" y="103143"/>
        <a:ext cx="4561149" cy="540421"/>
      </dsp:txXfrm>
    </dsp:sp>
    <dsp:sp modelId="{AB6F0828-A67B-4F1A-B6EB-5035C341B0A5}">
      <dsp:nvSpPr>
        <dsp:cNvPr id="0" name=""/>
        <dsp:cNvSpPr/>
      </dsp:nvSpPr>
      <dsp:spPr>
        <a:xfrm>
          <a:off x="0" y="716001"/>
          <a:ext cx="4619621" cy="59889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500" kern="1200"/>
            <a:t>Становање</a:t>
          </a:r>
          <a:endParaRPr lang="en-US" sz="1500" kern="1200"/>
        </a:p>
      </dsp:txBody>
      <dsp:txXfrm>
        <a:off x="29236" y="745237"/>
        <a:ext cx="4561149" cy="540421"/>
      </dsp:txXfrm>
    </dsp:sp>
    <dsp:sp modelId="{86548EFF-6BAE-4BBD-8885-24119DD927A3}">
      <dsp:nvSpPr>
        <dsp:cNvPr id="0" name=""/>
        <dsp:cNvSpPr/>
      </dsp:nvSpPr>
      <dsp:spPr>
        <a:xfrm>
          <a:off x="0" y="1358095"/>
          <a:ext cx="4619621" cy="59889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500" kern="1200"/>
            <a:t>Образовање</a:t>
          </a:r>
          <a:endParaRPr lang="en-US" sz="1500" kern="1200"/>
        </a:p>
      </dsp:txBody>
      <dsp:txXfrm>
        <a:off x="29236" y="1387331"/>
        <a:ext cx="4561149" cy="540421"/>
      </dsp:txXfrm>
    </dsp:sp>
    <dsp:sp modelId="{56F552A6-6125-4BBC-8BC3-1E6D7C7AB46A}">
      <dsp:nvSpPr>
        <dsp:cNvPr id="0" name=""/>
        <dsp:cNvSpPr/>
      </dsp:nvSpPr>
      <dsp:spPr>
        <a:xfrm>
          <a:off x="0" y="2000189"/>
          <a:ext cx="4619621" cy="59889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500" kern="1200"/>
            <a:t>Запошљавање</a:t>
          </a:r>
          <a:endParaRPr lang="en-US" sz="1500" kern="1200"/>
        </a:p>
      </dsp:txBody>
      <dsp:txXfrm>
        <a:off x="29236" y="2029425"/>
        <a:ext cx="4561149" cy="540421"/>
      </dsp:txXfrm>
    </dsp:sp>
    <dsp:sp modelId="{EE69C71C-7ADD-41FE-A8D1-5BA7E45F1E67}">
      <dsp:nvSpPr>
        <dsp:cNvPr id="0" name=""/>
        <dsp:cNvSpPr/>
      </dsp:nvSpPr>
      <dsp:spPr>
        <a:xfrm>
          <a:off x="0" y="2642282"/>
          <a:ext cx="4619621" cy="59889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500" kern="1200"/>
            <a:t>Здравство</a:t>
          </a:r>
          <a:endParaRPr lang="en-US" sz="1500" kern="1200"/>
        </a:p>
      </dsp:txBody>
      <dsp:txXfrm>
        <a:off x="29236" y="2671518"/>
        <a:ext cx="4561149" cy="540421"/>
      </dsp:txXfrm>
    </dsp:sp>
    <dsp:sp modelId="{BAC2D0D8-68F8-40BF-8CC9-789F41F0A122}">
      <dsp:nvSpPr>
        <dsp:cNvPr id="0" name=""/>
        <dsp:cNvSpPr/>
      </dsp:nvSpPr>
      <dsp:spPr>
        <a:xfrm>
          <a:off x="0" y="3284376"/>
          <a:ext cx="4619621" cy="59889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500" kern="1200"/>
            <a:t>Неопходност интердисциплинарности при решавању тешкоћа са којима се Роми сусрећу</a:t>
          </a:r>
          <a:endParaRPr lang="en-US" sz="1500" kern="1200"/>
        </a:p>
      </dsp:txBody>
      <dsp:txXfrm>
        <a:off x="29236" y="3313612"/>
        <a:ext cx="4561149" cy="540421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A7774E5-9E84-4A77-A4BF-4F3B5DA678F1}">
      <dsp:nvSpPr>
        <dsp:cNvPr id="0" name=""/>
        <dsp:cNvSpPr/>
      </dsp:nvSpPr>
      <dsp:spPr>
        <a:xfrm>
          <a:off x="3082131" y="0"/>
          <a:ext cx="4351338" cy="4351338"/>
        </a:xfrm>
        <a:prstGeom prst="diamond">
          <a:avLst/>
        </a:prstGeom>
        <a:solidFill>
          <a:schemeClr val="accent5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BA561266-A9F3-47D3-BE26-369AF566A8A1}">
      <dsp:nvSpPr>
        <dsp:cNvPr id="0" name=""/>
        <dsp:cNvSpPr/>
      </dsp:nvSpPr>
      <dsp:spPr>
        <a:xfrm>
          <a:off x="3495508" y="413377"/>
          <a:ext cx="1697021" cy="1697021"/>
        </a:xfrm>
        <a:prstGeom prst="round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2000" kern="1200"/>
            <a:t>Држава, стратегија</a:t>
          </a:r>
          <a:endParaRPr lang="en-US" sz="2000" kern="1200"/>
        </a:p>
      </dsp:txBody>
      <dsp:txXfrm>
        <a:off x="3578350" y="496219"/>
        <a:ext cx="1531337" cy="1531337"/>
      </dsp:txXfrm>
    </dsp:sp>
    <dsp:sp modelId="{E1C8A21D-9CE2-4D09-A219-F4D9BFE6D688}">
      <dsp:nvSpPr>
        <dsp:cNvPr id="0" name=""/>
        <dsp:cNvSpPr/>
      </dsp:nvSpPr>
      <dsp:spPr>
        <a:xfrm>
          <a:off x="5323070" y="413377"/>
          <a:ext cx="1697021" cy="1697021"/>
        </a:xfrm>
        <a:prstGeom prst="roundRect">
          <a:avLst/>
        </a:prstGeom>
        <a:gradFill rotWithShape="0">
          <a:gsLst>
            <a:gs pos="0">
              <a:schemeClr val="accent5">
                <a:hueOff val="-4050717"/>
                <a:satOff val="-275"/>
                <a:lumOff val="654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4050717"/>
                <a:satOff val="-275"/>
                <a:lumOff val="654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4050717"/>
                <a:satOff val="-275"/>
                <a:lumOff val="654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2000" kern="1200"/>
            <a:t>Национали савет</a:t>
          </a:r>
          <a:endParaRPr lang="en-US" sz="2000" kern="1200"/>
        </a:p>
      </dsp:txBody>
      <dsp:txXfrm>
        <a:off x="5405912" y="496219"/>
        <a:ext cx="1531337" cy="1531337"/>
      </dsp:txXfrm>
    </dsp:sp>
    <dsp:sp modelId="{63E9B0D7-664D-4031-B393-5D3F59C59031}">
      <dsp:nvSpPr>
        <dsp:cNvPr id="0" name=""/>
        <dsp:cNvSpPr/>
      </dsp:nvSpPr>
      <dsp:spPr>
        <a:xfrm>
          <a:off x="3495508" y="2240939"/>
          <a:ext cx="1697021" cy="1697021"/>
        </a:xfrm>
        <a:prstGeom prst="roundRect">
          <a:avLst/>
        </a:prstGeom>
        <a:gradFill rotWithShape="0">
          <a:gsLst>
            <a:gs pos="0">
              <a:schemeClr val="accent5">
                <a:hueOff val="-8101434"/>
                <a:satOff val="-551"/>
                <a:lumOff val="1307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8101434"/>
                <a:satOff val="-551"/>
                <a:lumOff val="1307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8101434"/>
                <a:satOff val="-551"/>
                <a:lumOff val="1307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2000" kern="1200"/>
            <a:t>НВО</a:t>
          </a:r>
          <a:endParaRPr lang="en-US" sz="2000" kern="1200"/>
        </a:p>
      </dsp:txBody>
      <dsp:txXfrm>
        <a:off x="3578350" y="2323781"/>
        <a:ext cx="1531337" cy="1531337"/>
      </dsp:txXfrm>
    </dsp:sp>
    <dsp:sp modelId="{6303AD9F-E96A-4DEA-9D28-C07C8F009A27}">
      <dsp:nvSpPr>
        <dsp:cNvPr id="0" name=""/>
        <dsp:cNvSpPr/>
      </dsp:nvSpPr>
      <dsp:spPr>
        <a:xfrm>
          <a:off x="5323070" y="2240939"/>
          <a:ext cx="1697021" cy="1697021"/>
        </a:xfrm>
        <a:prstGeom prst="roundRect">
          <a:avLst/>
        </a:prstGeom>
        <a:gradFill rotWithShape="0">
          <a:gsLst>
            <a:gs pos="0">
              <a:schemeClr val="accent5">
                <a:hueOff val="-12152150"/>
                <a:satOff val="-826"/>
                <a:lumOff val="1961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12152150"/>
                <a:satOff val="-826"/>
                <a:lumOff val="1961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12152150"/>
                <a:satOff val="-826"/>
                <a:lumOff val="1961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2000" kern="1200"/>
            <a:t>На ЕУ нивоу</a:t>
          </a:r>
          <a:endParaRPr lang="en-US" sz="2000" kern="1200"/>
        </a:p>
      </dsp:txBody>
      <dsp:txXfrm>
        <a:off x="5405912" y="2323781"/>
        <a:ext cx="1531337" cy="1531337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264696C-A938-4A12-8A79-3935887FB925}">
      <dsp:nvSpPr>
        <dsp:cNvPr id="0" name=""/>
        <dsp:cNvSpPr/>
      </dsp:nvSpPr>
      <dsp:spPr>
        <a:xfrm>
          <a:off x="1283" y="507350"/>
          <a:ext cx="4505585" cy="2861046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169E876-5D7F-4D3C-8F1D-EA24A321F6D8}">
      <dsp:nvSpPr>
        <dsp:cNvPr id="0" name=""/>
        <dsp:cNvSpPr/>
      </dsp:nvSpPr>
      <dsp:spPr>
        <a:xfrm>
          <a:off x="501904" y="982940"/>
          <a:ext cx="4505585" cy="286104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2500" kern="1200" dirty="0"/>
            <a:t>У случају Рома јако често се зам</a:t>
          </a:r>
          <a:r>
            <a:rPr lang="sr-Latn-RS" sz="2500" kern="1200" dirty="0"/>
            <a:t>e</a:t>
          </a:r>
          <a:r>
            <a:rPr lang="sr-Cyrl-RS" sz="2500" kern="1200" dirty="0"/>
            <a:t>њује теза и очигледни расизам покушава да се увије у целофан класних разлика и сиромаштва.</a:t>
          </a:r>
          <a:endParaRPr lang="en-US" sz="2500" kern="1200" dirty="0"/>
        </a:p>
      </dsp:txBody>
      <dsp:txXfrm>
        <a:off x="585701" y="1066737"/>
        <a:ext cx="4337991" cy="2693452"/>
      </dsp:txXfrm>
    </dsp:sp>
    <dsp:sp modelId="{18828B82-D132-49D1-BCD1-1D7A5EB03B0A}">
      <dsp:nvSpPr>
        <dsp:cNvPr id="0" name=""/>
        <dsp:cNvSpPr/>
      </dsp:nvSpPr>
      <dsp:spPr>
        <a:xfrm>
          <a:off x="5508110" y="507350"/>
          <a:ext cx="4505585" cy="2861046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B385E56-1C4D-4C7B-8F46-9A93F1A33947}">
      <dsp:nvSpPr>
        <dsp:cNvPr id="0" name=""/>
        <dsp:cNvSpPr/>
      </dsp:nvSpPr>
      <dsp:spPr>
        <a:xfrm>
          <a:off x="6008730" y="982940"/>
          <a:ext cx="4505585" cy="286104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2500" kern="1200" dirty="0"/>
            <a:t>Има јако пуно богатих Рома који и даље интензивно живе у социјалној неправди. Новац им олакшава живот, као и свима другима, али не мења суштину. (виц о кућама)</a:t>
          </a:r>
          <a:endParaRPr lang="en-US" sz="2500" kern="1200" dirty="0"/>
        </a:p>
      </dsp:txBody>
      <dsp:txXfrm>
        <a:off x="6092527" y="1066737"/>
        <a:ext cx="4337991" cy="269345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matrix3">
  <dgm:title val=""/>
  <dgm:desc val=""/>
  <dgm:catLst>
    <dgm:cat type="matrix" pri="1000"/>
    <dgm:cat type="convert" pri="18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0" destOrd="0"/>
        <dgm:cxn modelId="8" srcId="0" destId="4" srcOrd="1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matrix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29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71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29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71"/>
          <dgm:constr type="ctrY" for="ch" forName="quad4" refType="h" fact="0.71"/>
          <dgm:constr type="primFontSz" for="des" ptType="node" op="equ" val="65"/>
        </dgm:constrLst>
      </dgm:if>
      <dgm:else name="Name2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71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29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71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29"/>
          <dgm:constr type="ctrY" for="ch" forName="quad4" refType="h" fact="0.71"/>
          <dgm:constr type="primFontSz" for="des" ptType="node" op="equ" val="65"/>
        </dgm:constrLst>
      </dgm:else>
    </dgm:choose>
    <dgm:ruleLst/>
    <dgm:choose name="Name3">
      <dgm:if name="Name4" axis="ch" ptType="node" func="cnt" op="gte" val="1">
        <dgm:layoutNode name="diamond" styleLbl="bgShp">
          <dgm:alg type="sp"/>
          <dgm:shape xmlns:r="http://schemas.openxmlformats.org/officeDocument/2006/relationships" type="diamond" r:blip="">
            <dgm:adjLst/>
          </dgm:shape>
          <dgm:presOf/>
          <dgm:constrLst>
            <dgm:constr type="w" refType="h" op="equ"/>
          </dgm:constrLst>
          <dgm:ruleLst/>
        </dgm:layoutNode>
        <dgm:layoutNode name="quad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3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4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5"/>
    </dgm:choos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C437208-8B17-B5F1-9EF8-6D31A7F386E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AB36122C-9043-E956-B02A-7397366EF73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  <a:endParaRPr lang="de-AT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E36E5E22-EB6E-F8FC-4615-AE5ECA7042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3FB16-5C94-4ADD-9319-DBF8B39D0E3A}" type="datetimeFigureOut">
              <a:rPr lang="de-AT" smtClean="0"/>
              <a:t>30.10.2024</a:t>
            </a:fld>
            <a:endParaRPr lang="de-AT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5D7C9FD5-9D56-23D2-0917-0009BA96FD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E2B20069-C932-15A1-4424-49F4B604AD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01A9B-7115-438F-B56D-D45AE2A7106B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41644637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88320B5-C256-6241-68A3-819301B047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A748D6F7-9053-B579-8994-BD5E9C3C23F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14A1275B-5CEB-E4C0-BC7B-91E43A8759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3FB16-5C94-4ADD-9319-DBF8B39D0E3A}" type="datetimeFigureOut">
              <a:rPr lang="de-AT" smtClean="0"/>
              <a:t>30.10.2024</a:t>
            </a:fld>
            <a:endParaRPr lang="de-AT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779F2A94-1DD7-D616-EDDB-F9F38BDAD6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C484B607-F357-9F59-9B77-833606D415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01A9B-7115-438F-B56D-D45AE2A7106B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6720265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6607DCCE-FDFC-413E-A683-C45642302D3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B073E0EE-C119-A2E3-29A8-38BBC2F0335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39CFFD06-6953-9E31-E0E4-71888C4D6C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3FB16-5C94-4ADD-9319-DBF8B39D0E3A}" type="datetimeFigureOut">
              <a:rPr lang="de-AT" smtClean="0"/>
              <a:t>30.10.2024</a:t>
            </a:fld>
            <a:endParaRPr lang="de-AT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83CDC8F6-A3AE-3D7A-F4AE-C82588E2AC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DAC8F30D-3F79-DAD9-6F35-7FF69FA548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01A9B-7115-438F-B56D-D45AE2A7106B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42648015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9B73434-AB1F-4425-BE1B-509509C0F7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D43B697A-B595-48C0-017E-C7BFC76834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C0E38801-83C0-91C6-B38C-F34D607395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3FB16-5C94-4ADD-9319-DBF8B39D0E3A}" type="datetimeFigureOut">
              <a:rPr lang="de-AT" smtClean="0"/>
              <a:t>30.10.2024</a:t>
            </a:fld>
            <a:endParaRPr lang="de-AT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35FC82C4-6F5A-246B-7E60-01A397A95E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E5962FC4-8966-F919-21FD-412E5B18A5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01A9B-7115-438F-B56D-D45AE2A7106B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8527915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C8C4085-3FC6-4F36-EA28-673AC1E8F7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63E547E8-049C-E1D2-DCB7-3085D7D5123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79FE8A73-176A-4066-A598-2FA421F777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3FB16-5C94-4ADD-9319-DBF8B39D0E3A}" type="datetimeFigureOut">
              <a:rPr lang="de-AT" smtClean="0"/>
              <a:t>30.10.2024</a:t>
            </a:fld>
            <a:endParaRPr lang="de-AT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000146AB-F8A4-A263-024B-3FEE6863A6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0C51DC15-597A-249B-E6E5-D0991CDB35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01A9B-7115-438F-B56D-D45AE2A7106B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5977930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7F2277D-D5F9-5BF7-1A3E-81D9490E42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D2F15314-D590-CC14-C178-FB2F5F50DA1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150FE9C8-38C1-5DC8-B62A-104C32CCE41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12C4ABED-A68F-7659-0CBC-3C14A5C24B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3FB16-5C94-4ADD-9319-DBF8B39D0E3A}" type="datetimeFigureOut">
              <a:rPr lang="de-AT" smtClean="0"/>
              <a:t>30.10.2024</a:t>
            </a:fld>
            <a:endParaRPr lang="de-AT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DD607CAA-3A58-7E7E-CF81-08986BC2D7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7E4C7A46-9EC8-1CB6-FAC3-ED9018A278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01A9B-7115-438F-B56D-D45AE2A7106B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2821629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951FBFE-7F4F-CBB3-379F-EA941F1EEC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E01EEBC6-C9B7-87F4-31F9-40D81E4DA00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55F57F19-4CE6-0D88-BEBA-9198A47C386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2CE7F7F6-0890-C245-594F-1B5DAC22A58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8801899A-253F-7041-8264-152CD5869C1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6EB4F398-0E15-E251-97BE-2DF777F349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3FB16-5C94-4ADD-9319-DBF8B39D0E3A}" type="datetimeFigureOut">
              <a:rPr lang="de-AT" smtClean="0"/>
              <a:t>30.10.2024</a:t>
            </a:fld>
            <a:endParaRPr lang="de-AT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89F91ED7-1E1F-9F4C-684E-EA2B5EA2F9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27D551DF-5043-6F00-E6DD-EEB52AB547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01A9B-7115-438F-B56D-D45AE2A7106B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5808710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DB41957-1010-99F3-B1F1-9D4FF5C897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04B60B62-0708-ED25-3956-19A519AC5D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3FB16-5C94-4ADD-9319-DBF8B39D0E3A}" type="datetimeFigureOut">
              <a:rPr lang="de-AT" smtClean="0"/>
              <a:t>30.10.2024</a:t>
            </a:fld>
            <a:endParaRPr lang="de-AT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6E8BE2A9-6160-5AD9-8C43-0A05F55AF9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843727A4-05E5-148C-C2C6-809E717780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01A9B-7115-438F-B56D-D45AE2A7106B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8743762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F91BE5B4-BAB7-CDE7-E919-3DB87FBAF5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3FB16-5C94-4ADD-9319-DBF8B39D0E3A}" type="datetimeFigureOut">
              <a:rPr lang="de-AT" smtClean="0"/>
              <a:t>30.10.2024</a:t>
            </a:fld>
            <a:endParaRPr lang="de-AT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F766A5EE-A577-F48D-9697-449EB276DC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3E91E570-A291-4921-6A70-D45DBE95A0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01A9B-7115-438F-B56D-D45AE2A7106B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5276069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F091D1D-61F3-D1DB-E23B-7F2C09A23E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293D301B-31A7-4D41-D810-3D075E7C13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D59282F3-6075-B1C6-EE47-E40C4B39C62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4FAFD777-359F-4332-2935-A09EFAD30D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3FB16-5C94-4ADD-9319-DBF8B39D0E3A}" type="datetimeFigureOut">
              <a:rPr lang="de-AT" smtClean="0"/>
              <a:t>30.10.2024</a:t>
            </a:fld>
            <a:endParaRPr lang="de-AT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74363647-C51C-841F-F076-5A456FECEC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B82EDD67-5336-9AED-6D27-441D7F7CFE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01A9B-7115-438F-B56D-D45AE2A7106B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0344826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9886ED2-8033-5204-2694-3FF1BCBD97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79842133-5698-E238-1F7A-96674F2B7AF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AT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C3C9CAE3-45A7-9D23-07FC-BAD014D7332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AFC9EA53-DEF0-6E0C-626F-4CC18B679B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3FB16-5C94-4ADD-9319-DBF8B39D0E3A}" type="datetimeFigureOut">
              <a:rPr lang="de-AT" smtClean="0"/>
              <a:t>30.10.2024</a:t>
            </a:fld>
            <a:endParaRPr lang="de-AT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19ACDBC5-3235-81DB-E665-0B12D3AB39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F85E6BB2-F4D6-85E0-38B5-6D6C78E07B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01A9B-7115-438F-B56D-D45AE2A7106B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227608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B90E05A5-C1F2-1341-DC01-306DFE861D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CF7C4315-897A-2444-DC36-A640F582C99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5A3B26C8-7606-1A8F-8CB8-872EFADA1CD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EF3FB16-5C94-4ADD-9319-DBF8B39D0E3A}" type="datetimeFigureOut">
              <a:rPr lang="de-AT" smtClean="0"/>
              <a:t>30.10.2024</a:t>
            </a:fld>
            <a:endParaRPr lang="de-AT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263485D8-ED6A-4E7E-1F6C-16B0901D8C4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de-AT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9C345846-88E3-98E5-C48C-15E46C91133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D701A9B-7115-438F-B56D-D45AE2A7106B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4547576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image" Target="../media/image3.png"/><Relationship Id="rId7" Type="http://schemas.openxmlformats.org/officeDocument/2006/relationships/diagramColors" Target="../diagrams/colors1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_rels/slide3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2.xm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2.xml"/><Relationship Id="rId5" Type="http://schemas.openxmlformats.org/officeDocument/2006/relationships/diagramLayout" Target="../diagrams/layout2.xml"/><Relationship Id="rId4" Type="http://schemas.openxmlformats.org/officeDocument/2006/relationships/diagramData" Target="../diagrams/data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51" name="Rectangle 1043">
            <a:extLst>
              <a:ext uri="{FF2B5EF4-FFF2-40B4-BE49-F238E27FC236}">
                <a16:creationId xmlns:a16="http://schemas.microsoft.com/office/drawing/2014/main" id="{9AA72BD9-2C5A-4EDC-931F-5AA08EACA0F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F69684D4-C6B4-58C2-7A67-2A66A6E177F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239" r="18595" b="-1"/>
          <a:stretch/>
        </p:blipFill>
        <p:spPr bwMode="auto">
          <a:xfrm>
            <a:off x="3522468" y="10"/>
            <a:ext cx="8669532" cy="68579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52" name="Rectangle 1045">
            <a:extLst>
              <a:ext uri="{FF2B5EF4-FFF2-40B4-BE49-F238E27FC236}">
                <a16:creationId xmlns:a16="http://schemas.microsoft.com/office/drawing/2014/main" id="{DD3981AC-7B61-4947-BCF3-F7AA7FA385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9756601" cy="6858000"/>
          </a:xfrm>
          <a:prstGeom prst="rect">
            <a:avLst/>
          </a:prstGeom>
          <a:gradFill>
            <a:gsLst>
              <a:gs pos="58000">
                <a:schemeClr val="tx1"/>
              </a:gs>
              <a:gs pos="35000">
                <a:schemeClr val="tx1">
                  <a:alpha val="78000"/>
                </a:schemeClr>
              </a:gs>
              <a:gs pos="19000">
                <a:schemeClr val="tx1">
                  <a:alpha val="38000"/>
                </a:schemeClr>
              </a:gs>
              <a:gs pos="0">
                <a:schemeClr val="tx1">
                  <a:alpha val="0"/>
                </a:schemeClr>
              </a:gs>
              <a:gs pos="100000">
                <a:schemeClr val="tx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27FFD009-AA7D-221A-7C86-EC3B9B209C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1094" y="1161288"/>
            <a:ext cx="3438144" cy="1124712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2800" dirty="0" err="1">
                <a:solidFill>
                  <a:schemeClr val="bg1"/>
                </a:solidFill>
              </a:rPr>
              <a:t>Изазови</a:t>
            </a:r>
            <a:r>
              <a:rPr lang="en-US" sz="2800" dirty="0">
                <a:solidFill>
                  <a:schemeClr val="bg1"/>
                </a:solidFill>
              </a:rPr>
              <a:t> у </a:t>
            </a:r>
            <a:r>
              <a:rPr lang="en-US" sz="2800" dirty="0" err="1">
                <a:solidFill>
                  <a:schemeClr val="bg1"/>
                </a:solidFill>
              </a:rPr>
              <a:t>раду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са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ромском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заједницом</a:t>
            </a:r>
            <a:endParaRPr lang="en-US" sz="2800" dirty="0">
              <a:solidFill>
                <a:schemeClr val="bg1"/>
              </a:solidFill>
            </a:endParaRPr>
          </a:p>
        </p:txBody>
      </p:sp>
      <p:sp>
        <p:nvSpPr>
          <p:cNvPr id="1053" name="Rectangle 1047">
            <a:extLst>
              <a:ext uri="{FF2B5EF4-FFF2-40B4-BE49-F238E27FC236}">
                <a16:creationId xmlns:a16="http://schemas.microsoft.com/office/drawing/2014/main" id="{55D4142C-5077-457F-A6AD-3FECFDB396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662559" y="605790"/>
            <a:ext cx="73152" cy="54864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050" name="Rectangle 1049">
            <a:extLst>
              <a:ext uri="{FF2B5EF4-FFF2-40B4-BE49-F238E27FC236}">
                <a16:creationId xmlns:a16="http://schemas.microsoft.com/office/drawing/2014/main" id="{7A5F0580-5EE9-419F-96EE-B6529EF6E7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8244" y="2443480"/>
            <a:ext cx="3300984" cy="9144"/>
          </a:xfrm>
          <a:prstGeom prst="rect">
            <a:avLst/>
          </a:prstGeom>
          <a:solidFill>
            <a:schemeClr val="tx1"/>
          </a:solidFill>
          <a:ln w="3175">
            <a:solidFill>
              <a:schemeClr val="bg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54" name="Content Placeholder 1040">
            <a:extLst>
              <a:ext uri="{FF2B5EF4-FFF2-40B4-BE49-F238E27FC236}">
                <a16:creationId xmlns:a16="http://schemas.microsoft.com/office/drawing/2014/main" id="{2151E0ED-1B49-EE59-C1F0-D1E8E8672D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1094" y="4405376"/>
            <a:ext cx="3438906" cy="1519935"/>
          </a:xfrm>
        </p:spPr>
        <p:txBody>
          <a:bodyPr anchor="t">
            <a:normAutofit/>
          </a:bodyPr>
          <a:lstStyle/>
          <a:p>
            <a:endParaRPr lang="en-US" sz="17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56628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1" name="Rectangle 30">
            <a:extLst>
              <a:ext uri="{FF2B5EF4-FFF2-40B4-BE49-F238E27FC236}">
                <a16:creationId xmlns:a16="http://schemas.microsoft.com/office/drawing/2014/main" id="{AAB8EDC3-1C0D-4505-A2C7-839A5161FB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2069E294-3813-4588-9E9C-AEA08F9C4D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 descr="Ein Bild, das Maschen, Muster, Maschendrahtzaun, Netz enthält.&#10;&#10;Automatisch generierte Beschreibung">
            <a:extLst>
              <a:ext uri="{FF2B5EF4-FFF2-40B4-BE49-F238E27FC236}">
                <a16:creationId xmlns:a16="http://schemas.microsoft.com/office/drawing/2014/main" id="{458FD397-5202-09DD-D699-538399E0348A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40000"/>
          </a:blip>
          <a:srcRect/>
          <a:stretch/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97C5B1C3-7642-7723-6E31-16D9176385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343" y="365125"/>
            <a:ext cx="10515600" cy="1325563"/>
          </a:xfrm>
        </p:spPr>
        <p:txBody>
          <a:bodyPr>
            <a:normAutofit/>
          </a:bodyPr>
          <a:lstStyle/>
          <a:p>
            <a:r>
              <a:rPr lang="sr-Cyrl-RS" sz="3700" dirty="0">
                <a:solidFill>
                  <a:srgbClr val="FFFFFF"/>
                </a:solidFill>
              </a:rPr>
              <a:t>Историјат: све што треба узети у обзир када говоримо о ромској заједници (еколошки приступ)</a:t>
            </a:r>
            <a:endParaRPr lang="de-AT" sz="3700" dirty="0">
              <a:solidFill>
                <a:srgbClr val="FFFFFF"/>
              </a:solidFill>
            </a:endParaRPr>
          </a:p>
        </p:txBody>
      </p:sp>
      <p:pic>
        <p:nvPicPr>
          <p:cNvPr id="7" name="Grafik 6" descr="Ein Bild, das Farbigkeit, Screenshot, Kunst enthält.&#10;&#10;Automatisch generierte Beschreibung">
            <a:extLst>
              <a:ext uri="{FF2B5EF4-FFF2-40B4-BE49-F238E27FC236}">
                <a16:creationId xmlns:a16="http://schemas.microsoft.com/office/drawing/2014/main" id="{6ADE458B-C04E-F647-F51A-87DA02AA82E7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16858" r="7532" b="2"/>
          <a:stretch/>
        </p:blipFill>
        <p:spPr>
          <a:xfrm>
            <a:off x="6101338" y="2015168"/>
            <a:ext cx="5283866" cy="4210442"/>
          </a:xfrm>
          <a:custGeom>
            <a:avLst/>
            <a:gdLst/>
            <a:ahLst/>
            <a:cxnLst/>
            <a:rect l="l" t="t" r="r" b="b"/>
            <a:pathLst>
              <a:path w="5283866" h="4210442">
                <a:moveTo>
                  <a:pt x="839883" y="18"/>
                </a:moveTo>
                <a:cubicBezTo>
                  <a:pt x="851945" y="328"/>
                  <a:pt x="864423" y="4671"/>
                  <a:pt x="875727" y="6050"/>
                </a:cubicBezTo>
                <a:cubicBezTo>
                  <a:pt x="1125267" y="36932"/>
                  <a:pt x="1374804" y="70296"/>
                  <a:pt x="1624617" y="99799"/>
                </a:cubicBezTo>
                <a:cubicBezTo>
                  <a:pt x="1858164" y="127373"/>
                  <a:pt x="2093363" y="133714"/>
                  <a:pt x="2328012" y="148051"/>
                </a:cubicBezTo>
                <a:cubicBezTo>
                  <a:pt x="2612016" y="165424"/>
                  <a:pt x="2895470" y="189965"/>
                  <a:pt x="3177820" y="228566"/>
                </a:cubicBezTo>
                <a:cubicBezTo>
                  <a:pt x="3373866" y="255590"/>
                  <a:pt x="3571843" y="274338"/>
                  <a:pt x="3770646" y="252831"/>
                </a:cubicBezTo>
                <a:cubicBezTo>
                  <a:pt x="3780572" y="251727"/>
                  <a:pt x="3791878" y="248144"/>
                  <a:pt x="3800149" y="251727"/>
                </a:cubicBezTo>
                <a:cubicBezTo>
                  <a:pt x="3896658" y="291986"/>
                  <a:pt x="4001986" y="263033"/>
                  <a:pt x="4102076" y="288400"/>
                </a:cubicBezTo>
                <a:cubicBezTo>
                  <a:pt x="4076434" y="386286"/>
                  <a:pt x="3966416" y="378289"/>
                  <a:pt x="3904377" y="446120"/>
                </a:cubicBezTo>
                <a:cubicBezTo>
                  <a:pt x="4005570" y="473141"/>
                  <a:pt x="4096562" y="500439"/>
                  <a:pt x="4188933" y="520843"/>
                </a:cubicBezTo>
                <a:cubicBezTo>
                  <a:pt x="4286818" y="542350"/>
                  <a:pt x="4369813" y="600531"/>
                  <a:pt x="4465492" y="626449"/>
                </a:cubicBezTo>
                <a:cubicBezTo>
                  <a:pt x="4485897" y="631964"/>
                  <a:pt x="4510437" y="651264"/>
                  <a:pt x="4517606" y="670015"/>
                </a:cubicBezTo>
                <a:cubicBezTo>
                  <a:pt x="4540768" y="730677"/>
                  <a:pt x="5003171" y="900804"/>
                  <a:pt x="4948576" y="954847"/>
                </a:cubicBezTo>
                <a:cubicBezTo>
                  <a:pt x="4925966" y="977182"/>
                  <a:pt x="4896738" y="993174"/>
                  <a:pt x="4866132" y="1015233"/>
                </a:cubicBezTo>
                <a:cubicBezTo>
                  <a:pt x="4912180" y="1056869"/>
                  <a:pt x="4964017" y="1075067"/>
                  <a:pt x="5019164" y="1087474"/>
                </a:cubicBezTo>
                <a:cubicBezTo>
                  <a:pt x="5035708" y="1091335"/>
                  <a:pt x="5051977" y="1099055"/>
                  <a:pt x="5053630" y="1117806"/>
                </a:cubicBezTo>
                <a:cubicBezTo>
                  <a:pt x="5055284" y="1137382"/>
                  <a:pt x="5038464" y="1145101"/>
                  <a:pt x="5024404" y="1154202"/>
                </a:cubicBezTo>
                <a:cubicBezTo>
                  <a:pt x="5004826" y="1166885"/>
                  <a:pt x="4985800" y="1177916"/>
                  <a:pt x="4960984" y="1179569"/>
                </a:cubicBezTo>
                <a:cubicBezTo>
                  <a:pt x="4920176" y="1182051"/>
                  <a:pt x="4900600" y="1217344"/>
                  <a:pt x="4876887" y="1243814"/>
                </a:cubicBezTo>
                <a:cubicBezTo>
                  <a:pt x="4863652" y="1258705"/>
                  <a:pt x="4857034" y="1288759"/>
                  <a:pt x="4880195" y="1293998"/>
                </a:cubicBezTo>
                <a:cubicBezTo>
                  <a:pt x="4935892" y="1306682"/>
                  <a:pt x="4931480" y="1343355"/>
                  <a:pt x="4930104" y="1384991"/>
                </a:cubicBezTo>
                <a:cubicBezTo>
                  <a:pt x="4928173" y="1436553"/>
                  <a:pt x="4895360" y="1460265"/>
                  <a:pt x="4855103" y="1480119"/>
                </a:cubicBezTo>
                <a:cubicBezTo>
                  <a:pt x="4841316" y="1487011"/>
                  <a:pt x="4821740" y="1486735"/>
                  <a:pt x="4816500" y="1508242"/>
                </a:cubicBezTo>
                <a:cubicBezTo>
                  <a:pt x="4839110" y="1528648"/>
                  <a:pt x="4866684" y="1512103"/>
                  <a:pt x="4890949" y="1517893"/>
                </a:cubicBezTo>
                <a:cubicBezTo>
                  <a:pt x="4911077" y="1522581"/>
                  <a:pt x="4944441" y="1520100"/>
                  <a:pt x="4916868" y="1557599"/>
                </a:cubicBezTo>
                <a:cubicBezTo>
                  <a:pt x="4908870" y="1568352"/>
                  <a:pt x="4918245" y="1576625"/>
                  <a:pt x="4928448" y="1577453"/>
                </a:cubicBezTo>
                <a:cubicBezTo>
                  <a:pt x="5010066" y="1586000"/>
                  <a:pt x="4972566" y="1661827"/>
                  <a:pt x="4998760" y="1701809"/>
                </a:cubicBezTo>
                <a:cubicBezTo>
                  <a:pt x="5005928" y="1712836"/>
                  <a:pt x="4998208" y="1731862"/>
                  <a:pt x="4986903" y="1736550"/>
                </a:cubicBezTo>
                <a:cubicBezTo>
                  <a:pt x="4914660" y="1767432"/>
                  <a:pt x="4904735" y="1841053"/>
                  <a:pt x="4869716" y="1904472"/>
                </a:cubicBezTo>
                <a:cubicBezTo>
                  <a:pt x="4907768" y="1929562"/>
                  <a:pt x="4953264" y="1935077"/>
                  <a:pt x="4994348" y="1951346"/>
                </a:cubicBezTo>
                <a:cubicBezTo>
                  <a:pt x="5037087" y="1968441"/>
                  <a:pt x="5037087" y="1981125"/>
                  <a:pt x="5001792" y="2030756"/>
                </a:cubicBezTo>
                <a:cubicBezTo>
                  <a:pt x="5093611" y="2041511"/>
                  <a:pt x="5093611" y="2041511"/>
                  <a:pt x="5065212" y="2119543"/>
                </a:cubicBezTo>
                <a:cubicBezTo>
                  <a:pt x="5142142" y="2126712"/>
                  <a:pt x="5192876" y="2163660"/>
                  <a:pt x="5204732" y="2244450"/>
                </a:cubicBezTo>
                <a:cubicBezTo>
                  <a:pt x="5210523" y="2283604"/>
                  <a:pt x="5245265" y="2302077"/>
                  <a:pt x="5283866" y="2328272"/>
                </a:cubicBezTo>
                <a:cubicBezTo>
                  <a:pt x="5235890" y="2353641"/>
                  <a:pt x="5203354" y="2406580"/>
                  <a:pt x="5147380" y="2350606"/>
                </a:cubicBezTo>
                <a:cubicBezTo>
                  <a:pt x="5126976" y="2330203"/>
                  <a:pt x="5128904" y="2356121"/>
                  <a:pt x="5126148" y="2363566"/>
                </a:cubicBezTo>
                <a:cubicBezTo>
                  <a:pt x="5119532" y="2381764"/>
                  <a:pt x="5133316" y="2393897"/>
                  <a:pt x="5142417" y="2407682"/>
                </a:cubicBezTo>
                <a:cubicBezTo>
                  <a:pt x="5151240" y="2421470"/>
                  <a:pt x="5161718" y="2436083"/>
                  <a:pt x="5164200" y="2451526"/>
                </a:cubicBezTo>
                <a:cubicBezTo>
                  <a:pt x="5165852" y="2462279"/>
                  <a:pt x="5157858" y="2477994"/>
                  <a:pt x="5149034" y="2485992"/>
                </a:cubicBezTo>
                <a:cubicBezTo>
                  <a:pt x="5102710" y="2528178"/>
                  <a:pt x="5130284" y="2623031"/>
                  <a:pt x="5042601" y="2635164"/>
                </a:cubicBezTo>
                <a:cubicBezTo>
                  <a:pt x="5003171" y="2640677"/>
                  <a:pt x="4984146" y="2675420"/>
                  <a:pt x="4955194" y="2694445"/>
                </a:cubicBezTo>
                <a:cubicBezTo>
                  <a:pt x="4854552" y="2760897"/>
                  <a:pt x="4787272" y="2846375"/>
                  <a:pt x="4756116" y="2963836"/>
                </a:cubicBezTo>
                <a:cubicBezTo>
                  <a:pt x="4747568" y="2996372"/>
                  <a:pt x="4714754" y="3022569"/>
                  <a:pt x="4693523" y="3051244"/>
                </a:cubicBezTo>
                <a:cubicBezTo>
                  <a:pt x="4703726" y="3072199"/>
                  <a:pt x="4759424" y="3026979"/>
                  <a:pt x="4739848" y="3082125"/>
                </a:cubicBezTo>
                <a:cubicBezTo>
                  <a:pt x="4724958" y="3123486"/>
                  <a:pt x="4686906" y="3149129"/>
                  <a:pt x="4651060" y="3173670"/>
                </a:cubicBezTo>
                <a:cubicBezTo>
                  <a:pt x="4610252" y="3201518"/>
                  <a:pt x="4565032" y="3223852"/>
                  <a:pt x="4546556" y="3275413"/>
                </a:cubicBezTo>
                <a:cubicBezTo>
                  <a:pt x="4542697" y="3286444"/>
                  <a:pt x="4530288" y="3298024"/>
                  <a:pt x="4519261" y="3302437"/>
                </a:cubicBezTo>
                <a:cubicBezTo>
                  <a:pt x="3944081" y="4209875"/>
                  <a:pt x="2528194" y="4215939"/>
                  <a:pt x="2364961" y="4209597"/>
                </a:cubicBezTo>
                <a:cubicBezTo>
                  <a:pt x="2167260" y="4201602"/>
                  <a:pt x="1980313" y="4145627"/>
                  <a:pt x="1796951" y="4075867"/>
                </a:cubicBezTo>
                <a:cubicBezTo>
                  <a:pt x="1719469" y="4046365"/>
                  <a:pt x="1647505" y="4004453"/>
                  <a:pt x="1572227" y="3971917"/>
                </a:cubicBezTo>
                <a:cubicBezTo>
                  <a:pt x="1468277" y="3926971"/>
                  <a:pt x="1388040" y="3841219"/>
                  <a:pt x="1284364" y="3805097"/>
                </a:cubicBezTo>
                <a:cubicBezTo>
                  <a:pt x="1177655" y="3767873"/>
                  <a:pt x="1086388" y="3699767"/>
                  <a:pt x="976645" y="3670815"/>
                </a:cubicBezTo>
                <a:cubicBezTo>
                  <a:pt x="918742" y="3655375"/>
                  <a:pt x="862768" y="3627527"/>
                  <a:pt x="871866" y="3547839"/>
                </a:cubicBezTo>
                <a:cubicBezTo>
                  <a:pt x="874349" y="3525228"/>
                  <a:pt x="859184" y="3506755"/>
                  <a:pt x="835195" y="3513373"/>
                </a:cubicBezTo>
                <a:cubicBezTo>
                  <a:pt x="789424" y="3525780"/>
                  <a:pt x="768744" y="3492967"/>
                  <a:pt x="743375" y="3468427"/>
                </a:cubicBezTo>
                <a:cubicBezTo>
                  <a:pt x="698156" y="3424863"/>
                  <a:pt x="655142" y="3378540"/>
                  <a:pt x="583175" y="3371370"/>
                </a:cubicBezTo>
                <a:cubicBezTo>
                  <a:pt x="596961" y="3337178"/>
                  <a:pt x="620399" y="3342142"/>
                  <a:pt x="641906" y="3349311"/>
                </a:cubicBezTo>
                <a:cubicBezTo>
                  <a:pt x="698432" y="3368062"/>
                  <a:pt x="754405" y="3389293"/>
                  <a:pt x="810930" y="3408042"/>
                </a:cubicBezTo>
                <a:cubicBezTo>
                  <a:pt x="847878" y="3420175"/>
                  <a:pt x="884551" y="3437271"/>
                  <a:pt x="933908" y="3423758"/>
                </a:cubicBezTo>
                <a:cubicBezTo>
                  <a:pt x="891445" y="3354826"/>
                  <a:pt x="819202" y="3342418"/>
                  <a:pt x="760747" y="3321187"/>
                </a:cubicBezTo>
                <a:cubicBezTo>
                  <a:pt x="687678" y="3294441"/>
                  <a:pt x="644664" y="3243980"/>
                  <a:pt x="593101" y="3187731"/>
                </a:cubicBezTo>
                <a:cubicBezTo>
                  <a:pt x="646869" y="3174220"/>
                  <a:pt x="680233" y="3215581"/>
                  <a:pt x="722419" y="3213374"/>
                </a:cubicBezTo>
                <a:cubicBezTo>
                  <a:pt x="724627" y="3206207"/>
                  <a:pt x="728486" y="3195729"/>
                  <a:pt x="727934" y="3195451"/>
                </a:cubicBezTo>
                <a:cubicBezTo>
                  <a:pt x="659002" y="3164570"/>
                  <a:pt x="626741" y="3106666"/>
                  <a:pt x="615987" y="3036630"/>
                </a:cubicBezTo>
                <a:cubicBezTo>
                  <a:pt x="610473" y="3000510"/>
                  <a:pt x="585381" y="2989205"/>
                  <a:pt x="560564" y="2972660"/>
                </a:cubicBezTo>
                <a:cubicBezTo>
                  <a:pt x="473984" y="2913930"/>
                  <a:pt x="382441" y="2860713"/>
                  <a:pt x="311302" y="2779924"/>
                </a:cubicBezTo>
                <a:cubicBezTo>
                  <a:pt x="393471" y="2790677"/>
                  <a:pt x="459371" y="2843341"/>
                  <a:pt x="547882" y="2865952"/>
                </a:cubicBezTo>
                <a:cubicBezTo>
                  <a:pt x="477570" y="2777166"/>
                  <a:pt x="386577" y="2732222"/>
                  <a:pt x="303582" y="2678453"/>
                </a:cubicBezTo>
                <a:cubicBezTo>
                  <a:pt x="265806" y="2653913"/>
                  <a:pt x="230790" y="2622479"/>
                  <a:pt x="185016" y="2609244"/>
                </a:cubicBezTo>
                <a:cubicBezTo>
                  <a:pt x="168748" y="2604556"/>
                  <a:pt x="142002" y="2594630"/>
                  <a:pt x="154963" y="2568435"/>
                </a:cubicBezTo>
                <a:cubicBezTo>
                  <a:pt x="165990" y="2546654"/>
                  <a:pt x="187773" y="2553269"/>
                  <a:pt x="207627" y="2559612"/>
                </a:cubicBezTo>
                <a:cubicBezTo>
                  <a:pt x="255328" y="2575330"/>
                  <a:pt x="304685" y="2575604"/>
                  <a:pt x="369207" y="2575330"/>
                </a:cubicBezTo>
                <a:cubicBezTo>
                  <a:pt x="315163" y="2503363"/>
                  <a:pt x="216174" y="2524871"/>
                  <a:pt x="169852" y="2449319"/>
                </a:cubicBezTo>
                <a:cubicBezTo>
                  <a:pt x="227755" y="2436083"/>
                  <a:pt x="272424" y="2463381"/>
                  <a:pt x="319299" y="2468619"/>
                </a:cubicBezTo>
                <a:cubicBezTo>
                  <a:pt x="361761" y="2473307"/>
                  <a:pt x="372239" y="2460624"/>
                  <a:pt x="362313" y="2418988"/>
                </a:cubicBezTo>
                <a:cubicBezTo>
                  <a:pt x="346873" y="2354190"/>
                  <a:pt x="370034" y="2321102"/>
                  <a:pt x="431798" y="2338750"/>
                </a:cubicBezTo>
                <a:cubicBezTo>
                  <a:pt x="489149" y="2355293"/>
                  <a:pt x="495215" y="2331030"/>
                  <a:pt x="479775" y="2294082"/>
                </a:cubicBezTo>
                <a:cubicBezTo>
                  <a:pt x="457716" y="2240315"/>
                  <a:pt x="482807" y="2198678"/>
                  <a:pt x="499903" y="2153458"/>
                </a:cubicBezTo>
                <a:cubicBezTo>
                  <a:pt x="526099" y="2084525"/>
                  <a:pt x="515069" y="2050885"/>
                  <a:pt x="458544" y="1999599"/>
                </a:cubicBezTo>
                <a:cubicBezTo>
                  <a:pt x="426835" y="1970921"/>
                  <a:pt x="392645" y="1946658"/>
                  <a:pt x="346596" y="1921843"/>
                </a:cubicBezTo>
                <a:cubicBezTo>
                  <a:pt x="452753" y="1908331"/>
                  <a:pt x="341358" y="1862836"/>
                  <a:pt x="378857" y="1834435"/>
                </a:cubicBezTo>
                <a:cubicBezTo>
                  <a:pt x="453856" y="1822854"/>
                  <a:pt x="515069" y="1913294"/>
                  <a:pt x="617091" y="1887376"/>
                </a:cubicBezTo>
                <a:cubicBezTo>
                  <a:pt x="491080" y="1809066"/>
                  <a:pt x="351835" y="1783423"/>
                  <a:pt x="260568" y="1679198"/>
                </a:cubicBezTo>
                <a:cubicBezTo>
                  <a:pt x="281523" y="1655484"/>
                  <a:pt x="302479" y="1677543"/>
                  <a:pt x="320402" y="1668720"/>
                </a:cubicBezTo>
                <a:cubicBezTo>
                  <a:pt x="319850" y="1663205"/>
                  <a:pt x="321230" y="1654932"/>
                  <a:pt x="317920" y="1652452"/>
                </a:cubicBezTo>
                <a:cubicBezTo>
                  <a:pt x="249815" y="1595650"/>
                  <a:pt x="248711" y="1594273"/>
                  <a:pt x="321779" y="1552359"/>
                </a:cubicBezTo>
                <a:cubicBezTo>
                  <a:pt x="347424" y="1537746"/>
                  <a:pt x="345218" y="1524786"/>
                  <a:pt x="331707" y="1506313"/>
                </a:cubicBezTo>
                <a:cubicBezTo>
                  <a:pt x="322055" y="1493353"/>
                  <a:pt x="310475" y="1481772"/>
                  <a:pt x="315990" y="1453371"/>
                </a:cubicBezTo>
                <a:cubicBezTo>
                  <a:pt x="355971" y="1489769"/>
                  <a:pt x="549259" y="1477912"/>
                  <a:pt x="583450" y="1474052"/>
                </a:cubicBezTo>
                <a:cubicBezTo>
                  <a:pt x="621777" y="1469917"/>
                  <a:pt x="659553" y="1452269"/>
                  <a:pt x="699809" y="1461919"/>
                </a:cubicBezTo>
                <a:cubicBezTo>
                  <a:pt x="732070" y="1469641"/>
                  <a:pt x="881516" y="1544364"/>
                  <a:pt x="902750" y="1458612"/>
                </a:cubicBezTo>
                <a:cubicBezTo>
                  <a:pt x="903853" y="1454475"/>
                  <a:pt x="964237" y="1464127"/>
                  <a:pt x="996774" y="1468814"/>
                </a:cubicBezTo>
                <a:cubicBezTo>
                  <a:pt x="1025451" y="1472674"/>
                  <a:pt x="1057712" y="1489769"/>
                  <a:pt x="1077012" y="1455578"/>
                </a:cubicBezTo>
                <a:cubicBezTo>
                  <a:pt x="1088317" y="1435450"/>
                  <a:pt x="1041719" y="1396571"/>
                  <a:pt x="1000083" y="1393262"/>
                </a:cubicBezTo>
                <a:cubicBezTo>
                  <a:pt x="963961" y="1390229"/>
                  <a:pt x="926186" y="1385817"/>
                  <a:pt x="891720" y="1394089"/>
                </a:cubicBezTo>
                <a:cubicBezTo>
                  <a:pt x="849258" y="1404017"/>
                  <a:pt x="826372" y="1388024"/>
                  <a:pt x="814515" y="1353557"/>
                </a:cubicBezTo>
                <a:cubicBezTo>
                  <a:pt x="801280" y="1315506"/>
                  <a:pt x="775911" y="1297858"/>
                  <a:pt x="740895" y="1280211"/>
                </a:cubicBezTo>
                <a:cubicBezTo>
                  <a:pt x="655967" y="1237474"/>
                  <a:pt x="574352" y="1188118"/>
                  <a:pt x="481154" y="1163301"/>
                </a:cubicBezTo>
                <a:cubicBezTo>
                  <a:pt x="462679" y="1158337"/>
                  <a:pt x="442276" y="1151719"/>
                  <a:pt x="433728" y="1118909"/>
                </a:cubicBezTo>
                <a:cubicBezTo>
                  <a:pt x="686023" y="1167987"/>
                  <a:pt x="915984" y="1295929"/>
                  <a:pt x="1176276" y="1288484"/>
                </a:cubicBezTo>
                <a:cubicBezTo>
                  <a:pt x="1105137" y="1247950"/>
                  <a:pt x="1022694" y="1245745"/>
                  <a:pt x="946867" y="1217344"/>
                </a:cubicBezTo>
                <a:cubicBezTo>
                  <a:pt x="1000635" y="1196113"/>
                  <a:pt x="1051094" y="1218172"/>
                  <a:pt x="1102104" y="1230304"/>
                </a:cubicBezTo>
                <a:cubicBezTo>
                  <a:pt x="1144843" y="1240230"/>
                  <a:pt x="1183446" y="1241885"/>
                  <a:pt x="1188133" y="1182603"/>
                </a:cubicBezTo>
                <a:cubicBezTo>
                  <a:pt x="1186478" y="1178742"/>
                  <a:pt x="1186754" y="1173780"/>
                  <a:pt x="1187030" y="1169092"/>
                </a:cubicBezTo>
                <a:cubicBezTo>
                  <a:pt x="1172690" y="1144552"/>
                  <a:pt x="1150358" y="1131868"/>
                  <a:pt x="1123887" y="1124698"/>
                </a:cubicBezTo>
                <a:cubicBezTo>
                  <a:pt x="1107894" y="1120286"/>
                  <a:pt x="1086663" y="1113668"/>
                  <a:pt x="1086938" y="1096023"/>
                </a:cubicBezTo>
                <a:cubicBezTo>
                  <a:pt x="1087765" y="1030674"/>
                  <a:pt x="1036756" y="1011647"/>
                  <a:pt x="985744" y="992622"/>
                </a:cubicBezTo>
                <a:cubicBezTo>
                  <a:pt x="1014145" y="960086"/>
                  <a:pt x="1036479" y="984074"/>
                  <a:pt x="1057987" y="981594"/>
                </a:cubicBezTo>
                <a:cubicBezTo>
                  <a:pt x="1072049" y="979939"/>
                  <a:pt x="1084733" y="976906"/>
                  <a:pt x="1084733" y="960086"/>
                </a:cubicBezTo>
                <a:cubicBezTo>
                  <a:pt x="1085008" y="946023"/>
                  <a:pt x="1078390" y="930030"/>
                  <a:pt x="1064605" y="929756"/>
                </a:cubicBezTo>
                <a:cubicBezTo>
                  <a:pt x="978300" y="927273"/>
                  <a:pt x="930599" y="836833"/>
                  <a:pt x="840985" y="836558"/>
                </a:cubicBezTo>
                <a:cubicBezTo>
                  <a:pt x="787493" y="836558"/>
                  <a:pt x="868834" y="785547"/>
                  <a:pt x="823615" y="764315"/>
                </a:cubicBezTo>
                <a:cubicBezTo>
                  <a:pt x="813687" y="759628"/>
                  <a:pt x="849533" y="752460"/>
                  <a:pt x="865526" y="753562"/>
                </a:cubicBezTo>
                <a:cubicBezTo>
                  <a:pt x="881242" y="754665"/>
                  <a:pt x="895304" y="768175"/>
                  <a:pt x="914331" y="758525"/>
                </a:cubicBezTo>
                <a:cubicBezTo>
                  <a:pt x="924808" y="724059"/>
                  <a:pt x="897787" y="711375"/>
                  <a:pt x="875452" y="701724"/>
                </a:cubicBezTo>
                <a:cubicBezTo>
                  <a:pt x="823889" y="679390"/>
                  <a:pt x="773706" y="652369"/>
                  <a:pt x="717181" y="644371"/>
                </a:cubicBezTo>
                <a:cubicBezTo>
                  <a:pt x="697053" y="641614"/>
                  <a:pt x="746133" y="604666"/>
                  <a:pt x="755783" y="591707"/>
                </a:cubicBezTo>
                <a:cubicBezTo>
                  <a:pt x="528304" y="455496"/>
                  <a:pt x="254778" y="462388"/>
                  <a:pt x="0" y="352370"/>
                </a:cubicBezTo>
                <a:cubicBezTo>
                  <a:pt x="56250" y="330864"/>
                  <a:pt x="97610" y="346580"/>
                  <a:pt x="135937" y="349889"/>
                </a:cubicBezTo>
                <a:cubicBezTo>
                  <a:pt x="231615" y="358160"/>
                  <a:pt x="326193" y="375256"/>
                  <a:pt x="421595" y="385458"/>
                </a:cubicBezTo>
                <a:cubicBezTo>
                  <a:pt x="468469" y="390421"/>
                  <a:pt x="512035" y="409172"/>
                  <a:pt x="564424" y="379393"/>
                </a:cubicBezTo>
                <a:cubicBezTo>
                  <a:pt x="599443" y="359540"/>
                  <a:pt x="655418" y="381046"/>
                  <a:pt x="698432" y="398694"/>
                </a:cubicBezTo>
                <a:cubicBezTo>
                  <a:pt x="734000" y="413307"/>
                  <a:pt x="767916" y="417167"/>
                  <a:pt x="815067" y="398694"/>
                </a:cubicBezTo>
                <a:cubicBezTo>
                  <a:pt x="772328" y="387389"/>
                  <a:pt x="739515" y="377463"/>
                  <a:pt x="705876" y="370568"/>
                </a:cubicBezTo>
                <a:cubicBezTo>
                  <a:pt x="679130" y="365055"/>
                  <a:pt x="742825" y="342719"/>
                  <a:pt x="775360" y="345477"/>
                </a:cubicBezTo>
                <a:cubicBezTo>
                  <a:pt x="820857" y="349337"/>
                  <a:pt x="795214" y="335000"/>
                  <a:pt x="787493" y="315146"/>
                </a:cubicBezTo>
                <a:cubicBezTo>
                  <a:pt x="779221" y="293915"/>
                  <a:pt x="803761" y="287298"/>
                  <a:pt x="819202" y="291709"/>
                </a:cubicBezTo>
                <a:cubicBezTo>
                  <a:pt x="878484" y="309081"/>
                  <a:pt x="937491" y="278474"/>
                  <a:pt x="998705" y="303291"/>
                </a:cubicBezTo>
                <a:cubicBezTo>
                  <a:pt x="983263" y="242077"/>
                  <a:pt x="949899" y="215331"/>
                  <a:pt x="880139" y="206783"/>
                </a:cubicBezTo>
                <a:cubicBezTo>
                  <a:pt x="853944" y="203475"/>
                  <a:pt x="826647" y="208438"/>
                  <a:pt x="804037" y="190790"/>
                </a:cubicBezTo>
                <a:cubicBezTo>
                  <a:pt x="791076" y="180590"/>
                  <a:pt x="776463" y="168457"/>
                  <a:pt x="786666" y="149707"/>
                </a:cubicBezTo>
                <a:cubicBezTo>
                  <a:pt x="793834" y="136471"/>
                  <a:pt x="809276" y="136471"/>
                  <a:pt x="821960" y="140884"/>
                </a:cubicBezTo>
                <a:cubicBezTo>
                  <a:pt x="878761" y="160461"/>
                  <a:pt x="938043" y="167630"/>
                  <a:pt x="997325" y="174800"/>
                </a:cubicBezTo>
                <a:cubicBezTo>
                  <a:pt x="1006426" y="175902"/>
                  <a:pt x="1016626" y="179487"/>
                  <a:pt x="1026829" y="161287"/>
                </a:cubicBezTo>
                <a:cubicBezTo>
                  <a:pt x="915984" y="131783"/>
                  <a:pt x="810655" y="89872"/>
                  <a:pt x="696777" y="73604"/>
                </a:cubicBezTo>
                <a:cubicBezTo>
                  <a:pt x="698432" y="65884"/>
                  <a:pt x="700086" y="58164"/>
                  <a:pt x="701741" y="50444"/>
                </a:cubicBezTo>
                <a:cubicBezTo>
                  <a:pt x="790801" y="61471"/>
                  <a:pt x="879864" y="72501"/>
                  <a:pt x="992362" y="86289"/>
                </a:cubicBezTo>
                <a:cubicBezTo>
                  <a:pt x="923153" y="42446"/>
                  <a:pt x="857805" y="57060"/>
                  <a:pt x="806519" y="18183"/>
                </a:cubicBezTo>
                <a:cubicBezTo>
                  <a:pt x="816170" y="3431"/>
                  <a:pt x="827820" y="-292"/>
                  <a:pt x="839883" y="18"/>
                </a:cubicBezTo>
                <a:close/>
              </a:path>
            </a:pathLst>
          </a:custGeom>
        </p:spPr>
      </p:pic>
      <p:graphicFrame>
        <p:nvGraphicFramePr>
          <p:cNvPr id="26" name="Inhaltsplatzhalter 2">
            <a:extLst>
              <a:ext uri="{FF2B5EF4-FFF2-40B4-BE49-F238E27FC236}">
                <a16:creationId xmlns:a16="http://schemas.microsoft.com/office/drawing/2014/main" id="{1D5F586F-25D7-CD08-818B-83504BF5704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85894914"/>
              </p:ext>
            </p:extLst>
          </p:nvPr>
        </p:nvGraphicFramePr>
        <p:xfrm>
          <a:off x="838344" y="2013625"/>
          <a:ext cx="4614759" cy="41633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30120861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55" name="Rectangle 2054">
            <a:extLst>
              <a:ext uri="{FF2B5EF4-FFF2-40B4-BE49-F238E27FC236}">
                <a16:creationId xmlns:a16="http://schemas.microsoft.com/office/drawing/2014/main" id="{2172A0AC-3DCE-4672-BCAF-28FEF91F60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57" name="Rectangle 2056">
            <a:extLst>
              <a:ext uri="{FF2B5EF4-FFF2-40B4-BE49-F238E27FC236}">
                <a16:creationId xmlns:a16="http://schemas.microsoft.com/office/drawing/2014/main" id="{AE6F1C77-EDC9-4C5F-8C1C-62DD46BDA3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7E35AD37-4803-0CA0-DF70-E89FD75F8660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40000"/>
          </a:blip>
          <a:srcRect l="8086" r="12437" b="-1"/>
          <a:stretch/>
        </p:blipFill>
        <p:spPr>
          <a:xfrm>
            <a:off x="20" y="10"/>
            <a:ext cx="8450297" cy="6857990"/>
          </a:xfrm>
          <a:prstGeom prst="rect">
            <a:avLst/>
          </a:prstGeom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F9718A33-DD9E-742E-8D35-6059FB7A98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1" y="365125"/>
            <a:ext cx="5251316" cy="1627636"/>
          </a:xfrm>
        </p:spPr>
        <p:txBody>
          <a:bodyPr>
            <a:normAutofit/>
          </a:bodyPr>
          <a:lstStyle/>
          <a:p>
            <a:r>
              <a:rPr lang="sr-Cyrl-RS" sz="3700">
                <a:solidFill>
                  <a:srgbClr val="FFFFFF"/>
                </a:solidFill>
              </a:rPr>
              <a:t>Свакодневни проблеми у животу просечног Рома и њихове импликације</a:t>
            </a:r>
            <a:endParaRPr lang="de-AT" sz="3700">
              <a:solidFill>
                <a:srgbClr val="FFFFFF"/>
              </a:solidFill>
            </a:endParaRPr>
          </a:p>
        </p:txBody>
      </p:sp>
      <p:pic>
        <p:nvPicPr>
          <p:cNvPr id="2050" name="Picture 2">
            <a:extLst>
              <a:ext uri="{FF2B5EF4-FFF2-40B4-BE49-F238E27FC236}">
                <a16:creationId xmlns:a16="http://schemas.microsoft.com/office/drawing/2014/main" id="{E3F38FE2-75CD-915C-BD4E-109A66288B0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481" r="19133" b="-1"/>
          <a:stretch/>
        </p:blipFill>
        <p:spPr bwMode="auto">
          <a:xfrm>
            <a:off x="6225997" y="10"/>
            <a:ext cx="5962785" cy="6857990"/>
          </a:xfrm>
          <a:custGeom>
            <a:avLst/>
            <a:gdLst/>
            <a:ahLst/>
            <a:cxnLst/>
            <a:rect l="l" t="t" r="r" b="b"/>
            <a:pathLst>
              <a:path w="5962785" h="6858000">
                <a:moveTo>
                  <a:pt x="1044839" y="0"/>
                </a:moveTo>
                <a:lnTo>
                  <a:pt x="5962785" y="0"/>
                </a:lnTo>
                <a:lnTo>
                  <a:pt x="5962785" y="6858000"/>
                </a:lnTo>
                <a:lnTo>
                  <a:pt x="1469886" y="6858000"/>
                </a:lnTo>
                <a:lnTo>
                  <a:pt x="1416006" y="6823984"/>
                </a:lnTo>
                <a:cubicBezTo>
                  <a:pt x="1356767" y="6787940"/>
                  <a:pt x="1296437" y="6755500"/>
                  <a:pt x="1232473" y="6733873"/>
                </a:cubicBezTo>
                <a:cubicBezTo>
                  <a:pt x="1145250" y="6705037"/>
                  <a:pt x="1060933" y="6654575"/>
                  <a:pt x="1075471" y="6503186"/>
                </a:cubicBezTo>
                <a:cubicBezTo>
                  <a:pt x="1078378" y="6459932"/>
                  <a:pt x="1055118" y="6427493"/>
                  <a:pt x="1020229" y="6438306"/>
                </a:cubicBezTo>
                <a:cubicBezTo>
                  <a:pt x="953358" y="6459932"/>
                  <a:pt x="921375" y="6398656"/>
                  <a:pt x="883579" y="6351798"/>
                </a:cubicBezTo>
                <a:cubicBezTo>
                  <a:pt x="816707" y="6268895"/>
                  <a:pt x="752743" y="6182387"/>
                  <a:pt x="645167" y="6167969"/>
                </a:cubicBezTo>
                <a:cubicBezTo>
                  <a:pt x="665519" y="6103088"/>
                  <a:pt x="700408" y="6110298"/>
                  <a:pt x="732391" y="6124716"/>
                </a:cubicBezTo>
                <a:cubicBezTo>
                  <a:pt x="816707" y="6160761"/>
                  <a:pt x="901023" y="6200410"/>
                  <a:pt x="985339" y="6236455"/>
                </a:cubicBezTo>
                <a:cubicBezTo>
                  <a:pt x="1040581" y="6258081"/>
                  <a:pt x="1095822" y="6290522"/>
                  <a:pt x="1168509" y="6265291"/>
                </a:cubicBezTo>
                <a:cubicBezTo>
                  <a:pt x="1104545" y="6135530"/>
                  <a:pt x="996969" y="6110298"/>
                  <a:pt x="909746" y="6070649"/>
                </a:cubicBezTo>
                <a:cubicBezTo>
                  <a:pt x="802169" y="6020185"/>
                  <a:pt x="738206" y="5926470"/>
                  <a:pt x="659704" y="5818335"/>
                </a:cubicBezTo>
                <a:cubicBezTo>
                  <a:pt x="738206" y="5789500"/>
                  <a:pt x="787632" y="5868798"/>
                  <a:pt x="851597" y="5865193"/>
                </a:cubicBezTo>
                <a:cubicBezTo>
                  <a:pt x="854504" y="5854380"/>
                  <a:pt x="860319" y="5832753"/>
                  <a:pt x="860319" y="5832753"/>
                </a:cubicBezTo>
                <a:cubicBezTo>
                  <a:pt x="755650" y="5775081"/>
                  <a:pt x="709132" y="5666947"/>
                  <a:pt x="691686" y="5533581"/>
                </a:cubicBezTo>
                <a:cubicBezTo>
                  <a:pt x="685872" y="5465095"/>
                  <a:pt x="648075" y="5443468"/>
                  <a:pt x="610278" y="5411029"/>
                </a:cubicBezTo>
                <a:cubicBezTo>
                  <a:pt x="482350" y="5299289"/>
                  <a:pt x="345700" y="5198364"/>
                  <a:pt x="238123" y="5046976"/>
                </a:cubicBezTo>
                <a:cubicBezTo>
                  <a:pt x="363144" y="5064998"/>
                  <a:pt x="461997" y="5165924"/>
                  <a:pt x="592833" y="5209177"/>
                </a:cubicBezTo>
                <a:cubicBezTo>
                  <a:pt x="488165" y="5043371"/>
                  <a:pt x="351514" y="4956864"/>
                  <a:pt x="226494" y="4855939"/>
                </a:cubicBezTo>
                <a:cubicBezTo>
                  <a:pt x="168344" y="4809081"/>
                  <a:pt x="116011" y="4751408"/>
                  <a:pt x="49139" y="4726177"/>
                </a:cubicBezTo>
                <a:cubicBezTo>
                  <a:pt x="25879" y="4718968"/>
                  <a:pt x="-14825" y="4700947"/>
                  <a:pt x="5527" y="4650483"/>
                </a:cubicBezTo>
                <a:cubicBezTo>
                  <a:pt x="22972" y="4607230"/>
                  <a:pt x="54954" y="4621648"/>
                  <a:pt x="84029" y="4632460"/>
                </a:cubicBezTo>
                <a:cubicBezTo>
                  <a:pt x="153807" y="4661296"/>
                  <a:pt x="229401" y="4661296"/>
                  <a:pt x="325347" y="4661296"/>
                </a:cubicBezTo>
                <a:cubicBezTo>
                  <a:pt x="243939" y="4524326"/>
                  <a:pt x="95658" y="4567580"/>
                  <a:pt x="25879" y="4423401"/>
                </a:cubicBezTo>
                <a:cubicBezTo>
                  <a:pt x="113103" y="4398170"/>
                  <a:pt x="179975" y="4448632"/>
                  <a:pt x="249753" y="4459446"/>
                </a:cubicBezTo>
                <a:cubicBezTo>
                  <a:pt x="313718" y="4470259"/>
                  <a:pt x="328254" y="4445028"/>
                  <a:pt x="313718" y="4365729"/>
                </a:cubicBezTo>
                <a:cubicBezTo>
                  <a:pt x="290458" y="4243177"/>
                  <a:pt x="325347" y="4181900"/>
                  <a:pt x="418386" y="4214341"/>
                </a:cubicBezTo>
                <a:cubicBezTo>
                  <a:pt x="505609" y="4246781"/>
                  <a:pt x="514332" y="4199922"/>
                  <a:pt x="491072" y="4131438"/>
                </a:cubicBezTo>
                <a:cubicBezTo>
                  <a:pt x="456183" y="4030512"/>
                  <a:pt x="493979" y="3951214"/>
                  <a:pt x="520147" y="3864706"/>
                </a:cubicBezTo>
                <a:cubicBezTo>
                  <a:pt x="560851" y="3734945"/>
                  <a:pt x="543407" y="3670064"/>
                  <a:pt x="459090" y="3572743"/>
                </a:cubicBezTo>
                <a:cubicBezTo>
                  <a:pt x="409664" y="3518676"/>
                  <a:pt x="360236" y="3471818"/>
                  <a:pt x="290458" y="3424959"/>
                </a:cubicBezTo>
                <a:cubicBezTo>
                  <a:pt x="450368" y="3399728"/>
                  <a:pt x="284643" y="3313221"/>
                  <a:pt x="339884" y="3259153"/>
                </a:cubicBezTo>
                <a:cubicBezTo>
                  <a:pt x="453275" y="3237527"/>
                  <a:pt x="543407" y="3410542"/>
                  <a:pt x="697501" y="3360078"/>
                </a:cubicBezTo>
                <a:cubicBezTo>
                  <a:pt x="511425" y="3212294"/>
                  <a:pt x="302087" y="3165436"/>
                  <a:pt x="165437" y="2967190"/>
                </a:cubicBezTo>
                <a:cubicBezTo>
                  <a:pt x="197419" y="2923937"/>
                  <a:pt x="229401" y="2967190"/>
                  <a:pt x="255568" y="2949167"/>
                </a:cubicBezTo>
                <a:cubicBezTo>
                  <a:pt x="255568" y="2938354"/>
                  <a:pt x="560851" y="3006840"/>
                  <a:pt x="578296" y="2725691"/>
                </a:cubicBezTo>
                <a:cubicBezTo>
                  <a:pt x="584111" y="2725691"/>
                  <a:pt x="589926" y="2725691"/>
                  <a:pt x="595740" y="2714876"/>
                </a:cubicBezTo>
                <a:cubicBezTo>
                  <a:pt x="627722" y="2675228"/>
                  <a:pt x="598648" y="2581510"/>
                  <a:pt x="650982" y="2574301"/>
                </a:cubicBezTo>
                <a:cubicBezTo>
                  <a:pt x="709132" y="2567092"/>
                  <a:pt x="764373" y="2534653"/>
                  <a:pt x="825429" y="2552674"/>
                </a:cubicBezTo>
                <a:cubicBezTo>
                  <a:pt x="871949" y="2567092"/>
                  <a:pt x="921375" y="2585115"/>
                  <a:pt x="970802" y="2585115"/>
                </a:cubicBezTo>
                <a:cubicBezTo>
                  <a:pt x="1023136" y="2585115"/>
                  <a:pt x="1095822" y="2707668"/>
                  <a:pt x="1127805" y="2545465"/>
                </a:cubicBezTo>
                <a:cubicBezTo>
                  <a:pt x="1127805" y="2538257"/>
                  <a:pt x="1217936" y="2556280"/>
                  <a:pt x="1267362" y="2563488"/>
                </a:cubicBezTo>
                <a:cubicBezTo>
                  <a:pt x="1308067" y="2570698"/>
                  <a:pt x="1357494" y="2603137"/>
                  <a:pt x="1386568" y="2538257"/>
                </a:cubicBezTo>
                <a:cubicBezTo>
                  <a:pt x="1401105" y="2498607"/>
                  <a:pt x="1331326" y="2426518"/>
                  <a:pt x="1270270" y="2419309"/>
                </a:cubicBezTo>
                <a:cubicBezTo>
                  <a:pt x="1215029" y="2412101"/>
                  <a:pt x="1159787" y="2404892"/>
                  <a:pt x="1107453" y="2419309"/>
                </a:cubicBezTo>
                <a:cubicBezTo>
                  <a:pt x="1043489" y="2437331"/>
                  <a:pt x="1008599" y="2408495"/>
                  <a:pt x="991154" y="2343615"/>
                </a:cubicBezTo>
                <a:cubicBezTo>
                  <a:pt x="970802" y="2275131"/>
                  <a:pt x="933005" y="2239085"/>
                  <a:pt x="880671" y="2206645"/>
                </a:cubicBezTo>
                <a:cubicBezTo>
                  <a:pt x="752743" y="2127346"/>
                  <a:pt x="630630" y="2033629"/>
                  <a:pt x="491072" y="1986771"/>
                </a:cubicBezTo>
                <a:cubicBezTo>
                  <a:pt x="464905" y="1979562"/>
                  <a:pt x="432923" y="1965145"/>
                  <a:pt x="421293" y="1903868"/>
                </a:cubicBezTo>
                <a:cubicBezTo>
                  <a:pt x="799262" y="1997584"/>
                  <a:pt x="1142342" y="2239085"/>
                  <a:pt x="1531941" y="2224667"/>
                </a:cubicBezTo>
                <a:cubicBezTo>
                  <a:pt x="1427272" y="2148974"/>
                  <a:pt x="1302252" y="2145369"/>
                  <a:pt x="1188861" y="2091301"/>
                </a:cubicBezTo>
                <a:cubicBezTo>
                  <a:pt x="1270270" y="2051652"/>
                  <a:pt x="1345864" y="2094906"/>
                  <a:pt x="1421458" y="2116532"/>
                </a:cubicBezTo>
                <a:cubicBezTo>
                  <a:pt x="1485422" y="2134554"/>
                  <a:pt x="1543571" y="2138160"/>
                  <a:pt x="1549386" y="2026420"/>
                </a:cubicBezTo>
                <a:cubicBezTo>
                  <a:pt x="1549386" y="2015607"/>
                  <a:pt x="1549386" y="2008398"/>
                  <a:pt x="1549386" y="1997584"/>
                </a:cubicBezTo>
                <a:cubicBezTo>
                  <a:pt x="1526126" y="1950727"/>
                  <a:pt x="1494144" y="1929099"/>
                  <a:pt x="1453440" y="1914682"/>
                </a:cubicBezTo>
                <a:cubicBezTo>
                  <a:pt x="1430180" y="1907473"/>
                  <a:pt x="1398198" y="1893056"/>
                  <a:pt x="1398198" y="1860614"/>
                </a:cubicBezTo>
                <a:cubicBezTo>
                  <a:pt x="1401105" y="1738063"/>
                  <a:pt x="1322604" y="1702018"/>
                  <a:pt x="1247011" y="1665972"/>
                </a:cubicBezTo>
                <a:cubicBezTo>
                  <a:pt x="1287715" y="1604696"/>
                  <a:pt x="1322604" y="1647950"/>
                  <a:pt x="1354586" y="1644345"/>
                </a:cubicBezTo>
                <a:cubicBezTo>
                  <a:pt x="1374939" y="1640741"/>
                  <a:pt x="1395290" y="1637138"/>
                  <a:pt x="1395290" y="1604696"/>
                </a:cubicBezTo>
                <a:cubicBezTo>
                  <a:pt x="1395290" y="1579465"/>
                  <a:pt x="1386568" y="1547025"/>
                  <a:pt x="1366216" y="1547025"/>
                </a:cubicBezTo>
                <a:cubicBezTo>
                  <a:pt x="1238288" y="1543420"/>
                  <a:pt x="1165601" y="1370405"/>
                  <a:pt x="1031858" y="1370405"/>
                </a:cubicBezTo>
                <a:cubicBezTo>
                  <a:pt x="950450" y="1370405"/>
                  <a:pt x="1072563" y="1273083"/>
                  <a:pt x="1005692" y="1233435"/>
                </a:cubicBezTo>
                <a:cubicBezTo>
                  <a:pt x="991154" y="1222621"/>
                  <a:pt x="1046396" y="1208203"/>
                  <a:pt x="1069655" y="1211808"/>
                </a:cubicBezTo>
                <a:cubicBezTo>
                  <a:pt x="1092915" y="1215412"/>
                  <a:pt x="1113268" y="1240644"/>
                  <a:pt x="1142342" y="1222621"/>
                </a:cubicBezTo>
                <a:cubicBezTo>
                  <a:pt x="1156879" y="1157741"/>
                  <a:pt x="1119082" y="1132510"/>
                  <a:pt x="1084193" y="1114487"/>
                </a:cubicBezTo>
                <a:cubicBezTo>
                  <a:pt x="1008599" y="1071234"/>
                  <a:pt x="933005" y="1020771"/>
                  <a:pt x="848689" y="1006353"/>
                </a:cubicBezTo>
                <a:cubicBezTo>
                  <a:pt x="819615" y="1002748"/>
                  <a:pt x="802169" y="984726"/>
                  <a:pt x="805077" y="948681"/>
                </a:cubicBezTo>
                <a:cubicBezTo>
                  <a:pt x="810892" y="901822"/>
                  <a:pt x="839967" y="916240"/>
                  <a:pt x="863226" y="919844"/>
                </a:cubicBezTo>
                <a:cubicBezTo>
                  <a:pt x="877764" y="923450"/>
                  <a:pt x="892301" y="934263"/>
                  <a:pt x="906838" y="909031"/>
                </a:cubicBezTo>
                <a:cubicBezTo>
                  <a:pt x="566666" y="653113"/>
                  <a:pt x="386404" y="667532"/>
                  <a:pt x="5527" y="458471"/>
                </a:cubicBezTo>
                <a:cubicBezTo>
                  <a:pt x="89843" y="418822"/>
                  <a:pt x="150900" y="447658"/>
                  <a:pt x="209049" y="454867"/>
                </a:cubicBezTo>
                <a:cubicBezTo>
                  <a:pt x="354422" y="472890"/>
                  <a:pt x="264290" y="505329"/>
                  <a:pt x="409664" y="526956"/>
                </a:cubicBezTo>
                <a:cubicBezTo>
                  <a:pt x="479443" y="537770"/>
                  <a:pt x="543407" y="573815"/>
                  <a:pt x="621908" y="516143"/>
                </a:cubicBezTo>
                <a:cubicBezTo>
                  <a:pt x="674242" y="476494"/>
                  <a:pt x="758558" y="519747"/>
                  <a:pt x="822522" y="552188"/>
                </a:cubicBezTo>
                <a:cubicBezTo>
                  <a:pt x="874856" y="581024"/>
                  <a:pt x="927190" y="588232"/>
                  <a:pt x="996969" y="552188"/>
                </a:cubicBezTo>
                <a:cubicBezTo>
                  <a:pt x="933005" y="530562"/>
                  <a:pt x="883579" y="512539"/>
                  <a:pt x="834151" y="498120"/>
                </a:cubicBezTo>
                <a:cubicBezTo>
                  <a:pt x="793447" y="487307"/>
                  <a:pt x="770187" y="462076"/>
                  <a:pt x="773095" y="408008"/>
                </a:cubicBezTo>
                <a:cubicBezTo>
                  <a:pt x="773095" y="379172"/>
                  <a:pt x="764373" y="339523"/>
                  <a:pt x="793447" y="325106"/>
                </a:cubicBezTo>
                <a:cubicBezTo>
                  <a:pt x="816707" y="310688"/>
                  <a:pt x="848689" y="325106"/>
                  <a:pt x="860319" y="350336"/>
                </a:cubicBezTo>
                <a:cubicBezTo>
                  <a:pt x="874856" y="397195"/>
                  <a:pt x="889393" y="440449"/>
                  <a:pt x="938820" y="444054"/>
                </a:cubicBezTo>
                <a:cubicBezTo>
                  <a:pt x="1005692" y="451262"/>
                  <a:pt x="967894" y="422426"/>
                  <a:pt x="956265" y="386381"/>
                </a:cubicBezTo>
                <a:cubicBezTo>
                  <a:pt x="944635" y="346733"/>
                  <a:pt x="979525" y="335919"/>
                  <a:pt x="1002784" y="343127"/>
                </a:cubicBezTo>
                <a:cubicBezTo>
                  <a:pt x="1090008" y="375569"/>
                  <a:pt x="1180139" y="317897"/>
                  <a:pt x="1270270" y="364755"/>
                </a:cubicBezTo>
                <a:cubicBezTo>
                  <a:pt x="1247011" y="249411"/>
                  <a:pt x="1197583" y="198949"/>
                  <a:pt x="1092915" y="180926"/>
                </a:cubicBezTo>
                <a:cubicBezTo>
                  <a:pt x="1055118" y="177322"/>
                  <a:pt x="1014414" y="184530"/>
                  <a:pt x="979525" y="152090"/>
                </a:cubicBezTo>
                <a:cubicBezTo>
                  <a:pt x="959172" y="134068"/>
                  <a:pt x="938820" y="112441"/>
                  <a:pt x="953358" y="76396"/>
                </a:cubicBezTo>
                <a:cubicBezTo>
                  <a:pt x="962080" y="51165"/>
                  <a:pt x="985339" y="51165"/>
                  <a:pt x="1005692" y="58373"/>
                </a:cubicBezTo>
                <a:cubicBezTo>
                  <a:pt x="1090008" y="98023"/>
                  <a:pt x="1180139" y="108837"/>
                  <a:pt x="1267362" y="123254"/>
                </a:cubicBezTo>
                <a:cubicBezTo>
                  <a:pt x="1281900" y="126859"/>
                  <a:pt x="1296437" y="134068"/>
                  <a:pt x="1310975" y="98023"/>
                </a:cubicBezTo>
                <a:cubicBezTo>
                  <a:pt x="1260095" y="81803"/>
                  <a:pt x="1209941" y="62879"/>
                  <a:pt x="1159787" y="43505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5" name="Inhaltsplatzhalter 2">
            <a:extLst>
              <a:ext uri="{FF2B5EF4-FFF2-40B4-BE49-F238E27FC236}">
                <a16:creationId xmlns:a16="http://schemas.microsoft.com/office/drawing/2014/main" id="{57621C5B-40D5-FCB2-31C6-54C4D129298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133482"/>
              </p:ext>
            </p:extLst>
          </p:nvPr>
        </p:nvGraphicFramePr>
        <p:xfrm>
          <a:off x="838200" y="2219785"/>
          <a:ext cx="4619621" cy="395717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29628684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9228552E-C8B1-4A80-8448-0787CE0FC7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4CEC7DB2-C5AB-B744-D625-A8DC1B4C6C40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35000"/>
          </a:blip>
          <a:srcRect t="14122"/>
          <a:stretch/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4582D09A-0797-035F-9B5C-C1B07097E8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sr-Cyrl-RS">
                <a:solidFill>
                  <a:srgbClr val="FFFFFF"/>
                </a:solidFill>
              </a:rPr>
              <a:t>Сарадња, партнерства, алијансе</a:t>
            </a:r>
            <a:endParaRPr lang="de-AT">
              <a:solidFill>
                <a:srgbClr val="FFFFFF"/>
              </a:solidFill>
            </a:endParaRPr>
          </a:p>
        </p:txBody>
      </p:sp>
      <p:graphicFrame>
        <p:nvGraphicFramePr>
          <p:cNvPr id="5" name="Inhaltsplatzhalter 2">
            <a:extLst>
              <a:ext uri="{FF2B5EF4-FFF2-40B4-BE49-F238E27FC236}">
                <a16:creationId xmlns:a16="http://schemas.microsoft.com/office/drawing/2014/main" id="{AB8448DB-25EE-EA73-70DF-E0A329D9637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10390202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67592025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9" name="Rectangle 3078">
            <a:extLst>
              <a:ext uri="{FF2B5EF4-FFF2-40B4-BE49-F238E27FC236}">
                <a16:creationId xmlns:a16="http://schemas.microsoft.com/office/drawing/2014/main" id="{5A0118C5-4F8D-4CF4-BADD-53FEACC6C42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1B1DC3F9-A909-7981-2CFC-F7A690CC18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4865" y="568517"/>
            <a:ext cx="5248221" cy="1067209"/>
          </a:xfrm>
        </p:spPr>
        <p:txBody>
          <a:bodyPr>
            <a:normAutofit/>
          </a:bodyPr>
          <a:lstStyle/>
          <a:p>
            <a:r>
              <a:rPr lang="sr-Cyrl-RS">
                <a:solidFill>
                  <a:schemeClr val="bg1"/>
                </a:solidFill>
              </a:rPr>
              <a:t>Превенција и акција</a:t>
            </a:r>
            <a:endParaRPr lang="de-AT">
              <a:solidFill>
                <a:schemeClr val="bg1"/>
              </a:solidFill>
            </a:endParaRPr>
          </a:p>
        </p:txBody>
      </p:sp>
      <p:pic>
        <p:nvPicPr>
          <p:cNvPr id="3074" name="Picture 2">
            <a:extLst>
              <a:ext uri="{FF2B5EF4-FFF2-40B4-BE49-F238E27FC236}">
                <a16:creationId xmlns:a16="http://schemas.microsoft.com/office/drawing/2014/main" id="{6CF86B85-8D61-09B2-9CFE-079C14E3BD0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548" r="15202"/>
          <a:stretch/>
        </p:blipFill>
        <p:spPr bwMode="auto">
          <a:xfrm>
            <a:off x="739959" y="1095407"/>
            <a:ext cx="4754947" cy="4754947"/>
          </a:xfrm>
          <a:custGeom>
            <a:avLst/>
            <a:gdLst/>
            <a:ahLst/>
            <a:cxnLst/>
            <a:rect l="l" t="t" r="r" b="b"/>
            <a:pathLst>
              <a:path w="2388070" h="2388070">
                <a:moveTo>
                  <a:pt x="1194035" y="0"/>
                </a:moveTo>
                <a:cubicBezTo>
                  <a:pt x="1853482" y="0"/>
                  <a:pt x="2388070" y="534588"/>
                  <a:pt x="2388070" y="1194035"/>
                </a:cubicBezTo>
                <a:cubicBezTo>
                  <a:pt x="2388070" y="1853482"/>
                  <a:pt x="1853482" y="2388070"/>
                  <a:pt x="1194035" y="2388070"/>
                </a:cubicBezTo>
                <a:cubicBezTo>
                  <a:pt x="534588" y="2388070"/>
                  <a:pt x="0" y="1853482"/>
                  <a:pt x="0" y="1194035"/>
                </a:cubicBezTo>
                <a:cubicBezTo>
                  <a:pt x="0" y="534588"/>
                  <a:pt x="534588" y="0"/>
                  <a:pt x="1194035" y="0"/>
                </a:cubicBezTo>
                <a:close/>
              </a:path>
            </a:pathLst>
          </a:custGeom>
          <a:noFill/>
          <a:ln w="28575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3081" name="Group 3080">
            <a:extLst>
              <a:ext uri="{FF2B5EF4-FFF2-40B4-BE49-F238E27FC236}">
                <a16:creationId xmlns:a16="http://schemas.microsoft.com/office/drawing/2014/main" id="{B894EFA8-F425-4D19-A94B-445388B31E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377893"/>
            <a:ext cx="1861854" cy="717514"/>
            <a:chOff x="0" y="377893"/>
            <a:chExt cx="1861854" cy="717514"/>
          </a:xfrm>
          <a:solidFill>
            <a:schemeClr val="bg1"/>
          </a:solidFill>
        </p:grpSpPr>
        <p:sp>
          <p:nvSpPr>
            <p:cNvPr id="3082" name="Freeform: Shape 3081">
              <a:extLst>
                <a:ext uri="{FF2B5EF4-FFF2-40B4-BE49-F238E27FC236}">
                  <a16:creationId xmlns:a16="http://schemas.microsoft.com/office/drawing/2014/main" id="{C5A741B9-65EC-4C5B-9FE0-4A18575771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377893"/>
              <a:ext cx="1861854" cy="277779"/>
            </a:xfrm>
            <a:custGeom>
              <a:avLst/>
              <a:gdLst>
                <a:gd name="connsiteX0" fmla="*/ 180458 w 1861854"/>
                <a:gd name="connsiteY0" fmla="*/ 0 h 277779"/>
                <a:gd name="connsiteX1" fmla="*/ 419222 w 1861854"/>
                <a:gd name="connsiteY1" fmla="*/ 238761 h 277779"/>
                <a:gd name="connsiteX2" fmla="*/ 657984 w 1861854"/>
                <a:gd name="connsiteY2" fmla="*/ 0 h 277779"/>
                <a:gd name="connsiteX3" fmla="*/ 896745 w 1861854"/>
                <a:gd name="connsiteY3" fmla="*/ 238761 h 277779"/>
                <a:gd name="connsiteX4" fmla="*/ 1135754 w 1861854"/>
                <a:gd name="connsiteY4" fmla="*/ 0 h 277779"/>
                <a:gd name="connsiteX5" fmla="*/ 1374516 w 1861854"/>
                <a:gd name="connsiteY5" fmla="*/ 238761 h 277779"/>
                <a:gd name="connsiteX6" fmla="*/ 1613277 w 1861854"/>
                <a:gd name="connsiteY6" fmla="*/ 0 h 277779"/>
                <a:gd name="connsiteX7" fmla="*/ 1861854 w 1861854"/>
                <a:gd name="connsiteY7" fmla="*/ 248577 h 277779"/>
                <a:gd name="connsiteX8" fmla="*/ 1842470 w 1861854"/>
                <a:gd name="connsiteY8" fmla="*/ 267963 h 277779"/>
                <a:gd name="connsiteX9" fmla="*/ 1613277 w 1861854"/>
                <a:gd name="connsiteY9" fmla="*/ 39017 h 277779"/>
                <a:gd name="connsiteX10" fmla="*/ 1374516 w 1861854"/>
                <a:gd name="connsiteY10" fmla="*/ 277779 h 277779"/>
                <a:gd name="connsiteX11" fmla="*/ 1135754 w 1861854"/>
                <a:gd name="connsiteY11" fmla="*/ 39017 h 277779"/>
                <a:gd name="connsiteX12" fmla="*/ 896745 w 1861854"/>
                <a:gd name="connsiteY12" fmla="*/ 277779 h 277779"/>
                <a:gd name="connsiteX13" fmla="*/ 657984 w 1861854"/>
                <a:gd name="connsiteY13" fmla="*/ 39017 h 277779"/>
                <a:gd name="connsiteX14" fmla="*/ 419222 w 1861854"/>
                <a:gd name="connsiteY14" fmla="*/ 277779 h 277779"/>
                <a:gd name="connsiteX15" fmla="*/ 180458 w 1861854"/>
                <a:gd name="connsiteY15" fmla="*/ 39017 h 277779"/>
                <a:gd name="connsiteX16" fmla="*/ 0 w 1861854"/>
                <a:gd name="connsiteY16" fmla="*/ 219283 h 277779"/>
                <a:gd name="connsiteX17" fmla="*/ 0 w 1861854"/>
                <a:gd name="connsiteY17" fmla="*/ 180458 h 2777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861854" h="277779">
                  <a:moveTo>
                    <a:pt x="180458" y="0"/>
                  </a:moveTo>
                  <a:lnTo>
                    <a:pt x="419222" y="238761"/>
                  </a:lnTo>
                  <a:lnTo>
                    <a:pt x="657984" y="0"/>
                  </a:lnTo>
                  <a:lnTo>
                    <a:pt x="896745" y="238761"/>
                  </a:lnTo>
                  <a:lnTo>
                    <a:pt x="1135754" y="0"/>
                  </a:lnTo>
                  <a:lnTo>
                    <a:pt x="1374516" y="238761"/>
                  </a:lnTo>
                  <a:lnTo>
                    <a:pt x="1613277" y="0"/>
                  </a:lnTo>
                  <a:lnTo>
                    <a:pt x="1861854" y="248577"/>
                  </a:lnTo>
                  <a:lnTo>
                    <a:pt x="1842470" y="267963"/>
                  </a:lnTo>
                  <a:lnTo>
                    <a:pt x="1613277" y="39017"/>
                  </a:lnTo>
                  <a:lnTo>
                    <a:pt x="1374516" y="277779"/>
                  </a:lnTo>
                  <a:lnTo>
                    <a:pt x="1135754" y="39017"/>
                  </a:lnTo>
                  <a:lnTo>
                    <a:pt x="896745" y="277779"/>
                  </a:lnTo>
                  <a:lnTo>
                    <a:pt x="657984" y="39017"/>
                  </a:lnTo>
                  <a:lnTo>
                    <a:pt x="419222" y="277779"/>
                  </a:lnTo>
                  <a:lnTo>
                    <a:pt x="180458" y="39017"/>
                  </a:lnTo>
                  <a:lnTo>
                    <a:pt x="0" y="219283"/>
                  </a:lnTo>
                  <a:lnTo>
                    <a:pt x="0" y="180458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en-US"/>
            </a:p>
          </p:txBody>
        </p:sp>
        <p:sp>
          <p:nvSpPr>
            <p:cNvPr id="3083" name="Freeform: Shape 3082">
              <a:extLst>
                <a:ext uri="{FF2B5EF4-FFF2-40B4-BE49-F238E27FC236}">
                  <a16:creationId xmlns:a16="http://schemas.microsoft.com/office/drawing/2014/main" id="{C0BB4301-41FA-4453-956F-A11CC664B68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817628"/>
              <a:ext cx="1861854" cy="277779"/>
            </a:xfrm>
            <a:custGeom>
              <a:avLst/>
              <a:gdLst>
                <a:gd name="connsiteX0" fmla="*/ 180458 w 1861854"/>
                <a:gd name="connsiteY0" fmla="*/ 0 h 277779"/>
                <a:gd name="connsiteX1" fmla="*/ 419222 w 1861854"/>
                <a:gd name="connsiteY1" fmla="*/ 238761 h 277779"/>
                <a:gd name="connsiteX2" fmla="*/ 657984 w 1861854"/>
                <a:gd name="connsiteY2" fmla="*/ 0 h 277779"/>
                <a:gd name="connsiteX3" fmla="*/ 896745 w 1861854"/>
                <a:gd name="connsiteY3" fmla="*/ 238761 h 277779"/>
                <a:gd name="connsiteX4" fmla="*/ 1135754 w 1861854"/>
                <a:gd name="connsiteY4" fmla="*/ 0 h 277779"/>
                <a:gd name="connsiteX5" fmla="*/ 1374516 w 1861854"/>
                <a:gd name="connsiteY5" fmla="*/ 238761 h 277779"/>
                <a:gd name="connsiteX6" fmla="*/ 1613277 w 1861854"/>
                <a:gd name="connsiteY6" fmla="*/ 0 h 277779"/>
                <a:gd name="connsiteX7" fmla="*/ 1861854 w 1861854"/>
                <a:gd name="connsiteY7" fmla="*/ 248577 h 277779"/>
                <a:gd name="connsiteX8" fmla="*/ 1842470 w 1861854"/>
                <a:gd name="connsiteY8" fmla="*/ 268208 h 277779"/>
                <a:gd name="connsiteX9" fmla="*/ 1613277 w 1861854"/>
                <a:gd name="connsiteY9" fmla="*/ 39017 h 277779"/>
                <a:gd name="connsiteX10" fmla="*/ 1374516 w 1861854"/>
                <a:gd name="connsiteY10" fmla="*/ 277779 h 277779"/>
                <a:gd name="connsiteX11" fmla="*/ 1135754 w 1861854"/>
                <a:gd name="connsiteY11" fmla="*/ 39017 h 277779"/>
                <a:gd name="connsiteX12" fmla="*/ 896745 w 1861854"/>
                <a:gd name="connsiteY12" fmla="*/ 277779 h 277779"/>
                <a:gd name="connsiteX13" fmla="*/ 657984 w 1861854"/>
                <a:gd name="connsiteY13" fmla="*/ 39017 h 277779"/>
                <a:gd name="connsiteX14" fmla="*/ 419222 w 1861854"/>
                <a:gd name="connsiteY14" fmla="*/ 277779 h 277779"/>
                <a:gd name="connsiteX15" fmla="*/ 180458 w 1861854"/>
                <a:gd name="connsiteY15" fmla="*/ 39017 h 277779"/>
                <a:gd name="connsiteX16" fmla="*/ 0 w 1861854"/>
                <a:gd name="connsiteY16" fmla="*/ 219475 h 277779"/>
                <a:gd name="connsiteX17" fmla="*/ 0 w 1861854"/>
                <a:gd name="connsiteY17" fmla="*/ 180458 h 2777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861854" h="277779">
                  <a:moveTo>
                    <a:pt x="180458" y="0"/>
                  </a:moveTo>
                  <a:lnTo>
                    <a:pt x="419222" y="238761"/>
                  </a:lnTo>
                  <a:lnTo>
                    <a:pt x="657984" y="0"/>
                  </a:lnTo>
                  <a:lnTo>
                    <a:pt x="896745" y="238761"/>
                  </a:lnTo>
                  <a:lnTo>
                    <a:pt x="1135754" y="0"/>
                  </a:lnTo>
                  <a:lnTo>
                    <a:pt x="1374516" y="238761"/>
                  </a:lnTo>
                  <a:lnTo>
                    <a:pt x="1613277" y="0"/>
                  </a:lnTo>
                  <a:lnTo>
                    <a:pt x="1861854" y="248577"/>
                  </a:lnTo>
                  <a:lnTo>
                    <a:pt x="1842470" y="268208"/>
                  </a:lnTo>
                  <a:lnTo>
                    <a:pt x="1613277" y="39017"/>
                  </a:lnTo>
                  <a:lnTo>
                    <a:pt x="1374516" y="277779"/>
                  </a:lnTo>
                  <a:lnTo>
                    <a:pt x="1135754" y="39017"/>
                  </a:lnTo>
                  <a:lnTo>
                    <a:pt x="896745" y="277779"/>
                  </a:lnTo>
                  <a:lnTo>
                    <a:pt x="657984" y="39017"/>
                  </a:lnTo>
                  <a:lnTo>
                    <a:pt x="419222" y="277779"/>
                  </a:lnTo>
                  <a:lnTo>
                    <a:pt x="180458" y="39017"/>
                  </a:lnTo>
                  <a:lnTo>
                    <a:pt x="0" y="219475"/>
                  </a:lnTo>
                  <a:lnTo>
                    <a:pt x="0" y="180458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en-US" dirty="0"/>
            </a:p>
          </p:txBody>
        </p:sp>
      </p:grp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A1548D47-01EB-3D1B-DE31-DB5DEA3C1B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34868" y="1820369"/>
            <a:ext cx="5217173" cy="4351338"/>
          </a:xfrm>
        </p:spPr>
        <p:txBody>
          <a:bodyPr>
            <a:normAutofit/>
          </a:bodyPr>
          <a:lstStyle/>
          <a:p>
            <a:r>
              <a:rPr lang="sr-Cyrl-RS">
                <a:solidFill>
                  <a:schemeClr val="bg1"/>
                </a:solidFill>
              </a:rPr>
              <a:t>Акција је најчешће РЕАКЦИЈА, врло ретко превенција када говоримо и проблемима са којима се Роми сусрећу</a:t>
            </a:r>
            <a:endParaRPr lang="de-AT">
              <a:solidFill>
                <a:schemeClr val="bg1"/>
              </a:solidFill>
            </a:endParaRPr>
          </a:p>
        </p:txBody>
      </p:sp>
      <p:grpSp>
        <p:nvGrpSpPr>
          <p:cNvPr id="3085" name="Graphic 185">
            <a:extLst>
              <a:ext uri="{FF2B5EF4-FFF2-40B4-BE49-F238E27FC236}">
                <a16:creationId xmlns:a16="http://schemas.microsoft.com/office/drawing/2014/main" id="{582A903B-6B78-4F0A-B7C9-3D80499020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0428634" y="5987064"/>
            <a:ext cx="1054466" cy="469689"/>
            <a:chOff x="9841624" y="4115729"/>
            <a:chExt cx="602169" cy="268223"/>
          </a:xfrm>
          <a:solidFill>
            <a:schemeClr val="bg1"/>
          </a:solidFill>
        </p:grpSpPr>
        <p:sp>
          <p:nvSpPr>
            <p:cNvPr id="3086" name="Freeform: Shape 3085">
              <a:extLst>
                <a:ext uri="{FF2B5EF4-FFF2-40B4-BE49-F238E27FC236}">
                  <a16:creationId xmlns:a16="http://schemas.microsoft.com/office/drawing/2014/main" id="{D510EA93-8F64-42C8-A630-D449506E95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841624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087" name="Freeform: Shape 3086">
              <a:extLst>
                <a:ext uri="{FF2B5EF4-FFF2-40B4-BE49-F238E27FC236}">
                  <a16:creationId xmlns:a16="http://schemas.microsoft.com/office/drawing/2014/main" id="{06CB53FC-E4DA-4001-928B-9998A85EA5B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941445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088" name="Freeform: Shape 3087">
              <a:extLst>
                <a:ext uri="{FF2B5EF4-FFF2-40B4-BE49-F238E27FC236}">
                  <a16:creationId xmlns:a16="http://schemas.microsoft.com/office/drawing/2014/main" id="{D210B969-4FDF-4AAC-9397-63D5434958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041267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089" name="Freeform: Shape 3088">
              <a:extLst>
                <a:ext uri="{FF2B5EF4-FFF2-40B4-BE49-F238E27FC236}">
                  <a16:creationId xmlns:a16="http://schemas.microsoft.com/office/drawing/2014/main" id="{570B3EF0-84EA-4F47-86A3-1EA1F644A49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141090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090" name="Freeform: Shape 3089">
              <a:extLst>
                <a:ext uri="{FF2B5EF4-FFF2-40B4-BE49-F238E27FC236}">
                  <a16:creationId xmlns:a16="http://schemas.microsoft.com/office/drawing/2014/main" id="{259369A8-EF57-42A1-8EC8-F6A9F92A3AD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240911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9100359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>
            <a:extLst>
              <a:ext uri="{FF2B5EF4-FFF2-40B4-BE49-F238E27FC236}">
                <a16:creationId xmlns:a16="http://schemas.microsoft.com/office/drawing/2014/main" id="{E8A8EAB8-D2FF-444D-B34B-7D32F106AD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1C54160A-FCE9-AB87-762B-5B72E9F6F7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48721"/>
            <a:ext cx="4707671" cy="1225650"/>
          </a:xfrm>
        </p:spPr>
        <p:txBody>
          <a:bodyPr anchor="b">
            <a:normAutofit/>
          </a:bodyPr>
          <a:lstStyle/>
          <a:p>
            <a:r>
              <a:rPr lang="sr-Cyrl-RS" sz="3800">
                <a:solidFill>
                  <a:schemeClr val="bg1"/>
                </a:solidFill>
              </a:rPr>
              <a:t>Различитост и снага</a:t>
            </a:r>
            <a:endParaRPr lang="de-AT" sz="3800">
              <a:solidFill>
                <a:schemeClr val="bg1"/>
              </a:solidFill>
            </a:endParaRPr>
          </a:p>
        </p:txBody>
      </p: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EEA38897-7BA3-4408-8083-3235339C4A6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831873" y="1749756"/>
            <a:ext cx="4718304" cy="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71DA3D64-02D9-8B01-98D3-D37D0031A1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97769" y="1909192"/>
            <a:ext cx="4586513" cy="3647710"/>
          </a:xfrm>
        </p:spPr>
        <p:txBody>
          <a:bodyPr>
            <a:normAutofit/>
          </a:bodyPr>
          <a:lstStyle/>
          <a:p>
            <a:r>
              <a:rPr lang="sr-Cyrl-RS" sz="1700">
                <a:solidFill>
                  <a:schemeClr val="bg1"/>
                </a:solidFill>
              </a:rPr>
              <a:t>Врло ретко се неко/неки пројекат бави слављењем различитости коју Роми уносе у већинска друштва у којима живе, иако неки познати Роми су увелико обогатили и националне и светску културу у целини.</a:t>
            </a:r>
          </a:p>
          <a:p>
            <a:endParaRPr lang="sr-Cyrl-RS" sz="1700">
              <a:solidFill>
                <a:schemeClr val="bg1"/>
              </a:solidFill>
            </a:endParaRPr>
          </a:p>
          <a:p>
            <a:r>
              <a:rPr lang="sr-Cyrl-RS" sz="1700">
                <a:solidFill>
                  <a:schemeClr val="bg1"/>
                </a:solidFill>
              </a:rPr>
              <a:t>Роми се везују за недостатке, дефиците, и дефинишу јако често кроз негацију, до мере дехуманизације, поричући невероватну снагу која се огледа у чињеници да су преживели 7 векова уништавања од стране свих већинских народа са којима су делили животни простор</a:t>
            </a:r>
            <a:endParaRPr lang="de-AT" sz="1700">
              <a:solidFill>
                <a:schemeClr val="bg1"/>
              </a:solidFill>
            </a:endParaRPr>
          </a:p>
        </p:txBody>
      </p: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F11AD06B-AB20-4097-8606-5DA00DBACE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834027" y="5707672"/>
            <a:ext cx="4713997" cy="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Grafik 3">
            <a:extLst>
              <a:ext uri="{FF2B5EF4-FFF2-40B4-BE49-F238E27FC236}">
                <a16:creationId xmlns:a16="http://schemas.microsoft.com/office/drawing/2014/main" id="{23F29D69-066D-C926-532F-76A5730746AE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29773" r="20444" b="-1"/>
          <a:stretch/>
        </p:blipFill>
        <p:spPr>
          <a:xfrm>
            <a:off x="6525453" y="10"/>
            <a:ext cx="5666547" cy="6857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65618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E8A8EAB8-D2FF-444D-B34B-7D32F106AD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C98190BA-3143-F854-9552-34E2AE52A5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48721"/>
            <a:ext cx="4707671" cy="1225650"/>
          </a:xfrm>
        </p:spPr>
        <p:txBody>
          <a:bodyPr anchor="b">
            <a:normAutofit/>
          </a:bodyPr>
          <a:lstStyle/>
          <a:p>
            <a:r>
              <a:rPr lang="sr-Cyrl-RS" sz="3800">
                <a:solidFill>
                  <a:schemeClr val="bg1"/>
                </a:solidFill>
              </a:rPr>
              <a:t>ЕВАЛУАЦИЈА</a:t>
            </a:r>
            <a:endParaRPr lang="de-AT" sz="3800">
              <a:solidFill>
                <a:schemeClr val="bg1"/>
              </a:solidFill>
            </a:endParaRP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EEA38897-7BA3-4408-8083-3235339C4A6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831873" y="1749756"/>
            <a:ext cx="4718304" cy="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A5CB7E2C-585A-CCE9-153D-97FF861A07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97769" y="1909192"/>
            <a:ext cx="4586513" cy="3647710"/>
          </a:xfrm>
        </p:spPr>
        <p:txBody>
          <a:bodyPr>
            <a:normAutofit/>
          </a:bodyPr>
          <a:lstStyle/>
          <a:p>
            <a:r>
              <a:rPr lang="sr-Cyrl-RS" sz="2000">
                <a:solidFill>
                  <a:schemeClr val="bg1"/>
                </a:solidFill>
              </a:rPr>
              <a:t>Захтев за деколонизацијом историје када су Роми у питању, али и суочавање са системском дискриминацијом</a:t>
            </a:r>
          </a:p>
          <a:p>
            <a:endParaRPr lang="sr-Cyrl-RS" sz="2000">
              <a:solidFill>
                <a:schemeClr val="bg1"/>
              </a:solidFill>
            </a:endParaRPr>
          </a:p>
          <a:p>
            <a:endParaRPr lang="de-AT" sz="2000">
              <a:solidFill>
                <a:schemeClr val="bg1"/>
              </a:solidFill>
            </a:endParaRP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F11AD06B-AB20-4097-8606-5DA00DBACE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834027" y="5707672"/>
            <a:ext cx="4713997" cy="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Grafik 3">
            <a:extLst>
              <a:ext uri="{FF2B5EF4-FFF2-40B4-BE49-F238E27FC236}">
                <a16:creationId xmlns:a16="http://schemas.microsoft.com/office/drawing/2014/main" id="{16ACBCFE-9BDB-4DA5-2B95-796BE48A6BF9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29773" r="20444" b="-1"/>
          <a:stretch/>
        </p:blipFill>
        <p:spPr>
          <a:xfrm>
            <a:off x="6525453" y="10"/>
            <a:ext cx="5666547" cy="6857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10823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>
            <a:extLst>
              <a:ext uri="{FF2B5EF4-FFF2-40B4-BE49-F238E27FC236}">
                <a16:creationId xmlns:a16="http://schemas.microsoft.com/office/drawing/2014/main" id="{9228552E-C8B1-4A80-8448-0787CE0FC7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Grafik 5" descr="Ein Bild, das Farbigkeit, Screenshot, Kunst enthält.&#10;&#10;Automatisch generierte Beschreibung">
            <a:extLst>
              <a:ext uri="{FF2B5EF4-FFF2-40B4-BE49-F238E27FC236}">
                <a16:creationId xmlns:a16="http://schemas.microsoft.com/office/drawing/2014/main" id="{D8B5CB32-5CCD-76B0-C5E6-AC5DF64C5CB6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35000"/>
          </a:blip>
          <a:srcRect t="3244" b="3395"/>
          <a:stretch/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2611BC24-09B1-9C82-3050-5B2E44CB17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sr-Cyrl-RS">
                <a:solidFill>
                  <a:srgbClr val="FFFFFF"/>
                </a:solidFill>
              </a:rPr>
              <a:t>Социјална правда</a:t>
            </a:r>
            <a:endParaRPr lang="de-AT">
              <a:solidFill>
                <a:srgbClr val="FFFFFF"/>
              </a:solidFill>
            </a:endParaRPr>
          </a:p>
        </p:txBody>
      </p:sp>
      <p:graphicFrame>
        <p:nvGraphicFramePr>
          <p:cNvPr id="5" name="Inhaltsplatzhalter 2">
            <a:extLst>
              <a:ext uri="{FF2B5EF4-FFF2-40B4-BE49-F238E27FC236}">
                <a16:creationId xmlns:a16="http://schemas.microsoft.com/office/drawing/2014/main" id="{BC699812-4016-E68A-4334-FDEDB23654B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99835408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84314408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>
            <a:extLst>
              <a:ext uri="{FF2B5EF4-FFF2-40B4-BE49-F238E27FC236}">
                <a16:creationId xmlns:a16="http://schemas.microsoft.com/office/drawing/2014/main" id="{9228552E-C8B1-4A80-8448-0787CE0FC7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Grafik 3" descr="Ein Bild, das Farbigkeit, Screenshot, Kunst enthält.&#10;&#10;Automatisch generierte Beschreibung">
            <a:extLst>
              <a:ext uri="{FF2B5EF4-FFF2-40B4-BE49-F238E27FC236}">
                <a16:creationId xmlns:a16="http://schemas.microsoft.com/office/drawing/2014/main" id="{65E34060-D44D-C30A-FD3D-A1478F9FDAB7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35000"/>
          </a:blip>
          <a:srcRect t="3244" b="3395"/>
          <a:stretch/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6DD3837F-F433-A110-25A0-6FC2E96C6C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sr-Cyrl-RS">
                <a:solidFill>
                  <a:srgbClr val="FFFFFF"/>
                </a:solidFill>
              </a:rPr>
              <a:t>ЧОВЕК КАО ВРЕДНОСТ</a:t>
            </a:r>
            <a:endParaRPr lang="de-AT">
              <a:solidFill>
                <a:srgbClr val="FFFFFF"/>
              </a:solidFill>
            </a:endParaRP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13E68D5B-FAC7-F028-41F6-21D6F64A4C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>
            <a:normAutofit/>
          </a:bodyPr>
          <a:lstStyle/>
          <a:p>
            <a:r>
              <a:rPr lang="sr-Cyrl-RS">
                <a:solidFill>
                  <a:srgbClr val="FFFFFF"/>
                </a:solidFill>
              </a:rPr>
              <a:t>Ром значи човек</a:t>
            </a:r>
          </a:p>
          <a:p>
            <a:r>
              <a:rPr lang="sr-Cyrl-RS">
                <a:solidFill>
                  <a:srgbClr val="FFFFFF"/>
                </a:solidFill>
              </a:rPr>
              <a:t>Сви остали су гаџе</a:t>
            </a:r>
            <a:endParaRPr lang="de-AT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8693158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292</Words>
  <Application>Microsoft Office PowerPoint</Application>
  <PresentationFormat>Breitbild</PresentationFormat>
  <Paragraphs>33</Paragraphs>
  <Slides>9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9</vt:i4>
      </vt:variant>
    </vt:vector>
  </HeadingPairs>
  <TitlesOfParts>
    <vt:vector size="14" baseType="lpstr">
      <vt:lpstr>Aptos</vt:lpstr>
      <vt:lpstr>Aptos Display</vt:lpstr>
      <vt:lpstr>Arial</vt:lpstr>
      <vt:lpstr>Calibri</vt:lpstr>
      <vt:lpstr>Office</vt:lpstr>
      <vt:lpstr>Изазови у раду са ромском заједницом</vt:lpstr>
      <vt:lpstr>Историјат: све што треба узети у обзир када говоримо о ромској заједници (еколошки приступ)</vt:lpstr>
      <vt:lpstr>Свакодневни проблеми у животу просечног Рома и њихове импликације</vt:lpstr>
      <vt:lpstr>Сарадња, партнерства, алијансе</vt:lpstr>
      <vt:lpstr>Превенција и акција</vt:lpstr>
      <vt:lpstr>Различитост и снага</vt:lpstr>
      <vt:lpstr>ЕВАЛУАЦИЈА</vt:lpstr>
      <vt:lpstr>Социјална правда</vt:lpstr>
      <vt:lpstr>ЧОВЕК КАО ВРЕДНОСТ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Vasic Tanja</dc:creator>
  <cp:lastModifiedBy>Vasic Tanja</cp:lastModifiedBy>
  <cp:revision>4</cp:revision>
  <dcterms:created xsi:type="dcterms:W3CDTF">2024-10-27T20:20:21Z</dcterms:created>
  <dcterms:modified xsi:type="dcterms:W3CDTF">2024-10-30T22:37:50Z</dcterms:modified>
</cp:coreProperties>
</file>