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14630400" cy="8229600"/>
  <p:notesSz cx="8229600" cy="14630400"/>
  <p:embeddedFontLst>
    <p:embeddedFont>
      <p:font typeface="Montserrat"/>
      <p:regular r:id="rId26"/>
    </p:embeddedFont>
    <p:embeddedFont>
      <p:font typeface="Montserrat"/>
      <p:regular r:id="rId27"/>
    </p:embeddedFont>
    <p:embeddedFont>
      <p:font typeface="Montserrat"/>
      <p:regular r:id="rId28"/>
    </p:embeddedFont>
    <p:embeddedFont>
      <p:font typeface="Montserrat"/>
      <p:regular r:id="rId29"/>
    </p:embeddedFont>
    <p:embeddedFont>
      <p:font typeface="Source Sans 3"/>
      <p:regular r:id="rId30"/>
    </p:embeddedFont>
    <p:embeddedFont>
      <p:font typeface="Source Sans 3"/>
      <p:regular r:id="rId31"/>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26" Type="http://schemas.openxmlformats.org/officeDocument/2006/relationships/font" Target="fonts/font1.fntdata"/><Relationship Id="rId27" Type="http://schemas.openxmlformats.org/officeDocument/2006/relationships/font" Target="fonts/font2.fntdata"/><Relationship Id="rId28" Type="http://schemas.openxmlformats.org/officeDocument/2006/relationships/font" Target="fonts/font3.fntdata"/><Relationship Id="rId29" Type="http://schemas.openxmlformats.org/officeDocument/2006/relationships/font" Target="fonts/font4.fntdata"/><Relationship Id="rId30" Type="http://schemas.openxmlformats.org/officeDocument/2006/relationships/font" Target="fonts/font5.fntdata"/><Relationship Id="rId31" Type="http://schemas.openxmlformats.org/officeDocument/2006/relationships/font" Target="fonts/font6.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1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lide 1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lide 1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lide 1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lide 19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AFAFA"/>
          </a:solidFill>
          <a:ln/>
        </p:spPr>
      </p:sp>
      <p:sp>
        <p:nvSpPr>
          <p:cNvPr id="3" name="Shape 1"/>
          <p:cNvSpPr/>
          <p:nvPr/>
        </p:nvSpPr>
        <p:spPr>
          <a:xfrm>
            <a:off x="0" y="0"/>
            <a:ext cx="14630400" cy="8229600"/>
          </a:xfrm>
          <a:prstGeom prst="rect">
            <a:avLst/>
          </a:prstGeom>
          <a:solidFill>
            <a:srgbClr val="FFFFFF"/>
          </a:solid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svg"/><Relationship Id="rId3" Type="http://schemas.openxmlformats.org/officeDocument/2006/relationships/slideLayout" Target="../slideLayouts/slideLayout14.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slideLayout" Target="../slideLayouts/slideLayout15.xml"/><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7.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svg"/><Relationship Id="rId4" Type="http://schemas.openxmlformats.org/officeDocument/2006/relationships/image" Target="../media/image-2-4.png"/><Relationship Id="rId5" Type="http://schemas.openxmlformats.org/officeDocument/2006/relationships/image" Target="../media/image-2-5.svg"/><Relationship Id="rId6" Type="http://schemas.openxmlformats.org/officeDocument/2006/relationships/image" Target="../media/image-2-6.png"/><Relationship Id="rId7" Type="http://schemas.openxmlformats.org/officeDocument/2006/relationships/image" Target="../media/image-2-7.svg"/><Relationship Id="rId8" Type="http://schemas.openxmlformats.org/officeDocument/2006/relationships/image" Target="../media/image-2-8.png"/><Relationship Id="rId9" Type="http://schemas.openxmlformats.org/officeDocument/2006/relationships/image" Target="../media/image-2-9.svg"/><Relationship Id="rId10" Type="http://schemas.openxmlformats.org/officeDocument/2006/relationships/slideLayout" Target="../slideLayouts/slideLayout3.xml"/><Relationship Id="rId11"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5.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793790" y="2258735"/>
            <a:ext cx="4550926" cy="388382"/>
          </a:xfrm>
          <a:prstGeom prst="roundRect">
            <a:avLst>
              <a:gd name="adj" fmla="val 17171"/>
            </a:avLst>
          </a:prstGeom>
          <a:noFill/>
          <a:ln w="7620">
            <a:solidFill>
              <a:srgbClr val="769993"/>
            </a:solidFill>
            <a:prstDash val="solid"/>
          </a:ln>
        </p:spPr>
      </p:sp>
      <p:sp>
        <p:nvSpPr>
          <p:cNvPr id="3" name="Text 1"/>
          <p:cNvSpPr/>
          <p:nvPr/>
        </p:nvSpPr>
        <p:spPr>
          <a:xfrm>
            <a:off x="920472" y="2325886"/>
            <a:ext cx="4297561" cy="254079"/>
          </a:xfrm>
          <a:prstGeom prst="rect">
            <a:avLst/>
          </a:prstGeom>
          <a:noFill/>
          <a:ln/>
        </p:spPr>
        <p:txBody>
          <a:bodyPr wrap="none" lIns="0" tIns="0" rIns="0" bIns="0" rtlCol="0" anchor="t"/>
          <a:lstStyle/>
          <a:p>
            <a:pPr algn="l" indent="0" marL="0">
              <a:lnSpc>
                <a:spcPts val="2000"/>
              </a:lnSpc>
              <a:buNone/>
            </a:pPr>
            <a:r>
              <a:rPr lang="en-US" sz="1250" dirty="0">
                <a:solidFill>
                  <a:srgbClr val="769993"/>
                </a:solidFill>
                <a:latin typeface="Source Sans 3" pitchFamily="34" charset="0"/>
                <a:ea typeface="Source Sans 3" pitchFamily="34" charset="-122"/>
                <a:cs typeface="Source Sans 3" pitchFamily="34" charset="-120"/>
              </a:rPr>
              <a:t>PSIHOLOGIJA MEĐULJUDSKIH ODNOSA NA RADU — RADIONICA 1</a:t>
            </a:r>
            <a:endParaRPr lang="en-US" sz="1250" dirty="0"/>
          </a:p>
        </p:txBody>
      </p:sp>
      <p:sp>
        <p:nvSpPr>
          <p:cNvPr id="4" name="Text 2"/>
          <p:cNvSpPr/>
          <p:nvPr/>
        </p:nvSpPr>
        <p:spPr>
          <a:xfrm>
            <a:off x="793790" y="2726412"/>
            <a:ext cx="8166378"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Komunikacija u organizacijama</a:t>
            </a:r>
            <a:endParaRPr lang="en-US" sz="3900" dirty="0"/>
          </a:p>
        </p:txBody>
      </p:sp>
      <p:sp>
        <p:nvSpPr>
          <p:cNvPr id="5" name="Text 3"/>
          <p:cNvSpPr/>
          <p:nvPr/>
        </p:nvSpPr>
        <p:spPr>
          <a:xfrm>
            <a:off x="793790" y="3425785"/>
            <a:ext cx="3990261"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Fidbek kao ključna spona</a:t>
            </a:r>
            <a:endParaRPr lang="en-US" sz="2300" dirty="0"/>
          </a:p>
        </p:txBody>
      </p:sp>
      <p:sp>
        <p:nvSpPr>
          <p:cNvPr id="6" name="Shape 4"/>
          <p:cNvSpPr/>
          <p:nvPr/>
        </p:nvSpPr>
        <p:spPr>
          <a:xfrm>
            <a:off x="793790" y="4194660"/>
            <a:ext cx="13042821" cy="32385"/>
          </a:xfrm>
          <a:prstGeom prst="rect">
            <a:avLst/>
          </a:prstGeom>
          <a:solidFill>
            <a:srgbClr val="272525">
              <a:alpha val="50000"/>
            </a:srgbClr>
          </a:solidFill>
          <a:ln/>
        </p:spPr>
      </p:sp>
      <p:sp>
        <p:nvSpPr>
          <p:cNvPr id="7" name="Shape 5"/>
          <p:cNvSpPr/>
          <p:nvPr/>
        </p:nvSpPr>
        <p:spPr>
          <a:xfrm>
            <a:off x="650915" y="4450199"/>
            <a:ext cx="6565106" cy="1520547"/>
          </a:xfrm>
          <a:prstGeom prst="roundRect">
            <a:avLst>
              <a:gd name="adj" fmla="val 9398"/>
            </a:avLst>
          </a:prstGeom>
          <a:solidFill>
            <a:srgbClr val="769993"/>
          </a:solidFill>
          <a:ln/>
        </p:spPr>
      </p:sp>
      <p:sp>
        <p:nvSpPr>
          <p:cNvPr id="8" name="Text 6"/>
          <p:cNvSpPr/>
          <p:nvPr/>
        </p:nvSpPr>
        <p:spPr>
          <a:xfrm>
            <a:off x="849273" y="4648557"/>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000000"/>
                </a:solidFill>
                <a:latin typeface="Montserrat Bold" pitchFamily="34" charset="0"/>
                <a:ea typeface="Montserrat Bold" pitchFamily="34" charset="-122"/>
                <a:cs typeface="Montserrat Bold" pitchFamily="34" charset="-120"/>
              </a:rPr>
              <a:t>Predavač</a:t>
            </a:r>
            <a:endParaRPr lang="en-US" sz="1950" dirty="0"/>
          </a:p>
        </p:txBody>
      </p:sp>
      <p:sp>
        <p:nvSpPr>
          <p:cNvPr id="9" name="Text 7"/>
          <p:cNvSpPr/>
          <p:nvPr/>
        </p:nvSpPr>
        <p:spPr>
          <a:xfrm>
            <a:off x="849273" y="5157073"/>
            <a:ext cx="6168390" cy="635079"/>
          </a:xfrm>
          <a:prstGeom prst="rect">
            <a:avLst/>
          </a:prstGeom>
          <a:noFill/>
          <a:ln/>
        </p:spPr>
        <p:txBody>
          <a:bodyPr wrap="squar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Dr Jelena Pavlović</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Filozofski fakultet, Univerzitet u Beogradu</a:t>
            </a:r>
            <a:endParaRPr lang="en-US" sz="1550" dirty="0"/>
          </a:p>
        </p:txBody>
      </p:sp>
      <p:sp>
        <p:nvSpPr>
          <p:cNvPr id="10" name="Text 8"/>
          <p:cNvSpPr/>
          <p:nvPr/>
        </p:nvSpPr>
        <p:spPr>
          <a:xfrm>
            <a:off x="7564874" y="4648557"/>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769993"/>
                </a:solidFill>
                <a:latin typeface="Montserrat Bold" pitchFamily="34" charset="0"/>
                <a:ea typeface="Montserrat Bold" pitchFamily="34" charset="-122"/>
                <a:cs typeface="Montserrat Bold" pitchFamily="34" charset="-120"/>
              </a:rPr>
              <a:t>Tema</a:t>
            </a:r>
            <a:endParaRPr lang="en-US" sz="1950" dirty="0"/>
          </a:p>
        </p:txBody>
      </p:sp>
      <p:sp>
        <p:nvSpPr>
          <p:cNvPr id="11" name="Text 9"/>
          <p:cNvSpPr/>
          <p:nvPr/>
        </p:nvSpPr>
        <p:spPr>
          <a:xfrm>
            <a:off x="7564874" y="5157073"/>
            <a:ext cx="6279356"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Razumevanje fidbeka kao komunikacione veštine — teorija, istraživanja i praksa u organizacijama.</a:t>
            </a:r>
            <a:endParaRPr lang="en-US" sz="15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622935"/>
            <a:ext cx="4690824" cy="471249"/>
          </a:xfrm>
          <a:prstGeom prst="rect">
            <a:avLst/>
          </a:prstGeom>
          <a:noFill/>
          <a:ln/>
        </p:spPr>
        <p:txBody>
          <a:bodyPr wrap="none" lIns="0" tIns="0" rIns="0" bIns="0" rtlCol="0" anchor="t"/>
          <a:lstStyle/>
          <a:p>
            <a:pPr algn="l" indent="0" marL="0">
              <a:lnSpc>
                <a:spcPts val="3700"/>
              </a:lnSpc>
              <a:buNone/>
            </a:pPr>
            <a:r>
              <a:rPr lang="en-US" sz="2950" b="1" dirty="0">
                <a:solidFill>
                  <a:srgbClr val="769993"/>
                </a:solidFill>
                <a:latin typeface="Montserrat Bold" pitchFamily="34" charset="0"/>
                <a:ea typeface="Montserrat Bold" pitchFamily="34" charset="-122"/>
                <a:cs typeface="Montserrat Bold" pitchFamily="34" charset="-120"/>
              </a:rPr>
              <a:t>Model 2. Wise feedback</a:t>
            </a:r>
            <a:endParaRPr lang="en-US" sz="2950" dirty="0"/>
          </a:p>
        </p:txBody>
      </p:sp>
      <p:sp>
        <p:nvSpPr>
          <p:cNvPr id="3" name="Text 1"/>
          <p:cNvSpPr/>
          <p:nvPr/>
        </p:nvSpPr>
        <p:spPr>
          <a:xfrm>
            <a:off x="793790" y="1452324"/>
            <a:ext cx="13042821"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Klasično istraživanje iz socijalne psihologije postavilo je pitanje: kako dati kritički feedback a da ga primalac ne protumači kao pristrasnost ili potcenjivanje? Cohen, Steele i Ross (1999) su ispitivali kako studenti reaguju na kritički feedback evaluatora.</a:t>
            </a:r>
            <a:endParaRPr lang="en-US" sz="1450" dirty="0"/>
          </a:p>
        </p:txBody>
      </p:sp>
      <p:sp>
        <p:nvSpPr>
          <p:cNvPr id="4" name="Shape 2"/>
          <p:cNvSpPr/>
          <p:nvPr/>
        </p:nvSpPr>
        <p:spPr>
          <a:xfrm>
            <a:off x="793790" y="2242185"/>
            <a:ext cx="13042821" cy="2700576"/>
          </a:xfrm>
          <a:prstGeom prst="roundRect">
            <a:avLst>
              <a:gd name="adj" fmla="val 2932"/>
            </a:avLst>
          </a:prstGeom>
          <a:noFill/>
          <a:ln w="7620">
            <a:solidFill>
              <a:srgbClr val="000000">
                <a:alpha val="8000"/>
              </a:srgbClr>
            </a:solidFill>
            <a:prstDash val="solid"/>
          </a:ln>
        </p:spPr>
      </p:sp>
      <p:sp>
        <p:nvSpPr>
          <p:cNvPr id="5" name="Shape 3"/>
          <p:cNvSpPr/>
          <p:nvPr/>
        </p:nvSpPr>
        <p:spPr>
          <a:xfrm>
            <a:off x="801410" y="2249805"/>
            <a:ext cx="13027581" cy="524232"/>
          </a:xfrm>
          <a:prstGeom prst="rect">
            <a:avLst/>
          </a:prstGeom>
          <a:solidFill>
            <a:srgbClr val="FFFFFF">
              <a:alpha val="4000"/>
            </a:srgbClr>
          </a:solidFill>
          <a:ln/>
        </p:spPr>
      </p:sp>
      <p:sp>
        <p:nvSpPr>
          <p:cNvPr id="6" name="Text 4"/>
          <p:cNvSpPr/>
          <p:nvPr/>
        </p:nvSpPr>
        <p:spPr>
          <a:xfrm>
            <a:off x="990005" y="2364819"/>
            <a:ext cx="1906786"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Element</a:t>
            </a:r>
            <a:endParaRPr lang="en-US" sz="1450" dirty="0"/>
          </a:p>
        </p:txBody>
      </p:sp>
      <p:sp>
        <p:nvSpPr>
          <p:cNvPr id="7" name="Text 5"/>
          <p:cNvSpPr/>
          <p:nvPr/>
        </p:nvSpPr>
        <p:spPr>
          <a:xfrm>
            <a:off x="3281363" y="2364819"/>
            <a:ext cx="4985385"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Šta sadrži</a:t>
            </a:r>
            <a:endParaRPr lang="en-US" sz="1450" dirty="0"/>
          </a:p>
        </p:txBody>
      </p:sp>
      <p:sp>
        <p:nvSpPr>
          <p:cNvPr id="8" name="Text 6"/>
          <p:cNvSpPr/>
          <p:nvPr/>
        </p:nvSpPr>
        <p:spPr>
          <a:xfrm>
            <a:off x="8651319" y="2364819"/>
            <a:ext cx="4989195"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Primer</a:t>
            </a:r>
            <a:endParaRPr lang="en-US" sz="1450" dirty="0"/>
          </a:p>
        </p:txBody>
      </p:sp>
      <p:sp>
        <p:nvSpPr>
          <p:cNvPr id="9" name="Shape 7"/>
          <p:cNvSpPr/>
          <p:nvPr/>
        </p:nvSpPr>
        <p:spPr>
          <a:xfrm>
            <a:off x="801410" y="2774037"/>
            <a:ext cx="13027581" cy="818436"/>
          </a:xfrm>
          <a:prstGeom prst="rect">
            <a:avLst/>
          </a:prstGeom>
          <a:solidFill>
            <a:srgbClr val="000000">
              <a:alpha val="4000"/>
            </a:srgbClr>
          </a:solidFill>
          <a:ln/>
        </p:spPr>
      </p:sp>
      <p:sp>
        <p:nvSpPr>
          <p:cNvPr id="10" name="Text 8"/>
          <p:cNvSpPr/>
          <p:nvPr/>
        </p:nvSpPr>
        <p:spPr>
          <a:xfrm>
            <a:off x="990005" y="2889052"/>
            <a:ext cx="1906786"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Kritički feedback</a:t>
            </a:r>
            <a:endParaRPr lang="en-US" sz="1450" dirty="0"/>
          </a:p>
        </p:txBody>
      </p:sp>
      <p:sp>
        <p:nvSpPr>
          <p:cNvPr id="11" name="Text 9"/>
          <p:cNvSpPr/>
          <p:nvPr/>
        </p:nvSpPr>
        <p:spPr>
          <a:xfrm>
            <a:off x="3281363" y="2889052"/>
            <a:ext cx="4985385"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Konkretna, iskrena analiza šta treba popraviti — bez ublažavanja</a:t>
            </a:r>
            <a:endParaRPr lang="en-US" sz="1450" dirty="0"/>
          </a:p>
        </p:txBody>
      </p:sp>
      <p:sp>
        <p:nvSpPr>
          <p:cNvPr id="12" name="Text 10"/>
          <p:cNvSpPr/>
          <p:nvPr/>
        </p:nvSpPr>
        <p:spPr>
          <a:xfrm>
            <a:off x="8651319" y="2889052"/>
            <a:ext cx="4989195"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„Argumentacija u drugom delu rada nije dovoljno potkrepljena izvorima, a zaključak ne sledi iz premisa."</a:t>
            </a:r>
            <a:endParaRPr lang="en-US" sz="1450" dirty="0"/>
          </a:p>
        </p:txBody>
      </p:sp>
      <p:sp>
        <p:nvSpPr>
          <p:cNvPr id="13" name="Shape 11"/>
          <p:cNvSpPr/>
          <p:nvPr/>
        </p:nvSpPr>
        <p:spPr>
          <a:xfrm>
            <a:off x="801410" y="3592473"/>
            <a:ext cx="13027581" cy="818436"/>
          </a:xfrm>
          <a:prstGeom prst="rect">
            <a:avLst/>
          </a:prstGeom>
          <a:solidFill>
            <a:srgbClr val="FFFFFF">
              <a:alpha val="4000"/>
            </a:srgbClr>
          </a:solidFill>
          <a:ln/>
        </p:spPr>
      </p:sp>
      <p:sp>
        <p:nvSpPr>
          <p:cNvPr id="14" name="Text 12"/>
          <p:cNvSpPr/>
          <p:nvPr/>
        </p:nvSpPr>
        <p:spPr>
          <a:xfrm>
            <a:off x="990005" y="3707487"/>
            <a:ext cx="1906786"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Visoki standardi</a:t>
            </a:r>
            <a:endParaRPr lang="en-US" sz="1450" dirty="0"/>
          </a:p>
        </p:txBody>
      </p:sp>
      <p:sp>
        <p:nvSpPr>
          <p:cNvPr id="15" name="Text 13"/>
          <p:cNvSpPr/>
          <p:nvPr/>
        </p:nvSpPr>
        <p:spPr>
          <a:xfrm>
            <a:off x="3281363" y="3707487"/>
            <a:ext cx="4985385"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Eksplicitno naglašavanje da su kriterijumi visoki — feedback nije izraz pristrasnosti već ozbiljnih očekivanja</a:t>
            </a:r>
            <a:endParaRPr lang="en-US" sz="1450" dirty="0"/>
          </a:p>
        </p:txBody>
      </p:sp>
      <p:sp>
        <p:nvSpPr>
          <p:cNvPr id="16" name="Text 14"/>
          <p:cNvSpPr/>
          <p:nvPr/>
        </p:nvSpPr>
        <p:spPr>
          <a:xfrm>
            <a:off x="8651319" y="3707487"/>
            <a:ext cx="4989195"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„Dajem ti ovaj feedback jer su standardi na ovom kursu visoki."</a:t>
            </a:r>
            <a:endParaRPr lang="en-US" sz="1450" dirty="0"/>
          </a:p>
        </p:txBody>
      </p:sp>
      <p:sp>
        <p:nvSpPr>
          <p:cNvPr id="17" name="Shape 15"/>
          <p:cNvSpPr/>
          <p:nvPr/>
        </p:nvSpPr>
        <p:spPr>
          <a:xfrm>
            <a:off x="801410" y="4410908"/>
            <a:ext cx="13027581" cy="524232"/>
          </a:xfrm>
          <a:prstGeom prst="rect">
            <a:avLst/>
          </a:prstGeom>
          <a:solidFill>
            <a:srgbClr val="000000">
              <a:alpha val="4000"/>
            </a:srgbClr>
          </a:solidFill>
          <a:ln/>
        </p:spPr>
      </p:sp>
      <p:sp>
        <p:nvSpPr>
          <p:cNvPr id="18" name="Text 16"/>
          <p:cNvSpPr/>
          <p:nvPr/>
        </p:nvSpPr>
        <p:spPr>
          <a:xfrm>
            <a:off x="990005" y="4525923"/>
            <a:ext cx="1906786"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Vera u kapacitet</a:t>
            </a:r>
            <a:endParaRPr lang="en-US" sz="1450" dirty="0"/>
          </a:p>
        </p:txBody>
      </p:sp>
      <p:sp>
        <p:nvSpPr>
          <p:cNvPr id="19" name="Text 17"/>
          <p:cNvSpPr/>
          <p:nvPr/>
        </p:nvSpPr>
        <p:spPr>
          <a:xfrm>
            <a:off x="3281363" y="4525923"/>
            <a:ext cx="4985385"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Izričita poruka da primalac može da dostigne te standarde</a:t>
            </a:r>
            <a:endParaRPr lang="en-US" sz="1450" dirty="0"/>
          </a:p>
        </p:txBody>
      </p:sp>
      <p:sp>
        <p:nvSpPr>
          <p:cNvPr id="20" name="Text 18"/>
          <p:cNvSpPr/>
          <p:nvPr/>
        </p:nvSpPr>
        <p:spPr>
          <a:xfrm>
            <a:off x="8651319" y="4525923"/>
            <a:ext cx="4989195" cy="294203"/>
          </a:xfrm>
          <a:prstGeom prst="rect">
            <a:avLst/>
          </a:prstGeom>
          <a:noFill/>
          <a:ln/>
        </p:spPr>
        <p:txBody>
          <a:bodyPr wrap="non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„I verujem da možeš da ih dostigneš."</a:t>
            </a:r>
            <a:endParaRPr lang="en-US" sz="1450" dirty="0"/>
          </a:p>
        </p:txBody>
      </p:sp>
      <p:sp>
        <p:nvSpPr>
          <p:cNvPr id="21" name="Text 19"/>
          <p:cNvSpPr/>
          <p:nvPr/>
        </p:nvSpPr>
        <p:spPr>
          <a:xfrm>
            <a:off x="793790" y="5144214"/>
            <a:ext cx="13042821" cy="882610"/>
          </a:xfrm>
          <a:prstGeom prst="rect">
            <a:avLst/>
          </a:prstGeom>
          <a:noFill/>
          <a:ln/>
        </p:spPr>
        <p:txBody>
          <a:bodyPr wrap="squar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Zašto radi:</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Wise feedback rešava problem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atribucione ambigvitnosti</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 kada primalac ne zna da li da tumači kritiku kao pomoć ili kao pristrasnost, bira zaštitno tumačenje. Kombinacija visokih standarda i vere u kapacitet eliminiše tu ambigvitnost jer daje primacu alternativno, pozitivno objašnjenje za kritiku: „Ovo dobijaš jer si sposoban, ne zato što te potcenjujem."</a:t>
            </a:r>
            <a:endParaRPr lang="en-US" sz="1450" dirty="0"/>
          </a:p>
        </p:txBody>
      </p:sp>
      <p:sp>
        <p:nvSpPr>
          <p:cNvPr id="22" name="Text 20"/>
          <p:cNvSpPr/>
          <p:nvPr/>
        </p:nvSpPr>
        <p:spPr>
          <a:xfrm>
            <a:off x="793790" y="6228278"/>
            <a:ext cx="13042821" cy="588407"/>
          </a:xfrm>
          <a:prstGeom prst="rect">
            <a:avLst/>
          </a:prstGeom>
          <a:noFill/>
          <a:ln/>
        </p:spPr>
        <p:txBody>
          <a:bodyPr wrap="squar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Zašto je bolje od sendviča (Model 3):</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Kao što smo videli, sendvič pokušava da ublaži kritiku pakovanjem — ali ne menja njeno značenje. Wise feedback radi suprotno: ne ublažava kritiku, već menja kontekst u kome se tumači. Kritika ostaje oštra, ali primalac je tumači kao investiciju, ne kao napad.</a:t>
            </a:r>
            <a:endParaRPr lang="en-US" sz="1450" dirty="0"/>
          </a:p>
        </p:txBody>
      </p:sp>
      <p:sp>
        <p:nvSpPr>
          <p:cNvPr id="23" name="Text 21"/>
          <p:cNvSpPr/>
          <p:nvPr/>
        </p:nvSpPr>
        <p:spPr>
          <a:xfrm>
            <a:off x="793790" y="7018139"/>
            <a:ext cx="13042821" cy="588407"/>
          </a:xfrm>
          <a:prstGeom prst="rect">
            <a:avLst/>
          </a:prstGeom>
          <a:noFill/>
          <a:ln/>
        </p:spPr>
        <p:txBody>
          <a:bodyPr wrap="squar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Kroz prizmu kvadranata:</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Wise feedback pomera komunikaciju iz donjeg levog (nejasna kritika, jednosmerna) u gornji levi (jasna ekspertska kritika sa kontekstom). Dodavanjem dijaloga (pitanje kako primalac vidi situaciju — korak 3 iz Formule za razvojni feedback) može se pomeriti i u gornji desni kvadrant.</a:t>
            </a:r>
            <a:endParaRPr lang="en-US" sz="14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793790" y="1930956"/>
            <a:ext cx="10112216"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Model 3. Formula za razvojni feedback (4 koraka)</a:t>
            </a:r>
            <a:endParaRPr lang="en-US" sz="3100" dirty="0"/>
          </a:p>
        </p:txBody>
      </p:sp>
      <p:sp>
        <p:nvSpPr>
          <p:cNvPr id="3" name="Shape 1"/>
          <p:cNvSpPr/>
          <p:nvPr/>
        </p:nvSpPr>
        <p:spPr>
          <a:xfrm>
            <a:off x="793790" y="2823924"/>
            <a:ext cx="13042821" cy="2616398"/>
          </a:xfrm>
          <a:prstGeom prst="roundRect">
            <a:avLst>
              <a:gd name="adj" fmla="val 3186"/>
            </a:avLst>
          </a:prstGeom>
          <a:noFill/>
          <a:ln w="7620">
            <a:solidFill>
              <a:srgbClr val="000000">
                <a:alpha val="8000"/>
              </a:srgbClr>
            </a:solidFill>
            <a:prstDash val="solid"/>
          </a:ln>
        </p:spPr>
      </p:sp>
      <p:sp>
        <p:nvSpPr>
          <p:cNvPr id="4" name="Shape 2"/>
          <p:cNvSpPr/>
          <p:nvPr/>
        </p:nvSpPr>
        <p:spPr>
          <a:xfrm>
            <a:off x="801410" y="2831544"/>
            <a:ext cx="13027581" cy="570905"/>
          </a:xfrm>
          <a:prstGeom prst="rect">
            <a:avLst/>
          </a:prstGeom>
          <a:solidFill>
            <a:srgbClr val="FFFFFF">
              <a:alpha val="4000"/>
            </a:srgbClr>
          </a:solidFill>
          <a:ln/>
        </p:spPr>
      </p:sp>
      <p:sp>
        <p:nvSpPr>
          <p:cNvPr id="5" name="Text 3"/>
          <p:cNvSpPr/>
          <p:nvPr/>
        </p:nvSpPr>
        <p:spPr>
          <a:xfrm>
            <a:off x="999887" y="2958227"/>
            <a:ext cx="902137"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1</a:t>
            </a:r>
            <a:endParaRPr lang="en-US" sz="1550" dirty="0"/>
          </a:p>
        </p:txBody>
      </p:sp>
      <p:sp>
        <p:nvSpPr>
          <p:cNvPr id="6" name="Text 4"/>
          <p:cNvSpPr/>
          <p:nvPr/>
        </p:nvSpPr>
        <p:spPr>
          <a:xfrm>
            <a:off x="2306360" y="2958227"/>
            <a:ext cx="4806672"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Uvod u temu: najavi o čemu ćeš pričati</a:t>
            </a:r>
            <a:endParaRPr lang="en-US" sz="1550" dirty="0"/>
          </a:p>
        </p:txBody>
      </p:sp>
      <p:sp>
        <p:nvSpPr>
          <p:cNvPr id="7" name="Text 5"/>
          <p:cNvSpPr/>
          <p:nvPr/>
        </p:nvSpPr>
        <p:spPr>
          <a:xfrm>
            <a:off x="7517368" y="2958227"/>
            <a:ext cx="6113264"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„Hteo bih da popričamo o tome kako je prošla prezentacija."</a:t>
            </a:r>
            <a:endParaRPr lang="en-US" sz="1550" dirty="0"/>
          </a:p>
        </p:txBody>
      </p:sp>
      <p:sp>
        <p:nvSpPr>
          <p:cNvPr id="8" name="Shape 6"/>
          <p:cNvSpPr/>
          <p:nvPr/>
        </p:nvSpPr>
        <p:spPr>
          <a:xfrm>
            <a:off x="801410" y="3402449"/>
            <a:ext cx="13027581" cy="570905"/>
          </a:xfrm>
          <a:prstGeom prst="rect">
            <a:avLst/>
          </a:prstGeom>
          <a:solidFill>
            <a:srgbClr val="000000">
              <a:alpha val="4000"/>
            </a:srgbClr>
          </a:solidFill>
          <a:ln/>
        </p:spPr>
      </p:sp>
      <p:sp>
        <p:nvSpPr>
          <p:cNvPr id="9" name="Text 7"/>
          <p:cNvSpPr/>
          <p:nvPr/>
        </p:nvSpPr>
        <p:spPr>
          <a:xfrm>
            <a:off x="999887" y="3529132"/>
            <a:ext cx="902137"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2</a:t>
            </a:r>
            <a:endParaRPr lang="en-US" sz="1550" dirty="0"/>
          </a:p>
        </p:txBody>
      </p:sp>
      <p:sp>
        <p:nvSpPr>
          <p:cNvPr id="10" name="Text 8"/>
          <p:cNvSpPr/>
          <p:nvPr/>
        </p:nvSpPr>
        <p:spPr>
          <a:xfrm>
            <a:off x="2306360" y="3529132"/>
            <a:ext cx="4806672"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Osvrt na situaciju: šta si primetio</a:t>
            </a:r>
            <a:endParaRPr lang="en-US" sz="1550" dirty="0"/>
          </a:p>
        </p:txBody>
      </p:sp>
      <p:sp>
        <p:nvSpPr>
          <p:cNvPr id="11" name="Text 9"/>
          <p:cNvSpPr/>
          <p:nvPr/>
        </p:nvSpPr>
        <p:spPr>
          <a:xfrm>
            <a:off x="7517368" y="3529132"/>
            <a:ext cx="6113264"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„Primetio sam da je publika počela da gleda u telefone posle 10 minuta."</a:t>
            </a:r>
            <a:endParaRPr lang="en-US" sz="1550" dirty="0"/>
          </a:p>
        </p:txBody>
      </p:sp>
      <p:sp>
        <p:nvSpPr>
          <p:cNvPr id="12" name="Shape 10"/>
          <p:cNvSpPr/>
          <p:nvPr/>
        </p:nvSpPr>
        <p:spPr>
          <a:xfrm>
            <a:off x="801410" y="3973354"/>
            <a:ext cx="13027581" cy="570905"/>
          </a:xfrm>
          <a:prstGeom prst="rect">
            <a:avLst/>
          </a:prstGeom>
          <a:solidFill>
            <a:srgbClr val="FFFFFF">
              <a:alpha val="4000"/>
            </a:srgbClr>
          </a:solidFill>
          <a:ln/>
        </p:spPr>
      </p:sp>
      <p:sp>
        <p:nvSpPr>
          <p:cNvPr id="13" name="Text 11"/>
          <p:cNvSpPr/>
          <p:nvPr/>
        </p:nvSpPr>
        <p:spPr>
          <a:xfrm>
            <a:off x="999887" y="4100036"/>
            <a:ext cx="902137"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3</a:t>
            </a:r>
            <a:endParaRPr lang="en-US" sz="1550" dirty="0"/>
          </a:p>
        </p:txBody>
      </p:sp>
      <p:sp>
        <p:nvSpPr>
          <p:cNvPr id="14" name="Text 12"/>
          <p:cNvSpPr/>
          <p:nvPr/>
        </p:nvSpPr>
        <p:spPr>
          <a:xfrm>
            <a:off x="2306360" y="4100036"/>
            <a:ext cx="4806672"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Pitanje za mišljenje: kako drugi vidi situaciju</a:t>
            </a:r>
            <a:endParaRPr lang="en-US" sz="1550" dirty="0"/>
          </a:p>
        </p:txBody>
      </p:sp>
      <p:sp>
        <p:nvSpPr>
          <p:cNvPr id="15" name="Text 13"/>
          <p:cNvSpPr/>
          <p:nvPr/>
        </p:nvSpPr>
        <p:spPr>
          <a:xfrm>
            <a:off x="7517368" y="4100036"/>
            <a:ext cx="6113264"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„Kako si ti doživeo tu situaciju? Šta misliš šta se desilo?"</a:t>
            </a:r>
            <a:endParaRPr lang="en-US" sz="1550" dirty="0"/>
          </a:p>
        </p:txBody>
      </p:sp>
      <p:sp>
        <p:nvSpPr>
          <p:cNvPr id="16" name="Shape 14"/>
          <p:cNvSpPr/>
          <p:nvPr/>
        </p:nvSpPr>
        <p:spPr>
          <a:xfrm>
            <a:off x="801410" y="4544258"/>
            <a:ext cx="13027581" cy="888444"/>
          </a:xfrm>
          <a:prstGeom prst="rect">
            <a:avLst/>
          </a:prstGeom>
          <a:solidFill>
            <a:srgbClr val="000000">
              <a:alpha val="4000"/>
            </a:srgbClr>
          </a:solidFill>
          <a:ln/>
        </p:spPr>
      </p:sp>
      <p:sp>
        <p:nvSpPr>
          <p:cNvPr id="17" name="Text 15"/>
          <p:cNvSpPr/>
          <p:nvPr/>
        </p:nvSpPr>
        <p:spPr>
          <a:xfrm>
            <a:off x="999887" y="4670941"/>
            <a:ext cx="902137" cy="317540"/>
          </a:xfrm>
          <a:prstGeom prst="rect">
            <a:avLst/>
          </a:prstGeom>
          <a:noFill/>
          <a:ln/>
        </p:spPr>
        <p:txBody>
          <a:bodyPr wrap="non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4</a:t>
            </a:r>
            <a:endParaRPr lang="en-US" sz="1550" dirty="0"/>
          </a:p>
        </p:txBody>
      </p:sp>
      <p:sp>
        <p:nvSpPr>
          <p:cNvPr id="18" name="Text 16"/>
          <p:cNvSpPr/>
          <p:nvPr/>
        </p:nvSpPr>
        <p:spPr>
          <a:xfrm>
            <a:off x="2306360" y="4670941"/>
            <a:ext cx="4806672"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Poziv na akciju: zajedno definišete šta dalje</a:t>
            </a:r>
            <a:endParaRPr lang="en-US" sz="1550" dirty="0"/>
          </a:p>
        </p:txBody>
      </p:sp>
      <p:sp>
        <p:nvSpPr>
          <p:cNvPr id="19" name="Text 17"/>
          <p:cNvSpPr/>
          <p:nvPr/>
        </p:nvSpPr>
        <p:spPr>
          <a:xfrm>
            <a:off x="7517368" y="4670941"/>
            <a:ext cx="6113264"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„Hajde da smislimo kako da sledeći put zadržimo pažnju. Koja je tvoja ideja?"</a:t>
            </a:r>
            <a:endParaRPr lang="en-US" sz="1550" dirty="0"/>
          </a:p>
        </p:txBody>
      </p:sp>
      <p:sp>
        <p:nvSpPr>
          <p:cNvPr id="20" name="Text 18"/>
          <p:cNvSpPr/>
          <p:nvPr/>
        </p:nvSpPr>
        <p:spPr>
          <a:xfrm>
            <a:off x="793790" y="5663565"/>
            <a:ext cx="13042821" cy="635079"/>
          </a:xfrm>
          <a:prstGeom prst="rect">
            <a:avLst/>
          </a:prstGeom>
          <a:noFill/>
          <a:ln/>
        </p:spPr>
        <p:txBody>
          <a:bodyPr wrap="square" lIns="0" tIns="0" rIns="0" bIns="0" rtlCol="0" anchor="t"/>
          <a:lstStyle/>
          <a:p>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Zašto radi: Korak 3 (pitanje) je ključan — prebacuje feedback iz information processing moda u meaning-making mod. Ne samo „evo informacije" već „hajde da zajedno protumačimo šta se desilo". To smanjuje defanzivnost i drži pažnju na zadatku.</a:t>
            </a:r>
            <a:endParaRPr lang="en-US" sz="15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Text 0"/>
          <p:cNvSpPr/>
          <p:nvPr/>
        </p:nvSpPr>
        <p:spPr>
          <a:xfrm>
            <a:off x="793790" y="669608"/>
            <a:ext cx="5001101" cy="558165"/>
          </a:xfrm>
          <a:prstGeom prst="rect">
            <a:avLst/>
          </a:prstGeom>
          <a:noFill/>
          <a:ln/>
        </p:spPr>
        <p:txBody>
          <a:bodyPr wrap="none" lIns="0" tIns="0" rIns="0" bIns="0" rtlCol="0" anchor="t"/>
          <a:lstStyle/>
          <a:p>
            <a:pPr algn="l" indent="0" marL="0">
              <a:lnSpc>
                <a:spcPts val="4350"/>
              </a:lnSpc>
              <a:buNone/>
            </a:pPr>
            <a:r>
              <a:rPr lang="en-US" sz="3500" b="1" dirty="0">
                <a:solidFill>
                  <a:srgbClr val="769993"/>
                </a:solidFill>
                <a:latin typeface="Montserrat Bold" pitchFamily="34" charset="0"/>
                <a:ea typeface="Montserrat Bold" pitchFamily="34" charset="-122"/>
                <a:cs typeface="Montserrat Bold" pitchFamily="34" charset="-120"/>
              </a:rPr>
              <a:t>Šta kažu istraživanja?</a:t>
            </a:r>
            <a:endParaRPr lang="en-US" sz="3500" dirty="0"/>
          </a:p>
        </p:txBody>
      </p:sp>
      <p:sp>
        <p:nvSpPr>
          <p:cNvPr id="3" name="Shape 1"/>
          <p:cNvSpPr/>
          <p:nvPr/>
        </p:nvSpPr>
        <p:spPr>
          <a:xfrm>
            <a:off x="793790" y="1549241"/>
            <a:ext cx="6441043" cy="2382083"/>
          </a:xfrm>
          <a:prstGeom prst="roundRect">
            <a:avLst>
              <a:gd name="adj" fmla="val 3149"/>
            </a:avLst>
          </a:prstGeom>
          <a:solidFill>
            <a:srgbClr val="FFFFFF"/>
          </a:solidFill>
          <a:ln w="22860">
            <a:solidFill>
              <a:srgbClr val="C8CFCE"/>
            </a:solidFill>
            <a:prstDash val="solid"/>
          </a:ln>
        </p:spPr>
      </p:sp>
      <p:sp>
        <p:nvSpPr>
          <p:cNvPr id="4" name="Shape 2"/>
          <p:cNvSpPr/>
          <p:nvPr/>
        </p:nvSpPr>
        <p:spPr>
          <a:xfrm>
            <a:off x="816650" y="1572101"/>
            <a:ext cx="6395323" cy="535781"/>
          </a:xfrm>
          <a:prstGeom prst="roundRect">
            <a:avLst>
              <a:gd name="adj" fmla="val 8883"/>
            </a:avLst>
          </a:prstGeom>
          <a:solidFill>
            <a:srgbClr val="E2E9E8"/>
          </a:solidFill>
          <a:ln/>
        </p:spPr>
      </p:sp>
      <p:sp>
        <p:nvSpPr>
          <p:cNvPr id="5" name="Text 3"/>
          <p:cNvSpPr/>
          <p:nvPr/>
        </p:nvSpPr>
        <p:spPr>
          <a:xfrm>
            <a:off x="995243" y="2268617"/>
            <a:ext cx="2476262"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1. Feedback i emocije</a:t>
            </a:r>
            <a:endParaRPr lang="en-US" sz="1750" dirty="0"/>
          </a:p>
        </p:txBody>
      </p:sp>
      <p:sp>
        <p:nvSpPr>
          <p:cNvPr id="6" name="Text 4"/>
          <p:cNvSpPr/>
          <p:nvPr/>
        </p:nvSpPr>
        <p:spPr>
          <a:xfrm>
            <a:off x="995243" y="2644021"/>
            <a:ext cx="6038136" cy="1085850"/>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Kluger &amp; DeNisi su pokazali da u više od trećine slučajeva feedback pogoršava učinak. Davanje feedbacka je kao investiranje na berzi: u proseku dobijate, ali varijansa je tolika da imate 40% šanse za gubitak. Ključno: negativan feedback koji pogodi ego aktivira zaštitne mehanizme — osoba se brani umesto da uči.</a:t>
            </a:r>
            <a:endParaRPr lang="en-US" sz="1400" dirty="0"/>
          </a:p>
        </p:txBody>
      </p:sp>
      <p:sp>
        <p:nvSpPr>
          <p:cNvPr id="7" name="Shape 5"/>
          <p:cNvSpPr/>
          <p:nvPr/>
        </p:nvSpPr>
        <p:spPr>
          <a:xfrm>
            <a:off x="7395567" y="1549241"/>
            <a:ext cx="6441043" cy="2382083"/>
          </a:xfrm>
          <a:prstGeom prst="roundRect">
            <a:avLst>
              <a:gd name="adj" fmla="val 3149"/>
            </a:avLst>
          </a:prstGeom>
          <a:solidFill>
            <a:srgbClr val="FFFFFF"/>
          </a:solidFill>
          <a:ln w="22860">
            <a:solidFill>
              <a:srgbClr val="C8CFCE"/>
            </a:solidFill>
            <a:prstDash val="solid"/>
          </a:ln>
        </p:spPr>
      </p:sp>
      <p:sp>
        <p:nvSpPr>
          <p:cNvPr id="8" name="Shape 6"/>
          <p:cNvSpPr/>
          <p:nvPr/>
        </p:nvSpPr>
        <p:spPr>
          <a:xfrm>
            <a:off x="7418427" y="1572101"/>
            <a:ext cx="6395323" cy="535781"/>
          </a:xfrm>
          <a:prstGeom prst="roundRect">
            <a:avLst>
              <a:gd name="adj" fmla="val 8883"/>
            </a:avLst>
          </a:prstGeom>
          <a:solidFill>
            <a:srgbClr val="E2E9E8"/>
          </a:solidFill>
          <a:ln/>
        </p:spPr>
      </p:sp>
      <p:sp>
        <p:nvSpPr>
          <p:cNvPr id="9" name="Text 7"/>
          <p:cNvSpPr/>
          <p:nvPr/>
        </p:nvSpPr>
        <p:spPr>
          <a:xfrm>
            <a:off x="7597021" y="2268617"/>
            <a:ext cx="5288875"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2. Wise feedback (Cohen, Steele &amp; Ross, 1999)</a:t>
            </a:r>
            <a:endParaRPr lang="en-US" sz="1750" dirty="0"/>
          </a:p>
        </p:txBody>
      </p:sp>
      <p:sp>
        <p:nvSpPr>
          <p:cNvPr id="10" name="Text 8"/>
          <p:cNvSpPr/>
          <p:nvPr/>
        </p:nvSpPr>
        <p:spPr>
          <a:xfrm>
            <a:off x="7597021" y="2644021"/>
            <a:ext cx="6038136" cy="1085850"/>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Feedback koji kombinuje visoka očekivanja sa verom u kapacitet primaoca ima najjači pozitivni efekat. Poruka: „Dajem ti ovaj feedback jer imam visoke standarde i verujem da možeš da ih dostigneš." Posebno važno u kontekstu različitosti — smanjuje interpretaciju feedbacka kao pristrasnosti.</a:t>
            </a:r>
            <a:endParaRPr lang="en-US" sz="1400" dirty="0"/>
          </a:p>
        </p:txBody>
      </p:sp>
      <p:sp>
        <p:nvSpPr>
          <p:cNvPr id="11" name="Shape 9"/>
          <p:cNvSpPr/>
          <p:nvPr/>
        </p:nvSpPr>
        <p:spPr>
          <a:xfrm>
            <a:off x="793790" y="4092059"/>
            <a:ext cx="6441043" cy="3467933"/>
          </a:xfrm>
          <a:prstGeom prst="roundRect">
            <a:avLst>
              <a:gd name="adj" fmla="val 2163"/>
            </a:avLst>
          </a:prstGeom>
          <a:solidFill>
            <a:srgbClr val="FFFFFF"/>
          </a:solidFill>
          <a:ln w="22860">
            <a:solidFill>
              <a:srgbClr val="C8CFCE"/>
            </a:solidFill>
            <a:prstDash val="solid"/>
          </a:ln>
        </p:spPr>
      </p:sp>
      <p:sp>
        <p:nvSpPr>
          <p:cNvPr id="12" name="Shape 10"/>
          <p:cNvSpPr/>
          <p:nvPr/>
        </p:nvSpPr>
        <p:spPr>
          <a:xfrm>
            <a:off x="816650" y="4114919"/>
            <a:ext cx="6395323" cy="535781"/>
          </a:xfrm>
          <a:prstGeom prst="roundRect">
            <a:avLst>
              <a:gd name="adj" fmla="val 8883"/>
            </a:avLst>
          </a:prstGeom>
          <a:solidFill>
            <a:srgbClr val="E2E9E8"/>
          </a:solidFill>
          <a:ln/>
        </p:spPr>
      </p:sp>
      <p:sp>
        <p:nvSpPr>
          <p:cNvPr id="13" name="Text 11"/>
          <p:cNvSpPr/>
          <p:nvPr/>
        </p:nvSpPr>
        <p:spPr>
          <a:xfrm>
            <a:off x="995243" y="4811435"/>
            <a:ext cx="6038136" cy="557927"/>
          </a:xfrm>
          <a:prstGeom prst="rect">
            <a:avLst/>
          </a:prstGeom>
          <a:noFill/>
          <a:ln/>
        </p:spPr>
        <p:txBody>
          <a:bodyPr wrap="squar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3. Feedback seeking behavior (Ashford &amp; Cummings, 1983)</a:t>
            </a:r>
            <a:endParaRPr lang="en-US" sz="1750" dirty="0"/>
          </a:p>
        </p:txBody>
      </p:sp>
      <p:sp>
        <p:nvSpPr>
          <p:cNvPr id="14" name="Text 12"/>
          <p:cNvSpPr/>
          <p:nvPr/>
        </p:nvSpPr>
        <p:spPr>
          <a:xfrm>
            <a:off x="995243" y="5465802"/>
            <a:ext cx="6038136" cy="1085850"/>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Ljudi ne primaju feedback pasivno — aktivno ga traže ili izbegavaju. Dve strategije: monitoring (posmatranje okoline za signale o učinku) i inquiry (direktno pitanje). Kada je psihološka sigurnost niska, ljudi koriste monitoring jer je manje rizično nego pitati direktno. </a:t>
            </a:r>
            <a:endParaRPr lang="en-US" sz="1400" dirty="0"/>
          </a:p>
        </p:txBody>
      </p:sp>
      <p:sp>
        <p:nvSpPr>
          <p:cNvPr id="15" name="Shape 13"/>
          <p:cNvSpPr/>
          <p:nvPr/>
        </p:nvSpPr>
        <p:spPr>
          <a:xfrm>
            <a:off x="7395567" y="4092059"/>
            <a:ext cx="6441043" cy="3467933"/>
          </a:xfrm>
          <a:prstGeom prst="roundRect">
            <a:avLst>
              <a:gd name="adj" fmla="val 2163"/>
            </a:avLst>
          </a:prstGeom>
          <a:solidFill>
            <a:srgbClr val="FFFFFF"/>
          </a:solidFill>
          <a:ln w="22860">
            <a:solidFill>
              <a:srgbClr val="C8CFCE"/>
            </a:solidFill>
            <a:prstDash val="solid"/>
          </a:ln>
        </p:spPr>
      </p:sp>
      <p:sp>
        <p:nvSpPr>
          <p:cNvPr id="16" name="Shape 14"/>
          <p:cNvSpPr/>
          <p:nvPr/>
        </p:nvSpPr>
        <p:spPr>
          <a:xfrm>
            <a:off x="7418427" y="4114919"/>
            <a:ext cx="6395323" cy="535781"/>
          </a:xfrm>
          <a:prstGeom prst="roundRect">
            <a:avLst>
              <a:gd name="adj" fmla="val 8883"/>
            </a:avLst>
          </a:prstGeom>
          <a:solidFill>
            <a:srgbClr val="E2E9E8"/>
          </a:solidFill>
          <a:ln/>
        </p:spPr>
      </p:sp>
      <p:sp>
        <p:nvSpPr>
          <p:cNvPr id="17" name="Text 15"/>
          <p:cNvSpPr/>
          <p:nvPr/>
        </p:nvSpPr>
        <p:spPr>
          <a:xfrm>
            <a:off x="7597021" y="4811435"/>
            <a:ext cx="4943475" cy="278963"/>
          </a:xfrm>
          <a:prstGeom prst="rect">
            <a:avLst/>
          </a:prstGeom>
          <a:noFill/>
          <a:ln/>
        </p:spPr>
        <p:txBody>
          <a:bodyPr wrap="none" lIns="0" tIns="0" rIns="0" bIns="0" rtlCol="0" anchor="t"/>
          <a:lstStyle/>
          <a:p>
            <a:pPr algn="l" indent="0" marL="0">
              <a:lnSpc>
                <a:spcPts val="2150"/>
              </a:lnSpc>
              <a:buNone/>
            </a:pPr>
            <a:r>
              <a:rPr lang="en-US" sz="1750" b="1" dirty="0">
                <a:solidFill>
                  <a:srgbClr val="272525"/>
                </a:solidFill>
                <a:latin typeface="Montserrat Bold" pitchFamily="34" charset="0"/>
                <a:ea typeface="Montserrat Bold" pitchFamily="34" charset="-122"/>
                <a:cs typeface="Montserrat Bold" pitchFamily="34" charset="-120"/>
              </a:rPr>
              <a:t>4. AI feedback (Hein, Cecil &amp; Lermer, 2024)</a:t>
            </a:r>
            <a:endParaRPr lang="en-US" sz="1750" dirty="0"/>
          </a:p>
        </p:txBody>
      </p:sp>
      <p:sp>
        <p:nvSpPr>
          <p:cNvPr id="18" name="Text 16"/>
          <p:cNvSpPr/>
          <p:nvPr/>
        </p:nvSpPr>
        <p:spPr>
          <a:xfrm>
            <a:off x="7597021" y="5186839"/>
            <a:ext cx="6038136" cy="2171700"/>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AI feedback je ocenjen kao manje tačan i manje motivišući od ljudskog feedbacka. Zaposleni manje prihvataju AI kao izvor feedbacka i manje su spremni da traže dalji feedback od AI. Ovi efekti su posredovani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socijalnom distancom</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 AI se doživljava kao psihološki udaljeniji, a veća distanca znači manje prihvatanje feedbacka. Zanimljiv nalaz o valenciji: u prvoj studiji, razlika između AI i ljudskog feedbacka je nestajala kada je feedback bio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negativan</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Pozitivan feedback od čoveka je bio značajno prihvaćeniji od pozitivnog feedbacka od AI — ali negativan feedback je bio podjednako prihvaćen bez obzira na izvor</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793790" y="3270885"/>
            <a:ext cx="1498163" cy="373142"/>
          </a:xfrm>
          <a:prstGeom prst="roundRect">
            <a:avLst>
              <a:gd name="adj" fmla="val 17872"/>
            </a:avLst>
          </a:prstGeom>
          <a:solidFill>
            <a:srgbClr val="E2E9E8"/>
          </a:solidFill>
          <a:ln/>
        </p:spPr>
      </p:sp>
      <p:pic>
        <p:nvPicPr>
          <p:cNvPr id="3" name="Image 0"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912852" y="3378041"/>
            <a:ext cx="158710" cy="158710"/>
          </a:xfrm>
          <a:prstGeom prst="rect">
            <a:avLst/>
          </a:prstGeom>
        </p:spPr>
      </p:pic>
      <p:sp>
        <p:nvSpPr>
          <p:cNvPr id="4" name="Text 1"/>
          <p:cNvSpPr/>
          <p:nvPr/>
        </p:nvSpPr>
        <p:spPr>
          <a:xfrm>
            <a:off x="1150858" y="3330416"/>
            <a:ext cx="1022033" cy="254079"/>
          </a:xfrm>
          <a:prstGeom prst="rect">
            <a:avLst/>
          </a:prstGeom>
          <a:noFill/>
          <a:ln/>
        </p:spPr>
        <p:txBody>
          <a:bodyPr wrap="none" lIns="0" tIns="0" rIns="0" bIns="0" rtlCol="0" anchor="t"/>
          <a:lstStyle/>
          <a:p>
            <a:pPr algn="l" indent="0" marL="0">
              <a:lnSpc>
                <a:spcPts val="2000"/>
              </a:lnSpc>
              <a:buNone/>
            </a:pPr>
            <a:r>
              <a:rPr lang="en-US" sz="1250" dirty="0">
                <a:solidFill>
                  <a:srgbClr val="272525"/>
                </a:solidFill>
                <a:latin typeface="Source Sans 3" pitchFamily="34" charset="0"/>
                <a:ea typeface="Source Sans 3" pitchFamily="34" charset="-122"/>
                <a:cs typeface="Source Sans 3" pitchFamily="34" charset="-120"/>
              </a:rPr>
              <a:t>PRAKTIČNI RAD</a:t>
            </a:r>
            <a:endParaRPr lang="en-US" sz="1250" dirty="0"/>
          </a:p>
        </p:txBody>
      </p:sp>
      <p:sp>
        <p:nvSpPr>
          <p:cNvPr id="5" name="Text 2"/>
          <p:cNvSpPr/>
          <p:nvPr/>
        </p:nvSpPr>
        <p:spPr>
          <a:xfrm>
            <a:off x="793790" y="3723323"/>
            <a:ext cx="9877068"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VEŽBA: Razvojni feedback u parovima</a:t>
            </a:r>
            <a:endParaRPr lang="en-US" sz="3900" dirty="0"/>
          </a:p>
        </p:txBody>
      </p:sp>
      <p:sp>
        <p:nvSpPr>
          <p:cNvPr id="6" name="Text 3"/>
          <p:cNvSpPr/>
          <p:nvPr/>
        </p:nvSpPr>
        <p:spPr>
          <a:xfrm>
            <a:off x="793790" y="4641056"/>
            <a:ext cx="13042821" cy="317540"/>
          </a:xfrm>
          <a:prstGeom prst="rect">
            <a:avLst/>
          </a:prstGeom>
          <a:noFill/>
          <a:ln/>
        </p:spPr>
        <p:txBody>
          <a:bodyPr wrap="none" lIns="0" tIns="0" rIns="0" bIns="0" rtlCol="0" anchor="t"/>
          <a:lstStyle/>
          <a:p>
            <a:pPr algn="l" indent="0" marL="0">
              <a:lnSpc>
                <a:spcPts val="2500"/>
              </a:lnSpc>
              <a:buNone/>
            </a:pPr>
            <a:endParaRPr lang="en-US" sz="15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ext 0"/>
          <p:cNvSpPr/>
          <p:nvPr/>
        </p:nvSpPr>
        <p:spPr>
          <a:xfrm>
            <a:off x="793790" y="1425535"/>
            <a:ext cx="5048607"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Priprema: Demonstracija (5 min)</a:t>
            </a:r>
            <a:endParaRPr lang="en-US" sz="2300" dirty="0"/>
          </a:p>
        </p:txBody>
      </p:sp>
      <p:sp>
        <p:nvSpPr>
          <p:cNvPr id="3" name="Shape 1"/>
          <p:cNvSpPr/>
          <p:nvPr/>
        </p:nvSpPr>
        <p:spPr>
          <a:xfrm>
            <a:off x="793790" y="2194441"/>
            <a:ext cx="13042821" cy="843201"/>
          </a:xfrm>
          <a:prstGeom prst="roundRect">
            <a:avLst>
              <a:gd name="adj" fmla="val 9886"/>
            </a:avLst>
          </a:prstGeom>
          <a:solidFill>
            <a:srgbClr val="D3DEDC"/>
          </a:solidFill>
          <a:ln/>
        </p:spPr>
      </p:sp>
      <p:pic>
        <p:nvPicPr>
          <p:cNvPr id="4" name="Image 0" descr="preencoded.png">    </p:cNvPr>
          <p:cNvPicPr>
            <a:picLocks noChangeAspect="1"/>
          </p:cNvPicPr>
          <p:nvPr/>
        </p:nvPicPr>
        <p:blipFill>
          <a:blip r:embed="rId1"/>
          <a:stretch>
            <a:fillRect/>
          </a:stretch>
        </p:blipFill>
        <p:spPr>
          <a:xfrm>
            <a:off x="992148" y="2489716"/>
            <a:ext cx="248007" cy="198358"/>
          </a:xfrm>
          <a:prstGeom prst="rect">
            <a:avLst/>
          </a:prstGeom>
        </p:spPr>
      </p:pic>
      <p:sp>
        <p:nvSpPr>
          <p:cNvPr id="5" name="Text 2"/>
          <p:cNvSpPr/>
          <p:nvPr/>
        </p:nvSpPr>
        <p:spPr>
          <a:xfrm>
            <a:off x="1438513" y="2442329"/>
            <a:ext cx="12199739" cy="317540"/>
          </a:xfrm>
          <a:prstGeom prst="rect">
            <a:avLst/>
          </a:prstGeom>
          <a:noFill/>
          <a:ln/>
        </p:spPr>
        <p:txBody>
          <a:bodyPr wrap="none" lIns="0" tIns="0" rIns="0" bIns="0" rtlCol="0" anchor="t"/>
          <a:lstStyle/>
          <a:p>
            <a:pPr algn="l" indent="0" marL="0">
              <a:lnSpc>
                <a:spcPts val="2500"/>
              </a:lnSpc>
              <a:buNone/>
            </a:pPr>
            <a:r>
              <a:rPr lang="en-US" sz="1550" b="1" dirty="0">
                <a:solidFill>
                  <a:srgbClr val="000000"/>
                </a:solidFill>
                <a:latin typeface="Source Sans 3" pitchFamily="34" charset="0"/>
                <a:ea typeface="Source Sans 3" pitchFamily="34" charset="-122"/>
                <a:cs typeface="Source Sans 3" pitchFamily="34" charset="-120"/>
              </a:rPr>
              <a:t>Kontekst:</a:t>
            </a:r>
            <a:pPr algn="l" indent="0" marL="0">
              <a:lnSpc>
                <a:spcPts val="2500"/>
              </a:lnSpc>
              <a:buNone/>
            </a:pPr>
            <a:r>
              <a:rPr lang="en-US" sz="1550" dirty="0">
                <a:solidFill>
                  <a:srgbClr val="000000"/>
                </a:solidFill>
                <a:latin typeface="Source Sans 3" pitchFamily="34" charset="0"/>
                <a:ea typeface="Source Sans 3" pitchFamily="34" charset="-122"/>
                <a:cs typeface="Source Sans 3" pitchFamily="34" charset="-120"/>
              </a:rPr>
              <a:t> Zaposleni je na poslednjem timskom sastanku bio tihi, nije se javljao, a inače je aktivan član tima.</a:t>
            </a:r>
            <a:endParaRPr lang="en-US" sz="1550" dirty="0"/>
          </a:p>
        </p:txBody>
      </p:sp>
      <p:sp>
        <p:nvSpPr>
          <p:cNvPr id="6" name="Text 3"/>
          <p:cNvSpPr/>
          <p:nvPr/>
        </p:nvSpPr>
        <p:spPr>
          <a:xfrm>
            <a:off x="793790" y="3260884"/>
            <a:ext cx="198358"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01</a:t>
            </a:r>
            <a:endParaRPr lang="en-US" sz="1550" dirty="0"/>
          </a:p>
        </p:txBody>
      </p:sp>
      <p:sp>
        <p:nvSpPr>
          <p:cNvPr id="7" name="Shape 4"/>
          <p:cNvSpPr/>
          <p:nvPr/>
        </p:nvSpPr>
        <p:spPr>
          <a:xfrm>
            <a:off x="793790" y="3575209"/>
            <a:ext cx="6422231" cy="22860"/>
          </a:xfrm>
          <a:prstGeom prst="rect">
            <a:avLst/>
          </a:prstGeom>
          <a:solidFill>
            <a:srgbClr val="769993"/>
          </a:solidFill>
          <a:ln/>
        </p:spPr>
      </p:sp>
      <p:sp>
        <p:nvSpPr>
          <p:cNvPr id="8" name="Text 5"/>
          <p:cNvSpPr/>
          <p:nvPr/>
        </p:nvSpPr>
        <p:spPr>
          <a:xfrm>
            <a:off x="793790" y="3720108"/>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Korak 1 — Uvod</a:t>
            </a:r>
            <a:endParaRPr lang="en-US" sz="1950" dirty="0"/>
          </a:p>
        </p:txBody>
      </p:sp>
      <p:sp>
        <p:nvSpPr>
          <p:cNvPr id="9" name="Text 6"/>
          <p:cNvSpPr/>
          <p:nvPr/>
        </p:nvSpPr>
        <p:spPr>
          <a:xfrm>
            <a:off x="793790" y="4149328"/>
            <a:ext cx="642223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„Marko, hteo bih da popričamo o jučerašnjem timskom sastanku."</a:t>
            </a:r>
            <a:endParaRPr lang="en-US" sz="1550" dirty="0"/>
          </a:p>
        </p:txBody>
      </p:sp>
      <p:sp>
        <p:nvSpPr>
          <p:cNvPr id="10" name="Text 7"/>
          <p:cNvSpPr/>
          <p:nvPr/>
        </p:nvSpPr>
        <p:spPr>
          <a:xfrm>
            <a:off x="7414379" y="3260884"/>
            <a:ext cx="198358"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02</a:t>
            </a:r>
            <a:endParaRPr lang="en-US" sz="1550" dirty="0"/>
          </a:p>
        </p:txBody>
      </p:sp>
      <p:sp>
        <p:nvSpPr>
          <p:cNvPr id="11" name="Shape 8"/>
          <p:cNvSpPr/>
          <p:nvPr/>
        </p:nvSpPr>
        <p:spPr>
          <a:xfrm>
            <a:off x="7414379" y="3575209"/>
            <a:ext cx="6422231" cy="22860"/>
          </a:xfrm>
          <a:prstGeom prst="rect">
            <a:avLst/>
          </a:prstGeom>
          <a:solidFill>
            <a:srgbClr val="769993"/>
          </a:solidFill>
          <a:ln/>
        </p:spPr>
      </p:sp>
      <p:sp>
        <p:nvSpPr>
          <p:cNvPr id="12" name="Text 9"/>
          <p:cNvSpPr/>
          <p:nvPr/>
        </p:nvSpPr>
        <p:spPr>
          <a:xfrm>
            <a:off x="7414379" y="3720108"/>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Korak 2 — Osvrt</a:t>
            </a:r>
            <a:endParaRPr lang="en-US" sz="1950" dirty="0"/>
          </a:p>
        </p:txBody>
      </p:sp>
      <p:sp>
        <p:nvSpPr>
          <p:cNvPr id="13" name="Text 10"/>
          <p:cNvSpPr/>
          <p:nvPr/>
        </p:nvSpPr>
        <p:spPr>
          <a:xfrm>
            <a:off x="7414379" y="4149328"/>
            <a:ext cx="642223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„Primetio sam da nisi ništa rekao tokom celog sastanka. Inače si uvek aktivan i daješ dobre ideje."</a:t>
            </a:r>
            <a:endParaRPr lang="en-US" sz="1550" dirty="0"/>
          </a:p>
        </p:txBody>
      </p:sp>
      <p:sp>
        <p:nvSpPr>
          <p:cNvPr id="14" name="Text 11"/>
          <p:cNvSpPr/>
          <p:nvPr/>
        </p:nvSpPr>
        <p:spPr>
          <a:xfrm>
            <a:off x="793790" y="5131594"/>
            <a:ext cx="198358"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03</a:t>
            </a:r>
            <a:endParaRPr lang="en-US" sz="1550" dirty="0"/>
          </a:p>
        </p:txBody>
      </p:sp>
      <p:sp>
        <p:nvSpPr>
          <p:cNvPr id="15" name="Shape 12"/>
          <p:cNvSpPr/>
          <p:nvPr/>
        </p:nvSpPr>
        <p:spPr>
          <a:xfrm>
            <a:off x="793790" y="5445919"/>
            <a:ext cx="6422231" cy="22860"/>
          </a:xfrm>
          <a:prstGeom prst="rect">
            <a:avLst/>
          </a:prstGeom>
          <a:solidFill>
            <a:srgbClr val="769993"/>
          </a:solidFill>
          <a:ln/>
        </p:spPr>
      </p:sp>
      <p:sp>
        <p:nvSpPr>
          <p:cNvPr id="16" name="Text 13"/>
          <p:cNvSpPr/>
          <p:nvPr/>
        </p:nvSpPr>
        <p:spPr>
          <a:xfrm>
            <a:off x="793790" y="5590818"/>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Korak 3 — Pitanje</a:t>
            </a:r>
            <a:endParaRPr lang="en-US" sz="1950" dirty="0"/>
          </a:p>
        </p:txBody>
      </p:sp>
      <p:sp>
        <p:nvSpPr>
          <p:cNvPr id="17" name="Text 14"/>
          <p:cNvSpPr/>
          <p:nvPr/>
        </p:nvSpPr>
        <p:spPr>
          <a:xfrm>
            <a:off x="793790" y="6020038"/>
            <a:ext cx="642223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„Kako si ti doživeo taj sastanak? Šta se dešavalo?"</a:t>
            </a:r>
            <a:endParaRPr lang="en-US" sz="1550" dirty="0"/>
          </a:p>
        </p:txBody>
      </p:sp>
      <p:sp>
        <p:nvSpPr>
          <p:cNvPr id="18" name="Text 15"/>
          <p:cNvSpPr/>
          <p:nvPr/>
        </p:nvSpPr>
        <p:spPr>
          <a:xfrm>
            <a:off x="7414379" y="5131594"/>
            <a:ext cx="198358" cy="248007"/>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Montserrat Light" pitchFamily="34" charset="0"/>
                <a:ea typeface="Montserrat Light" pitchFamily="34" charset="-122"/>
                <a:cs typeface="Montserrat Light" pitchFamily="34" charset="-120"/>
              </a:rPr>
              <a:t>04</a:t>
            </a:r>
            <a:endParaRPr lang="en-US" sz="1550" dirty="0"/>
          </a:p>
        </p:txBody>
      </p:sp>
      <p:sp>
        <p:nvSpPr>
          <p:cNvPr id="19" name="Shape 16"/>
          <p:cNvSpPr/>
          <p:nvPr/>
        </p:nvSpPr>
        <p:spPr>
          <a:xfrm>
            <a:off x="7414379" y="5445919"/>
            <a:ext cx="6422231" cy="22860"/>
          </a:xfrm>
          <a:prstGeom prst="rect">
            <a:avLst/>
          </a:prstGeom>
          <a:solidFill>
            <a:srgbClr val="769993"/>
          </a:solidFill>
          <a:ln/>
        </p:spPr>
      </p:sp>
      <p:sp>
        <p:nvSpPr>
          <p:cNvPr id="20" name="Text 17"/>
          <p:cNvSpPr/>
          <p:nvPr/>
        </p:nvSpPr>
        <p:spPr>
          <a:xfrm>
            <a:off x="7414379" y="5590818"/>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Korak 4 — Akcija</a:t>
            </a:r>
            <a:endParaRPr lang="en-US" sz="1950" dirty="0"/>
          </a:p>
        </p:txBody>
      </p:sp>
      <p:sp>
        <p:nvSpPr>
          <p:cNvPr id="21" name="Text 18"/>
          <p:cNvSpPr/>
          <p:nvPr/>
        </p:nvSpPr>
        <p:spPr>
          <a:xfrm>
            <a:off x="7414379" y="6020038"/>
            <a:ext cx="6422231"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„Razumem. Šta možemo da uradimo da ti bude lakše da se uključiš sledeći put?"</a:t>
            </a:r>
            <a:endParaRPr lang="en-US" sz="15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ext 0"/>
          <p:cNvSpPr/>
          <p:nvPr/>
        </p:nvSpPr>
        <p:spPr>
          <a:xfrm>
            <a:off x="793790" y="745450"/>
            <a:ext cx="4197072"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Scenariji za rad u parovima</a:t>
            </a:r>
            <a:endParaRPr lang="en-US" sz="2300" dirty="0"/>
          </a:p>
        </p:txBody>
      </p:sp>
      <p:sp>
        <p:nvSpPr>
          <p:cNvPr id="3" name="Text 1"/>
          <p:cNvSpPr/>
          <p:nvPr/>
        </p:nvSpPr>
        <p:spPr>
          <a:xfrm>
            <a:off x="793790" y="1514356"/>
            <a:ext cx="1304282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Svaki par dobija jedan od tri scenarija. Jedan student je davalac feedbacka, drugi je primalac.</a:t>
            </a:r>
            <a:endParaRPr lang="en-US" sz="1550" dirty="0"/>
          </a:p>
        </p:txBody>
      </p:sp>
      <p:sp>
        <p:nvSpPr>
          <p:cNvPr id="4" name="Shape 2"/>
          <p:cNvSpPr/>
          <p:nvPr/>
        </p:nvSpPr>
        <p:spPr>
          <a:xfrm>
            <a:off x="793790" y="2055138"/>
            <a:ext cx="4215289" cy="5428893"/>
          </a:xfrm>
          <a:prstGeom prst="roundRect">
            <a:avLst>
              <a:gd name="adj" fmla="val 2603"/>
            </a:avLst>
          </a:prstGeom>
          <a:solidFill>
            <a:srgbClr val="FFFFFF"/>
          </a:solidFill>
          <a:ln w="22860">
            <a:solidFill>
              <a:srgbClr val="C8CFCE"/>
            </a:solidFill>
            <a:prstDash val="solid"/>
          </a:ln>
        </p:spPr>
      </p:sp>
      <p:sp>
        <p:nvSpPr>
          <p:cNvPr id="5" name="Shape 3"/>
          <p:cNvSpPr/>
          <p:nvPr/>
        </p:nvSpPr>
        <p:spPr>
          <a:xfrm>
            <a:off x="770930" y="2055138"/>
            <a:ext cx="91440" cy="5428893"/>
          </a:xfrm>
          <a:prstGeom prst="roundRect">
            <a:avLst>
              <a:gd name="adj" fmla="val 91163"/>
            </a:avLst>
          </a:prstGeom>
          <a:solidFill>
            <a:srgbClr val="769993"/>
          </a:solidFill>
          <a:ln/>
        </p:spPr>
      </p:sp>
      <p:sp>
        <p:nvSpPr>
          <p:cNvPr id="6" name="Text 4"/>
          <p:cNvSpPr/>
          <p:nvPr/>
        </p:nvSpPr>
        <p:spPr>
          <a:xfrm>
            <a:off x="1083588" y="2276356"/>
            <a:ext cx="3704273" cy="620316"/>
          </a:xfrm>
          <a:prstGeom prst="rect">
            <a:avLst/>
          </a:prstGeom>
          <a:noFill/>
          <a:ln/>
        </p:spPr>
        <p:txBody>
          <a:bodyPr wrap="squar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Scenario A: Ana i dominacija na sastancima</a:t>
            </a:r>
            <a:endParaRPr lang="en-US" sz="1950" dirty="0"/>
          </a:p>
        </p:txBody>
      </p:sp>
      <p:sp>
        <p:nvSpPr>
          <p:cNvPr id="7" name="Text 5"/>
          <p:cNvSpPr/>
          <p:nvPr/>
        </p:nvSpPr>
        <p:spPr>
          <a:xfrm>
            <a:off x="1083588" y="3015734"/>
            <a:ext cx="3704273" cy="2857857"/>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Vi ste Ana-in/Anin kolega u projektnom timu. Ana je stručna i posvećena, ali na sastancima često preuzima reč, prekida druge i insistira na svom rešenju. Na poslednjem sastanku, junior kolega je pokušao da izloži svoju ideju, ali ga je Ana prekinula i rekla „To neće raditi, hajde da se držimo proverenog pristupa." Junior kolega se posle sastanka požalio vama.</a:t>
            </a:r>
            <a:endParaRPr lang="en-US" sz="1550" dirty="0"/>
          </a:p>
        </p:txBody>
      </p:sp>
      <p:sp>
        <p:nvSpPr>
          <p:cNvPr id="8" name="Text 6"/>
          <p:cNvSpPr/>
          <p:nvPr/>
        </p:nvSpPr>
        <p:spPr>
          <a:xfrm>
            <a:off x="1083588" y="5992654"/>
            <a:ext cx="3704273" cy="127015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Vaš zadatak:</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Dajte Ani razvojni feedback koristeći formulu (4 koraka). Cilj nije da je „ispravite", već da joj pomognete da uvidi efekat svog ponašanja.</a:t>
            </a:r>
            <a:endParaRPr lang="en-US" sz="1550" dirty="0"/>
          </a:p>
        </p:txBody>
      </p:sp>
      <p:sp>
        <p:nvSpPr>
          <p:cNvPr id="9" name="Shape 7"/>
          <p:cNvSpPr/>
          <p:nvPr/>
        </p:nvSpPr>
        <p:spPr>
          <a:xfrm>
            <a:off x="5207437" y="2055138"/>
            <a:ext cx="4215408" cy="5428893"/>
          </a:xfrm>
          <a:prstGeom prst="roundRect">
            <a:avLst>
              <a:gd name="adj" fmla="val 2603"/>
            </a:avLst>
          </a:prstGeom>
          <a:solidFill>
            <a:srgbClr val="FFFFFF"/>
          </a:solidFill>
          <a:ln w="22860">
            <a:solidFill>
              <a:srgbClr val="C8CFCE"/>
            </a:solidFill>
            <a:prstDash val="solid"/>
          </a:ln>
        </p:spPr>
      </p:sp>
      <p:sp>
        <p:nvSpPr>
          <p:cNvPr id="10" name="Shape 8"/>
          <p:cNvSpPr/>
          <p:nvPr/>
        </p:nvSpPr>
        <p:spPr>
          <a:xfrm>
            <a:off x="5184577" y="2055138"/>
            <a:ext cx="91440" cy="5428893"/>
          </a:xfrm>
          <a:prstGeom prst="roundRect">
            <a:avLst>
              <a:gd name="adj" fmla="val 91163"/>
            </a:avLst>
          </a:prstGeom>
          <a:solidFill>
            <a:srgbClr val="769993"/>
          </a:solidFill>
          <a:ln/>
        </p:spPr>
      </p:sp>
      <p:sp>
        <p:nvSpPr>
          <p:cNvPr id="11" name="Text 9"/>
          <p:cNvSpPr/>
          <p:nvPr/>
        </p:nvSpPr>
        <p:spPr>
          <a:xfrm>
            <a:off x="5497235" y="2276356"/>
            <a:ext cx="3704392" cy="620316"/>
          </a:xfrm>
          <a:prstGeom prst="rect">
            <a:avLst/>
          </a:prstGeom>
          <a:noFill/>
          <a:ln/>
        </p:spPr>
        <p:txBody>
          <a:bodyPr wrap="squar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Scenario B: Marko i loše formatiran izveštaj</a:t>
            </a:r>
            <a:endParaRPr lang="en-US" sz="1950" dirty="0"/>
          </a:p>
        </p:txBody>
      </p:sp>
      <p:sp>
        <p:nvSpPr>
          <p:cNvPr id="12" name="Text 10"/>
          <p:cNvSpPr/>
          <p:nvPr/>
        </p:nvSpPr>
        <p:spPr>
          <a:xfrm>
            <a:off x="5497235" y="3015734"/>
            <a:ext cx="3704392" cy="222277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Vi ste Markov nadređeni. Marko je pouzdan zaposleni koji uvek ispunjava rokove. Međutim, njegov poslednji kvartalni izveštaj je bio nepregledan — bez jasne strukture, sa dugačkim paragrafima, bez grafikona i zaključka. Izveštaj je otišao direktoru koji je komentarisao: „Ovo ne liči na naš standard."</a:t>
            </a:r>
            <a:endParaRPr lang="en-US" sz="1550" dirty="0"/>
          </a:p>
        </p:txBody>
      </p:sp>
      <p:sp>
        <p:nvSpPr>
          <p:cNvPr id="13" name="Text 11"/>
          <p:cNvSpPr/>
          <p:nvPr/>
        </p:nvSpPr>
        <p:spPr>
          <a:xfrm>
            <a:off x="5497235" y="5357574"/>
            <a:ext cx="3704392" cy="1270159"/>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Vaš zadatak:</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Dajte Marku razvojni feedback koristeći formulu. Imajte na umu da je Marko inače pouzdan — važno je da feedback ne pomeri njegovu pažnju na self nivo.</a:t>
            </a:r>
            <a:endParaRPr lang="en-US" sz="1550" dirty="0"/>
          </a:p>
        </p:txBody>
      </p:sp>
      <p:sp>
        <p:nvSpPr>
          <p:cNvPr id="14" name="Shape 12"/>
          <p:cNvSpPr/>
          <p:nvPr/>
        </p:nvSpPr>
        <p:spPr>
          <a:xfrm>
            <a:off x="9621203" y="2055138"/>
            <a:ext cx="4215289" cy="5428893"/>
          </a:xfrm>
          <a:prstGeom prst="roundRect">
            <a:avLst>
              <a:gd name="adj" fmla="val 2603"/>
            </a:avLst>
          </a:prstGeom>
          <a:solidFill>
            <a:srgbClr val="FFFFFF"/>
          </a:solidFill>
          <a:ln w="22860">
            <a:solidFill>
              <a:srgbClr val="C8CFCE"/>
            </a:solidFill>
            <a:prstDash val="solid"/>
          </a:ln>
        </p:spPr>
      </p:sp>
      <p:sp>
        <p:nvSpPr>
          <p:cNvPr id="15" name="Shape 13"/>
          <p:cNvSpPr/>
          <p:nvPr/>
        </p:nvSpPr>
        <p:spPr>
          <a:xfrm>
            <a:off x="9598343" y="2055138"/>
            <a:ext cx="91440" cy="5428893"/>
          </a:xfrm>
          <a:prstGeom prst="roundRect">
            <a:avLst>
              <a:gd name="adj" fmla="val 91163"/>
            </a:avLst>
          </a:prstGeom>
          <a:solidFill>
            <a:srgbClr val="769993"/>
          </a:solidFill>
          <a:ln/>
        </p:spPr>
      </p:sp>
      <p:sp>
        <p:nvSpPr>
          <p:cNvPr id="16" name="Text 14"/>
          <p:cNvSpPr/>
          <p:nvPr/>
        </p:nvSpPr>
        <p:spPr>
          <a:xfrm>
            <a:off x="9911001" y="2276356"/>
            <a:ext cx="3704273" cy="620316"/>
          </a:xfrm>
          <a:prstGeom prst="rect">
            <a:avLst/>
          </a:prstGeom>
          <a:noFill/>
          <a:ln/>
        </p:spPr>
        <p:txBody>
          <a:bodyPr wrap="squar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Scenario C: Jelena i netačan podatak pred upravom</a:t>
            </a:r>
            <a:endParaRPr lang="en-US" sz="1950" dirty="0"/>
          </a:p>
        </p:txBody>
      </p:sp>
      <p:sp>
        <p:nvSpPr>
          <p:cNvPr id="17" name="Text 15"/>
          <p:cNvSpPr/>
          <p:nvPr/>
        </p:nvSpPr>
        <p:spPr>
          <a:xfrm>
            <a:off x="9911001" y="3015734"/>
            <a:ext cx="3704273" cy="2540318"/>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Vi ste Jelenina koleginica u HR sektoru. Na prezentaciji pred upravom, Jelena je iznela podatak da je fluktuacija u kompaniji 8%, ali vi znate da je pravi podatak 14%. Uprava je donela odluke na osnovu pogrešnog podatka. Jelena nije svesno lagala — verovatno je koristila zastarele podatke ili napravila grešku u kalkulaciji.</a:t>
            </a:r>
            <a:endParaRPr lang="en-US" sz="1550" dirty="0"/>
          </a:p>
        </p:txBody>
      </p:sp>
      <p:sp>
        <p:nvSpPr>
          <p:cNvPr id="18" name="Text 16"/>
          <p:cNvSpPr/>
          <p:nvPr/>
        </p:nvSpPr>
        <p:spPr>
          <a:xfrm>
            <a:off x="9911001" y="5675114"/>
            <a:ext cx="3704273" cy="1587698"/>
          </a:xfrm>
          <a:prstGeom prst="rect">
            <a:avLst/>
          </a:prstGeom>
          <a:noFill/>
          <a:ln/>
        </p:spPr>
        <p:txBody>
          <a:bodyPr wrap="square" lIns="0" tIns="0" rIns="0" bIns="0" rtlCol="0" anchor="t"/>
          <a:lstStyle/>
          <a:p>
            <a:pPr algn="l" indent="0" marL="0">
              <a:lnSpc>
                <a:spcPts val="2500"/>
              </a:lnSpc>
              <a:buNone/>
            </a:pPr>
            <a:r>
              <a:rPr lang="en-US" sz="1550" b="1" dirty="0">
                <a:solidFill>
                  <a:srgbClr val="272525"/>
                </a:solidFill>
                <a:latin typeface="Source Sans 3" pitchFamily="34" charset="0"/>
                <a:ea typeface="Source Sans 3" pitchFamily="34" charset="-122"/>
                <a:cs typeface="Source Sans 3" pitchFamily="34" charset="-120"/>
              </a:rPr>
              <a:t>Vaš zadatak:</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Dajte Jeleni razvojni feedback koristeći formulu. Ovo je delikatan scenario jer uključuje grešku pred višim menadžmentom — važno je da Jelena ne oseti napad na identitet.</a:t>
            </a:r>
            <a:endParaRPr lang="en-US" sz="15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ext 0"/>
          <p:cNvSpPr/>
          <p:nvPr/>
        </p:nvSpPr>
        <p:spPr>
          <a:xfrm>
            <a:off x="793790" y="1950482"/>
            <a:ext cx="2977039"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Kako radi vežba</a:t>
            </a:r>
            <a:endParaRPr lang="en-US" sz="2300" dirty="0"/>
          </a:p>
        </p:txBody>
      </p:sp>
      <p:pic>
        <p:nvPicPr>
          <p:cNvPr id="3" name="Image 0" descr="preencoded.png">    </p:cNvPr>
          <p:cNvPicPr>
            <a:picLocks noChangeAspect="1"/>
          </p:cNvPicPr>
          <p:nvPr/>
        </p:nvPicPr>
        <p:blipFill>
          <a:blip r:embed="rId1"/>
          <a:stretch>
            <a:fillRect/>
          </a:stretch>
        </p:blipFill>
        <p:spPr>
          <a:xfrm>
            <a:off x="793790" y="2719388"/>
            <a:ext cx="4347567" cy="793790"/>
          </a:xfrm>
          <a:prstGeom prst="rect">
            <a:avLst/>
          </a:prstGeom>
        </p:spPr>
      </p:pic>
      <p:sp>
        <p:nvSpPr>
          <p:cNvPr id="4" name="Text 1"/>
          <p:cNvSpPr/>
          <p:nvPr/>
        </p:nvSpPr>
        <p:spPr>
          <a:xfrm>
            <a:off x="992148" y="3711535"/>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Runda 1 (10 min)</a:t>
            </a:r>
            <a:endParaRPr lang="en-US" sz="1950" dirty="0"/>
          </a:p>
        </p:txBody>
      </p:sp>
      <p:sp>
        <p:nvSpPr>
          <p:cNvPr id="5" name="Text 2"/>
          <p:cNvSpPr/>
          <p:nvPr/>
        </p:nvSpPr>
        <p:spPr>
          <a:xfrm>
            <a:off x="992148" y="4140756"/>
            <a:ext cx="3950851" cy="127015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Jedan student daje feedback, drugi je primalac. Primalac </a:t>
            </a:r>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igra ulogu</a:t>
            </a:r>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 — ne samo sluša, već odgovara kao Ana, Marko ili Jelena. Na kraju — kratka refleksija u paru.</a:t>
            </a:r>
            <a:endParaRPr lang="en-US" sz="1550" dirty="0"/>
          </a:p>
        </p:txBody>
      </p:sp>
      <p:pic>
        <p:nvPicPr>
          <p:cNvPr id="6" name="Image 1" descr="preencoded.png">    </p:cNvPr>
          <p:cNvPicPr>
            <a:picLocks noChangeAspect="1"/>
          </p:cNvPicPr>
          <p:nvPr/>
        </p:nvPicPr>
        <p:blipFill>
          <a:blip r:embed="rId2"/>
          <a:stretch>
            <a:fillRect/>
          </a:stretch>
        </p:blipFill>
        <p:spPr>
          <a:xfrm>
            <a:off x="5141357" y="2719388"/>
            <a:ext cx="4347567" cy="793790"/>
          </a:xfrm>
          <a:prstGeom prst="rect">
            <a:avLst/>
          </a:prstGeom>
        </p:spPr>
      </p:pic>
      <p:sp>
        <p:nvSpPr>
          <p:cNvPr id="7" name="Text 3"/>
          <p:cNvSpPr/>
          <p:nvPr/>
        </p:nvSpPr>
        <p:spPr>
          <a:xfrm>
            <a:off x="5339715" y="3711535"/>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Runda 2 (10 min)</a:t>
            </a:r>
            <a:endParaRPr lang="en-US" sz="1950" dirty="0"/>
          </a:p>
        </p:txBody>
      </p:sp>
      <p:sp>
        <p:nvSpPr>
          <p:cNvPr id="8" name="Text 4"/>
          <p:cNvSpPr/>
          <p:nvPr/>
        </p:nvSpPr>
        <p:spPr>
          <a:xfrm>
            <a:off x="5339715" y="4140756"/>
            <a:ext cx="3950851" cy="317540"/>
          </a:xfrm>
          <a:prstGeom prst="rect">
            <a:avLst/>
          </a:prstGeom>
          <a:noFill/>
          <a:ln/>
        </p:spPr>
        <p:txBody>
          <a:bodyPr wrap="non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Zamena uloga, novi scenario.</a:t>
            </a:r>
            <a:endParaRPr lang="en-US" sz="1550" dirty="0"/>
          </a:p>
        </p:txBody>
      </p:sp>
      <p:pic>
        <p:nvPicPr>
          <p:cNvPr id="9" name="Image 2" descr="preencoded.png">    </p:cNvPr>
          <p:cNvPicPr>
            <a:picLocks noChangeAspect="1"/>
          </p:cNvPicPr>
          <p:nvPr/>
        </p:nvPicPr>
        <p:blipFill>
          <a:blip r:embed="rId3"/>
          <a:stretch>
            <a:fillRect/>
          </a:stretch>
        </p:blipFill>
        <p:spPr>
          <a:xfrm>
            <a:off x="9488924" y="2719388"/>
            <a:ext cx="4347567" cy="793790"/>
          </a:xfrm>
          <a:prstGeom prst="rect">
            <a:avLst/>
          </a:prstGeom>
        </p:spPr>
      </p:pic>
      <p:sp>
        <p:nvSpPr>
          <p:cNvPr id="10" name="Text 5"/>
          <p:cNvSpPr/>
          <p:nvPr/>
        </p:nvSpPr>
        <p:spPr>
          <a:xfrm>
            <a:off x="9687282" y="3711535"/>
            <a:ext cx="3140869"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Refleksija u paru (5 min)</a:t>
            </a:r>
            <a:endParaRPr lang="en-US" sz="1950" dirty="0"/>
          </a:p>
        </p:txBody>
      </p:sp>
      <p:sp>
        <p:nvSpPr>
          <p:cNvPr id="11" name="Text 6"/>
          <p:cNvSpPr/>
          <p:nvPr/>
        </p:nvSpPr>
        <p:spPr>
          <a:xfrm>
            <a:off x="9687282" y="4140756"/>
            <a:ext cx="3950851"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Diskutujte — Šta je bilo najteže? Da li ste preskočili neki korak? Kako ste se osećali kao primalac?</a:t>
            </a:r>
            <a:endParaRPr lang="en-US" sz="1550" dirty="0"/>
          </a:p>
        </p:txBody>
      </p:sp>
      <p:sp>
        <p:nvSpPr>
          <p:cNvPr id="12" name="Text 7"/>
          <p:cNvSpPr/>
          <p:nvPr/>
        </p:nvSpPr>
        <p:spPr>
          <a:xfrm>
            <a:off x="793790" y="5906929"/>
            <a:ext cx="13002935" cy="372070"/>
          </a:xfrm>
          <a:prstGeom prst="rect">
            <a:avLst/>
          </a:prstGeom>
          <a:noFill/>
          <a:ln/>
        </p:spPr>
        <p:txBody>
          <a:bodyPr wrap="non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U kom kvadrantu se nalazio feedback koji ste upravo dali? Gde biste želeli da bude?</a:t>
            </a:r>
            <a:endParaRPr lang="en-US" sz="2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Text 0"/>
          <p:cNvSpPr/>
          <p:nvPr/>
        </p:nvSpPr>
        <p:spPr>
          <a:xfrm>
            <a:off x="793790" y="3206948"/>
            <a:ext cx="4961811"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Zaključak</a:t>
            </a:r>
            <a:endParaRPr lang="en-US" sz="3900" dirty="0"/>
          </a:p>
        </p:txBody>
      </p:sp>
      <p:sp>
        <p:nvSpPr>
          <p:cNvPr id="3" name="Text 1"/>
          <p:cNvSpPr/>
          <p:nvPr/>
        </p:nvSpPr>
        <p:spPr>
          <a:xfrm>
            <a:off x="793790" y="3906322"/>
            <a:ext cx="13042821" cy="1116211"/>
          </a:xfrm>
          <a:prstGeom prst="rect">
            <a:avLst/>
          </a:prstGeom>
          <a:noFill/>
          <a:ln/>
        </p:spPr>
        <p:txBody>
          <a:bodyPr wrap="square" lIns="0" tIns="0" rIns="0" bIns="0" rtlCol="0" anchor="t"/>
          <a:lstStyle/>
          <a:p>
            <a:pPr algn="l" indent="0" marL="0">
              <a:lnSpc>
                <a:spcPts val="2900"/>
              </a:lnSpc>
              <a:buNone/>
            </a:pPr>
            <a:r>
              <a:rPr lang="en-US" sz="2300" b="1" dirty="0">
                <a:solidFill>
                  <a:srgbClr val="769993"/>
                </a:solidFill>
                <a:latin typeface="Montserrat Bold" pitchFamily="34" charset="0"/>
                <a:ea typeface="Montserrat Bold" pitchFamily="34" charset="-122"/>
                <a:cs typeface="Montserrat Bold" pitchFamily="34" charset="-120"/>
              </a:rPr>
              <a:t>Komunikacija u organizacijama nije pitanje jednog ispravnog modela, nego prepoznavanja gde se nalazite na mapama kompleksnosti i saradnje, kao i da li je to mesto adekvatno za situaciju u kojoj ste.</a:t>
            </a:r>
            <a:endParaRPr lang="en-US" sz="2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ext 0"/>
          <p:cNvSpPr/>
          <p:nvPr/>
        </p:nvSpPr>
        <p:spPr>
          <a:xfrm>
            <a:off x="793790" y="3804761"/>
            <a:ext cx="6828830"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Feedback na predavanje :)</a:t>
            </a:r>
            <a:endParaRPr lang="en-US" sz="3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ext 0"/>
          <p:cNvSpPr/>
          <p:nvPr/>
        </p:nvSpPr>
        <p:spPr>
          <a:xfrm>
            <a:off x="793790" y="884515"/>
            <a:ext cx="4403527" cy="465177"/>
          </a:xfrm>
          <a:prstGeom prst="rect">
            <a:avLst/>
          </a:prstGeom>
          <a:noFill/>
          <a:ln/>
        </p:spPr>
        <p:txBody>
          <a:bodyPr wrap="none" lIns="0" tIns="0" rIns="0" bIns="0" rtlCol="0" anchor="t"/>
          <a:lstStyle/>
          <a:p>
            <a:pPr algn="l" indent="0" marL="0">
              <a:lnSpc>
                <a:spcPts val="3650"/>
              </a:lnSpc>
              <a:buNone/>
            </a:pPr>
            <a:r>
              <a:rPr lang="en-US" sz="2900" b="1" dirty="0">
                <a:solidFill>
                  <a:srgbClr val="769993"/>
                </a:solidFill>
                <a:latin typeface="Montserrat Bold" pitchFamily="34" charset="0"/>
                <a:ea typeface="Montserrat Bold" pitchFamily="34" charset="-122"/>
                <a:cs typeface="Montserrat Bold" pitchFamily="34" charset="-120"/>
              </a:rPr>
              <a:t>Preporučena literatura</a:t>
            </a:r>
            <a:endParaRPr lang="en-US" sz="2900" dirty="0"/>
          </a:p>
        </p:txBody>
      </p:sp>
      <p:sp>
        <p:nvSpPr>
          <p:cNvPr id="3" name="Shape 1"/>
          <p:cNvSpPr/>
          <p:nvPr/>
        </p:nvSpPr>
        <p:spPr>
          <a:xfrm>
            <a:off x="793790" y="1642586"/>
            <a:ext cx="678656" cy="255984"/>
          </a:xfrm>
          <a:prstGeom prst="roundRect">
            <a:avLst>
              <a:gd name="adj" fmla="val 19539"/>
            </a:avLst>
          </a:prstGeom>
          <a:solidFill>
            <a:srgbClr val="E2E9E8"/>
          </a:solidFill>
          <a:ln/>
        </p:spPr>
      </p:sp>
      <p:sp>
        <p:nvSpPr>
          <p:cNvPr id="4" name="Text 2"/>
          <p:cNvSpPr/>
          <p:nvPr/>
        </p:nvSpPr>
        <p:spPr>
          <a:xfrm>
            <a:off x="883087" y="1687235"/>
            <a:ext cx="500063" cy="166688"/>
          </a:xfrm>
          <a:prstGeom prst="rect">
            <a:avLst/>
          </a:prstGeom>
          <a:noFill/>
          <a:ln/>
        </p:spPr>
        <p:txBody>
          <a:bodyPr wrap="none" lIns="0" tIns="0" rIns="0" bIns="0" rtlCol="0" anchor="t"/>
          <a:lstStyle/>
          <a:p>
            <a:pPr algn="l" indent="0" marL="0">
              <a:lnSpc>
                <a:spcPts val="1300"/>
              </a:lnSpc>
              <a:buNone/>
            </a:pPr>
            <a:r>
              <a:rPr lang="en-US" sz="900" dirty="0">
                <a:solidFill>
                  <a:srgbClr val="272525"/>
                </a:solidFill>
                <a:latin typeface="Source Sans 3" pitchFamily="34" charset="0"/>
                <a:ea typeface="Source Sans 3" pitchFamily="34" charset="-122"/>
                <a:cs typeface="Source Sans 3" pitchFamily="34" charset="-120"/>
              </a:rPr>
              <a:t>OSNOVNA</a:t>
            </a:r>
            <a:endParaRPr lang="en-US" sz="900" dirty="0"/>
          </a:p>
        </p:txBody>
      </p:sp>
      <p:sp>
        <p:nvSpPr>
          <p:cNvPr id="5" name="Shape 3"/>
          <p:cNvSpPr/>
          <p:nvPr/>
        </p:nvSpPr>
        <p:spPr>
          <a:xfrm>
            <a:off x="778550" y="2008823"/>
            <a:ext cx="30480" cy="655558"/>
          </a:xfrm>
          <a:prstGeom prst="rect">
            <a:avLst/>
          </a:prstGeom>
          <a:solidFill>
            <a:srgbClr val="769993"/>
          </a:solidFill>
          <a:ln/>
        </p:spPr>
      </p:sp>
      <p:sp>
        <p:nvSpPr>
          <p:cNvPr id="6" name="Text 4"/>
          <p:cNvSpPr/>
          <p:nvPr/>
        </p:nvSpPr>
        <p:spPr>
          <a:xfrm>
            <a:off x="973098" y="2024063"/>
            <a:ext cx="6160532" cy="625078"/>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Kluger, A. N. &amp; DeNisi, A. (1996). The effects of feedback interventions on performance: A historical review, a meta-analysis, and a preliminary feedback intervention theory.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Psychological Bulletin, 119</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(2), 254–284.</a:t>
            </a:r>
            <a:endParaRPr lang="en-US" sz="1150" dirty="0"/>
          </a:p>
        </p:txBody>
      </p:sp>
      <p:sp>
        <p:nvSpPr>
          <p:cNvPr id="7" name="Shape 5"/>
          <p:cNvSpPr/>
          <p:nvPr/>
        </p:nvSpPr>
        <p:spPr>
          <a:xfrm>
            <a:off x="778550" y="2857143"/>
            <a:ext cx="30480" cy="238839"/>
          </a:xfrm>
          <a:prstGeom prst="rect">
            <a:avLst/>
          </a:prstGeom>
          <a:solidFill>
            <a:srgbClr val="769993"/>
          </a:solidFill>
          <a:ln/>
        </p:spPr>
      </p:sp>
      <p:sp>
        <p:nvSpPr>
          <p:cNvPr id="8" name="Text 6"/>
          <p:cNvSpPr/>
          <p:nvPr/>
        </p:nvSpPr>
        <p:spPr>
          <a:xfrm>
            <a:off x="973098" y="2872383"/>
            <a:ext cx="6160532" cy="208359"/>
          </a:xfrm>
          <a:prstGeom prst="rect">
            <a:avLst/>
          </a:prstGeom>
          <a:noFill/>
          <a:ln/>
        </p:spPr>
        <p:txBody>
          <a:bodyPr wrap="non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Weick, K. E. (1995).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Sensemaking in Organizations.</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Sage.</a:t>
            </a:r>
            <a:endParaRPr lang="en-US" sz="1150" dirty="0"/>
          </a:p>
        </p:txBody>
      </p:sp>
      <p:sp>
        <p:nvSpPr>
          <p:cNvPr id="9" name="Shape 7"/>
          <p:cNvSpPr/>
          <p:nvPr/>
        </p:nvSpPr>
        <p:spPr>
          <a:xfrm>
            <a:off x="778550" y="3288744"/>
            <a:ext cx="30480" cy="447199"/>
          </a:xfrm>
          <a:prstGeom prst="rect">
            <a:avLst/>
          </a:prstGeom>
          <a:solidFill>
            <a:srgbClr val="769993"/>
          </a:solidFill>
          <a:ln/>
        </p:spPr>
      </p:sp>
      <p:sp>
        <p:nvSpPr>
          <p:cNvPr id="10" name="Text 8"/>
          <p:cNvSpPr/>
          <p:nvPr/>
        </p:nvSpPr>
        <p:spPr>
          <a:xfrm>
            <a:off x="973098" y="3303984"/>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Ashford, S. J. &amp; Cummings, L. L. (1983). Feedback as an individual resource: Personal strategies of creating information.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Organizational Behavior &amp; Human Performance, 32</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370–398.</a:t>
            </a:r>
            <a:endParaRPr lang="en-US" sz="1150" dirty="0"/>
          </a:p>
        </p:txBody>
      </p:sp>
      <p:sp>
        <p:nvSpPr>
          <p:cNvPr id="11" name="Shape 9"/>
          <p:cNvSpPr/>
          <p:nvPr/>
        </p:nvSpPr>
        <p:spPr>
          <a:xfrm>
            <a:off x="793790" y="3846195"/>
            <a:ext cx="1713071" cy="271224"/>
          </a:xfrm>
          <a:prstGeom prst="roundRect">
            <a:avLst>
              <a:gd name="adj" fmla="val 18441"/>
            </a:avLst>
          </a:prstGeom>
          <a:noFill/>
          <a:ln w="7620">
            <a:solidFill>
              <a:srgbClr val="769993"/>
            </a:solidFill>
            <a:prstDash val="solid"/>
          </a:ln>
        </p:spPr>
      </p:sp>
      <p:sp>
        <p:nvSpPr>
          <p:cNvPr id="12" name="Text 10"/>
          <p:cNvSpPr/>
          <p:nvPr/>
        </p:nvSpPr>
        <p:spPr>
          <a:xfrm>
            <a:off x="890707" y="3898463"/>
            <a:ext cx="1519238" cy="166688"/>
          </a:xfrm>
          <a:prstGeom prst="rect">
            <a:avLst/>
          </a:prstGeom>
          <a:noFill/>
          <a:ln/>
        </p:spPr>
        <p:txBody>
          <a:bodyPr wrap="none" lIns="0" tIns="0" rIns="0" bIns="0" rtlCol="0" anchor="t"/>
          <a:lstStyle/>
          <a:p>
            <a:pPr algn="l" indent="0" marL="0">
              <a:lnSpc>
                <a:spcPts val="1300"/>
              </a:lnSpc>
              <a:buNone/>
            </a:pPr>
            <a:r>
              <a:rPr lang="en-US" sz="900" dirty="0">
                <a:solidFill>
                  <a:srgbClr val="769993"/>
                </a:solidFill>
                <a:latin typeface="Source Sans 3" pitchFamily="34" charset="0"/>
                <a:ea typeface="Source Sans 3" pitchFamily="34" charset="-122"/>
                <a:cs typeface="Source Sans 3" pitchFamily="34" charset="-120"/>
              </a:rPr>
              <a:t>ANGAŽOVANOST I JD-R MODEL</a:t>
            </a:r>
            <a:endParaRPr lang="en-US" sz="900" dirty="0"/>
          </a:p>
        </p:txBody>
      </p:sp>
      <p:sp>
        <p:nvSpPr>
          <p:cNvPr id="13" name="Shape 11"/>
          <p:cNvSpPr/>
          <p:nvPr/>
        </p:nvSpPr>
        <p:spPr>
          <a:xfrm>
            <a:off x="778550" y="4227671"/>
            <a:ext cx="30480" cy="447199"/>
          </a:xfrm>
          <a:prstGeom prst="rect">
            <a:avLst/>
          </a:prstGeom>
          <a:solidFill>
            <a:srgbClr val="769993"/>
          </a:solidFill>
          <a:ln/>
        </p:spPr>
      </p:sp>
      <p:sp>
        <p:nvSpPr>
          <p:cNvPr id="14" name="Text 12"/>
          <p:cNvSpPr/>
          <p:nvPr/>
        </p:nvSpPr>
        <p:spPr>
          <a:xfrm>
            <a:off x="973098" y="4242911"/>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Bakker, A. B. &amp; Demerouti, E. (2006). The Job Demands-Resources model: State of the art.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Journal of Managerial Psychology, 22</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(3), 309–328.</a:t>
            </a:r>
            <a:endParaRPr lang="en-US" sz="1150" dirty="0"/>
          </a:p>
        </p:txBody>
      </p:sp>
      <p:sp>
        <p:nvSpPr>
          <p:cNvPr id="15" name="Shape 13"/>
          <p:cNvSpPr/>
          <p:nvPr/>
        </p:nvSpPr>
        <p:spPr>
          <a:xfrm>
            <a:off x="778550" y="4867632"/>
            <a:ext cx="30480" cy="447199"/>
          </a:xfrm>
          <a:prstGeom prst="rect">
            <a:avLst/>
          </a:prstGeom>
          <a:solidFill>
            <a:srgbClr val="769993"/>
          </a:solidFill>
          <a:ln/>
        </p:spPr>
      </p:sp>
      <p:sp>
        <p:nvSpPr>
          <p:cNvPr id="16" name="Text 14"/>
          <p:cNvSpPr/>
          <p:nvPr/>
        </p:nvSpPr>
        <p:spPr>
          <a:xfrm>
            <a:off x="973098" y="4882872"/>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Schaufeli, W. B., Salanova, M., González-Romá, V. &amp; Bakker, A. B. (2002). The measurement of engagement and burnout.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Journal of Happiness Studies, 3</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71–92.</a:t>
            </a:r>
            <a:endParaRPr lang="en-US" sz="1150" dirty="0"/>
          </a:p>
        </p:txBody>
      </p:sp>
      <p:sp>
        <p:nvSpPr>
          <p:cNvPr id="17" name="Shape 15"/>
          <p:cNvSpPr/>
          <p:nvPr/>
        </p:nvSpPr>
        <p:spPr>
          <a:xfrm>
            <a:off x="778550" y="5507593"/>
            <a:ext cx="30480" cy="447199"/>
          </a:xfrm>
          <a:prstGeom prst="rect">
            <a:avLst/>
          </a:prstGeom>
          <a:solidFill>
            <a:srgbClr val="769993"/>
          </a:solidFill>
          <a:ln/>
        </p:spPr>
      </p:sp>
      <p:sp>
        <p:nvSpPr>
          <p:cNvPr id="18" name="Text 16"/>
          <p:cNvSpPr/>
          <p:nvPr/>
        </p:nvSpPr>
        <p:spPr>
          <a:xfrm>
            <a:off x="973098" y="5522833"/>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Kahn, W. A. (1990). Psychological conditions of personal engagement and disengagement at work.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Academy of Management Journal, 33</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(4), 692–724.</a:t>
            </a:r>
            <a:endParaRPr lang="en-US" sz="1150" dirty="0"/>
          </a:p>
        </p:txBody>
      </p:sp>
      <p:sp>
        <p:nvSpPr>
          <p:cNvPr id="19" name="Shape 17"/>
          <p:cNvSpPr/>
          <p:nvPr/>
        </p:nvSpPr>
        <p:spPr>
          <a:xfrm>
            <a:off x="778550" y="6147554"/>
            <a:ext cx="30480" cy="447199"/>
          </a:xfrm>
          <a:prstGeom prst="rect">
            <a:avLst/>
          </a:prstGeom>
          <a:solidFill>
            <a:srgbClr val="769993"/>
          </a:solidFill>
          <a:ln/>
        </p:spPr>
      </p:sp>
      <p:sp>
        <p:nvSpPr>
          <p:cNvPr id="20" name="Text 18"/>
          <p:cNvSpPr/>
          <p:nvPr/>
        </p:nvSpPr>
        <p:spPr>
          <a:xfrm>
            <a:off x="973098" y="6162794"/>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Anseel, F. &amp; Sherf, E. N. (2025). A 25-year review of research on feedback in organizations.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Annual Review of Organizational Behavior, 12</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19–43.</a:t>
            </a:r>
            <a:endParaRPr lang="en-US" sz="1150" dirty="0"/>
          </a:p>
        </p:txBody>
      </p:sp>
      <p:sp>
        <p:nvSpPr>
          <p:cNvPr id="21" name="Shape 19"/>
          <p:cNvSpPr/>
          <p:nvPr/>
        </p:nvSpPr>
        <p:spPr>
          <a:xfrm>
            <a:off x="778550" y="6787515"/>
            <a:ext cx="30480" cy="447199"/>
          </a:xfrm>
          <a:prstGeom prst="rect">
            <a:avLst/>
          </a:prstGeom>
          <a:solidFill>
            <a:srgbClr val="769993"/>
          </a:solidFill>
          <a:ln/>
        </p:spPr>
      </p:sp>
      <p:sp>
        <p:nvSpPr>
          <p:cNvPr id="22" name="Text 20"/>
          <p:cNvSpPr/>
          <p:nvPr/>
        </p:nvSpPr>
        <p:spPr>
          <a:xfrm>
            <a:off x="973098" y="6802755"/>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Deci, E. L. &amp; Ryan, R. M. (2000). The "what" and "why" of goal pursuits: Human needs and the self-determination of behavior.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Psychological Inquiry, 11</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(4), 227–268.</a:t>
            </a:r>
            <a:endParaRPr lang="en-US" sz="1150" dirty="0"/>
          </a:p>
        </p:txBody>
      </p:sp>
      <p:sp>
        <p:nvSpPr>
          <p:cNvPr id="23" name="Shape 21"/>
          <p:cNvSpPr/>
          <p:nvPr/>
        </p:nvSpPr>
        <p:spPr>
          <a:xfrm>
            <a:off x="7504390" y="1642586"/>
            <a:ext cx="762833" cy="271224"/>
          </a:xfrm>
          <a:prstGeom prst="roundRect">
            <a:avLst>
              <a:gd name="adj" fmla="val 18441"/>
            </a:avLst>
          </a:prstGeom>
          <a:noFill/>
          <a:ln w="7620">
            <a:solidFill>
              <a:srgbClr val="769993"/>
            </a:solidFill>
            <a:prstDash val="solid"/>
          </a:ln>
        </p:spPr>
      </p:sp>
      <p:sp>
        <p:nvSpPr>
          <p:cNvPr id="24" name="Text 22"/>
          <p:cNvSpPr/>
          <p:nvPr/>
        </p:nvSpPr>
        <p:spPr>
          <a:xfrm>
            <a:off x="7601307" y="1694855"/>
            <a:ext cx="569000" cy="166688"/>
          </a:xfrm>
          <a:prstGeom prst="rect">
            <a:avLst/>
          </a:prstGeom>
          <a:noFill/>
          <a:ln/>
        </p:spPr>
        <p:txBody>
          <a:bodyPr wrap="none" lIns="0" tIns="0" rIns="0" bIns="0" rtlCol="0" anchor="t"/>
          <a:lstStyle/>
          <a:p>
            <a:pPr algn="l" indent="0" marL="0">
              <a:lnSpc>
                <a:spcPts val="1300"/>
              </a:lnSpc>
              <a:buNone/>
            </a:pPr>
            <a:r>
              <a:rPr lang="en-US" sz="900" dirty="0">
                <a:solidFill>
                  <a:srgbClr val="769993"/>
                </a:solidFill>
                <a:latin typeface="Source Sans 3" pitchFamily="34" charset="0"/>
                <a:ea typeface="Source Sans 3" pitchFamily="34" charset="-122"/>
                <a:cs typeface="Source Sans 3" pitchFamily="34" charset="-120"/>
              </a:rPr>
              <a:t>DOPUNSKA</a:t>
            </a:r>
            <a:endParaRPr lang="en-US" sz="900" dirty="0"/>
          </a:p>
        </p:txBody>
      </p:sp>
      <p:sp>
        <p:nvSpPr>
          <p:cNvPr id="25" name="Shape 23"/>
          <p:cNvSpPr/>
          <p:nvPr/>
        </p:nvSpPr>
        <p:spPr>
          <a:xfrm>
            <a:off x="7489150" y="2024063"/>
            <a:ext cx="30480" cy="447199"/>
          </a:xfrm>
          <a:prstGeom prst="rect">
            <a:avLst/>
          </a:prstGeom>
          <a:solidFill>
            <a:srgbClr val="769993"/>
          </a:solidFill>
          <a:ln/>
        </p:spPr>
      </p:sp>
      <p:sp>
        <p:nvSpPr>
          <p:cNvPr id="26" name="Text 24"/>
          <p:cNvSpPr/>
          <p:nvPr/>
        </p:nvSpPr>
        <p:spPr>
          <a:xfrm>
            <a:off x="7683698" y="2039303"/>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Daft, R. L. &amp; Lengel, R. H. (1986). Organizational information requirements, media richness and structural design.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Management Science, 32</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(5), 554–571.</a:t>
            </a:r>
            <a:endParaRPr lang="en-US" sz="1150" dirty="0"/>
          </a:p>
        </p:txBody>
      </p:sp>
      <p:sp>
        <p:nvSpPr>
          <p:cNvPr id="27" name="Shape 25"/>
          <p:cNvSpPr/>
          <p:nvPr/>
        </p:nvSpPr>
        <p:spPr>
          <a:xfrm>
            <a:off x="7489150" y="2664023"/>
            <a:ext cx="30480" cy="447199"/>
          </a:xfrm>
          <a:prstGeom prst="rect">
            <a:avLst/>
          </a:prstGeom>
          <a:solidFill>
            <a:srgbClr val="769993"/>
          </a:solidFill>
          <a:ln/>
        </p:spPr>
      </p:sp>
      <p:sp>
        <p:nvSpPr>
          <p:cNvPr id="28" name="Text 26"/>
          <p:cNvSpPr/>
          <p:nvPr/>
        </p:nvSpPr>
        <p:spPr>
          <a:xfrm>
            <a:off x="7683698" y="2679263"/>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Weick, K. E., Sutcliffe, K. M. &amp; Obstfeld, D. (2005). Organizing and the process of sensemaking.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Organization Science, 16</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(4), 409–421.</a:t>
            </a:r>
            <a:endParaRPr lang="en-US" sz="1150" dirty="0"/>
          </a:p>
        </p:txBody>
      </p:sp>
      <p:sp>
        <p:nvSpPr>
          <p:cNvPr id="29" name="Shape 27"/>
          <p:cNvSpPr/>
          <p:nvPr/>
        </p:nvSpPr>
        <p:spPr>
          <a:xfrm>
            <a:off x="7489150" y="3303984"/>
            <a:ext cx="30480" cy="447199"/>
          </a:xfrm>
          <a:prstGeom prst="rect">
            <a:avLst/>
          </a:prstGeom>
          <a:solidFill>
            <a:srgbClr val="769993"/>
          </a:solidFill>
          <a:ln/>
        </p:spPr>
      </p:sp>
      <p:sp>
        <p:nvSpPr>
          <p:cNvPr id="30" name="Text 28"/>
          <p:cNvSpPr/>
          <p:nvPr/>
        </p:nvSpPr>
        <p:spPr>
          <a:xfrm>
            <a:off x="7683698" y="3319224"/>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Cohen, G. L., Steele, C. M. &amp; Ross, L. D. (1999). The mentor's dilemma: Providing critical feedback across the racial divide.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Personality &amp; Social Psychology Bulletin, 25</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(10), 1302–1318.</a:t>
            </a:r>
            <a:endParaRPr lang="en-US" sz="1150" dirty="0"/>
          </a:p>
        </p:txBody>
      </p:sp>
      <p:sp>
        <p:nvSpPr>
          <p:cNvPr id="31" name="Shape 29"/>
          <p:cNvSpPr/>
          <p:nvPr/>
        </p:nvSpPr>
        <p:spPr>
          <a:xfrm>
            <a:off x="7489150" y="3943945"/>
            <a:ext cx="30480" cy="447199"/>
          </a:xfrm>
          <a:prstGeom prst="rect">
            <a:avLst/>
          </a:prstGeom>
          <a:solidFill>
            <a:srgbClr val="769993"/>
          </a:solidFill>
          <a:ln/>
        </p:spPr>
      </p:sp>
      <p:sp>
        <p:nvSpPr>
          <p:cNvPr id="32" name="Text 30"/>
          <p:cNvSpPr/>
          <p:nvPr/>
        </p:nvSpPr>
        <p:spPr>
          <a:xfrm>
            <a:off x="7683698" y="3959185"/>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Stone, D. &amp; Heen, S. (2014).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Thanks for the Feedback: The Science and Art of Receiving Feedback Well.</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 Viking.</a:t>
            </a:r>
            <a:endParaRPr lang="en-US" sz="1150" dirty="0"/>
          </a:p>
        </p:txBody>
      </p:sp>
      <p:sp>
        <p:nvSpPr>
          <p:cNvPr id="33" name="Shape 31"/>
          <p:cNvSpPr/>
          <p:nvPr/>
        </p:nvSpPr>
        <p:spPr>
          <a:xfrm>
            <a:off x="7504390" y="4501396"/>
            <a:ext cx="1802725" cy="271224"/>
          </a:xfrm>
          <a:prstGeom prst="roundRect">
            <a:avLst>
              <a:gd name="adj" fmla="val 18441"/>
            </a:avLst>
          </a:prstGeom>
          <a:noFill/>
          <a:ln w="7620">
            <a:solidFill>
              <a:srgbClr val="769993"/>
            </a:solidFill>
            <a:prstDash val="solid"/>
          </a:ln>
        </p:spPr>
      </p:sp>
      <p:sp>
        <p:nvSpPr>
          <p:cNvPr id="34" name="Text 32"/>
          <p:cNvSpPr/>
          <p:nvPr/>
        </p:nvSpPr>
        <p:spPr>
          <a:xfrm>
            <a:off x="7601307" y="4553664"/>
            <a:ext cx="1608892" cy="166688"/>
          </a:xfrm>
          <a:prstGeom prst="rect">
            <a:avLst/>
          </a:prstGeom>
          <a:noFill/>
          <a:ln/>
        </p:spPr>
        <p:txBody>
          <a:bodyPr wrap="none" lIns="0" tIns="0" rIns="0" bIns="0" rtlCol="0" anchor="t"/>
          <a:lstStyle/>
          <a:p>
            <a:pPr algn="l" indent="0" marL="0">
              <a:lnSpc>
                <a:spcPts val="1300"/>
              </a:lnSpc>
              <a:buNone/>
            </a:pPr>
            <a:r>
              <a:rPr lang="en-US" sz="900" dirty="0">
                <a:solidFill>
                  <a:srgbClr val="769993"/>
                </a:solidFill>
                <a:latin typeface="Source Sans 3" pitchFamily="34" charset="0"/>
                <a:ea typeface="Source Sans 3" pitchFamily="34" charset="-122"/>
                <a:cs typeface="Source Sans 3" pitchFamily="34" charset="-120"/>
              </a:rPr>
              <a:t>ISTRAŽIVANJA O AI I FEEDBACKU</a:t>
            </a:r>
            <a:endParaRPr lang="en-US" sz="900" dirty="0"/>
          </a:p>
        </p:txBody>
      </p:sp>
      <p:sp>
        <p:nvSpPr>
          <p:cNvPr id="35" name="Shape 33"/>
          <p:cNvSpPr/>
          <p:nvPr/>
        </p:nvSpPr>
        <p:spPr>
          <a:xfrm>
            <a:off x="7489150" y="4882872"/>
            <a:ext cx="30480" cy="447199"/>
          </a:xfrm>
          <a:prstGeom prst="rect">
            <a:avLst/>
          </a:prstGeom>
          <a:solidFill>
            <a:srgbClr val="769993"/>
          </a:solidFill>
          <a:ln/>
        </p:spPr>
      </p:sp>
      <p:sp>
        <p:nvSpPr>
          <p:cNvPr id="36" name="Text 34"/>
          <p:cNvSpPr/>
          <p:nvPr/>
        </p:nvSpPr>
        <p:spPr>
          <a:xfrm>
            <a:off x="7683698" y="4898112"/>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Hein, I., Cecil, J. &amp; Lermer, E. (2024). Acceptance and motivational effect of AI-driven feedback in the workplace.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Frontiers in Organizational Psychology.</a:t>
            </a:r>
            <a:endParaRPr lang="en-US" sz="1150" dirty="0"/>
          </a:p>
        </p:txBody>
      </p:sp>
      <p:sp>
        <p:nvSpPr>
          <p:cNvPr id="37" name="Shape 35"/>
          <p:cNvSpPr/>
          <p:nvPr/>
        </p:nvSpPr>
        <p:spPr>
          <a:xfrm>
            <a:off x="7489150" y="5522833"/>
            <a:ext cx="30480" cy="447199"/>
          </a:xfrm>
          <a:prstGeom prst="rect">
            <a:avLst/>
          </a:prstGeom>
          <a:solidFill>
            <a:srgbClr val="769993"/>
          </a:solidFill>
          <a:ln/>
        </p:spPr>
      </p:sp>
      <p:sp>
        <p:nvSpPr>
          <p:cNvPr id="38" name="Text 36"/>
          <p:cNvSpPr/>
          <p:nvPr/>
        </p:nvSpPr>
        <p:spPr>
          <a:xfrm>
            <a:off x="7683698" y="5538073"/>
            <a:ext cx="6160532" cy="416719"/>
          </a:xfrm>
          <a:prstGeom prst="rect">
            <a:avLst/>
          </a:prstGeom>
          <a:noFill/>
          <a:ln/>
        </p:spPr>
        <p:txBody>
          <a:bodyPr wrap="square" lIns="0" tIns="0" rIns="0" bIns="0" rtlCol="0" anchor="t"/>
          <a:lstStyle/>
          <a:p>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Biswas, M. I., Talukder, M. S. &amp; Khan, A. R. (2024). Who do you choose? Employees' perceptions of AI versus humans in performance feedback. </a:t>
            </a:r>
            <a:pPr algn="l" indent="0" marL="0">
              <a:lnSpc>
                <a:spcPts val="1600"/>
              </a:lnSpc>
              <a:buNone/>
            </a:pPr>
            <a:r>
              <a:rPr lang="en-US" sz="1150" i="1" dirty="0">
                <a:solidFill>
                  <a:srgbClr val="272525"/>
                </a:solidFill>
                <a:latin typeface="Source Sans 3" pitchFamily="34" charset="0"/>
                <a:ea typeface="Source Sans 3" pitchFamily="34" charset="-122"/>
                <a:cs typeface="Source Sans 3" pitchFamily="34" charset="-120"/>
              </a:rPr>
              <a:t>China Accounting &amp; Finance Review, 26</a:t>
            </a:r>
            <a:pPr algn="l" indent="0" marL="0">
              <a:lnSpc>
                <a:spcPts val="1600"/>
              </a:lnSpc>
              <a:buNone/>
            </a:pPr>
            <a:r>
              <a:rPr lang="en-US" sz="1150" dirty="0">
                <a:solidFill>
                  <a:srgbClr val="272525"/>
                </a:solidFill>
                <a:latin typeface="Source Sans 3" pitchFamily="34" charset="0"/>
                <a:ea typeface="Source Sans 3" pitchFamily="34" charset="-122"/>
                <a:cs typeface="Source Sans 3" pitchFamily="34" charset="-120"/>
              </a:rPr>
              <a:t>(4), 512–532.</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0932" y="543758"/>
            <a:ext cx="9488448" cy="586978"/>
          </a:xfrm>
          <a:prstGeom prst="rect">
            <a:avLst/>
          </a:prstGeom>
          <a:noFill/>
          <a:ln/>
        </p:spPr>
        <p:txBody>
          <a:bodyPr wrap="none" lIns="0" tIns="0" rIns="0" bIns="0" rtlCol="0" anchor="t"/>
          <a:lstStyle/>
          <a:p>
            <a:pPr algn="l" indent="0" marL="0">
              <a:lnSpc>
                <a:spcPts val="4600"/>
              </a:lnSpc>
              <a:buNone/>
            </a:pPr>
            <a:r>
              <a:rPr lang="en-US" sz="3650" b="1" dirty="0">
                <a:solidFill>
                  <a:srgbClr val="769993"/>
                </a:solidFill>
                <a:latin typeface="Montserrat Bold" pitchFamily="34" charset="0"/>
                <a:ea typeface="Montserrat Bold" pitchFamily="34" charset="-122"/>
                <a:cs typeface="Montserrat Bold" pitchFamily="34" charset="-120"/>
              </a:rPr>
              <a:t>Modeli komunikacije u organizacijama</a:t>
            </a:r>
            <a:endParaRPr lang="en-US" sz="3650" dirty="0"/>
          </a:p>
        </p:txBody>
      </p:sp>
      <p:pic>
        <p:nvPicPr>
          <p:cNvPr id="3" name="Image 0" descr="preencoded.png">    </p:cNvPr>
          <p:cNvPicPr>
            <a:picLocks noChangeAspect="1"/>
          </p:cNvPicPr>
          <p:nvPr/>
        </p:nvPicPr>
        <p:blipFill>
          <a:blip r:embed="rId1"/>
          <a:stretch>
            <a:fillRect/>
          </a:stretch>
        </p:blipFill>
        <p:spPr>
          <a:xfrm>
            <a:off x="1117163" y="1486257"/>
            <a:ext cx="12396073" cy="6204228"/>
          </a:xfrm>
          <a:prstGeom prst="rect">
            <a:avLst/>
          </a:prstGeom>
        </p:spPr>
      </p:pic>
      <p:sp>
        <p:nvSpPr>
          <p:cNvPr id="4" name="Text 1"/>
          <p:cNvSpPr/>
          <p:nvPr/>
        </p:nvSpPr>
        <p:spPr>
          <a:xfrm>
            <a:off x="1172891" y="4153394"/>
            <a:ext cx="2328133" cy="696583"/>
          </a:xfrm>
          <a:prstGeom prst="rect">
            <a:avLst/>
          </a:prstGeom>
          <a:noFill/>
          <a:ln/>
        </p:spPr>
        <p:txBody>
          <a:bodyPr wrap="square" lIns="0" tIns="0" rIns="0" bIns="0" rtlCol="0" anchor="t"/>
          <a:lstStyle/>
          <a:p>
            <a:pPr algn="ctr" indent="0" marL="0">
              <a:lnSpc>
                <a:spcPts val="2700"/>
              </a:lnSpc>
              <a:buNone/>
            </a:pPr>
            <a:r>
              <a:rPr lang="en-US" sz="2150" b="1" dirty="0">
                <a:solidFill>
                  <a:srgbClr val="272525"/>
                </a:solidFill>
                <a:latin typeface="Montserrat Bold" pitchFamily="34" charset="0"/>
                <a:ea typeface="Montserrat Bold" pitchFamily="34" charset="-122"/>
                <a:cs typeface="Montserrat Bold" pitchFamily="34" charset="-120"/>
              </a:rPr>
              <a:t>Low Collaboration</a:t>
            </a:r>
            <a:endParaRPr lang="en-US" sz="2150" dirty="0"/>
          </a:p>
        </p:txBody>
      </p:sp>
      <p:sp>
        <p:nvSpPr>
          <p:cNvPr id="5" name="Text 2"/>
          <p:cNvSpPr/>
          <p:nvPr/>
        </p:nvSpPr>
        <p:spPr>
          <a:xfrm>
            <a:off x="5924744" y="7162243"/>
            <a:ext cx="2786330" cy="348291"/>
          </a:xfrm>
          <a:prstGeom prst="rect">
            <a:avLst/>
          </a:prstGeom>
          <a:noFill/>
          <a:ln/>
        </p:spPr>
        <p:txBody>
          <a:bodyPr wrap="none" lIns="0" tIns="0" rIns="0" bIns="0" rtlCol="0" anchor="t"/>
          <a:lstStyle/>
          <a:p>
            <a:pPr algn="ctr" indent="0" marL="0">
              <a:lnSpc>
                <a:spcPts val="2700"/>
              </a:lnSpc>
              <a:buNone/>
            </a:pPr>
            <a:r>
              <a:rPr lang="en-US" sz="2150" b="1" dirty="0">
                <a:solidFill>
                  <a:srgbClr val="272525"/>
                </a:solidFill>
                <a:latin typeface="Montserrat Bold" pitchFamily="34" charset="0"/>
                <a:ea typeface="Montserrat Bold" pitchFamily="34" charset="-122"/>
                <a:cs typeface="Montserrat Bold" pitchFamily="34" charset="-120"/>
              </a:rPr>
              <a:t>Low Complexity</a:t>
            </a:r>
            <a:endParaRPr lang="en-US" sz="2150" dirty="0"/>
          </a:p>
        </p:txBody>
      </p:sp>
      <p:sp>
        <p:nvSpPr>
          <p:cNvPr id="6" name="Text 3"/>
          <p:cNvSpPr/>
          <p:nvPr/>
        </p:nvSpPr>
        <p:spPr>
          <a:xfrm>
            <a:off x="11116992" y="4153394"/>
            <a:ext cx="2328133" cy="696583"/>
          </a:xfrm>
          <a:prstGeom prst="rect">
            <a:avLst/>
          </a:prstGeom>
          <a:noFill/>
          <a:ln/>
        </p:spPr>
        <p:txBody>
          <a:bodyPr wrap="square" lIns="0" tIns="0" rIns="0" bIns="0" rtlCol="0" anchor="t"/>
          <a:lstStyle/>
          <a:p>
            <a:pPr algn="ctr" indent="0" marL="0">
              <a:lnSpc>
                <a:spcPts val="2700"/>
              </a:lnSpc>
              <a:buNone/>
            </a:pPr>
            <a:r>
              <a:rPr lang="en-US" sz="2150" b="1" dirty="0">
                <a:solidFill>
                  <a:srgbClr val="272525"/>
                </a:solidFill>
                <a:latin typeface="Montserrat Bold" pitchFamily="34" charset="0"/>
                <a:ea typeface="Montserrat Bold" pitchFamily="34" charset="-122"/>
                <a:cs typeface="Montserrat Bold" pitchFamily="34" charset="-120"/>
              </a:rPr>
              <a:t>High Collaboration</a:t>
            </a:r>
            <a:endParaRPr lang="en-US" sz="2150" dirty="0"/>
          </a:p>
        </p:txBody>
      </p:sp>
      <p:sp>
        <p:nvSpPr>
          <p:cNvPr id="7" name="Text 4"/>
          <p:cNvSpPr/>
          <p:nvPr/>
        </p:nvSpPr>
        <p:spPr>
          <a:xfrm>
            <a:off x="5917778" y="1740897"/>
            <a:ext cx="2786330" cy="348291"/>
          </a:xfrm>
          <a:prstGeom prst="rect">
            <a:avLst/>
          </a:prstGeom>
          <a:noFill/>
          <a:ln/>
        </p:spPr>
        <p:txBody>
          <a:bodyPr wrap="none" lIns="0" tIns="0" rIns="0" bIns="0" rtlCol="0" anchor="t"/>
          <a:lstStyle/>
          <a:p>
            <a:pPr algn="ctr" indent="0" marL="0">
              <a:lnSpc>
                <a:spcPts val="2700"/>
              </a:lnSpc>
              <a:buNone/>
            </a:pPr>
            <a:r>
              <a:rPr lang="en-US" sz="2150" b="1" dirty="0">
                <a:solidFill>
                  <a:srgbClr val="272525"/>
                </a:solidFill>
                <a:latin typeface="Montserrat Bold" pitchFamily="34" charset="0"/>
                <a:ea typeface="Montserrat Bold" pitchFamily="34" charset="-122"/>
                <a:cs typeface="Montserrat Bold" pitchFamily="34" charset="-120"/>
              </a:rPr>
              <a:t>High Complexity</a:t>
            </a:r>
            <a:endParaRPr lang="en-US" sz="2150" dirty="0"/>
          </a:p>
        </p:txBody>
      </p:sp>
      <p:sp>
        <p:nvSpPr>
          <p:cNvPr id="8" name="Text 5"/>
          <p:cNvSpPr/>
          <p:nvPr/>
        </p:nvSpPr>
        <p:spPr>
          <a:xfrm>
            <a:off x="4590789" y="5790943"/>
            <a:ext cx="2390052" cy="542173"/>
          </a:xfrm>
          <a:prstGeom prst="rect">
            <a:avLst/>
          </a:prstGeom>
          <a:noFill/>
          <a:ln/>
        </p:spPr>
        <p:txBody>
          <a:bodyPr wrap="square" lIns="0" tIns="0" rIns="0" bIns="0" rtlCol="0" anchor="t"/>
          <a:lstStyle/>
          <a:p>
            <a:pPr algn="ctr" indent="0" marL="0">
              <a:lnSpc>
                <a:spcPts val="2100"/>
              </a:lnSpc>
              <a:buNone/>
            </a:pPr>
            <a:r>
              <a:rPr lang="en-US" sz="1750" dirty="0">
                <a:solidFill>
                  <a:srgbClr val="272525"/>
                </a:solidFill>
                <a:latin typeface="Source Sans 3" pitchFamily="34" charset="0"/>
                <a:ea typeface="Source Sans 3" pitchFamily="34" charset="-122"/>
                <a:cs typeface="Source Sans 3" pitchFamily="34" charset="-120"/>
              </a:rPr>
              <a:t>Information ProcessingSender→Receiver</a:t>
            </a:r>
            <a:endParaRPr lang="en-US" sz="1750" dirty="0"/>
          </a:p>
        </p:txBody>
      </p:sp>
      <p:sp>
        <p:nvSpPr>
          <p:cNvPr id="9" name="Text 6"/>
          <p:cNvSpPr/>
          <p:nvPr/>
        </p:nvSpPr>
        <p:spPr>
          <a:xfrm>
            <a:off x="4640710" y="5766176"/>
            <a:ext cx="2290209" cy="309592"/>
          </a:xfrm>
          <a:prstGeom prst="rect">
            <a:avLst/>
          </a:prstGeom>
          <a:noFill/>
          <a:ln/>
        </p:spPr>
        <p:txBody>
          <a:bodyPr wrap="none" lIns="0" tIns="0" rIns="0" bIns="0" rtlCol="0" anchor="t"/>
          <a:lstStyle/>
          <a:p>
            <a:pPr algn="ctr" indent="0" marL="0">
              <a:lnSpc>
                <a:spcPts val="2100"/>
              </a:lnSpc>
              <a:buNone/>
            </a:pPr>
            <a:r>
              <a:rPr lang="en-US" sz="1750" b="1" dirty="0">
                <a:solidFill>
                  <a:srgbClr val="272525"/>
                </a:solidFill>
                <a:latin typeface="Source Sans 3 Bold" pitchFamily="34" charset="0"/>
                <a:ea typeface="Source Sans 3 Bold" pitchFamily="34" charset="-122"/>
                <a:cs typeface="Source Sans 3 Bold" pitchFamily="34" charset="-120"/>
              </a:rPr>
              <a:t>Information Processing</a:t>
            </a:r>
            <a:endParaRPr lang="en-US" sz="1750" dirty="0"/>
          </a:p>
        </p:txBody>
      </p:sp>
      <p:pic>
        <p:nvPicPr>
          <p:cNvPr id="10" name="Image 1"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39689" y="5033023"/>
            <a:ext cx="346743" cy="346743"/>
          </a:xfrm>
          <a:prstGeom prst="rect">
            <a:avLst/>
          </a:prstGeom>
        </p:spPr>
      </p:pic>
      <p:sp>
        <p:nvSpPr>
          <p:cNvPr id="11" name="Text 7"/>
          <p:cNvSpPr/>
          <p:nvPr/>
        </p:nvSpPr>
        <p:spPr>
          <a:xfrm>
            <a:off x="7872466" y="5803327"/>
            <a:ext cx="2390051" cy="542173"/>
          </a:xfrm>
          <a:prstGeom prst="rect">
            <a:avLst/>
          </a:prstGeom>
          <a:noFill/>
          <a:ln/>
        </p:spPr>
        <p:txBody>
          <a:bodyPr wrap="square" lIns="0" tIns="0" rIns="0" bIns="0" rtlCol="0" anchor="t"/>
          <a:lstStyle/>
          <a:p>
            <a:pPr algn="ctr" indent="0" marL="0">
              <a:lnSpc>
                <a:spcPts val="2100"/>
              </a:lnSpc>
              <a:buNone/>
            </a:pPr>
            <a:r>
              <a:rPr lang="en-US" sz="1750" dirty="0">
                <a:solidFill>
                  <a:srgbClr val="272525"/>
                </a:solidFill>
                <a:latin typeface="Source Sans 3" pitchFamily="34" charset="0"/>
                <a:ea typeface="Source Sans 3" pitchFamily="34" charset="-122"/>
                <a:cs typeface="Source Sans 3" pitchFamily="34" charset="-120"/>
              </a:rPr>
              <a:t>Co-constructed Clarity Dialogic Alignment</a:t>
            </a:r>
            <a:endParaRPr lang="en-US" sz="1750" dirty="0"/>
          </a:p>
        </p:txBody>
      </p:sp>
      <p:sp>
        <p:nvSpPr>
          <p:cNvPr id="12" name="Text 8"/>
          <p:cNvSpPr/>
          <p:nvPr/>
        </p:nvSpPr>
        <p:spPr>
          <a:xfrm>
            <a:off x="7964376" y="5778560"/>
            <a:ext cx="2206232" cy="309592"/>
          </a:xfrm>
          <a:prstGeom prst="rect">
            <a:avLst/>
          </a:prstGeom>
          <a:noFill/>
          <a:ln/>
        </p:spPr>
        <p:txBody>
          <a:bodyPr wrap="none" lIns="0" tIns="0" rIns="0" bIns="0" rtlCol="0" anchor="t"/>
          <a:lstStyle/>
          <a:p>
            <a:pPr algn="ctr" indent="0" marL="0">
              <a:lnSpc>
                <a:spcPts val="2100"/>
              </a:lnSpc>
              <a:buNone/>
            </a:pPr>
            <a:r>
              <a:rPr lang="en-US" sz="1750" b="1" dirty="0">
                <a:solidFill>
                  <a:srgbClr val="272525"/>
                </a:solidFill>
                <a:latin typeface="Source Sans 3 Bold" pitchFamily="34" charset="0"/>
                <a:ea typeface="Source Sans 3 Bold" pitchFamily="34" charset="-122"/>
                <a:cs typeface="Source Sans 3 Bold" pitchFamily="34" charset="-120"/>
              </a:rPr>
              <a:t>Co-constructed Clarity</a:t>
            </a:r>
            <a:endParaRPr lang="en-US" sz="1750" dirty="0"/>
          </a:p>
        </p:txBody>
      </p:sp>
      <p:pic>
        <p:nvPicPr>
          <p:cNvPr id="13" name="Image 2" descr="preencoded.png">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894120" y="5040376"/>
            <a:ext cx="346743" cy="346743"/>
          </a:xfrm>
          <a:prstGeom prst="rect">
            <a:avLst/>
          </a:prstGeom>
        </p:spPr>
      </p:pic>
      <p:sp>
        <p:nvSpPr>
          <p:cNvPr id="14" name="Text 9"/>
          <p:cNvSpPr/>
          <p:nvPr/>
        </p:nvSpPr>
        <p:spPr>
          <a:xfrm>
            <a:off x="7872466" y="3512345"/>
            <a:ext cx="2390051" cy="542173"/>
          </a:xfrm>
          <a:prstGeom prst="rect">
            <a:avLst/>
          </a:prstGeom>
          <a:noFill/>
          <a:ln/>
        </p:spPr>
        <p:txBody>
          <a:bodyPr wrap="square" lIns="0" tIns="0" rIns="0" bIns="0" rtlCol="0" anchor="t"/>
          <a:lstStyle/>
          <a:p>
            <a:pPr algn="ctr" indent="0" marL="0">
              <a:lnSpc>
                <a:spcPts val="2100"/>
              </a:lnSpc>
              <a:buNone/>
            </a:pPr>
            <a:r>
              <a:rPr lang="en-US" sz="1750" dirty="0">
                <a:solidFill>
                  <a:srgbClr val="272525"/>
                </a:solidFill>
                <a:latin typeface="Source Sans 3" pitchFamily="34" charset="0"/>
                <a:ea typeface="Source Sans 3" pitchFamily="34" charset="-122"/>
                <a:cs typeface="Source Sans 3" pitchFamily="34" charset="-120"/>
              </a:rPr>
              <a:t>Meaning-MakingShared Sensemaking</a:t>
            </a:r>
            <a:endParaRPr lang="en-US" sz="1750" dirty="0"/>
          </a:p>
        </p:txBody>
      </p:sp>
      <p:sp>
        <p:nvSpPr>
          <p:cNvPr id="15" name="Text 10"/>
          <p:cNvSpPr/>
          <p:nvPr/>
        </p:nvSpPr>
        <p:spPr>
          <a:xfrm>
            <a:off x="8253652" y="3487577"/>
            <a:ext cx="1627488" cy="309592"/>
          </a:xfrm>
          <a:prstGeom prst="rect">
            <a:avLst/>
          </a:prstGeom>
          <a:noFill/>
          <a:ln/>
        </p:spPr>
        <p:txBody>
          <a:bodyPr wrap="none" lIns="0" tIns="0" rIns="0" bIns="0" rtlCol="0" anchor="t"/>
          <a:lstStyle/>
          <a:p>
            <a:pPr algn="ctr" indent="0" marL="0">
              <a:lnSpc>
                <a:spcPts val="2100"/>
              </a:lnSpc>
              <a:buNone/>
            </a:pPr>
            <a:r>
              <a:rPr lang="en-US" sz="1750" b="1" dirty="0">
                <a:solidFill>
                  <a:srgbClr val="272525"/>
                </a:solidFill>
                <a:latin typeface="Source Sans 3 Bold" pitchFamily="34" charset="0"/>
                <a:ea typeface="Source Sans 3 Bold" pitchFamily="34" charset="-122"/>
                <a:cs typeface="Source Sans 3 Bold" pitchFamily="34" charset="-120"/>
              </a:rPr>
              <a:t>Meaning-Making</a:t>
            </a:r>
            <a:endParaRPr lang="en-US" sz="1750" dirty="0"/>
          </a:p>
        </p:txBody>
      </p:sp>
      <p:pic>
        <p:nvPicPr>
          <p:cNvPr id="16" name="Image 3" descr="preencoded.png">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894120" y="2749393"/>
            <a:ext cx="346743" cy="346743"/>
          </a:xfrm>
          <a:prstGeom prst="rect">
            <a:avLst/>
          </a:prstGeom>
        </p:spPr>
      </p:pic>
      <p:sp>
        <p:nvSpPr>
          <p:cNvPr id="17" name="Text 11"/>
          <p:cNvSpPr/>
          <p:nvPr/>
        </p:nvSpPr>
        <p:spPr>
          <a:xfrm>
            <a:off x="4516486" y="3512345"/>
            <a:ext cx="2390052" cy="542173"/>
          </a:xfrm>
          <a:prstGeom prst="rect">
            <a:avLst/>
          </a:prstGeom>
          <a:noFill/>
          <a:ln/>
        </p:spPr>
        <p:txBody>
          <a:bodyPr wrap="square" lIns="0" tIns="0" rIns="0" bIns="0" rtlCol="0" anchor="t"/>
          <a:lstStyle/>
          <a:p>
            <a:pPr algn="ctr" indent="0" marL="0">
              <a:lnSpc>
                <a:spcPts val="2100"/>
              </a:lnSpc>
              <a:buNone/>
            </a:pPr>
            <a:r>
              <a:rPr lang="en-US" sz="1750" dirty="0">
                <a:solidFill>
                  <a:srgbClr val="272525"/>
                </a:solidFill>
                <a:latin typeface="Source Sans 3" pitchFamily="34" charset="0"/>
                <a:ea typeface="Source Sans 3" pitchFamily="34" charset="-122"/>
                <a:cs typeface="Source Sans 3" pitchFamily="34" charset="-120"/>
              </a:rPr>
              <a:t>Expert Feedback Analyze &amp; Prescribe</a:t>
            </a:r>
            <a:endParaRPr lang="en-US" sz="1750" dirty="0"/>
          </a:p>
        </p:txBody>
      </p:sp>
      <p:sp>
        <p:nvSpPr>
          <p:cNvPr id="18" name="Text 12"/>
          <p:cNvSpPr/>
          <p:nvPr/>
        </p:nvSpPr>
        <p:spPr>
          <a:xfrm>
            <a:off x="4517454" y="3487577"/>
            <a:ext cx="1629229" cy="309592"/>
          </a:xfrm>
          <a:prstGeom prst="rect">
            <a:avLst/>
          </a:prstGeom>
          <a:noFill/>
          <a:ln/>
        </p:spPr>
        <p:txBody>
          <a:bodyPr wrap="none" lIns="0" tIns="0" rIns="0" bIns="0" rtlCol="0" anchor="t"/>
          <a:lstStyle/>
          <a:p>
            <a:pPr algn="ctr" indent="0" marL="0">
              <a:lnSpc>
                <a:spcPts val="2100"/>
              </a:lnSpc>
              <a:buNone/>
            </a:pPr>
            <a:r>
              <a:rPr lang="en-US" sz="1750" b="1" dirty="0">
                <a:solidFill>
                  <a:srgbClr val="272525"/>
                </a:solidFill>
                <a:latin typeface="Source Sans 3 Bold" pitchFamily="34" charset="0"/>
                <a:ea typeface="Source Sans 3 Bold" pitchFamily="34" charset="-122"/>
                <a:cs typeface="Source Sans 3 Bold" pitchFamily="34" charset="-120"/>
              </a:rPr>
              <a:t>Expert Feedback</a:t>
            </a:r>
            <a:endParaRPr lang="en-US" sz="1750" dirty="0"/>
          </a:p>
        </p:txBody>
      </p:sp>
      <p:pic>
        <p:nvPicPr>
          <p:cNvPr id="19" name="Image 4" descr="preencoded.png">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538141" y="2749393"/>
            <a:ext cx="346743" cy="3467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815935"/>
            <a:ext cx="9216271"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Komunikacija kao obrada informacija</a:t>
            </a:r>
            <a:endParaRPr lang="en-US" sz="3700" dirty="0"/>
          </a:p>
        </p:txBody>
      </p:sp>
      <p:sp>
        <p:nvSpPr>
          <p:cNvPr id="3" name="Text 1"/>
          <p:cNvSpPr/>
          <p:nvPr/>
        </p:nvSpPr>
        <p:spPr>
          <a:xfrm>
            <a:off x="1076563" y="1964650"/>
            <a:ext cx="12760047"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Osnovna ideja:</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Komunikacija je prenos informacije od pošiljaoca do primaoca.</a:t>
            </a:r>
            <a:endParaRPr lang="en-US" sz="1450" dirty="0"/>
          </a:p>
        </p:txBody>
      </p:sp>
      <p:sp>
        <p:nvSpPr>
          <p:cNvPr id="4" name="Shape 2"/>
          <p:cNvSpPr/>
          <p:nvPr/>
        </p:nvSpPr>
        <p:spPr>
          <a:xfrm>
            <a:off x="793790" y="1763197"/>
            <a:ext cx="22860" cy="697111"/>
          </a:xfrm>
          <a:prstGeom prst="rect">
            <a:avLst/>
          </a:prstGeom>
          <a:solidFill>
            <a:srgbClr val="769993"/>
          </a:solidFill>
          <a:ln/>
        </p:spPr>
      </p:sp>
      <p:sp>
        <p:nvSpPr>
          <p:cNvPr id="5" name="Text 3"/>
          <p:cNvSpPr/>
          <p:nvPr/>
        </p:nvSpPr>
        <p:spPr>
          <a:xfrm>
            <a:off x="793790" y="2661761"/>
            <a:ext cx="13042821"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Ovaj model potiče od Shannon-Weaver teorije informacija (1949). Organizacija je sistem koji obrađuje informacije — prikuplja podatke iz okruženja, prenosi ih kroz kanale i donosi odluke.</a:t>
            </a:r>
            <a:endParaRPr lang="en-US" sz="1450" dirty="0"/>
          </a:p>
        </p:txBody>
      </p:sp>
      <p:sp>
        <p:nvSpPr>
          <p:cNvPr id="6" name="Text 4"/>
          <p:cNvSpPr/>
          <p:nvPr/>
        </p:nvSpPr>
        <p:spPr>
          <a:xfrm>
            <a:off x="793790" y="3518773"/>
            <a:ext cx="2828211"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Ključni koncepti</a:t>
            </a:r>
            <a:endParaRPr lang="en-US" sz="2200" dirty="0"/>
          </a:p>
        </p:txBody>
      </p:sp>
      <p:sp>
        <p:nvSpPr>
          <p:cNvPr id="7" name="Shape 5"/>
          <p:cNvSpPr/>
          <p:nvPr/>
        </p:nvSpPr>
        <p:spPr>
          <a:xfrm>
            <a:off x="793790" y="4140756"/>
            <a:ext cx="6431875" cy="2001560"/>
          </a:xfrm>
          <a:prstGeom prst="roundRect">
            <a:avLst>
              <a:gd name="adj" fmla="val 5482"/>
            </a:avLst>
          </a:prstGeom>
          <a:solidFill>
            <a:srgbClr val="FFFFFF"/>
          </a:solidFill>
          <a:ln w="22860">
            <a:solidFill>
              <a:srgbClr val="C8CFCE"/>
            </a:solidFill>
            <a:prstDash val="solid"/>
          </a:ln>
        </p:spPr>
      </p:sp>
      <p:sp>
        <p:nvSpPr>
          <p:cNvPr id="8" name="Shape 6"/>
          <p:cNvSpPr/>
          <p:nvPr/>
        </p:nvSpPr>
        <p:spPr>
          <a:xfrm>
            <a:off x="770930" y="4140756"/>
            <a:ext cx="91440" cy="2001560"/>
          </a:xfrm>
          <a:prstGeom prst="roundRect">
            <a:avLst>
              <a:gd name="adj" fmla="val 86605"/>
            </a:avLst>
          </a:prstGeom>
          <a:solidFill>
            <a:srgbClr val="769993"/>
          </a:solidFill>
          <a:ln/>
        </p:spPr>
      </p:sp>
      <p:sp>
        <p:nvSpPr>
          <p:cNvPr id="9" name="Text 7"/>
          <p:cNvSpPr/>
          <p:nvPr/>
        </p:nvSpPr>
        <p:spPr>
          <a:xfrm>
            <a:off x="1073706" y="4352092"/>
            <a:ext cx="5437942"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Media Richness Theory </a:t>
            </a:r>
            <a:pPr algn="l" indent="0" marL="0">
              <a:lnSpc>
                <a:spcPts val="2300"/>
              </a:lnSpc>
              <a:buNone/>
            </a:pPr>
            <a:r>
              <a:rPr lang="en-US" sz="1850" b="1" i="1" dirty="0">
                <a:solidFill>
                  <a:srgbClr val="272525"/>
                </a:solidFill>
                <a:latin typeface="Montserrat Bold" pitchFamily="34" charset="0"/>
                <a:ea typeface="Montserrat Bold" pitchFamily="34" charset="-122"/>
                <a:cs typeface="Montserrat Bold" pitchFamily="34" charset="-120"/>
              </a:rPr>
              <a:t>(Daft &amp; Lengel, 1986)</a:t>
            </a:r>
            <a:endParaRPr lang="en-US" sz="1850" dirty="0"/>
          </a:p>
        </p:txBody>
      </p:sp>
      <p:sp>
        <p:nvSpPr>
          <p:cNvPr id="10" name="Text 8"/>
          <p:cNvSpPr/>
          <p:nvPr/>
        </p:nvSpPr>
        <p:spPr>
          <a:xfrm>
            <a:off x="1073706" y="4754166"/>
            <a:ext cx="5940623"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Različiti komunikacioni kanali imaju različit „bogatstvo" — sposobnost da prenesu nijansu. Face-to-face je najbogatiji (ton, gestikulacija, trenutni feedback). Email je najsiromašniji. Što je poruka kompleksnija, potreban je bogatiji kanal.</a:t>
            </a:r>
            <a:endParaRPr lang="en-US" sz="1450" dirty="0"/>
          </a:p>
        </p:txBody>
      </p:sp>
      <p:sp>
        <p:nvSpPr>
          <p:cNvPr id="11" name="Shape 9"/>
          <p:cNvSpPr/>
          <p:nvPr/>
        </p:nvSpPr>
        <p:spPr>
          <a:xfrm>
            <a:off x="7404735" y="4140756"/>
            <a:ext cx="6431875" cy="2001560"/>
          </a:xfrm>
          <a:prstGeom prst="roundRect">
            <a:avLst>
              <a:gd name="adj" fmla="val 5482"/>
            </a:avLst>
          </a:prstGeom>
          <a:solidFill>
            <a:srgbClr val="FFFFFF"/>
          </a:solidFill>
          <a:ln w="22860">
            <a:solidFill>
              <a:srgbClr val="C8CFCE"/>
            </a:solidFill>
            <a:prstDash val="solid"/>
          </a:ln>
        </p:spPr>
      </p:sp>
      <p:sp>
        <p:nvSpPr>
          <p:cNvPr id="12" name="Shape 10"/>
          <p:cNvSpPr/>
          <p:nvPr/>
        </p:nvSpPr>
        <p:spPr>
          <a:xfrm>
            <a:off x="7381875" y="4140756"/>
            <a:ext cx="91440" cy="2001560"/>
          </a:xfrm>
          <a:prstGeom prst="roundRect">
            <a:avLst>
              <a:gd name="adj" fmla="val 86605"/>
            </a:avLst>
          </a:prstGeom>
          <a:solidFill>
            <a:srgbClr val="769993"/>
          </a:solidFill>
          <a:ln/>
        </p:spPr>
      </p:sp>
      <p:sp>
        <p:nvSpPr>
          <p:cNvPr id="13" name="Text 11"/>
          <p:cNvSpPr/>
          <p:nvPr/>
        </p:nvSpPr>
        <p:spPr>
          <a:xfrm>
            <a:off x="7684651" y="4352092"/>
            <a:ext cx="5848826"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Information Processing Theory </a:t>
            </a:r>
            <a:pPr algn="l" indent="0" marL="0">
              <a:lnSpc>
                <a:spcPts val="2300"/>
              </a:lnSpc>
              <a:buNone/>
            </a:pPr>
            <a:r>
              <a:rPr lang="en-US" sz="1850" b="1" i="1" dirty="0">
                <a:solidFill>
                  <a:srgbClr val="272525"/>
                </a:solidFill>
                <a:latin typeface="Montserrat Bold" pitchFamily="34" charset="0"/>
                <a:ea typeface="Montserrat Bold" pitchFamily="34" charset="-122"/>
                <a:cs typeface="Montserrat Bold" pitchFamily="34" charset="-120"/>
              </a:rPr>
              <a:t>(Galbraith, 1974)</a:t>
            </a:r>
            <a:endParaRPr lang="en-US" sz="1850" dirty="0"/>
          </a:p>
        </p:txBody>
      </p:sp>
      <p:sp>
        <p:nvSpPr>
          <p:cNvPr id="14" name="Text 12"/>
          <p:cNvSpPr/>
          <p:nvPr/>
        </p:nvSpPr>
        <p:spPr>
          <a:xfrm>
            <a:off x="7684651" y="4754166"/>
            <a:ext cx="5940623"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Organizacija se dizajnira tako da odgovori na zahteve za obradom informacija. Što je okruženje nesigurnije, više informacija treba obraditi, i organizacija se prilagođava — više sastanaka, više koordinacije, složenija struktura.</a:t>
            </a:r>
            <a:endParaRPr lang="en-US" sz="1450" dirty="0"/>
          </a:p>
        </p:txBody>
      </p:sp>
      <p:sp>
        <p:nvSpPr>
          <p:cNvPr id="15" name="Shape 13"/>
          <p:cNvSpPr/>
          <p:nvPr/>
        </p:nvSpPr>
        <p:spPr>
          <a:xfrm>
            <a:off x="793790" y="6343769"/>
            <a:ext cx="13042821" cy="1069896"/>
          </a:xfrm>
          <a:prstGeom prst="roundRect">
            <a:avLst>
              <a:gd name="adj" fmla="val 7402"/>
            </a:avLst>
          </a:prstGeom>
          <a:solidFill>
            <a:srgbClr val="D3DEDC"/>
          </a:solidFill>
          <a:ln/>
        </p:spPr>
      </p:sp>
      <p:pic>
        <p:nvPicPr>
          <p:cNvPr id="16" name="Image 0" descr="preencoded.png">    </p:cNvPr>
          <p:cNvPicPr>
            <a:picLocks noChangeAspect="1"/>
          </p:cNvPicPr>
          <p:nvPr/>
        </p:nvPicPr>
        <p:blipFill>
          <a:blip r:embed="rId1"/>
          <a:stretch>
            <a:fillRect/>
          </a:stretch>
        </p:blipFill>
        <p:spPr>
          <a:xfrm>
            <a:off x="982266" y="6612374"/>
            <a:ext cx="235625" cy="188476"/>
          </a:xfrm>
          <a:prstGeom prst="rect">
            <a:avLst/>
          </a:prstGeom>
        </p:spPr>
      </p:pic>
      <p:sp>
        <p:nvSpPr>
          <p:cNvPr id="17" name="Text 14"/>
          <p:cNvSpPr/>
          <p:nvPr/>
        </p:nvSpPr>
        <p:spPr>
          <a:xfrm>
            <a:off x="1406366" y="6569869"/>
            <a:ext cx="12241768" cy="588407"/>
          </a:xfrm>
          <a:prstGeom prst="rect">
            <a:avLst/>
          </a:prstGeom>
          <a:noFill/>
          <a:ln/>
        </p:spPr>
        <p:txBody>
          <a:bodyPr wrap="square" lIns="0" tIns="0" rIns="0" bIns="0" rtlCol="0" anchor="t"/>
          <a:lstStyle/>
          <a:p>
            <a:pPr algn="l" indent="0" marL="0">
              <a:lnSpc>
                <a:spcPts val="2300"/>
              </a:lnSpc>
              <a:buNone/>
            </a:pPr>
            <a:r>
              <a:rPr lang="en-US" sz="1450" b="1" dirty="0">
                <a:solidFill>
                  <a:srgbClr val="000000"/>
                </a:solidFill>
                <a:latin typeface="Source Sans 3" pitchFamily="34" charset="0"/>
                <a:ea typeface="Source Sans 3" pitchFamily="34" charset="-122"/>
                <a:cs typeface="Source Sans 3" pitchFamily="34" charset="-120"/>
              </a:rPr>
              <a:t>Implikacija za feedback:</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U ovom modelu, feedback je informacija. Ako zaposleni ne zna kako radi — daj mu podatke. Problem nastaje kada poruka nije jasna ili kanal nije adekvatan.</a:t>
            </a:r>
            <a:endParaRPr lang="en-US" sz="14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93790" y="553283"/>
            <a:ext cx="4713684"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Meaning-Making</a:t>
            </a:r>
            <a:endParaRPr lang="en-US" sz="3700" dirty="0"/>
          </a:p>
        </p:txBody>
      </p:sp>
      <p:sp>
        <p:nvSpPr>
          <p:cNvPr id="3" name="Text 1"/>
          <p:cNvSpPr/>
          <p:nvPr/>
        </p:nvSpPr>
        <p:spPr>
          <a:xfrm>
            <a:off x="1076563" y="1701998"/>
            <a:ext cx="12760047" cy="294203"/>
          </a:xfrm>
          <a:prstGeom prst="rect">
            <a:avLst/>
          </a:prstGeom>
          <a:noFill/>
          <a:ln/>
        </p:spPr>
        <p:txBody>
          <a:bodyPr wrap="none" lIns="0" tIns="0" rIns="0" bIns="0" rtlCol="0" anchor="t"/>
          <a:lstStyle/>
          <a:p>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Osnovna ideja:</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Komunikacija nije prenos, već zajedničko kreiranje značenja.</a:t>
            </a:r>
            <a:endParaRPr lang="en-US" sz="1450" dirty="0"/>
          </a:p>
        </p:txBody>
      </p:sp>
      <p:sp>
        <p:nvSpPr>
          <p:cNvPr id="4" name="Shape 2"/>
          <p:cNvSpPr/>
          <p:nvPr/>
        </p:nvSpPr>
        <p:spPr>
          <a:xfrm>
            <a:off x="793790" y="1500545"/>
            <a:ext cx="22860" cy="697111"/>
          </a:xfrm>
          <a:prstGeom prst="rect">
            <a:avLst/>
          </a:prstGeom>
          <a:solidFill>
            <a:srgbClr val="769993"/>
          </a:solidFill>
          <a:ln/>
        </p:spPr>
      </p:sp>
      <p:sp>
        <p:nvSpPr>
          <p:cNvPr id="5" name="Text 3"/>
          <p:cNvSpPr/>
          <p:nvPr/>
        </p:nvSpPr>
        <p:spPr>
          <a:xfrm>
            <a:off x="793790" y="2399109"/>
            <a:ext cx="13042821"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Ljudi ne primaju poruke pasivno — oni ih tumače, dodaju kontekst, i stvaraju smisao zajedno. Organizacija ne obrađuje informacije, već se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organizuje kroz komunikaciju</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a:t>
            </a:r>
            <a:endParaRPr lang="en-US" sz="1450" dirty="0"/>
          </a:p>
        </p:txBody>
      </p:sp>
      <p:sp>
        <p:nvSpPr>
          <p:cNvPr id="6" name="Text 4"/>
          <p:cNvSpPr/>
          <p:nvPr/>
        </p:nvSpPr>
        <p:spPr>
          <a:xfrm>
            <a:off x="793790" y="3256121"/>
            <a:ext cx="2828211"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Ključni koncepti</a:t>
            </a:r>
            <a:endParaRPr lang="en-US" sz="2200" dirty="0"/>
          </a:p>
        </p:txBody>
      </p:sp>
      <p:sp>
        <p:nvSpPr>
          <p:cNvPr id="7" name="Shape 5"/>
          <p:cNvSpPr/>
          <p:nvPr/>
        </p:nvSpPr>
        <p:spPr>
          <a:xfrm>
            <a:off x="793790" y="3878104"/>
            <a:ext cx="424220" cy="424220"/>
          </a:xfrm>
          <a:prstGeom prst="roundRect">
            <a:avLst>
              <a:gd name="adj" fmla="val 18668"/>
            </a:avLst>
          </a:prstGeom>
          <a:solidFill>
            <a:srgbClr val="E2E9E8"/>
          </a:solidFill>
          <a:ln w="7620">
            <a:solidFill>
              <a:srgbClr val="C8CFCE"/>
            </a:solidFill>
            <a:prstDash val="solid"/>
          </a:ln>
        </p:spPr>
      </p:sp>
      <p:sp>
        <p:nvSpPr>
          <p:cNvPr id="8" name="Text 6"/>
          <p:cNvSpPr/>
          <p:nvPr/>
        </p:nvSpPr>
        <p:spPr>
          <a:xfrm>
            <a:off x="1397079" y="3942874"/>
            <a:ext cx="3354229"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Sensemaking </a:t>
            </a:r>
            <a:pPr algn="l" indent="0" marL="0">
              <a:lnSpc>
                <a:spcPts val="2300"/>
              </a:lnSpc>
              <a:buNone/>
            </a:pPr>
            <a:r>
              <a:rPr lang="en-US" sz="1850" b="1" i="1" dirty="0">
                <a:solidFill>
                  <a:srgbClr val="272525"/>
                </a:solidFill>
                <a:latin typeface="Montserrat Bold" pitchFamily="34" charset="0"/>
                <a:ea typeface="Montserrat Bold" pitchFamily="34" charset="-122"/>
                <a:cs typeface="Montserrat Bold" pitchFamily="34" charset="-120"/>
              </a:rPr>
              <a:t>(Weick, 1995)</a:t>
            </a:r>
            <a:endParaRPr lang="en-US" sz="1850" dirty="0"/>
          </a:p>
        </p:txBody>
      </p:sp>
      <p:sp>
        <p:nvSpPr>
          <p:cNvPr id="9" name="Text 7"/>
          <p:cNvSpPr/>
          <p:nvPr/>
        </p:nvSpPr>
        <p:spPr>
          <a:xfrm>
            <a:off x="1397079" y="4344948"/>
            <a:ext cx="3595092" cy="147101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Ljudi u organizacijama ne reaguju na objektivne događaje, već na značenja koja tim događajima pridaju. Organizacija je „sensemaking system" — neprekidno kreira i rekreira razumevanje sebe i sveta oko sebe.</a:t>
            </a:r>
            <a:endParaRPr lang="en-US" sz="1450" dirty="0"/>
          </a:p>
        </p:txBody>
      </p:sp>
      <p:sp>
        <p:nvSpPr>
          <p:cNvPr id="10" name="Shape 8"/>
          <p:cNvSpPr/>
          <p:nvPr/>
        </p:nvSpPr>
        <p:spPr>
          <a:xfrm>
            <a:off x="5216009" y="3878104"/>
            <a:ext cx="424220" cy="424220"/>
          </a:xfrm>
          <a:prstGeom prst="roundRect">
            <a:avLst>
              <a:gd name="adj" fmla="val 18668"/>
            </a:avLst>
          </a:prstGeom>
          <a:solidFill>
            <a:srgbClr val="E2E9E8"/>
          </a:solidFill>
          <a:ln w="7620">
            <a:solidFill>
              <a:srgbClr val="C8CFCE"/>
            </a:solidFill>
            <a:prstDash val="solid"/>
          </a:ln>
        </p:spPr>
      </p:sp>
      <p:sp>
        <p:nvSpPr>
          <p:cNvPr id="11" name="Text 9"/>
          <p:cNvSpPr/>
          <p:nvPr/>
        </p:nvSpPr>
        <p:spPr>
          <a:xfrm>
            <a:off x="5819299" y="3942874"/>
            <a:ext cx="3595092" cy="589359"/>
          </a:xfrm>
          <a:prstGeom prst="rect">
            <a:avLst/>
          </a:prstGeom>
          <a:noFill/>
          <a:ln/>
        </p:spPr>
        <p:txBody>
          <a:bodyPr wrap="squar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Enactment → Selection → Retention</a:t>
            </a:r>
            <a:endParaRPr lang="en-US" sz="1850" dirty="0"/>
          </a:p>
        </p:txBody>
      </p:sp>
      <p:sp>
        <p:nvSpPr>
          <p:cNvPr id="12" name="Text 10"/>
          <p:cNvSpPr/>
          <p:nvPr/>
        </p:nvSpPr>
        <p:spPr>
          <a:xfrm>
            <a:off x="5819299" y="4639628"/>
            <a:ext cx="3595092" cy="147101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Prvo delujemo (enactment), onda tumačimo šta se desilo (selection), pa čuvamo to tumačenje za budućnost (retention).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„People know what they think when they see what they say"</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(Weick).</a:t>
            </a:r>
            <a:endParaRPr lang="en-US" sz="1450" dirty="0"/>
          </a:p>
        </p:txBody>
      </p:sp>
      <p:sp>
        <p:nvSpPr>
          <p:cNvPr id="13" name="Shape 11"/>
          <p:cNvSpPr/>
          <p:nvPr/>
        </p:nvSpPr>
        <p:spPr>
          <a:xfrm>
            <a:off x="9638228" y="3878104"/>
            <a:ext cx="424220" cy="424220"/>
          </a:xfrm>
          <a:prstGeom prst="roundRect">
            <a:avLst>
              <a:gd name="adj" fmla="val 18668"/>
            </a:avLst>
          </a:prstGeom>
          <a:solidFill>
            <a:srgbClr val="E2E9E8"/>
          </a:solidFill>
          <a:ln w="7620">
            <a:solidFill>
              <a:srgbClr val="C8CFCE"/>
            </a:solidFill>
            <a:prstDash val="solid"/>
          </a:ln>
        </p:spPr>
      </p:sp>
      <p:sp>
        <p:nvSpPr>
          <p:cNvPr id="14" name="Text 12"/>
          <p:cNvSpPr/>
          <p:nvPr/>
        </p:nvSpPr>
        <p:spPr>
          <a:xfrm>
            <a:off x="10241518" y="3942874"/>
            <a:ext cx="3399949" cy="294680"/>
          </a:xfrm>
          <a:prstGeom prst="rect">
            <a:avLst/>
          </a:prstGeom>
          <a:noFill/>
          <a:ln/>
        </p:spPr>
        <p:txBody>
          <a:bodyPr wrap="none" lIns="0" tIns="0" rIns="0" bIns="0" rtlCol="0" anchor="t"/>
          <a:lstStyle/>
          <a:p>
            <a:pPr algn="l" indent="0" marL="0">
              <a:lnSpc>
                <a:spcPts val="2300"/>
              </a:lnSpc>
              <a:buNone/>
            </a:pPr>
            <a:r>
              <a:rPr lang="en-US" sz="1850" b="1" dirty="0">
                <a:solidFill>
                  <a:srgbClr val="272525"/>
                </a:solidFill>
                <a:latin typeface="Montserrat Bold" pitchFamily="34" charset="0"/>
                <a:ea typeface="Montserrat Bold" pitchFamily="34" charset="-122"/>
                <a:cs typeface="Montserrat Bold" pitchFamily="34" charset="-120"/>
              </a:rPr>
              <a:t>Equivocality vs. uncertainty</a:t>
            </a:r>
            <a:endParaRPr lang="en-US" sz="1850" dirty="0"/>
          </a:p>
        </p:txBody>
      </p:sp>
      <p:sp>
        <p:nvSpPr>
          <p:cNvPr id="15" name="Text 13"/>
          <p:cNvSpPr/>
          <p:nvPr/>
        </p:nvSpPr>
        <p:spPr>
          <a:xfrm>
            <a:off x="10241518" y="4344948"/>
            <a:ext cx="3595092" cy="147101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Nesigurnost znači da nedostaje informacija — rešenje je više podataka. Višeznačnost (equivocality) znači da postoji više mogućih tumačenja iste informacije — rešenje je dijalog, ne podaci.</a:t>
            </a:r>
            <a:endParaRPr lang="en-US" sz="1450" dirty="0"/>
          </a:p>
        </p:txBody>
      </p:sp>
      <p:sp>
        <p:nvSpPr>
          <p:cNvPr id="16" name="Shape 14"/>
          <p:cNvSpPr/>
          <p:nvPr/>
        </p:nvSpPr>
        <p:spPr>
          <a:xfrm>
            <a:off x="793790" y="6312098"/>
            <a:ext cx="13042821" cy="1364099"/>
          </a:xfrm>
          <a:prstGeom prst="roundRect">
            <a:avLst>
              <a:gd name="adj" fmla="val 5805"/>
            </a:avLst>
          </a:prstGeom>
          <a:solidFill>
            <a:srgbClr val="D3DEDC"/>
          </a:solidFill>
          <a:ln/>
        </p:spPr>
      </p:sp>
      <p:pic>
        <p:nvPicPr>
          <p:cNvPr id="17" name="Image 0" descr="preencoded.png">    </p:cNvPr>
          <p:cNvPicPr>
            <a:picLocks noChangeAspect="1"/>
          </p:cNvPicPr>
          <p:nvPr/>
        </p:nvPicPr>
        <p:blipFill>
          <a:blip r:embed="rId1"/>
          <a:stretch>
            <a:fillRect/>
          </a:stretch>
        </p:blipFill>
        <p:spPr>
          <a:xfrm>
            <a:off x="982266" y="6580703"/>
            <a:ext cx="235625" cy="188476"/>
          </a:xfrm>
          <a:prstGeom prst="rect">
            <a:avLst/>
          </a:prstGeom>
        </p:spPr>
      </p:pic>
      <p:sp>
        <p:nvSpPr>
          <p:cNvPr id="18" name="Text 15"/>
          <p:cNvSpPr/>
          <p:nvPr/>
        </p:nvSpPr>
        <p:spPr>
          <a:xfrm>
            <a:off x="1406366" y="6538198"/>
            <a:ext cx="12241768" cy="882610"/>
          </a:xfrm>
          <a:prstGeom prst="rect">
            <a:avLst/>
          </a:prstGeom>
          <a:noFill/>
          <a:ln/>
        </p:spPr>
        <p:txBody>
          <a:bodyPr wrap="square" lIns="0" tIns="0" rIns="0" bIns="0" rtlCol="0" anchor="t"/>
          <a:lstStyle/>
          <a:p>
            <a:pPr algn="l" indent="0" marL="0">
              <a:lnSpc>
                <a:spcPts val="2300"/>
              </a:lnSpc>
              <a:buNone/>
            </a:pPr>
            <a:r>
              <a:rPr lang="en-US" sz="1450" b="1" dirty="0">
                <a:solidFill>
                  <a:srgbClr val="000000"/>
                </a:solidFill>
                <a:latin typeface="Source Sans 3" pitchFamily="34" charset="0"/>
                <a:ea typeface="Source Sans 3" pitchFamily="34" charset="-122"/>
                <a:cs typeface="Source Sans 3" pitchFamily="34" charset="-120"/>
              </a:rPr>
              <a:t>Implikacija za feedback:</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Feedback je događaj koji treba zajednički protumačiti. Problem nije tehnički, već relacioni: kakvo značenje zaposleni pridaje feedbacku? Da li ga tumači kao podršku ili pretnju? Isti feedback („Treba da budeš brži") može da znači „Verujem da možeš više" ili „Nisi dovoljno dobar" — zavisno od odnosa.</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93790" y="671036"/>
            <a:ext cx="12893159" cy="558165"/>
          </a:xfrm>
          <a:prstGeom prst="rect">
            <a:avLst/>
          </a:prstGeom>
          <a:noFill/>
          <a:ln/>
        </p:spPr>
        <p:txBody>
          <a:bodyPr wrap="none" lIns="0" tIns="0" rIns="0" bIns="0" rtlCol="0" anchor="t"/>
          <a:lstStyle/>
          <a:p>
            <a:pPr algn="l" indent="0" marL="0">
              <a:lnSpc>
                <a:spcPts val="4350"/>
              </a:lnSpc>
              <a:buNone/>
            </a:pPr>
            <a:r>
              <a:rPr lang="en-US" sz="3500" b="1" dirty="0">
                <a:solidFill>
                  <a:srgbClr val="769993"/>
                </a:solidFill>
                <a:latin typeface="Montserrat Bold" pitchFamily="34" charset="0"/>
                <a:ea typeface="Montserrat Bold" pitchFamily="34" charset="-122"/>
                <a:cs typeface="Montserrat Bold" pitchFamily="34" charset="-120"/>
              </a:rPr>
              <a:t>Feedback Intervention Theory — Kluger &amp; DeNisi (1996)</a:t>
            </a:r>
            <a:endParaRPr lang="en-US" sz="3500" dirty="0"/>
          </a:p>
        </p:txBody>
      </p:sp>
      <p:sp>
        <p:nvSpPr>
          <p:cNvPr id="3" name="Text 1"/>
          <p:cNvSpPr/>
          <p:nvPr/>
        </p:nvSpPr>
        <p:spPr>
          <a:xfrm>
            <a:off x="793790" y="1550670"/>
            <a:ext cx="13042821" cy="542925"/>
          </a:xfrm>
          <a:prstGeom prst="rect">
            <a:avLst/>
          </a:prstGeom>
          <a:noFill/>
          <a:ln/>
        </p:spPr>
        <p:txBody>
          <a:bodyPr wrap="squar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Ključno istraživanje:</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Meta-analiza 607 efekata feedbacka (23.663 osobe). Prosečan efekat pozitivan (d = 0.41), ali u </a:t>
            </a:r>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više od trećine slučajeva feedback je pogoršao učinak.</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Ovo je šokiralo istraživačku zajednicu.</a:t>
            </a:r>
            <a:endParaRPr lang="en-US" sz="1400" dirty="0"/>
          </a:p>
        </p:txBody>
      </p:sp>
      <p:sp>
        <p:nvSpPr>
          <p:cNvPr id="4" name="Text 2"/>
          <p:cNvSpPr/>
          <p:nvPr/>
        </p:nvSpPr>
        <p:spPr>
          <a:xfrm>
            <a:off x="793790" y="2334697"/>
            <a:ext cx="4460438" cy="334804"/>
          </a:xfrm>
          <a:prstGeom prst="rect">
            <a:avLst/>
          </a:prstGeom>
          <a:noFill/>
          <a:ln/>
        </p:spPr>
        <p:txBody>
          <a:bodyPr wrap="none" lIns="0" tIns="0" rIns="0" bIns="0" rtlCol="0" anchor="t"/>
          <a:lstStyle/>
          <a:p>
            <a:pPr algn="l" indent="0" marL="0">
              <a:lnSpc>
                <a:spcPts val="2600"/>
              </a:lnSpc>
              <a:buNone/>
            </a:pPr>
            <a:r>
              <a:rPr lang="en-US" sz="2100" b="1" dirty="0">
                <a:solidFill>
                  <a:srgbClr val="769993"/>
                </a:solidFill>
                <a:latin typeface="Montserrat Bold" pitchFamily="34" charset="0"/>
                <a:ea typeface="Montserrat Bold" pitchFamily="34" charset="-122"/>
                <a:cs typeface="Montserrat Bold" pitchFamily="34" charset="-120"/>
              </a:rPr>
              <a:t>Zašto feedback ponekad škodi?</a:t>
            </a:r>
            <a:endParaRPr lang="en-US" sz="2100" dirty="0"/>
          </a:p>
        </p:txBody>
      </p:sp>
      <p:sp>
        <p:nvSpPr>
          <p:cNvPr id="5" name="Text 3"/>
          <p:cNvSpPr/>
          <p:nvPr/>
        </p:nvSpPr>
        <p:spPr>
          <a:xfrm>
            <a:off x="793790" y="2910602"/>
            <a:ext cx="13042821"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FIT predlaže da feedback pomera pažnju primaoca između tri nivoa:</a:t>
            </a:r>
            <a:endParaRPr lang="en-US" sz="1400" dirty="0"/>
          </a:p>
        </p:txBody>
      </p:sp>
      <p:sp>
        <p:nvSpPr>
          <p:cNvPr id="6" name="Shape 4"/>
          <p:cNvSpPr/>
          <p:nvPr/>
        </p:nvSpPr>
        <p:spPr>
          <a:xfrm>
            <a:off x="793790" y="3362920"/>
            <a:ext cx="13042821" cy="2747963"/>
          </a:xfrm>
          <a:prstGeom prst="roundRect">
            <a:avLst>
              <a:gd name="adj" fmla="val 2730"/>
            </a:avLst>
          </a:prstGeom>
          <a:noFill/>
          <a:ln w="7620">
            <a:solidFill>
              <a:srgbClr val="000000">
                <a:alpha val="8000"/>
              </a:srgbClr>
            </a:solidFill>
            <a:prstDash val="solid"/>
          </a:ln>
        </p:spPr>
      </p:sp>
      <p:sp>
        <p:nvSpPr>
          <p:cNvPr id="7" name="Shape 5"/>
          <p:cNvSpPr/>
          <p:nvPr/>
        </p:nvSpPr>
        <p:spPr>
          <a:xfrm>
            <a:off x="801410" y="3370540"/>
            <a:ext cx="13026271" cy="479584"/>
          </a:xfrm>
          <a:prstGeom prst="rect">
            <a:avLst/>
          </a:prstGeom>
          <a:solidFill>
            <a:srgbClr val="FFFFFF">
              <a:alpha val="4000"/>
            </a:srgbClr>
          </a:solidFill>
          <a:ln/>
        </p:spPr>
      </p:sp>
      <p:sp>
        <p:nvSpPr>
          <p:cNvPr id="8" name="Text 6"/>
          <p:cNvSpPr/>
          <p:nvPr/>
        </p:nvSpPr>
        <p:spPr>
          <a:xfrm>
            <a:off x="981432" y="3474601"/>
            <a:ext cx="3980617"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Nivo pažnje</a:t>
            </a:r>
            <a:endParaRPr lang="en-US" sz="1400" dirty="0"/>
          </a:p>
        </p:txBody>
      </p:sp>
      <p:sp>
        <p:nvSpPr>
          <p:cNvPr id="9" name="Text 7"/>
          <p:cNvSpPr/>
          <p:nvPr/>
        </p:nvSpPr>
        <p:spPr>
          <a:xfrm>
            <a:off x="5326856" y="3474601"/>
            <a:ext cx="3976807"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Fokus</a:t>
            </a:r>
            <a:endParaRPr lang="en-US" sz="1400" dirty="0"/>
          </a:p>
        </p:txBody>
      </p:sp>
      <p:sp>
        <p:nvSpPr>
          <p:cNvPr id="10" name="Text 8"/>
          <p:cNvSpPr/>
          <p:nvPr/>
        </p:nvSpPr>
        <p:spPr>
          <a:xfrm>
            <a:off x="9668470" y="3474601"/>
            <a:ext cx="3980617"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Efekat na učinak</a:t>
            </a:r>
            <a:endParaRPr lang="en-US" sz="1400" dirty="0"/>
          </a:p>
        </p:txBody>
      </p:sp>
      <p:sp>
        <p:nvSpPr>
          <p:cNvPr id="11" name="Shape 9"/>
          <p:cNvSpPr/>
          <p:nvPr/>
        </p:nvSpPr>
        <p:spPr>
          <a:xfrm>
            <a:off x="801410" y="3850124"/>
            <a:ext cx="13026271" cy="751046"/>
          </a:xfrm>
          <a:prstGeom prst="rect">
            <a:avLst/>
          </a:prstGeom>
          <a:solidFill>
            <a:srgbClr val="000000">
              <a:alpha val="4000"/>
            </a:srgbClr>
          </a:solidFill>
          <a:ln/>
        </p:spPr>
      </p:sp>
      <p:sp>
        <p:nvSpPr>
          <p:cNvPr id="12" name="Text 10"/>
          <p:cNvSpPr/>
          <p:nvPr/>
        </p:nvSpPr>
        <p:spPr>
          <a:xfrm>
            <a:off x="981432" y="3954185"/>
            <a:ext cx="3980617" cy="271463"/>
          </a:xfrm>
          <a:prstGeom prst="rect">
            <a:avLst/>
          </a:prstGeom>
          <a:noFill/>
          <a:ln/>
        </p:spPr>
        <p:txBody>
          <a:bodyPr wrap="non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1. Učenje zadatka</a:t>
            </a:r>
            <a:endParaRPr lang="en-US" sz="1400" dirty="0"/>
          </a:p>
        </p:txBody>
      </p:sp>
      <p:sp>
        <p:nvSpPr>
          <p:cNvPr id="13" name="Text 11"/>
          <p:cNvSpPr/>
          <p:nvPr/>
        </p:nvSpPr>
        <p:spPr>
          <a:xfrm>
            <a:off x="5326856" y="3954185"/>
            <a:ext cx="3976807"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„Kako da ovo uradim bolje?" — Pažnja na konkretne korake i strategije</a:t>
            </a:r>
            <a:endParaRPr lang="en-US" sz="1400" dirty="0"/>
          </a:p>
        </p:txBody>
      </p:sp>
      <p:sp>
        <p:nvSpPr>
          <p:cNvPr id="14" name="Text 12"/>
          <p:cNvSpPr/>
          <p:nvPr/>
        </p:nvSpPr>
        <p:spPr>
          <a:xfrm>
            <a:off x="9668470" y="3954185"/>
            <a:ext cx="3980617" cy="271463"/>
          </a:xfrm>
          <a:prstGeom prst="rect">
            <a:avLst/>
          </a:prstGeom>
          <a:noFill/>
          <a:ln/>
        </p:spPr>
        <p:txBody>
          <a:bodyPr wrap="non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Poboljšava učinak</a:t>
            </a:r>
            <a:endParaRPr lang="en-US" sz="1400" dirty="0"/>
          </a:p>
        </p:txBody>
      </p:sp>
      <p:sp>
        <p:nvSpPr>
          <p:cNvPr id="15" name="Shape 13"/>
          <p:cNvSpPr/>
          <p:nvPr/>
        </p:nvSpPr>
        <p:spPr>
          <a:xfrm>
            <a:off x="801410" y="4601170"/>
            <a:ext cx="13026271" cy="751046"/>
          </a:xfrm>
          <a:prstGeom prst="rect">
            <a:avLst/>
          </a:prstGeom>
          <a:solidFill>
            <a:srgbClr val="FFFFFF">
              <a:alpha val="4000"/>
            </a:srgbClr>
          </a:solidFill>
          <a:ln/>
        </p:spPr>
      </p:sp>
      <p:sp>
        <p:nvSpPr>
          <p:cNvPr id="16" name="Text 14"/>
          <p:cNvSpPr/>
          <p:nvPr/>
        </p:nvSpPr>
        <p:spPr>
          <a:xfrm>
            <a:off x="981432" y="4705231"/>
            <a:ext cx="3980617" cy="271463"/>
          </a:xfrm>
          <a:prstGeom prst="rect">
            <a:avLst/>
          </a:prstGeom>
          <a:noFill/>
          <a:ln/>
        </p:spPr>
        <p:txBody>
          <a:bodyPr wrap="non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2. Motivacija za zadatak</a:t>
            </a:r>
            <a:endParaRPr lang="en-US" sz="1400" dirty="0"/>
          </a:p>
        </p:txBody>
      </p:sp>
      <p:sp>
        <p:nvSpPr>
          <p:cNvPr id="17" name="Text 15"/>
          <p:cNvSpPr/>
          <p:nvPr/>
        </p:nvSpPr>
        <p:spPr>
          <a:xfrm>
            <a:off x="5326856" y="4705231"/>
            <a:ext cx="3976807"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„Koliko mi je još ostalo do cilja?" — Pažnja na jaz između trenutnog i željenog učinka</a:t>
            </a:r>
            <a:endParaRPr lang="en-US" sz="1400" dirty="0"/>
          </a:p>
        </p:txBody>
      </p:sp>
      <p:sp>
        <p:nvSpPr>
          <p:cNvPr id="18" name="Text 16"/>
          <p:cNvSpPr/>
          <p:nvPr/>
        </p:nvSpPr>
        <p:spPr>
          <a:xfrm>
            <a:off x="9668470" y="4705231"/>
            <a:ext cx="3980617" cy="271463"/>
          </a:xfrm>
          <a:prstGeom prst="rect">
            <a:avLst/>
          </a:prstGeom>
          <a:noFill/>
          <a:ln/>
        </p:spPr>
        <p:txBody>
          <a:bodyPr wrap="non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Miks: zavisi od cilja i vere u sebe</a:t>
            </a:r>
            <a:endParaRPr lang="en-US" sz="1400" dirty="0"/>
          </a:p>
        </p:txBody>
      </p:sp>
      <p:sp>
        <p:nvSpPr>
          <p:cNvPr id="19" name="Shape 17"/>
          <p:cNvSpPr/>
          <p:nvPr/>
        </p:nvSpPr>
        <p:spPr>
          <a:xfrm>
            <a:off x="801410" y="5352217"/>
            <a:ext cx="13026271" cy="751046"/>
          </a:xfrm>
          <a:prstGeom prst="rect">
            <a:avLst/>
          </a:prstGeom>
          <a:solidFill>
            <a:srgbClr val="000000">
              <a:alpha val="4000"/>
            </a:srgbClr>
          </a:solidFill>
          <a:ln/>
        </p:spPr>
      </p:sp>
      <p:sp>
        <p:nvSpPr>
          <p:cNvPr id="20" name="Text 18"/>
          <p:cNvSpPr/>
          <p:nvPr/>
        </p:nvSpPr>
        <p:spPr>
          <a:xfrm>
            <a:off x="981432" y="5456277"/>
            <a:ext cx="3980617" cy="271463"/>
          </a:xfrm>
          <a:prstGeom prst="rect">
            <a:avLst/>
          </a:prstGeom>
          <a:noFill/>
          <a:ln/>
        </p:spPr>
        <p:txBody>
          <a:bodyPr wrap="non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3. Self (identitet)</a:t>
            </a:r>
            <a:endParaRPr lang="en-US" sz="1400" dirty="0"/>
          </a:p>
        </p:txBody>
      </p:sp>
      <p:sp>
        <p:nvSpPr>
          <p:cNvPr id="21" name="Text 19"/>
          <p:cNvSpPr/>
          <p:nvPr/>
        </p:nvSpPr>
        <p:spPr>
          <a:xfrm>
            <a:off x="5326856" y="5456277"/>
            <a:ext cx="3976807" cy="542925"/>
          </a:xfrm>
          <a:prstGeom prst="rect">
            <a:avLst/>
          </a:prstGeom>
          <a:noFill/>
          <a:ln/>
        </p:spPr>
        <p:txBody>
          <a:bodyPr wrap="square" lIns="0" tIns="0" rIns="0" bIns="0" rtlCol="0" anchor="t"/>
          <a:lstStyle/>
          <a:p>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„Kakav sam ja?" — Pažnja na sopstvenu vrednost, ego, identitet</a:t>
            </a:r>
            <a:endParaRPr lang="en-US" sz="1400" dirty="0"/>
          </a:p>
        </p:txBody>
      </p:sp>
      <p:sp>
        <p:nvSpPr>
          <p:cNvPr id="22" name="Text 20"/>
          <p:cNvSpPr/>
          <p:nvPr/>
        </p:nvSpPr>
        <p:spPr>
          <a:xfrm>
            <a:off x="9668470" y="5456277"/>
            <a:ext cx="3980617" cy="271463"/>
          </a:xfrm>
          <a:prstGeom prst="rect">
            <a:avLst/>
          </a:prstGeom>
          <a:noFill/>
          <a:ln/>
        </p:spPr>
        <p:txBody>
          <a:bodyPr wrap="non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Obično pogoršava učinak</a:t>
            </a:r>
            <a:endParaRPr lang="en-US" sz="1400" dirty="0"/>
          </a:p>
        </p:txBody>
      </p:sp>
      <p:sp>
        <p:nvSpPr>
          <p:cNvPr id="23" name="Text 21"/>
          <p:cNvSpPr/>
          <p:nvPr/>
        </p:nvSpPr>
        <p:spPr>
          <a:xfrm>
            <a:off x="793790" y="6291739"/>
            <a:ext cx="13042821" cy="542925"/>
          </a:xfrm>
          <a:prstGeom prst="rect">
            <a:avLst/>
          </a:prstGeom>
          <a:noFill/>
          <a:ln/>
        </p:spPr>
        <p:txBody>
          <a:bodyPr wrap="square" lIns="0" tIns="0" rIns="0" bIns="0" rtlCol="0" anchor="t"/>
          <a:lstStyle/>
          <a:p>
            <a:pPr algn="l" indent="0" marL="0">
              <a:lnSpc>
                <a:spcPts val="2100"/>
              </a:lnSpc>
              <a:buNone/>
            </a:pPr>
            <a:r>
              <a:rPr lang="en-US" sz="1400" b="1" dirty="0">
                <a:solidFill>
                  <a:srgbClr val="272525"/>
                </a:solidFill>
                <a:latin typeface="Source Sans 3" pitchFamily="34" charset="0"/>
                <a:ea typeface="Source Sans 3" pitchFamily="34" charset="-122"/>
                <a:cs typeface="Source Sans 3" pitchFamily="34" charset="-120"/>
              </a:rPr>
              <a:t>Ključan uvid:</a:t>
            </a:r>
            <a:pPr algn="l" indent="0" marL="0">
              <a:lnSpc>
                <a:spcPts val="2100"/>
              </a:lnSpc>
              <a:buNone/>
            </a:pPr>
            <a:r>
              <a:rPr lang="en-US" sz="1400" dirty="0">
                <a:solidFill>
                  <a:srgbClr val="272525"/>
                </a:solidFill>
                <a:latin typeface="Source Sans 3" pitchFamily="34" charset="0"/>
                <a:ea typeface="Source Sans 3" pitchFamily="34" charset="-122"/>
                <a:cs typeface="Source Sans 3" pitchFamily="34" charset="-120"/>
              </a:rPr>
              <a:t> Što više feedback pomera pažnju prema Self nivou („ti si loš" umesto „ovaj korak treba popraviti"), veća je verovatnoća da će škoditi. Feedback koji je fokusiran na zadatak čuva pažnju na nivou učenja. Feedback koji je fokusiran na osobu pomera pažnju na nivo identiteta.</a:t>
            </a:r>
            <a:endParaRPr lang="en-US" sz="1400" dirty="0"/>
          </a:p>
        </p:txBody>
      </p:sp>
      <p:sp>
        <p:nvSpPr>
          <p:cNvPr id="24" name="Text 22"/>
          <p:cNvSpPr/>
          <p:nvPr/>
        </p:nvSpPr>
        <p:spPr>
          <a:xfrm>
            <a:off x="793790" y="7015520"/>
            <a:ext cx="13042821" cy="542925"/>
          </a:xfrm>
          <a:prstGeom prst="rect">
            <a:avLst/>
          </a:prstGeom>
          <a:noFill/>
          <a:ln/>
        </p:spPr>
        <p:txBody>
          <a:bodyPr wrap="square" lIns="0" tIns="0" rIns="0" bIns="0" rtlCol="0" anchor="t"/>
          <a:lstStyle/>
          <a:p>
            <a:pPr algn="l" indent="0" marL="0">
              <a:lnSpc>
                <a:spcPts val="2100"/>
              </a:lnSpc>
              <a:buNone/>
            </a:pPr>
            <a:r>
              <a:rPr lang="en-US" sz="1400" i="1" dirty="0">
                <a:solidFill>
                  <a:srgbClr val="272525"/>
                </a:solidFill>
                <a:latin typeface="Source Sans 3" pitchFamily="34" charset="0"/>
                <a:ea typeface="Source Sans 3" pitchFamily="34" charset="-122"/>
                <a:cs typeface="Source Sans 3" pitchFamily="34" charset="-120"/>
              </a:rPr>
              <a:t>Veza sa meaning-making modelom: primalac ne prima feedback „objektivno" — on ga tumači, i to tumačenje određuje na kom nivou će ga obraditi. Odnos sa davaocem utiče na to tumačenje.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674608"/>
            <a:ext cx="5801678" cy="589121"/>
          </a:xfrm>
          <a:prstGeom prst="rect">
            <a:avLst/>
          </a:prstGeom>
          <a:noFill/>
          <a:ln/>
        </p:spPr>
        <p:txBody>
          <a:bodyPr wrap="none" lIns="0" tIns="0" rIns="0" bIns="0" rtlCol="0" anchor="t"/>
          <a:lstStyle/>
          <a:p>
            <a:pPr algn="l" indent="0" marL="0">
              <a:lnSpc>
                <a:spcPts val="4600"/>
              </a:lnSpc>
              <a:buNone/>
            </a:pPr>
            <a:r>
              <a:rPr lang="en-US" sz="3700" b="1" dirty="0">
                <a:solidFill>
                  <a:srgbClr val="769993"/>
                </a:solidFill>
                <a:latin typeface="Montserrat Bold" pitchFamily="34" charset="0"/>
                <a:ea typeface="Montserrat Bold" pitchFamily="34" charset="-122"/>
                <a:cs typeface="Montserrat Bold" pitchFamily="34" charset="-120"/>
              </a:rPr>
              <a:t>Fidbek kao radni resurs</a:t>
            </a:r>
            <a:endParaRPr lang="en-US" sz="3700" dirty="0"/>
          </a:p>
        </p:txBody>
      </p:sp>
      <p:sp>
        <p:nvSpPr>
          <p:cNvPr id="3" name="Text 1"/>
          <p:cNvSpPr/>
          <p:nvPr/>
        </p:nvSpPr>
        <p:spPr>
          <a:xfrm>
            <a:off x="793790" y="1335286"/>
            <a:ext cx="4040267"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JD-R model i angažovanost</a:t>
            </a:r>
            <a:endParaRPr lang="en-US" sz="2200" dirty="0"/>
          </a:p>
        </p:txBody>
      </p:sp>
      <p:sp>
        <p:nvSpPr>
          <p:cNvPr id="4" name="Text 2"/>
          <p:cNvSpPr/>
          <p:nvPr/>
        </p:nvSpPr>
        <p:spPr>
          <a:xfrm>
            <a:off x="793790" y="1957268"/>
            <a:ext cx="13042821" cy="588407"/>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FIT objašnjava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kada</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feedback radi a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kada</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ne. Ali </a:t>
            </a:r>
            <a:pPr algn="l" indent="0" marL="0">
              <a:lnSpc>
                <a:spcPts val="2300"/>
              </a:lnSpc>
              <a:buNone/>
            </a:pPr>
            <a:r>
              <a:rPr lang="en-US" sz="1450" i="1" dirty="0">
                <a:solidFill>
                  <a:srgbClr val="272525"/>
                </a:solidFill>
                <a:latin typeface="Source Sans 3" pitchFamily="34" charset="0"/>
                <a:ea typeface="Source Sans 3" pitchFamily="34" charset="-122"/>
                <a:cs typeface="Source Sans 3" pitchFamily="34" charset="-120"/>
              </a:rPr>
              <a:t>zašto</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je feedback uopšte važan za organizaciju? Odgovor daje JD-R model (Job Demands-Resources; Bakker &amp; Demerouti, 2006).</a:t>
            </a:r>
            <a:endParaRPr lang="en-US" sz="1450" dirty="0"/>
          </a:p>
        </p:txBody>
      </p:sp>
      <p:sp>
        <p:nvSpPr>
          <p:cNvPr id="5" name="Text 3"/>
          <p:cNvSpPr/>
          <p:nvPr/>
        </p:nvSpPr>
        <p:spPr>
          <a:xfrm>
            <a:off x="793790" y="2926199"/>
            <a:ext cx="2356842" cy="294680"/>
          </a:xfrm>
          <a:prstGeom prst="rect">
            <a:avLst/>
          </a:prstGeom>
          <a:noFill/>
          <a:ln/>
        </p:spPr>
        <p:txBody>
          <a:bodyPr wrap="none" lIns="0" tIns="0" rIns="0" bIns="0" rtlCol="0" anchor="t"/>
          <a:lstStyle/>
          <a:p>
            <a:pPr algn="l" indent="0" marL="0">
              <a:lnSpc>
                <a:spcPts val="2300"/>
              </a:lnSpc>
              <a:buNone/>
            </a:pPr>
            <a:r>
              <a:rPr lang="en-US" sz="1850" b="1" dirty="0">
                <a:solidFill>
                  <a:srgbClr val="769993"/>
                </a:solidFill>
                <a:latin typeface="Montserrat Bold" pitchFamily="34" charset="0"/>
                <a:ea typeface="Montserrat Bold" pitchFamily="34" charset="-122"/>
                <a:cs typeface="Montserrat Bold" pitchFamily="34" charset="-120"/>
              </a:rPr>
              <a:t>JD-R Model</a:t>
            </a:r>
            <a:endParaRPr lang="en-US" sz="1850" dirty="0"/>
          </a:p>
        </p:txBody>
      </p:sp>
      <p:sp>
        <p:nvSpPr>
          <p:cNvPr id="6" name="Text 4"/>
          <p:cNvSpPr/>
          <p:nvPr/>
        </p:nvSpPr>
        <p:spPr>
          <a:xfrm>
            <a:off x="793790" y="3399949"/>
            <a:ext cx="6966466" cy="1176814"/>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JD-R model razlikuje dve kategorije faktora na poslu: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zahteve</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(demands — ono što iscrpljuje: rokovi, konflikti, preopterećenje) i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resurse</a:t>
            </a:r>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 (resources — ono što energizuje: autonomija, podrška kolega, feedback). Kada zaposleni ima dovoljno resursa, zahtevi ga ne iscrpljuju već ga čine angažovanijim.</a:t>
            </a:r>
            <a:endParaRPr lang="en-US" sz="1450" dirty="0"/>
          </a:p>
        </p:txBody>
      </p:sp>
      <p:sp>
        <p:nvSpPr>
          <p:cNvPr id="7" name="Text 5"/>
          <p:cNvSpPr/>
          <p:nvPr/>
        </p:nvSpPr>
        <p:spPr>
          <a:xfrm>
            <a:off x="793790" y="4737973"/>
            <a:ext cx="6966466" cy="882610"/>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Feedback je jedan od ključnih radnih resursa jer može: povećati motivaciju, podstaći učenje, jačati odnos između zaposlenog i nadređenog, i povećati verovatnoću ostvarivanja ciljeva.</a:t>
            </a:r>
            <a:endParaRPr lang="en-US" sz="1450" dirty="0"/>
          </a:p>
        </p:txBody>
      </p:sp>
      <p:sp>
        <p:nvSpPr>
          <p:cNvPr id="8" name="Shape 6"/>
          <p:cNvSpPr/>
          <p:nvPr/>
        </p:nvSpPr>
        <p:spPr>
          <a:xfrm>
            <a:off x="8092083" y="2747129"/>
            <a:ext cx="5887879" cy="3034665"/>
          </a:xfrm>
          <a:prstGeom prst="roundRect">
            <a:avLst>
              <a:gd name="adj" fmla="val 4474"/>
            </a:avLst>
          </a:prstGeom>
          <a:solidFill>
            <a:srgbClr val="769993"/>
          </a:solidFill>
          <a:ln/>
        </p:spPr>
      </p:sp>
      <p:sp>
        <p:nvSpPr>
          <p:cNvPr id="9" name="Text 7"/>
          <p:cNvSpPr/>
          <p:nvPr/>
        </p:nvSpPr>
        <p:spPr>
          <a:xfrm>
            <a:off x="8280559" y="2926199"/>
            <a:ext cx="4520565" cy="294680"/>
          </a:xfrm>
          <a:prstGeom prst="rect">
            <a:avLst/>
          </a:prstGeom>
          <a:noFill/>
          <a:ln/>
        </p:spPr>
        <p:txBody>
          <a:bodyPr wrap="none" lIns="0" tIns="0" rIns="0" bIns="0" rtlCol="0" anchor="t"/>
          <a:lstStyle/>
          <a:p>
            <a:pPr algn="l" indent="0" marL="0">
              <a:lnSpc>
                <a:spcPts val="2300"/>
              </a:lnSpc>
              <a:buNone/>
            </a:pPr>
            <a:r>
              <a:rPr lang="en-US" sz="1850" b="1" dirty="0">
                <a:solidFill>
                  <a:srgbClr val="000000"/>
                </a:solidFill>
                <a:latin typeface="Montserrat Bold" pitchFamily="34" charset="0"/>
                <a:ea typeface="Montserrat Bold" pitchFamily="34" charset="-122"/>
                <a:cs typeface="Montserrat Bold" pitchFamily="34" charset="-120"/>
              </a:rPr>
              <a:t>Angažovanost (Schaufeli et al., 2002)</a:t>
            </a:r>
            <a:endParaRPr lang="en-US" sz="1850" dirty="0"/>
          </a:p>
        </p:txBody>
      </p:sp>
      <p:sp>
        <p:nvSpPr>
          <p:cNvPr id="10" name="Text 8"/>
          <p:cNvSpPr/>
          <p:nvPr/>
        </p:nvSpPr>
        <p:spPr>
          <a:xfrm>
            <a:off x="8280559" y="3399949"/>
            <a:ext cx="5510927" cy="294203"/>
          </a:xfrm>
          <a:prstGeom prst="rect">
            <a:avLst/>
          </a:prstGeom>
          <a:noFill/>
          <a:ln/>
        </p:spPr>
        <p:txBody>
          <a:bodyPr wrap="none" lIns="0" tIns="0" rIns="0" bIns="0" rtlCol="0" anchor="t"/>
          <a:lstStyle/>
          <a:p>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Pozitivno stanje uma koje se sastoji od tri dimenzije:</a:t>
            </a:r>
            <a:endParaRPr lang="en-US" sz="1450" dirty="0"/>
          </a:p>
        </p:txBody>
      </p:sp>
      <p:sp>
        <p:nvSpPr>
          <p:cNvPr id="11" name="Text 9"/>
          <p:cNvSpPr/>
          <p:nvPr/>
        </p:nvSpPr>
        <p:spPr>
          <a:xfrm>
            <a:off x="8280559" y="3855363"/>
            <a:ext cx="5510927" cy="1007864"/>
          </a:xfrm>
          <a:prstGeom prst="rect">
            <a:avLst/>
          </a:prstGeom>
          <a:noFill/>
          <a:ln/>
        </p:spPr>
        <p:txBody>
          <a:bodyPr wrap="square" lIns="0" tIns="0" rIns="0" bIns="0" rtlCol="0" anchor="t"/>
          <a:lstStyle/>
          <a:p>
            <a:pPr algn="l" marL="342900" indent="-342900">
              <a:lnSpc>
                <a:spcPts val="2300"/>
              </a:lnSpc>
              <a:buSzPct val="100000"/>
              <a:buChar char="•"/>
            </a:pPr>
            <a:r>
              <a:rPr lang="en-US" sz="1450" b="1" dirty="0">
                <a:solidFill>
                  <a:srgbClr val="000000"/>
                </a:solidFill>
                <a:latin typeface="Source Sans 3" pitchFamily="34" charset="0"/>
                <a:ea typeface="Source Sans 3" pitchFamily="34" charset="-122"/>
                <a:cs typeface="Source Sans 3" pitchFamily="34" charset="-120"/>
              </a:rPr>
              <a:t>Energičnost</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 visok nivo energije i mentalna rezilijentnost</a:t>
            </a:r>
            <a:endParaRPr lang="en-US" sz="1450" dirty="0"/>
          </a:p>
          <a:p>
            <a:pPr algn="l" marL="342900" indent="-342900">
              <a:lnSpc>
                <a:spcPts val="2300"/>
              </a:lnSpc>
              <a:buSzPct val="100000"/>
              <a:buChar char="•"/>
            </a:pPr>
            <a:r>
              <a:rPr lang="en-US" sz="1450" b="1" dirty="0">
                <a:solidFill>
                  <a:srgbClr val="000000"/>
                </a:solidFill>
                <a:latin typeface="Source Sans 3" pitchFamily="34" charset="0"/>
                <a:ea typeface="Source Sans 3" pitchFamily="34" charset="-122"/>
                <a:cs typeface="Source Sans 3" pitchFamily="34" charset="-120"/>
              </a:rPr>
              <a:t>Posvećenost</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 entuzijazam, inspiracija, osećaj značaja</a:t>
            </a:r>
            <a:endParaRPr lang="en-US" sz="1450" dirty="0"/>
          </a:p>
          <a:p>
            <a:pPr algn="l" marL="342900" indent="-342900">
              <a:lnSpc>
                <a:spcPts val="2300"/>
              </a:lnSpc>
              <a:buSzPct val="100000"/>
              <a:buChar char="•"/>
            </a:pPr>
            <a:r>
              <a:rPr lang="en-US" sz="1450" b="1" dirty="0">
                <a:solidFill>
                  <a:srgbClr val="000000"/>
                </a:solidFill>
                <a:latin typeface="Source Sans 3" pitchFamily="34" charset="0"/>
                <a:ea typeface="Source Sans 3" pitchFamily="34" charset="-122"/>
                <a:cs typeface="Source Sans 3" pitchFamily="34" charset="-120"/>
              </a:rPr>
              <a:t>Uronjenost</a:t>
            </a:r>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 — duboka koncentracija i zaokupljenost poslom</a:t>
            </a:r>
            <a:endParaRPr lang="en-US" sz="1450" dirty="0"/>
          </a:p>
        </p:txBody>
      </p:sp>
      <p:sp>
        <p:nvSpPr>
          <p:cNvPr id="12" name="Text 10"/>
          <p:cNvSpPr/>
          <p:nvPr/>
        </p:nvSpPr>
        <p:spPr>
          <a:xfrm>
            <a:off x="8280559" y="5024438"/>
            <a:ext cx="5510927" cy="294203"/>
          </a:xfrm>
          <a:prstGeom prst="rect">
            <a:avLst/>
          </a:prstGeom>
          <a:noFill/>
          <a:ln/>
        </p:spPr>
        <p:txBody>
          <a:bodyPr wrap="none" lIns="0" tIns="0" rIns="0" bIns="0" rtlCol="0" anchor="t"/>
          <a:lstStyle/>
          <a:p>
            <a:pPr algn="l" indent="0" marL="0">
              <a:lnSpc>
                <a:spcPts val="2300"/>
              </a:lnSpc>
              <a:buNone/>
            </a:pPr>
            <a:r>
              <a:rPr lang="en-US" sz="1450" dirty="0">
                <a:solidFill>
                  <a:srgbClr val="000000"/>
                </a:solidFill>
                <a:latin typeface="Source Sans 3" pitchFamily="34" charset="0"/>
                <a:ea typeface="Source Sans 3" pitchFamily="34" charset="-122"/>
                <a:cs typeface="Source Sans 3" pitchFamily="34" charset="-120"/>
              </a:rPr>
              <a:t>Feedback direktno utiče na sve tri dimenzije.</a:t>
            </a:r>
            <a:endParaRPr lang="en-US" sz="1450" dirty="0"/>
          </a:p>
        </p:txBody>
      </p:sp>
      <p:sp>
        <p:nvSpPr>
          <p:cNvPr id="13" name="Text 11"/>
          <p:cNvSpPr/>
          <p:nvPr/>
        </p:nvSpPr>
        <p:spPr>
          <a:xfrm>
            <a:off x="793790" y="6050399"/>
            <a:ext cx="3747968" cy="353378"/>
          </a:xfrm>
          <a:prstGeom prst="rect">
            <a:avLst/>
          </a:prstGeom>
          <a:noFill/>
          <a:ln/>
        </p:spPr>
        <p:txBody>
          <a:bodyPr wrap="none" lIns="0" tIns="0" rIns="0" bIns="0" rtlCol="0" anchor="t"/>
          <a:lstStyle/>
          <a:p>
            <a:pPr algn="l" indent="0" marL="0">
              <a:lnSpc>
                <a:spcPts val="2750"/>
              </a:lnSpc>
              <a:buNone/>
            </a:pPr>
            <a:r>
              <a:rPr lang="en-US" sz="2200" b="1" dirty="0">
                <a:solidFill>
                  <a:srgbClr val="769993"/>
                </a:solidFill>
                <a:latin typeface="Montserrat Bold" pitchFamily="34" charset="0"/>
                <a:ea typeface="Montserrat Bold" pitchFamily="34" charset="-122"/>
                <a:cs typeface="Montserrat Bold" pitchFamily="34" charset="-120"/>
              </a:rPr>
              <a:t>Teorija socijalne razmene</a:t>
            </a:r>
            <a:endParaRPr lang="en-US" sz="2200" dirty="0"/>
          </a:p>
        </p:txBody>
      </p:sp>
      <p:sp>
        <p:nvSpPr>
          <p:cNvPr id="14" name="Text 12"/>
          <p:cNvSpPr/>
          <p:nvPr/>
        </p:nvSpPr>
        <p:spPr>
          <a:xfrm>
            <a:off x="793790" y="6672382"/>
            <a:ext cx="13042821" cy="882610"/>
          </a:xfrm>
          <a:prstGeom prst="rect">
            <a:avLst/>
          </a:prstGeom>
          <a:noFill/>
          <a:ln/>
        </p:spPr>
        <p:txBody>
          <a:bodyPr wrap="square" lIns="0" tIns="0" rIns="0" bIns="0" rtlCol="0" anchor="t"/>
          <a:lstStyle/>
          <a:p>
            <a:pPr algn="l" indent="0" marL="0">
              <a:lnSpc>
                <a:spcPts val="2300"/>
              </a:lnSpc>
              <a:buNone/>
            </a:pPr>
            <a:r>
              <a:rPr lang="en-US" sz="1450" dirty="0">
                <a:solidFill>
                  <a:srgbClr val="272525"/>
                </a:solidFill>
                <a:latin typeface="Source Sans 3" pitchFamily="34" charset="0"/>
                <a:ea typeface="Source Sans 3" pitchFamily="34" charset="-122"/>
                <a:cs typeface="Source Sans 3" pitchFamily="34" charset="-120"/>
              </a:rPr>
              <a:t>Zašto zaposleni koji dobija dobar feedback postaje angažovaniji? Teorija socijalne razmene (Cropanzano &amp; Mitchell) objašnjava: odnos između zaposlenog i organizacije se gradi kroz niz interakcija gde svaka strana nešto daje i dobija. Kada organizacija uloži u zaposlenog (kvalitetan feedback, pažnja, razvojne prilike), zaposleni „uzvraća" većom angažovanošću, privrženošću i učinkom. Feedback je, dakle, ne samo informacija i ne samo značenje — već i </a:t>
            </a:r>
            <a:pPr algn="l" indent="0" marL="0">
              <a:lnSpc>
                <a:spcPts val="2300"/>
              </a:lnSpc>
              <a:buNone/>
            </a:pPr>
            <a:r>
              <a:rPr lang="en-US" sz="1450" b="1" dirty="0">
                <a:solidFill>
                  <a:srgbClr val="272525"/>
                </a:solidFill>
                <a:latin typeface="Source Sans 3" pitchFamily="34" charset="0"/>
                <a:ea typeface="Source Sans 3" pitchFamily="34" charset="-122"/>
                <a:cs typeface="Source Sans 3" pitchFamily="34" charset="-120"/>
              </a:rPr>
              <a:t>akt razmene u odnosu.</a:t>
            </a:r>
            <a:endParaRPr lang="en-US" sz="14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3804761"/>
            <a:ext cx="7775496" cy="620078"/>
          </a:xfrm>
          <a:prstGeom prst="rect">
            <a:avLst/>
          </a:prstGeom>
          <a:noFill/>
          <a:ln/>
        </p:spPr>
        <p:txBody>
          <a:bodyPr wrap="none" lIns="0" tIns="0" rIns="0" bIns="0" rtlCol="0" anchor="t"/>
          <a:lstStyle/>
          <a:p>
            <a:pPr algn="l" indent="0" marL="0">
              <a:lnSpc>
                <a:spcPts val="4850"/>
              </a:lnSpc>
              <a:buNone/>
            </a:pPr>
            <a:r>
              <a:rPr lang="en-US" sz="3900" b="1" dirty="0">
                <a:solidFill>
                  <a:srgbClr val="769993"/>
                </a:solidFill>
                <a:latin typeface="Montserrat Bold" pitchFamily="34" charset="0"/>
                <a:ea typeface="Montserrat Bold" pitchFamily="34" charset="-122"/>
                <a:cs typeface="Montserrat Bold" pitchFamily="34" charset="-120"/>
              </a:rPr>
              <a:t>Četiri modela davanja fidbeka</a:t>
            </a:r>
            <a:endParaRPr lang="en-US" sz="3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93790" y="953691"/>
            <a:ext cx="11437263"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Model 1. Feedback sendvič (Pohvala – Kritika – Pohvala)</a:t>
            </a:r>
            <a:endParaRPr lang="en-US" sz="3100" dirty="0"/>
          </a:p>
        </p:txBody>
      </p:sp>
      <p:sp>
        <p:nvSpPr>
          <p:cNvPr id="3" name="Text 1"/>
          <p:cNvSpPr/>
          <p:nvPr/>
        </p:nvSpPr>
        <p:spPr>
          <a:xfrm>
            <a:off x="793790" y="1703784"/>
            <a:ext cx="13042821"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Verovatno najpoznatiji model feedbacka u popularnoj menadžerskoj literaturi. Ideja je intuitivna: umotaj kritiku između dva sloja pohvale da bi primalac lakše progutao negativnu poruku.</a:t>
            </a:r>
            <a:endParaRPr lang="en-US" sz="1250" dirty="0"/>
          </a:p>
        </p:txBody>
      </p:sp>
      <p:sp>
        <p:nvSpPr>
          <p:cNvPr id="4" name="Shape 2"/>
          <p:cNvSpPr/>
          <p:nvPr/>
        </p:nvSpPr>
        <p:spPr>
          <a:xfrm>
            <a:off x="793790" y="2075259"/>
            <a:ext cx="13042821" cy="1828800"/>
          </a:xfrm>
          <a:prstGeom prst="roundRect">
            <a:avLst>
              <a:gd name="adj" fmla="val 3647"/>
            </a:avLst>
          </a:prstGeom>
          <a:noFill/>
          <a:ln w="7620">
            <a:solidFill>
              <a:srgbClr val="000000">
                <a:alpha val="8000"/>
              </a:srgbClr>
            </a:solidFill>
            <a:prstDash val="solid"/>
          </a:ln>
        </p:spPr>
      </p:sp>
      <p:sp>
        <p:nvSpPr>
          <p:cNvPr id="5" name="Shape 3"/>
          <p:cNvSpPr/>
          <p:nvPr/>
        </p:nvSpPr>
        <p:spPr>
          <a:xfrm>
            <a:off x="801410" y="2082879"/>
            <a:ext cx="13027581" cy="396240"/>
          </a:xfrm>
          <a:prstGeom prst="rect">
            <a:avLst/>
          </a:prstGeom>
          <a:solidFill>
            <a:srgbClr val="FFFFFF">
              <a:alpha val="4000"/>
            </a:srgbClr>
          </a:solidFill>
          <a:ln/>
        </p:spPr>
      </p:sp>
      <p:sp>
        <p:nvSpPr>
          <p:cNvPr id="6" name="Text 4"/>
          <p:cNvSpPr/>
          <p:nvPr/>
        </p:nvSpPr>
        <p:spPr>
          <a:xfrm>
            <a:off x="960239" y="2166699"/>
            <a:ext cx="2104430"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Sloj</a:t>
            </a:r>
            <a:endParaRPr lang="en-US" sz="1250" dirty="0"/>
          </a:p>
        </p:txBody>
      </p:sp>
      <p:sp>
        <p:nvSpPr>
          <p:cNvPr id="7" name="Text 5"/>
          <p:cNvSpPr/>
          <p:nvPr/>
        </p:nvSpPr>
        <p:spPr>
          <a:xfrm>
            <a:off x="3389709" y="2166699"/>
            <a:ext cx="3071217"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Funkcija</a:t>
            </a:r>
            <a:endParaRPr lang="en-US" sz="1250" dirty="0"/>
          </a:p>
        </p:txBody>
      </p:sp>
      <p:sp>
        <p:nvSpPr>
          <p:cNvPr id="8" name="Text 6"/>
          <p:cNvSpPr/>
          <p:nvPr/>
        </p:nvSpPr>
        <p:spPr>
          <a:xfrm>
            <a:off x="6785967" y="2166699"/>
            <a:ext cx="6884313"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Primer</a:t>
            </a:r>
            <a:endParaRPr lang="en-US" sz="1250" dirty="0"/>
          </a:p>
        </p:txBody>
      </p:sp>
      <p:sp>
        <p:nvSpPr>
          <p:cNvPr id="9" name="Shape 7"/>
          <p:cNvSpPr/>
          <p:nvPr/>
        </p:nvSpPr>
        <p:spPr>
          <a:xfrm>
            <a:off x="801410" y="2479119"/>
            <a:ext cx="13027581" cy="396240"/>
          </a:xfrm>
          <a:prstGeom prst="rect">
            <a:avLst/>
          </a:prstGeom>
          <a:solidFill>
            <a:srgbClr val="000000">
              <a:alpha val="4000"/>
            </a:srgbClr>
          </a:solidFill>
          <a:ln/>
        </p:spPr>
      </p:sp>
      <p:sp>
        <p:nvSpPr>
          <p:cNvPr id="10" name="Text 8"/>
          <p:cNvSpPr/>
          <p:nvPr/>
        </p:nvSpPr>
        <p:spPr>
          <a:xfrm>
            <a:off x="960239" y="2562939"/>
            <a:ext cx="2104430" cy="228600"/>
          </a:xfrm>
          <a:prstGeom prst="rect">
            <a:avLst/>
          </a:prstGeom>
          <a:noFill/>
          <a:ln/>
        </p:spPr>
        <p:txBody>
          <a:bodyPr wrap="non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Gornji hleb — pohvala</a:t>
            </a:r>
            <a:endParaRPr lang="en-US" sz="1250" dirty="0"/>
          </a:p>
        </p:txBody>
      </p:sp>
      <p:sp>
        <p:nvSpPr>
          <p:cNvPr id="11" name="Text 9"/>
          <p:cNvSpPr/>
          <p:nvPr/>
        </p:nvSpPr>
        <p:spPr>
          <a:xfrm>
            <a:off x="3389709" y="2562939"/>
            <a:ext cx="3071217"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Otvori pozitivno, gradi receptivnost</a:t>
            </a:r>
            <a:endParaRPr lang="en-US" sz="1250" dirty="0"/>
          </a:p>
        </p:txBody>
      </p:sp>
      <p:sp>
        <p:nvSpPr>
          <p:cNvPr id="12" name="Text 10"/>
          <p:cNvSpPr/>
          <p:nvPr/>
        </p:nvSpPr>
        <p:spPr>
          <a:xfrm>
            <a:off x="6785967" y="2562939"/>
            <a:ext cx="6884313"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„Tvoja prezentacija je imala odličnu vizuelnu strukturu, slajdovi su bili čisti i profesionalni."</a:t>
            </a:r>
            <a:endParaRPr lang="en-US" sz="1250" dirty="0"/>
          </a:p>
        </p:txBody>
      </p:sp>
      <p:sp>
        <p:nvSpPr>
          <p:cNvPr id="13" name="Shape 11"/>
          <p:cNvSpPr/>
          <p:nvPr/>
        </p:nvSpPr>
        <p:spPr>
          <a:xfrm>
            <a:off x="801410" y="2875359"/>
            <a:ext cx="13027581" cy="624840"/>
          </a:xfrm>
          <a:prstGeom prst="rect">
            <a:avLst/>
          </a:prstGeom>
          <a:solidFill>
            <a:srgbClr val="FFFFFF">
              <a:alpha val="4000"/>
            </a:srgbClr>
          </a:solidFill>
          <a:ln/>
        </p:spPr>
      </p:sp>
      <p:sp>
        <p:nvSpPr>
          <p:cNvPr id="14" name="Text 12"/>
          <p:cNvSpPr/>
          <p:nvPr/>
        </p:nvSpPr>
        <p:spPr>
          <a:xfrm>
            <a:off x="960239" y="2959179"/>
            <a:ext cx="2104430" cy="228600"/>
          </a:xfrm>
          <a:prstGeom prst="rect">
            <a:avLst/>
          </a:prstGeom>
          <a:noFill/>
          <a:ln/>
        </p:spPr>
        <p:txBody>
          <a:bodyPr wrap="non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Punjenje — kritika</a:t>
            </a:r>
            <a:endParaRPr lang="en-US" sz="1250" dirty="0"/>
          </a:p>
        </p:txBody>
      </p:sp>
      <p:sp>
        <p:nvSpPr>
          <p:cNvPr id="15" name="Text 13"/>
          <p:cNvSpPr/>
          <p:nvPr/>
        </p:nvSpPr>
        <p:spPr>
          <a:xfrm>
            <a:off x="3389709" y="2959179"/>
            <a:ext cx="3071217"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Suština feedbacka, šta treba popraviti</a:t>
            </a:r>
            <a:endParaRPr lang="en-US" sz="1250" dirty="0"/>
          </a:p>
        </p:txBody>
      </p:sp>
      <p:sp>
        <p:nvSpPr>
          <p:cNvPr id="16" name="Text 14"/>
          <p:cNvSpPr/>
          <p:nvPr/>
        </p:nvSpPr>
        <p:spPr>
          <a:xfrm>
            <a:off x="6785967" y="2959179"/>
            <a:ext cx="6884313" cy="457200"/>
          </a:xfrm>
          <a:prstGeom prst="rect">
            <a:avLst/>
          </a:prstGeom>
          <a:noFill/>
          <a:ln/>
        </p:spPr>
        <p:txBody>
          <a:bodyPr wrap="squar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„Međutim, publika je izgubila pažnju posle 10 minuta — mislim da si previše čitao sa slajdova umesto da komuniciraš sa njima."</a:t>
            </a:r>
            <a:endParaRPr lang="en-US" sz="1250" dirty="0"/>
          </a:p>
        </p:txBody>
      </p:sp>
      <p:sp>
        <p:nvSpPr>
          <p:cNvPr id="17" name="Shape 15"/>
          <p:cNvSpPr/>
          <p:nvPr/>
        </p:nvSpPr>
        <p:spPr>
          <a:xfrm>
            <a:off x="801410" y="3500199"/>
            <a:ext cx="13027581" cy="396240"/>
          </a:xfrm>
          <a:prstGeom prst="rect">
            <a:avLst/>
          </a:prstGeom>
          <a:solidFill>
            <a:srgbClr val="000000">
              <a:alpha val="4000"/>
            </a:srgbClr>
          </a:solidFill>
          <a:ln/>
        </p:spPr>
      </p:sp>
      <p:sp>
        <p:nvSpPr>
          <p:cNvPr id="18" name="Text 16"/>
          <p:cNvSpPr/>
          <p:nvPr/>
        </p:nvSpPr>
        <p:spPr>
          <a:xfrm>
            <a:off x="960239" y="3584019"/>
            <a:ext cx="2104430" cy="228600"/>
          </a:xfrm>
          <a:prstGeom prst="rect">
            <a:avLst/>
          </a:prstGeom>
          <a:noFill/>
          <a:ln/>
        </p:spPr>
        <p:txBody>
          <a:bodyPr wrap="non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Donji hleb — pohvala</a:t>
            </a:r>
            <a:endParaRPr lang="en-US" sz="1250" dirty="0"/>
          </a:p>
        </p:txBody>
      </p:sp>
      <p:sp>
        <p:nvSpPr>
          <p:cNvPr id="19" name="Text 17"/>
          <p:cNvSpPr/>
          <p:nvPr/>
        </p:nvSpPr>
        <p:spPr>
          <a:xfrm>
            <a:off x="3389709" y="3584019"/>
            <a:ext cx="3071217"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Završi pozitivno, očuvaj motivaciju</a:t>
            </a:r>
            <a:endParaRPr lang="en-US" sz="1250" dirty="0"/>
          </a:p>
        </p:txBody>
      </p:sp>
      <p:sp>
        <p:nvSpPr>
          <p:cNvPr id="20" name="Text 18"/>
          <p:cNvSpPr/>
          <p:nvPr/>
        </p:nvSpPr>
        <p:spPr>
          <a:xfrm>
            <a:off x="6785967" y="3584019"/>
            <a:ext cx="6884313" cy="228600"/>
          </a:xfrm>
          <a:prstGeom prst="rect">
            <a:avLst/>
          </a:prstGeom>
          <a:noFill/>
          <a:ln/>
        </p:spPr>
        <p:txBody>
          <a:bodyPr wrap="none" lIns="0" tIns="0" rIns="0" bIns="0" rtlCol="0" anchor="t"/>
          <a:lstStyle/>
          <a:p>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„Inače, tema je bila super izabrana i pitanja na kraju su bila odlična."</a:t>
            </a:r>
            <a:endParaRPr lang="en-US" sz="1250" dirty="0"/>
          </a:p>
        </p:txBody>
      </p:sp>
      <p:sp>
        <p:nvSpPr>
          <p:cNvPr id="21" name="Text 19"/>
          <p:cNvSpPr/>
          <p:nvPr/>
        </p:nvSpPr>
        <p:spPr>
          <a:xfrm>
            <a:off x="793790" y="4046934"/>
            <a:ext cx="13042821" cy="457200"/>
          </a:xfrm>
          <a:prstGeom prst="rect">
            <a:avLst/>
          </a:prstGeom>
          <a:noFill/>
          <a:ln/>
        </p:spPr>
        <p:txBody>
          <a:bodyPr wrap="squar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Zašto je popularan:</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Intuitivno je privlačan jer smanjuje nelagodnost — i za davaoca i za primaoca. Menadžeri ga vole jer im daje strukturu za neprijatan razgovor. Trening programi ga masovno uče jer je lako zapamtiti.</a:t>
            </a:r>
            <a:endParaRPr lang="en-US" sz="1250" dirty="0"/>
          </a:p>
        </p:txBody>
      </p:sp>
      <p:sp>
        <p:nvSpPr>
          <p:cNvPr id="22" name="Text 20"/>
          <p:cNvSpPr/>
          <p:nvPr/>
        </p:nvSpPr>
        <p:spPr>
          <a:xfrm>
            <a:off x="793790" y="4647009"/>
            <a:ext cx="13042821" cy="457200"/>
          </a:xfrm>
          <a:prstGeom prst="rect">
            <a:avLst/>
          </a:prstGeom>
          <a:noFill/>
          <a:ln/>
        </p:spPr>
        <p:txBody>
          <a:bodyPr wrap="squar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Problem 1 — transparentnost:</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Zaposleni brzo nauče obrazac. Čim čuju pohvalu na početku, znaju da sledi „ali..." — i prestaju da slušaju pohvalu. Pohvala postaje signal za opasnost umesto genuine priznanje.</a:t>
            </a:r>
            <a:endParaRPr lang="en-US" sz="1250" dirty="0"/>
          </a:p>
        </p:txBody>
      </p:sp>
      <p:sp>
        <p:nvSpPr>
          <p:cNvPr id="23" name="Text 21"/>
          <p:cNvSpPr/>
          <p:nvPr/>
        </p:nvSpPr>
        <p:spPr>
          <a:xfrm>
            <a:off x="793790" y="5247084"/>
            <a:ext cx="13042821" cy="457200"/>
          </a:xfrm>
          <a:prstGeom prst="rect">
            <a:avLst/>
          </a:prstGeom>
          <a:noFill/>
          <a:ln/>
        </p:spPr>
        <p:txBody>
          <a:bodyPr wrap="squar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Problem 2 — razvodnjavanje:</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Kritika se oslabi između dva sloja pohvale. Primalac izađe iz razgovora misleći „Pa, uglavnom je dobro" — i ne promeni ponašanje. Istraživanja pokazuju da ljudi bolje pamte početak i kraj poruke (primacy/recency efekat), a kritika je u sredini.</a:t>
            </a:r>
            <a:endParaRPr lang="en-US" sz="1250" dirty="0"/>
          </a:p>
        </p:txBody>
      </p:sp>
      <p:sp>
        <p:nvSpPr>
          <p:cNvPr id="24" name="Text 22"/>
          <p:cNvSpPr/>
          <p:nvPr/>
        </p:nvSpPr>
        <p:spPr>
          <a:xfrm>
            <a:off x="793790" y="5847159"/>
            <a:ext cx="13042821" cy="457200"/>
          </a:xfrm>
          <a:prstGeom prst="rect">
            <a:avLst/>
          </a:prstGeom>
          <a:noFill/>
          <a:ln/>
        </p:spPr>
        <p:txBody>
          <a:bodyPr wrap="squar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Problem 3 — atribuciona ambiguitetnost:</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Primalac ne zna šta je „pravo" — da li me šef zaista hvali, ili je to samo uvod u udarac? Ovo je upravo problem koji Cohen, Steele &amp; Ross (1999) identifikuju: nejasnoća u tumačenju namere davaoca feedbacka.</a:t>
            </a:r>
            <a:endParaRPr lang="en-US" sz="1250" dirty="0"/>
          </a:p>
        </p:txBody>
      </p:sp>
      <p:sp>
        <p:nvSpPr>
          <p:cNvPr id="25" name="Text 23"/>
          <p:cNvSpPr/>
          <p:nvPr/>
        </p:nvSpPr>
        <p:spPr>
          <a:xfrm>
            <a:off x="793790" y="6447234"/>
            <a:ext cx="13042821" cy="457200"/>
          </a:xfrm>
          <a:prstGeom prst="rect">
            <a:avLst/>
          </a:prstGeom>
          <a:noFill/>
          <a:ln/>
        </p:spPr>
        <p:txBody>
          <a:bodyPr wrap="squar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Kroz prizmu kvadranata:</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Sendvič se nalazi između donjeg levog i gornjeg levog kvadranta. Pokušava da doda jasnoću (strukturira poruku), ali ne dodaje saradnju — ostaje jednosmeran. I sama jasnoća je kompromitovana jer je kritika omotana pohvalama koje je razvodne.</a:t>
            </a:r>
            <a:endParaRPr lang="en-US" sz="1250" dirty="0"/>
          </a:p>
        </p:txBody>
      </p:sp>
      <p:sp>
        <p:nvSpPr>
          <p:cNvPr id="26" name="Text 24"/>
          <p:cNvSpPr/>
          <p:nvPr/>
        </p:nvSpPr>
        <p:spPr>
          <a:xfrm>
            <a:off x="793790" y="7047309"/>
            <a:ext cx="13042821" cy="228600"/>
          </a:xfrm>
          <a:prstGeom prst="rect">
            <a:avLst/>
          </a:prstGeom>
          <a:noFill/>
          <a:ln/>
        </p:spPr>
        <p:txBody>
          <a:bodyPr wrap="none" lIns="0" tIns="0" rIns="0" bIns="0" rtlCol="0" anchor="t"/>
          <a:lstStyle/>
          <a:p>
            <a:pPr algn="l" indent="0" marL="0">
              <a:lnSpc>
                <a:spcPts val="1800"/>
              </a:lnSpc>
              <a:buNone/>
            </a:pPr>
            <a:r>
              <a:rPr lang="en-US" sz="1250" b="1" dirty="0">
                <a:solidFill>
                  <a:srgbClr val="272525"/>
                </a:solidFill>
                <a:latin typeface="Source Sans 3" pitchFamily="34" charset="0"/>
                <a:ea typeface="Source Sans 3" pitchFamily="34" charset="-122"/>
                <a:cs typeface="Source Sans 3" pitchFamily="34" charset="-120"/>
              </a:rPr>
              <a:t>Kada ipak može da posluži:</a:t>
            </a:r>
            <a:pPr algn="l" indent="0" marL="0">
              <a:lnSpc>
                <a:spcPts val="1800"/>
              </a:lnSpc>
              <a:buNone/>
            </a:pPr>
            <a:r>
              <a:rPr lang="en-US" sz="1250" dirty="0">
                <a:solidFill>
                  <a:srgbClr val="272525"/>
                </a:solidFill>
                <a:latin typeface="Source Sans 3" pitchFamily="34" charset="0"/>
                <a:ea typeface="Source Sans 3" pitchFamily="34" charset="-122"/>
                <a:cs typeface="Source Sans 3" pitchFamily="34" charset="-120"/>
              </a:rPr>
              <a:t> Za niskorizične, svakodnevne situacije gde odnos nije ugrožen i gde je poruka jednostavna. Sendvič je bolji od ničega — ali postoje značajno bolji modeli.</a:t>
            </a:r>
            <a:endParaRPr lang="en-US" sz="12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2501027"/>
            <a:ext cx="8998268" cy="496133"/>
          </a:xfrm>
          <a:prstGeom prst="rect">
            <a:avLst/>
          </a:prstGeom>
          <a:noFill/>
          <a:ln/>
        </p:spPr>
        <p:txBody>
          <a:bodyPr wrap="none" lIns="0" tIns="0" rIns="0" bIns="0" rtlCol="0" anchor="t"/>
          <a:lstStyle/>
          <a:p>
            <a:pPr algn="l" indent="0" marL="0">
              <a:lnSpc>
                <a:spcPts val="3900"/>
              </a:lnSpc>
              <a:buNone/>
            </a:pPr>
            <a:r>
              <a:rPr lang="en-US" sz="3100" b="1" dirty="0">
                <a:solidFill>
                  <a:srgbClr val="769993"/>
                </a:solidFill>
                <a:latin typeface="Montserrat Bold" pitchFamily="34" charset="0"/>
                <a:ea typeface="Montserrat Bold" pitchFamily="34" charset="-122"/>
                <a:cs typeface="Montserrat Bold" pitchFamily="34" charset="-120"/>
              </a:rPr>
              <a:t>Model 2. SBI (Situation – Behavior – Impact)</a:t>
            </a:r>
            <a:endParaRPr lang="en-US" sz="3100" dirty="0"/>
          </a:p>
        </p:txBody>
      </p:sp>
      <p:sp>
        <p:nvSpPr>
          <p:cNvPr id="3" name="Shape 1"/>
          <p:cNvSpPr/>
          <p:nvPr/>
        </p:nvSpPr>
        <p:spPr>
          <a:xfrm>
            <a:off x="793790" y="3393996"/>
            <a:ext cx="4215289" cy="1793796"/>
          </a:xfrm>
          <a:prstGeom prst="roundRect">
            <a:avLst>
              <a:gd name="adj" fmla="val 4647"/>
            </a:avLst>
          </a:prstGeom>
          <a:solidFill>
            <a:srgbClr val="E2E9E8"/>
          </a:solidFill>
          <a:ln w="7620">
            <a:solidFill>
              <a:srgbClr val="C8CFCE"/>
            </a:solidFill>
            <a:prstDash val="solid"/>
          </a:ln>
        </p:spPr>
      </p:sp>
      <p:sp>
        <p:nvSpPr>
          <p:cNvPr id="4" name="Text 2"/>
          <p:cNvSpPr/>
          <p:nvPr/>
        </p:nvSpPr>
        <p:spPr>
          <a:xfrm>
            <a:off x="999768" y="3599974"/>
            <a:ext cx="3803333" cy="496133"/>
          </a:xfrm>
          <a:prstGeom prst="rect">
            <a:avLst/>
          </a:prstGeom>
          <a:noFill/>
          <a:ln/>
        </p:spPr>
        <p:txBody>
          <a:bodyPr wrap="none" lIns="0" tIns="0" rIns="0" bIns="0" rtlCol="0" anchor="t"/>
          <a:lstStyle/>
          <a:p>
            <a:pPr algn="l" indent="0" marL="0">
              <a:lnSpc>
                <a:spcPts val="3900"/>
              </a:lnSpc>
              <a:buNone/>
            </a:pPr>
            <a:r>
              <a:rPr lang="en-US" sz="3100" b="1" dirty="0">
                <a:solidFill>
                  <a:srgbClr val="272525"/>
                </a:solidFill>
                <a:latin typeface="Montserrat Bold" pitchFamily="34" charset="0"/>
                <a:ea typeface="Montserrat Bold" pitchFamily="34" charset="-122"/>
                <a:cs typeface="Montserrat Bold" pitchFamily="34" charset="-120"/>
              </a:rPr>
              <a:t>Situation</a:t>
            </a:r>
            <a:endParaRPr lang="en-US" sz="3100" dirty="0"/>
          </a:p>
        </p:txBody>
      </p:sp>
      <p:sp>
        <p:nvSpPr>
          <p:cNvPr id="5" name="Text 3"/>
          <p:cNvSpPr/>
          <p:nvPr/>
        </p:nvSpPr>
        <p:spPr>
          <a:xfrm>
            <a:off x="999768" y="4215170"/>
            <a:ext cx="3803333" cy="63507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Opiši konkretnu situaciju — „Na jučerašnjem sastanku sa klijentom..."</a:t>
            </a:r>
            <a:endParaRPr lang="en-US" sz="1550" dirty="0"/>
          </a:p>
        </p:txBody>
      </p:sp>
      <p:sp>
        <p:nvSpPr>
          <p:cNvPr id="6" name="Shape 4"/>
          <p:cNvSpPr/>
          <p:nvPr/>
        </p:nvSpPr>
        <p:spPr>
          <a:xfrm>
            <a:off x="5207437" y="3393996"/>
            <a:ext cx="4215408" cy="1793796"/>
          </a:xfrm>
          <a:prstGeom prst="roundRect">
            <a:avLst>
              <a:gd name="adj" fmla="val 4647"/>
            </a:avLst>
          </a:prstGeom>
          <a:solidFill>
            <a:srgbClr val="E2E9E8"/>
          </a:solidFill>
          <a:ln w="7620">
            <a:solidFill>
              <a:srgbClr val="C8CFCE"/>
            </a:solidFill>
            <a:prstDash val="solid"/>
          </a:ln>
        </p:spPr>
      </p:sp>
      <p:sp>
        <p:nvSpPr>
          <p:cNvPr id="7" name="Text 5"/>
          <p:cNvSpPr/>
          <p:nvPr/>
        </p:nvSpPr>
        <p:spPr>
          <a:xfrm>
            <a:off x="5413415" y="3599974"/>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Behavior</a:t>
            </a:r>
            <a:endParaRPr lang="en-US" sz="1950" dirty="0"/>
          </a:p>
        </p:txBody>
      </p:sp>
      <p:sp>
        <p:nvSpPr>
          <p:cNvPr id="8" name="Text 6"/>
          <p:cNvSpPr/>
          <p:nvPr/>
        </p:nvSpPr>
        <p:spPr>
          <a:xfrm>
            <a:off x="5413415" y="4029194"/>
            <a:ext cx="3803452"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Opiši ponašanje koje si video/čuo, objektivno, bez interpretacije — „...prekinuo si kolegu tri puta dok je prezentovala..."</a:t>
            </a:r>
            <a:endParaRPr lang="en-US" sz="1550" dirty="0"/>
          </a:p>
        </p:txBody>
      </p:sp>
      <p:sp>
        <p:nvSpPr>
          <p:cNvPr id="9" name="Shape 7"/>
          <p:cNvSpPr/>
          <p:nvPr/>
        </p:nvSpPr>
        <p:spPr>
          <a:xfrm>
            <a:off x="9621203" y="3393996"/>
            <a:ext cx="4215289" cy="1793796"/>
          </a:xfrm>
          <a:prstGeom prst="roundRect">
            <a:avLst>
              <a:gd name="adj" fmla="val 4647"/>
            </a:avLst>
          </a:prstGeom>
          <a:solidFill>
            <a:srgbClr val="E2E9E8"/>
          </a:solidFill>
          <a:ln w="7620">
            <a:solidFill>
              <a:srgbClr val="C8CFCE"/>
            </a:solidFill>
            <a:prstDash val="solid"/>
          </a:ln>
        </p:spPr>
      </p:sp>
      <p:sp>
        <p:nvSpPr>
          <p:cNvPr id="10" name="Text 8"/>
          <p:cNvSpPr/>
          <p:nvPr/>
        </p:nvSpPr>
        <p:spPr>
          <a:xfrm>
            <a:off x="9827181" y="3599974"/>
            <a:ext cx="2480905" cy="310158"/>
          </a:xfrm>
          <a:prstGeom prst="rect">
            <a:avLst/>
          </a:prstGeom>
          <a:noFill/>
          <a:ln/>
        </p:spPr>
        <p:txBody>
          <a:bodyPr wrap="none" lIns="0" tIns="0" rIns="0" bIns="0" rtlCol="0" anchor="t"/>
          <a:lstStyle/>
          <a:p>
            <a:pPr algn="l" indent="0" marL="0">
              <a:lnSpc>
                <a:spcPts val="2400"/>
              </a:lnSpc>
              <a:buNone/>
            </a:pPr>
            <a:r>
              <a:rPr lang="en-US" sz="1950" b="1" dirty="0">
                <a:solidFill>
                  <a:srgbClr val="272525"/>
                </a:solidFill>
                <a:latin typeface="Montserrat Bold" pitchFamily="34" charset="0"/>
                <a:ea typeface="Montserrat Bold" pitchFamily="34" charset="-122"/>
                <a:cs typeface="Montserrat Bold" pitchFamily="34" charset="-120"/>
              </a:rPr>
              <a:t>Impact</a:t>
            </a:r>
            <a:endParaRPr lang="en-US" sz="1950" dirty="0"/>
          </a:p>
        </p:txBody>
      </p:sp>
      <p:sp>
        <p:nvSpPr>
          <p:cNvPr id="11" name="Text 9"/>
          <p:cNvSpPr/>
          <p:nvPr/>
        </p:nvSpPr>
        <p:spPr>
          <a:xfrm>
            <a:off x="9827181" y="4029194"/>
            <a:ext cx="3803333" cy="952619"/>
          </a:xfrm>
          <a:prstGeom prst="rect">
            <a:avLst/>
          </a:prstGeom>
          <a:noFill/>
          <a:ln/>
        </p:spPr>
        <p:txBody>
          <a:bodyPr wrap="square" lIns="0" tIns="0" rIns="0" bIns="0" rtlCol="0" anchor="t"/>
          <a:lstStyle/>
          <a:p>
            <a:pPr algn="l" indent="0" marL="0">
              <a:lnSpc>
                <a:spcPts val="2500"/>
              </a:lnSpc>
              <a:buNone/>
            </a:pPr>
            <a:r>
              <a:rPr lang="en-US" sz="1550" dirty="0">
                <a:solidFill>
                  <a:srgbClr val="272525"/>
                </a:solidFill>
                <a:latin typeface="Source Sans 3" pitchFamily="34" charset="0"/>
                <a:ea typeface="Source Sans 3" pitchFamily="34" charset="-122"/>
                <a:cs typeface="Source Sans 3" pitchFamily="34" charset="-120"/>
              </a:rPr>
              <a:t>Opiši efekat tog ponašanja — „...klijent je delovao zbunjeno, i mislim da je to umanjilo njihovo poverenje u nas kao tim."</a:t>
            </a:r>
            <a:endParaRPr lang="en-US" sz="1550" dirty="0"/>
          </a:p>
        </p:txBody>
      </p:sp>
      <p:sp>
        <p:nvSpPr>
          <p:cNvPr id="12" name="Text 10"/>
          <p:cNvSpPr/>
          <p:nvPr/>
        </p:nvSpPr>
        <p:spPr>
          <a:xfrm>
            <a:off x="793790" y="5411033"/>
            <a:ext cx="13042821" cy="317540"/>
          </a:xfrm>
          <a:prstGeom prst="rect">
            <a:avLst/>
          </a:prstGeom>
          <a:noFill/>
          <a:ln/>
        </p:spPr>
        <p:txBody>
          <a:bodyPr wrap="none" lIns="0" tIns="0" rIns="0" bIns="0" rtlCol="0" anchor="t"/>
          <a:lstStyle/>
          <a:p>
            <a:pPr algn="l" indent="0" marL="0">
              <a:lnSpc>
                <a:spcPts val="2500"/>
              </a:lnSpc>
              <a:buNone/>
            </a:pPr>
            <a:r>
              <a:rPr lang="en-US" sz="1550" i="1" dirty="0">
                <a:solidFill>
                  <a:srgbClr val="272525"/>
                </a:solidFill>
                <a:latin typeface="Source Sans 3" pitchFamily="34" charset="0"/>
                <a:ea typeface="Source Sans 3" pitchFamily="34" charset="-122"/>
                <a:cs typeface="Source Sans 3" pitchFamily="34" charset="-120"/>
              </a:rPr>
              <a:t>Zašto radi: drži pažnju na nivou zadatka (FIT nivo 1), ne na nivou identiteta. Ne kaže „ti si nepristojan" već „ovo ponašanje je imalo ovaj efekat".</a:t>
            </a:r>
            <a:endParaRPr lang="en-US" sz="15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2026-03-07T20:23:45Z</dcterms:created>
  <dcterms:modified xsi:type="dcterms:W3CDTF">2026-03-07T20:23:45Z</dcterms:modified>
</cp:coreProperties>
</file>