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82"/>
  </p:notesMasterIdLst>
  <p:sldIdLst>
    <p:sldId id="256" r:id="rId2"/>
    <p:sldId id="565" r:id="rId3"/>
    <p:sldId id="514" r:id="rId4"/>
    <p:sldId id="454" r:id="rId5"/>
    <p:sldId id="516" r:id="rId6"/>
    <p:sldId id="540" r:id="rId7"/>
    <p:sldId id="440" r:id="rId8"/>
    <p:sldId id="541" r:id="rId9"/>
    <p:sldId id="586" r:id="rId10"/>
    <p:sldId id="578" r:id="rId11"/>
    <p:sldId id="441" r:id="rId12"/>
    <p:sldId id="442" r:id="rId13"/>
    <p:sldId id="521" r:id="rId14"/>
    <p:sldId id="542" r:id="rId15"/>
    <p:sldId id="576" r:id="rId16"/>
    <p:sldId id="520" r:id="rId17"/>
    <p:sldId id="579" r:id="rId18"/>
    <p:sldId id="519" r:id="rId19"/>
    <p:sldId id="543" r:id="rId20"/>
    <p:sldId id="444" r:id="rId21"/>
    <p:sldId id="445" r:id="rId22"/>
    <p:sldId id="544" r:id="rId23"/>
    <p:sldId id="580" r:id="rId24"/>
    <p:sldId id="547" r:id="rId25"/>
    <p:sldId id="523" r:id="rId26"/>
    <p:sldId id="525" r:id="rId27"/>
    <p:sldId id="548" r:id="rId28"/>
    <p:sldId id="324" r:id="rId29"/>
    <p:sldId id="549" r:id="rId30"/>
    <p:sldId id="550" r:id="rId31"/>
    <p:sldId id="551" r:id="rId32"/>
    <p:sldId id="552" r:id="rId33"/>
    <p:sldId id="325" r:id="rId34"/>
    <p:sldId id="326" r:id="rId35"/>
    <p:sldId id="526" r:id="rId36"/>
    <p:sldId id="487" r:id="rId37"/>
    <p:sldId id="554" r:id="rId38"/>
    <p:sldId id="556" r:id="rId39"/>
    <p:sldId id="558" r:id="rId40"/>
    <p:sldId id="581" r:id="rId41"/>
    <p:sldId id="534" r:id="rId42"/>
    <p:sldId id="560" r:id="rId43"/>
    <p:sldId id="553" r:id="rId44"/>
    <p:sldId id="561" r:id="rId45"/>
    <p:sldId id="594" r:id="rId46"/>
    <p:sldId id="596" r:id="rId47"/>
    <p:sldId id="588" r:id="rId48"/>
    <p:sldId id="567" r:id="rId49"/>
    <p:sldId id="267" r:id="rId50"/>
    <p:sldId id="273" r:id="rId51"/>
    <p:sldId id="274" r:id="rId52"/>
    <p:sldId id="268" r:id="rId53"/>
    <p:sldId id="583" r:id="rId54"/>
    <p:sldId id="272" r:id="rId55"/>
    <p:sldId id="276" r:id="rId56"/>
    <p:sldId id="261" r:id="rId57"/>
    <p:sldId id="269" r:id="rId58"/>
    <p:sldId id="270" r:id="rId59"/>
    <p:sldId id="271" r:id="rId60"/>
    <p:sldId id="535" r:id="rId61"/>
    <p:sldId id="589" r:id="rId62"/>
    <p:sldId id="537" r:id="rId63"/>
    <p:sldId id="568" r:id="rId64"/>
    <p:sldId id="590" r:id="rId65"/>
    <p:sldId id="591" r:id="rId66"/>
    <p:sldId id="592" r:id="rId67"/>
    <p:sldId id="593" r:id="rId68"/>
    <p:sldId id="353" r:id="rId69"/>
    <p:sldId id="297" r:id="rId70"/>
    <p:sldId id="595" r:id="rId71"/>
    <p:sldId id="298" r:id="rId72"/>
    <p:sldId id="299" r:id="rId73"/>
    <p:sldId id="564" r:id="rId74"/>
    <p:sldId id="538" r:id="rId75"/>
    <p:sldId id="574" r:id="rId76"/>
    <p:sldId id="575" r:id="rId77"/>
    <p:sldId id="539" r:id="rId78"/>
    <p:sldId id="460" r:id="rId79"/>
    <p:sldId id="585" r:id="rId80"/>
    <p:sldId id="393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FF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6044" autoAdjust="0"/>
  </p:normalViewPr>
  <p:slideViewPr>
    <p:cSldViewPr>
      <p:cViewPr varScale="1">
        <p:scale>
          <a:sx n="80" d="100"/>
          <a:sy n="80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237" cy="7223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Faktor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Kosa rotacja</c:v>
                </c:pt>
                <c:pt idx="1">
                  <c:v>Ortogonalna rotacija</c:v>
                </c:pt>
                <c:pt idx="2">
                  <c:v>Nerotirano rešenje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26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D-4AC9-9356-4382B82731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Faktor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Kosa rotacja</c:v>
                </c:pt>
                <c:pt idx="1">
                  <c:v>Ortogonalna rotacija</c:v>
                </c:pt>
                <c:pt idx="2">
                  <c:v>Nerotirano rešenje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</c:v>
                </c:pt>
                <c:pt idx="1">
                  <c:v>28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D-4AC9-9356-4382B8273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0347800"/>
        <c:axId val="440351736"/>
      </c:barChart>
      <c:catAx>
        <c:axId val="440347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40351736"/>
        <c:crosses val="autoZero"/>
        <c:auto val="1"/>
        <c:lblAlgn val="ctr"/>
        <c:lblOffset val="100"/>
        <c:noMultiLvlLbl val="0"/>
      </c:catAx>
      <c:valAx>
        <c:axId val="440351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4034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Faktor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Kosa rotacija</c:v>
                </c:pt>
                <c:pt idx="1">
                  <c:v>Ortogonalna rotacija</c:v>
                </c:pt>
                <c:pt idx="2">
                  <c:v>Nerotirano rešenje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27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F-4B6B-8F52-7A3983B87E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Preklapanje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Kosa rotacija</c:v>
                </c:pt>
                <c:pt idx="1">
                  <c:v>Ortogonalna rotacija</c:v>
                </c:pt>
                <c:pt idx="2">
                  <c:v>Nerotirano rešenje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F-4B6B-8F52-7A3983B87E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Faktor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Kosa rotacija</c:v>
                </c:pt>
                <c:pt idx="1">
                  <c:v>Ortogonalna rotacija</c:v>
                </c:pt>
                <c:pt idx="2">
                  <c:v>Nerotirano rešenje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  <c:pt idx="1">
                  <c:v>23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6F-4B6B-8F52-7A3983B87E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Unikvitet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Kosa rotacija</c:v>
                </c:pt>
                <c:pt idx="1">
                  <c:v>Ortogonalna rotacija</c:v>
                </c:pt>
                <c:pt idx="2">
                  <c:v>Nerotirano rešenje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F-4B6B-8F52-7A3983B87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9041608"/>
        <c:axId val="519041936"/>
      </c:barChart>
      <c:catAx>
        <c:axId val="51904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9041936"/>
        <c:crosses val="autoZero"/>
        <c:auto val="1"/>
        <c:lblAlgn val="ctr"/>
        <c:lblOffset val="100"/>
        <c:noMultiLvlLbl val="0"/>
      </c:catAx>
      <c:valAx>
        <c:axId val="519041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904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D1847EB-5BA2-4AC6-B8EC-624240929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ACE291-768C-4FDB-84CB-6487A5C02E8A}" type="slidenum">
              <a:rPr lang="en-GB" altLang="en-US" smtClean="0">
                <a:latin typeface="Arial" pitchFamily="34" charset="0"/>
              </a:rPr>
              <a:pPr/>
              <a:t>4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7229DD-0F79-44B1-86B9-490F3A5E8CC1}" type="slidenum">
              <a:rPr lang="en-US" altLang="en-US" smtClean="0">
                <a:latin typeface="Times New Roman" pitchFamily="18" charset="0"/>
              </a:rPr>
              <a:pPr/>
              <a:t>23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64795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349D147-1FA0-4EB1-A3A1-191BB410D444}" type="slidenum">
              <a:rPr lang="en-US" altLang="en-US" smtClean="0">
                <a:latin typeface="Times New Roman" pitchFamily="18" charset="0"/>
              </a:rPr>
              <a:pPr/>
              <a:t>25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5E9AAD-1E92-4F09-BC53-94F652BD87AE}" type="slidenum">
              <a:rPr lang="en-US" altLang="en-US" smtClean="0">
                <a:latin typeface="Times New Roman" pitchFamily="18" charset="0"/>
              </a:rPr>
              <a:pPr/>
              <a:t>26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FD8540-CDCE-45CE-9ECF-9EAC2C10D88B}" type="slidenum">
              <a:rPr lang="en-GB" altLang="en-US" smtClean="0">
                <a:latin typeface="Arial" pitchFamily="34" charset="0"/>
              </a:rPr>
              <a:pPr/>
              <a:t>36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2CC58B-9FBC-42BD-B00B-E8CC26E44294}" type="slidenum">
              <a:rPr lang="en-US" altLang="en-US" smtClean="0">
                <a:latin typeface="Times New Roman" pitchFamily="18" charset="0"/>
              </a:rPr>
              <a:pPr/>
              <a:t>60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BFC8F4-A811-4E3A-92F4-B735CCFA8DD7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7229DD-0F79-44B1-86B9-490F3A5E8CC1}" type="slidenum">
              <a:rPr lang="en-US" altLang="en-US" smtClean="0">
                <a:latin typeface="Times New Roman" pitchFamily="18" charset="0"/>
              </a:rPr>
              <a:pPr/>
              <a:t>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1E06E2-6AB4-4CE0-B842-37C3C58E674D}" type="slidenum">
              <a:rPr lang="en-GB" altLang="en-US" smtClean="0">
                <a:latin typeface="Arial" pitchFamily="34" charset="0"/>
              </a:rPr>
              <a:pPr/>
              <a:t>7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7229DD-0F79-44B1-86B9-490F3A5E8CC1}" type="slidenum">
              <a:rPr lang="en-US" altLang="en-US" smtClean="0">
                <a:latin typeface="Times New Roman" pitchFamily="18" charset="0"/>
              </a:rPr>
              <a:pPr/>
              <a:t>10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29186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C73027-EE90-41D2-95E4-96FB1096D332}" type="slidenum">
              <a:rPr lang="en-GB" altLang="en-US" smtClean="0">
                <a:latin typeface="Arial" pitchFamily="34" charset="0"/>
              </a:rPr>
              <a:pPr/>
              <a:t>11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7ED4AC-D0B7-4C7C-AB15-E0558EB20591}" type="slidenum">
              <a:rPr lang="en-GB" altLang="en-US" smtClean="0">
                <a:latin typeface="Arial" pitchFamily="34" charset="0"/>
              </a:rPr>
              <a:pPr/>
              <a:t>12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058B06C-6E29-464C-937D-F580FC0A7290}" type="slidenum">
              <a:rPr lang="en-GB" altLang="en-US" smtClean="0">
                <a:latin typeface="Arial" pitchFamily="34" charset="0"/>
              </a:rPr>
              <a:pPr/>
              <a:t>20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469815-60FF-45A6-926B-A17DFC7FB147}" type="slidenum">
              <a:rPr lang="en-GB" altLang="en-US" smtClean="0">
                <a:latin typeface="Arial" pitchFamily="34" charset="0"/>
              </a:rPr>
              <a:pPr/>
              <a:t>21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5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4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4636-A9BA-4074-8E60-26A108F72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44D4-193B-4F1F-846B-D7A31E800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1F90-2065-4629-8A1C-708781919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42ED-36E5-4426-83F1-1C268F12C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8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0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0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3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5FF4D1-C716-4D41-9AB7-69DAC1536E54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FAKTORSKA ANALIZA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Rotacije, metode ekstrakcije, dobre i loše prakse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Jednostavna struktura</a:t>
            </a:r>
            <a:endParaRPr lang="en-US" alt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22959" y="1845734"/>
            <a:ext cx="4711065" cy="4023360"/>
          </a:xfrm>
        </p:spPr>
        <p:txBody>
          <a:bodyPr>
            <a:normAutofit/>
          </a:bodyPr>
          <a:lstStyle/>
          <a:p>
            <a:r>
              <a:rPr lang="sr-Latn-RS" altLang="en-US" dirty="0"/>
              <a:t>Zašto ova matrica ne zadovoljava principe jednostavne strukture?</a:t>
            </a:r>
          </a:p>
          <a:p>
            <a:r>
              <a:rPr lang="sr-Latn-RS" altLang="en-US" dirty="0"/>
              <a:t>Mnoge varijable nemaju nulta zasićenja</a:t>
            </a:r>
          </a:p>
          <a:p>
            <a:r>
              <a:rPr lang="sr-Latn-RS" altLang="en-US" dirty="0"/>
              <a:t>Prvi faktor takođe nema nulto zasićenje</a:t>
            </a:r>
          </a:p>
          <a:p>
            <a:r>
              <a:rPr lang="sr-Latn-CS" altLang="en-US" dirty="0"/>
              <a:t>Postoji </a:t>
            </a:r>
            <a:r>
              <a:rPr lang="sr-Latn-CS" altLang="en-US" dirty="0" err="1"/>
              <a:t>kompleksicitet</a:t>
            </a:r>
            <a:endParaRPr lang="sr-Latn-CS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7792" y="1837739"/>
            <a:ext cx="2722062" cy="4320943"/>
          </a:xfrm>
        </p:spPr>
      </p:pic>
    </p:spTree>
    <p:extLst>
      <p:ext uri="{BB962C8B-B14F-4D97-AF65-F5344CB8AC3E}">
        <p14:creationId xmlns:p14="http://schemas.microsoft.com/office/powerpoint/2010/main" val="11243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Jednostavna struktura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Kako je (zbog čega) došlo do toga da matrica strukture ne zadovoljava principe jednostavne strukture?</a:t>
            </a:r>
          </a:p>
          <a:p>
            <a:r>
              <a:rPr lang="sr-Latn-CS" altLang="en-US" dirty="0"/>
              <a:t>Zato što se visoka zasićenja (korelacije) najčešće grupišu na prvoj glavnoj komponenti</a:t>
            </a:r>
          </a:p>
          <a:p>
            <a:pPr eaLnBrk="1" hangingPunct="1"/>
            <a:r>
              <a:rPr lang="sr-Latn-CS" altLang="en-US" dirty="0"/>
              <a:t>Tako </a:t>
            </a:r>
            <a:r>
              <a:rPr lang="sr-Latn-CS" altLang="en-US" b="1" dirty="0">
                <a:solidFill>
                  <a:srgbClr val="1C1C1C"/>
                </a:solidFill>
              </a:rPr>
              <a:t>nerotirana</a:t>
            </a:r>
            <a:r>
              <a:rPr lang="sr-Latn-CS" altLang="en-US" dirty="0"/>
              <a:t> matrica strukture </a:t>
            </a:r>
            <a:r>
              <a:rPr lang="sr-Latn-CS" altLang="en-US" b="1" dirty="0">
                <a:solidFill>
                  <a:srgbClr val="1C1C1C"/>
                </a:solidFill>
              </a:rPr>
              <a:t>ne zadovoljava</a:t>
            </a:r>
            <a:r>
              <a:rPr lang="sr-Latn-CS" altLang="en-US" dirty="0"/>
              <a:t> kriterijume jednostavne strukture, pa se teško može interpretirati</a:t>
            </a:r>
          </a:p>
          <a:p>
            <a:pPr eaLnBrk="1" hangingPunct="1"/>
            <a:r>
              <a:rPr lang="sr-Latn-CS" altLang="en-US"/>
              <a:t>Zbog toga je za pravilnu interpretaciju faktora potrebno izvršiti neku rotaciju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Rotacija referentnih osa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Varijable predstavljamo kao vektore, a faktore kao koordinatne ose koje definišu prostor</a:t>
            </a:r>
          </a:p>
          <a:p>
            <a:r>
              <a:rPr lang="sr-Latn-CS" altLang="en-US" dirty="0"/>
              <a:t>Matrica korelacija jednoznačno određuje konfiguraciju vektora</a:t>
            </a:r>
            <a:r>
              <a:rPr lang="en-US" altLang="en-US" dirty="0"/>
              <a:t> </a:t>
            </a:r>
            <a:r>
              <a:rPr lang="sr-Latn-RS" altLang="en-US" dirty="0"/>
              <a:t>(izvornih varijabli)</a:t>
            </a:r>
            <a:endParaRPr lang="sr-Latn-CS" altLang="en-US" dirty="0"/>
          </a:p>
          <a:p>
            <a:r>
              <a:rPr lang="sr-Latn-CS" altLang="en-US" dirty="0"/>
              <a:t>Ali može biti opisana na bezbroj načina (položaj koordinatnih osa)</a:t>
            </a:r>
          </a:p>
          <a:p>
            <a:r>
              <a:rPr lang="sr-Latn-CS" altLang="en-US" dirty="0"/>
              <a:t>Rotacije rade redistribuciju varijanse po faktorima</a:t>
            </a:r>
          </a:p>
        </p:txBody>
      </p:sp>
      <p:pic>
        <p:nvPicPr>
          <p:cNvPr id="7" name="Picture 3" descr="kor2c">
            <a:extLst>
              <a:ext uri="{FF2B5EF4-FFF2-40B4-BE49-F238E27FC236}">
                <a16:creationId xmlns:a16="http://schemas.microsoft.com/office/drawing/2014/main" id="{78AB9289-9EFA-4FFE-A290-93E39DE637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279484"/>
            <a:ext cx="3702050" cy="3156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Rotacija koordinatnih 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Kakva su zasićenja na F1, a kakva na F2 pre rotacije?</a:t>
            </a:r>
          </a:p>
          <a:p>
            <a:r>
              <a:rPr lang="sr-Latn-RS" dirty="0"/>
              <a:t>Sve varijable imaju visoko zasićenje na F1, a na F2 su neka zasićenja pozitivna, a neka negativna, nižeg intenziteta</a:t>
            </a:r>
          </a:p>
          <a:p>
            <a:r>
              <a:rPr lang="sr-Latn-RS" dirty="0"/>
              <a:t>F1 će zato objašnjavati najveći deo varijanse, a varijansa F2 će biti značajno manja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3212976"/>
            <a:ext cx="1872208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D7804E-9034-4018-8A2D-EB88D0B38A2C}"/>
              </a:ext>
            </a:extLst>
          </p:cNvPr>
          <p:cNvCxnSpPr>
            <a:cxnSpLocks/>
          </p:cNvCxnSpPr>
          <p:nvPr/>
        </p:nvCxnSpPr>
        <p:spPr>
          <a:xfrm flipV="1">
            <a:off x="457200" y="4039437"/>
            <a:ext cx="4038600" cy="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0210A28-1231-476B-A48A-0C0E62E04225}"/>
              </a:ext>
            </a:extLst>
          </p:cNvPr>
          <p:cNvCxnSpPr>
            <a:cxnSpLocks/>
          </p:cNvCxnSpPr>
          <p:nvPr/>
        </p:nvCxnSpPr>
        <p:spPr>
          <a:xfrm flipV="1">
            <a:off x="2476500" y="1777215"/>
            <a:ext cx="0" cy="4525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856EF0-BC98-4891-96FF-8CED5E3618F1}"/>
              </a:ext>
            </a:extLst>
          </p:cNvPr>
          <p:cNvCxnSpPr>
            <a:cxnSpLocks/>
          </p:cNvCxnSpPr>
          <p:nvPr/>
        </p:nvCxnSpPr>
        <p:spPr>
          <a:xfrm flipV="1">
            <a:off x="2477127" y="3317067"/>
            <a:ext cx="1083555" cy="72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50DAE61-15AA-44C5-9894-1BE765706AF7}"/>
              </a:ext>
            </a:extLst>
          </p:cNvPr>
          <p:cNvCxnSpPr>
            <a:cxnSpLocks/>
          </p:cNvCxnSpPr>
          <p:nvPr/>
        </p:nvCxnSpPr>
        <p:spPr>
          <a:xfrm flipV="1">
            <a:off x="2476500" y="3028119"/>
            <a:ext cx="1156419" cy="101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A876EE2-3118-434F-A9B7-E7C1E479698F}"/>
              </a:ext>
            </a:extLst>
          </p:cNvPr>
          <p:cNvCxnSpPr>
            <a:cxnSpLocks/>
          </p:cNvCxnSpPr>
          <p:nvPr/>
        </p:nvCxnSpPr>
        <p:spPr>
          <a:xfrm>
            <a:off x="2476500" y="4055289"/>
            <a:ext cx="1373130" cy="778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BD25B3-C5F5-4E7A-AE2D-A08B06D6BD63}"/>
              </a:ext>
            </a:extLst>
          </p:cNvPr>
          <p:cNvCxnSpPr>
            <a:cxnSpLocks/>
          </p:cNvCxnSpPr>
          <p:nvPr/>
        </p:nvCxnSpPr>
        <p:spPr>
          <a:xfrm flipV="1">
            <a:off x="2549364" y="3244830"/>
            <a:ext cx="1300266" cy="79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A791D3-81EB-4F51-984C-0FDFD6BF2A95}"/>
              </a:ext>
            </a:extLst>
          </p:cNvPr>
          <p:cNvCxnSpPr>
            <a:cxnSpLocks/>
          </p:cNvCxnSpPr>
          <p:nvPr/>
        </p:nvCxnSpPr>
        <p:spPr>
          <a:xfrm>
            <a:off x="2476500" y="4039437"/>
            <a:ext cx="1156419" cy="794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04FE13-55BC-44D7-99F2-DE66966436E3}"/>
              </a:ext>
            </a:extLst>
          </p:cNvPr>
          <p:cNvCxnSpPr>
            <a:cxnSpLocks/>
          </p:cNvCxnSpPr>
          <p:nvPr/>
        </p:nvCxnSpPr>
        <p:spPr>
          <a:xfrm>
            <a:off x="2549364" y="4055289"/>
            <a:ext cx="866844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971AC68-4865-43B9-B8C3-4907DB463585}"/>
              </a:ext>
            </a:extLst>
          </p:cNvPr>
          <p:cNvCxnSpPr>
            <a:cxnSpLocks/>
          </p:cNvCxnSpPr>
          <p:nvPr/>
        </p:nvCxnSpPr>
        <p:spPr>
          <a:xfrm flipV="1">
            <a:off x="2549364" y="2739171"/>
            <a:ext cx="1083555" cy="130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85FE1B3-68D8-4FE9-8F86-8FEBB0C2AAF3}"/>
              </a:ext>
            </a:extLst>
          </p:cNvPr>
          <p:cNvCxnSpPr>
            <a:cxnSpLocks/>
          </p:cNvCxnSpPr>
          <p:nvPr/>
        </p:nvCxnSpPr>
        <p:spPr>
          <a:xfrm>
            <a:off x="2476500" y="4055289"/>
            <a:ext cx="1300893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7E4231E-835A-46AE-ABC9-6F5E59D88FA4}"/>
              </a:ext>
            </a:extLst>
          </p:cNvPr>
          <p:cNvSpPr txBox="1"/>
          <p:nvPr/>
        </p:nvSpPr>
        <p:spPr>
          <a:xfrm>
            <a:off x="4063727" y="407917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452A1-3F73-47B6-8BDE-98DFE8ADE4DC}"/>
              </a:ext>
            </a:extLst>
          </p:cNvPr>
          <p:cNvSpPr txBox="1"/>
          <p:nvPr/>
        </p:nvSpPr>
        <p:spPr>
          <a:xfrm>
            <a:off x="2549364" y="176754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37316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Rotacija koordinatnih 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Šta se dešava nakon rotacije?</a:t>
            </a:r>
          </a:p>
          <a:p>
            <a:r>
              <a:rPr lang="sr-Latn-RS" dirty="0"/>
              <a:t>Varijable koje imaju visoko zasićenje na F1 imaju nulto zasićenje na F2 i obrnuto</a:t>
            </a:r>
          </a:p>
          <a:p>
            <a:r>
              <a:rPr lang="sr-Latn-RS" dirty="0"/>
              <a:t>Ovakvi faktori se mnogo lakše interpretiraju</a:t>
            </a:r>
          </a:p>
          <a:p>
            <a:r>
              <a:rPr lang="sr-Latn-RS" dirty="0"/>
              <a:t>Varijansa F1 i F2 je sada ujednačenija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40DA77-4DC5-44B4-AF12-5A4DA158585C}"/>
              </a:ext>
            </a:extLst>
          </p:cNvPr>
          <p:cNvCxnSpPr>
            <a:cxnSpLocks/>
          </p:cNvCxnSpPr>
          <p:nvPr/>
        </p:nvCxnSpPr>
        <p:spPr>
          <a:xfrm rot="2700000" flipV="1">
            <a:off x="468783" y="3998813"/>
            <a:ext cx="4038600" cy="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FB8144-24D8-461E-B0B0-CC32EF2505E2}"/>
              </a:ext>
            </a:extLst>
          </p:cNvPr>
          <p:cNvCxnSpPr>
            <a:cxnSpLocks/>
          </p:cNvCxnSpPr>
          <p:nvPr/>
        </p:nvCxnSpPr>
        <p:spPr>
          <a:xfrm rot="2700000" flipV="1">
            <a:off x="2488083" y="1736591"/>
            <a:ext cx="0" cy="4525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D1E653-57D2-4479-8750-9863F0CB978F}"/>
              </a:ext>
            </a:extLst>
          </p:cNvPr>
          <p:cNvCxnSpPr>
            <a:cxnSpLocks/>
          </p:cNvCxnSpPr>
          <p:nvPr/>
        </p:nvCxnSpPr>
        <p:spPr>
          <a:xfrm flipV="1">
            <a:off x="2488710" y="3276443"/>
            <a:ext cx="1083555" cy="72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B013B0-3F00-4D83-88B0-E1D24209E3E3}"/>
              </a:ext>
            </a:extLst>
          </p:cNvPr>
          <p:cNvCxnSpPr>
            <a:cxnSpLocks/>
          </p:cNvCxnSpPr>
          <p:nvPr/>
        </p:nvCxnSpPr>
        <p:spPr>
          <a:xfrm flipV="1">
            <a:off x="2488083" y="2987495"/>
            <a:ext cx="1156419" cy="101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F3BCDC-F6AC-4C0E-9662-3A9568B07A91}"/>
              </a:ext>
            </a:extLst>
          </p:cNvPr>
          <p:cNvCxnSpPr>
            <a:cxnSpLocks/>
          </p:cNvCxnSpPr>
          <p:nvPr/>
        </p:nvCxnSpPr>
        <p:spPr>
          <a:xfrm>
            <a:off x="2488083" y="4014665"/>
            <a:ext cx="1373130" cy="778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3E3236-36F6-4298-B745-F44F1E4F207F}"/>
              </a:ext>
            </a:extLst>
          </p:cNvPr>
          <p:cNvCxnSpPr>
            <a:cxnSpLocks/>
          </p:cNvCxnSpPr>
          <p:nvPr/>
        </p:nvCxnSpPr>
        <p:spPr>
          <a:xfrm flipV="1">
            <a:off x="2560947" y="3204206"/>
            <a:ext cx="1300266" cy="79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4A2CF3-3295-4184-9128-DF946AFC6D35}"/>
              </a:ext>
            </a:extLst>
          </p:cNvPr>
          <p:cNvCxnSpPr>
            <a:cxnSpLocks/>
          </p:cNvCxnSpPr>
          <p:nvPr/>
        </p:nvCxnSpPr>
        <p:spPr>
          <a:xfrm>
            <a:off x="2488083" y="3998813"/>
            <a:ext cx="1156419" cy="794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87733B-ACFB-4EEB-8D6F-B433A97CBC6A}"/>
              </a:ext>
            </a:extLst>
          </p:cNvPr>
          <p:cNvCxnSpPr>
            <a:cxnSpLocks/>
          </p:cNvCxnSpPr>
          <p:nvPr/>
        </p:nvCxnSpPr>
        <p:spPr>
          <a:xfrm>
            <a:off x="2560947" y="4014665"/>
            <a:ext cx="866844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DF6C8-9FDF-4E9C-A702-985F3484EC5D}"/>
              </a:ext>
            </a:extLst>
          </p:cNvPr>
          <p:cNvCxnSpPr>
            <a:cxnSpLocks/>
          </p:cNvCxnSpPr>
          <p:nvPr/>
        </p:nvCxnSpPr>
        <p:spPr>
          <a:xfrm flipV="1">
            <a:off x="2560947" y="2698547"/>
            <a:ext cx="1083555" cy="130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BFFD61-940C-4BC9-A1D3-AD5E0A00F625}"/>
              </a:ext>
            </a:extLst>
          </p:cNvPr>
          <p:cNvCxnSpPr>
            <a:cxnSpLocks/>
          </p:cNvCxnSpPr>
          <p:nvPr/>
        </p:nvCxnSpPr>
        <p:spPr>
          <a:xfrm>
            <a:off x="2488083" y="4014665"/>
            <a:ext cx="1300893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2469F08-9982-415E-9B8E-88286A85753C}"/>
              </a:ext>
            </a:extLst>
          </p:cNvPr>
          <p:cNvSpPr txBox="1"/>
          <p:nvPr/>
        </p:nvSpPr>
        <p:spPr>
          <a:xfrm>
            <a:off x="3360654" y="544317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98019-6918-4E1D-B9B7-CB93A8002B3A}"/>
              </a:ext>
            </a:extLst>
          </p:cNvPr>
          <p:cNvSpPr txBox="1"/>
          <p:nvPr/>
        </p:nvSpPr>
        <p:spPr>
          <a:xfrm>
            <a:off x="3574815" y="205649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36063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AD7A-8A7E-4F2F-BD17-76B323CF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Rotacija koordinatnih osa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705E87-10CD-41C9-8778-E51F1B972334}"/>
              </a:ext>
            </a:extLst>
          </p:cNvPr>
          <p:cNvCxnSpPr>
            <a:cxnSpLocks/>
          </p:cNvCxnSpPr>
          <p:nvPr/>
        </p:nvCxnSpPr>
        <p:spPr>
          <a:xfrm flipV="1">
            <a:off x="457200" y="4039437"/>
            <a:ext cx="4038600" cy="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9A17E5-4065-404A-8003-9B414EDCD3EB}"/>
              </a:ext>
            </a:extLst>
          </p:cNvPr>
          <p:cNvCxnSpPr>
            <a:cxnSpLocks/>
          </p:cNvCxnSpPr>
          <p:nvPr/>
        </p:nvCxnSpPr>
        <p:spPr>
          <a:xfrm flipV="1">
            <a:off x="2476500" y="1777215"/>
            <a:ext cx="0" cy="4525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7E4D2A-70BB-4776-A8C7-B685B78E2CB8}"/>
              </a:ext>
            </a:extLst>
          </p:cNvPr>
          <p:cNvCxnSpPr>
            <a:cxnSpLocks/>
          </p:cNvCxnSpPr>
          <p:nvPr/>
        </p:nvCxnSpPr>
        <p:spPr>
          <a:xfrm flipV="1">
            <a:off x="2477127" y="3317067"/>
            <a:ext cx="1083555" cy="72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EC52DC-B862-47E6-8160-A9CE41EB89EB}"/>
              </a:ext>
            </a:extLst>
          </p:cNvPr>
          <p:cNvCxnSpPr>
            <a:cxnSpLocks/>
          </p:cNvCxnSpPr>
          <p:nvPr/>
        </p:nvCxnSpPr>
        <p:spPr>
          <a:xfrm flipV="1">
            <a:off x="2476500" y="3028119"/>
            <a:ext cx="1156419" cy="101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00ED54-1F11-4FCA-B546-B27F09C7A1A1}"/>
              </a:ext>
            </a:extLst>
          </p:cNvPr>
          <p:cNvCxnSpPr>
            <a:cxnSpLocks/>
          </p:cNvCxnSpPr>
          <p:nvPr/>
        </p:nvCxnSpPr>
        <p:spPr>
          <a:xfrm>
            <a:off x="2476500" y="4055289"/>
            <a:ext cx="1373130" cy="778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2CF42E-F6EB-4617-99C6-7795E75742AF}"/>
              </a:ext>
            </a:extLst>
          </p:cNvPr>
          <p:cNvCxnSpPr>
            <a:cxnSpLocks/>
          </p:cNvCxnSpPr>
          <p:nvPr/>
        </p:nvCxnSpPr>
        <p:spPr>
          <a:xfrm flipV="1">
            <a:off x="2549364" y="3244830"/>
            <a:ext cx="1300266" cy="79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3740D6-3752-4542-A158-15A1DB40AFE8}"/>
              </a:ext>
            </a:extLst>
          </p:cNvPr>
          <p:cNvCxnSpPr>
            <a:cxnSpLocks/>
          </p:cNvCxnSpPr>
          <p:nvPr/>
        </p:nvCxnSpPr>
        <p:spPr>
          <a:xfrm>
            <a:off x="2476500" y="4039437"/>
            <a:ext cx="1156419" cy="794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5E4921-39AF-44B2-A606-C4D30726CAA7}"/>
              </a:ext>
            </a:extLst>
          </p:cNvPr>
          <p:cNvCxnSpPr>
            <a:cxnSpLocks/>
          </p:cNvCxnSpPr>
          <p:nvPr/>
        </p:nvCxnSpPr>
        <p:spPr>
          <a:xfrm>
            <a:off x="2549364" y="4055289"/>
            <a:ext cx="866844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187026-C069-401F-8F31-24D01C756C44}"/>
              </a:ext>
            </a:extLst>
          </p:cNvPr>
          <p:cNvCxnSpPr>
            <a:cxnSpLocks/>
          </p:cNvCxnSpPr>
          <p:nvPr/>
        </p:nvCxnSpPr>
        <p:spPr>
          <a:xfrm flipV="1">
            <a:off x="2549364" y="2739171"/>
            <a:ext cx="1083555" cy="130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458937-82E8-4DF8-BDD5-3275F71BC92E}"/>
              </a:ext>
            </a:extLst>
          </p:cNvPr>
          <p:cNvCxnSpPr>
            <a:cxnSpLocks/>
          </p:cNvCxnSpPr>
          <p:nvPr/>
        </p:nvCxnSpPr>
        <p:spPr>
          <a:xfrm>
            <a:off x="2476500" y="4055289"/>
            <a:ext cx="1300893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9153D7E-9B73-4037-8564-3D1019DA1851}"/>
              </a:ext>
            </a:extLst>
          </p:cNvPr>
          <p:cNvCxnSpPr>
            <a:cxnSpLocks/>
          </p:cNvCxnSpPr>
          <p:nvPr/>
        </p:nvCxnSpPr>
        <p:spPr>
          <a:xfrm rot="2700000" flipV="1">
            <a:off x="4648201" y="4038677"/>
            <a:ext cx="4038600" cy="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C2CEEA6-4A89-4DDF-ADE1-912D846C333F}"/>
              </a:ext>
            </a:extLst>
          </p:cNvPr>
          <p:cNvCxnSpPr>
            <a:cxnSpLocks/>
          </p:cNvCxnSpPr>
          <p:nvPr/>
        </p:nvCxnSpPr>
        <p:spPr>
          <a:xfrm rot="2700000" flipV="1">
            <a:off x="6667501" y="1776455"/>
            <a:ext cx="0" cy="4525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6C4EDCB-3D91-48F2-B21E-B0046187CB3E}"/>
              </a:ext>
            </a:extLst>
          </p:cNvPr>
          <p:cNvCxnSpPr>
            <a:cxnSpLocks/>
          </p:cNvCxnSpPr>
          <p:nvPr/>
        </p:nvCxnSpPr>
        <p:spPr>
          <a:xfrm flipV="1">
            <a:off x="6668128" y="3316307"/>
            <a:ext cx="1083555" cy="72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40629B6-D50F-4E6F-8589-711095BADFEF}"/>
              </a:ext>
            </a:extLst>
          </p:cNvPr>
          <p:cNvCxnSpPr>
            <a:cxnSpLocks/>
          </p:cNvCxnSpPr>
          <p:nvPr/>
        </p:nvCxnSpPr>
        <p:spPr>
          <a:xfrm flipV="1">
            <a:off x="6667501" y="3027359"/>
            <a:ext cx="1156419" cy="101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6CC72DD-0A51-468A-A433-267843712F44}"/>
              </a:ext>
            </a:extLst>
          </p:cNvPr>
          <p:cNvCxnSpPr>
            <a:cxnSpLocks/>
          </p:cNvCxnSpPr>
          <p:nvPr/>
        </p:nvCxnSpPr>
        <p:spPr>
          <a:xfrm>
            <a:off x="6667501" y="4054529"/>
            <a:ext cx="1373130" cy="778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5FBDE91-6F5F-4348-A0BA-DDC2AFC9B19F}"/>
              </a:ext>
            </a:extLst>
          </p:cNvPr>
          <p:cNvCxnSpPr>
            <a:cxnSpLocks/>
          </p:cNvCxnSpPr>
          <p:nvPr/>
        </p:nvCxnSpPr>
        <p:spPr>
          <a:xfrm flipV="1">
            <a:off x="6740365" y="3244070"/>
            <a:ext cx="1300266" cy="79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45AE9B-9DFD-4FE6-BFED-4DF5DC6B3E47}"/>
              </a:ext>
            </a:extLst>
          </p:cNvPr>
          <p:cNvCxnSpPr>
            <a:cxnSpLocks/>
          </p:cNvCxnSpPr>
          <p:nvPr/>
        </p:nvCxnSpPr>
        <p:spPr>
          <a:xfrm>
            <a:off x="6667501" y="4038677"/>
            <a:ext cx="1156419" cy="794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3AAA16-9426-4EFE-8102-FB2462F38CB4}"/>
              </a:ext>
            </a:extLst>
          </p:cNvPr>
          <p:cNvCxnSpPr>
            <a:cxnSpLocks/>
          </p:cNvCxnSpPr>
          <p:nvPr/>
        </p:nvCxnSpPr>
        <p:spPr>
          <a:xfrm>
            <a:off x="6740365" y="4054529"/>
            <a:ext cx="866844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8A6A6E-1502-4FE0-8686-35030AAE78ED}"/>
              </a:ext>
            </a:extLst>
          </p:cNvPr>
          <p:cNvCxnSpPr>
            <a:cxnSpLocks/>
          </p:cNvCxnSpPr>
          <p:nvPr/>
        </p:nvCxnSpPr>
        <p:spPr>
          <a:xfrm flipV="1">
            <a:off x="6740365" y="2738411"/>
            <a:ext cx="1083555" cy="130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2E546C6-7BD5-4A90-A3C1-C34DCE7FFC00}"/>
              </a:ext>
            </a:extLst>
          </p:cNvPr>
          <p:cNvCxnSpPr>
            <a:cxnSpLocks/>
          </p:cNvCxnSpPr>
          <p:nvPr/>
        </p:nvCxnSpPr>
        <p:spPr>
          <a:xfrm>
            <a:off x="6667501" y="4054529"/>
            <a:ext cx="1300893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B17681C-935E-40C8-BC4B-E27376F90C0A}"/>
              </a:ext>
            </a:extLst>
          </p:cNvPr>
          <p:cNvSpPr txBox="1"/>
          <p:nvPr/>
        </p:nvSpPr>
        <p:spPr>
          <a:xfrm>
            <a:off x="4063727" y="407917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78DA8C-2545-4599-B12E-786B005867C5}"/>
              </a:ext>
            </a:extLst>
          </p:cNvPr>
          <p:cNvSpPr txBox="1"/>
          <p:nvPr/>
        </p:nvSpPr>
        <p:spPr>
          <a:xfrm>
            <a:off x="7540072" y="548303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14786DF-F95D-4AD9-8BFC-17EBBCF2C829}"/>
              </a:ext>
            </a:extLst>
          </p:cNvPr>
          <p:cNvSpPr txBox="1"/>
          <p:nvPr/>
        </p:nvSpPr>
        <p:spPr>
          <a:xfrm>
            <a:off x="2549364" y="176754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B58865-266C-44D4-8F07-91A182C9F081}"/>
              </a:ext>
            </a:extLst>
          </p:cNvPr>
          <p:cNvSpPr txBox="1"/>
          <p:nvPr/>
        </p:nvSpPr>
        <p:spPr>
          <a:xfrm>
            <a:off x="7754233" y="209636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415914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Vrste rotacija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Rotacije mogu biti </a:t>
            </a:r>
          </a:p>
          <a:p>
            <a:pPr lvl="1"/>
            <a:r>
              <a:rPr lang="sr-Latn-RS" dirty="0"/>
              <a:t>Ortogonalne</a:t>
            </a:r>
          </a:p>
          <a:p>
            <a:pPr lvl="1"/>
            <a:r>
              <a:rPr lang="sr-Latn-RS" dirty="0"/>
              <a:t>Kose</a:t>
            </a:r>
          </a:p>
          <a:p>
            <a:r>
              <a:rPr lang="sr-Latn-RS" dirty="0"/>
              <a:t>Kod ortogonalnih rotacija ose se pomeraju u odnosu na nerotirano rešenje, ali faktori ostaju međusobno nezavisni</a:t>
            </a:r>
          </a:p>
          <a:p>
            <a:r>
              <a:rPr lang="sr-Latn-RS" dirty="0"/>
              <a:t>Kod kosih rotacija ose zaklapaju neki ugao, što znači da faktori postaju </a:t>
            </a:r>
            <a:r>
              <a:rPr lang="sr-Latn-RS" dirty="0" err="1"/>
              <a:t>korelirani</a:t>
            </a:r>
            <a:endParaRPr lang="sr-Latn-RS" dirty="0"/>
          </a:p>
          <a:p>
            <a:r>
              <a:rPr lang="sr-Latn-CS" altLang="en-US" dirty="0"/>
              <a:t>Kose rotacije se rade iz dva razloga</a:t>
            </a:r>
          </a:p>
          <a:p>
            <a:pPr lvl="1"/>
            <a:r>
              <a:rPr lang="sr-Latn-CS" altLang="en-US" dirty="0"/>
              <a:t>da bi se dozvolili </a:t>
            </a:r>
            <a:r>
              <a:rPr lang="sr-Latn-CS" altLang="en-US" dirty="0">
                <a:solidFill>
                  <a:srgbClr val="1C1C1C"/>
                </a:solidFill>
              </a:rPr>
              <a:t>prirodni odnosi</a:t>
            </a:r>
            <a:r>
              <a:rPr lang="sr-Latn-CS" altLang="en-US" dirty="0"/>
              <a:t> između varijabli</a:t>
            </a:r>
          </a:p>
          <a:p>
            <a:pPr lvl="1"/>
            <a:r>
              <a:rPr lang="sr-Latn-CS" altLang="en-US" dirty="0"/>
              <a:t>da bi se radile faktorske analize </a:t>
            </a:r>
            <a:r>
              <a:rPr lang="sr-Latn-CS" altLang="en-US" dirty="0">
                <a:solidFill>
                  <a:srgbClr val="1C1C1C"/>
                </a:solidFill>
              </a:rPr>
              <a:t>višeg reda</a:t>
            </a:r>
          </a:p>
          <a:p>
            <a:r>
              <a:rPr lang="sr-Latn-CS" altLang="en-US" dirty="0"/>
              <a:t>Postoji beskonačan mogući broj ortogonalnih referentnih okvira – kosih ima još na beskonačno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Vrste rotacija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1E378D-BDD7-4399-8A9A-AD2BA591ADD4}"/>
              </a:ext>
            </a:extLst>
          </p:cNvPr>
          <p:cNvCxnSpPr>
            <a:cxnSpLocks/>
          </p:cNvCxnSpPr>
          <p:nvPr/>
        </p:nvCxnSpPr>
        <p:spPr>
          <a:xfrm>
            <a:off x="5152011" y="3027359"/>
            <a:ext cx="3169030" cy="2167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CA2E42-AC28-4E34-81B1-2A3B6A066330}"/>
              </a:ext>
            </a:extLst>
          </p:cNvPr>
          <p:cNvCxnSpPr>
            <a:cxnSpLocks/>
          </p:cNvCxnSpPr>
          <p:nvPr/>
        </p:nvCxnSpPr>
        <p:spPr>
          <a:xfrm flipV="1">
            <a:off x="4976370" y="2842495"/>
            <a:ext cx="3534723" cy="2351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A348E-497E-4F69-8968-BA8A79A79D7D}"/>
              </a:ext>
            </a:extLst>
          </p:cNvPr>
          <p:cNvCxnSpPr>
            <a:cxnSpLocks/>
          </p:cNvCxnSpPr>
          <p:nvPr/>
        </p:nvCxnSpPr>
        <p:spPr>
          <a:xfrm flipV="1">
            <a:off x="6668128" y="3316307"/>
            <a:ext cx="1083555" cy="72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BD7BB5-0999-4C5D-AEB6-68B6D6970797}"/>
              </a:ext>
            </a:extLst>
          </p:cNvPr>
          <p:cNvCxnSpPr>
            <a:cxnSpLocks/>
          </p:cNvCxnSpPr>
          <p:nvPr/>
        </p:nvCxnSpPr>
        <p:spPr>
          <a:xfrm flipV="1">
            <a:off x="6667501" y="3027359"/>
            <a:ext cx="1156419" cy="101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E03589-C9EA-47CD-85C5-851ADD69D688}"/>
              </a:ext>
            </a:extLst>
          </p:cNvPr>
          <p:cNvCxnSpPr>
            <a:cxnSpLocks/>
          </p:cNvCxnSpPr>
          <p:nvPr/>
        </p:nvCxnSpPr>
        <p:spPr>
          <a:xfrm>
            <a:off x="6667501" y="4054529"/>
            <a:ext cx="1373130" cy="778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68B93E-9BE5-4605-A1AC-9624FEC470A5}"/>
              </a:ext>
            </a:extLst>
          </p:cNvPr>
          <p:cNvCxnSpPr>
            <a:cxnSpLocks/>
          </p:cNvCxnSpPr>
          <p:nvPr/>
        </p:nvCxnSpPr>
        <p:spPr>
          <a:xfrm flipV="1">
            <a:off x="6740365" y="3244070"/>
            <a:ext cx="1300266" cy="79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E4295A-88E7-44ED-B683-8BB8DEF6D65C}"/>
              </a:ext>
            </a:extLst>
          </p:cNvPr>
          <p:cNvCxnSpPr>
            <a:cxnSpLocks/>
          </p:cNvCxnSpPr>
          <p:nvPr/>
        </p:nvCxnSpPr>
        <p:spPr>
          <a:xfrm>
            <a:off x="6667501" y="4038677"/>
            <a:ext cx="1156419" cy="794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909E47-3F52-400E-82DF-7711A00A19C2}"/>
              </a:ext>
            </a:extLst>
          </p:cNvPr>
          <p:cNvCxnSpPr>
            <a:cxnSpLocks/>
          </p:cNvCxnSpPr>
          <p:nvPr/>
        </p:nvCxnSpPr>
        <p:spPr>
          <a:xfrm>
            <a:off x="6740365" y="4054529"/>
            <a:ext cx="866844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F5C593-655F-4BEB-B513-79C56C3362F2}"/>
              </a:ext>
            </a:extLst>
          </p:cNvPr>
          <p:cNvCxnSpPr>
            <a:cxnSpLocks/>
          </p:cNvCxnSpPr>
          <p:nvPr/>
        </p:nvCxnSpPr>
        <p:spPr>
          <a:xfrm flipV="1">
            <a:off x="6740365" y="2738411"/>
            <a:ext cx="1083555" cy="130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22B45B-9E23-459A-96FE-5CD7DD0D56FB}"/>
              </a:ext>
            </a:extLst>
          </p:cNvPr>
          <p:cNvCxnSpPr>
            <a:cxnSpLocks/>
          </p:cNvCxnSpPr>
          <p:nvPr/>
        </p:nvCxnSpPr>
        <p:spPr>
          <a:xfrm>
            <a:off x="6667501" y="4054529"/>
            <a:ext cx="1300893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8B2C6E-1261-44A1-9A50-9CFFD22502B5}"/>
              </a:ext>
            </a:extLst>
          </p:cNvPr>
          <p:cNvSpPr txBox="1"/>
          <p:nvPr/>
        </p:nvSpPr>
        <p:spPr>
          <a:xfrm>
            <a:off x="7540072" y="548303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8D859-7C53-465E-945B-4FA3E4612F84}"/>
              </a:ext>
            </a:extLst>
          </p:cNvPr>
          <p:cNvSpPr txBox="1"/>
          <p:nvPr/>
        </p:nvSpPr>
        <p:spPr>
          <a:xfrm>
            <a:off x="7754233" y="209636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6BE796-6EE6-409D-B406-D84E8C7CC7D5}"/>
              </a:ext>
            </a:extLst>
          </p:cNvPr>
          <p:cNvCxnSpPr>
            <a:cxnSpLocks/>
          </p:cNvCxnSpPr>
          <p:nvPr/>
        </p:nvCxnSpPr>
        <p:spPr>
          <a:xfrm rot="2700000" flipV="1">
            <a:off x="548162" y="4223607"/>
            <a:ext cx="4038600" cy="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B86378-BCBB-4F56-9C56-066F08BFA070}"/>
              </a:ext>
            </a:extLst>
          </p:cNvPr>
          <p:cNvCxnSpPr>
            <a:cxnSpLocks/>
          </p:cNvCxnSpPr>
          <p:nvPr/>
        </p:nvCxnSpPr>
        <p:spPr>
          <a:xfrm rot="2700000" flipV="1">
            <a:off x="2567462" y="1961385"/>
            <a:ext cx="0" cy="4525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7051BA-4E77-457F-AF9D-AE9244D9C3B8}"/>
              </a:ext>
            </a:extLst>
          </p:cNvPr>
          <p:cNvCxnSpPr>
            <a:cxnSpLocks/>
          </p:cNvCxnSpPr>
          <p:nvPr/>
        </p:nvCxnSpPr>
        <p:spPr>
          <a:xfrm flipV="1">
            <a:off x="2568089" y="3501237"/>
            <a:ext cx="1083555" cy="72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114F05-E286-451B-865C-935AB68A694A}"/>
              </a:ext>
            </a:extLst>
          </p:cNvPr>
          <p:cNvCxnSpPr>
            <a:cxnSpLocks/>
          </p:cNvCxnSpPr>
          <p:nvPr/>
        </p:nvCxnSpPr>
        <p:spPr>
          <a:xfrm flipV="1">
            <a:off x="2567462" y="3212289"/>
            <a:ext cx="1156419" cy="101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BFCFB3-5803-46B5-92B9-EBCBF240B284}"/>
              </a:ext>
            </a:extLst>
          </p:cNvPr>
          <p:cNvCxnSpPr>
            <a:cxnSpLocks/>
          </p:cNvCxnSpPr>
          <p:nvPr/>
        </p:nvCxnSpPr>
        <p:spPr>
          <a:xfrm>
            <a:off x="2567462" y="4239459"/>
            <a:ext cx="1373130" cy="778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41A00F-1C5D-4B16-AF6B-C93E3E74BBAF}"/>
              </a:ext>
            </a:extLst>
          </p:cNvPr>
          <p:cNvCxnSpPr>
            <a:cxnSpLocks/>
          </p:cNvCxnSpPr>
          <p:nvPr/>
        </p:nvCxnSpPr>
        <p:spPr>
          <a:xfrm flipV="1">
            <a:off x="2640326" y="3429000"/>
            <a:ext cx="1300266" cy="79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997A99-F06B-44FC-BD6D-DF0443442DF7}"/>
              </a:ext>
            </a:extLst>
          </p:cNvPr>
          <p:cNvCxnSpPr>
            <a:cxnSpLocks/>
          </p:cNvCxnSpPr>
          <p:nvPr/>
        </p:nvCxnSpPr>
        <p:spPr>
          <a:xfrm>
            <a:off x="2567462" y="4223607"/>
            <a:ext cx="1156419" cy="794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0C78A6-BFD7-440F-9CAD-F0B2779411BC}"/>
              </a:ext>
            </a:extLst>
          </p:cNvPr>
          <p:cNvCxnSpPr>
            <a:cxnSpLocks/>
          </p:cNvCxnSpPr>
          <p:nvPr/>
        </p:nvCxnSpPr>
        <p:spPr>
          <a:xfrm>
            <a:off x="2640326" y="4239459"/>
            <a:ext cx="866844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8008E3-4C53-4D7B-B7EA-0973F7A710B3}"/>
              </a:ext>
            </a:extLst>
          </p:cNvPr>
          <p:cNvCxnSpPr>
            <a:cxnSpLocks/>
          </p:cNvCxnSpPr>
          <p:nvPr/>
        </p:nvCxnSpPr>
        <p:spPr>
          <a:xfrm flipV="1">
            <a:off x="2640326" y="2923341"/>
            <a:ext cx="1083555" cy="130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54F886-500E-430E-94AE-F5F416ADBE1C}"/>
              </a:ext>
            </a:extLst>
          </p:cNvPr>
          <p:cNvCxnSpPr>
            <a:cxnSpLocks/>
          </p:cNvCxnSpPr>
          <p:nvPr/>
        </p:nvCxnSpPr>
        <p:spPr>
          <a:xfrm>
            <a:off x="2567462" y="4239459"/>
            <a:ext cx="1300893" cy="113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9002B1-A489-4D46-9E33-AE23CA6F1921}"/>
              </a:ext>
            </a:extLst>
          </p:cNvPr>
          <p:cNvSpPr txBox="1"/>
          <p:nvPr/>
        </p:nvSpPr>
        <p:spPr>
          <a:xfrm>
            <a:off x="3440033" y="566796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F9C2A7-B0A4-4BA0-86DD-0B4036B26D53}"/>
              </a:ext>
            </a:extLst>
          </p:cNvPr>
          <p:cNvSpPr txBox="1"/>
          <p:nvPr/>
        </p:nvSpPr>
        <p:spPr>
          <a:xfrm>
            <a:off x="3654194" y="228129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39930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Vrste rotacija</a:t>
            </a:r>
            <a:endParaRPr lang="en-US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208" y="1846263"/>
            <a:ext cx="5358034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Vrste rotacija SPSS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SPSS nudi 5 rotacija </a:t>
            </a:r>
          </a:p>
          <a:p>
            <a:pPr lvl="1"/>
            <a:r>
              <a:rPr lang="sr-Latn-RS" dirty="0"/>
              <a:t>3 ortogonalne</a:t>
            </a:r>
          </a:p>
          <a:p>
            <a:pPr lvl="2"/>
            <a:r>
              <a:rPr lang="sr-Latn-RS" dirty="0"/>
              <a:t>Varimax (najčešće korišćena)</a:t>
            </a:r>
          </a:p>
          <a:p>
            <a:pPr lvl="2"/>
            <a:r>
              <a:rPr lang="sr-Latn-RS" dirty="0"/>
              <a:t>Quartimax</a:t>
            </a:r>
          </a:p>
          <a:p>
            <a:pPr lvl="2"/>
            <a:r>
              <a:rPr lang="sr-Latn-RS" dirty="0"/>
              <a:t>Equamax</a:t>
            </a:r>
          </a:p>
          <a:p>
            <a:pPr lvl="1"/>
            <a:r>
              <a:rPr lang="sr-Latn-RS" dirty="0"/>
              <a:t>2 kose</a:t>
            </a:r>
          </a:p>
          <a:p>
            <a:pPr lvl="2"/>
            <a:r>
              <a:rPr lang="sr-Latn-RS" dirty="0"/>
              <a:t>Direct Oblimin</a:t>
            </a:r>
          </a:p>
          <a:p>
            <a:pPr lvl="2"/>
            <a:r>
              <a:rPr lang="sr-Latn-RS" dirty="0"/>
              <a:t>Promax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D59B9-E998-465B-8668-1FFE588A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59" y="1988695"/>
            <a:ext cx="2781541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Rotacije faktora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Faktorska analiza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Vrste rotacija – ortogonalne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en-US" dirty="0">
                <a:solidFill>
                  <a:srgbClr val="FF0000"/>
                </a:solidFill>
              </a:rPr>
              <a:t>Varimax</a:t>
            </a:r>
            <a:r>
              <a:rPr lang="sr-Latn-CS" altLang="en-US" dirty="0"/>
              <a:t> maksimizuje varijansu kvadriranih elemenata u </a:t>
            </a:r>
            <a:r>
              <a:rPr lang="sr-Latn-CS" altLang="en-US" b="1" dirty="0"/>
              <a:t>kolonama</a:t>
            </a:r>
            <a:r>
              <a:rPr lang="sr-Latn-CS" altLang="en-US" dirty="0"/>
              <a:t>, odnosno minimizuje broj varijabli koje imaju visoko zasićenje na faktoru </a:t>
            </a:r>
          </a:p>
          <a:p>
            <a:pPr lvl="1"/>
            <a:r>
              <a:rPr lang="sr-Latn-CS" altLang="en-US" dirty="0"/>
              <a:t>Izbegavaju se srednja zasićenja</a:t>
            </a:r>
          </a:p>
          <a:p>
            <a:pPr lvl="1"/>
            <a:r>
              <a:rPr lang="sr-Latn-CS" altLang="en-US" dirty="0"/>
              <a:t>Mali broj visokih zasićenja po faktoru, a ostala su skoro nulta</a:t>
            </a:r>
          </a:p>
          <a:p>
            <a:pPr lvl="1"/>
            <a:r>
              <a:rPr lang="sr-Latn-CS" altLang="en-US" dirty="0"/>
              <a:t>Tako se pojednostavljuje interpretacija faktora</a:t>
            </a:r>
          </a:p>
          <a:p>
            <a:pPr eaLnBrk="1" hangingPunct="1"/>
            <a:r>
              <a:rPr lang="sr-Latn-RS" altLang="en-US" dirty="0">
                <a:solidFill>
                  <a:srgbClr val="FF0000"/>
                </a:solidFill>
              </a:rPr>
              <a:t>Quartimax</a:t>
            </a:r>
            <a:r>
              <a:rPr lang="sr-Latn-RS" altLang="en-US" dirty="0"/>
              <a:t> </a:t>
            </a:r>
            <a:r>
              <a:rPr lang="sr-Latn-CS" altLang="en-US" dirty="0"/>
              <a:t>maksimizuje varijansu kvadriranih elemenata u </a:t>
            </a:r>
            <a:r>
              <a:rPr lang="sr-Latn-CS" altLang="en-US" b="1" dirty="0"/>
              <a:t>redovima</a:t>
            </a:r>
            <a:r>
              <a:rPr lang="sr-Latn-CS" altLang="en-US" dirty="0"/>
              <a:t>, odnosno minimizuje broj faktora potrebnih da se objasni varijabla</a:t>
            </a:r>
          </a:p>
          <a:p>
            <a:pPr lvl="1"/>
            <a:r>
              <a:rPr lang="sr-Latn-CS" altLang="en-US" dirty="0"/>
              <a:t>Tako se pojednostavljuje interpretacija izvornih varijabli</a:t>
            </a:r>
          </a:p>
          <a:p>
            <a:pPr eaLnBrk="1" hangingPunct="1"/>
            <a:r>
              <a:rPr lang="sr-Latn-CS" altLang="en-US" dirty="0">
                <a:solidFill>
                  <a:srgbClr val="FF0000"/>
                </a:solidFill>
              </a:rPr>
              <a:t>Equamax</a:t>
            </a:r>
            <a:r>
              <a:rPr lang="sr-Latn-CS" altLang="en-US" dirty="0"/>
              <a:t> je kombinacija jedne i druge</a:t>
            </a:r>
            <a:endParaRPr lang="sr-Latn-R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Vrste rotacija – kose</a:t>
            </a: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Oblimin</a:t>
            </a:r>
            <a:r>
              <a:rPr lang="sr-Latn-CS" altLang="en-US" dirty="0">
                <a:solidFill>
                  <a:srgbClr val="FF0000"/>
                </a:solidFill>
              </a:rPr>
              <a:t> </a:t>
            </a:r>
            <a:r>
              <a:rPr lang="sr-Latn-CS" altLang="en-US" dirty="0"/>
              <a:t>– quartimax koji dozvoljava korelacije među faktorima</a:t>
            </a:r>
          </a:p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Promax</a:t>
            </a:r>
            <a:r>
              <a:rPr lang="sr-Latn-CS" altLang="en-US" dirty="0">
                <a:solidFill>
                  <a:srgbClr val="FF0000"/>
                </a:solidFill>
              </a:rPr>
              <a:t> </a:t>
            </a:r>
            <a:r>
              <a:rPr lang="sr-Latn-CS" altLang="en-US" dirty="0"/>
              <a:t>– </a:t>
            </a:r>
            <a:r>
              <a:rPr lang="en-US" altLang="en-US" dirty="0" err="1"/>
              <a:t>algoritam</a:t>
            </a:r>
            <a:r>
              <a:rPr lang="en-US" altLang="en-US" dirty="0"/>
              <a:t> </a:t>
            </a:r>
            <a:r>
              <a:rPr lang="sr-Latn-CS" altLang="en-US" dirty="0"/>
              <a:t>radi rotacije u dva koraka </a:t>
            </a:r>
            <a:endParaRPr lang="en-US" altLang="en-US" dirty="0"/>
          </a:p>
          <a:p>
            <a:pPr lvl="1"/>
            <a:r>
              <a:rPr lang="sr-Latn-CS" altLang="en-US" dirty="0"/>
              <a:t>prvo uradi ortogonalnu transformaciju </a:t>
            </a:r>
            <a:r>
              <a:rPr lang="en-US" altLang="en-US" dirty="0"/>
              <a:t>(</a:t>
            </a:r>
            <a:r>
              <a:rPr lang="en-US" altLang="en-US" dirty="0" err="1"/>
              <a:t>Varimax</a:t>
            </a:r>
            <a:r>
              <a:rPr lang="en-US" altLang="en-US" dirty="0"/>
              <a:t>)</a:t>
            </a:r>
            <a:endParaRPr lang="sr-Latn-CS" altLang="en-US" dirty="0"/>
          </a:p>
          <a:p>
            <a:pPr lvl="1"/>
            <a:r>
              <a:rPr lang="sr-Latn-CS" altLang="en-US" dirty="0"/>
              <a:t>a zatim </a:t>
            </a:r>
            <a:r>
              <a:rPr lang="en-US" altLang="en-US" dirty="0" err="1"/>
              <a:t>maksimi</a:t>
            </a:r>
            <a:r>
              <a:rPr lang="sr-Latn-CS" altLang="en-US" dirty="0"/>
              <a:t>z</a:t>
            </a:r>
            <a:r>
              <a:rPr lang="en-US" altLang="en-US" dirty="0" err="1"/>
              <a:t>uje</a:t>
            </a:r>
            <a:r>
              <a:rPr lang="en-US" altLang="en-US" dirty="0"/>
              <a:t> </a:t>
            </a:r>
            <a:r>
              <a:rPr lang="en-US" altLang="en-US" dirty="0" err="1"/>
              <a:t>varijansu</a:t>
            </a:r>
            <a:r>
              <a:rPr lang="en-US" altLang="en-US" dirty="0"/>
              <a:t> </a:t>
            </a:r>
            <a:r>
              <a:rPr lang="en-US" altLang="en-US" dirty="0" err="1"/>
              <a:t>faktorskih</a:t>
            </a:r>
            <a:r>
              <a:rPr lang="en-US" altLang="en-US" dirty="0"/>
              <a:t> </a:t>
            </a:r>
            <a:r>
              <a:rPr lang="en-US" altLang="en-US" dirty="0" err="1"/>
              <a:t>zasi</a:t>
            </a:r>
            <a:r>
              <a:rPr lang="sr-Latn-CS" altLang="en-US" dirty="0"/>
              <a:t>će</a:t>
            </a:r>
            <a:r>
              <a:rPr lang="en-US" altLang="en-US" dirty="0" err="1"/>
              <a:t>nja</a:t>
            </a:r>
            <a:r>
              <a:rPr lang="en-US" altLang="en-US" dirty="0"/>
              <a:t> bez</a:t>
            </a:r>
            <a:r>
              <a:rPr lang="sr-Latn-CS" altLang="en-US" dirty="0"/>
              <a:t> ograničenja ortogonalnosti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Rotacije – koju izabrati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Najbitnija je odluka da li ćemo faktore rotirati ortogonalno ili koso</a:t>
            </a:r>
          </a:p>
          <a:p>
            <a:r>
              <a:rPr lang="sr-Latn-RS" dirty="0"/>
              <a:t>Ukoliko su faktori po prirodi ortogonalni – sve rotacije daju vrlo slična rešenja</a:t>
            </a:r>
          </a:p>
          <a:p>
            <a:endParaRPr lang="sr-Latn-R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D50A0-B741-4335-82CF-85C59B58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" y="3429000"/>
            <a:ext cx="5490012" cy="2245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50C437-CF7B-4999-8409-84DD1D6C0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844" y="3212289"/>
            <a:ext cx="3641774" cy="29142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E2F03D-8C41-4CCC-8995-9D9545A93665}"/>
              </a:ext>
            </a:extLst>
          </p:cNvPr>
          <p:cNvSpPr txBox="1"/>
          <p:nvPr/>
        </p:nvSpPr>
        <p:spPr>
          <a:xfrm>
            <a:off x="2088769" y="5783212"/>
            <a:ext cx="137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Brown</a:t>
            </a:r>
            <a:r>
              <a:rPr lang="sr-Latn-R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6345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Priroda faktora – ortogonalne rotacije</a:t>
            </a:r>
            <a:endParaRPr lang="en-US" alt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22959" y="1845734"/>
            <a:ext cx="4711065" cy="4023360"/>
          </a:xfrm>
        </p:spPr>
        <p:txBody>
          <a:bodyPr>
            <a:normAutofit/>
          </a:bodyPr>
          <a:lstStyle/>
          <a:p>
            <a:r>
              <a:rPr lang="sr-Latn-RS" dirty="0"/>
              <a:t>Koju matricu sada gledamo da bismo interpretirali prirodu faktora?</a:t>
            </a:r>
          </a:p>
          <a:p>
            <a:r>
              <a:rPr lang="sr-Latn-RS" dirty="0"/>
              <a:t>Matricu strukture, ali rotiranu!</a:t>
            </a:r>
          </a:p>
          <a:p>
            <a:r>
              <a:rPr lang="sr-Latn-RS" dirty="0"/>
              <a:t>U njoj se nalaze korelacije / zasićenja varijabli na rotiranim faktorima</a:t>
            </a:r>
          </a:p>
          <a:p>
            <a:r>
              <a:rPr lang="sr-Latn-RS" dirty="0"/>
              <a:t>Prvi faktor bi se mogao </a:t>
            </a:r>
            <a:r>
              <a:rPr lang="sr-Latn-RS" dirty="0" err="1"/>
              <a:t>interepretirati</a:t>
            </a:r>
            <a:r>
              <a:rPr lang="sr-Latn-RS" dirty="0"/>
              <a:t> kao verbalni, a drugi kao neverbalni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F51BB3-D6B2-4F17-A383-9A7F1D81B5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55" y="1906644"/>
            <a:ext cx="2486301" cy="38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Zasićenja pre i posle rotacije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77" y="1784328"/>
            <a:ext cx="2442341" cy="387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27" y="1876542"/>
            <a:ext cx="2394917" cy="372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25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Zasićenja</a:t>
            </a:r>
            <a:r>
              <a:rPr lang="en-US" altLang="en-US" dirty="0"/>
              <a:t> </a:t>
            </a:r>
            <a:r>
              <a:rPr lang="sr-Latn-RS" altLang="en-US" dirty="0"/>
              <a:t>pre rotacije</a:t>
            </a:r>
            <a:endParaRPr lang="en-US" altLang="en-US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02" y="1846263"/>
            <a:ext cx="5147446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53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Zasićenja </a:t>
            </a:r>
            <a:r>
              <a:rPr lang="en-US" altLang="en-US" dirty="0" err="1"/>
              <a:t>posle</a:t>
            </a:r>
            <a:r>
              <a:rPr lang="en-US" altLang="en-US" dirty="0"/>
              <a:t> </a:t>
            </a:r>
            <a:r>
              <a:rPr lang="en-US" altLang="en-US" dirty="0" err="1"/>
              <a:t>rotacije</a:t>
            </a:r>
            <a:endParaRPr lang="en-US" altLang="en-US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78" y="1846263"/>
            <a:ext cx="5200694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01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Priroda faktora – kose rotacije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Koju matricu gledamo u slučaju kosih rotacija?</a:t>
            </a:r>
          </a:p>
          <a:p>
            <a:pPr lvl="1"/>
            <a:r>
              <a:rPr lang="sr-Latn-RS" dirty="0"/>
              <a:t>Matricu strukture rotiranih faktora</a:t>
            </a:r>
          </a:p>
          <a:p>
            <a:r>
              <a:rPr lang="sr-Latn-RS" dirty="0"/>
              <a:t>ALI, faktori sada mogu da koreliraju</a:t>
            </a:r>
          </a:p>
          <a:p>
            <a:r>
              <a:rPr lang="sr-Latn-RS" dirty="0"/>
              <a:t>To će dovesti do kompleksiciteta</a:t>
            </a:r>
          </a:p>
          <a:p>
            <a:r>
              <a:rPr lang="sr-Latn-RS" dirty="0"/>
              <a:t>Zato se pored matrice stukture gleda i matrica sklopa</a:t>
            </a:r>
          </a:p>
        </p:txBody>
      </p:sp>
    </p:spTree>
    <p:extLst>
      <p:ext uri="{BB962C8B-B14F-4D97-AF65-F5344CB8AC3E}">
        <p14:creationId xmlns:p14="http://schemas.microsoft.com/office/powerpoint/2010/main" val="27075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Matrice sa projekcijama</a:t>
            </a: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Varijabla je vektor u koordinatnom prostoru koji definišu faktori</a:t>
            </a:r>
          </a:p>
          <a:p>
            <a:r>
              <a:rPr lang="sr-Latn-RS" dirty="0"/>
              <a:t>Svaka varijabla ima svoje projekcije na koordinatne ose</a:t>
            </a:r>
          </a:p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Ortogonalne</a:t>
            </a:r>
            <a:r>
              <a:rPr lang="sr-Latn-CS" altLang="en-US" dirty="0"/>
              <a:t> projekcije su u matrici </a:t>
            </a:r>
            <a:r>
              <a:rPr lang="sr-Latn-CS" altLang="en-US" dirty="0">
                <a:solidFill>
                  <a:srgbClr val="FF0000"/>
                </a:solidFill>
              </a:rPr>
              <a:t>strukture</a:t>
            </a:r>
            <a:r>
              <a:rPr lang="sr-Latn-CS" altLang="en-US" dirty="0"/>
              <a:t> i predstavljaju korelacij</a:t>
            </a:r>
            <a:r>
              <a:rPr lang="en-US" altLang="en-US" dirty="0"/>
              <a:t>u</a:t>
            </a:r>
            <a:r>
              <a:rPr lang="sr-Latn-CS" altLang="en-US" dirty="0"/>
              <a:t> varijabli i faktora</a:t>
            </a:r>
          </a:p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Paralelne</a:t>
            </a:r>
            <a:r>
              <a:rPr lang="sr-Latn-CS" altLang="en-US" dirty="0"/>
              <a:t> projekcije su u matrici </a:t>
            </a:r>
            <a:r>
              <a:rPr lang="sr-Latn-CS" altLang="en-US" dirty="0">
                <a:solidFill>
                  <a:srgbClr val="FF0000"/>
                </a:solidFill>
              </a:rPr>
              <a:t>faktorskog obrasca</a:t>
            </a:r>
            <a:r>
              <a:rPr lang="sr-Latn-CS" altLang="en-US" dirty="0"/>
              <a:t> (matrica sklopa ili eng. pattern matrix)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Projekcije – ortogonalni faktori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20695" y="1875338"/>
            <a:ext cx="0" cy="3569886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907704" y="4969239"/>
            <a:ext cx="5296508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20695" y="3937939"/>
            <a:ext cx="3055678" cy="10313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30431" y="4969239"/>
            <a:ext cx="605865" cy="406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F1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14830" y="1844824"/>
            <a:ext cx="605865" cy="406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F2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676373" y="3937939"/>
            <a:ext cx="0" cy="103130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20695" y="3937939"/>
            <a:ext cx="305567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0695" y="4969239"/>
            <a:ext cx="305567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20695" y="3937939"/>
            <a:ext cx="0" cy="103130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95814" y="5013716"/>
            <a:ext cx="230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/>
              <a:t>Projekcija varijable na F1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619672" y="4161201"/>
            <a:ext cx="120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Projekcija </a:t>
            </a:r>
          </a:p>
          <a:p>
            <a:r>
              <a:rPr lang="sr-Latn-RS" sz="1600" dirty="0"/>
              <a:t>na F2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01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/>
              <a:t>Podsećanje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Cilj faktorske analize je </a:t>
            </a:r>
            <a:endParaRPr lang="sr-Latn-RS" altLang="en-US" dirty="0"/>
          </a:p>
          <a:p>
            <a:r>
              <a:rPr lang="sr-Latn-CS" altLang="en-US" dirty="0"/>
              <a:t>da uz pomoć manjeg broja latentnih varijabli objasnimo varijabilitet manifestnih varijabli!</a:t>
            </a:r>
          </a:p>
          <a:p>
            <a:r>
              <a:rPr lang="sr-Latn-CS" altLang="en-US" dirty="0"/>
              <a:t>Latentne varijable treba da odražavaju neke realno postojeće psihološke konstrukte</a:t>
            </a:r>
            <a:r>
              <a:rPr lang="sr-Latn-RS" altLang="en-US" dirty="0"/>
              <a:t>, da budu interpretabilne</a:t>
            </a:r>
            <a:endParaRPr lang="sr-Latn-CS" altLang="en-US" dirty="0"/>
          </a:p>
        </p:txBody>
      </p:sp>
    </p:spTree>
    <p:extLst>
      <p:ext uri="{BB962C8B-B14F-4D97-AF65-F5344CB8AC3E}">
        <p14:creationId xmlns:p14="http://schemas.microsoft.com/office/powerpoint/2010/main" val="27294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Projekcije – kosi faktori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548687" y="1979175"/>
            <a:ext cx="871185" cy="3396955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907704" y="4293096"/>
            <a:ext cx="5112568" cy="808038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20695" y="3937939"/>
            <a:ext cx="3055678" cy="10313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17339" y="4322200"/>
            <a:ext cx="605865" cy="406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F1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58023" y="1848973"/>
            <a:ext cx="605865" cy="406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F2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676373" y="3937939"/>
            <a:ext cx="59881" cy="5156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079831" y="3140968"/>
            <a:ext cx="2596544" cy="79697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680576" y="4509120"/>
            <a:ext cx="3055678" cy="44359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72704" y="3140968"/>
            <a:ext cx="459136" cy="187274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81147" y="4931857"/>
            <a:ext cx="337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/>
              <a:t>Ortogonalna projekcija varijable na F1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464850" y="3429000"/>
            <a:ext cx="134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Ortogonalna projekcija </a:t>
            </a:r>
          </a:p>
          <a:p>
            <a:r>
              <a:rPr lang="sr-Latn-RS" sz="1600" dirty="0"/>
              <a:t>na F2</a:t>
            </a:r>
            <a:endParaRPr lang="en-US" sz="1600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525625" y="3954951"/>
            <a:ext cx="148712" cy="5706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632177" y="4525645"/>
            <a:ext cx="2893448" cy="44359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35896" y="4729091"/>
            <a:ext cx="2767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/>
              <a:t>Kosa projekcija varijable na F1</a:t>
            </a:r>
            <a:endParaRPr lang="en-US" sz="1600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809312" y="3959238"/>
            <a:ext cx="2830778" cy="49435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647159" y="4453589"/>
            <a:ext cx="162153" cy="56012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64850" y="4236648"/>
            <a:ext cx="134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Kosa</a:t>
            </a:r>
          </a:p>
          <a:p>
            <a:r>
              <a:rPr lang="sr-Latn-RS" sz="1600" dirty="0"/>
              <a:t>projekcija </a:t>
            </a:r>
          </a:p>
          <a:p>
            <a:r>
              <a:rPr lang="sr-Latn-RS" sz="1600" dirty="0"/>
              <a:t>na F2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27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42" grpId="0"/>
      <p:bldP spid="42" grpId="1"/>
      <p:bldP spid="48" grpId="0"/>
      <p:bldP spid="4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Kod ortogonalnih faktora kose i ortogonalne projekcije su iste!</a:t>
            </a:r>
          </a:p>
          <a:p>
            <a:r>
              <a:rPr lang="sr-Latn-RS" dirty="0"/>
              <a:t>Zato je matrica strukture rotiranih faktora dovoljna za interpretaciju</a:t>
            </a:r>
          </a:p>
          <a:p>
            <a:r>
              <a:rPr lang="sr-Latn-RS" dirty="0"/>
              <a:t>Kod kosih nisu</a:t>
            </a:r>
          </a:p>
          <a:p>
            <a:r>
              <a:rPr lang="sr-Latn-RS" dirty="0"/>
              <a:t>Zbog čega treba da gledamo i matricu strukture (ortogonalna projekcija = korelacija) i matricu sklopa (paralelna projekcija)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Projekcije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/>
              <a:t>Ortogonalna projekcija</a:t>
            </a:r>
            <a:endParaRPr lang="en-US" dirty="0"/>
          </a:p>
        </p:txBody>
      </p:sp>
      <p:pic>
        <p:nvPicPr>
          <p:cNvPr id="870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1163" y="2417682"/>
            <a:ext cx="2301035" cy="35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/>
              <a:t>Paralelna projekcija</a:t>
            </a:r>
            <a:endParaRPr lang="en-US" dirty="0"/>
          </a:p>
        </p:txBody>
      </p:sp>
      <p:pic>
        <p:nvPicPr>
          <p:cNvPr id="8704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538" y="2417682"/>
            <a:ext cx="2186031" cy="348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95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Značenje matrice </a:t>
            </a:r>
            <a:r>
              <a:rPr lang="en-US" altLang="en-US" dirty="0" err="1"/>
              <a:t>strukture</a:t>
            </a: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Ona nam govori o </a:t>
            </a:r>
            <a:r>
              <a:rPr lang="sr-Latn-CS" altLang="en-US" dirty="0">
                <a:solidFill>
                  <a:srgbClr val="FF0000"/>
                </a:solidFill>
              </a:rPr>
              <a:t>korelaciji faktora i varijabli</a:t>
            </a:r>
          </a:p>
          <a:p>
            <a:pPr eaLnBrk="1" hangingPunct="1"/>
            <a:r>
              <a:rPr lang="sr-Latn-CS" altLang="en-US" dirty="0"/>
              <a:t>Kvadrati koeficijenata govore koliki je procenat varijanse date varijable objašnjen datim faktorima</a:t>
            </a:r>
            <a:r>
              <a:rPr lang="en-US" altLang="en-US" dirty="0"/>
              <a:t> </a:t>
            </a:r>
            <a:r>
              <a:rPr lang="sr-Latn-CS" altLang="en-US" dirty="0"/>
              <a:t>(koliko je udeo tog faktora u izgradnji dotične varijable)</a:t>
            </a:r>
          </a:p>
          <a:p>
            <a:r>
              <a:rPr lang="sr-Latn-CS" altLang="en-US" dirty="0"/>
              <a:t>Kod kosih rotacija matrica </a:t>
            </a:r>
            <a:r>
              <a:rPr lang="en-US" altLang="en-US" dirty="0" err="1"/>
              <a:t>strukture</a:t>
            </a:r>
            <a:r>
              <a:rPr lang="sr-Latn-CS" altLang="en-US" dirty="0"/>
              <a:t> retko daje jednostavnu strukturu jer se pojavljuju zasićenja na više faktora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Značenje matrice sklopa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Koeficijent sklopa ima </a:t>
            </a:r>
            <a:r>
              <a:rPr lang="sr-Latn-CS" altLang="en-US" dirty="0">
                <a:solidFill>
                  <a:srgbClr val="FF0000"/>
                </a:solidFill>
              </a:rPr>
              <a:t>analogno značenje beta </a:t>
            </a:r>
            <a:r>
              <a:rPr lang="sr-Latn-CS" altLang="en-US" dirty="0" err="1">
                <a:solidFill>
                  <a:srgbClr val="FF0000"/>
                </a:solidFill>
              </a:rPr>
              <a:t>ponderima</a:t>
            </a:r>
            <a:r>
              <a:rPr lang="sr-Latn-CS" altLang="en-US" dirty="0">
                <a:solidFill>
                  <a:srgbClr val="FF0000"/>
                </a:solidFill>
              </a:rPr>
              <a:t> </a:t>
            </a:r>
            <a:r>
              <a:rPr lang="sr-Latn-CS" altLang="en-US" dirty="0"/>
              <a:t>„kako ćemo od faktora napraviti varijablu?“ </a:t>
            </a:r>
          </a:p>
          <a:p>
            <a:r>
              <a:rPr lang="sr-Latn-CS" altLang="en-US" dirty="0"/>
              <a:t>Uzimaju se u obzir korelacije između faktora</a:t>
            </a:r>
          </a:p>
          <a:p>
            <a:r>
              <a:rPr lang="sr-Latn-CS" altLang="en-US" dirty="0"/>
              <a:t>Matrica sklopa služi za tumačenje i davanje psihološkog značenja faktorima </a:t>
            </a:r>
          </a:p>
          <a:p>
            <a:r>
              <a:rPr lang="sr-Latn-CS" altLang="en-US" dirty="0"/>
              <a:t>Koeficijenti mogu imati vrednosti veće od 1</a:t>
            </a:r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56B4C7-280A-431F-A4AE-AA2D9E01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5555" y="3628110"/>
            <a:ext cx="2665485" cy="21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Značenje matrice faktorskih koeficijenata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Faktorski koeficijenti su </a:t>
            </a:r>
            <a:r>
              <a:rPr lang="sr-Latn-RS" dirty="0">
                <a:solidFill>
                  <a:srgbClr val="FF0000"/>
                </a:solidFill>
              </a:rPr>
              <a:t>takođe analogni beta </a:t>
            </a:r>
            <a:r>
              <a:rPr lang="sr-Latn-RS" dirty="0" err="1">
                <a:solidFill>
                  <a:srgbClr val="FF0000"/>
                </a:solidFill>
              </a:rPr>
              <a:t>ponderima</a:t>
            </a:r>
            <a:r>
              <a:rPr lang="sr-Latn-RS" dirty="0"/>
              <a:t>, ali odgovaraju na pitanje „kako pravimo faktore od varijabli?“</a:t>
            </a:r>
          </a:p>
          <a:p>
            <a:r>
              <a:rPr lang="sr-Latn-RS" dirty="0"/>
              <a:t>Nisu deo default ispisa u SPSS-u, ali se mogu uključiti (u Scores – Component Score Coefficient Matrix)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Priroda faktora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Prirodu faktora tumačimo njihovim odnosom sa manifestnim varijablama</a:t>
            </a:r>
          </a:p>
          <a:p>
            <a:pPr lvl="1"/>
            <a:r>
              <a:rPr lang="sr-Latn-CS" dirty="0"/>
              <a:t>matricom faktorske strukture (faktorska opterećenja, korelacije)</a:t>
            </a:r>
          </a:p>
          <a:p>
            <a:pPr lvl="1"/>
            <a:r>
              <a:rPr lang="sr-Latn-CS" dirty="0"/>
              <a:t>matricom faktorskog obrasca (matrica sklopa)</a:t>
            </a:r>
          </a:p>
          <a:p>
            <a:r>
              <a:rPr lang="sr-Latn-CS" altLang="en-US" dirty="0"/>
              <a:t>Interpretiraju se obično koeficijenti strukture i to njihova apsolutna vrednost</a:t>
            </a:r>
          </a:p>
          <a:p>
            <a:r>
              <a:rPr lang="sr-Latn-CS" altLang="en-US" dirty="0"/>
              <a:t>Ali kod kosih rotacija retko imamo jednostavnu strukturu, pa su koeficijenti sklopa lakši za interpretaciju</a:t>
            </a:r>
          </a:p>
          <a:p>
            <a:r>
              <a:rPr lang="sr-Latn-CS" altLang="en-US" dirty="0"/>
              <a:t>Faktor se može tretirati kao bipolarni takson (klasifikator) pa se može tumačiti i preko grupa ispitanika</a:t>
            </a:r>
          </a:p>
          <a:p>
            <a:pPr lvl="1"/>
            <a:r>
              <a:rPr lang="sr-Latn-CS" dirty="0"/>
              <a:t>Kako bi „izgledala“ osoba sa veoma visokim / veoma niskom skorovima na faktoru?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Rotacije poređenje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Sada ćemo uporediti vrednosti u matricama za nerotirano, rotirano ortogonalno i rotirano koso rešenje</a:t>
            </a:r>
          </a:p>
          <a:p>
            <a:r>
              <a:rPr lang="sr-Latn-RS" dirty="0"/>
              <a:t>U nerotiranom rešenju dobijamo component matrix (ortogonalne projekcije)</a:t>
            </a:r>
          </a:p>
          <a:p>
            <a:r>
              <a:rPr lang="sr-Latn-RS" dirty="0"/>
              <a:t>U ortogonalno rotiranom rešenju dobijamo component matrix i rotated component matrix (ortogonalne projekcije na nerotirane i rotirane faktore)</a:t>
            </a:r>
          </a:p>
          <a:p>
            <a:r>
              <a:rPr lang="sr-Latn-RS" dirty="0"/>
              <a:t>U koso rotiranom rešenju dobijamo component matrix, structure matrix i pattern matrix (paralelne projekcije)</a:t>
            </a:r>
          </a:p>
        </p:txBody>
      </p:sp>
    </p:spTree>
    <p:extLst>
      <p:ext uri="{BB962C8B-B14F-4D97-AF65-F5344CB8AC3E}">
        <p14:creationId xmlns:p14="http://schemas.microsoft.com/office/powerpoint/2010/main" val="31554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Nerotirano rešenje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056497"/>
            <a:ext cx="24415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00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Ortogonalna rotacija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056497"/>
            <a:ext cx="24415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01" y="2133438"/>
            <a:ext cx="2394917" cy="372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Osnovna pitanja</a:t>
            </a:r>
            <a:endParaRPr lang="en-US" alt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Koliko je faktora potrebno da bismo objasnili odnos datih varijabli (matricu korelacija)?</a:t>
            </a:r>
          </a:p>
          <a:p>
            <a:r>
              <a:rPr lang="sr-Latn-CS" dirty="0"/>
              <a:t>Kakva je priroda ovih faktora?</a:t>
            </a:r>
            <a:r>
              <a:rPr lang="en-US" dirty="0"/>
              <a:t> </a:t>
            </a:r>
            <a:endParaRPr lang="sr-Latn-CS" dirty="0"/>
          </a:p>
          <a:p>
            <a:r>
              <a:rPr lang="sr-Latn-CS" dirty="0"/>
              <a:t>Koliko dobro pretpostavljeni faktori objašnjavaju date manifestne varijable?</a:t>
            </a:r>
            <a:endParaRPr lang="en-US" dirty="0"/>
          </a:p>
          <a:p>
            <a:r>
              <a:rPr lang="sr-Latn-CS" dirty="0"/>
              <a:t>Kolika je proporcija specifične varijanse i varijanse greške?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Ortogonalna rotacija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056497"/>
            <a:ext cx="24415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6E4939C-B07C-4C57-B932-8CF07FD8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13" y="2056497"/>
            <a:ext cx="2477774" cy="380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C39871-FA6E-4824-96F2-B08BF4335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62" y="2050482"/>
            <a:ext cx="2393578" cy="381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55DD920-690D-480F-95D1-D99BF7FB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52" y="4405570"/>
            <a:ext cx="2736304" cy="17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9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Rotacije i svojstvene vrednosti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182463" cy="3822613"/>
          </a:xfrm>
        </p:spPr>
        <p:txBody>
          <a:bodyPr>
            <a:normAutofit fontScale="92500"/>
          </a:bodyPr>
          <a:lstStyle/>
          <a:p>
            <a:r>
              <a:rPr lang="sr-Latn-RS" dirty="0"/>
              <a:t>Šta se dešava sa svojstvenim vrednostima u ortogonalnim rotacijama?</a:t>
            </a:r>
          </a:p>
          <a:p>
            <a:pPr lvl="1"/>
            <a:r>
              <a:rPr lang="sr-Latn-RS" dirty="0"/>
              <a:t>Menjaju se!</a:t>
            </a:r>
          </a:p>
          <a:p>
            <a:pPr lvl="1"/>
            <a:r>
              <a:rPr lang="sr-Latn-RS" dirty="0"/>
              <a:t>Zato i radimo rotacije </a:t>
            </a:r>
            <a:r>
              <a:rPr lang="sr-Latn-R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sr-Latn-RS" dirty="0">
                <a:sym typeface="Wingdings" panose="05000000000000000000" pitchFamily="2" charset="2"/>
              </a:rPr>
              <a:t>Ali zbir svojstvenih vrednosti rotiranih faktora je isti kao i nerotiranih</a:t>
            </a:r>
            <a:endParaRPr lang="sr-Latn-RS" dirty="0"/>
          </a:p>
          <a:p>
            <a:r>
              <a:rPr lang="sr-Latn-RS" dirty="0"/>
              <a:t>A u kosim rotacijama?</a:t>
            </a:r>
          </a:p>
          <a:p>
            <a:pPr lvl="1"/>
            <a:r>
              <a:rPr lang="sr-Latn-RS" dirty="0"/>
              <a:t>I ovde se menjaju</a:t>
            </a:r>
          </a:p>
          <a:p>
            <a:pPr lvl="1"/>
            <a:r>
              <a:rPr lang="sr-Latn-RS" dirty="0"/>
              <a:t>Ali zbir svojstvenih vrednosti rotiranih faktora nije isti kao nerotiranih (jer nisu ortogonalni)</a:t>
            </a:r>
          </a:p>
          <a:p>
            <a:pPr lvl="1"/>
            <a:r>
              <a:rPr lang="sr-Latn-RS" dirty="0"/>
              <a:t>SPSS ne izbacuje (kumulativni) procenat objašnjene varijanse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6E5BCB-EFE4-418D-9F80-BD772750C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518071"/>
              </p:ext>
            </p:extLst>
          </p:nvPr>
        </p:nvGraphicFramePr>
        <p:xfrm>
          <a:off x="3994104" y="2271499"/>
          <a:ext cx="4998399" cy="297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5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Rotacije i svojstvene vrednosti</a:t>
            </a:r>
            <a:endParaRPr lang="en-US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5" y="1761939"/>
            <a:ext cx="59150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9" y="2851104"/>
            <a:ext cx="83534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0" y="3714750"/>
            <a:ext cx="6810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Rotacije i komunalitet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5410492" cy="4023360"/>
          </a:xfrm>
        </p:spPr>
        <p:txBody>
          <a:bodyPr>
            <a:normAutofit fontScale="92500"/>
          </a:bodyPr>
          <a:lstStyle/>
          <a:p>
            <a:r>
              <a:rPr lang="sr-Latn-RS" dirty="0"/>
              <a:t>Šta se dešava sa komunalitetom u ortogonalnim rotacijama?</a:t>
            </a:r>
          </a:p>
          <a:p>
            <a:pPr lvl="1"/>
            <a:r>
              <a:rPr lang="sr-Latn-RS" dirty="0"/>
              <a:t>Ostaje isti</a:t>
            </a:r>
          </a:p>
          <a:p>
            <a:pPr lvl="1"/>
            <a:r>
              <a:rPr lang="sr-Latn-RS" dirty="0"/>
              <a:t>Ukupna količina varijanse ostaje ista, samo je različito raspoređena po faktorima</a:t>
            </a:r>
          </a:p>
          <a:p>
            <a:pPr lvl="1"/>
            <a:r>
              <a:rPr lang="sr-Latn-RS" dirty="0"/>
              <a:t>Dužina vektora se nije promenila, samo koordinatne ose</a:t>
            </a:r>
          </a:p>
          <a:p>
            <a:r>
              <a:rPr lang="sr-Latn-RS" dirty="0"/>
              <a:t>A u kosim rotacijama?</a:t>
            </a:r>
          </a:p>
          <a:p>
            <a:pPr lvl="1"/>
            <a:r>
              <a:rPr lang="sr-Latn-RS" dirty="0"/>
              <a:t>I ovde ostaje isti</a:t>
            </a:r>
          </a:p>
          <a:p>
            <a:pPr lvl="1"/>
            <a:r>
              <a:rPr lang="sr-Latn-RS" dirty="0"/>
              <a:t>Ali se više ne može dobiti sabiranjem kvadriranih zasićenja po redovima</a:t>
            </a:r>
          </a:p>
          <a:p>
            <a:pPr lvl="1"/>
            <a:r>
              <a:rPr lang="sr-Latn-RS" dirty="0"/>
              <a:t>Princip je analogan MR, ako su prediktori korelirani, onda je ukupna objašnjena varijansa manja od zbira procenata varijanse koji objašnjava svaki prediktor za sebe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B0FB80-9F65-48EB-A8C2-93434788C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811305"/>
              </p:ext>
            </p:extLst>
          </p:nvPr>
        </p:nvGraphicFramePr>
        <p:xfrm>
          <a:off x="4933185" y="2015696"/>
          <a:ext cx="4131555" cy="282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3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Rotacije i komunalitet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2157413"/>
            <a:ext cx="19526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19526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19526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591" y="4859868"/>
            <a:ext cx="194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Nerotirano rešenje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6616" y="485986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Koso rešenje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1285" y="4859868"/>
            <a:ext cx="21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+mj-lt"/>
              </a:rPr>
              <a:t>Ortogonalno rešenje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9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DC57-3526-2730-7967-ACEDE9C8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FA višeg reda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403B-5E6C-6432-043D-3D4D7979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045969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Ukoliko zadržimo koso rotirane faktore – moguće je tražiti i faktore višeg reda</a:t>
            </a:r>
          </a:p>
          <a:p>
            <a:r>
              <a:rPr lang="sr-Latn-RS" dirty="0"/>
              <a:t>Pošto su (u ovom slučaju) faktorski skorovi </a:t>
            </a:r>
            <a:r>
              <a:rPr lang="sr-Latn-RS" dirty="0" err="1"/>
              <a:t>korelirane</a:t>
            </a:r>
            <a:r>
              <a:rPr lang="sr-Latn-RS" dirty="0"/>
              <a:t> varijable – njihove korelacije mogu biti „ulaz“ za novu FA</a:t>
            </a:r>
          </a:p>
          <a:p>
            <a:r>
              <a:rPr lang="sr-Latn-RS" dirty="0"/>
              <a:t>Dobijamo hijerarhijsku faktorsku strukturu</a:t>
            </a:r>
          </a:p>
          <a:p>
            <a:r>
              <a:rPr lang="sr-Latn-RS" dirty="0"/>
              <a:t>Ima smisla kad god konstrukt ima indikatore</a:t>
            </a:r>
          </a:p>
        </p:txBody>
      </p:sp>
      <p:pic>
        <p:nvPicPr>
          <p:cNvPr id="1026" name="Picture 2" descr="Hierarchical four-factor model used in the confirmatory factor analysis...  | Download Scientific Diagram">
            <a:extLst>
              <a:ext uri="{FF2B5EF4-FFF2-40B4-BE49-F238E27FC236}">
                <a16:creationId xmlns:a16="http://schemas.microsoft.com/office/drawing/2014/main" id="{0C8756A0-7B2C-4DC0-A5ED-30AE6FAD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57" y="3891703"/>
            <a:ext cx="6409087" cy="232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34FBA5-59BF-0BE1-B310-8CF06347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PAUZA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51854-9034-74FC-90E7-00D1B9291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Ali kratka</a:t>
            </a:r>
          </a:p>
        </p:txBody>
      </p:sp>
    </p:spTree>
    <p:extLst>
      <p:ext uri="{BB962C8B-B14F-4D97-AF65-F5344CB8AC3E}">
        <p14:creationId xmlns:p14="http://schemas.microsoft.com/office/powerpoint/2010/main" val="473565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ekstrakcije faktora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Faktorska analiza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69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36E0-31ED-4E0D-A8C6-D58B496B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AGK </a:t>
            </a:r>
            <a:r>
              <a:rPr lang="sr-Latn-RS" dirty="0" err="1"/>
              <a:t>vs</a:t>
            </a:r>
            <a:r>
              <a:rPr lang="sr-Latn-RS" dirty="0"/>
              <a:t>. FA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B47FF5C-CE42-D716-42D4-8DB9E3AA37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325" y="1846262"/>
          <a:ext cx="7543800" cy="39449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3919711439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832776353"/>
                    </a:ext>
                  </a:extLst>
                </a:gridCol>
              </a:tblGrid>
              <a:tr h="469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Analiza glavnih komponenti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Faktorska analiza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1209118"/>
                  </a:ext>
                </a:extLst>
              </a:tr>
              <a:tr h="1503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Matematički postupak (ortogonalne dekompozicije…) – ideja je samo da se naprave nove varijable po određenom principu (</a:t>
                      </a:r>
                      <a:r>
                        <a:rPr lang="sr-Latn-RS" dirty="0" err="1"/>
                        <a:t>maksimizacije</a:t>
                      </a:r>
                      <a:r>
                        <a:rPr lang="sr-Latn-R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Model merenja – ideja je da saznamo/objasnimo zašto varijable koreliraju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387883"/>
                  </a:ext>
                </a:extLst>
              </a:tr>
              <a:tr h="469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Analiza se radi na ukupnoj varijansi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Analiza se radi na zajedničkoj varijansi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693662"/>
                  </a:ext>
                </a:extLst>
              </a:tr>
              <a:tr h="1503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Kao ulaznu matricu koristi punu matricu korelacija (sa jedinicama na dijagonali) – očekivanje je da je </a:t>
                      </a:r>
                      <a:r>
                        <a:rPr lang="sr-Latn-RS" dirty="0" err="1"/>
                        <a:t>komunalitet</a:t>
                      </a:r>
                      <a:r>
                        <a:rPr lang="sr-Latn-RS" dirty="0"/>
                        <a:t>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Kao ulazne matrice koristi druge matrice (koje nemaju jedinice na dijagonali) – očekivanje je da je samo deo varijanse </a:t>
                      </a:r>
                      <a:r>
                        <a:rPr lang="sr-Latn-RS" dirty="0" err="1"/>
                        <a:t>komunalitet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35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04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Metode ekstrakcije faktora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Osim što razlikujemo AGK i FA, možemo razlikovati i različite metode faktorske analize</a:t>
            </a:r>
          </a:p>
          <a:p>
            <a:pPr eaLnBrk="1" hangingPunct="1"/>
            <a:r>
              <a:rPr lang="sr-Latn-CS" altLang="en-US" dirty="0"/>
              <a:t>Sve metode ekstrakcije faktora počivaju na istom ili sličnom modelu, ali se razlikuju po </a:t>
            </a:r>
          </a:p>
          <a:p>
            <a:pPr lvl="1" eaLnBrk="1" hangingPunct="1"/>
            <a:r>
              <a:rPr lang="sr-Latn-CS" altLang="en-US" dirty="0"/>
              <a:t>ulaznoj matrici</a:t>
            </a:r>
          </a:p>
          <a:p>
            <a:pPr lvl="1" eaLnBrk="1" hangingPunct="1"/>
            <a:r>
              <a:rPr lang="sr-Latn-CS" altLang="en-US" dirty="0"/>
              <a:t>kriterijumu koji se maksimizuje/minimizuje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en-US" sz="4400" dirty="0"/>
              <a:t>Primer sa prethodnog predavanja</a:t>
            </a:r>
            <a:endParaRPr lang="en-US" altLang="en-US" sz="44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en-US" dirty="0"/>
              <a:t>Radimo faktorsku analizu na 9 varijabli iz baterije testova intelektualnog funkcionisanja KOG-9 (</a:t>
            </a:r>
            <a:r>
              <a:rPr lang="sr-Latn-RS" altLang="en-US" dirty="0" err="1"/>
              <a:t>Momorović</a:t>
            </a:r>
            <a:r>
              <a:rPr lang="sr-Latn-RS" altLang="en-US" dirty="0"/>
              <a:t> i saradnici)</a:t>
            </a:r>
          </a:p>
          <a:p>
            <a:pPr lvl="1"/>
            <a:r>
              <a:rPr lang="en-US" altLang="en-US" dirty="0"/>
              <a:t>IT-1, CF-2, GT-7 (za </a:t>
            </a:r>
            <a:r>
              <a:rPr lang="en-US" altLang="en-US" dirty="0" err="1"/>
              <a:t>procenu</a:t>
            </a:r>
            <a:r>
              <a:rPr lang="en-US" altLang="en-US" dirty="0"/>
              <a:t> </a:t>
            </a:r>
            <a:r>
              <a:rPr lang="en-US" altLang="en-US" dirty="0" err="1"/>
              <a:t>efikasnosti</a:t>
            </a:r>
            <a:r>
              <a:rPr lang="en-US" altLang="en-US" dirty="0"/>
              <a:t> </a:t>
            </a:r>
            <a:r>
              <a:rPr lang="en-US" altLang="en-US" dirty="0" err="1"/>
              <a:t>perceptivnog</a:t>
            </a:r>
            <a:r>
              <a:rPr lang="en-US" altLang="en-US" dirty="0"/>
              <a:t> </a:t>
            </a:r>
            <a:r>
              <a:rPr lang="en-US" altLang="en-US" dirty="0" err="1"/>
              <a:t>procesora</a:t>
            </a:r>
            <a:r>
              <a:rPr lang="en-US" altLang="en-US" dirty="0"/>
              <a:t>),</a:t>
            </a:r>
          </a:p>
          <a:p>
            <a:pPr lvl="1"/>
            <a:r>
              <a:rPr lang="en-US" altLang="en-US" dirty="0"/>
              <a:t>AL-4, AL-7, GSN (za </a:t>
            </a:r>
            <a:r>
              <a:rPr lang="en-US" altLang="en-US" dirty="0" err="1"/>
              <a:t>procenu</a:t>
            </a:r>
            <a:r>
              <a:rPr lang="en-US" altLang="en-US" dirty="0"/>
              <a:t> </a:t>
            </a:r>
            <a:r>
              <a:rPr lang="en-US" altLang="en-US" dirty="0" err="1"/>
              <a:t>efikasnosti</a:t>
            </a:r>
            <a:r>
              <a:rPr lang="en-US" altLang="en-US" dirty="0"/>
              <a:t> </a:t>
            </a:r>
            <a:r>
              <a:rPr lang="en-US" altLang="en-US" dirty="0" err="1"/>
              <a:t>serijalnog</a:t>
            </a:r>
            <a:r>
              <a:rPr lang="en-US" altLang="en-US" dirty="0"/>
              <a:t> </a:t>
            </a:r>
            <a:r>
              <a:rPr lang="en-US" altLang="en-US" dirty="0" err="1"/>
              <a:t>procesora</a:t>
            </a:r>
            <a:r>
              <a:rPr lang="en-US" altLang="en-US" dirty="0"/>
              <a:t>),</a:t>
            </a:r>
          </a:p>
          <a:p>
            <a:pPr lvl="1"/>
            <a:r>
              <a:rPr lang="en-US" altLang="en-US" dirty="0"/>
              <a:t>S-1, IT-2, D-48 (za </a:t>
            </a:r>
            <a:r>
              <a:rPr lang="en-US" altLang="en-US" dirty="0" err="1"/>
              <a:t>procenu</a:t>
            </a:r>
            <a:r>
              <a:rPr lang="en-US" altLang="en-US" dirty="0"/>
              <a:t> </a:t>
            </a:r>
            <a:r>
              <a:rPr lang="en-US" altLang="en-US" dirty="0" err="1"/>
              <a:t>efikasnosti</a:t>
            </a:r>
            <a:r>
              <a:rPr lang="en-US" altLang="en-US" dirty="0"/>
              <a:t> </a:t>
            </a:r>
            <a:r>
              <a:rPr lang="en-US" altLang="en-US" dirty="0" err="1"/>
              <a:t>paralelnog</a:t>
            </a:r>
            <a:r>
              <a:rPr lang="en-US" altLang="en-US" dirty="0"/>
              <a:t> </a:t>
            </a:r>
            <a:r>
              <a:rPr lang="en-US" altLang="en-US" dirty="0" err="1"/>
              <a:t>procesora</a:t>
            </a:r>
            <a:r>
              <a:rPr lang="en-US" altLang="en-US" dirty="0"/>
              <a:t>).</a:t>
            </a:r>
          </a:p>
          <a:p>
            <a:r>
              <a:rPr lang="en-US" altLang="en-US" dirty="0" err="1"/>
              <a:t>Prvih</a:t>
            </a:r>
            <a:r>
              <a:rPr lang="en-US" altLang="en-US" dirty="0"/>
              <a:t> </a:t>
            </a:r>
            <a:r>
              <a:rPr lang="en-US" altLang="en-US" dirty="0" err="1"/>
              <a:t>šest</a:t>
            </a:r>
            <a:r>
              <a:rPr lang="en-US" altLang="en-US" dirty="0"/>
              <a:t> </a:t>
            </a:r>
            <a:r>
              <a:rPr lang="en-US" altLang="en-US" dirty="0" err="1"/>
              <a:t>testova</a:t>
            </a:r>
            <a:r>
              <a:rPr lang="en-US" altLang="en-US" dirty="0"/>
              <a:t> </a:t>
            </a:r>
            <a:r>
              <a:rPr lang="en-US" altLang="en-US" dirty="0" err="1"/>
              <a:t>pripadaju</a:t>
            </a:r>
            <a:r>
              <a:rPr lang="en-US" altLang="en-US" dirty="0"/>
              <a:t> </a:t>
            </a:r>
            <a:r>
              <a:rPr lang="en-US" altLang="en-US" dirty="0" err="1"/>
              <a:t>testovima</a:t>
            </a:r>
            <a:r>
              <a:rPr lang="en-US" altLang="en-US" dirty="0"/>
              <a:t> </a:t>
            </a:r>
            <a:r>
              <a:rPr lang="en-US" altLang="en-US" dirty="0" err="1"/>
              <a:t>brzine</a:t>
            </a:r>
            <a:r>
              <a:rPr lang="en-US" altLang="en-US" dirty="0"/>
              <a:t>, a </a:t>
            </a:r>
            <a:r>
              <a:rPr lang="en-US" altLang="en-US" dirty="0" err="1"/>
              <a:t>poslednja</a:t>
            </a:r>
            <a:r>
              <a:rPr lang="en-US" altLang="en-US" dirty="0"/>
              <a:t> tri </a:t>
            </a:r>
            <a:r>
              <a:rPr lang="en-US" altLang="en-US" dirty="0" err="1"/>
              <a:t>testovima</a:t>
            </a:r>
            <a:r>
              <a:rPr lang="en-US" altLang="en-US" dirty="0"/>
              <a:t> </a:t>
            </a:r>
            <a:r>
              <a:rPr lang="en-US" altLang="en-US" dirty="0" err="1"/>
              <a:t>snage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9507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Ulazne matrice</a:t>
            </a: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Šta je ulazna matrica kod AGK?</a:t>
            </a:r>
          </a:p>
          <a:p>
            <a:pPr lvl="1"/>
            <a:r>
              <a:rPr lang="sr-Latn-CS" altLang="en-US" dirty="0"/>
              <a:t>Puna matrica korelacija sa jedinicama na dijagonali  </a:t>
            </a:r>
          </a:p>
          <a:p>
            <a:r>
              <a:rPr lang="sr-Latn-CS" altLang="en-US" dirty="0"/>
              <a:t>Kakve se sve matrice mogu analizirati?</a:t>
            </a:r>
          </a:p>
          <a:p>
            <a:r>
              <a:rPr lang="sr-Latn-CS" altLang="en-US" dirty="0"/>
              <a:t>Različite matrice korelacija/</a:t>
            </a:r>
            <a:r>
              <a:rPr lang="sr-Latn-CS" altLang="en-US" dirty="0" err="1"/>
              <a:t>kovarijansi</a:t>
            </a:r>
            <a:endParaRPr lang="sr-Latn-CS" altLang="en-US" dirty="0"/>
          </a:p>
          <a:p>
            <a:r>
              <a:rPr lang="sr-Latn-CS" altLang="en-US" dirty="0"/>
              <a:t>Sve simetrične matrice m*m</a:t>
            </a:r>
          </a:p>
          <a:p>
            <a:r>
              <a:rPr lang="sr-Latn-CS" altLang="en-US" dirty="0"/>
              <a:t>U faktorsku analizu ulazi neka redukovana matrica u kojoj </a:t>
            </a:r>
            <a:r>
              <a:rPr lang="en-US" altLang="en-US" dirty="0"/>
              <a:t>je </a:t>
            </a:r>
            <a:r>
              <a:rPr lang="sr-Latn-CS" altLang="en-US" dirty="0"/>
              <a:t>umesto jedinica na dijagonali neka procena komunaliteta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Procena komunaliteta</a:t>
            </a:r>
            <a:endParaRPr lang="en-US" alt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en-US" dirty="0"/>
              <a:t>Neki broj od 0 do 1 uključujući i 0 i 1</a:t>
            </a:r>
          </a:p>
          <a:p>
            <a:pPr eaLnBrk="1" hangingPunct="1"/>
            <a:r>
              <a:rPr lang="sr-Latn-CS" altLang="en-US" dirty="0"/>
              <a:t>Ako stavimo nulu verovatno ćemo potceniti komunalitet, ako stavimo 1 preceniti</a:t>
            </a:r>
          </a:p>
          <a:p>
            <a:pPr eaLnBrk="1" hangingPunct="1"/>
            <a:r>
              <a:rPr lang="sr-Latn-CS" altLang="en-US" dirty="0"/>
              <a:t>Šta bismo mogli da iskoristimo?</a:t>
            </a:r>
          </a:p>
          <a:p>
            <a:pPr eaLnBrk="1" hangingPunct="1"/>
            <a:r>
              <a:rPr lang="sr-Latn-CS" altLang="en-US" dirty="0"/>
              <a:t>Pouzdanost alfe</a:t>
            </a:r>
          </a:p>
          <a:p>
            <a:pPr eaLnBrk="1" hangingPunct="1"/>
            <a:r>
              <a:rPr lang="sr-Latn-CS" altLang="en-US" dirty="0"/>
              <a:t>Multiplo R</a:t>
            </a:r>
            <a:r>
              <a:rPr lang="sr-Latn-CS" altLang="en-US" baseline="30000" dirty="0"/>
              <a:t>2</a:t>
            </a:r>
          </a:p>
          <a:p>
            <a:pPr lvl="1"/>
            <a:r>
              <a:rPr lang="sr-Latn-CS" dirty="0"/>
              <a:t>Guttman je pokazao da je multiplo R</a:t>
            </a:r>
            <a:r>
              <a:rPr lang="sr-Latn-CS" baseline="30000" dirty="0"/>
              <a:t>2</a:t>
            </a:r>
            <a:r>
              <a:rPr lang="sr-Latn-CS" dirty="0"/>
              <a:t> dobijeno na osnovu n-1 preostalih varijabli donja granica komunaliteta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Metode esktrakcije u SPSS-u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Metod glavnih komponenti (Principal Components)</a:t>
            </a:r>
          </a:p>
          <a:p>
            <a:r>
              <a:rPr lang="sr-Latn-CS" dirty="0"/>
              <a:t>Metod neponderisanih najmanji</a:t>
            </a:r>
            <a:r>
              <a:rPr lang="en-US" dirty="0"/>
              <a:t>h</a:t>
            </a:r>
            <a:r>
              <a:rPr lang="sr-Latn-CS" dirty="0"/>
              <a:t> kvadrata (</a:t>
            </a:r>
            <a:r>
              <a:rPr lang="en-GB" dirty="0"/>
              <a:t>Unweighted Least-Squares</a:t>
            </a:r>
            <a:r>
              <a:rPr lang="sr-Latn-RS" dirty="0"/>
              <a:t> Method</a:t>
            </a:r>
            <a:r>
              <a:rPr lang="sr-Latn-CS" dirty="0"/>
              <a:t>)</a:t>
            </a:r>
            <a:endParaRPr lang="en-GB" dirty="0"/>
          </a:p>
          <a:p>
            <a:r>
              <a:rPr lang="sr-Latn-CS" dirty="0"/>
              <a:t>Metod generalizovanih najmanjih kvadrata (</a:t>
            </a:r>
            <a:r>
              <a:rPr lang="en-GB" dirty="0"/>
              <a:t>Generalized Least-Squares Method</a:t>
            </a:r>
            <a:r>
              <a:rPr lang="sr-Latn-CS" dirty="0"/>
              <a:t>)</a:t>
            </a:r>
          </a:p>
          <a:p>
            <a:r>
              <a:rPr lang="sr-Latn-CS" dirty="0"/>
              <a:t>Metod najveće verodostojnost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CS" dirty="0"/>
              <a:t>(</a:t>
            </a:r>
            <a:r>
              <a:rPr lang="en-GB" dirty="0"/>
              <a:t>Maximum-Likelihood Method</a:t>
            </a:r>
            <a:r>
              <a:rPr lang="sr-Latn-CS" dirty="0"/>
              <a:t>)</a:t>
            </a:r>
          </a:p>
          <a:p>
            <a:r>
              <a:rPr lang="sr-Latn-CS" dirty="0"/>
              <a:t>Analiza glavnih osa (</a:t>
            </a:r>
            <a:r>
              <a:rPr lang="en-GB" dirty="0"/>
              <a:t>Principal Axis Factoring</a:t>
            </a:r>
            <a:r>
              <a:rPr lang="sr-Latn-CS" dirty="0"/>
              <a:t>)</a:t>
            </a:r>
            <a:endParaRPr lang="en-GB" dirty="0"/>
          </a:p>
          <a:p>
            <a:r>
              <a:rPr lang="sr-Latn-CS" dirty="0"/>
              <a:t>Alfa faktorska analiza (Alpha Factoring)</a:t>
            </a:r>
          </a:p>
          <a:p>
            <a:r>
              <a:rPr lang="sr-Latn-CS" dirty="0"/>
              <a:t>Faktorizacija imaža (</a:t>
            </a:r>
            <a:r>
              <a:rPr lang="en-GB" dirty="0"/>
              <a:t>Image Factoring</a:t>
            </a:r>
            <a:r>
              <a:rPr lang="sr-Latn-CS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Principal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Ulazna matrica: puna matrica korelacija</a:t>
            </a:r>
          </a:p>
          <a:p>
            <a:r>
              <a:rPr lang="sr-Latn-RS" dirty="0"/>
              <a:t>Kriterijum: maksimizacija svojstvene vrednosti prve komponente (i svake sledeće)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Principal Axis Factoring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Analogan analizi glavnih komponenti</a:t>
            </a:r>
          </a:p>
          <a:p>
            <a:r>
              <a:rPr lang="sr-Latn-CS" altLang="en-US" dirty="0"/>
              <a:t>Ulazna matrica: redukovana matrica korelacija gde su na dijagonali umesto jedinica multipli R</a:t>
            </a:r>
            <a:r>
              <a:rPr lang="sr-Latn-CS" baseline="30000" dirty="0"/>
              <a:t>2</a:t>
            </a:r>
            <a:r>
              <a:rPr lang="sr-Latn-CS" dirty="0"/>
              <a:t> (ocena komunaliteta)</a:t>
            </a:r>
            <a:endParaRPr lang="en-US" altLang="en-US" dirty="0"/>
          </a:p>
          <a:p>
            <a:r>
              <a:rPr lang="sr-Latn-CS" altLang="en-US" dirty="0"/>
              <a:t>Kriterijum: maksimizacija svojstvene vrednosti prvog faktora</a:t>
            </a:r>
            <a:r>
              <a:rPr lang="sr-Latn-RS" dirty="0"/>
              <a:t> (i svakog sledećeg)</a:t>
            </a:r>
            <a:endParaRPr lang="sr-Latn-C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Image Factoring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Analogan analizi glavnih komponenti</a:t>
            </a:r>
          </a:p>
          <a:p>
            <a:r>
              <a:rPr lang="sr-Latn-CS" altLang="en-US" dirty="0"/>
              <a:t>Ulazna matrica: matrica </a:t>
            </a:r>
            <a:r>
              <a:rPr lang="sr-Latn-CS" altLang="en-US" dirty="0" err="1"/>
              <a:t>imaž</a:t>
            </a:r>
            <a:r>
              <a:rPr lang="sr-Latn-CS" altLang="en-US" dirty="0"/>
              <a:t> </a:t>
            </a:r>
            <a:r>
              <a:rPr lang="sr-Latn-CS" altLang="en-US" dirty="0" err="1"/>
              <a:t>kovarijansi</a:t>
            </a:r>
            <a:endParaRPr lang="sr-Latn-CS" altLang="en-US" dirty="0"/>
          </a:p>
          <a:p>
            <a:pPr lvl="1"/>
            <a:r>
              <a:rPr lang="sr-Latn-CS" altLang="en-US" dirty="0"/>
              <a:t>Ponovo multiplo R</a:t>
            </a:r>
            <a:r>
              <a:rPr lang="sr-Latn-CS" altLang="en-US" baseline="30000" dirty="0"/>
              <a:t>2</a:t>
            </a:r>
            <a:r>
              <a:rPr lang="sr-Latn-CS" altLang="en-US" dirty="0"/>
              <a:t> na dijagonali, ali van dijagonale </a:t>
            </a:r>
            <a:r>
              <a:rPr lang="sr-Latn-CS" altLang="en-US" dirty="0" err="1"/>
              <a:t>imaž</a:t>
            </a:r>
            <a:r>
              <a:rPr lang="sr-Latn-CS" altLang="en-US" dirty="0"/>
              <a:t> </a:t>
            </a:r>
            <a:r>
              <a:rPr lang="sr-Latn-CS" altLang="en-US" dirty="0" err="1"/>
              <a:t>kovarijanse</a:t>
            </a:r>
            <a:endParaRPr lang="en-US" altLang="en-US" dirty="0"/>
          </a:p>
          <a:p>
            <a:r>
              <a:rPr lang="sr-Latn-CS" altLang="en-US" dirty="0"/>
              <a:t>Kriterijum: maksimizacija svojstvene vrednosti prvog faktora</a:t>
            </a:r>
            <a:r>
              <a:rPr lang="sr-Latn-RS" dirty="0"/>
              <a:t> (i svakog sledećeg)</a:t>
            </a:r>
            <a:endParaRPr lang="sr-Latn-C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Unweighted Least-Squares Method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Ulazna matrica: redukovana matrica korelacija</a:t>
            </a:r>
          </a:p>
          <a:p>
            <a:r>
              <a:rPr lang="sr-Latn-CS" altLang="en-US" dirty="0"/>
              <a:t>Kriterijum: minimizuje se suma kvadrata odstupanja reprodukovane od empirijske matrice korelacija</a:t>
            </a:r>
          </a:p>
          <a:p>
            <a:pPr lvl="1"/>
            <a:r>
              <a:rPr lang="sr-Latn-CS" altLang="en-US" dirty="0"/>
              <a:t>Ovo ujedno vodi i </a:t>
            </a:r>
            <a:r>
              <a:rPr lang="sr-Latn-CS" altLang="en-US" dirty="0" err="1"/>
              <a:t>maksimizaciji</a:t>
            </a:r>
            <a:r>
              <a:rPr lang="sr-Latn-CS" altLang="en-US" dirty="0"/>
              <a:t> svojstvene vrednosti prvog faktora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Generalized Least-Squares Method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Vrlo sličan prethodnom modelu</a:t>
            </a:r>
          </a:p>
          <a:p>
            <a:r>
              <a:rPr lang="sr-Latn-CS" dirty="0"/>
              <a:t>Ulazna matrica: redukovana matrica korelacija podeljena unikvitetima </a:t>
            </a:r>
          </a:p>
          <a:p>
            <a:pPr lvl="1"/>
            <a:r>
              <a:rPr lang="sr-Latn-CS" dirty="0"/>
              <a:t>Unikvitet je proporcija (broj manji od 1)</a:t>
            </a:r>
          </a:p>
          <a:p>
            <a:pPr lvl="1"/>
            <a:r>
              <a:rPr lang="sr-Latn-CS" dirty="0"/>
              <a:t>Tako varijable sa većim unikvitetom manje utiču na komponente nego varijable s većim komunalitetom</a:t>
            </a:r>
            <a:endParaRPr lang="en-US" dirty="0"/>
          </a:p>
          <a:p>
            <a:r>
              <a:rPr lang="sr-Latn-CS" dirty="0"/>
              <a:t>Kriterijum: minimizuje se suma kvadrata odstupanja reprodukovane od empirijske matrice korelacija (podeljene unikvitetima)</a:t>
            </a:r>
          </a:p>
          <a:p>
            <a:r>
              <a:rPr lang="sr-Latn-CS" dirty="0"/>
              <a:t>Daje goodness-of-fit Hi</a:t>
            </a:r>
            <a:r>
              <a:rPr lang="sr-Latn-CS" baseline="30000" dirty="0"/>
              <a:t>2</a:t>
            </a:r>
            <a:r>
              <a:rPr lang="sr-Latn-CS" dirty="0"/>
              <a:t> koji testira značajnost razlika empirijske i reprodukovane matrice korelacija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Maximum-Likelihood Metho</a:t>
            </a:r>
            <a:r>
              <a:rPr lang="sr-Latn-RS"/>
              <a:t>d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Ulazna matrica: redukovana matrica korelacija podeljena unikvitetima</a:t>
            </a:r>
          </a:p>
          <a:p>
            <a:r>
              <a:rPr lang="sr-Latn-CS" altLang="en-US" dirty="0"/>
              <a:t>Kriterijum: maksimizacija verovatnoće dobijanja parametara u populaciji (zasićenja, svojstvenih vrednosti)</a:t>
            </a:r>
          </a:p>
          <a:p>
            <a:r>
              <a:rPr lang="en-GB" altLang="en-US" dirty="0"/>
              <a:t>ML </a:t>
            </a:r>
            <a:r>
              <a:rPr lang="sr-Latn-CS" altLang="en-US" dirty="0"/>
              <a:t>podrazumeva multinormalnu raspodelu,</a:t>
            </a:r>
            <a:r>
              <a:rPr lang="en-US" altLang="en-US" dirty="0"/>
              <a:t> </a:t>
            </a:r>
            <a:r>
              <a:rPr lang="en-US" altLang="en-US" dirty="0" err="1"/>
              <a:t>ali</a:t>
            </a:r>
            <a:r>
              <a:rPr lang="en-US" altLang="en-US" dirty="0"/>
              <a:t> je </a:t>
            </a:r>
            <a:r>
              <a:rPr lang="en-US" altLang="en-US" dirty="0" err="1"/>
              <a:t>najotpornija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devijacije</a:t>
            </a:r>
            <a:endParaRPr lang="sr-Latn-CS" altLang="en-US" dirty="0"/>
          </a:p>
          <a:p>
            <a:r>
              <a:rPr lang="sr-Latn-CS" altLang="en-US" dirty="0"/>
              <a:t>Takođe generiše goodness-of-fit Hi</a:t>
            </a:r>
            <a:r>
              <a:rPr lang="sr-Latn-CS" baseline="30000" dirty="0"/>
              <a:t>2</a:t>
            </a:r>
            <a:r>
              <a:rPr lang="sr-Latn-CS" altLang="en-US" dirty="0"/>
              <a:t> test</a:t>
            </a:r>
          </a:p>
          <a:p>
            <a:r>
              <a:rPr lang="sr-Latn-CS" altLang="en-US" dirty="0"/>
              <a:t>Jedna od najčešće korišćenih metoda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Alpha Factoring</a:t>
            </a:r>
            <a:endParaRPr lang="en-US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Ulazna matrica: redukovana matrica korelacija sa procenom pouzdanosti na dijagonali</a:t>
            </a:r>
          </a:p>
          <a:p>
            <a:pPr lvl="1"/>
            <a:r>
              <a:rPr lang="sr-Latn-CS" altLang="en-US" dirty="0"/>
              <a:t>Ovde se kao ocena pouzdanosti koristi multiplo R</a:t>
            </a:r>
            <a:r>
              <a:rPr lang="sr-Latn-CS" altLang="en-US" baseline="30000" dirty="0"/>
              <a:t>2</a:t>
            </a:r>
            <a:endParaRPr lang="en-US" altLang="en-US" dirty="0"/>
          </a:p>
          <a:p>
            <a:r>
              <a:rPr lang="sr-Latn-CS" altLang="en-US" dirty="0"/>
              <a:t>Kriterijum: maksimizacija pouzdanosti faktora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/>
              <a:t>Priroda faktora</a:t>
            </a:r>
            <a:endParaRPr lang="en-US" alt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22959" y="1845734"/>
            <a:ext cx="4711065" cy="4023360"/>
          </a:xfrm>
        </p:spPr>
        <p:txBody>
          <a:bodyPr>
            <a:normAutofit fontScale="92500" lnSpcReduction="10000"/>
          </a:bodyPr>
          <a:lstStyle/>
          <a:p>
            <a:r>
              <a:rPr lang="sr-Latn-CS" altLang="en-US" dirty="0"/>
              <a:t>Koja matrica nam treba da bismo tumačili prirodu faktora?</a:t>
            </a:r>
          </a:p>
          <a:p>
            <a:pPr lvl="1"/>
            <a:r>
              <a:rPr lang="sr-Latn-CS" altLang="en-US" dirty="0"/>
              <a:t>Matrica strukture</a:t>
            </a:r>
          </a:p>
          <a:p>
            <a:r>
              <a:rPr lang="sr-Latn-CS" altLang="en-US" dirty="0"/>
              <a:t>Koji koeficijenti se nalaze u matrici strukture?</a:t>
            </a:r>
          </a:p>
          <a:p>
            <a:pPr lvl="1"/>
            <a:r>
              <a:rPr lang="sr-Latn-CS" altLang="en-US" dirty="0"/>
              <a:t>korelacije, saturacije, projekcije, opterećenja, zasićenja manifestnih varijabli faktorima</a:t>
            </a:r>
            <a:endParaRPr lang="sr-Latn-RS" altLang="en-US" dirty="0"/>
          </a:p>
          <a:p>
            <a:r>
              <a:rPr lang="sr-Latn-RS" altLang="en-US" dirty="0"/>
              <a:t>Sve varijable su visoko zasićene prvim faktorom</a:t>
            </a:r>
          </a:p>
          <a:p>
            <a:r>
              <a:rPr lang="sr-Latn-RS" altLang="en-US" dirty="0"/>
              <a:t>J</a:t>
            </a:r>
            <a:r>
              <a:rPr lang="en-US" altLang="en-US" dirty="0" err="1"/>
              <a:t>asno</a:t>
            </a:r>
            <a:r>
              <a:rPr lang="en-US" altLang="en-US" dirty="0"/>
              <a:t> </a:t>
            </a:r>
            <a:r>
              <a:rPr lang="sr-Latn-RS" altLang="en-US" dirty="0"/>
              <a:t>se </a:t>
            </a:r>
            <a:r>
              <a:rPr lang="en-US" altLang="en-US" dirty="0" err="1"/>
              <a:t>vidi</a:t>
            </a:r>
            <a:r>
              <a:rPr lang="en-US" altLang="en-US" dirty="0"/>
              <a:t> da </a:t>
            </a:r>
            <a:r>
              <a:rPr lang="sr-Latn-RS" altLang="en-US" dirty="0" err="1"/>
              <a:t>p</a:t>
            </a:r>
            <a:r>
              <a:rPr lang="en-US" altLang="en-US" dirty="0" err="1"/>
              <a:t>ostoji</a:t>
            </a:r>
            <a:r>
              <a:rPr lang="en-US" altLang="en-US" dirty="0"/>
              <a:t> </a:t>
            </a:r>
            <a:r>
              <a:rPr lang="en-US" altLang="en-US" dirty="0" err="1"/>
              <a:t>generalni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sr-Latn-RS" altLang="en-US" dirty="0"/>
              <a:t> inteligencije</a:t>
            </a:r>
            <a:r>
              <a:rPr lang="en-US" altLang="en-US" dirty="0"/>
              <a:t>, </a:t>
            </a:r>
            <a:r>
              <a:rPr lang="en-US" altLang="en-US" dirty="0" err="1"/>
              <a:t>ali</a:t>
            </a:r>
            <a:r>
              <a:rPr lang="en-US" altLang="en-US" dirty="0"/>
              <a:t> </a:t>
            </a:r>
            <a:r>
              <a:rPr lang="sr-Latn-RS" altLang="en-US" dirty="0"/>
              <a:t>deo varijanse odlazi i na drugi faktor</a:t>
            </a:r>
          </a:p>
          <a:p>
            <a:r>
              <a:rPr lang="sr-Latn-RS" altLang="en-US" dirty="0"/>
              <a:t>Faktorsko rešenje ne zadovoljava principe jednostavne strukture</a:t>
            </a:r>
            <a:endParaRPr lang="sr-Latn-CS" altLang="en-US" dirty="0"/>
          </a:p>
          <a:p>
            <a:endParaRPr lang="sr-Latn-CS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7792" y="1837739"/>
            <a:ext cx="2722062" cy="4320943"/>
          </a:xfrm>
        </p:spPr>
      </p:pic>
    </p:spTree>
    <p:extLst>
      <p:ext uri="{BB962C8B-B14F-4D97-AF65-F5344CB8AC3E}">
        <p14:creationId xmlns:p14="http://schemas.microsoft.com/office/powerpoint/2010/main" val="4717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ekstrakcije u SPSS-u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862" y="1985963"/>
            <a:ext cx="42767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018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ekstrakcije i komunalitet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2" y="1813332"/>
            <a:ext cx="19431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46" y="1741324"/>
            <a:ext cx="20193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46" y="1774661"/>
            <a:ext cx="19240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94" y="1774661"/>
            <a:ext cx="1905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00" y="4328589"/>
            <a:ext cx="18764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41" y="4328589"/>
            <a:ext cx="19145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53" y="4300014"/>
            <a:ext cx="18954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ekstrakcije i komunalitet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Šta smo mogli primetiti na osnovu matrica komunaliteta?</a:t>
            </a:r>
          </a:p>
          <a:p>
            <a:r>
              <a:rPr lang="sr-Latn-RS" dirty="0"/>
              <a:t>Vidimo da je samo kod analize glavnih komponenti inicijalni komunalitet 1, kod svih drugih je to praktično multiplo R</a:t>
            </a:r>
            <a:r>
              <a:rPr lang="sr-Latn-RS" baseline="30000" dirty="0"/>
              <a:t>2</a:t>
            </a:r>
          </a:p>
          <a:p>
            <a:r>
              <a:rPr lang="sr-Latn-RS" dirty="0"/>
              <a:t>Ekstrahovani komunalitet se razlikuje za svaku metodu</a:t>
            </a:r>
          </a:p>
          <a:p>
            <a:r>
              <a:rPr lang="sr-Latn-RS" dirty="0"/>
              <a:t>A najveći je za analizu glavnih komponenti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Ekstrakcije i svojstvene vrednosti</a:t>
            </a:r>
            <a:endParaRPr lang="en-US" dirty="0"/>
          </a:p>
        </p:txBody>
      </p:sp>
      <p:pic>
        <p:nvPicPr>
          <p:cNvPr id="952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641166"/>
            <a:ext cx="8229600" cy="249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5" y="2372495"/>
            <a:ext cx="8029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2" y="3117369"/>
            <a:ext cx="80295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6" y="3916671"/>
            <a:ext cx="80295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Ekstrakcije i svojstvene vrednosti</a:t>
            </a:r>
            <a:endParaRPr lang="en-US" dirty="0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0" y="1767830"/>
            <a:ext cx="8010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5" y="2708920"/>
            <a:ext cx="79533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3" y="3717948"/>
            <a:ext cx="80200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Ekstrakcije i svojstvene vrednosti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Šta primećujemo poređenjem matrica objašnjene varijanse?</a:t>
            </a:r>
          </a:p>
          <a:p>
            <a:r>
              <a:rPr lang="sr-Latn-RS" dirty="0"/>
              <a:t>Kumulativni procenat objašnjene varijanse najveći za AGK, a sličan za ostale metode</a:t>
            </a:r>
          </a:p>
          <a:p>
            <a:r>
              <a:rPr lang="sr-Latn-RS" dirty="0"/>
              <a:t>Slična je i distribucija ukupne varijanse po faktorima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Ekstrakcije i zasićenja</a:t>
            </a:r>
            <a:endParaRPr lang="en-US" dirty="0"/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0" y="1768642"/>
            <a:ext cx="1813807" cy="281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12" y="1767549"/>
            <a:ext cx="1706057" cy="27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24" y="1784677"/>
            <a:ext cx="1741974" cy="278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0" y="1785224"/>
            <a:ext cx="1777891" cy="27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34" y="4005323"/>
            <a:ext cx="1795849" cy="27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86" y="3996297"/>
            <a:ext cx="1724015" cy="27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54" y="4004231"/>
            <a:ext cx="1786870" cy="27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410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Ekstrakcije i zasićenja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Šta primećujemo poređenjem matrica strukture?</a:t>
            </a:r>
          </a:p>
          <a:p>
            <a:r>
              <a:rPr lang="sr-Latn-RS" dirty="0"/>
              <a:t>Priroda faktora je gotovo ista, bez obzira na metodu ekstrakcije koju izaberemo</a:t>
            </a:r>
          </a:p>
          <a:p>
            <a:r>
              <a:rPr lang="sr-Latn-RS" dirty="0"/>
              <a:t>Rešenje je veoma stabilno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6811F-0432-42F6-BDB2-62E226F2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7200" dirty="0"/>
              <a:t>Matrice u AGK i FA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8BFF7-5E3A-4A6A-974A-094F5EFE4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podsećanje</a:t>
            </a:r>
          </a:p>
        </p:txBody>
      </p:sp>
    </p:spTree>
    <p:extLst>
      <p:ext uri="{BB962C8B-B14F-4D97-AF65-F5344CB8AC3E}">
        <p14:creationId xmlns:p14="http://schemas.microsoft.com/office/powerpoint/2010/main" val="3053698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Ulazne (input) matrice u FA</a:t>
            </a:r>
            <a:endParaRPr lang="en-US" dirty="0"/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>
                <a:solidFill>
                  <a:srgbClr val="FF0000"/>
                </a:solidFill>
              </a:rPr>
              <a:t>Matrica korelacija </a:t>
            </a:r>
            <a:r>
              <a:rPr lang="sr-Latn-CS" dirty="0"/>
              <a:t>– matrica kovarijansi standardizovanih skorova sa jedinicama na dijagonali</a:t>
            </a:r>
          </a:p>
          <a:p>
            <a:r>
              <a:rPr lang="sr-Latn-CS" dirty="0">
                <a:solidFill>
                  <a:srgbClr val="FF0000"/>
                </a:solidFill>
              </a:rPr>
              <a:t>Redukovana matrica korelacija </a:t>
            </a:r>
            <a:r>
              <a:rPr lang="sr-Latn-CS" dirty="0"/>
              <a:t>– matrica korelacija koja na dijagonali nema jedinice već neku procenu komunaliteta</a:t>
            </a:r>
          </a:p>
          <a:p>
            <a:r>
              <a:rPr lang="sr-Latn-CS" dirty="0">
                <a:solidFill>
                  <a:srgbClr val="FF0000"/>
                </a:solidFill>
              </a:rPr>
              <a:t>Matrica </a:t>
            </a:r>
            <a:r>
              <a:rPr lang="sr-Latn-CS" dirty="0" err="1">
                <a:solidFill>
                  <a:srgbClr val="FF0000"/>
                </a:solidFill>
              </a:rPr>
              <a:t>ponderisanih</a:t>
            </a:r>
            <a:r>
              <a:rPr lang="sr-Latn-CS" dirty="0">
                <a:solidFill>
                  <a:srgbClr val="FF0000"/>
                </a:solidFill>
              </a:rPr>
              <a:t> </a:t>
            </a:r>
            <a:r>
              <a:rPr lang="sr-Latn-CS" dirty="0" err="1">
                <a:solidFill>
                  <a:srgbClr val="FF0000"/>
                </a:solidFill>
              </a:rPr>
              <a:t>kovarijansi</a:t>
            </a:r>
            <a:r>
              <a:rPr lang="sr-Latn-CS" dirty="0">
                <a:solidFill>
                  <a:srgbClr val="FF0000"/>
                </a:solidFill>
              </a:rPr>
              <a:t> </a:t>
            </a:r>
            <a:r>
              <a:rPr lang="sr-Latn-CS" dirty="0"/>
              <a:t>– kada se elementi (redukovane) matrice korelacija podele ili pomnože nekom vrednošću (najčešće </a:t>
            </a:r>
            <a:r>
              <a:rPr lang="sr-Latn-CS" dirty="0" err="1"/>
              <a:t>unikvitetom</a:t>
            </a:r>
            <a:r>
              <a:rPr lang="sr-Latn-CS" dirty="0"/>
              <a:t>) tako da se pojača uticaj nekih varijabli</a:t>
            </a:r>
          </a:p>
          <a:p>
            <a:r>
              <a:rPr lang="sr-Latn-CS" dirty="0">
                <a:solidFill>
                  <a:srgbClr val="FF0000"/>
                </a:solidFill>
              </a:rPr>
              <a:t>Matrica imaž kovarijansi </a:t>
            </a:r>
            <a:r>
              <a:rPr lang="sr-Latn-CS" dirty="0"/>
              <a:t>– matrica kovarijansi predviđenih vrednosti (pravih skorova) svake varijable na osnovu preostalih varijabli iz skupa. Na dijagonali je kvadrat koeficijenta multiple korelacije</a:t>
            </a:r>
          </a:p>
        </p:txBody>
      </p:sp>
    </p:spTree>
    <p:extLst>
      <p:ext uri="{BB962C8B-B14F-4D97-AF65-F5344CB8AC3E}">
        <p14:creationId xmlns:p14="http://schemas.microsoft.com/office/powerpoint/2010/main" val="15690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Jednostavna struktura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Definicija jednostavne strukture koju je dao </a:t>
            </a:r>
            <a:r>
              <a:rPr lang="en-US" dirty="0"/>
              <a:t>Louis</a:t>
            </a:r>
            <a:r>
              <a:rPr lang="sr-Latn-RS" dirty="0"/>
              <a:t> </a:t>
            </a:r>
            <a:r>
              <a:rPr lang="en-US" dirty="0" err="1"/>
              <a:t>Thurstone</a:t>
            </a:r>
            <a:r>
              <a:rPr lang="sr-Latn-RS" dirty="0"/>
              <a:t>:</a:t>
            </a:r>
            <a:endParaRPr lang="en-US" dirty="0"/>
          </a:p>
          <a:p>
            <a:pPr lvl="1"/>
            <a:r>
              <a:rPr lang="sr-Latn-CS" dirty="0"/>
              <a:t>Svaka varijabla ima barem jedno nulto zasićenje (opterećenje)</a:t>
            </a:r>
          </a:p>
          <a:p>
            <a:pPr lvl="1"/>
            <a:r>
              <a:rPr lang="sr-Latn-CS" dirty="0"/>
              <a:t>Svaki faktor (kolona u faktorskoj matrici od k kolona) treba da ima najmanje k </a:t>
            </a:r>
            <a:r>
              <a:rPr lang="en-US" dirty="0" err="1"/>
              <a:t>nultih</a:t>
            </a:r>
            <a:r>
              <a:rPr lang="sr-Latn-CS" dirty="0"/>
              <a:t> zasićenja</a:t>
            </a:r>
          </a:p>
          <a:p>
            <a:pPr lvl="1"/>
            <a:r>
              <a:rPr lang="sr-Latn-CS" dirty="0"/>
              <a:t>Svaki par faktora mora imati nekoliko varijabli koje su zasićene jednim a nisu zasićene drugim faktorom</a:t>
            </a:r>
            <a:endParaRPr lang="en-US" dirty="0"/>
          </a:p>
          <a:p>
            <a:pPr lvl="1"/>
            <a:r>
              <a:rPr lang="sr-Latn-CS" dirty="0"/>
              <a:t>Svaki par faktora (u matrici sa više od dva faktora) mora imati više varijabli koje nisu zasićene ni jednim faktorom</a:t>
            </a:r>
            <a:endParaRPr lang="en-US" dirty="0"/>
          </a:p>
          <a:p>
            <a:pPr lvl="1"/>
            <a:r>
              <a:rPr lang="sr-Latn-CS" dirty="0"/>
              <a:t>Svaki par faktora može imati malu proporciju varijabli koje su zasićene i jednim i drugim faktorom (kompleksicitet)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Thurstone's (1938) model of primary mental abilities. | Download Scientific  Diagram">
            <a:extLst>
              <a:ext uri="{FF2B5EF4-FFF2-40B4-BE49-F238E27FC236}">
                <a16:creationId xmlns:a16="http://schemas.microsoft.com/office/drawing/2014/main" id="{EA3573C0-BFAB-4086-BA25-EB4BDE895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49" y="4801503"/>
            <a:ext cx="5273301" cy="14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FA – „iterativne“ matrice</a:t>
            </a:r>
            <a:endParaRPr lang="en-US" dirty="0"/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>
                <a:solidFill>
                  <a:srgbClr val="FF0000"/>
                </a:solidFill>
              </a:rPr>
              <a:t>Matrica korelacija </a:t>
            </a:r>
            <a:r>
              <a:rPr lang="sr-Latn-CS" dirty="0"/>
              <a:t>– matrica kovarijansi standardizovanih skorova sa jedinicama na dijagonali</a:t>
            </a:r>
          </a:p>
          <a:p>
            <a:r>
              <a:rPr lang="sr-Latn-CS" dirty="0">
                <a:solidFill>
                  <a:srgbClr val="FF0000"/>
                </a:solidFill>
              </a:rPr>
              <a:t>Reprodukovana matrica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matrica</a:t>
            </a:r>
            <a:r>
              <a:rPr lang="en-US" dirty="0"/>
              <a:t> </a:t>
            </a:r>
            <a:r>
              <a:rPr lang="en-US" dirty="0" err="1"/>
              <a:t>korelacija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mo</a:t>
            </a:r>
            <a:r>
              <a:rPr lang="sr-Latn-CS" dirty="0" err="1"/>
              <a:t>že</a:t>
            </a:r>
            <a:r>
              <a:rPr lang="sr-Latn-CS" dirty="0"/>
              <a:t> reprodukovati na osnovu zadržanih komponenti. Na dijagonali su ekstrahovani </a:t>
            </a:r>
            <a:r>
              <a:rPr lang="sr-Latn-CS" dirty="0" err="1"/>
              <a:t>komunaliteti</a:t>
            </a:r>
            <a:r>
              <a:rPr lang="sr-Latn-CS" dirty="0"/>
              <a:t>. Ako imamo onoliko komponenti koliko i ulaznih varijabli ona je potpuno jednaka izvornoj matrici korelacija.</a:t>
            </a:r>
          </a:p>
          <a:p>
            <a:r>
              <a:rPr lang="sr-Latn-CS" dirty="0" err="1">
                <a:solidFill>
                  <a:srgbClr val="FF0000"/>
                </a:solidFill>
              </a:rPr>
              <a:t>Rezidualna</a:t>
            </a:r>
            <a:r>
              <a:rPr lang="sr-Latn-CS" dirty="0">
                <a:solidFill>
                  <a:srgbClr val="FF0000"/>
                </a:solidFill>
              </a:rPr>
              <a:t> matrica </a:t>
            </a:r>
            <a:r>
              <a:rPr lang="sr-Latn-CS" dirty="0"/>
              <a:t>– matrica u kojoj su na dijagonali </a:t>
            </a:r>
            <a:r>
              <a:rPr lang="sr-Latn-CS" dirty="0" err="1"/>
              <a:t>unikviteti</a:t>
            </a:r>
            <a:r>
              <a:rPr lang="sr-Latn-CS" dirty="0"/>
              <a:t>, a razlike između reprodukovanih i izvornih korelacija van dijagonale</a:t>
            </a:r>
          </a:p>
        </p:txBody>
      </p:sp>
    </p:spTree>
    <p:extLst>
      <p:ext uri="{BB962C8B-B14F-4D97-AF65-F5344CB8AC3E}">
        <p14:creationId xmlns:p14="http://schemas.microsoft.com/office/powerpoint/2010/main" val="28117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Izlazne (output) matrice u FA</a:t>
            </a:r>
            <a:endParaRPr lang="en-US" dirty="0"/>
          </a:p>
        </p:txBody>
      </p:sp>
      <p:sp>
        <p:nvSpPr>
          <p:cNvPr id="2201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>
                <a:solidFill>
                  <a:srgbClr val="FF0000"/>
                </a:solidFill>
              </a:rPr>
              <a:t>Matrica strukture </a:t>
            </a:r>
            <a:r>
              <a:rPr lang="sr-Latn-CS" dirty="0"/>
              <a:t>– matrica u kojoj se nalaze ortogonalne projekcije varijabli na faktore</a:t>
            </a:r>
            <a:r>
              <a:rPr lang="en-US" dirty="0"/>
              <a:t> (</a:t>
            </a:r>
            <a:r>
              <a:rPr lang="en-US" dirty="0" err="1"/>
              <a:t>korelacije</a:t>
            </a:r>
            <a:r>
              <a:rPr lang="en-US" dirty="0"/>
              <a:t>)</a:t>
            </a:r>
            <a:endParaRPr lang="sr-Latn-CS" dirty="0"/>
          </a:p>
          <a:p>
            <a:r>
              <a:rPr lang="sr-Latn-CS" dirty="0">
                <a:solidFill>
                  <a:srgbClr val="FF0000"/>
                </a:solidFill>
              </a:rPr>
              <a:t>Matrica sklopa </a:t>
            </a:r>
            <a:r>
              <a:rPr lang="sr-Latn-CS" dirty="0"/>
              <a:t>– (matrica faktorskog obrasca) u kojoj se nalaze paralelne projekcije varijabli na faktore. Kod ortogonalnih rotacija identična je matrici strukture</a:t>
            </a:r>
            <a:r>
              <a:rPr lang="en-US" dirty="0"/>
              <a:t> (</a:t>
            </a:r>
            <a:r>
              <a:rPr lang="en-US" dirty="0" err="1"/>
              <a:t>ponderi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59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Druge važne matrice u FA</a:t>
            </a:r>
            <a:endParaRPr lang="en-US" dirty="0"/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>
                <a:solidFill>
                  <a:srgbClr val="FF0000"/>
                </a:solidFill>
              </a:rPr>
              <a:t>Matrica faktorskih koeficijenata </a:t>
            </a:r>
            <a:r>
              <a:rPr lang="sr-Latn-CS" dirty="0"/>
              <a:t>– matrica u kojoj su regresioni koeficijenti („beta ponderi“) za računanje faktorskih skorova</a:t>
            </a:r>
          </a:p>
          <a:p>
            <a:r>
              <a:rPr lang="sr-Latn-CS" dirty="0">
                <a:solidFill>
                  <a:srgbClr val="FF0000"/>
                </a:solidFill>
              </a:rPr>
              <a:t>Matrica faktorskih skorova </a:t>
            </a:r>
            <a:r>
              <a:rPr lang="sr-Latn-CS" dirty="0"/>
              <a:t>– matrica sa ispitanicima u redovima i latentnim varijablama (faktorskim skorovima) u kolonama.</a:t>
            </a:r>
          </a:p>
        </p:txBody>
      </p:sp>
    </p:spTree>
    <p:extLst>
      <p:ext uri="{BB962C8B-B14F-4D97-AF65-F5344CB8AC3E}">
        <p14:creationId xmlns:p14="http://schemas.microsoft.com/office/powerpoint/2010/main" val="22909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Dodatna razmatranja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Faktorska analiza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307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Faktorska 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5627203" cy="4023360"/>
          </a:xfrm>
        </p:spPr>
        <p:txBody>
          <a:bodyPr>
            <a:normAutofit/>
          </a:bodyPr>
          <a:lstStyle/>
          <a:p>
            <a:r>
              <a:rPr lang="sr-Latn-CS" altLang="en-US" dirty="0"/>
              <a:t>Postoje dve strategije – </a:t>
            </a:r>
            <a:r>
              <a:rPr lang="sr-Latn-CS" altLang="en-US" dirty="0">
                <a:solidFill>
                  <a:srgbClr val="FF0000"/>
                </a:solidFill>
              </a:rPr>
              <a:t>eksplor</a:t>
            </a:r>
            <a:r>
              <a:rPr lang="en-US" altLang="en-US" dirty="0" err="1">
                <a:solidFill>
                  <a:srgbClr val="FF0000"/>
                </a:solidFill>
              </a:rPr>
              <a:t>atorna</a:t>
            </a:r>
            <a:r>
              <a:rPr lang="sr-Latn-RS" altLang="en-US" dirty="0">
                <a:solidFill>
                  <a:srgbClr val="FF0000"/>
                </a:solidFill>
              </a:rPr>
              <a:t> (EFA)</a:t>
            </a:r>
            <a:r>
              <a:rPr lang="sr-Latn-CS" altLang="en-US" dirty="0"/>
              <a:t> i </a:t>
            </a:r>
            <a:r>
              <a:rPr lang="sr-Latn-CS" altLang="en-US" dirty="0">
                <a:solidFill>
                  <a:srgbClr val="FF0000"/>
                </a:solidFill>
              </a:rPr>
              <a:t>konfirmatorna (KFA / CFA)</a:t>
            </a:r>
            <a:endParaRPr lang="en-GB" altLang="en-US" dirty="0">
              <a:solidFill>
                <a:srgbClr val="FF0000"/>
              </a:solidFill>
            </a:endParaRPr>
          </a:p>
          <a:p>
            <a:r>
              <a:rPr lang="sr-Latn-RS" dirty="0"/>
              <a:t>Sve što smo do sada radili je eksploratorna FA</a:t>
            </a:r>
          </a:p>
          <a:p>
            <a:r>
              <a:rPr lang="sr-Latn-RS" dirty="0"/>
              <a:t>Iako mi kao istraživači imamo neka očekivanja u vezi sa brojem i prirodom faktora</a:t>
            </a:r>
          </a:p>
          <a:p>
            <a:r>
              <a:rPr lang="sr-Latn-RS" dirty="0"/>
              <a:t>Ova očekivanja ne utiču na rezultate analize</a:t>
            </a:r>
          </a:p>
          <a:p>
            <a:r>
              <a:rPr lang="sr-Latn-RS" dirty="0"/>
              <a:t>U KFA se direktno testiraju istraživački modeli i dobijaju se pokazatelji stepena „fita“ modela podacima</a:t>
            </a:r>
          </a:p>
          <a:p>
            <a:r>
              <a:rPr lang="sr-Latn-RS" dirty="0"/>
              <a:t>Kada fiksiramo broj faktora u SPSS-u da li je to KFA?</a:t>
            </a:r>
          </a:p>
          <a:p>
            <a:pPr lvl="1"/>
            <a:r>
              <a:rPr lang="sr-Latn-RS" dirty="0"/>
              <a:t>NIJE to je i dalje EFA, samo sa fiksiranim brojem faktora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3F5BC-292F-46B3-8386-DCA082DF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18" y="2221125"/>
            <a:ext cx="2796782" cy="24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Izbor varijabli za 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FA počiva na matrici korelacija izvornih varijabli – priroda faktora koje možemo dobiti zavisi od toga kakve smo varijable uključili u analizu</a:t>
            </a:r>
          </a:p>
          <a:p>
            <a:r>
              <a:rPr lang="sr-Latn-RS" dirty="0"/>
              <a:t>Garbage in garbage out (GIGO) problem</a:t>
            </a:r>
          </a:p>
          <a:p>
            <a:r>
              <a:rPr lang="sr-Latn-RS" dirty="0"/>
              <a:t>Neadekvatan izbor varijabli vodiće besmislenom rešenju</a:t>
            </a:r>
          </a:p>
          <a:p>
            <a:pPr lvl="1"/>
            <a:r>
              <a:rPr lang="sr-Latn-CS" altLang="en-US" dirty="0"/>
              <a:t>Moramo </a:t>
            </a:r>
            <a:r>
              <a:rPr lang="sr-Latn-CS" altLang="en-US" dirty="0">
                <a:solidFill>
                  <a:srgbClr val="FF0000"/>
                </a:solidFill>
              </a:rPr>
              <a:t>unapred</a:t>
            </a:r>
            <a:r>
              <a:rPr lang="sr-Latn-CS" altLang="en-US" dirty="0"/>
              <a:t> znati čega su varijable indikator</a:t>
            </a:r>
          </a:p>
          <a:p>
            <a:pPr lvl="1"/>
            <a:r>
              <a:rPr lang="sr-Latn-CS" altLang="en-US" dirty="0"/>
              <a:t>Varijable ne smeju </a:t>
            </a:r>
            <a:r>
              <a:rPr lang="sr-Latn-CS" altLang="en-US" dirty="0">
                <a:solidFill>
                  <a:srgbClr val="FF0000"/>
                </a:solidFill>
              </a:rPr>
              <a:t>favorizovati</a:t>
            </a:r>
            <a:r>
              <a:rPr lang="sr-Latn-CS" altLang="en-US" dirty="0"/>
              <a:t> nijedan teorijski pristup u odnosu na drugi </a:t>
            </a:r>
          </a:p>
          <a:p>
            <a:pPr lvl="1"/>
            <a:r>
              <a:rPr lang="sr-Latn-CS" altLang="en-US" dirty="0"/>
              <a:t>Faktorska analiza na </a:t>
            </a:r>
            <a:r>
              <a:rPr lang="sr-Latn-CS" altLang="en-US" dirty="0">
                <a:solidFill>
                  <a:srgbClr val="FF0000"/>
                </a:solidFill>
              </a:rPr>
              <a:t>prehomogenom</a:t>
            </a:r>
            <a:r>
              <a:rPr lang="sr-Latn-CS" altLang="en-US" dirty="0"/>
              <a:t> skupu varijabli daje trivijalne rezultate dok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na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sr-Latn-CS" altLang="en-US" dirty="0">
                <a:solidFill>
                  <a:srgbClr val="FF0000"/>
                </a:solidFill>
              </a:rPr>
              <a:t>izrazito nehomogenom</a:t>
            </a:r>
            <a:r>
              <a:rPr lang="sr-Latn-CS" altLang="en-US" dirty="0"/>
              <a:t> skupu varijabli daje neinterpretabilne faktore</a:t>
            </a:r>
          </a:p>
          <a:p>
            <a:pPr lvl="1">
              <a:lnSpc>
                <a:spcPct val="90000"/>
              </a:lnSpc>
            </a:pPr>
            <a:r>
              <a:rPr lang="sr-Latn-CS" altLang="en-US" dirty="0"/>
              <a:t>Neki faktor je moguće interpretirati tek ako ima zasićenje sa </a:t>
            </a:r>
            <a:r>
              <a:rPr lang="sr-Latn-CS" altLang="en-US" dirty="0">
                <a:solidFill>
                  <a:srgbClr val="FF0000"/>
                </a:solidFill>
              </a:rPr>
              <a:t>najmanje 3</a:t>
            </a:r>
            <a:r>
              <a:rPr lang="sr-Latn-CS" altLang="en-US" dirty="0"/>
              <a:t> varijable</a:t>
            </a:r>
            <a:endParaRPr lang="sr-Latn-R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Interpretacija faktora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Nekoliko vrsta problema u interpretaciji </a:t>
            </a:r>
            <a:r>
              <a:rPr lang="sr-Latn-CS" altLang="en-US" dirty="0"/>
              <a:t>(Fulgosi, 1979)</a:t>
            </a:r>
            <a:r>
              <a:rPr lang="sr-Latn-RS" dirty="0"/>
              <a:t>:</a:t>
            </a:r>
          </a:p>
          <a:p>
            <a:pPr lvl="1"/>
            <a:r>
              <a:rPr lang="sr-Latn-CS" dirty="0"/>
              <a:t>“Otkrivanje” tople vode ili rupe na saksiji, odnosno davanje novih imena već poznatim faktorima; vodi hipertrofiji instrumenata koji mere istu stvar</a:t>
            </a:r>
          </a:p>
          <a:p>
            <a:pPr lvl="2"/>
            <a:r>
              <a:rPr lang="sr-Latn-CS" dirty="0"/>
              <a:t>Rešenje – uvesti markere dobro poznatih konstrukata</a:t>
            </a:r>
          </a:p>
          <a:p>
            <a:pPr lvl="1"/>
            <a:r>
              <a:rPr lang="sr-Latn-CS" dirty="0"/>
              <a:t>Otkrivanje slučajnih faktora; i matrice slučajnih podataka daju neke faktore</a:t>
            </a:r>
          </a:p>
          <a:p>
            <a:pPr lvl="2"/>
            <a:r>
              <a:rPr lang="sr-Latn-CS" dirty="0"/>
              <a:t>Rešenje – uraditi kros-validaciju deljenjem uzorka na dva dela; proveriti rešenje na novom uzorku</a:t>
            </a:r>
          </a:p>
          <a:p>
            <a:pPr lvl="1"/>
            <a:r>
              <a:rPr lang="sr-Latn-CS" dirty="0"/>
              <a:t>„Shotgun empiricism“; kreće se od ateorijskih indikatora pod parolom „što više to bolje – nešto će se dobiti“; post hoc interpretacija je uvek moguća</a:t>
            </a:r>
          </a:p>
          <a:p>
            <a:pPr lvl="2"/>
            <a:r>
              <a:rPr lang="sr-Latn-CS" dirty="0"/>
              <a:t>Rešenje: treba poći od teorijskih razmatranja i integrisati empiriju u teoriju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Koraci u FA studijama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altLang="en-US" dirty="0"/>
              <a:t>Teorijska analiza (pregled literature)</a:t>
            </a:r>
          </a:p>
          <a:p>
            <a:r>
              <a:rPr lang="sr-Latn-CS" altLang="en-US" dirty="0"/>
              <a:t>Definisanje domena</a:t>
            </a:r>
          </a:p>
          <a:p>
            <a:r>
              <a:rPr lang="sr-Latn-CS" altLang="en-US" dirty="0"/>
              <a:t>Izbor ili konstrukcija indikatora</a:t>
            </a:r>
            <a:endParaRPr lang="en-US" altLang="en-US" dirty="0"/>
          </a:p>
          <a:p>
            <a:r>
              <a:rPr lang="sr-Latn-CS" altLang="en-US" dirty="0"/>
              <a:t>Odabir reprezentativnog uzorka </a:t>
            </a:r>
          </a:p>
          <a:p>
            <a:r>
              <a:rPr lang="sr-Latn-CS" altLang="en-US" dirty="0"/>
              <a:t>Prikupljanje podataka</a:t>
            </a:r>
          </a:p>
          <a:p>
            <a:r>
              <a:rPr lang="sr-Latn-CS" altLang="en-US" dirty="0"/>
              <a:t>Odluka o najprimerenijoj metodi FA, te o rotaciji faktora</a:t>
            </a:r>
          </a:p>
          <a:p>
            <a:r>
              <a:rPr lang="sr-Latn-CS" altLang="en-US" dirty="0"/>
              <a:t>Podela uzorka na dva slučajna subuzorka i određivanje kongruencije faktora</a:t>
            </a:r>
          </a:p>
          <a:p>
            <a:r>
              <a:rPr lang="sr-Latn-CS" altLang="en-US" dirty="0"/>
              <a:t>Davanje psihološkog značenja faktorima (interpretacija)</a:t>
            </a:r>
          </a:p>
          <a:p>
            <a:r>
              <a:rPr lang="sr-Latn-CS" altLang="en-US" dirty="0"/>
              <a:t>Uklapanje podataka u neki postojeći teorijski koncept ili uobličavanje nove teorije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FA izveštavanje o rezultatima</a:t>
            </a:r>
            <a:endParaRPr lang="en-US" alt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Uvek treba navesti:</a:t>
            </a:r>
          </a:p>
          <a:p>
            <a:pPr lvl="1"/>
            <a:r>
              <a:rPr lang="sr-Latn-CS" altLang="en-US" dirty="0"/>
              <a:t>metod ekstrakcije i rotacije</a:t>
            </a:r>
          </a:p>
          <a:p>
            <a:pPr lvl="1"/>
            <a:r>
              <a:rPr lang="sr-Latn-CS" altLang="en-US" dirty="0"/>
              <a:t>kriterijum za određivanje broja faktora</a:t>
            </a:r>
          </a:p>
          <a:p>
            <a:pPr lvl="1"/>
            <a:r>
              <a:rPr lang="sr-Latn-CS" altLang="en-US" dirty="0"/>
              <a:t>matricu/e strukture/sklopa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0CB0-7BCB-49A3-8255-E46D1250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 kraj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09EDB-1AC3-4B2B-BBCF-47199B069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Sada znate:</a:t>
            </a:r>
          </a:p>
          <a:p>
            <a:pPr lvl="1"/>
            <a:r>
              <a:rPr lang="sr-Latn-RS" dirty="0"/>
              <a:t>Kako se (matematički) na osnovu izvornih varijabli kreiraju faktori</a:t>
            </a:r>
          </a:p>
          <a:p>
            <a:pPr lvl="1"/>
            <a:r>
              <a:rPr lang="sr-Latn-RS" dirty="0"/>
              <a:t>Kako se određuje broj faktora</a:t>
            </a:r>
          </a:p>
          <a:p>
            <a:pPr lvl="1"/>
            <a:r>
              <a:rPr lang="sr-Latn-RS" dirty="0"/>
              <a:t>Kako se bira metoda ekstrakcije i rotacije</a:t>
            </a:r>
          </a:p>
          <a:p>
            <a:pPr lvl="1"/>
            <a:r>
              <a:rPr lang="sr-Latn-RS" dirty="0"/>
              <a:t>Kako se interpretira priroda faktora</a:t>
            </a:r>
          </a:p>
          <a:p>
            <a:pPr lvl="1"/>
            <a:r>
              <a:rPr lang="sr-Latn-RS" dirty="0"/>
              <a:t>Šta je zasićenje, a šta koeficijent sklopa </a:t>
            </a:r>
          </a:p>
          <a:p>
            <a:r>
              <a:rPr lang="sr-Latn-RS" dirty="0"/>
              <a:t>Spremni ste da sve to uradite na svojim podacima!</a:t>
            </a:r>
          </a:p>
        </p:txBody>
      </p:sp>
    </p:spTree>
    <p:extLst>
      <p:ext uri="{BB962C8B-B14F-4D97-AF65-F5344CB8AC3E}">
        <p14:creationId xmlns:p14="http://schemas.microsoft.com/office/powerpoint/2010/main" val="17044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Jednostavna struktura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242736"/>
              </p:ext>
            </p:extLst>
          </p:nvPr>
        </p:nvGraphicFramePr>
        <p:xfrm>
          <a:off x="887913" y="1695312"/>
          <a:ext cx="640080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Varijabla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Faktor 1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aseline="0" dirty="0"/>
                        <a:t>Faktor 2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aseline="0" dirty="0"/>
                        <a:t>Faktor 3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aseline="0" dirty="0"/>
                        <a:t>Faktor 4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Neuroticizam</a:t>
                      </a:r>
                      <a:r>
                        <a:rPr lang="sr-Latn-RS" sz="1200" baseline="0" dirty="0"/>
                        <a:t> stavka 1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.73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Neuroticizam</a:t>
                      </a:r>
                      <a:r>
                        <a:rPr lang="sr-Latn-RS" sz="1200" baseline="0" dirty="0"/>
                        <a:t> stavka 2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.65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Neuroticizam</a:t>
                      </a:r>
                      <a:r>
                        <a:rPr lang="sr-Latn-RS" sz="1200" baseline="0" dirty="0"/>
                        <a:t> stavka 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.67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Neuroticizam</a:t>
                      </a:r>
                      <a:r>
                        <a:rPr lang="sr-Latn-RS" sz="1200" baseline="0" dirty="0"/>
                        <a:t> stavka 4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.58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Ekstraverzija</a:t>
                      </a:r>
                      <a:r>
                        <a:rPr lang="sr-Latn-RS" sz="1200" baseline="0" dirty="0"/>
                        <a:t> stavka 1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.49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Ekstraverzija</a:t>
                      </a:r>
                      <a:r>
                        <a:rPr lang="sr-Latn-RS" sz="1200" baseline="0" dirty="0"/>
                        <a:t> stavka 2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Ekstraverzija</a:t>
                      </a:r>
                      <a:r>
                        <a:rPr lang="sr-Latn-RS" sz="1200" baseline="0" dirty="0"/>
                        <a:t> stavka 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.55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Ekstraverzija</a:t>
                      </a:r>
                      <a:r>
                        <a:rPr lang="sr-Latn-RS" sz="1200" baseline="0" dirty="0"/>
                        <a:t> stavka 4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-.33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.60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Otvorenost stavka 1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.62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Otvorenost stavka 2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.58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Otvorenost stavka 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.51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Otvorenost stavka 4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.60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Savesnost stavka 1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.77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Savesnost stavka 2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.54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Savesnost stavka 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.67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Savesnost stavka 4</a:t>
                      </a:r>
                      <a:endParaRPr lang="en-US" sz="120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.72</a:t>
                      </a:r>
                      <a:endParaRPr lang="en-US" sz="120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71734" y="3940731"/>
            <a:ext cx="432048" cy="21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Hvala na pažnji!</a:t>
            </a:r>
            <a:endParaRPr lang="en-US" altLang="en-US" dirty="0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Pitanja?</a:t>
            </a:r>
            <a:endParaRPr lang="en-GB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Jednostavna struktura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20850"/>
              </p:ext>
            </p:extLst>
          </p:nvPr>
        </p:nvGraphicFramePr>
        <p:xfrm>
          <a:off x="887913" y="1695312"/>
          <a:ext cx="640080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Varijabla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Faktor 1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aseline="0" dirty="0"/>
                        <a:t>Faktor 2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aseline="0" dirty="0"/>
                        <a:t>Faktor 3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aseline="0" dirty="0"/>
                        <a:t>Faktor 4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Neuroticizam</a:t>
                      </a:r>
                      <a:r>
                        <a:rPr lang="sr-Latn-RS" sz="1200" baseline="0" dirty="0"/>
                        <a:t> stavka 1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.73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.50</a:t>
                      </a:r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Neuroticizam</a:t>
                      </a:r>
                      <a:r>
                        <a:rPr lang="sr-Latn-RS" sz="1200" baseline="0" dirty="0"/>
                        <a:t> stavka 2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.65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.56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.49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Neuroticizam</a:t>
                      </a:r>
                      <a:r>
                        <a:rPr lang="sr-Latn-RS" sz="1200" baseline="0" dirty="0"/>
                        <a:t> stavka 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.67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Neuroticizam</a:t>
                      </a:r>
                      <a:r>
                        <a:rPr lang="sr-Latn-RS" sz="1200" baseline="0" dirty="0"/>
                        <a:t> stavka 4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.58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Ekstraverzija</a:t>
                      </a:r>
                      <a:r>
                        <a:rPr lang="sr-Latn-RS" sz="1200" baseline="0" dirty="0"/>
                        <a:t> stavka 1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.35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.49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Ekstraverzija</a:t>
                      </a:r>
                      <a:r>
                        <a:rPr lang="sr-Latn-RS" sz="1200" baseline="0" dirty="0"/>
                        <a:t> stavka 2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.39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-.41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.40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Ekstraverzija</a:t>
                      </a:r>
                      <a:r>
                        <a:rPr lang="sr-Latn-RS" sz="1200" baseline="0" dirty="0"/>
                        <a:t> stavka 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-.60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.55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 err="1"/>
                        <a:t>Ekstraverzija</a:t>
                      </a:r>
                      <a:r>
                        <a:rPr lang="sr-Latn-RS" sz="1200" baseline="0" dirty="0"/>
                        <a:t> stavka 4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-.33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.60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Otvorenost stavka 1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.62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Otvorenost stavka 2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-46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.58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Otvorenost stavka 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-.38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.51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Otvorenost stavka 4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-.32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.60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Savesnost stavka 1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.50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.77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.45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Savesnost stavka 2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.47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.54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Savesnost stavka 3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.66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.67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.52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573">
                <a:tc>
                  <a:txBody>
                    <a:bodyPr/>
                    <a:lstStyle/>
                    <a:p>
                      <a:r>
                        <a:rPr lang="sr-Latn-RS" sz="1200" baseline="0" dirty="0"/>
                        <a:t>Savesnost stavka 4</a:t>
                      </a:r>
                      <a:endParaRPr lang="en-US" sz="120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.34</a:t>
                      </a:r>
                      <a:endParaRPr lang="en-US" sz="120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aseline="0" dirty="0"/>
                        <a:t>.72</a:t>
                      </a:r>
                      <a:endParaRPr lang="en-US" sz="120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6427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2935</TotalTime>
  <Words>3137</Words>
  <Application>Microsoft Office PowerPoint</Application>
  <PresentationFormat>On-screen Show (4:3)</PresentationFormat>
  <Paragraphs>477</Paragraphs>
  <Slides>80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Times New Roman</vt:lpstr>
      <vt:lpstr>Wingdings</vt:lpstr>
      <vt:lpstr>Retrospect</vt:lpstr>
      <vt:lpstr>FAKTORSKA ANALIZA</vt:lpstr>
      <vt:lpstr>Rotacije faktora</vt:lpstr>
      <vt:lpstr>Podsećanje</vt:lpstr>
      <vt:lpstr>Osnovna pitanja</vt:lpstr>
      <vt:lpstr>Primer sa prethodnog predavanja</vt:lpstr>
      <vt:lpstr>Priroda faktora</vt:lpstr>
      <vt:lpstr>Jednostavna struktura</vt:lpstr>
      <vt:lpstr>Jednostavna struktura</vt:lpstr>
      <vt:lpstr>Jednostavna struktura</vt:lpstr>
      <vt:lpstr>Jednostavna struktura</vt:lpstr>
      <vt:lpstr>Jednostavna struktura</vt:lpstr>
      <vt:lpstr>Rotacija referentnih osa</vt:lpstr>
      <vt:lpstr>Rotacija koordinatnih osa</vt:lpstr>
      <vt:lpstr>Rotacija koordinatnih osa</vt:lpstr>
      <vt:lpstr>Rotacija koordinatnih osa</vt:lpstr>
      <vt:lpstr>Vrste rotacija</vt:lpstr>
      <vt:lpstr>Vrste rotacija</vt:lpstr>
      <vt:lpstr>Vrste rotacija</vt:lpstr>
      <vt:lpstr>Vrste rotacija SPSS</vt:lpstr>
      <vt:lpstr>Vrste rotacija – ortogonalne</vt:lpstr>
      <vt:lpstr>Vrste rotacija – kose</vt:lpstr>
      <vt:lpstr>Rotacije – koju izabrati</vt:lpstr>
      <vt:lpstr>Priroda faktora – ortogonalne rotacije</vt:lpstr>
      <vt:lpstr>Zasićenja pre i posle rotacije</vt:lpstr>
      <vt:lpstr>Zasićenja pre rotacije</vt:lpstr>
      <vt:lpstr>Zasićenja posle rotacije</vt:lpstr>
      <vt:lpstr>Priroda faktora – kose rotacije</vt:lpstr>
      <vt:lpstr>Matrice sa projekcijama</vt:lpstr>
      <vt:lpstr>Projekcije – ortogonalni faktori</vt:lpstr>
      <vt:lpstr>Projekcije – kosi faktori</vt:lpstr>
      <vt:lpstr>Projekcije</vt:lpstr>
      <vt:lpstr>Projekcije</vt:lpstr>
      <vt:lpstr>Značenje matrice strukture</vt:lpstr>
      <vt:lpstr>Značenje matrice sklopa</vt:lpstr>
      <vt:lpstr>Značenje matrice faktorskih koeficijenata</vt:lpstr>
      <vt:lpstr>Priroda faktora</vt:lpstr>
      <vt:lpstr>Rotacije poređenje</vt:lpstr>
      <vt:lpstr>Nerotirano rešenje</vt:lpstr>
      <vt:lpstr>Ortogonalna rotacija</vt:lpstr>
      <vt:lpstr>Ortogonalna rotacija</vt:lpstr>
      <vt:lpstr>Rotacije i svojstvene vrednosti</vt:lpstr>
      <vt:lpstr>Rotacije i svojstvene vrednosti</vt:lpstr>
      <vt:lpstr>Rotacije i komunalitet</vt:lpstr>
      <vt:lpstr>Rotacije i komunalitet</vt:lpstr>
      <vt:lpstr>FA višeg reda</vt:lpstr>
      <vt:lpstr>PAUZA</vt:lpstr>
      <vt:lpstr>Metode ekstrakcije faktora</vt:lpstr>
      <vt:lpstr>AGK vs. FA</vt:lpstr>
      <vt:lpstr>Metode ekstrakcije faktora</vt:lpstr>
      <vt:lpstr>Ulazne matrice</vt:lpstr>
      <vt:lpstr>Procena komunaliteta</vt:lpstr>
      <vt:lpstr>Metode esktrakcije u SPSS-u</vt:lpstr>
      <vt:lpstr>Principal components</vt:lpstr>
      <vt:lpstr>Principal Axis Factoring</vt:lpstr>
      <vt:lpstr>Image Factoring</vt:lpstr>
      <vt:lpstr>Unweighted Least-Squares Method</vt:lpstr>
      <vt:lpstr>Generalized Least-Squares Method</vt:lpstr>
      <vt:lpstr>Maximum-Likelihood Method</vt:lpstr>
      <vt:lpstr>Alpha Factoring</vt:lpstr>
      <vt:lpstr>Metode ekstrakcije u SPSS-u</vt:lpstr>
      <vt:lpstr>Metode ekstrakcije i komunalitet</vt:lpstr>
      <vt:lpstr>Metode ekstrakcije i komunalitet</vt:lpstr>
      <vt:lpstr>Ekstrakcije i svojstvene vrednosti</vt:lpstr>
      <vt:lpstr>Ekstrakcije i svojstvene vrednosti</vt:lpstr>
      <vt:lpstr>Ekstrakcije i svojstvene vrednosti</vt:lpstr>
      <vt:lpstr>Ekstrakcije i zasićenja</vt:lpstr>
      <vt:lpstr>Ekstrakcije i zasićenja</vt:lpstr>
      <vt:lpstr>Matrice u AGK i FA </vt:lpstr>
      <vt:lpstr>Ulazne (input) matrice u FA</vt:lpstr>
      <vt:lpstr>FA – „iterativne“ matrice</vt:lpstr>
      <vt:lpstr>Izlazne (output) matrice u FA</vt:lpstr>
      <vt:lpstr>Druge važne matrice u FA</vt:lpstr>
      <vt:lpstr>Dodatna razmatranja</vt:lpstr>
      <vt:lpstr>Faktorska analiza</vt:lpstr>
      <vt:lpstr>Izbor varijabli za FA</vt:lpstr>
      <vt:lpstr>Interpretacija faktora</vt:lpstr>
      <vt:lpstr>Koraci u FA studijama</vt:lpstr>
      <vt:lpstr>FA izveštavanje o rezultatima</vt:lpstr>
      <vt:lpstr>Za kraj</vt:lpstr>
      <vt:lpstr>Hvala na pažnji!</vt:lpstr>
    </vt:vector>
  </TitlesOfParts>
  <Company>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Goran Opacic</dc:creator>
  <cp:lastModifiedBy>Danka Purić</cp:lastModifiedBy>
  <cp:revision>474</cp:revision>
  <dcterms:created xsi:type="dcterms:W3CDTF">2005-12-13T22:05:58Z</dcterms:created>
  <dcterms:modified xsi:type="dcterms:W3CDTF">2024-03-11T21:40:13Z</dcterms:modified>
</cp:coreProperties>
</file>