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91" r:id="rId3"/>
    <p:sldId id="302" r:id="rId4"/>
    <p:sldId id="295" r:id="rId5"/>
    <p:sldId id="321" r:id="rId6"/>
    <p:sldId id="296" r:id="rId7"/>
    <p:sldId id="257" r:id="rId8"/>
    <p:sldId id="299" r:id="rId9"/>
    <p:sldId id="258" r:id="rId10"/>
    <p:sldId id="325" r:id="rId11"/>
    <p:sldId id="326" r:id="rId12"/>
    <p:sldId id="327" r:id="rId13"/>
    <p:sldId id="329" r:id="rId14"/>
    <p:sldId id="260" r:id="rId15"/>
    <p:sldId id="324" r:id="rId16"/>
    <p:sldId id="261" r:id="rId17"/>
    <p:sldId id="303" r:id="rId18"/>
    <p:sldId id="330" r:id="rId19"/>
    <p:sldId id="304" r:id="rId20"/>
    <p:sldId id="305" r:id="rId21"/>
    <p:sldId id="306" r:id="rId22"/>
    <p:sldId id="307" r:id="rId23"/>
    <p:sldId id="308" r:id="rId24"/>
    <p:sldId id="323" r:id="rId25"/>
    <p:sldId id="309" r:id="rId26"/>
    <p:sldId id="300" r:id="rId27"/>
    <p:sldId id="317" r:id="rId28"/>
    <p:sldId id="318" r:id="rId29"/>
    <p:sldId id="319" r:id="rId30"/>
    <p:sldId id="263" r:id="rId31"/>
    <p:sldId id="264" r:id="rId32"/>
    <p:sldId id="316" r:id="rId33"/>
    <p:sldId id="267" r:id="rId34"/>
    <p:sldId id="272" r:id="rId35"/>
    <p:sldId id="311" r:id="rId36"/>
    <p:sldId id="268" r:id="rId37"/>
    <p:sldId id="284" r:id="rId38"/>
    <p:sldId id="280" r:id="rId39"/>
    <p:sldId id="276" r:id="rId40"/>
    <p:sldId id="312" r:id="rId41"/>
    <p:sldId id="274" r:id="rId42"/>
    <p:sldId id="278" r:id="rId43"/>
    <p:sldId id="281" r:id="rId44"/>
    <p:sldId id="279" r:id="rId45"/>
    <p:sldId id="313" r:id="rId46"/>
    <p:sldId id="314" r:id="rId47"/>
    <p:sldId id="275" r:id="rId48"/>
    <p:sldId id="288" r:id="rId49"/>
    <p:sldId id="290" r:id="rId50"/>
    <p:sldId id="265" r:id="rId51"/>
    <p:sldId id="337" r:id="rId52"/>
    <p:sldId id="339" r:id="rId53"/>
    <p:sldId id="340" r:id="rId54"/>
    <p:sldId id="331" r:id="rId55"/>
    <p:sldId id="338" r:id="rId56"/>
    <p:sldId id="332" r:id="rId57"/>
    <p:sldId id="333" r:id="rId58"/>
    <p:sldId id="334" r:id="rId59"/>
    <p:sldId id="335" r:id="rId60"/>
    <p:sldId id="336" r:id="rId61"/>
    <p:sldId id="31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7DAB8-91C2-4D4D-8BCE-6E5C70C6346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9729-9878-4C00-BA96-0EB4266B2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19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8932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2991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3889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73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3053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9740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2329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780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10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0927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6515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F448-1601-4622-8A08-8C6E0B8CBC02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19BC-1BE1-43D7-A0A8-8DF5AD5FE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7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Normiranje i izveštavanje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03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Z-skala normalna raspodela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3342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Standardne skale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Šta su standardne skale?</a:t>
            </a:r>
          </a:p>
          <a:p>
            <a:r>
              <a:rPr lang="sr-Latn-RS" dirty="0" smtClean="0"/>
              <a:t>Skale za koje su nam poznati M i SD</a:t>
            </a:r>
          </a:p>
          <a:p>
            <a:r>
              <a:rPr lang="sr-Latn-RS" dirty="0" smtClean="0"/>
              <a:t>Koje standardne skale postoje?</a:t>
            </a:r>
          </a:p>
          <a:p>
            <a:pPr lvl="1"/>
            <a:r>
              <a:rPr lang="sr-Latn-RS" dirty="0" smtClean="0"/>
              <a:t>z (</a:t>
            </a:r>
            <a:r>
              <a:rPr lang="pl-PL" altLang="en-US" dirty="0" smtClean="0"/>
              <a:t>M</a:t>
            </a:r>
            <a:r>
              <a:rPr lang="pl-PL" altLang="en-US" baseline="-25000" dirty="0" smtClean="0"/>
              <a:t>n</a:t>
            </a:r>
            <a:r>
              <a:rPr lang="sr-Latn-RS" dirty="0" smtClean="0"/>
              <a:t>=0, </a:t>
            </a:r>
            <a:r>
              <a:rPr lang="en-US" altLang="en-US" dirty="0" smtClean="0"/>
              <a:t>σ</a:t>
            </a:r>
            <a:r>
              <a:rPr lang="it-IT" altLang="en-US" sz="1800" dirty="0" smtClean="0"/>
              <a:t>n</a:t>
            </a:r>
            <a:r>
              <a:rPr lang="sr-Latn-RS" dirty="0" smtClean="0"/>
              <a:t>=1)</a:t>
            </a:r>
          </a:p>
          <a:p>
            <a:pPr lvl="1"/>
            <a:r>
              <a:rPr lang="sr-Latn-RS" dirty="0" smtClean="0"/>
              <a:t>IQ (</a:t>
            </a:r>
            <a:r>
              <a:rPr lang="pl-PL" altLang="en-US" dirty="0" smtClean="0"/>
              <a:t>M</a:t>
            </a:r>
            <a:r>
              <a:rPr lang="pl-PL" altLang="en-US" baseline="-25000" dirty="0" smtClean="0"/>
              <a:t>n</a:t>
            </a:r>
            <a:r>
              <a:rPr lang="sr-Latn-RS" dirty="0" smtClean="0"/>
              <a:t>=100, </a:t>
            </a:r>
            <a:r>
              <a:rPr lang="en-US" altLang="en-US" dirty="0" smtClean="0"/>
              <a:t>σ</a:t>
            </a:r>
            <a:r>
              <a:rPr lang="it-IT" altLang="en-US" sz="1800" dirty="0" smtClean="0"/>
              <a:t>n</a:t>
            </a:r>
            <a:r>
              <a:rPr lang="sr-Latn-RS" dirty="0" smtClean="0"/>
              <a:t>=15)</a:t>
            </a:r>
          </a:p>
          <a:p>
            <a:pPr lvl="1"/>
            <a:r>
              <a:rPr lang="sr-Latn-RS" dirty="0" smtClean="0"/>
              <a:t>T (</a:t>
            </a:r>
            <a:r>
              <a:rPr lang="pl-PL" altLang="en-US" dirty="0" smtClean="0"/>
              <a:t>M</a:t>
            </a:r>
            <a:r>
              <a:rPr lang="pl-PL" altLang="en-US" baseline="-25000" dirty="0" smtClean="0"/>
              <a:t>n</a:t>
            </a:r>
            <a:r>
              <a:rPr lang="sr-Latn-RS" dirty="0" smtClean="0"/>
              <a:t>=50, </a:t>
            </a:r>
            <a:r>
              <a:rPr lang="en-US" altLang="en-US" dirty="0" smtClean="0"/>
              <a:t>σ</a:t>
            </a:r>
            <a:r>
              <a:rPr lang="it-IT" altLang="en-US" sz="1800" dirty="0" smtClean="0"/>
              <a:t>n</a:t>
            </a:r>
            <a:r>
              <a:rPr lang="sr-Latn-RS" dirty="0" smtClean="0"/>
              <a:t>=10) – MMPI skorovi</a:t>
            </a:r>
          </a:p>
          <a:p>
            <a:pPr lvl="1"/>
            <a:r>
              <a:rPr lang="sr-Latn-RS" dirty="0" smtClean="0"/>
              <a:t>C (</a:t>
            </a:r>
            <a:r>
              <a:rPr lang="pl-PL" altLang="en-US" dirty="0" smtClean="0"/>
              <a:t>M</a:t>
            </a:r>
            <a:r>
              <a:rPr lang="pl-PL" altLang="en-US" baseline="-25000" dirty="0" smtClean="0"/>
              <a:t>n</a:t>
            </a:r>
            <a:r>
              <a:rPr lang="sr-Latn-RS" dirty="0" smtClean="0"/>
              <a:t>=5, </a:t>
            </a:r>
            <a:r>
              <a:rPr lang="en-US" altLang="en-US" dirty="0" smtClean="0"/>
              <a:t>σ</a:t>
            </a:r>
            <a:r>
              <a:rPr lang="it-IT" altLang="en-US" sz="1800" dirty="0" smtClean="0"/>
              <a:t>n</a:t>
            </a:r>
            <a:r>
              <a:rPr lang="sr-Latn-RS" dirty="0" smtClean="0"/>
              <a:t>=2)</a:t>
            </a:r>
          </a:p>
          <a:p>
            <a:pPr lvl="1"/>
            <a:r>
              <a:rPr lang="sr-Latn-RS" dirty="0" smtClean="0"/>
              <a:t>Stenajn (</a:t>
            </a:r>
            <a:r>
              <a:rPr lang="pl-PL" altLang="en-US" dirty="0" smtClean="0"/>
              <a:t>M</a:t>
            </a:r>
            <a:r>
              <a:rPr lang="pl-PL" altLang="en-US" baseline="-25000" dirty="0" smtClean="0"/>
              <a:t>n</a:t>
            </a:r>
            <a:r>
              <a:rPr lang="sr-Latn-RS" dirty="0" smtClean="0"/>
              <a:t>=5, </a:t>
            </a:r>
            <a:r>
              <a:rPr lang="en-US" altLang="en-US" dirty="0" smtClean="0"/>
              <a:t>σ</a:t>
            </a:r>
            <a:r>
              <a:rPr lang="it-IT" altLang="en-US" sz="1800" dirty="0" smtClean="0"/>
              <a:t>n</a:t>
            </a:r>
            <a:r>
              <a:rPr lang="sr-Latn-RS" dirty="0" smtClean="0"/>
              <a:t>=1.96) – skraćeno od standard nine (stanine), predložio Guilford </a:t>
            </a:r>
          </a:p>
          <a:p>
            <a:r>
              <a:rPr lang="sr-Latn-RS" dirty="0" smtClean="0"/>
              <a:t>Šta su prednosti / nedostaci nekih od ovih skala?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124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Grafički prikaz standardnih skala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68" y="1672125"/>
            <a:ext cx="7621064" cy="43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Interpretacija skora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Ako znamo da Jelena ima IQ skor od 127 na testu D48?</a:t>
            </a:r>
            <a:endParaRPr lang="sr-Latn-RS" dirty="0"/>
          </a:p>
          <a:p>
            <a:pPr lvl="1"/>
            <a:r>
              <a:rPr lang="sr-Latn-RS" dirty="0" smtClean="0"/>
              <a:t>Znamo da je Jelena natprosečno inteligentna</a:t>
            </a:r>
          </a:p>
          <a:p>
            <a:pPr lvl="1"/>
            <a:r>
              <a:rPr lang="sr-Latn-RS" dirty="0" smtClean="0"/>
              <a:t>Da je skoro 2SD iznad proseka </a:t>
            </a:r>
          </a:p>
          <a:p>
            <a:pPr lvl="1"/>
            <a:r>
              <a:rPr lang="sr-Latn-RS" dirty="0" smtClean="0"/>
              <a:t>Možemo porediti ovaj skor sa skorovima na drugim testovima inteligencije</a:t>
            </a:r>
          </a:p>
        </p:txBody>
      </p:sp>
    </p:spTree>
    <p:extLst>
      <p:ext uri="{BB962C8B-B14F-4D97-AF65-F5344CB8AC3E}">
        <p14:creationId xmlns:p14="http://schemas.microsoft.com/office/powerpoint/2010/main" xmlns="" val="11075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 smtClean="0"/>
              <a:t>Normiranje - </a:t>
            </a:r>
            <a:r>
              <a:rPr lang="en-US" altLang="en-US" dirty="0" err="1" smtClean="0"/>
              <a:t>nel</a:t>
            </a:r>
            <a:r>
              <a:rPr lang="pl-PL" altLang="en-US" dirty="0" smtClean="0"/>
              <a:t>inearne</a:t>
            </a:r>
            <a:r>
              <a:rPr lang="sr-Latn-RS" altLang="en-US" dirty="0" smtClean="0"/>
              <a:t> </a:t>
            </a:r>
            <a:r>
              <a:rPr lang="pl-PL" altLang="en-US" dirty="0" smtClean="0"/>
              <a:t>transformacije</a:t>
            </a:r>
            <a:endParaRPr lang="en-US" altLang="en-US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altLang="en-US" smtClean="0"/>
              <a:t>Da li su vam poznate neke transformacije rezultata koje nisu linearne?</a:t>
            </a:r>
          </a:p>
          <a:p>
            <a:r>
              <a:rPr lang="sr-Latn-RS" altLang="en-US" smtClean="0"/>
              <a:t>Šta je percentil, a šta je percentilni rang?</a:t>
            </a:r>
          </a:p>
          <a:p>
            <a:pPr lvl="1"/>
            <a:r>
              <a:rPr lang="sr-Latn-RS" altLang="en-US" smtClean="0"/>
              <a:t>Percentil je skor ispod kog se nalazi određeni procenat slučajeva u distribuciji</a:t>
            </a:r>
          </a:p>
          <a:p>
            <a:pPr lvl="1"/>
            <a:r>
              <a:rPr lang="sr-Latn-RS" altLang="en-US" smtClean="0"/>
              <a:t>Percentilni rang je procenat ispitanika koji ima skor manji ili jednak datom skoru</a:t>
            </a:r>
          </a:p>
          <a:p>
            <a:pPr lvl="1"/>
            <a:r>
              <a:rPr lang="sr-Latn-RS" altLang="en-US" smtClean="0"/>
              <a:t>Ako je 58% ispitanika postiglo skor 27 ili manji</a:t>
            </a:r>
          </a:p>
          <a:p>
            <a:pPr lvl="1"/>
            <a:r>
              <a:rPr lang="sr-Latn-RS" altLang="en-US" smtClean="0"/>
              <a:t>Onda je percentil P58 = 27, a percentilni rang PR27 = 58</a:t>
            </a:r>
            <a:endParaRPr lang="sr-Latn-R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4005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Skala percentila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7658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Fraktilne transformaije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altLang="en-US" dirty="0" smtClean="0"/>
              <a:t>Ove norme se često zovu percentilne norme. Međutim, to su nekada </a:t>
            </a:r>
            <a:r>
              <a:rPr lang="it-IT" altLang="en-US" i="1" dirty="0" smtClean="0"/>
              <a:t>decilne</a:t>
            </a:r>
            <a:r>
              <a:rPr lang="it-IT" altLang="en-US" dirty="0" smtClean="0"/>
              <a:t>, nekada </a:t>
            </a:r>
            <a:r>
              <a:rPr lang="it-IT" altLang="en-US" i="1" dirty="0" smtClean="0"/>
              <a:t>centilne</a:t>
            </a:r>
            <a:r>
              <a:rPr lang="it-IT" altLang="en-US" dirty="0" smtClean="0"/>
              <a:t>, nekada </a:t>
            </a:r>
            <a:r>
              <a:rPr lang="it-IT" altLang="en-US" i="1" dirty="0" smtClean="0"/>
              <a:t>kvartilne </a:t>
            </a:r>
            <a:r>
              <a:rPr lang="sr-Latn-RS" altLang="en-US" dirty="0" smtClean="0"/>
              <a:t>norme</a:t>
            </a:r>
          </a:p>
          <a:p>
            <a:r>
              <a:rPr lang="sr-Latn-RS" altLang="en-US" dirty="0" smtClean="0"/>
              <a:t>Zašto su ovo nelinearne transformacije?</a:t>
            </a:r>
          </a:p>
          <a:p>
            <a:pPr lvl="1"/>
            <a:r>
              <a:rPr lang="sr-Latn-RS" altLang="en-US" dirty="0" smtClean="0"/>
              <a:t>Zato što odnos skora i percentilnog ranga nije linearan</a:t>
            </a:r>
          </a:p>
          <a:p>
            <a:pPr lvl="1"/>
            <a:r>
              <a:rPr lang="sr-Latn-RS" altLang="en-US" dirty="0" smtClean="0"/>
              <a:t>Zato što ne zavise samo od skora ispitanika već i od distribucije, ne pretpostavljaju nikakvu distribuciju</a:t>
            </a:r>
            <a:endParaRPr lang="pl-PL" altLang="en-US" dirty="0" smtClean="0"/>
          </a:p>
          <a:p>
            <a:r>
              <a:rPr lang="pl-PL" altLang="en-US" dirty="0" smtClean="0"/>
              <a:t>Na osnovu fraktilnih normi se uvek i za svaki skor može reći koliki procenat ispitanika ima viši, a koliki niži skor, bez obzira na to kakva je distribucija rezultata, njena lokacija i varijabilitet</a:t>
            </a:r>
          </a:p>
          <a:p>
            <a:r>
              <a:rPr lang="pl-PL" altLang="en-US" dirty="0" smtClean="0"/>
              <a:t>Fraktilne norme se formiraju iz kumulativne distribucije frekvencija </a:t>
            </a:r>
          </a:p>
        </p:txBody>
      </p:sp>
    </p:spTree>
    <p:extLst>
      <p:ext uri="{BB962C8B-B14F-4D97-AF65-F5344CB8AC3E}">
        <p14:creationId xmlns:p14="http://schemas.microsoft.com/office/powerpoint/2010/main" xmlns="" val="1092993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 smtClean="0"/>
              <a:t>Normiranje - </a:t>
            </a:r>
            <a:r>
              <a:rPr lang="en-US" altLang="en-US" dirty="0" err="1" smtClean="0"/>
              <a:t>nel</a:t>
            </a:r>
            <a:r>
              <a:rPr lang="pl-PL" altLang="en-US" dirty="0" smtClean="0"/>
              <a:t>inearne</a:t>
            </a:r>
            <a:r>
              <a:rPr lang="sr-Latn-RS" altLang="en-US" dirty="0"/>
              <a:t> </a:t>
            </a:r>
            <a:r>
              <a:rPr lang="pl-PL" altLang="en-US" dirty="0" smtClean="0"/>
              <a:t>transformacije</a:t>
            </a:r>
            <a:endParaRPr lang="en-US" altLang="en-US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altLang="en-US" dirty="0" err="1" smtClean="0"/>
              <a:t>Nelinearne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transformacije</a:t>
            </a:r>
            <a:r>
              <a:rPr lang="es-ES" altLang="en-US" dirty="0" smtClean="0"/>
              <a:t> se </a:t>
            </a:r>
            <a:r>
              <a:rPr lang="es-ES" altLang="en-US" dirty="0" err="1" smtClean="0"/>
              <a:t>po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pravilu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koriste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kada</a:t>
            </a:r>
            <a:r>
              <a:rPr lang="es-ES" altLang="en-US" dirty="0" smtClean="0"/>
              <a:t> se </a:t>
            </a:r>
            <a:r>
              <a:rPr lang="es-ES" altLang="en-US" dirty="0" err="1" smtClean="0"/>
              <a:t>želi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korekcija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distribucije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rezultata</a:t>
            </a:r>
            <a:endParaRPr lang="sr-Latn-RS" altLang="en-US" dirty="0" smtClean="0"/>
          </a:p>
          <a:p>
            <a:r>
              <a:rPr lang="sr-Latn-RS" altLang="en-US" dirty="0" smtClean="0"/>
              <a:t>Kada rezultati odstupaju od normalnosti, šta možemo da uradimo?</a:t>
            </a:r>
            <a:endParaRPr lang="es-ES" altLang="en-US" dirty="0" smtClean="0"/>
          </a:p>
          <a:p>
            <a:r>
              <a:rPr lang="es-ES" altLang="en-US" dirty="0" err="1" smtClean="0"/>
              <a:t>Normalizacija</a:t>
            </a:r>
            <a:r>
              <a:rPr lang="es-ES" altLang="en-US" dirty="0" smtClean="0"/>
              <a:t> se </a:t>
            </a:r>
            <a:r>
              <a:rPr lang="es-ES" altLang="en-US" dirty="0" err="1" smtClean="0"/>
              <a:t>može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koristiti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uz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svaku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od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spomenutih</a:t>
            </a:r>
            <a:r>
              <a:rPr lang="es-ES" altLang="en-US" dirty="0" smtClean="0"/>
              <a:t> </a:t>
            </a:r>
            <a:r>
              <a:rPr lang="sr-Latn-RS" altLang="en-US" dirty="0" smtClean="0"/>
              <a:t>linearnih </a:t>
            </a:r>
            <a:r>
              <a:rPr lang="es-ES" altLang="en-US" dirty="0" err="1" smtClean="0"/>
              <a:t>transformacij</a:t>
            </a:r>
            <a:r>
              <a:rPr lang="sr-Latn-RS" altLang="en-US" dirty="0" smtClean="0"/>
              <a:t>a</a:t>
            </a:r>
            <a:r>
              <a:rPr lang="sr-Latn-RS" altLang="en-US" dirty="0"/>
              <a:t> </a:t>
            </a:r>
            <a:r>
              <a:rPr lang="sr-Latn-RS" altLang="en-US" dirty="0" smtClean="0"/>
              <a:t>(T, C, Stenajn...)</a:t>
            </a:r>
          </a:p>
          <a:p>
            <a:r>
              <a:rPr lang="sr-Latn-RS" altLang="en-US" dirty="0" smtClean="0"/>
              <a:t>Skorovi se </a:t>
            </a:r>
            <a:r>
              <a:rPr lang="es-ES" altLang="en-US" dirty="0" err="1" smtClean="0"/>
              <a:t>obično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prvo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normaliz</a:t>
            </a:r>
            <a:r>
              <a:rPr lang="sr-Latn-RS" altLang="en-US" dirty="0" smtClean="0"/>
              <a:t>uju</a:t>
            </a:r>
            <a:r>
              <a:rPr lang="es-ES" altLang="en-US" dirty="0" smtClean="0"/>
              <a:t>, a </a:t>
            </a:r>
            <a:r>
              <a:rPr lang="es-ES" altLang="en-US" dirty="0" err="1" smtClean="0"/>
              <a:t>zatim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linearno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transformišu</a:t>
            </a:r>
            <a:r>
              <a:rPr lang="es-ES" altLang="en-US" dirty="0" smtClean="0"/>
              <a:t> u </a:t>
            </a:r>
            <a:r>
              <a:rPr lang="es-ES" altLang="en-US" dirty="0" err="1" smtClean="0"/>
              <a:t>željenu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skalu</a:t>
            </a:r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4411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Skala percentila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7658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 smtClean="0"/>
              <a:t>Normiranje - </a:t>
            </a:r>
            <a:r>
              <a:rPr lang="en-US" altLang="en-US" dirty="0" err="1" smtClean="0"/>
              <a:t>nel</a:t>
            </a:r>
            <a:r>
              <a:rPr lang="pl-PL" altLang="en-US" dirty="0" smtClean="0"/>
              <a:t>inearne</a:t>
            </a:r>
            <a:r>
              <a:rPr lang="sr-Latn-RS" altLang="en-US" dirty="0"/>
              <a:t> </a:t>
            </a:r>
            <a:r>
              <a:rPr lang="pl-PL" altLang="en-US" dirty="0" smtClean="0"/>
              <a:t>transformacije</a:t>
            </a:r>
            <a:endParaRPr lang="en-US" altLang="en-US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altLang="en-US" dirty="0" smtClean="0"/>
              <a:t>Postoje i druge metode nelinearnih transformacija</a:t>
            </a:r>
            <a:endParaRPr lang="es-ES" altLang="en-US" dirty="0" smtClean="0"/>
          </a:p>
          <a:p>
            <a:r>
              <a:rPr lang="sr-Latn-RS" altLang="en-US" dirty="0" smtClean="0"/>
              <a:t>M</a:t>
            </a:r>
            <a:r>
              <a:rPr lang="es-ES" altLang="en-US" dirty="0" err="1" smtClean="0"/>
              <a:t>etoda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optimalnog</a:t>
            </a:r>
            <a:r>
              <a:rPr lang="sr-Latn-RS" altLang="en-US" dirty="0" smtClean="0"/>
              <a:t> skaliranja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ili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dvostrukog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skaliranja</a:t>
            </a:r>
            <a:r>
              <a:rPr lang="sr-Latn-RS" altLang="en-US" dirty="0" smtClean="0"/>
              <a:t> - </a:t>
            </a:r>
            <a:r>
              <a:rPr lang="es-ES" altLang="en-US" dirty="0" err="1" smtClean="0"/>
              <a:t>podrazumeva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takvu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transformaciju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varijabli</a:t>
            </a:r>
            <a:r>
              <a:rPr lang="es-ES" altLang="en-US" dirty="0" smtClean="0"/>
              <a:t> </a:t>
            </a:r>
            <a:r>
              <a:rPr lang="sr-Latn-RS" altLang="en-US" dirty="0" smtClean="0"/>
              <a:t>da one </a:t>
            </a:r>
            <a:r>
              <a:rPr lang="es-ES" altLang="en-US" dirty="0" err="1" smtClean="0"/>
              <a:t>postanu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intervaln</a:t>
            </a:r>
            <a:r>
              <a:rPr lang="sr-Latn-RS" altLang="en-US" dirty="0" smtClean="0"/>
              <a:t>og nivoa merenja</a:t>
            </a:r>
            <a:endParaRPr lang="it-IT" altLang="en-US" dirty="0" smtClean="0"/>
          </a:p>
          <a:p>
            <a:r>
              <a:rPr lang="it-IT" altLang="en-US" dirty="0" smtClean="0"/>
              <a:t>Logiti</a:t>
            </a:r>
            <a:r>
              <a:rPr lang="sr-Latn-RS" altLang="en-US" dirty="0" smtClean="0"/>
              <a:t> </a:t>
            </a:r>
            <a:r>
              <a:rPr lang="it-IT" altLang="en-US" dirty="0" smtClean="0"/>
              <a:t>- mera u Rašovom modelu</a:t>
            </a:r>
            <a:r>
              <a:rPr lang="sr-Latn-RS" altLang="en-US" dirty="0" smtClean="0"/>
              <a:t> koja omogućava aditivno merenje</a:t>
            </a:r>
            <a:r>
              <a:rPr lang="it-IT" altLang="en-US" dirty="0" smtClean="0"/>
              <a:t>, istovremeno i normirane veličine</a:t>
            </a:r>
            <a:endParaRPr lang="sr-Latn-RS" altLang="en-US" dirty="0" smtClean="0"/>
          </a:p>
          <a:p>
            <a:r>
              <a:rPr lang="sr-Latn-RS" altLang="en-US" dirty="0" smtClean="0"/>
              <a:t>Kada se normiranje radi preko Winsteps-a, uključena je normalizacija skorova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745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Normiranje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5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Kako izgleda rezultat procesa normiranja?</a:t>
            </a:r>
          </a:p>
          <a:p>
            <a:r>
              <a:rPr lang="sr-Latn-RS" dirty="0" smtClean="0"/>
              <a:t>Tabele normi</a:t>
            </a:r>
          </a:p>
          <a:p>
            <a:r>
              <a:rPr lang="sr-Latn-RS" dirty="0" smtClean="0"/>
              <a:t>Za svaki sirovi skor je potrebno dati skor na standardnoj skali</a:t>
            </a:r>
          </a:p>
          <a:p>
            <a:r>
              <a:rPr lang="sr-Latn-RS" dirty="0" smtClean="0"/>
              <a:t>Da li je to dovoljno?</a:t>
            </a:r>
          </a:p>
          <a:p>
            <a:r>
              <a:rPr lang="sr-Latn-RS" dirty="0" smtClean="0"/>
              <a:t>Nijedno merenje nije bez greške – zato treba navesti i standardnu grešku merenja i donju i gornju granicu pravog skora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30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Tabela normi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066" y="1524000"/>
            <a:ext cx="713386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666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Tabele normi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53380"/>
            <a:ext cx="4876800" cy="55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986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Normativni uzorak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Koliko tabela normi treba da imamo za jedan test?</a:t>
            </a:r>
          </a:p>
          <a:p>
            <a:r>
              <a:rPr lang="sr-Latn-RS" dirty="0" smtClean="0"/>
              <a:t>Zavisi</a:t>
            </a:r>
          </a:p>
          <a:p>
            <a:pPr lvl="1"/>
            <a:r>
              <a:rPr lang="sr-Latn-RS" dirty="0" smtClean="0"/>
              <a:t>Od broja i statusa subskala instrumenta</a:t>
            </a:r>
          </a:p>
          <a:p>
            <a:pPr lvl="1"/>
            <a:r>
              <a:rPr lang="sr-Latn-RS" dirty="0" smtClean="0"/>
              <a:t>Od ne/postojanja razlika u postignuću različitih stratuma uzorka (demografskih varijabli)</a:t>
            </a:r>
          </a:p>
          <a:p>
            <a:r>
              <a:rPr lang="sr-Latn-RS" dirty="0" smtClean="0"/>
              <a:t>Nekada je lakše napraviti „lokalne“ norme za specifične subpopulacije nego široke „nacionalne“ norme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501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90788"/>
            <a:ext cx="8296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Primena normi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Na kome smemo da primenjujemo norme?</a:t>
            </a:r>
          </a:p>
          <a:p>
            <a:r>
              <a:rPr lang="sr-Latn-RS" dirty="0" smtClean="0"/>
              <a:t>Samo na pripadnicima populacije za koju je test normiran</a:t>
            </a:r>
          </a:p>
          <a:p>
            <a:r>
              <a:rPr lang="sr-Latn-RS" dirty="0" smtClean="0"/>
              <a:t>Moramo uvek primeniti adekvatne norme!</a:t>
            </a:r>
          </a:p>
          <a:p>
            <a:r>
              <a:rPr lang="sr-Latn-RS" dirty="0" smtClean="0"/>
              <a:t>Norme se moraju proveravati i ažurirati, jer se dešava da postanu zastarele</a:t>
            </a:r>
          </a:p>
          <a:p>
            <a:r>
              <a:rPr lang="sr-Latn-RS" dirty="0" smtClean="0"/>
              <a:t>Flynnov efekat – porast skorova fluidne i kristalizovane inteligencije sa vremenom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277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Normiranje – dodatna razmatranja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Da li je u svim situacijama / za sve testove neophodno da imamo norme</a:t>
            </a:r>
            <a:r>
              <a:rPr lang="sr-Latn-RS" dirty="0" smtClean="0"/>
              <a:t>?</a:t>
            </a:r>
          </a:p>
          <a:p>
            <a:r>
              <a:rPr lang="sr-Latn-RS" dirty="0" smtClean="0"/>
              <a:t>U </a:t>
            </a:r>
            <a:r>
              <a:rPr lang="sr-Latn-RS" dirty="0" smtClean="0"/>
              <a:t>velikoj većini slučajeva da, ali postoje </a:t>
            </a:r>
            <a:r>
              <a:rPr lang="sr-Latn-RS" dirty="0" smtClean="0"/>
              <a:t>izuzeci</a:t>
            </a:r>
          </a:p>
          <a:p>
            <a:r>
              <a:rPr lang="sr-Latn-RS" dirty="0" smtClean="0"/>
              <a:t>Npr. Za ipsativne skorove nisu neophodne</a:t>
            </a:r>
            <a:r>
              <a:rPr lang="sr-Latn-RS" dirty="0" smtClean="0"/>
              <a:t>.</a:t>
            </a:r>
            <a:endParaRPr lang="sr-Latn-RS" dirty="0" smtClean="0"/>
          </a:p>
          <a:p>
            <a:r>
              <a:rPr lang="sr-Latn-RS" dirty="0" smtClean="0"/>
              <a:t>Istraživanje grupnog ponašanja (ne zanimaju nas individualni skorovi), kriterijumski orijentisano testiranje (prijem na posao), adaptivno testiranje...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7941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Pisanje priručnika za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013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Priručnik za test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Poslednja faza u izradi testa</a:t>
            </a:r>
          </a:p>
          <a:p>
            <a:r>
              <a:rPr lang="sr-Latn-RS" dirty="0" smtClean="0"/>
              <a:t>Nakon što su svi prethodni koraci izvršeni – oni se opisuju u priručniku</a:t>
            </a:r>
          </a:p>
          <a:p>
            <a:r>
              <a:rPr lang="sr-Latn-RS" dirty="0" smtClean="0"/>
              <a:t>Tek onda je test spreman za upotrebu (od strane drugih istraživača)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486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Sadržaj priručnika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Svi koraci u konstrukciji instrumenta treba da budu opisani u priručniku:</a:t>
            </a:r>
          </a:p>
          <a:p>
            <a:pPr lvl="1"/>
            <a:r>
              <a:rPr lang="sr-Latn-RS" dirty="0" smtClean="0"/>
              <a:t>Definicija konstrukta, ciljne populacije, potrebe za testom</a:t>
            </a:r>
          </a:p>
          <a:p>
            <a:pPr lvl="1"/>
            <a:r>
              <a:rPr lang="sr-Latn-RS" dirty="0" smtClean="0"/>
              <a:t>Teorijski okvir</a:t>
            </a:r>
          </a:p>
          <a:p>
            <a:pPr lvl="1"/>
            <a:r>
              <a:rPr lang="sr-Latn-RS" dirty="0" smtClean="0"/>
              <a:t>Proces izbora indikatora i konstrukcije / izbora stavki</a:t>
            </a:r>
          </a:p>
          <a:p>
            <a:pPr lvl="1"/>
            <a:r>
              <a:rPr lang="sr-Latn-RS" dirty="0" smtClean="0"/>
              <a:t>Opis testa</a:t>
            </a:r>
          </a:p>
          <a:p>
            <a:pPr lvl="1"/>
            <a:r>
              <a:rPr lang="sr-Latn-RS" dirty="0" smtClean="0"/>
              <a:t>Detaljan opis uzorka (uzoraka) i procedure testiranja</a:t>
            </a:r>
          </a:p>
          <a:p>
            <a:pPr lvl="1"/>
            <a:r>
              <a:rPr lang="sr-Latn-RS" dirty="0" smtClean="0"/>
              <a:t>Interne metrijske karakteristike</a:t>
            </a:r>
          </a:p>
          <a:p>
            <a:pPr lvl="1"/>
            <a:r>
              <a:rPr lang="sr-Latn-RS" dirty="0" smtClean="0"/>
              <a:t>Dokazi valjanosti</a:t>
            </a:r>
          </a:p>
          <a:p>
            <a:pPr lvl="1"/>
            <a:r>
              <a:rPr lang="sr-Latn-RS" dirty="0" smtClean="0"/>
              <a:t>Tabela normi</a:t>
            </a:r>
          </a:p>
          <a:p>
            <a:pPr lvl="1"/>
            <a:r>
              <a:rPr lang="sr-Latn-RS" dirty="0" smtClean="0"/>
              <a:t>Uputstvo za primenu testa (ključ za odgovore, potrebni materijali, uslovi...)</a:t>
            </a:r>
          </a:p>
        </p:txBody>
      </p:sp>
    </p:spTree>
    <p:extLst>
      <p:ext uri="{BB962C8B-B14F-4D97-AF65-F5344CB8AC3E}">
        <p14:creationId xmlns:p14="http://schemas.microsoft.com/office/powerpoint/2010/main" xmlns="" val="315071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Termin normiranje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Normiranje / standardizacija / baždarenje</a:t>
            </a:r>
          </a:p>
          <a:p>
            <a:r>
              <a:rPr lang="sr-Latn-RS" dirty="0" smtClean="0"/>
              <a:t>Standardizacija </a:t>
            </a:r>
            <a:r>
              <a:rPr lang="sr-Latn-RS" dirty="0" smtClean="0"/>
              <a:t>je širi pojam od normiranja</a:t>
            </a:r>
          </a:p>
          <a:p>
            <a:r>
              <a:rPr lang="sr-Latn-RS" dirty="0" smtClean="0"/>
              <a:t>Baždarenje implicira neki vid transformacije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02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Saop</a:t>
            </a:r>
            <a:r>
              <a:rPr lang="sr-Latn-CS" altLang="en-US" smtClean="0"/>
              <a:t>š</a:t>
            </a:r>
            <a:r>
              <a:rPr lang="en-US" altLang="en-US" smtClean="0"/>
              <a:t>ta</a:t>
            </a:r>
            <a:r>
              <a:rPr lang="sr-Latn-CS" altLang="en-US" smtClean="0"/>
              <a:t>vanje rezultata testiranja</a:t>
            </a:r>
            <a:endParaRPr lang="en-US" altLang="en-US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6417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 smtClean="0"/>
              <a:t>Izveštavanje</a:t>
            </a:r>
            <a:endParaRPr lang="en-US" alt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altLang="en-US" dirty="0"/>
              <a:t>Kada psiholog vrši testiranje na svom radnom mestu, to je obično sa određenim zadatkom</a:t>
            </a:r>
          </a:p>
          <a:p>
            <a:r>
              <a:rPr lang="sr-Latn-CS" dirty="0" smtClean="0"/>
              <a:t>Testiranje </a:t>
            </a:r>
            <a:r>
              <a:rPr lang="sr-Latn-CS" dirty="0"/>
              <a:t>nije samo sebi svrha već je to podrška nekoj </a:t>
            </a:r>
            <a:r>
              <a:rPr lang="sr-Latn-CS" dirty="0" smtClean="0"/>
              <a:t>odluci:</a:t>
            </a:r>
          </a:p>
          <a:p>
            <a:pPr lvl="1"/>
            <a:r>
              <a:rPr lang="en-US" altLang="en-US" dirty="0"/>
              <a:t>Koji </a:t>
            </a:r>
            <a:r>
              <a:rPr lang="en-US" altLang="en-US" dirty="0" err="1"/>
              <a:t>tretman</a:t>
            </a:r>
            <a:r>
              <a:rPr lang="en-US" altLang="en-US" dirty="0"/>
              <a:t> </a:t>
            </a:r>
            <a:r>
              <a:rPr lang="en-US" altLang="en-US" dirty="0" err="1" smtClean="0"/>
              <a:t>pr</a:t>
            </a:r>
            <a:r>
              <a:rPr lang="sr-Latn-RS" altLang="en-US" dirty="0" smtClean="0"/>
              <a:t>i</a:t>
            </a:r>
            <a:r>
              <a:rPr lang="en-US" altLang="en-US" dirty="0" err="1" smtClean="0"/>
              <a:t>meniti</a:t>
            </a:r>
            <a:r>
              <a:rPr lang="en-US" altLang="en-US" dirty="0" smtClean="0"/>
              <a:t> </a:t>
            </a:r>
            <a:r>
              <a:rPr lang="en-US" altLang="en-US" dirty="0"/>
              <a:t>(</a:t>
            </a:r>
            <a:r>
              <a:rPr lang="en-US" altLang="en-US" dirty="0" err="1"/>
              <a:t>dijagnoza</a:t>
            </a:r>
            <a:r>
              <a:rPr lang="en-US" altLang="en-US" dirty="0"/>
              <a:t>)?</a:t>
            </a:r>
          </a:p>
          <a:p>
            <a:pPr lvl="1"/>
            <a:r>
              <a:rPr lang="en-US" altLang="en-US" dirty="0" err="1"/>
              <a:t>Koju</a:t>
            </a:r>
            <a:r>
              <a:rPr lang="en-US" altLang="en-US" dirty="0"/>
              <a:t> </a:t>
            </a:r>
            <a:r>
              <a:rPr lang="en-US" altLang="en-US" dirty="0" err="1"/>
              <a:t>školu</a:t>
            </a:r>
            <a:r>
              <a:rPr lang="en-US" altLang="en-US" dirty="0"/>
              <a:t>, </a:t>
            </a:r>
            <a:r>
              <a:rPr lang="en-US" altLang="en-US" dirty="0" err="1"/>
              <a:t>trening</a:t>
            </a:r>
            <a:r>
              <a:rPr lang="en-US" altLang="en-US" dirty="0"/>
              <a:t> </a:t>
            </a:r>
            <a:r>
              <a:rPr lang="en-US" altLang="en-US" dirty="0" err="1"/>
              <a:t>pohađati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Koga </a:t>
            </a:r>
            <a:r>
              <a:rPr lang="en-US" altLang="en-US" dirty="0" err="1"/>
              <a:t>primiti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sr-Latn-RS" altLang="en-US" dirty="0"/>
              <a:t>š</a:t>
            </a:r>
            <a:r>
              <a:rPr lang="en-US" altLang="en-US" dirty="0" err="1" smtClean="0"/>
              <a:t>kolovanje</a:t>
            </a:r>
            <a:r>
              <a:rPr lang="sr-Latn-RS" altLang="en-US" dirty="0" smtClean="0"/>
              <a:t> </a:t>
            </a:r>
            <a:r>
              <a:rPr lang="en-US" altLang="en-US" dirty="0" smtClean="0"/>
              <a:t>/</a:t>
            </a:r>
            <a:r>
              <a:rPr lang="sr-Latn-RS" altLang="en-US" dirty="0" smtClean="0"/>
              <a:t> </a:t>
            </a:r>
            <a:r>
              <a:rPr lang="en-US" altLang="en-US" dirty="0" err="1" smtClean="0"/>
              <a:t>zaposliti</a:t>
            </a:r>
            <a:r>
              <a:rPr lang="sr-Latn-RS" altLang="en-US" dirty="0" smtClean="0"/>
              <a:t> </a:t>
            </a:r>
            <a:r>
              <a:rPr lang="en-US" altLang="en-US" dirty="0" smtClean="0"/>
              <a:t>/</a:t>
            </a:r>
            <a:r>
              <a:rPr lang="sr-Latn-RS" altLang="en-US" dirty="0" smtClean="0"/>
              <a:t> </a:t>
            </a:r>
            <a:r>
              <a:rPr lang="en-US" altLang="en-US" dirty="0" err="1" smtClean="0"/>
              <a:t>unaprediti</a:t>
            </a:r>
            <a:r>
              <a:rPr lang="sr-Latn-RS" altLang="en-US" dirty="0" smtClean="0"/>
              <a:t> </a:t>
            </a:r>
            <a:r>
              <a:rPr lang="en-US" altLang="en-US" dirty="0" smtClean="0"/>
              <a:t>/</a:t>
            </a:r>
            <a:r>
              <a:rPr lang="sr-Latn-RS" altLang="en-US" dirty="0" smtClean="0"/>
              <a:t> </a:t>
            </a:r>
            <a:r>
              <a:rPr lang="en-US" altLang="en-US" dirty="0" err="1" smtClean="0"/>
              <a:t>otpustiti</a:t>
            </a:r>
            <a:r>
              <a:rPr lang="en-US" altLang="en-US" dirty="0"/>
              <a:t>?</a:t>
            </a:r>
          </a:p>
          <a:p>
            <a:r>
              <a:rPr lang="de-DE" altLang="en-US" dirty="0"/>
              <a:t>Konačna odluka NIKAD NE SME DA SE BAZIRA samo na rezultatima testa</a:t>
            </a:r>
            <a:r>
              <a:rPr lang="de-DE" altLang="en-US" dirty="0" smtClean="0"/>
              <a:t>!</a:t>
            </a:r>
            <a:endParaRPr lang="sr-Latn-RS" altLang="en-US" dirty="0" smtClean="0"/>
          </a:p>
          <a:p>
            <a:r>
              <a:rPr lang="sr-Latn-RS" altLang="en-US" dirty="0" smtClean="0"/>
              <a:t>Šta ako su test i ponašanje u suprotnosti?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5214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Izveštavanje i etički principi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Na osnovu izveštaja se često donose odluke koje imaju posledice po pacijenta/klijenta/kandidata/ ispitanika...</a:t>
            </a:r>
          </a:p>
          <a:p>
            <a:r>
              <a:rPr lang="sr-Latn-RS" dirty="0" smtClean="0"/>
              <a:t>Važno prepoznati da je pisanje izveštaja etički relevantno pitanje</a:t>
            </a:r>
          </a:p>
          <a:p>
            <a:r>
              <a:rPr lang="sr-Latn-RS" dirty="0" smtClean="0"/>
              <a:t>Da li su primenjene adekvatne norme (polne, rasne, etničke, spram mesta stanovanja...)? Da li je test valjan za datu primenu / interpretaciju?</a:t>
            </a:r>
          </a:p>
          <a:p>
            <a:r>
              <a:rPr lang="sr-Latn-RS" dirty="0" smtClean="0"/>
              <a:t>Ne oštetiti osobu!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20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Izveštavanje – publika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altLang="en-US" dirty="0"/>
              <a:t>Rezultate testiranja je potrebno komunicirati kolegama koji mogu, ali ne moraju biti psiholozi</a:t>
            </a:r>
            <a:endParaRPr lang="en-US" altLang="en-US" dirty="0"/>
          </a:p>
          <a:p>
            <a:r>
              <a:rPr lang="hr-HR" dirty="0" smtClean="0"/>
              <a:t>Struktura </a:t>
            </a:r>
            <a:r>
              <a:rPr lang="hr-HR" dirty="0"/>
              <a:t>izveštaja i način pisanja zavisi od onoga koji izveštaj treba da </a:t>
            </a:r>
            <a:r>
              <a:rPr lang="hr-HR" dirty="0" smtClean="0"/>
              <a:t>pročita</a:t>
            </a:r>
            <a:endParaRPr lang="sr-Latn-RS" dirty="0" smtClean="0"/>
          </a:p>
          <a:p>
            <a:pPr lvl="1"/>
            <a:r>
              <a:rPr lang="hr-HR" altLang="en-US" dirty="0" smtClean="0"/>
              <a:t>Psiholozi</a:t>
            </a:r>
            <a:endParaRPr lang="en-US" altLang="en-US" dirty="0" smtClean="0"/>
          </a:p>
          <a:p>
            <a:pPr lvl="1"/>
            <a:r>
              <a:rPr lang="hr-HR" altLang="en-US" dirty="0" smtClean="0"/>
              <a:t>Lekari</a:t>
            </a:r>
            <a:endParaRPr lang="en-US" altLang="en-US" dirty="0" smtClean="0"/>
          </a:p>
          <a:p>
            <a:pPr lvl="1"/>
            <a:r>
              <a:rPr lang="hr-HR" altLang="en-US" dirty="0" smtClean="0"/>
              <a:t>Menadžeri</a:t>
            </a:r>
            <a:endParaRPr lang="en-US" altLang="en-US" dirty="0" smtClean="0"/>
          </a:p>
          <a:p>
            <a:pPr lvl="1"/>
            <a:r>
              <a:rPr lang="hr-HR" altLang="en-US" dirty="0" smtClean="0"/>
              <a:t>Nastavnici</a:t>
            </a:r>
            <a:endParaRPr lang="en-US" altLang="en-US" dirty="0" smtClean="0"/>
          </a:p>
          <a:p>
            <a:pPr lvl="1"/>
            <a:r>
              <a:rPr lang="hr-HR" altLang="en-US" dirty="0" smtClean="0"/>
              <a:t>Sam klijent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54852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Komunikabilnost izveštaja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 smtClean="0"/>
              <a:t>Jezik: može ga razumeti inteligentan laik</a:t>
            </a:r>
            <a:endParaRPr lang="en-US" altLang="en-US" dirty="0" smtClean="0"/>
          </a:p>
          <a:p>
            <a:r>
              <a:rPr lang="sr-Latn-CS" altLang="en-US" dirty="0" smtClean="0"/>
              <a:t>Individualizovani izveštaj: posebno za određenog klijenta</a:t>
            </a:r>
            <a:endParaRPr lang="en-US" altLang="en-US" dirty="0" smtClean="0"/>
          </a:p>
          <a:p>
            <a:r>
              <a:rPr lang="sr-Latn-CS" altLang="en-US" dirty="0" smtClean="0"/>
              <a:t>Nivo detalja: u principu, treba da postoji mešavina apstraktnih i opštih konstrukata ilustrovanih primerima specifičnih ponašanja i testovnih rezultata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31777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Kako treba da izgleda izveštaj?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Izveštaj treba da </a:t>
            </a:r>
            <a:r>
              <a:rPr lang="sr-Latn-CS" dirty="0"/>
              <a:t>pruži informacije izvedene iz testova</a:t>
            </a:r>
            <a:r>
              <a:rPr lang="hr-HR" dirty="0"/>
              <a:t>, </a:t>
            </a:r>
            <a:r>
              <a:rPr lang="sr-Latn-CS" dirty="0"/>
              <a:t>uključujući i ograničenja</a:t>
            </a:r>
            <a:r>
              <a:rPr lang="hr-HR" dirty="0"/>
              <a:t>, </a:t>
            </a:r>
            <a:r>
              <a:rPr lang="sr-Latn-CS" dirty="0"/>
              <a:t>na jeziku koji razume </a:t>
            </a:r>
            <a:r>
              <a:rPr lang="sr-Latn-CS" dirty="0" smtClean="0"/>
              <a:t>primalac</a:t>
            </a:r>
          </a:p>
          <a:p>
            <a:pPr>
              <a:defRPr/>
            </a:pPr>
            <a:r>
              <a:rPr lang="sr-Latn-CS" dirty="0" smtClean="0"/>
              <a:t>Kronbah (1990</a:t>
            </a:r>
            <a:r>
              <a:rPr lang="sr-Latn-CS" dirty="0"/>
              <a:t>) psiholozi </a:t>
            </a:r>
            <a:r>
              <a:rPr lang="sr-Latn-CS" dirty="0" smtClean="0"/>
              <a:t>treba </a:t>
            </a:r>
            <a:r>
              <a:rPr lang="sr-Latn-CS" dirty="0"/>
              <a:t>da </a:t>
            </a:r>
            <a:r>
              <a:rPr lang="sr-Latn-CS" dirty="0" smtClean="0"/>
              <a:t>budu spremni </a:t>
            </a:r>
            <a:r>
              <a:rPr lang="sr-Latn-CS" dirty="0"/>
              <a:t>da </a:t>
            </a:r>
            <a:r>
              <a:rPr lang="sr-Latn-CS" dirty="0" smtClean="0"/>
              <a:t>odgovore </a:t>
            </a:r>
            <a:r>
              <a:rPr lang="sr-Latn-CS" dirty="0"/>
              <a:t>na moguće pogrešne </a:t>
            </a:r>
            <a:r>
              <a:rPr lang="sr-Latn-CS" dirty="0" smtClean="0"/>
              <a:t>interpretacije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46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Tipovi izveštaja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 dirty="0" smtClean="0"/>
              <a:t>Rang lista</a:t>
            </a:r>
            <a:endParaRPr lang="en-US" altLang="en-US" dirty="0" smtClean="0"/>
          </a:p>
          <a:p>
            <a:r>
              <a:rPr lang="hr-HR" altLang="en-US" dirty="0" smtClean="0"/>
              <a:t>Tabela sa rezultatima</a:t>
            </a:r>
            <a:endParaRPr lang="en-US" altLang="en-US" dirty="0" smtClean="0"/>
          </a:p>
          <a:p>
            <a:r>
              <a:rPr lang="hr-HR" altLang="en-US" dirty="0" smtClean="0"/>
              <a:t>Usmeni izveštaj</a:t>
            </a:r>
            <a:endParaRPr lang="en-US" altLang="en-US" dirty="0" smtClean="0"/>
          </a:p>
          <a:p>
            <a:r>
              <a:rPr lang="hr-HR" altLang="en-US" dirty="0" smtClean="0"/>
              <a:t>Kratki pisani izveštaj (npr. formular kadrovske službe)</a:t>
            </a:r>
            <a:endParaRPr lang="en-US" altLang="en-US" dirty="0" smtClean="0"/>
          </a:p>
          <a:p>
            <a:r>
              <a:rPr lang="hr-HR" altLang="en-US" dirty="0" smtClean="0"/>
              <a:t>Pisani izveštaj (nalaz i mišljenje)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5036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Usmeni izveštaji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 smtClean="0"/>
              <a:t>Organizacije često žele da </a:t>
            </a:r>
            <a:r>
              <a:rPr lang="en-US" dirty="0" err="1" smtClean="0"/>
              <a:t>dobij</a:t>
            </a:r>
            <a:r>
              <a:rPr lang="sr-Latn-CS" dirty="0" smtClean="0"/>
              <a:t>u</a:t>
            </a:r>
            <a:r>
              <a:rPr lang="en-US" dirty="0" smtClean="0"/>
              <a:t> </a:t>
            </a:r>
            <a:r>
              <a:rPr lang="sr-Latn-CS" dirty="0" smtClean="0"/>
              <a:t>brzu povratnu informaciju o rezultatima svih procena</a:t>
            </a:r>
            <a:endParaRPr lang="en-US" dirty="0" smtClean="0"/>
          </a:p>
          <a:p>
            <a:r>
              <a:rPr lang="sr-Latn-CS" dirty="0" smtClean="0"/>
              <a:t>Psiholozi mogu da pruže takve povratne informacije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sr-Latn-CS" dirty="0" smtClean="0"/>
              <a:t>moraju da shvate da bi taj inicijalni pregled mogao da postane jedini osnov na kome se donose odluke</a:t>
            </a:r>
            <a:endParaRPr lang="en-US" dirty="0" smtClean="0"/>
          </a:p>
          <a:p>
            <a:r>
              <a:rPr lang="sr-Latn-CS" dirty="0" smtClean="0"/>
              <a:t>Kakav treba da bude usmeni izveštaj:</a:t>
            </a:r>
          </a:p>
          <a:p>
            <a:pPr lvl="1"/>
            <a:r>
              <a:rPr lang="sr-Latn-CS" dirty="0" smtClean="0"/>
              <a:t>treba da prati isti format koji će se koristiti za pisane komentare </a:t>
            </a:r>
            <a:endParaRPr lang="en-US" dirty="0" smtClean="0"/>
          </a:p>
          <a:p>
            <a:pPr lvl="1"/>
            <a:r>
              <a:rPr lang="sr-Latn-CS" dirty="0"/>
              <a:t>t</a:t>
            </a:r>
            <a:r>
              <a:rPr lang="sr-Latn-CS" dirty="0" smtClean="0"/>
              <a:t>reba da naglašava iste faktore i dimenzije</a:t>
            </a:r>
            <a:endParaRPr lang="en-US" dirty="0" smtClean="0"/>
          </a:p>
          <a:p>
            <a:pPr lvl="1"/>
            <a:r>
              <a:rPr lang="sr-Latn-CS" dirty="0" smtClean="0"/>
              <a:t>terminologija i zapažanja o učesniku moraju biti podudarna sa pismenim izveštajem</a:t>
            </a:r>
            <a:endParaRPr lang="en-US" dirty="0" smtClean="0"/>
          </a:p>
          <a:p>
            <a:r>
              <a:rPr lang="sr-Latn-CS" dirty="0" smtClean="0"/>
              <a:t>Ukoliko procena uključuje izbor ili druge hitne akcije, od psihologa će se verovatno očekivati da daju preporuku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78866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Šta izveštaj treba da sadrži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r-Latn-CS" dirty="0" smtClean="0"/>
              <a:t>Interpretacija rezultata testa treba da sadrži jasno objašnjenje (</a:t>
            </a:r>
            <a:r>
              <a:rPr lang="sr-Latn-CS" dirty="0"/>
              <a:t>AERA, APA, NCME, 1999</a:t>
            </a:r>
            <a:r>
              <a:rPr lang="sr-Latn-CS" dirty="0" smtClean="0"/>
              <a:t>):</a:t>
            </a:r>
          </a:p>
          <a:p>
            <a:pPr lvl="1"/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sr-Latn-CS" dirty="0" smtClean="0"/>
              <a:t>test pokriva</a:t>
            </a:r>
            <a:endParaRPr lang="en-US" dirty="0" smtClean="0"/>
          </a:p>
          <a:p>
            <a:pPr lvl="1"/>
            <a:r>
              <a:rPr lang="en-US" dirty="0" smtClean="0"/>
              <a:t>Z</a:t>
            </a:r>
            <a:r>
              <a:rPr lang="sr-Latn-CS" dirty="0" smtClean="0"/>
              <a:t>načenje rezultata</a:t>
            </a:r>
            <a:endParaRPr lang="en-US" dirty="0" smtClean="0"/>
          </a:p>
          <a:p>
            <a:pPr lvl="1"/>
            <a:r>
              <a:rPr lang="sr-Latn-CS" dirty="0" smtClean="0"/>
              <a:t>Ograničenja u preciznosti skorova koji proizilaze iz greške merenja</a:t>
            </a:r>
            <a:endParaRPr lang="en-US" dirty="0" smtClean="0"/>
          </a:p>
          <a:p>
            <a:pPr lvl="1"/>
            <a:r>
              <a:rPr lang="sr-Latn-CS" dirty="0" smtClean="0"/>
              <a:t>Način na koji mogu da se koriste rezultati testa </a:t>
            </a:r>
          </a:p>
          <a:p>
            <a:r>
              <a:rPr lang="sr-Latn-CS" dirty="0" smtClean="0"/>
              <a:t>U najboljem slučaju, psiholog testovnim rezultatima dodaje informacije o (opserviranom) ponašanju ispitanika i integriše ih sa svim drugim raspoloživim podacima, zatim koristi profesionalni sud baziran na informacijama kako bi došao do korisnog i ekološki validnog zaključaka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2135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Klinički izveštaj – svrha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r-Latn-CS" dirty="0" smtClean="0"/>
              <a:t>Klinički izveštaj </a:t>
            </a:r>
            <a:r>
              <a:rPr lang="sr-Latn-CS" dirty="0"/>
              <a:t>služi da obavesti </a:t>
            </a:r>
            <a:r>
              <a:rPr lang="sr-Latn-CS" dirty="0" smtClean="0"/>
              <a:t>onoga ko </a:t>
            </a:r>
            <a:r>
              <a:rPr lang="sr-Latn-CS" dirty="0"/>
              <a:t>je uputio pacijenta i druge zainteresovane strane o </a:t>
            </a:r>
            <a:r>
              <a:rPr lang="sr-Latn-CS" dirty="0" smtClean="0"/>
              <a:t>pacijentu</a:t>
            </a:r>
            <a:endParaRPr lang="sr-Latn-RS" dirty="0" smtClean="0"/>
          </a:p>
          <a:p>
            <a:pPr>
              <a:defRPr/>
            </a:pPr>
            <a:r>
              <a:rPr lang="sr-Latn-CS" dirty="0" smtClean="0"/>
              <a:t>Može se koristiti za planiranje tretmana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Može uticati na čitaoca dugo nakon što je napisan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Najvažniji princip - izveštaj treba da bude koristan za klijenta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85828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Interpretacija skora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Jelena ima sirovi skor </a:t>
            </a:r>
            <a:r>
              <a:rPr lang="sr-Latn-RS" dirty="0" smtClean="0"/>
              <a:t>20 </a:t>
            </a:r>
            <a:r>
              <a:rPr lang="sr-Latn-RS" dirty="0" smtClean="0"/>
              <a:t>na </a:t>
            </a:r>
            <a:r>
              <a:rPr lang="sr-Latn-RS" dirty="0" smtClean="0"/>
              <a:t>nekom testu koji ima 40 zadataka</a:t>
            </a:r>
            <a:endParaRPr lang="sr-Latn-RS" dirty="0" smtClean="0"/>
          </a:p>
          <a:p>
            <a:r>
              <a:rPr lang="sr-Latn-RS" dirty="0" smtClean="0"/>
              <a:t>Šta možemo </a:t>
            </a:r>
            <a:r>
              <a:rPr lang="sr-Latn-RS" dirty="0" smtClean="0"/>
              <a:t>zaključiti?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66501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Klinički izveštaj – informacije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 dirty="0"/>
              <a:t>Svaki </a:t>
            </a:r>
            <a:r>
              <a:rPr lang="sr-Latn-CS" dirty="0"/>
              <a:t>klinički </a:t>
            </a:r>
            <a:r>
              <a:rPr lang="de-DE" dirty="0"/>
              <a:t>izveštaj treba da </a:t>
            </a:r>
            <a:r>
              <a:rPr lang="sr-Latn-CS" dirty="0"/>
              <a:t>sadrži </a:t>
            </a:r>
            <a:endParaRPr lang="en-US" dirty="0"/>
          </a:p>
          <a:p>
            <a:pPr lvl="1">
              <a:defRPr/>
            </a:pP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identifikaciju</a:t>
            </a:r>
            <a:r>
              <a:rPr lang="sr-Latn-RS" dirty="0" smtClean="0"/>
              <a:t> (uključujući fizički izgled i ponašanje)</a:t>
            </a:r>
            <a:endParaRPr lang="en-US" dirty="0"/>
          </a:p>
          <a:p>
            <a:pPr lvl="1">
              <a:defRPr/>
            </a:pP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upućivanje</a:t>
            </a:r>
            <a:endParaRPr lang="en-US" dirty="0"/>
          </a:p>
          <a:p>
            <a:pPr lvl="1">
              <a:defRPr/>
            </a:pPr>
            <a:r>
              <a:rPr lang="sr-Latn-CS" dirty="0"/>
              <a:t>izvor ili izvore istorijskih podataka u </a:t>
            </a:r>
            <a:r>
              <a:rPr lang="sr-Latn-CS" dirty="0" smtClean="0"/>
              <a:t>izveštaju</a:t>
            </a:r>
            <a:endParaRPr lang="en-US" dirty="0"/>
          </a:p>
          <a:p>
            <a:pPr lvl="1">
              <a:defRPr/>
            </a:pPr>
            <a:r>
              <a:rPr lang="sr-Latn-CS" dirty="0"/>
              <a:t>biografske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sr-Latn-CS" dirty="0"/>
              <a:t>i </a:t>
            </a:r>
            <a:r>
              <a:rPr lang="sr-Latn-RS" dirty="0" err="1" smtClean="0"/>
              <a:t>i</a:t>
            </a:r>
            <a:r>
              <a:rPr lang="en-US" dirty="0" err="1" smtClean="0"/>
              <a:t>storiju</a:t>
            </a:r>
            <a:r>
              <a:rPr lang="en-US" dirty="0" smtClean="0"/>
              <a:t> </a:t>
            </a:r>
            <a:r>
              <a:rPr lang="en-US" dirty="0" err="1"/>
              <a:t>bolesti</a:t>
            </a:r>
            <a:endParaRPr lang="en-US" dirty="0"/>
          </a:p>
          <a:p>
            <a:pPr lvl="1">
              <a:defRPr/>
            </a:pPr>
            <a:r>
              <a:rPr lang="en-US" dirty="0" err="1"/>
              <a:t>detalj</a:t>
            </a:r>
            <a:r>
              <a:rPr lang="sr-Latn-CS" dirty="0"/>
              <a:t>e </a:t>
            </a:r>
            <a:r>
              <a:rPr lang="en-US" dirty="0"/>
              <a:t>o </a:t>
            </a:r>
            <a:r>
              <a:rPr lang="en-US" dirty="0" err="1"/>
              <a:t>ponašanju</a:t>
            </a:r>
            <a:r>
              <a:rPr lang="en-US" dirty="0"/>
              <a:t> </a:t>
            </a:r>
            <a:r>
              <a:rPr lang="sr-Latn-CS" dirty="0"/>
              <a:t>i </a:t>
            </a:r>
            <a:r>
              <a:rPr lang="en-US" dirty="0" err="1"/>
              <a:t>relevantn</a:t>
            </a:r>
            <a:r>
              <a:rPr lang="sr-Latn-CS" dirty="0"/>
              <a:t>a </a:t>
            </a:r>
            <a:r>
              <a:rPr lang="en-US" dirty="0" err="1" smtClean="0"/>
              <a:t>zapažanja</a:t>
            </a:r>
            <a:endParaRPr lang="en-US" dirty="0"/>
          </a:p>
          <a:p>
            <a:pPr lvl="1">
              <a:defRPr/>
            </a:pPr>
            <a:r>
              <a:rPr lang="en-US" dirty="0" err="1"/>
              <a:t>kompletnu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</a:t>
            </a:r>
            <a:r>
              <a:rPr lang="sr-Latn-CS" dirty="0"/>
              <a:t>primenjenih </a:t>
            </a:r>
            <a:r>
              <a:rPr lang="en-US" dirty="0" err="1"/>
              <a:t>testova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pacijenta</a:t>
            </a:r>
            <a:r>
              <a:rPr lang="sr-Latn-CS" dirty="0"/>
              <a:t> (klijenta)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 smtClean="0"/>
              <a:t>testu</a:t>
            </a:r>
            <a:endParaRPr lang="en-US" dirty="0"/>
          </a:p>
          <a:p>
            <a:pPr lvl="1">
              <a:defRPr/>
            </a:pPr>
            <a:r>
              <a:rPr lang="en-US" dirty="0" err="1"/>
              <a:t>rezime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zaključke</a:t>
            </a:r>
            <a:endParaRPr lang="en-US" dirty="0"/>
          </a:p>
          <a:p>
            <a:pPr lvl="1">
              <a:defRPr/>
            </a:pPr>
            <a:r>
              <a:rPr lang="en-US" dirty="0" err="1"/>
              <a:t>preporuke</a:t>
            </a:r>
            <a:r>
              <a:rPr lang="en-US" dirty="0"/>
              <a:t> </a:t>
            </a:r>
            <a:r>
              <a:rPr lang="sr-Latn-CS" dirty="0"/>
              <a:t>i </a:t>
            </a:r>
            <a:r>
              <a:rPr lang="en-US" dirty="0" err="1"/>
              <a:t>ograničenja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079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Klinički izveštaj – smernice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sr-Latn-CS" dirty="0" smtClean="0"/>
              <a:t>Izbegavajte pominjanje opštih karakteristika koje bi mogle opisati gotovo svakoga, osim ako nisu od posebnog značaja u datom slučaju – b</a:t>
            </a:r>
            <a:r>
              <a:rPr lang="sr-Latn-RS" dirty="0" smtClean="0"/>
              <a:t>udite što je više moguće specifični u opisu</a:t>
            </a:r>
            <a:endParaRPr lang="en-US" dirty="0" smtClean="0"/>
          </a:p>
          <a:p>
            <a:pPr>
              <a:defRPr/>
            </a:pPr>
            <a:r>
              <a:rPr lang="sr-Latn-CS" dirty="0" smtClean="0"/>
              <a:t>Nemojte samo nabrajati karakteristike, navedite kako su one integrisane u ličnost i u kakvoj su vezi sa dijagnozom</a:t>
            </a:r>
            <a:endParaRPr lang="sr-Latn-RS" dirty="0"/>
          </a:p>
          <a:p>
            <a:pPr>
              <a:defRPr/>
            </a:pPr>
            <a:r>
              <a:rPr lang="sr-Latn-CS" dirty="0" smtClean="0"/>
              <a:t>Organizujte informacije razvojno (u odnosu na vremensku liniju života osobe)</a:t>
            </a:r>
            <a:endParaRPr lang="en-US" dirty="0" smtClean="0"/>
          </a:p>
          <a:p>
            <a:pPr>
              <a:defRPr/>
            </a:pPr>
            <a:r>
              <a:rPr lang="sr-Latn-CS" dirty="0" smtClean="0"/>
              <a:t>Proverite valjanost rezultata u odnosu na aktuelno ponašanje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4515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Klinički izveštaj – preporuke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sr-Latn-CS" dirty="0"/>
              <a:t>Izveštaj mora da odgovori na razloge upućivanja i uključi pored nalaza i odgovarajuće preporuke</a:t>
            </a:r>
            <a:endParaRPr lang="en-US" dirty="0"/>
          </a:p>
          <a:p>
            <a:pPr>
              <a:defRPr/>
            </a:pPr>
            <a:r>
              <a:rPr lang="sr-Latn-CS" dirty="0" smtClean="0"/>
              <a:t>Preporuke </a:t>
            </a:r>
            <a:r>
              <a:rPr lang="sr-Latn-CS" dirty="0"/>
              <a:t>mogu da se baziraju na više </a:t>
            </a:r>
            <a:r>
              <a:rPr lang="sr-Latn-CS" dirty="0" smtClean="0"/>
              <a:t>izvora (drugi psiholozi, lekari, drugi zdravstveni radnici, nastavnici, advokati, čak i drugi pacijenti...)</a:t>
            </a:r>
            <a:endParaRPr lang="en-US" dirty="0" smtClean="0"/>
          </a:p>
          <a:p>
            <a:pPr>
              <a:defRPr/>
            </a:pPr>
            <a:r>
              <a:rPr lang="sr-Latn-CS" dirty="0"/>
              <a:t>Podaci potrebni za podršku zaključaka i preporuka treba da budu </a:t>
            </a:r>
            <a:r>
              <a:rPr lang="sr-Latn-CS" dirty="0" smtClean="0"/>
              <a:t>predstavljeni u </a:t>
            </a:r>
            <a:r>
              <a:rPr lang="sr-Latn-CS" dirty="0"/>
              <a:t>izveštaju, ali nivo detalja zavisi od toga ko će čitati izveštaj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Izveštaj nije mesto za pokazivanje dubine znanja psihologa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Zaključci i preporuke u izveštaju treba da jasno slede iz testovnih podataka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Iterpretacije nalaza testa moraju se gledati u kontekstu raspoloživih biografskih informacija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0931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Industrijski izveštaj – svrha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CS" dirty="0" smtClean="0"/>
              <a:t>Pitanja na koja se najčešće očekuje od psihologa da odgovori</a:t>
            </a:r>
          </a:p>
          <a:p>
            <a:pPr lvl="1"/>
            <a:r>
              <a:rPr lang="sr-Latn-CS" dirty="0" smtClean="0"/>
              <a:t>Da li postoji dobro slaganje između kandidata i organizacije?</a:t>
            </a:r>
            <a:endParaRPr lang="en-US" dirty="0" smtClean="0"/>
          </a:p>
          <a:p>
            <a:pPr lvl="1"/>
            <a:r>
              <a:rPr lang="sr-Latn-CS" dirty="0" smtClean="0"/>
              <a:t>Da li je ocena učesnika da će biti uspešan u poslu?</a:t>
            </a:r>
            <a:endParaRPr lang="en-US" dirty="0" smtClean="0"/>
          </a:p>
          <a:p>
            <a:pPr lvl="1"/>
            <a:r>
              <a:rPr lang="sr-Latn-CS" dirty="0" smtClean="0"/>
              <a:t>Koje su prednosti i ograničenja ove osobe?</a:t>
            </a:r>
            <a:endParaRPr lang="en-US" dirty="0" smtClean="0"/>
          </a:p>
          <a:p>
            <a:pPr lvl="1"/>
            <a:r>
              <a:rPr lang="sr-Latn-CS" dirty="0" smtClean="0"/>
              <a:t>Da li je bolje pripremljen za obavljanje konkretnog stručnog posla ili opšteg menadžerskeog?</a:t>
            </a:r>
            <a:endParaRPr lang="en-US" dirty="0" smtClean="0"/>
          </a:p>
          <a:p>
            <a:pPr lvl="1"/>
            <a:r>
              <a:rPr lang="sr-Latn-CS" dirty="0" smtClean="0"/>
              <a:t>Da li ga treba uzeti u razmatranje za zapošljavanje?</a:t>
            </a:r>
          </a:p>
          <a:p>
            <a:r>
              <a:rPr lang="sr-Latn-CS" altLang="en-US" dirty="0"/>
              <a:t>Fokus je na identifikaciji osobina ličnosti, veština i sposobnosti relevantnih za </a:t>
            </a:r>
            <a:r>
              <a:rPr lang="sr-Latn-CS" altLang="en-US" dirty="0" smtClean="0"/>
              <a:t>posao</a:t>
            </a:r>
            <a:r>
              <a:rPr lang="sr-Latn-RS" altLang="en-US" dirty="0" smtClean="0"/>
              <a:t> - i</a:t>
            </a:r>
            <a:r>
              <a:rPr lang="sr-Latn-CS" altLang="en-US" dirty="0" smtClean="0"/>
              <a:t>nformacije </a:t>
            </a:r>
            <a:r>
              <a:rPr lang="sr-Latn-CS" altLang="en-US" dirty="0"/>
              <a:t>koji se ne odnose na polje rada se retko navode</a:t>
            </a:r>
            <a:endParaRPr lang="en-US" altLang="en-US" dirty="0"/>
          </a:p>
          <a:p>
            <a:r>
              <a:rPr lang="sr-Latn-CS" altLang="en-US" dirty="0"/>
              <a:t>Tumačenje se odnosi na neki konkretan posao </a:t>
            </a:r>
            <a:endParaRPr lang="sr-Latn-CS" dirty="0" smtClean="0"/>
          </a:p>
          <a:p>
            <a:r>
              <a:rPr lang="sr-Latn-CS" dirty="0" smtClean="0"/>
              <a:t>Ako </a:t>
            </a:r>
            <a:r>
              <a:rPr lang="sr-Latn-CS" dirty="0"/>
              <a:t>izveštaj ima odgovarajuće konkretne preporuke, on će biti uključen kao deo informacija potrebnih za donošenje </a:t>
            </a:r>
            <a:r>
              <a:rPr lang="sr-Latn-CS" dirty="0" smtClean="0"/>
              <a:t>odluke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413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Industrijski izveštaj – 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CS" dirty="0" smtClean="0"/>
              <a:t>Izveštaj </a:t>
            </a:r>
            <a:r>
              <a:rPr lang="sr-Latn-CS" dirty="0"/>
              <a:t>za organizaciju </a:t>
            </a:r>
            <a:r>
              <a:rPr lang="sr-Latn-CS" dirty="0" smtClean="0"/>
              <a:t>treba da sadrži</a:t>
            </a:r>
            <a:r>
              <a:rPr lang="sr-Latn-CS" dirty="0"/>
              <a:t>:</a:t>
            </a:r>
          </a:p>
          <a:p>
            <a:pPr lvl="1"/>
            <a:r>
              <a:rPr lang="sr-Latn-CS" dirty="0" smtClean="0"/>
              <a:t>Detaljan </a:t>
            </a:r>
            <a:r>
              <a:rPr lang="sr-Latn-CS" dirty="0"/>
              <a:t>opis aktivnosti u kojima su učestvovali kandidati</a:t>
            </a:r>
            <a:endParaRPr lang="en-US" dirty="0"/>
          </a:p>
          <a:p>
            <a:pPr lvl="1"/>
            <a:r>
              <a:rPr lang="sr-Latn-CS" dirty="0" smtClean="0"/>
              <a:t>Tumačenje </a:t>
            </a:r>
            <a:r>
              <a:rPr lang="sr-Latn-CS" dirty="0"/>
              <a:t>toga kako se prikupljene informacije uklapaju u opštu perspektivu</a:t>
            </a:r>
            <a:endParaRPr lang="en-US" dirty="0"/>
          </a:p>
          <a:p>
            <a:pPr lvl="1"/>
            <a:r>
              <a:rPr lang="sr-Latn-CS" dirty="0" smtClean="0"/>
              <a:t>Izbalansiran </a:t>
            </a:r>
            <a:r>
              <a:rPr lang="sr-Latn-CS" dirty="0"/>
              <a:t>pregled prednosti i razvojnih mogućnosti </a:t>
            </a:r>
            <a:endParaRPr lang="en-US" dirty="0"/>
          </a:p>
          <a:p>
            <a:pPr lvl="1"/>
            <a:r>
              <a:rPr lang="hr-HR" dirty="0"/>
              <a:t>Preporuke i</a:t>
            </a:r>
            <a:endParaRPr lang="en-US" dirty="0"/>
          </a:p>
          <a:p>
            <a:pPr lvl="1"/>
            <a:r>
              <a:rPr lang="hr-HR" dirty="0" smtClean="0"/>
              <a:t>Zaključke</a:t>
            </a:r>
          </a:p>
          <a:p>
            <a:r>
              <a:rPr lang="sr-Latn-CS" dirty="0"/>
              <a:t>Kada psiholozi nisu voljni da daju preporuke na osnovu  kompleksnih interpretacija podataka, organizacija može umanjiti važnost izveštaja ili ga ignorisati</a:t>
            </a:r>
            <a:endParaRPr lang="en-US" dirty="0"/>
          </a:p>
          <a:p>
            <a:r>
              <a:rPr lang="hr-HR" dirty="0" smtClean="0"/>
              <a:t>Tipični konstrukti koji se procenjuju u organizacionom okruženju (i koji se navode u izveštaju) su: stil vođstva, rešavanja problema, orijentacija na postignuće, međuljudski odnosi, administrativni stil, l</a:t>
            </a:r>
            <a:r>
              <a:rPr lang="sr-Latn-RS" dirty="0" smtClean="0"/>
              <a:t>ično prilagođavanje...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1715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Industrijski izveštaj – korišćenje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Psiholozi moraju da znaju razlog za procenu i </a:t>
            </a:r>
            <a:r>
              <a:rPr lang="sr-Latn-CS" dirty="0" smtClean="0"/>
              <a:t>ko </a:t>
            </a:r>
            <a:r>
              <a:rPr lang="sr-Latn-CS" dirty="0"/>
              <a:t>će </a:t>
            </a:r>
            <a:r>
              <a:rPr lang="sr-Latn-CS" dirty="0" smtClean="0"/>
              <a:t>(sve) dobiti izveštaj</a:t>
            </a:r>
          </a:p>
          <a:p>
            <a:pPr>
              <a:defRPr/>
            </a:pPr>
            <a:r>
              <a:rPr lang="sr-Latn-CS" dirty="0"/>
              <a:t>Psiholozi </a:t>
            </a:r>
            <a:r>
              <a:rPr lang="sr-Latn-CS" dirty="0" smtClean="0"/>
              <a:t>takođe moraju </a:t>
            </a:r>
            <a:r>
              <a:rPr lang="sr-Latn-CS" dirty="0"/>
              <a:t>da pomažu da se definiše ko unutar organizacije treba da </a:t>
            </a:r>
            <a:r>
              <a:rPr lang="sr-Latn-CS" dirty="0" smtClean="0"/>
              <a:t>ima </a:t>
            </a:r>
            <a:r>
              <a:rPr lang="sr-Latn-CS" dirty="0"/>
              <a:t>pristup </a:t>
            </a:r>
            <a:r>
              <a:rPr lang="sr-Latn-CS" dirty="0" smtClean="0"/>
              <a:t>izveštaju (ograničiti </a:t>
            </a:r>
            <a:r>
              <a:rPr lang="sr-Latn-CS" dirty="0"/>
              <a:t>na one koji će donositi odluke o </a:t>
            </a:r>
            <a:r>
              <a:rPr lang="sr-Latn-CS" dirty="0" smtClean="0"/>
              <a:t>učesniku)</a:t>
            </a:r>
          </a:p>
          <a:p>
            <a:pPr>
              <a:defRPr/>
            </a:pPr>
            <a:r>
              <a:rPr lang="sr-Latn-CS" dirty="0" smtClean="0"/>
              <a:t>Izveštaj </a:t>
            </a:r>
            <a:r>
              <a:rPr lang="sr-Latn-CS" dirty="0"/>
              <a:t>treba da se koristi samo u okviru </a:t>
            </a:r>
            <a:r>
              <a:rPr lang="sr-Latn-CS" dirty="0" smtClean="0"/>
              <a:t>kompanije i </a:t>
            </a:r>
            <a:r>
              <a:rPr lang="sr-Latn-CS" dirty="0"/>
              <a:t>ne </a:t>
            </a:r>
            <a:r>
              <a:rPr lang="sr-Latn-CS" dirty="0" smtClean="0"/>
              <a:t>sme se </a:t>
            </a:r>
            <a:r>
              <a:rPr lang="sr-Latn-CS" dirty="0"/>
              <a:t>deliti sa drugima, osim ako ne postoji odobrenje od učesnika, </a:t>
            </a:r>
            <a:r>
              <a:rPr lang="sr-Latn-CS" dirty="0" smtClean="0"/>
              <a:t>kompanije </a:t>
            </a:r>
            <a:r>
              <a:rPr lang="sr-Latn-CS" dirty="0"/>
              <a:t>i </a:t>
            </a:r>
            <a:r>
              <a:rPr lang="sr-Latn-CS" dirty="0" smtClean="0"/>
              <a:t>psihologa</a:t>
            </a:r>
          </a:p>
          <a:p>
            <a:pPr>
              <a:defRPr/>
            </a:pPr>
            <a:r>
              <a:rPr lang="sr-Latn-CS" dirty="0"/>
              <a:t>Bezbednosti test podataka, bilo da se radi o ličnim podacima, rezultatima i izveštajima sa testiranja, samim materijalima je primarna odgovornost test korisnika (psihologa) i institucije koji kontrolišu pristup takvim </a:t>
            </a:r>
            <a:r>
              <a:rPr lang="sr-Latn-CS" dirty="0" smtClean="0"/>
              <a:t>podacima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60459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Industrijski izveštaj – korišćenje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Psiholozi treba da utiču i na način na koji se izveštaj koristi</a:t>
            </a:r>
          </a:p>
          <a:p>
            <a:pPr lvl="1">
              <a:defRPr/>
            </a:pPr>
            <a:r>
              <a:rPr lang="sr-Latn-CS" dirty="0" smtClean="0"/>
              <a:t>naglašavaju </a:t>
            </a:r>
            <a:r>
              <a:rPr lang="sr-Latn-CS" dirty="0"/>
              <a:t>da su sve informacije važne (</a:t>
            </a:r>
            <a:r>
              <a:rPr lang="sr-Latn-CS" dirty="0" smtClean="0"/>
              <a:t>tendencija </a:t>
            </a:r>
            <a:r>
              <a:rPr lang="sr-Latn-CS" dirty="0"/>
              <a:t>čitalaca da pridaju veću važnost nekim informacijama nego </a:t>
            </a:r>
            <a:r>
              <a:rPr lang="sr-Latn-CS" dirty="0" smtClean="0"/>
              <a:t>drugim, npr</a:t>
            </a:r>
            <a:r>
              <a:rPr lang="sr-Latn-CS" dirty="0"/>
              <a:t>. IQ u odnosu na karakteristike ličnosti, motivaciju za rad, i ličnu prilagodljivost</a:t>
            </a:r>
            <a:r>
              <a:rPr lang="sr-Latn-CS" dirty="0" smtClean="0"/>
              <a:t>)</a:t>
            </a:r>
            <a:endParaRPr lang="en-US" dirty="0"/>
          </a:p>
          <a:p>
            <a:pPr lvl="1">
              <a:defRPr/>
            </a:pPr>
            <a:r>
              <a:rPr lang="sr-Latn-CS" dirty="0"/>
              <a:t>opisuju značenje i ograničenja svojih zaključaka, i preporuka koje slede iz </a:t>
            </a:r>
            <a:r>
              <a:rPr lang="sr-Latn-CS" dirty="0" smtClean="0"/>
              <a:t>podataka</a:t>
            </a:r>
          </a:p>
          <a:p>
            <a:pPr lvl="1">
              <a:defRPr/>
            </a:pPr>
            <a:r>
              <a:rPr lang="sr-Latn-CS" dirty="0" smtClean="0"/>
              <a:t>naglase da rezultati </a:t>
            </a:r>
            <a:r>
              <a:rPr lang="sr-Latn-CS" dirty="0"/>
              <a:t>ne bi trebalo da budu jedini izvor informacija koje se koriste da bi se donele </a:t>
            </a:r>
            <a:r>
              <a:rPr lang="sr-Latn-CS" dirty="0" smtClean="0"/>
              <a:t>odluke</a:t>
            </a:r>
            <a:endParaRPr lang="en-US" dirty="0"/>
          </a:p>
          <a:p>
            <a:pPr lvl="1">
              <a:defRPr/>
            </a:pPr>
            <a:r>
              <a:rPr lang="sr-Latn-CS" dirty="0" smtClean="0"/>
              <a:t>postavljaju </a:t>
            </a:r>
            <a:r>
              <a:rPr lang="sr-Latn-CS" dirty="0"/>
              <a:t>smernice za buduću upotrebu, čuvanje, i vek trajanja </a:t>
            </a:r>
            <a:r>
              <a:rPr lang="sr-Latn-CS" dirty="0" smtClean="0"/>
              <a:t>izveštaja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799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Opšte smernice za pisanje izveštaja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Izbjegavajte žargon i tehničke termine</a:t>
            </a:r>
            <a:endParaRPr lang="en-US" dirty="0" smtClean="0"/>
          </a:p>
          <a:p>
            <a:r>
              <a:rPr lang="hr-HR" dirty="0" smtClean="0"/>
              <a:t>Oslovljavajte pacijenta / klijenta / kandidata po imenu, a ne kao "pacijent"</a:t>
            </a:r>
            <a:endParaRPr lang="en-US" dirty="0" smtClean="0"/>
          </a:p>
          <a:p>
            <a:r>
              <a:rPr lang="hr-HR" dirty="0" smtClean="0"/>
              <a:t>Pišite jasno i jezgrovito, bez kvalifikacija </a:t>
            </a:r>
            <a:r>
              <a:rPr lang="sr-Latn-CS" dirty="0" smtClean="0"/>
              <a:t>kao </a:t>
            </a:r>
            <a:r>
              <a:rPr lang="sr-Latn-CS" dirty="0"/>
              <a:t>što su </a:t>
            </a:r>
            <a:r>
              <a:rPr lang="sr-Latn-CS" dirty="0" smtClean="0"/>
              <a:t>„izgleda</a:t>
            </a:r>
            <a:r>
              <a:rPr lang="sr-Latn-CS" dirty="0"/>
              <a:t>", "teži da", </a:t>
            </a:r>
            <a:r>
              <a:rPr lang="sr-Latn-CS" dirty="0" smtClean="0"/>
              <a:t>itd.</a:t>
            </a:r>
            <a:endParaRPr lang="en-US" dirty="0" smtClean="0"/>
          </a:p>
          <a:p>
            <a:r>
              <a:rPr lang="hr-HR" dirty="0" smtClean="0"/>
              <a:t>Izbjegavajte dvosmislene pojmove i reči s negativnim konotacijama</a:t>
            </a:r>
            <a:endParaRPr lang="en-US" dirty="0" smtClean="0"/>
          </a:p>
          <a:p>
            <a:r>
              <a:rPr lang="hr-HR" dirty="0" smtClean="0"/>
              <a:t>Zaključke podržite činjenicama</a:t>
            </a:r>
            <a:endParaRPr lang="en-US" dirty="0" smtClean="0"/>
          </a:p>
          <a:p>
            <a:r>
              <a:rPr lang="hr-HR" dirty="0" smtClean="0"/>
              <a:t>Koristite korektnu gramatiku i strukturu rečenice</a:t>
            </a:r>
            <a:endParaRPr lang="en-US" dirty="0" smtClean="0"/>
          </a:p>
          <a:p>
            <a:r>
              <a:rPr lang="hr-HR" dirty="0" smtClean="0"/>
              <a:t>Budite objektivni</a:t>
            </a:r>
            <a:endParaRPr lang="en-US" dirty="0" smtClean="0"/>
          </a:p>
          <a:p>
            <a:r>
              <a:rPr lang="hr-HR" dirty="0" smtClean="0"/>
              <a:t>Izbegavajte uključivanje neprikladnih detalja</a:t>
            </a:r>
          </a:p>
          <a:p>
            <a:r>
              <a:rPr lang="en-US" dirty="0" err="1"/>
              <a:t>Neka</a:t>
            </a:r>
            <a:r>
              <a:rPr lang="en-US" dirty="0"/>
              <a:t> </a:t>
            </a:r>
            <a:r>
              <a:rPr lang="sr-Latn-CS" dirty="0"/>
              <a:t>dužina izveštaja odgovara</a:t>
            </a:r>
            <a:r>
              <a:rPr lang="en-US" dirty="0"/>
              <a:t> </a:t>
            </a:r>
            <a:r>
              <a:rPr lang="en-US" dirty="0" err="1"/>
              <a:t>anticipiranom</a:t>
            </a:r>
            <a:r>
              <a:rPr lang="en-US" dirty="0"/>
              <a:t> </a:t>
            </a:r>
            <a:r>
              <a:rPr lang="sr-Latn-CS" dirty="0"/>
              <a:t>čitaocu </a:t>
            </a:r>
            <a:r>
              <a:rPr lang="sr-Latn-CS" dirty="0" smtClean="0"/>
              <a:t>izveštaja</a:t>
            </a:r>
          </a:p>
          <a:p>
            <a:r>
              <a:rPr lang="sr-Latn-CS" dirty="0"/>
              <a:t>Izveštaji imaju ograničeno vreme važenja! Ispitanici se menjaju, tako da </a:t>
            </a:r>
            <a:r>
              <a:rPr lang="sr-Latn-CS" dirty="0" smtClean="0"/>
              <a:t>stari izveštaji ne odražavaju </a:t>
            </a:r>
            <a:r>
              <a:rPr lang="sr-Latn-CS" dirty="0"/>
              <a:t>te promene i prestaju da budu </a:t>
            </a:r>
            <a:r>
              <a:rPr lang="sr-Latn-CS" dirty="0" smtClean="0"/>
              <a:t>validni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211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Loše prakse u pisanju izveštaja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 smtClean="0"/>
              <a:t>Izveštavanje numeričkih vrednosti skorova na testu </a:t>
            </a:r>
            <a:r>
              <a:rPr lang="sr-Latn-CS" dirty="0"/>
              <a:t>bez objašnjenja i </a:t>
            </a:r>
            <a:r>
              <a:rPr lang="sr-Latn-CS" dirty="0" smtClean="0"/>
              <a:t>implikacija</a:t>
            </a:r>
            <a:r>
              <a:rPr lang="sr-Latn-RS" dirty="0" smtClean="0"/>
              <a:t> (</a:t>
            </a:r>
            <a:r>
              <a:rPr lang="sr-Latn-CS" dirty="0" smtClean="0"/>
              <a:t>čak i kad se radi o IQ ili percentilnom rangu) </a:t>
            </a:r>
          </a:p>
          <a:p>
            <a:r>
              <a:rPr lang="sr-Latn-CS" dirty="0" smtClean="0"/>
              <a:t>Stavljanje pojedinaca u okvir neke dijagnostičke kategorije (npr. laka mentalna retardacija ili granični poremećaj ličnosti) ili tipologije kao zamena za interpretaciju ili pojašnjenje</a:t>
            </a:r>
            <a:endParaRPr lang="en-US" dirty="0" smtClean="0"/>
          </a:p>
          <a:p>
            <a:r>
              <a:rPr lang="sr-Latn-CS" dirty="0" smtClean="0"/>
              <a:t>Navođenje trivijalanih konstatacija koje se mogu primeniti na sve ljude ili kategorije kao što su psihijatrijski pacijenti, mala deca, itd. zbog njihove zastupljenosti u tim populacijama (tzv. "Barnum-</a:t>
            </a:r>
            <a:r>
              <a:rPr lang="en-US" dirty="0" err="1" smtClean="0"/>
              <a:t>efek</a:t>
            </a:r>
            <a:r>
              <a:rPr lang="sr-Latn-CS" dirty="0" smtClean="0"/>
              <a:t>a</a:t>
            </a:r>
            <a:r>
              <a:rPr lang="en-US" dirty="0" smtClean="0"/>
              <a:t>t</a:t>
            </a:r>
            <a:r>
              <a:rPr lang="sr-Latn-CS" dirty="0" smtClean="0"/>
              <a:t>" opisi</a:t>
            </a:r>
            <a:r>
              <a:rPr lang="sr-Latn-CS" dirty="0"/>
              <a:t>, </a:t>
            </a:r>
            <a:r>
              <a:rPr lang="sr-Latn-CS" dirty="0" smtClean="0"/>
              <a:t>Meehl, 1956)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12663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 smtClean="0"/>
              <a:t>Primer dobre preporuke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Smatramo da je gospođa Petrović dobra kandidatkinja za ovu poziciju. Ona ima veštine i psihološke karakteristike potrebne za uspeh u ovoj ulozi. Gospođa Petrović ima izvrsne analitičke sposobnosti koje su ključni faktor za uspeh u ovom poslu. Može se očekivati da će ona biti aktivan partner u rešavanju problema. Ona je timski orijentisana osoba koja, s vremenom, može da razvije pozitivne odnose sa širokim spektrom pojedinaca. Ona je izuzetno dobro organizovana osoba koja na odgovarajući način prihvata administrativne poslove, a takođe ima u vidu strateške posledice. Ona ima jaku želju za uspehom, naglašavajući da saradnici mogu da računaju na nju. Iz razvojne perspektive, ona bi imala koristi od dominantnijeg i asertivnijeg stila rukovođenja. Ovaj pristup bi bilo dobro podstaći i u tom smislu predlažemo dodatni trening. Što se tiče međuljudskih odnosa, trebalo bi je podstaći da pruži više empatijskog i podržavajućeg okruženja za saradnike. Iako je socijalno vična, neki će veoma jaku orijentaciju na zadatak doživeti kao prepreku za odnose.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1916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Normativna i kriterijumska interpretacija (Dinić, 2019)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0676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5486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Kriterijumi za izbor testa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O izveštavanju treba razmišljati još pri izboru testa</a:t>
            </a:r>
          </a:p>
          <a:p>
            <a:r>
              <a:rPr lang="sr-Latn-CS" dirty="0" smtClean="0"/>
              <a:t>Test treba da bude: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Latn-CS" dirty="0" smtClean="0"/>
              <a:t>Relevantan za problem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sr-Latn-CS" dirty="0" smtClean="0"/>
              <a:t>Primeren za pacijenta / klijenta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sr-Latn-CS" dirty="0" smtClean="0"/>
              <a:t>Poznat ispitivaču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sr-Latn-CS" dirty="0" smtClean="0"/>
              <a:t>Prilagođen raspoloživom vremenu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sr-Latn-CS" dirty="0" smtClean="0"/>
              <a:t>Validan i pouzdan</a:t>
            </a:r>
            <a:endParaRPr lang="en-US" dirty="0" smtClean="0"/>
          </a:p>
          <a:p>
            <a:r>
              <a:rPr lang="sr-Latn-CS" dirty="0" smtClean="0"/>
              <a:t>Ne postoji test koji je savršeno osetljiv i specifičan</a:t>
            </a:r>
            <a:endParaRPr lang="en-US" dirty="0" smtClean="0"/>
          </a:p>
          <a:p>
            <a:r>
              <a:rPr lang="sr-Latn-RS" dirty="0" smtClean="0"/>
              <a:t>Zbog toga često koristimo baterije testova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1010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7892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Računarski podržano testiranje i interpretacija rezultata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Kompjuterizirane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ispitivanja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interpretacije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smtClean="0"/>
              <a:t>program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mogao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interpretira</a:t>
            </a:r>
            <a:r>
              <a:rPr lang="en-US" dirty="0" smtClean="0"/>
              <a:t> </a:t>
            </a:r>
            <a:r>
              <a:rPr lang="en-US" dirty="0" err="1" smtClean="0"/>
              <a:t>kompjuterizovane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o </a:t>
            </a:r>
            <a:r>
              <a:rPr lang="en-US" dirty="0" err="1" smtClean="0"/>
              <a:t>proceni</a:t>
            </a:r>
            <a:r>
              <a:rPr lang="en-US" dirty="0" smtClean="0"/>
              <a:t> </a:t>
            </a:r>
            <a:r>
              <a:rPr lang="en-US" dirty="0" err="1" smtClean="0"/>
              <a:t>razvijen</a:t>
            </a:r>
            <a:r>
              <a:rPr lang="en-US" dirty="0" smtClean="0"/>
              <a:t> je 1962.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klinici</a:t>
            </a:r>
            <a:r>
              <a:rPr lang="en-US" dirty="0" smtClean="0"/>
              <a:t> </a:t>
            </a:r>
            <a:r>
              <a:rPr lang="en-US" dirty="0" smtClean="0"/>
              <a:t>Ma</a:t>
            </a:r>
            <a:r>
              <a:rPr lang="sr-Latn-BA" dirty="0" smtClean="0"/>
              <a:t>y</a:t>
            </a:r>
            <a:r>
              <a:rPr lang="en-US" dirty="0" smtClean="0"/>
              <a:t>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Program je </a:t>
            </a:r>
            <a:r>
              <a:rPr lang="en-US" dirty="0" err="1" smtClean="0"/>
              <a:t>korišćen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MMPI </a:t>
            </a:r>
            <a:r>
              <a:rPr lang="en-US" dirty="0" err="1" smtClean="0"/>
              <a:t>pacijenata</a:t>
            </a:r>
            <a:r>
              <a:rPr lang="en-US" dirty="0" smtClean="0"/>
              <a:t> u </a:t>
            </a:r>
            <a:r>
              <a:rPr lang="en-US" dirty="0" err="1" smtClean="0"/>
              <a:t>bolnici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generisan</a:t>
            </a:r>
            <a:r>
              <a:rPr lang="en-US" dirty="0" smtClean="0"/>
              <a:t> je </a:t>
            </a:r>
            <a:r>
              <a:rPr lang="en-US" dirty="0" err="1" smtClean="0"/>
              <a:t>spisak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110 </a:t>
            </a:r>
            <a:r>
              <a:rPr lang="en-US" dirty="0" err="1" smtClean="0"/>
              <a:t>mogućih</a:t>
            </a:r>
            <a:r>
              <a:rPr lang="en-US" dirty="0" smtClean="0"/>
              <a:t> </a:t>
            </a:r>
            <a:r>
              <a:rPr lang="en-US" dirty="0" err="1" smtClean="0"/>
              <a:t>opisnih</a:t>
            </a:r>
            <a:r>
              <a:rPr lang="en-US" dirty="0" smtClean="0"/>
              <a:t> </a:t>
            </a:r>
            <a:r>
              <a:rPr lang="en-US" dirty="0" err="1" smtClean="0"/>
              <a:t>izjava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odgovarale</a:t>
            </a:r>
            <a:r>
              <a:rPr lang="en-US" dirty="0" smtClean="0"/>
              <a:t> </a:t>
            </a:r>
            <a:r>
              <a:rPr lang="en-US" dirty="0" err="1" smtClean="0"/>
              <a:t>određenim</a:t>
            </a:r>
            <a:r>
              <a:rPr lang="en-US" dirty="0" smtClean="0"/>
              <a:t> </a:t>
            </a:r>
            <a:r>
              <a:rPr lang="en-US" dirty="0" err="1" smtClean="0"/>
              <a:t>intervalima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Do 1985. </a:t>
            </a:r>
            <a:r>
              <a:rPr lang="en-US" dirty="0" err="1" smtClean="0"/>
              <a:t>godine</a:t>
            </a:r>
            <a:r>
              <a:rPr lang="en-US" dirty="0" smtClean="0"/>
              <a:t>, </a:t>
            </a:r>
            <a:r>
              <a:rPr lang="en-US" dirty="0" err="1" smtClean="0"/>
              <a:t>procenjeno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čak</a:t>
            </a:r>
            <a:r>
              <a:rPr lang="en-US" dirty="0" smtClean="0"/>
              <a:t> 1,5 </a:t>
            </a:r>
            <a:r>
              <a:rPr lang="en-US" dirty="0" err="1" smtClean="0"/>
              <a:t>miliona</a:t>
            </a:r>
            <a:r>
              <a:rPr lang="en-US" dirty="0" smtClean="0"/>
              <a:t> MMPI </a:t>
            </a:r>
            <a:r>
              <a:rPr lang="en-US" dirty="0" err="1" smtClean="0"/>
              <a:t>protokola</a:t>
            </a:r>
            <a:r>
              <a:rPr lang="en-US" dirty="0" smtClean="0"/>
              <a:t> </a:t>
            </a:r>
            <a:r>
              <a:rPr lang="en-US" dirty="0" err="1" smtClean="0"/>
              <a:t>interpretirano</a:t>
            </a:r>
            <a:r>
              <a:rPr lang="en-US" dirty="0" smtClean="0"/>
              <a:t> </a:t>
            </a:r>
            <a:r>
              <a:rPr lang="en-US" dirty="0" err="1" smtClean="0"/>
              <a:t>programima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 </a:t>
            </a:r>
            <a:r>
              <a:rPr lang="en-US" dirty="0" err="1" smtClean="0"/>
              <a:t>računara</a:t>
            </a:r>
            <a:r>
              <a:rPr lang="en-US" dirty="0" smtClean="0"/>
              <a:t> (CBTI). </a:t>
            </a:r>
          </a:p>
          <a:p>
            <a:r>
              <a:rPr lang="en-US" dirty="0" smtClean="0"/>
              <a:t>1987.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postojala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čak</a:t>
            </a:r>
            <a:r>
              <a:rPr lang="en-US" dirty="0" smtClean="0"/>
              <a:t> 72 </a:t>
            </a:r>
            <a:r>
              <a:rPr lang="en-US" dirty="0" err="1" smtClean="0"/>
              <a:t>odvojena</a:t>
            </a:r>
            <a:r>
              <a:rPr lang="en-US" dirty="0" smtClean="0"/>
              <a:t> </a:t>
            </a:r>
            <a:r>
              <a:rPr lang="en-US" dirty="0" err="1" smtClean="0"/>
              <a:t>dobavljača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300 </a:t>
            </a:r>
            <a:r>
              <a:rPr lang="en-US" dirty="0" err="1" smtClean="0"/>
              <a:t>računarsko</a:t>
            </a:r>
            <a:r>
              <a:rPr lang="en-US" dirty="0" smtClean="0"/>
              <a:t> </a:t>
            </a:r>
            <a:r>
              <a:rPr lang="en-US" dirty="0" err="1" smtClean="0"/>
              <a:t>zasnovanih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, </a:t>
            </a:r>
            <a:r>
              <a:rPr lang="en-US" dirty="0" err="1" smtClean="0"/>
              <a:t>gotovo</a:t>
            </a:r>
            <a:r>
              <a:rPr lang="en-US" dirty="0" smtClean="0"/>
              <a:t> </a:t>
            </a:r>
            <a:r>
              <a:rPr lang="en-US" dirty="0" err="1" smtClean="0"/>
              <a:t>polovina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je </a:t>
            </a:r>
            <a:r>
              <a:rPr lang="en-US" dirty="0" err="1" smtClean="0"/>
              <a:t>razvijena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ličnosti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, </a:t>
            </a:r>
            <a:r>
              <a:rPr lang="en-US" dirty="0" err="1" smtClean="0"/>
              <a:t>popularnost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pristupačnost</a:t>
            </a:r>
            <a:r>
              <a:rPr lang="en-US" dirty="0" smtClean="0"/>
              <a:t> </a:t>
            </a:r>
            <a:r>
              <a:rPr lang="en-US" dirty="0" err="1" smtClean="0"/>
              <a:t>računarskog</a:t>
            </a:r>
            <a:r>
              <a:rPr lang="en-US" dirty="0" smtClean="0"/>
              <a:t> </a:t>
            </a:r>
            <a:r>
              <a:rPr lang="en-US" dirty="0" err="1" smtClean="0"/>
              <a:t>testiranja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CBTI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dramatično</a:t>
            </a:r>
            <a:r>
              <a:rPr lang="en-US" dirty="0" smtClean="0"/>
              <a:t> je </a:t>
            </a:r>
            <a:r>
              <a:rPr lang="en-US" dirty="0" err="1" smtClean="0"/>
              <a:t>porasla</a:t>
            </a:r>
            <a:r>
              <a:rPr lang="en-US" dirty="0" smtClean="0"/>
              <a:t>, </a:t>
            </a:r>
            <a:endParaRPr lang="sr-Latn-BA" dirty="0" smtClean="0"/>
          </a:p>
          <a:p>
            <a:r>
              <a:rPr lang="en-US" dirty="0" smtClean="0"/>
              <a:t>trend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će</a:t>
            </a:r>
            <a:r>
              <a:rPr lang="en-US" dirty="0" smtClean="0"/>
              <a:t> se </a:t>
            </a:r>
            <a:r>
              <a:rPr lang="en-US" dirty="0" err="1" smtClean="0"/>
              <a:t>nastaviti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budućnosti</a:t>
            </a:r>
            <a:r>
              <a:rPr lang="en-US" dirty="0" smtClean="0"/>
              <a:t> s </a:t>
            </a:r>
            <a:r>
              <a:rPr lang="en-US" dirty="0" err="1" smtClean="0"/>
              <a:t>povećanjem</a:t>
            </a:r>
            <a:r>
              <a:rPr lang="en-US" dirty="0" smtClean="0"/>
              <a:t> </a:t>
            </a:r>
            <a:r>
              <a:rPr lang="en-US" dirty="0" err="1" smtClean="0"/>
              <a:t>upotrebe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u </a:t>
            </a:r>
            <a:r>
              <a:rPr lang="en-US" dirty="0" err="1" smtClean="0"/>
              <a:t>profesiji</a:t>
            </a:r>
            <a:r>
              <a:rPr lang="en-US" dirty="0" smtClean="0"/>
              <a:t> </a:t>
            </a:r>
            <a:r>
              <a:rPr lang="en-US" dirty="0" err="1" smtClean="0"/>
              <a:t>mentalnog</a:t>
            </a:r>
            <a:r>
              <a:rPr lang="en-US" dirty="0" smtClean="0"/>
              <a:t> </a:t>
            </a:r>
            <a:r>
              <a:rPr lang="en-US" dirty="0" err="1" smtClean="0"/>
              <a:t>zdravlja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Trenutno</a:t>
            </a:r>
            <a:r>
              <a:rPr lang="en-US" dirty="0" smtClean="0"/>
              <a:t>,. </a:t>
            </a:r>
            <a:r>
              <a:rPr lang="sr-Latn-BA" dirty="0" smtClean="0"/>
              <a:t>Tržište vredno desetine milijardi </a:t>
            </a:r>
            <a:r>
              <a:rPr lang="sr-Latn-BA" dirty="0" smtClean="0"/>
              <a:t>dolara</a:t>
            </a:r>
          </a:p>
          <a:p>
            <a:r>
              <a:rPr lang="sr-Latn-BA" dirty="0" smtClean="0"/>
              <a:t>Masovna upotreba pametnih telefona omogućava nove metode procene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CBTI </a:t>
            </a:r>
            <a:r>
              <a:rPr lang="sr-Latn-BA" dirty="0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 u </a:t>
            </a:r>
            <a:r>
              <a:rPr lang="en-US" dirty="0" err="1" smtClean="0"/>
              <a:t>jednu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kategorije</a:t>
            </a:r>
            <a:r>
              <a:rPr lang="en-US" dirty="0" smtClean="0"/>
              <a:t>: </a:t>
            </a:r>
            <a:endParaRPr lang="sr-Latn-BA" dirty="0" smtClean="0"/>
          </a:p>
          <a:p>
            <a:r>
              <a:rPr lang="en-US" dirty="0" err="1" smtClean="0"/>
              <a:t>aktuarski</a:t>
            </a:r>
            <a:r>
              <a:rPr lang="en-US" dirty="0" smtClean="0"/>
              <a:t> </a:t>
            </a:r>
            <a:r>
              <a:rPr lang="en-US" dirty="0" err="1" smtClean="0"/>
              <a:t>programi</a:t>
            </a:r>
            <a:r>
              <a:rPr lang="en-US" dirty="0" smtClean="0"/>
              <a:t> </a:t>
            </a:r>
            <a:r>
              <a:rPr lang="en-US" dirty="0" err="1" smtClean="0"/>
              <a:t>procene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endParaRPr lang="sr-Latn-BA" dirty="0" smtClean="0"/>
          </a:p>
          <a:p>
            <a:r>
              <a:rPr lang="en-US" dirty="0" err="1" smtClean="0"/>
              <a:t>automatizovani</a:t>
            </a:r>
            <a:r>
              <a:rPr lang="en-US" dirty="0" smtClean="0"/>
              <a:t> </a:t>
            </a:r>
            <a:r>
              <a:rPr lang="en-US" dirty="0" err="1" smtClean="0"/>
              <a:t>programi</a:t>
            </a:r>
            <a:r>
              <a:rPr lang="en-US" dirty="0" smtClean="0"/>
              <a:t> </a:t>
            </a:r>
            <a:r>
              <a:rPr lang="en-US" dirty="0" err="1" smtClean="0"/>
              <a:t>procene</a:t>
            </a:r>
            <a:r>
              <a:rPr lang="en-US" dirty="0" smtClean="0"/>
              <a:t> </a:t>
            </a:r>
            <a:r>
              <a:rPr lang="en-US" dirty="0" err="1" smtClean="0"/>
              <a:t>bazirani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mišljenju</a:t>
            </a:r>
            <a:r>
              <a:rPr lang="en-US" dirty="0" smtClean="0"/>
              <a:t> </a:t>
            </a:r>
            <a:r>
              <a:rPr lang="en-US" dirty="0" err="1" smtClean="0"/>
              <a:t>eksperata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</a:t>
            </a:r>
            <a:r>
              <a:rPr lang="en-US" dirty="0" err="1" smtClean="0"/>
              <a:t>straživanje</a:t>
            </a:r>
            <a:r>
              <a:rPr lang="en-U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valjanosti</a:t>
            </a:r>
            <a:r>
              <a:rPr lang="en-US" dirty="0" smtClean="0"/>
              <a:t> CBTI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upotrebi</a:t>
            </a:r>
            <a:r>
              <a:rPr lang="en-US" dirty="0" smtClean="0"/>
              <a:t> tri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studija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studije</a:t>
            </a:r>
            <a:r>
              <a:rPr lang="en-US" dirty="0" smtClean="0"/>
              <a:t> </a:t>
            </a:r>
            <a:r>
              <a:rPr lang="en-US" dirty="0" err="1" smtClean="0"/>
              <a:t>eksternog</a:t>
            </a:r>
            <a:r>
              <a:rPr lang="en-US" dirty="0" smtClean="0"/>
              <a:t> </a:t>
            </a:r>
            <a:r>
              <a:rPr lang="en-US" dirty="0" err="1" smtClean="0"/>
              <a:t>kriterijuma</a:t>
            </a:r>
            <a:r>
              <a:rPr lang="en-US" dirty="0" smtClean="0"/>
              <a:t> (</a:t>
            </a:r>
            <a:r>
              <a:rPr lang="en-US" dirty="0" err="1" smtClean="0"/>
              <a:t>upoređivanje</a:t>
            </a:r>
            <a:r>
              <a:rPr lang="en-US" dirty="0" smtClean="0"/>
              <a:t> </a:t>
            </a:r>
            <a:r>
              <a:rPr lang="en-US" dirty="0" err="1" smtClean="0"/>
              <a:t>izveštaja</a:t>
            </a:r>
            <a:r>
              <a:rPr lang="en-US" dirty="0" smtClean="0"/>
              <a:t> CBTI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nekim</a:t>
            </a:r>
            <a:r>
              <a:rPr lang="en-US" dirty="0" smtClean="0"/>
              <a:t> </a:t>
            </a:r>
            <a:r>
              <a:rPr lang="en-US" dirty="0" err="1" smtClean="0"/>
              <a:t>spoljn</a:t>
            </a:r>
            <a:r>
              <a:rPr lang="sr-Latn-BA" dirty="0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kriterijum</a:t>
            </a:r>
            <a:r>
              <a:rPr lang="sr-Latn-BA" dirty="0" smtClean="0"/>
              <a:t>mom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samoizveštaj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mera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), </a:t>
            </a:r>
          </a:p>
          <a:p>
            <a:r>
              <a:rPr lang="en-US" dirty="0" err="1" smtClean="0"/>
              <a:t>studije</a:t>
            </a:r>
            <a:r>
              <a:rPr lang="en-US" dirty="0" smtClean="0"/>
              <a:t> </a:t>
            </a:r>
            <a:r>
              <a:rPr lang="en-US" dirty="0" err="1" smtClean="0"/>
              <a:t>zadovoljstva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(</a:t>
            </a:r>
            <a:r>
              <a:rPr lang="en-US" dirty="0" err="1" smtClean="0"/>
              <a:t>pitajući</a:t>
            </a:r>
            <a:r>
              <a:rPr lang="en-US" dirty="0" smtClean="0"/>
              <a:t> </a:t>
            </a:r>
            <a:r>
              <a:rPr lang="en-US" dirty="0" err="1" smtClean="0"/>
              <a:t>klijente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sr-Latn-BA" dirty="0" smtClean="0"/>
              <a:t>su </a:t>
            </a:r>
            <a:r>
              <a:rPr lang="en-US" dirty="0" err="1" smtClean="0"/>
              <a:t>izveštaji</a:t>
            </a:r>
            <a:r>
              <a:rPr lang="en-US" dirty="0" smtClean="0"/>
              <a:t> </a:t>
            </a:r>
            <a:r>
              <a:rPr lang="en-US" dirty="0" err="1" smtClean="0"/>
              <a:t>tačna</a:t>
            </a:r>
            <a:r>
              <a:rPr lang="en-US" dirty="0" smtClean="0"/>
              <a:t> </a:t>
            </a:r>
            <a:r>
              <a:rPr lang="en-US" dirty="0" err="1" smtClean="0"/>
              <a:t>reprezentacija</a:t>
            </a:r>
            <a:r>
              <a:rPr lang="en-US" dirty="0" smtClean="0"/>
              <a:t> </a:t>
            </a:r>
            <a:r>
              <a:rPr lang="sr-Latn-BA" dirty="0" smtClean="0"/>
              <a:t>njih samih</a:t>
            </a:r>
            <a:r>
              <a:rPr lang="en-US" dirty="0" smtClean="0"/>
              <a:t>)</a:t>
            </a:r>
            <a:r>
              <a:rPr lang="sr-Latn-BA" dirty="0" smtClean="0"/>
              <a:t>,</a:t>
            </a:r>
            <a:endParaRPr lang="en-US" dirty="0" smtClean="0"/>
          </a:p>
          <a:p>
            <a:r>
              <a:rPr lang="en-US" dirty="0" err="1" smtClean="0"/>
              <a:t>upoređivanje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kliničkim</a:t>
            </a:r>
            <a:r>
              <a:rPr lang="en-US" dirty="0" smtClean="0"/>
              <a:t> </a:t>
            </a:r>
            <a:r>
              <a:rPr lang="en-US" dirty="0" err="1" smtClean="0"/>
              <a:t>zaključcima</a:t>
            </a:r>
            <a:r>
              <a:rPr lang="en-US" dirty="0" smtClean="0"/>
              <a:t> (</a:t>
            </a:r>
            <a:r>
              <a:rPr lang="en-US" dirty="0" err="1" smtClean="0"/>
              <a:t>upoređivanje</a:t>
            </a:r>
            <a:r>
              <a:rPr lang="en-US" dirty="0" smtClean="0"/>
              <a:t> CBTI </a:t>
            </a:r>
            <a:r>
              <a:rPr lang="en-US" dirty="0" err="1" smtClean="0"/>
              <a:t>izveštaja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interpretacijama</a:t>
            </a:r>
            <a:r>
              <a:rPr lang="en-US" dirty="0" smtClean="0"/>
              <a:t> </a:t>
            </a:r>
            <a:r>
              <a:rPr lang="en-US" dirty="0" err="1" smtClean="0"/>
              <a:t>lekara</a:t>
            </a:r>
            <a:r>
              <a:rPr lang="en-US" dirty="0" smtClean="0"/>
              <a:t>). </a:t>
            </a:r>
            <a:endParaRPr lang="sr-Latn-BA" dirty="0" smtClean="0"/>
          </a:p>
          <a:p>
            <a:r>
              <a:rPr lang="sr-Latn-BA" dirty="0" smtClean="0"/>
              <a:t>Rezultati </a:t>
            </a:r>
            <a:r>
              <a:rPr lang="en-US" dirty="0" err="1" smtClean="0"/>
              <a:t>Iistraživanja</a:t>
            </a:r>
            <a:r>
              <a:rPr lang="en-U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ekvivalenciji</a:t>
            </a:r>
            <a:r>
              <a:rPr lang="en-US" dirty="0" smtClean="0"/>
              <a:t> CBTI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mera</a:t>
            </a:r>
            <a:r>
              <a:rPr lang="en-US" dirty="0" smtClean="0"/>
              <a:t> </a:t>
            </a:r>
            <a:r>
              <a:rPr lang="en-US" dirty="0" err="1" smtClean="0"/>
              <a:t>papir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olovka</a:t>
            </a:r>
            <a:r>
              <a:rPr lang="en-US" dirty="0" smtClean="0"/>
              <a:t> </a:t>
            </a:r>
            <a:r>
              <a:rPr lang="sr-Latn-BA" dirty="0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dvosmislen</a:t>
            </a:r>
            <a:r>
              <a:rPr lang="sr-Latn-BA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novije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se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podrazumeva</a:t>
            </a:r>
            <a:endParaRPr lang="en-US" dirty="0" smtClean="0"/>
          </a:p>
          <a:p>
            <a:r>
              <a:rPr lang="en-US" dirty="0" smtClean="0"/>
              <a:t>Inter-rater </a:t>
            </a:r>
            <a:r>
              <a:rPr lang="en-US" dirty="0" err="1" smtClean="0"/>
              <a:t>slaganje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preveliko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Prednosti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CBTI </a:t>
            </a:r>
            <a:r>
              <a:rPr lang="en-US" dirty="0" err="1" smtClean="0"/>
              <a:t>programi</a:t>
            </a:r>
            <a:r>
              <a:rPr lang="en-US" dirty="0" smtClean="0"/>
              <a:t> </a:t>
            </a:r>
            <a:r>
              <a:rPr lang="en-US" dirty="0" err="1" smtClean="0"/>
              <a:t>štede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uklanjaju</a:t>
            </a:r>
            <a:r>
              <a:rPr lang="en-US" dirty="0" smtClean="0"/>
              <a:t> </a:t>
            </a:r>
            <a:r>
              <a:rPr lang="en-US" dirty="0" err="1" smtClean="0"/>
              <a:t>greške</a:t>
            </a:r>
            <a:r>
              <a:rPr lang="en-US" dirty="0" smtClean="0"/>
              <a:t> u </a:t>
            </a:r>
            <a:r>
              <a:rPr lang="en-US" dirty="0" err="1" smtClean="0"/>
              <a:t>reagovanju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ocenjivanju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CBTI </a:t>
            </a:r>
            <a:r>
              <a:rPr lang="en-US" dirty="0" err="1" smtClean="0"/>
              <a:t>programi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sveobuhvatniji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interpretacije</a:t>
            </a:r>
            <a:r>
              <a:rPr lang="en-US" dirty="0" smtClean="0"/>
              <a:t> </a:t>
            </a:r>
            <a:r>
              <a:rPr lang="en-US" dirty="0" err="1" smtClean="0"/>
              <a:t>praktičara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pouzdaniji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interpretacije</a:t>
            </a:r>
            <a:r>
              <a:rPr lang="en-US" dirty="0" smtClean="0"/>
              <a:t> </a:t>
            </a:r>
            <a:r>
              <a:rPr lang="en-US" dirty="0" err="1" smtClean="0"/>
              <a:t>praktičara</a:t>
            </a:r>
            <a:r>
              <a:rPr lang="en-US" dirty="0" smtClean="0"/>
              <a:t>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Ograničenja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izveštaji</a:t>
            </a:r>
            <a:r>
              <a:rPr lang="en-US" dirty="0" smtClean="0"/>
              <a:t> CBTI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sugerišu</a:t>
            </a:r>
            <a:r>
              <a:rPr lang="en-US" dirty="0" smtClean="0"/>
              <a:t> </a:t>
            </a:r>
            <a:r>
              <a:rPr lang="en-US" dirty="0" err="1" smtClean="0"/>
              <a:t>neopravdani</a:t>
            </a:r>
            <a:r>
              <a:rPr lang="en-US" dirty="0" smtClean="0"/>
              <a:t> </a:t>
            </a:r>
            <a:r>
              <a:rPr lang="en-US" dirty="0" err="1" smtClean="0"/>
              <a:t>utisak</a:t>
            </a:r>
            <a:r>
              <a:rPr lang="en-US" dirty="0" smtClean="0"/>
              <a:t> </a:t>
            </a:r>
            <a:r>
              <a:rPr lang="en-US" dirty="0" err="1" smtClean="0"/>
              <a:t>naučne</a:t>
            </a:r>
            <a:r>
              <a:rPr lang="en-US" dirty="0" smtClean="0"/>
              <a:t> </a:t>
            </a:r>
            <a:r>
              <a:rPr lang="en-US" dirty="0" err="1" smtClean="0"/>
              <a:t>preciznosti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previše</a:t>
            </a:r>
            <a:r>
              <a:rPr lang="en-US" dirty="0" smtClean="0"/>
              <a:t> </a:t>
            </a:r>
            <a:r>
              <a:rPr lang="en-US" dirty="0" err="1" smtClean="0"/>
              <a:t>opšti</a:t>
            </a:r>
            <a:r>
              <a:rPr lang="en-US" dirty="0" smtClean="0"/>
              <a:t> </a:t>
            </a:r>
          </a:p>
          <a:p>
            <a:r>
              <a:rPr lang="sr-Latn-BA" dirty="0" smtClean="0"/>
              <a:t>Potstiču površan pristup </a:t>
            </a:r>
            <a:r>
              <a:rPr lang="en-US" dirty="0" err="1" smtClean="0"/>
              <a:t>kliničkoj</a:t>
            </a:r>
            <a:r>
              <a:rPr lang="en-US" dirty="0" smtClean="0"/>
              <a:t> </a:t>
            </a:r>
            <a:r>
              <a:rPr lang="en-US" dirty="0" err="1" smtClean="0"/>
              <a:t>proceni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interpretaciji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slepo</a:t>
            </a:r>
            <a:r>
              <a:rPr lang="en-US" dirty="0" smtClean="0"/>
              <a:t> </a:t>
            </a:r>
            <a:r>
              <a:rPr lang="sr-Latn-BA" dirty="0" smtClean="0"/>
              <a:t>prihvataju</a:t>
            </a:r>
            <a:r>
              <a:rPr lang="en-US" dirty="0" smtClean="0"/>
              <a:t> </a:t>
            </a:r>
            <a:r>
              <a:rPr lang="en-US" dirty="0" err="1" smtClean="0"/>
              <a:t>računarske</a:t>
            </a:r>
            <a:r>
              <a:rPr lang="en-US" dirty="0" smtClean="0"/>
              <a:t> </a:t>
            </a:r>
            <a:r>
              <a:rPr lang="en-US" dirty="0" err="1" smtClean="0"/>
              <a:t>generi</a:t>
            </a:r>
            <a:r>
              <a:rPr lang="sr-Latn-BA" dirty="0" smtClean="0"/>
              <a:t>s</a:t>
            </a:r>
            <a:r>
              <a:rPr lang="en-US" dirty="0" err="1" smtClean="0"/>
              <a:t>ane</a:t>
            </a:r>
            <a:r>
              <a:rPr lang="en-US" dirty="0" smtClean="0"/>
              <a:t> </a:t>
            </a:r>
            <a:r>
              <a:rPr lang="en-US" dirty="0" err="1" smtClean="0"/>
              <a:t>izveštaje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istinite</a:t>
            </a:r>
            <a:endParaRPr lang="en-US" dirty="0" smtClean="0"/>
          </a:p>
          <a:p>
            <a:r>
              <a:rPr lang="en-US" dirty="0" err="1" smtClean="0"/>
              <a:t>dostupnineadekvatno</a:t>
            </a:r>
            <a:r>
              <a:rPr lang="en-US" dirty="0" smtClean="0"/>
              <a:t> </a:t>
            </a:r>
            <a:r>
              <a:rPr lang="en-US" dirty="0" err="1" smtClean="0"/>
              <a:t>obučenim</a:t>
            </a:r>
            <a:r>
              <a:rPr lang="en-US" dirty="0" smtClean="0"/>
              <a:t> </a:t>
            </a:r>
            <a:r>
              <a:rPr lang="en-US" dirty="0" err="1" smtClean="0"/>
              <a:t>procenjivačima</a:t>
            </a:r>
            <a:r>
              <a:rPr lang="en-US" dirty="0" smtClean="0"/>
              <a:t>, </a:t>
            </a:r>
            <a:r>
              <a:rPr lang="en-US" dirty="0" err="1" smtClean="0"/>
              <a:t>mogućnost</a:t>
            </a:r>
            <a:r>
              <a:rPr lang="en-US" dirty="0" smtClean="0"/>
              <a:t> </a:t>
            </a:r>
            <a:r>
              <a:rPr lang="en-US" dirty="0" err="1" smtClean="0"/>
              <a:t>zloupotrebe</a:t>
            </a:r>
            <a:r>
              <a:rPr lang="en-US" dirty="0" smtClean="0"/>
              <a:t> je </a:t>
            </a:r>
            <a:r>
              <a:rPr lang="en-US" dirty="0" err="1" smtClean="0"/>
              <a:t>velika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CBTI </a:t>
            </a:r>
            <a:r>
              <a:rPr lang="sr-Latn-BA" smtClean="0"/>
              <a:t>se često koristi </a:t>
            </a:r>
            <a:r>
              <a:rPr lang="en-US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zaobiđu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odgovornosti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kliničara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integrisanje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Normiranje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Ideja normiranja jeste da se sirovi skorovi na testu prevedu na neku standardnu skalu</a:t>
            </a:r>
          </a:p>
          <a:p>
            <a:r>
              <a:rPr lang="sr-Latn-RS" dirty="0" smtClean="0"/>
              <a:t>Šta nam to omogućava?</a:t>
            </a:r>
          </a:p>
          <a:p>
            <a:pPr lvl="1"/>
            <a:r>
              <a:rPr lang="sr-Latn-RS" dirty="0" smtClean="0"/>
              <a:t>Da poredimo ispitanika sa populacijom</a:t>
            </a:r>
          </a:p>
          <a:p>
            <a:pPr lvl="1"/>
            <a:r>
              <a:rPr lang="sr-Latn-RS" dirty="0" smtClean="0"/>
              <a:t>Da poredimo skorove ispitanika na različitim instrumentima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92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Da li će računari i u poslu psihološke procene istisnuti ljude?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Hvala na pažnji!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61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/>
              <a:t>Norme</a:t>
            </a:r>
            <a:endParaRPr lang="en-US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altLang="en-US" dirty="0" smtClean="0"/>
              <a:t>Kako dolazimo do normi?</a:t>
            </a:r>
          </a:p>
          <a:p>
            <a:r>
              <a:rPr lang="sr-Latn-CS" altLang="en-US" dirty="0" smtClean="0"/>
              <a:t>Na osnovu normativnog uzorka</a:t>
            </a:r>
          </a:p>
          <a:p>
            <a:r>
              <a:rPr lang="sr-Latn-CS" altLang="en-US" dirty="0" smtClean="0"/>
              <a:t>Kakav treba da bude normativni uzorak da bismo imali poverenja u norme?</a:t>
            </a:r>
          </a:p>
          <a:p>
            <a:pPr lvl="1"/>
            <a:r>
              <a:rPr lang="sr-Latn-CS" altLang="en-US" dirty="0" smtClean="0"/>
              <a:t>Reprezentativan za populaciju</a:t>
            </a:r>
          </a:p>
          <a:p>
            <a:pPr lvl="1"/>
            <a:r>
              <a:rPr lang="sr-Latn-CS" altLang="en-US" dirty="0" smtClean="0"/>
              <a:t>Dovoljno veliki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9574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Normiranje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Kako prevodimo sirovi skor na neku standardnu skalu (npr. z ili IQ)?</a:t>
            </a:r>
          </a:p>
          <a:p>
            <a:r>
              <a:rPr lang="sr-Latn-RS" dirty="0" smtClean="0"/>
              <a:t>Oduzmemo M sirovih skorova, podelimo SD sirovih skorova, pomnožimo SD standardne skale i dodamo M standardne skale</a:t>
            </a:r>
          </a:p>
          <a:p>
            <a:r>
              <a:rPr lang="sr-Latn-RS" dirty="0" smtClean="0"/>
              <a:t>Kolika je korelacija sirovog i standardizovanog skora?</a:t>
            </a:r>
            <a:endParaRPr lang="sr-Latn-RS" dirty="0"/>
          </a:p>
          <a:p>
            <a:r>
              <a:rPr lang="sr-Latn-RS" dirty="0" smtClean="0"/>
              <a:t>1</a:t>
            </a:r>
          </a:p>
          <a:p>
            <a:r>
              <a:rPr lang="sr-Latn-RS" dirty="0" smtClean="0"/>
              <a:t>Kakva je ovo transformacija?</a:t>
            </a:r>
          </a:p>
          <a:p>
            <a:r>
              <a:rPr lang="sr-Latn-RS" dirty="0" smtClean="0"/>
              <a:t>Linearna</a:t>
            </a:r>
          </a:p>
        </p:txBody>
      </p:sp>
    </p:spTree>
    <p:extLst>
      <p:ext uri="{BB962C8B-B14F-4D97-AF65-F5344CB8AC3E}">
        <p14:creationId xmlns:p14="http://schemas.microsoft.com/office/powerpoint/2010/main" xmlns="" val="2508977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sz="4000" dirty="0" smtClean="0"/>
              <a:t>Normiranje – linearne</a:t>
            </a:r>
            <a:r>
              <a:rPr lang="sr-Latn-RS" altLang="en-US" sz="4000" dirty="0"/>
              <a:t> </a:t>
            </a:r>
            <a:r>
              <a:rPr lang="pl-PL" altLang="en-US" sz="4000" dirty="0" smtClean="0"/>
              <a:t>transformacije</a:t>
            </a:r>
            <a:endParaRPr lang="en-US" altLang="en-US" sz="400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altLang="en-US" dirty="0" smtClean="0"/>
              <a:t>Opšta formula:</a:t>
            </a:r>
          </a:p>
          <a:p>
            <a:pPr algn="ctr"/>
            <a:r>
              <a:rPr lang="pl-PL" altLang="en-US" dirty="0" smtClean="0"/>
              <a:t>X</a:t>
            </a:r>
            <a:r>
              <a:rPr lang="pl-PL" altLang="en-US" baseline="-25000" dirty="0" smtClean="0"/>
              <a:t>n</a:t>
            </a:r>
            <a:r>
              <a:rPr lang="pl-PL" altLang="en-US" dirty="0" smtClean="0"/>
              <a:t> = </a:t>
            </a:r>
            <a:r>
              <a:rPr lang="en-US" altLang="en-US" dirty="0" smtClean="0"/>
              <a:t>σ</a:t>
            </a:r>
            <a:r>
              <a:rPr lang="pl-PL" altLang="en-US" sz="2000" dirty="0" smtClean="0"/>
              <a:t>n</a:t>
            </a:r>
            <a:r>
              <a:rPr lang="pl-PL" altLang="en-US" dirty="0" smtClean="0"/>
              <a:t> / </a:t>
            </a:r>
            <a:r>
              <a:rPr lang="en-US" altLang="en-US" dirty="0" smtClean="0"/>
              <a:t>σ</a:t>
            </a:r>
            <a:r>
              <a:rPr lang="pl-PL" altLang="en-US" sz="2000" dirty="0" smtClean="0"/>
              <a:t>s</a:t>
            </a:r>
            <a:r>
              <a:rPr lang="pl-PL" altLang="en-US" dirty="0" smtClean="0"/>
              <a:t> (X</a:t>
            </a:r>
            <a:r>
              <a:rPr lang="pl-PL" altLang="en-US" sz="2000" dirty="0" smtClean="0"/>
              <a:t>s</a:t>
            </a:r>
            <a:r>
              <a:rPr lang="pl-PL" altLang="en-US" dirty="0" smtClean="0"/>
              <a:t> - M</a:t>
            </a:r>
            <a:r>
              <a:rPr lang="pl-PL" altLang="en-US" sz="2000" dirty="0" smtClean="0"/>
              <a:t>s</a:t>
            </a:r>
            <a:r>
              <a:rPr lang="pl-PL" altLang="en-US" dirty="0" smtClean="0"/>
              <a:t>) + </a:t>
            </a:r>
            <a:r>
              <a:rPr lang="pl-PL" altLang="en-US" dirty="0" smtClean="0"/>
              <a:t>M</a:t>
            </a:r>
            <a:r>
              <a:rPr lang="pl-PL" altLang="en-US" sz="2000" dirty="0" smtClean="0"/>
              <a:t>n</a:t>
            </a:r>
          </a:p>
          <a:p>
            <a:pPr algn="ctr"/>
            <a:endParaRPr lang="en-US" altLang="en-US" dirty="0" smtClean="0"/>
          </a:p>
          <a:p>
            <a:r>
              <a:rPr lang="pl-PL" altLang="en-US" dirty="0" smtClean="0"/>
              <a:t>Formula za prevođenje na z-skalu:</a:t>
            </a:r>
          </a:p>
          <a:p>
            <a:pPr algn="ctr"/>
            <a:r>
              <a:rPr lang="pl-PL" altLang="en-US" dirty="0" smtClean="0"/>
              <a:t>z =(X</a:t>
            </a:r>
            <a:r>
              <a:rPr lang="pl-PL" altLang="en-US" sz="2000" dirty="0" smtClean="0"/>
              <a:t>s</a:t>
            </a:r>
            <a:r>
              <a:rPr lang="pl-PL" altLang="en-US" dirty="0" smtClean="0"/>
              <a:t> - M</a:t>
            </a:r>
            <a:r>
              <a:rPr lang="pl-PL" altLang="en-US" sz="2000" dirty="0" smtClean="0"/>
              <a:t>s</a:t>
            </a:r>
            <a:r>
              <a:rPr lang="pl-PL" altLang="en-US" dirty="0" smtClean="0"/>
              <a:t>)/</a:t>
            </a:r>
            <a:r>
              <a:rPr lang="en-US" altLang="en-US" dirty="0" smtClean="0"/>
              <a:t>σ</a:t>
            </a:r>
            <a:r>
              <a:rPr lang="pl-PL" altLang="en-US" sz="2000" dirty="0" smtClean="0"/>
              <a:t>s</a:t>
            </a:r>
            <a:r>
              <a:rPr lang="pl-PL" altLang="en-US" dirty="0" smtClean="0"/>
              <a:t> </a:t>
            </a:r>
            <a:endParaRPr lang="pl-PL" altLang="en-US" dirty="0" smtClean="0"/>
          </a:p>
          <a:p>
            <a:pPr algn="ctr"/>
            <a:endParaRPr lang="en-US" altLang="en-US" dirty="0" smtClean="0"/>
          </a:p>
          <a:p>
            <a:r>
              <a:rPr lang="pl-PL" altLang="en-US" dirty="0" smtClean="0"/>
              <a:t>Ako z-skorove prevodimo na neku drugu skalu:</a:t>
            </a:r>
          </a:p>
          <a:p>
            <a:pPr algn="ctr"/>
            <a:r>
              <a:rPr lang="pl-PL" altLang="en-US" dirty="0" smtClean="0"/>
              <a:t>X</a:t>
            </a:r>
            <a:r>
              <a:rPr lang="pl-PL" altLang="en-US" baseline="-25000" dirty="0" smtClean="0"/>
              <a:t>n</a:t>
            </a:r>
            <a:r>
              <a:rPr lang="pl-PL" altLang="en-US" dirty="0" smtClean="0"/>
              <a:t> = Z</a:t>
            </a:r>
            <a:r>
              <a:rPr lang="pl-PL" altLang="en-US" sz="2000" dirty="0" smtClean="0"/>
              <a:t>s</a:t>
            </a:r>
            <a:r>
              <a:rPr lang="en-US" altLang="en-US" dirty="0" smtClean="0"/>
              <a:t>σ</a:t>
            </a:r>
            <a:r>
              <a:rPr lang="pl-PL" altLang="en-US" sz="2000" dirty="0" smtClean="0"/>
              <a:t>n</a:t>
            </a:r>
            <a:r>
              <a:rPr lang="pl-PL" altLang="en-US" dirty="0" smtClean="0"/>
              <a:t> + M</a:t>
            </a:r>
            <a:r>
              <a:rPr lang="pl-PL" altLang="en-US" sz="2000" dirty="0" smtClean="0"/>
              <a:t>n</a:t>
            </a:r>
            <a:r>
              <a:rPr lang="pl-PL" alt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42697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2899</Words>
  <Application>Microsoft Office PowerPoint</Application>
  <PresentationFormat>On-screen Show (4:3)</PresentationFormat>
  <Paragraphs>289</Paragraphs>
  <Slides>61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Normiranje i izveštavanje</vt:lpstr>
      <vt:lpstr>Normiranje</vt:lpstr>
      <vt:lpstr>Termin normiranje</vt:lpstr>
      <vt:lpstr>Interpretacija skora</vt:lpstr>
      <vt:lpstr>Normativna i kriterijumska interpretacija (Dinić, 2019)</vt:lpstr>
      <vt:lpstr>Normiranje</vt:lpstr>
      <vt:lpstr>Norme</vt:lpstr>
      <vt:lpstr>Normiranje</vt:lpstr>
      <vt:lpstr>Normiranje – linearne transformacije</vt:lpstr>
      <vt:lpstr>Z-skala normalna raspodela</vt:lpstr>
      <vt:lpstr>Standardne skale</vt:lpstr>
      <vt:lpstr>Grafički prikaz standardnih skala</vt:lpstr>
      <vt:lpstr>Interpretacija skora</vt:lpstr>
      <vt:lpstr>Normiranje - nelinearne transformacije</vt:lpstr>
      <vt:lpstr>Skala percentila</vt:lpstr>
      <vt:lpstr>Fraktilne transformaije</vt:lpstr>
      <vt:lpstr>Normiranje - nelinearne transformacije</vt:lpstr>
      <vt:lpstr>Skala percentila</vt:lpstr>
      <vt:lpstr>Normiranje - nelinearne transformacije</vt:lpstr>
      <vt:lpstr>Norme</vt:lpstr>
      <vt:lpstr>Tabela normi</vt:lpstr>
      <vt:lpstr>Tabele normi</vt:lpstr>
      <vt:lpstr>Normativni uzorak</vt:lpstr>
      <vt:lpstr>Slide 24</vt:lpstr>
      <vt:lpstr>Primena normi</vt:lpstr>
      <vt:lpstr>Normiranje – dodatna razmatranja</vt:lpstr>
      <vt:lpstr>Pisanje priručnika za test</vt:lpstr>
      <vt:lpstr>Priručnik za test</vt:lpstr>
      <vt:lpstr>Sadržaj priručnika</vt:lpstr>
      <vt:lpstr>Saopštavanje rezultata testiranja</vt:lpstr>
      <vt:lpstr>Izveštavanje</vt:lpstr>
      <vt:lpstr>Izveštavanje i etički principi</vt:lpstr>
      <vt:lpstr>Izveštavanje – publika</vt:lpstr>
      <vt:lpstr>Komunikabilnost izveštaja</vt:lpstr>
      <vt:lpstr>Kako treba da izgleda izveštaj?</vt:lpstr>
      <vt:lpstr>Tipovi izveštaja</vt:lpstr>
      <vt:lpstr>Usmeni izveštaji</vt:lpstr>
      <vt:lpstr>Šta izveštaj treba da sadrži</vt:lpstr>
      <vt:lpstr>Klinički izveštaj – svrha</vt:lpstr>
      <vt:lpstr>Klinički izveštaj – informacije</vt:lpstr>
      <vt:lpstr>Klinički izveštaj – smernice</vt:lpstr>
      <vt:lpstr>Klinički izveštaj – preporuke</vt:lpstr>
      <vt:lpstr>Industrijski izveštaj – svrha</vt:lpstr>
      <vt:lpstr>Industrijski izveštaj – sadržaj</vt:lpstr>
      <vt:lpstr>Industrijski izveštaj – korišćenje</vt:lpstr>
      <vt:lpstr>Industrijski izveštaj – korišćenje</vt:lpstr>
      <vt:lpstr>Opšte smernice za pisanje izveštaja</vt:lpstr>
      <vt:lpstr>Loše prakse u pisanju izveštaja</vt:lpstr>
      <vt:lpstr>Primer dobre preporuke</vt:lpstr>
      <vt:lpstr>Kriterijumi za izbor testa</vt:lpstr>
      <vt:lpstr>Slide 51</vt:lpstr>
      <vt:lpstr>Slide 52</vt:lpstr>
      <vt:lpstr>Računarski podržano testiranje i interpretacija rezultata</vt:lpstr>
      <vt:lpstr>Kompjuterizirane metode ispitivanja i interpretacije </vt:lpstr>
      <vt:lpstr>Slide 55</vt:lpstr>
      <vt:lpstr>Slide 56</vt:lpstr>
      <vt:lpstr>Istraživanje o valjanosti CBTI</vt:lpstr>
      <vt:lpstr>Prednosti</vt:lpstr>
      <vt:lpstr>Ograničenja</vt:lpstr>
      <vt:lpstr>Da li će računari i u poslu psihološke procene istisnuti ljude?</vt:lpstr>
      <vt:lpstr>Hvala na pažnji!</vt:lpstr>
    </vt:vector>
  </TitlesOfParts>
  <Company>JP PTT saobracaja "Srbija"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Baždarenje i izveštavanje</dc:title>
  <dc:creator>Danka Purić</dc:creator>
  <cp:lastModifiedBy>korisnik</cp:lastModifiedBy>
  <cp:revision>142</cp:revision>
  <cp:lastPrinted>2017-11-20T13:48:44Z</cp:lastPrinted>
  <dcterms:created xsi:type="dcterms:W3CDTF">2017-11-20T13:37:34Z</dcterms:created>
  <dcterms:modified xsi:type="dcterms:W3CDTF">2019-12-10T12:06:11Z</dcterms:modified>
</cp:coreProperties>
</file>