
<file path=[Content_Types].xml><?xml version="1.0" encoding="utf-8"?>
<Types xmlns="http://schemas.openxmlformats.org/package/2006/content-types">
  <Default Extension="fntdata" ContentType="application/x-fontdata"/>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notesMasterIdLst>
    <p:notesMasterId r:id="rId20"/>
  </p:notesMasterIdLst>
  <p:sldSz cx="14630400" cy="8229600"/>
  <p:notesSz cx="8229600" cy="14630400"/>
  <p:embeddedFontLst>
    <p:embeddedFont>
      <p:font typeface="Montserrat"/>
      <p:regular r:id="rId25"/>
    </p:embeddedFont>
    <p:embeddedFont>
      <p:font typeface="Montserrat"/>
      <p:regular r:id="rId26"/>
    </p:embeddedFont>
    <p:embeddedFont>
      <p:font typeface="Montserrat"/>
      <p:regular r:id="rId27"/>
    </p:embeddedFont>
    <p:embeddedFont>
      <p:font typeface="Montserrat"/>
      <p:regular r:id="rId28"/>
    </p:embeddedFont>
    <p:embeddedFont>
      <p:font typeface="Source Sans 3"/>
      <p:regular r:id="rId29"/>
    </p:embeddedFont>
    <p:embeddedFont>
      <p:font typeface="Source Sans 3"/>
      <p:regular r:id="rId30"/>
    </p:embeddedFont>
  </p:embeddedFontLst>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notesMaster" Target="notesMasters/notesMaster1.xml"/><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 Id="rId25" Type="http://schemas.openxmlformats.org/officeDocument/2006/relationships/font" Target="fonts/font1.fntdata"/><Relationship Id="rId26" Type="http://schemas.openxmlformats.org/officeDocument/2006/relationships/font" Target="fonts/font2.fntdata"/><Relationship Id="rId27" Type="http://schemas.openxmlformats.org/officeDocument/2006/relationships/font" Target="fonts/font3.fntdata"/><Relationship Id="rId28" Type="http://schemas.openxmlformats.org/officeDocument/2006/relationships/font" Target="fonts/font4.fntdata"/><Relationship Id="rId29" Type="http://schemas.openxmlformats.org/officeDocument/2006/relationships/font" Target="fonts/font5.fntdata"/><Relationship Id="rId30" Type="http://schemas.openxmlformats.org/officeDocument/2006/relationships/font" Target="fonts/font6.fntdata"/></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Slide 9 master">
    <p:bg>
      <p:bgPr>
        <a:solidFill>
          <a:srgbClr val="000000"/>
        </a:solidFill>
      </p:bgPr>
    </p:bg>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AFAFA"/>
          </a:solidFill>
          <a:ln/>
        </p:spPr>
      </p:sp>
      <p:sp>
        <p:nvSpPr>
          <p:cNvPr id="3" name="Shape 1"/>
          <p:cNvSpPr/>
          <p:nvPr/>
        </p:nvSpPr>
        <p:spPr>
          <a:xfrm>
            <a:off x="0" y="0"/>
            <a:ext cx="14630400" cy="8229600"/>
          </a:xfrm>
          <a:prstGeom prst="rect">
            <a:avLst/>
          </a:prstGeom>
          <a:solidFill>
            <a:srgbClr val="FFFFFF"/>
          </a:solidFill>
          <a:ln/>
        </p:spPr>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Slide 10 master">
    <p:bg>
      <p:bgPr>
        <a:solidFill>
          <a:srgbClr val="000000"/>
        </a:solidFill>
      </p:bgPr>
    </p:bg>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AFAFA"/>
          </a:solidFill>
          <a:ln/>
        </p:spPr>
      </p:sp>
      <p:sp>
        <p:nvSpPr>
          <p:cNvPr id="3" name="Shape 1"/>
          <p:cNvSpPr/>
          <p:nvPr/>
        </p:nvSpPr>
        <p:spPr>
          <a:xfrm>
            <a:off x="0" y="0"/>
            <a:ext cx="14630400" cy="8229600"/>
          </a:xfrm>
          <a:prstGeom prst="rect">
            <a:avLst/>
          </a:prstGeom>
          <a:solidFill>
            <a:srgbClr val="FFFFFF"/>
          </a:solidFill>
          <a:ln/>
        </p:spPr>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Slide 11 master">
    <p:bg>
      <p:bgPr>
        <a:solidFill>
          <a:srgbClr val="000000"/>
        </a:solidFill>
      </p:bgPr>
    </p:bg>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AFAFA"/>
          </a:solidFill>
          <a:ln/>
        </p:spPr>
      </p:sp>
      <p:sp>
        <p:nvSpPr>
          <p:cNvPr id="3" name="Shape 1"/>
          <p:cNvSpPr/>
          <p:nvPr/>
        </p:nvSpPr>
        <p:spPr>
          <a:xfrm>
            <a:off x="0" y="0"/>
            <a:ext cx="14630400" cy="8229600"/>
          </a:xfrm>
          <a:prstGeom prst="rect">
            <a:avLst/>
          </a:prstGeom>
          <a:solidFill>
            <a:srgbClr val="FFFFFF"/>
          </a:solidFill>
          <a:ln/>
        </p:spPr>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lide 12 master">
    <p:bg>
      <p:bgPr>
        <a:solidFill>
          <a:srgbClr val="000000"/>
        </a:solidFill>
      </p:bgPr>
    </p:bg>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AFAFA"/>
          </a:solidFill>
          <a:ln/>
        </p:spPr>
      </p:sp>
      <p:sp>
        <p:nvSpPr>
          <p:cNvPr id="3" name="Shape 1"/>
          <p:cNvSpPr/>
          <p:nvPr/>
        </p:nvSpPr>
        <p:spPr>
          <a:xfrm>
            <a:off x="0" y="0"/>
            <a:ext cx="14630400" cy="8229600"/>
          </a:xfrm>
          <a:prstGeom prst="rect">
            <a:avLst/>
          </a:prstGeom>
          <a:solidFill>
            <a:srgbClr val="FFFFFF"/>
          </a:solidFill>
          <a:ln/>
        </p:spPr>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Slide 13 master">
    <p:bg>
      <p:bgPr>
        <a:solidFill>
          <a:srgbClr val="000000"/>
        </a:solidFill>
      </p:bgPr>
    </p:bg>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AFAFA"/>
          </a:solidFill>
          <a:ln/>
        </p:spPr>
      </p:sp>
      <p:sp>
        <p:nvSpPr>
          <p:cNvPr id="3" name="Shape 1"/>
          <p:cNvSpPr/>
          <p:nvPr/>
        </p:nvSpPr>
        <p:spPr>
          <a:xfrm>
            <a:off x="0" y="0"/>
            <a:ext cx="14630400" cy="8229600"/>
          </a:xfrm>
          <a:prstGeom prst="rect">
            <a:avLst/>
          </a:prstGeom>
          <a:solidFill>
            <a:srgbClr val="FFFFFF"/>
          </a:solidFill>
          <a:ln/>
        </p:spPr>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Slide 14 master">
    <p:bg>
      <p:bgPr>
        <a:solidFill>
          <a:srgbClr val="000000"/>
        </a:solidFill>
      </p:bgPr>
    </p:bg>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AFAFA"/>
          </a:solidFill>
          <a:ln/>
        </p:spPr>
      </p:sp>
      <p:sp>
        <p:nvSpPr>
          <p:cNvPr id="3" name="Shape 1"/>
          <p:cNvSpPr/>
          <p:nvPr/>
        </p:nvSpPr>
        <p:spPr>
          <a:xfrm>
            <a:off x="0" y="0"/>
            <a:ext cx="14630400" cy="8229600"/>
          </a:xfrm>
          <a:prstGeom prst="rect">
            <a:avLst/>
          </a:prstGeom>
          <a:solidFill>
            <a:srgbClr val="FFFFFF"/>
          </a:solidFill>
          <a:ln/>
        </p:spPr>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Slide 15 master">
    <p:bg>
      <p:bgPr>
        <a:solidFill>
          <a:srgbClr val="000000"/>
        </a:solidFill>
      </p:bgPr>
    </p:bg>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AFAFA"/>
          </a:solidFill>
          <a:ln/>
        </p:spPr>
      </p:sp>
      <p:sp>
        <p:nvSpPr>
          <p:cNvPr id="3" name="Shape 1"/>
          <p:cNvSpPr/>
          <p:nvPr/>
        </p:nvSpPr>
        <p:spPr>
          <a:xfrm>
            <a:off x="0" y="0"/>
            <a:ext cx="14630400" cy="8229600"/>
          </a:xfrm>
          <a:prstGeom prst="rect">
            <a:avLst/>
          </a:prstGeom>
          <a:solidFill>
            <a:srgbClr val="FFFFFF"/>
          </a:solidFill>
          <a:ln/>
        </p:spPr>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Slide 16 master">
    <p:bg>
      <p:bgPr>
        <a:solidFill>
          <a:srgbClr val="000000"/>
        </a:solidFill>
      </p:bgPr>
    </p:bg>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AFAFA"/>
          </a:solidFill>
          <a:ln/>
        </p:spPr>
      </p:sp>
      <p:sp>
        <p:nvSpPr>
          <p:cNvPr id="3" name="Shape 1"/>
          <p:cNvSpPr/>
          <p:nvPr/>
        </p:nvSpPr>
        <p:spPr>
          <a:xfrm>
            <a:off x="0" y="0"/>
            <a:ext cx="14630400" cy="8229600"/>
          </a:xfrm>
          <a:prstGeom prst="rect">
            <a:avLst/>
          </a:prstGeom>
          <a:solidFill>
            <a:srgbClr val="FFFFFF"/>
          </a:solidFill>
          <a:ln/>
        </p:spPr>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Slide 17 master">
    <p:bg>
      <p:bgPr>
        <a:solidFill>
          <a:srgbClr val="000000"/>
        </a:solidFill>
      </p:bgPr>
    </p:bg>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AFAFA"/>
          </a:solidFill>
          <a:ln/>
        </p:spPr>
      </p:sp>
      <p:sp>
        <p:nvSpPr>
          <p:cNvPr id="3" name="Shape 1"/>
          <p:cNvSpPr/>
          <p:nvPr/>
        </p:nvSpPr>
        <p:spPr>
          <a:xfrm>
            <a:off x="0" y="0"/>
            <a:ext cx="14630400" cy="8229600"/>
          </a:xfrm>
          <a:prstGeom prst="rect">
            <a:avLst/>
          </a:prstGeom>
          <a:solidFill>
            <a:srgbClr val="FFFFFF"/>
          </a:solidFill>
          <a:ln/>
        </p:spPr>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Slide 18 master">
    <p:bg>
      <p:bgPr>
        <a:solidFill>
          <a:srgbClr val="000000"/>
        </a:solidFill>
      </p:bgPr>
    </p:bg>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AFAFA"/>
          </a:solidFill>
          <a:ln/>
        </p:spPr>
      </p:sp>
      <p:sp>
        <p:nvSpPr>
          <p:cNvPr id="3" name="Shape 1"/>
          <p:cNvSpPr/>
          <p:nvPr/>
        </p:nvSpPr>
        <p:spPr>
          <a:xfrm>
            <a:off x="0" y="0"/>
            <a:ext cx="14630400" cy="8229600"/>
          </a:xfrm>
          <a:prstGeom prst="rect">
            <a:avLst/>
          </a:prstGeom>
          <a:solidFill>
            <a:srgbClr val="FFFFFF"/>
          </a:solidFill>
          <a:ln/>
        </p:spPr>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Slide 1 master">
    <p:bg>
      <p:bgPr>
        <a:solidFill>
          <a:srgbClr val="000000"/>
        </a:solidFill>
      </p:bgPr>
    </p:bg>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AFAFA"/>
          </a:solidFill>
          <a:ln/>
        </p:spPr>
      </p:sp>
      <p:sp>
        <p:nvSpPr>
          <p:cNvPr id="3" name="Shape 1"/>
          <p:cNvSpPr/>
          <p:nvPr/>
        </p:nvSpPr>
        <p:spPr>
          <a:xfrm>
            <a:off x="0" y="0"/>
            <a:ext cx="14630400" cy="8229600"/>
          </a:xfrm>
          <a:prstGeom prst="rect">
            <a:avLst/>
          </a:prstGeom>
          <a:solidFill>
            <a:srgbClr val="FFFFFF"/>
          </a:solidFill>
          <a:ln/>
        </p:spPr>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Slide 2 master">
    <p:bg>
      <p:bgPr>
        <a:solidFill>
          <a:srgbClr val="000000"/>
        </a:solidFill>
      </p:bgPr>
    </p:bg>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AFAFA"/>
          </a:solidFill>
          <a:ln/>
        </p:spPr>
      </p:sp>
      <p:sp>
        <p:nvSpPr>
          <p:cNvPr id="3" name="Shape 1"/>
          <p:cNvSpPr/>
          <p:nvPr/>
        </p:nvSpPr>
        <p:spPr>
          <a:xfrm>
            <a:off x="0" y="0"/>
            <a:ext cx="14630400" cy="8229600"/>
          </a:xfrm>
          <a:prstGeom prst="rect">
            <a:avLst/>
          </a:prstGeom>
          <a:solidFill>
            <a:srgbClr val="FFFFFF"/>
          </a:solidFill>
          <a:ln/>
        </p:spPr>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Slide 3 master">
    <p:bg>
      <p:bgPr>
        <a:solidFill>
          <a:srgbClr val="000000"/>
        </a:solidFill>
      </p:bgPr>
    </p:bg>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AFAFA"/>
          </a:solidFill>
          <a:ln/>
        </p:spPr>
      </p:sp>
      <p:sp>
        <p:nvSpPr>
          <p:cNvPr id="3" name="Shape 1"/>
          <p:cNvSpPr/>
          <p:nvPr/>
        </p:nvSpPr>
        <p:spPr>
          <a:xfrm>
            <a:off x="0" y="0"/>
            <a:ext cx="14630400" cy="8229600"/>
          </a:xfrm>
          <a:prstGeom prst="rect">
            <a:avLst/>
          </a:prstGeom>
          <a:solidFill>
            <a:srgbClr val="FFFFFF"/>
          </a:solidFill>
          <a:ln/>
        </p:spPr>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lide 4 master">
    <p:bg>
      <p:bgPr>
        <a:solidFill>
          <a:srgbClr val="000000"/>
        </a:solidFill>
      </p:bgPr>
    </p:bg>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AFAFA"/>
          </a:solidFill>
          <a:ln/>
        </p:spPr>
      </p:sp>
      <p:sp>
        <p:nvSpPr>
          <p:cNvPr id="3" name="Shape 1"/>
          <p:cNvSpPr/>
          <p:nvPr/>
        </p:nvSpPr>
        <p:spPr>
          <a:xfrm>
            <a:off x="0" y="0"/>
            <a:ext cx="14630400" cy="8229600"/>
          </a:xfrm>
          <a:prstGeom prst="rect">
            <a:avLst/>
          </a:prstGeom>
          <a:solidFill>
            <a:srgbClr val="FFFFFF"/>
          </a:solidFill>
          <a:ln/>
        </p:spPr>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lide 5 master">
    <p:bg>
      <p:bgPr>
        <a:solidFill>
          <a:srgbClr val="000000"/>
        </a:solidFill>
      </p:bgPr>
    </p:bg>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AFAFA"/>
          </a:solidFill>
          <a:ln/>
        </p:spPr>
      </p:sp>
      <p:sp>
        <p:nvSpPr>
          <p:cNvPr id="3" name="Shape 1"/>
          <p:cNvSpPr/>
          <p:nvPr/>
        </p:nvSpPr>
        <p:spPr>
          <a:xfrm>
            <a:off x="0" y="0"/>
            <a:ext cx="14630400" cy="8229600"/>
          </a:xfrm>
          <a:prstGeom prst="rect">
            <a:avLst/>
          </a:prstGeom>
          <a:solidFill>
            <a:srgbClr val="FFFFFF"/>
          </a:solidFill>
          <a:ln/>
        </p:spPr>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Slide 6 master">
    <p:bg>
      <p:bgPr>
        <a:solidFill>
          <a:srgbClr val="000000"/>
        </a:solidFill>
      </p:bgPr>
    </p:bg>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AFAFA"/>
          </a:solidFill>
          <a:ln/>
        </p:spPr>
      </p:sp>
      <p:sp>
        <p:nvSpPr>
          <p:cNvPr id="3" name="Shape 1"/>
          <p:cNvSpPr/>
          <p:nvPr/>
        </p:nvSpPr>
        <p:spPr>
          <a:xfrm>
            <a:off x="0" y="0"/>
            <a:ext cx="14630400" cy="8229600"/>
          </a:xfrm>
          <a:prstGeom prst="rect">
            <a:avLst/>
          </a:prstGeom>
          <a:solidFill>
            <a:srgbClr val="FFFFFF"/>
          </a:solidFill>
          <a:ln/>
        </p:spPr>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Slide 7 master">
    <p:bg>
      <p:bgPr>
        <a:solidFill>
          <a:srgbClr val="000000"/>
        </a:solidFill>
      </p:bgPr>
    </p:bg>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AFAFA"/>
          </a:solidFill>
          <a:ln/>
        </p:spPr>
      </p:sp>
      <p:sp>
        <p:nvSpPr>
          <p:cNvPr id="3" name="Shape 1"/>
          <p:cNvSpPr/>
          <p:nvPr/>
        </p:nvSpPr>
        <p:spPr>
          <a:xfrm>
            <a:off x="0" y="0"/>
            <a:ext cx="14630400" cy="8229600"/>
          </a:xfrm>
          <a:prstGeom prst="rect">
            <a:avLst/>
          </a:prstGeom>
          <a:solidFill>
            <a:srgbClr val="FFFFFF"/>
          </a:solidFill>
          <a:ln/>
        </p:spPr>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Slide 8 master">
    <p:bg>
      <p:bgPr>
        <a:solidFill>
          <a:srgbClr val="000000"/>
        </a:solidFill>
      </p:bgPr>
    </p:bg>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AFAFA"/>
          </a:solidFill>
          <a:ln/>
        </p:spPr>
      </p:sp>
      <p:sp>
        <p:nvSpPr>
          <p:cNvPr id="3" name="Shape 1"/>
          <p:cNvSpPr/>
          <p:nvPr/>
        </p:nvSpPr>
        <p:spPr>
          <a:xfrm>
            <a:off x="0" y="0"/>
            <a:ext cx="14630400" cy="8229600"/>
          </a:xfrm>
          <a:prstGeom prst="rect">
            <a:avLst/>
          </a:prstGeom>
          <a:solidFill>
            <a:srgbClr val="FFFFFF"/>
          </a:solidFill>
          <a:ln/>
        </p:spPr>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20"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 id="2147483667" r:id="rId19"/>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slideLayout" Target="../slideLayouts/slideLayout12.xml"/><Relationship Id="rId3"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slideLayout" Target="../slideLayouts/slideLayout13.xml"/><Relationship Id="rId3"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svg"/><Relationship Id="rId3" Type="http://schemas.openxmlformats.org/officeDocument/2006/relationships/image" Target="../media/image-14-3.png"/><Relationship Id="rId4" Type="http://schemas.openxmlformats.org/officeDocument/2006/relationships/image" Target="../media/image-14-4.svg"/><Relationship Id="rId5" Type="http://schemas.openxmlformats.org/officeDocument/2006/relationships/image" Target="../media/image-14-5.png"/><Relationship Id="rId6" Type="http://schemas.openxmlformats.org/officeDocument/2006/relationships/image" Target="../media/image-14-6.svg"/><Relationship Id="rId7" Type="http://schemas.openxmlformats.org/officeDocument/2006/relationships/image" Target="../media/image-14-7.png"/><Relationship Id="rId8" Type="http://schemas.openxmlformats.org/officeDocument/2006/relationships/image" Target="../media/image-14-8.svg"/><Relationship Id="rId9" Type="http://schemas.openxmlformats.org/officeDocument/2006/relationships/image" Target="../media/image-14-9.png"/><Relationship Id="rId10" Type="http://schemas.openxmlformats.org/officeDocument/2006/relationships/image" Target="../media/image-14-10.svg"/><Relationship Id="rId11" Type="http://schemas.openxmlformats.org/officeDocument/2006/relationships/slideLayout" Target="../slideLayouts/slideLayout15.xml"/><Relationship Id="rId1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slideLayout" Target="../slideLayouts/slideLayout16.xml"/><Relationship Id="rId3"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svg"/><Relationship Id="rId3" Type="http://schemas.openxmlformats.org/officeDocument/2006/relationships/image" Target="../media/image-16-3.png"/><Relationship Id="rId4" Type="http://schemas.openxmlformats.org/officeDocument/2006/relationships/image" Target="../media/image-16-4.svg"/><Relationship Id="rId5" Type="http://schemas.openxmlformats.org/officeDocument/2006/relationships/image" Target="../media/image-16-5.png"/><Relationship Id="rId6" Type="http://schemas.openxmlformats.org/officeDocument/2006/relationships/image" Target="../media/image-16-6.svg"/><Relationship Id="rId7" Type="http://schemas.openxmlformats.org/officeDocument/2006/relationships/slideLayout" Target="../slideLayouts/slideLayout17.xml"/><Relationship Id="rId8"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9.xml"/><Relationship Id="rId2" Type="http://schemas.openxmlformats.org/officeDocument/2006/relationships/notesSlide" Target="../notesSlides/notesSlide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slideLayout" Target="../slideLayouts/slideLayout4.xml"/><Relationship Id="rId3"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spTree>
      <p:nvGrpSpPr>
        <p:cNvPr id="1" name=""/>
        <p:cNvGrpSpPr/>
        <p:nvPr/>
      </p:nvGrpSpPr>
      <p:grpSpPr>
        <a:xfrm>
          <a:off x="0" y="0"/>
          <a:ext cx="0" cy="0"/>
          <a:chOff x="0" y="0"/>
          <a:chExt cx="0" cy="0"/>
        </a:xfrm>
      </p:grpSpPr>
      <p:sp>
        <p:nvSpPr>
          <p:cNvPr id="2" name="Text 0"/>
          <p:cNvSpPr/>
          <p:nvPr/>
        </p:nvSpPr>
        <p:spPr>
          <a:xfrm>
            <a:off x="793790" y="3455075"/>
            <a:ext cx="8311753" cy="620078"/>
          </a:xfrm>
          <a:prstGeom prst="rect">
            <a:avLst/>
          </a:prstGeom>
          <a:noFill/>
          <a:ln/>
        </p:spPr>
        <p:txBody>
          <a:bodyPr wrap="none" lIns="0" tIns="0" rIns="0" bIns="0" rtlCol="0" anchor="t"/>
          <a:lstStyle/>
          <a:p>
            <a:pPr algn="l" indent="0" marL="0">
              <a:lnSpc>
                <a:spcPts val="4850"/>
              </a:lnSpc>
              <a:buNone/>
            </a:pPr>
            <a:r>
              <a:rPr lang="en-US" sz="3900" b="1" dirty="0">
                <a:solidFill>
                  <a:srgbClr val="769993"/>
                </a:solidFill>
                <a:latin typeface="Montserrat Bold" pitchFamily="34" charset="0"/>
                <a:ea typeface="Montserrat Bold" pitchFamily="34" charset="-122"/>
                <a:cs typeface="Montserrat Bold" pitchFamily="34" charset="-120"/>
              </a:rPr>
              <a:t>Agilne upravljanje promenama: </a:t>
            </a:r>
            <a:endParaRPr lang="en-US" sz="3900" dirty="0"/>
          </a:p>
        </p:txBody>
      </p:sp>
      <p:sp>
        <p:nvSpPr>
          <p:cNvPr id="3" name="Text 1"/>
          <p:cNvSpPr/>
          <p:nvPr/>
        </p:nvSpPr>
        <p:spPr>
          <a:xfrm>
            <a:off x="793790" y="4154448"/>
            <a:ext cx="8040886" cy="620078"/>
          </a:xfrm>
          <a:prstGeom prst="rect">
            <a:avLst/>
          </a:prstGeom>
          <a:noFill/>
          <a:ln/>
        </p:spPr>
        <p:txBody>
          <a:bodyPr wrap="none" lIns="0" tIns="0" rIns="0" bIns="0" rtlCol="0" anchor="t"/>
          <a:lstStyle/>
          <a:p>
            <a:pPr algn="l" indent="0" marL="0">
              <a:lnSpc>
                <a:spcPts val="4850"/>
              </a:lnSpc>
              <a:buNone/>
            </a:pPr>
            <a:r>
              <a:rPr lang="en-US" sz="3900" b="1" dirty="0">
                <a:solidFill>
                  <a:srgbClr val="769993"/>
                </a:solidFill>
                <a:latin typeface="Montserrat Bold" pitchFamily="34" charset="0"/>
                <a:ea typeface="Montserrat Bold" pitchFamily="34" charset="-122"/>
                <a:cs typeface="Montserrat Bold" pitchFamily="34" charset="-120"/>
              </a:rPr>
              <a:t>principi, praksa i Spotify model</a:t>
            </a:r>
            <a:endParaRPr lang="en-US" sz="39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spTree>
      <p:nvGrpSpPr>
        <p:cNvPr id="1" name=""/>
        <p:cNvGrpSpPr/>
        <p:nvPr/>
      </p:nvGrpSpPr>
      <p:grpSpPr>
        <a:xfrm>
          <a:off x="0" y="0"/>
          <a:ext cx="0" cy="0"/>
          <a:chOff x="0" y="0"/>
          <a:chExt cx="0" cy="0"/>
        </a:xfrm>
      </p:grpSpPr>
      <p:sp>
        <p:nvSpPr>
          <p:cNvPr id="2" name="Text 0"/>
          <p:cNvSpPr/>
          <p:nvPr/>
        </p:nvSpPr>
        <p:spPr>
          <a:xfrm>
            <a:off x="793790" y="2419350"/>
            <a:ext cx="9919216" cy="620078"/>
          </a:xfrm>
          <a:prstGeom prst="rect">
            <a:avLst/>
          </a:prstGeom>
          <a:noFill/>
          <a:ln/>
        </p:spPr>
        <p:txBody>
          <a:bodyPr wrap="none" lIns="0" tIns="0" rIns="0" bIns="0" rtlCol="0" anchor="t"/>
          <a:lstStyle/>
          <a:p>
            <a:pPr algn="l" indent="0" marL="0">
              <a:lnSpc>
                <a:spcPts val="4850"/>
              </a:lnSpc>
              <a:buNone/>
            </a:pPr>
            <a:r>
              <a:rPr lang="en-US" sz="3900" b="1" dirty="0">
                <a:solidFill>
                  <a:srgbClr val="769993"/>
                </a:solidFill>
                <a:latin typeface="Montserrat Bold" pitchFamily="34" charset="0"/>
                <a:ea typeface="Montserrat Bold" pitchFamily="34" charset="-122"/>
                <a:cs typeface="Montserrat Bold" pitchFamily="34" charset="-120"/>
              </a:rPr>
              <a:t>Šta je zapravo novo u Spotify modelu?</a:t>
            </a:r>
            <a:endParaRPr lang="en-US" sz="3900" dirty="0"/>
          </a:p>
        </p:txBody>
      </p:sp>
      <p:sp>
        <p:nvSpPr>
          <p:cNvPr id="3" name="Text 1"/>
          <p:cNvSpPr/>
          <p:nvPr/>
        </p:nvSpPr>
        <p:spPr>
          <a:xfrm>
            <a:off x="793790" y="3535442"/>
            <a:ext cx="2736533" cy="310158"/>
          </a:xfrm>
          <a:prstGeom prst="rect">
            <a:avLst/>
          </a:prstGeom>
          <a:noFill/>
          <a:ln/>
        </p:spPr>
        <p:txBody>
          <a:bodyPr wrap="none" lIns="0" tIns="0" rIns="0" bIns="0" rtlCol="0" anchor="t"/>
          <a:lstStyle/>
          <a:p>
            <a:pPr algn="l" indent="0" marL="0">
              <a:lnSpc>
                <a:spcPts val="2400"/>
              </a:lnSpc>
              <a:buNone/>
            </a:pPr>
            <a:r>
              <a:rPr lang="en-US" sz="1950" b="1" dirty="0">
                <a:solidFill>
                  <a:srgbClr val="769993"/>
                </a:solidFill>
                <a:latin typeface="Montserrat Bold" pitchFamily="34" charset="0"/>
                <a:ea typeface="Montserrat Bold" pitchFamily="34" charset="-122"/>
                <a:cs typeface="Montserrat Bold" pitchFamily="34" charset="-120"/>
              </a:rPr>
              <a:t>Klasična organizacija</a:t>
            </a:r>
            <a:endParaRPr lang="en-US" sz="1950" dirty="0"/>
          </a:p>
        </p:txBody>
      </p:sp>
      <p:sp>
        <p:nvSpPr>
          <p:cNvPr id="4" name="Text 2"/>
          <p:cNvSpPr/>
          <p:nvPr/>
        </p:nvSpPr>
        <p:spPr>
          <a:xfrm>
            <a:off x="793790" y="4043958"/>
            <a:ext cx="6279356" cy="635079"/>
          </a:xfrm>
          <a:prstGeom prst="rect">
            <a:avLst/>
          </a:prstGeom>
          <a:noFill/>
          <a:ln/>
        </p:spPr>
        <p:txBody>
          <a:bodyPr wrap="square" lIns="0" tIns="0" rIns="0" bIns="0" rtlCol="0" anchor="t"/>
          <a:lstStyle/>
          <a:p>
            <a:pPr algn="l" indent="0" marL="0">
              <a:lnSpc>
                <a:spcPts val="2500"/>
              </a:lnSpc>
              <a:buNone/>
            </a:pPr>
            <a:r>
              <a:rPr lang="en-US" sz="1550" dirty="0">
                <a:solidFill>
                  <a:srgbClr val="272525"/>
                </a:solidFill>
                <a:latin typeface="Source Sans 3" pitchFamily="34" charset="0"/>
                <a:ea typeface="Source Sans 3" pitchFamily="34" charset="-122"/>
                <a:cs typeface="Source Sans 3" pitchFamily="34" charset="-120"/>
              </a:rPr>
              <a:t>Zaposleni pripadaju jednom odeljenju (marketing, IT, HR) i njihov menadžer je šef tog odeljenja.</a:t>
            </a:r>
            <a:endParaRPr lang="en-US" sz="1550" dirty="0"/>
          </a:p>
        </p:txBody>
      </p:sp>
      <p:sp>
        <p:nvSpPr>
          <p:cNvPr id="5" name="Shape 3"/>
          <p:cNvSpPr/>
          <p:nvPr/>
        </p:nvSpPr>
        <p:spPr>
          <a:xfrm>
            <a:off x="7421999" y="3337084"/>
            <a:ext cx="6565106" cy="2473166"/>
          </a:xfrm>
          <a:prstGeom prst="roundRect">
            <a:avLst>
              <a:gd name="adj" fmla="val 5778"/>
            </a:avLst>
          </a:prstGeom>
          <a:solidFill>
            <a:srgbClr val="769993"/>
          </a:solidFill>
          <a:ln/>
        </p:spPr>
      </p:sp>
      <p:sp>
        <p:nvSpPr>
          <p:cNvPr id="6" name="Text 4"/>
          <p:cNvSpPr/>
          <p:nvPr/>
        </p:nvSpPr>
        <p:spPr>
          <a:xfrm>
            <a:off x="7620357" y="3535442"/>
            <a:ext cx="2480905" cy="310158"/>
          </a:xfrm>
          <a:prstGeom prst="rect">
            <a:avLst/>
          </a:prstGeom>
          <a:noFill/>
          <a:ln/>
        </p:spPr>
        <p:txBody>
          <a:bodyPr wrap="none" lIns="0" tIns="0" rIns="0" bIns="0" rtlCol="0" anchor="t"/>
          <a:lstStyle/>
          <a:p>
            <a:pPr algn="l" indent="0" marL="0">
              <a:lnSpc>
                <a:spcPts val="2400"/>
              </a:lnSpc>
              <a:buNone/>
            </a:pPr>
            <a:r>
              <a:rPr lang="en-US" sz="1950" b="1" dirty="0">
                <a:solidFill>
                  <a:srgbClr val="000000"/>
                </a:solidFill>
                <a:latin typeface="Montserrat Bold" pitchFamily="34" charset="0"/>
                <a:ea typeface="Montserrat Bold" pitchFamily="34" charset="-122"/>
                <a:cs typeface="Montserrat Bold" pitchFamily="34" charset="-120"/>
              </a:rPr>
              <a:t>Spotify model</a:t>
            </a:r>
            <a:endParaRPr lang="en-US" sz="1950" dirty="0"/>
          </a:p>
        </p:txBody>
      </p:sp>
      <p:sp>
        <p:nvSpPr>
          <p:cNvPr id="7" name="Text 5"/>
          <p:cNvSpPr/>
          <p:nvPr/>
        </p:nvSpPr>
        <p:spPr>
          <a:xfrm>
            <a:off x="7620357" y="4043958"/>
            <a:ext cx="6168390" cy="1587698"/>
          </a:xfrm>
          <a:prstGeom prst="rect">
            <a:avLst/>
          </a:prstGeom>
          <a:noFill/>
          <a:ln/>
        </p:spPr>
        <p:txBody>
          <a:bodyPr wrap="square" lIns="0" tIns="0" rIns="0" bIns="0" rtlCol="0" anchor="t"/>
          <a:lstStyle/>
          <a:p>
            <a:pPr algn="l" indent="0" marL="0">
              <a:lnSpc>
                <a:spcPts val="2500"/>
              </a:lnSpc>
              <a:buNone/>
            </a:pPr>
            <a:r>
              <a:rPr lang="en-US" sz="1550" dirty="0">
                <a:solidFill>
                  <a:srgbClr val="000000"/>
                </a:solidFill>
                <a:latin typeface="Source Sans 3" pitchFamily="34" charset="0"/>
                <a:ea typeface="Source Sans 3" pitchFamily="34" charset="-122"/>
                <a:cs typeface="Source Sans 3" pitchFamily="34" charset="-120"/>
              </a:rPr>
              <a:t>Primarna pripadnost je </a:t>
            </a:r>
            <a:pPr algn="l" indent="0" marL="0">
              <a:lnSpc>
                <a:spcPts val="2500"/>
              </a:lnSpc>
              <a:buNone/>
            </a:pPr>
            <a:r>
              <a:rPr lang="en-US" sz="1550" b="1" dirty="0">
                <a:solidFill>
                  <a:srgbClr val="000000"/>
                </a:solidFill>
                <a:latin typeface="Source Sans 3" pitchFamily="34" charset="0"/>
                <a:ea typeface="Source Sans 3" pitchFamily="34" charset="-122"/>
                <a:cs typeface="Source Sans 3" pitchFamily="34" charset="-120"/>
              </a:rPr>
              <a:t>skvod</a:t>
            </a:r>
            <a:pPr algn="l" indent="0" marL="0">
              <a:lnSpc>
                <a:spcPts val="2500"/>
              </a:lnSpc>
              <a:buNone/>
            </a:pPr>
            <a:r>
              <a:rPr lang="en-US" sz="1550" dirty="0">
                <a:solidFill>
                  <a:srgbClr val="000000"/>
                </a:solidFill>
                <a:latin typeface="Source Sans 3" pitchFamily="34" charset="0"/>
                <a:ea typeface="Source Sans 3" pitchFamily="34" charset="-122"/>
                <a:cs typeface="Source Sans 3" pitchFamily="34" charset="-120"/>
              </a:rPr>
              <a:t> — tim koji zajedno isporučuje nešto korisnicima. „Vertikalna" funkcionalna pripadnost (čapter) je sekundarna. Ovo je </a:t>
            </a:r>
            <a:pPr algn="l" indent="0" marL="0">
              <a:lnSpc>
                <a:spcPts val="2500"/>
              </a:lnSpc>
              <a:buNone/>
            </a:pPr>
            <a:r>
              <a:rPr lang="en-US" sz="1550" b="1" dirty="0">
                <a:solidFill>
                  <a:srgbClr val="000000"/>
                </a:solidFill>
                <a:latin typeface="Source Sans 3" pitchFamily="34" charset="0"/>
                <a:ea typeface="Source Sans 3" pitchFamily="34" charset="-122"/>
                <a:cs typeface="Source Sans 3" pitchFamily="34" charset="-120"/>
              </a:rPr>
              <a:t>obrnuta matrica</a:t>
            </a:r>
            <a:pPr algn="l" indent="0" marL="0">
              <a:lnSpc>
                <a:spcPts val="2500"/>
              </a:lnSpc>
              <a:buNone/>
            </a:pPr>
            <a:r>
              <a:rPr lang="en-US" sz="1550" dirty="0">
                <a:solidFill>
                  <a:srgbClr val="000000"/>
                </a:solidFill>
                <a:latin typeface="Source Sans 3" pitchFamily="34" charset="0"/>
                <a:ea typeface="Source Sans 3" pitchFamily="34" charset="-122"/>
                <a:cs typeface="Source Sans 3" pitchFamily="34" charset="-120"/>
              </a:rPr>
              <a:t>: umesto da funkcionalni menadžer dodeljuje ljude projektima, skvod je primarna jedinica, a funkcionalna ekspertiza se koordinira kroz čaptere horizontalno.</a:t>
            </a:r>
            <a:endParaRPr lang="en-US" sz="15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spTree>
      <p:nvGrpSpPr>
        <p:cNvPr id="1" name=""/>
        <p:cNvGrpSpPr/>
        <p:nvPr/>
      </p:nvGrpSpPr>
      <p:grpSpPr>
        <a:xfrm>
          <a:off x="0" y="0"/>
          <a:ext cx="0" cy="0"/>
          <a:chOff x="0" y="0"/>
          <a:chExt cx="0" cy="0"/>
        </a:xfrm>
      </p:grpSpPr>
      <p:sp>
        <p:nvSpPr>
          <p:cNvPr id="2" name="Text 0"/>
          <p:cNvSpPr/>
          <p:nvPr/>
        </p:nvSpPr>
        <p:spPr>
          <a:xfrm>
            <a:off x="793790" y="776168"/>
            <a:ext cx="7918847" cy="496133"/>
          </a:xfrm>
          <a:prstGeom prst="rect">
            <a:avLst/>
          </a:prstGeom>
          <a:noFill/>
          <a:ln/>
        </p:spPr>
        <p:txBody>
          <a:bodyPr wrap="none" lIns="0" tIns="0" rIns="0" bIns="0" rtlCol="0" anchor="t"/>
          <a:lstStyle/>
          <a:p>
            <a:pPr algn="l" indent="0" marL="0">
              <a:lnSpc>
                <a:spcPts val="3900"/>
              </a:lnSpc>
              <a:buNone/>
            </a:pPr>
            <a:r>
              <a:rPr lang="en-US" sz="3100" b="1" dirty="0">
                <a:solidFill>
                  <a:srgbClr val="769993"/>
                </a:solidFill>
                <a:latin typeface="Montserrat Bold" pitchFamily="34" charset="0"/>
                <a:ea typeface="Montserrat Bold" pitchFamily="34" charset="-122"/>
                <a:cs typeface="Montserrat Bold" pitchFamily="34" charset="-120"/>
              </a:rPr>
              <a:t>Spotify model u praksi: kritika i kolaps</a:t>
            </a:r>
            <a:endParaRPr lang="en-US" sz="3100" dirty="0"/>
          </a:p>
        </p:txBody>
      </p:sp>
      <p:sp>
        <p:nvSpPr>
          <p:cNvPr id="3" name="Text 1"/>
          <p:cNvSpPr/>
          <p:nvPr/>
        </p:nvSpPr>
        <p:spPr>
          <a:xfrm>
            <a:off x="1031915" y="1669137"/>
            <a:ext cx="12804696" cy="228600"/>
          </a:xfrm>
          <a:prstGeom prst="rect">
            <a:avLst/>
          </a:prstGeom>
          <a:noFill/>
          <a:ln/>
        </p:spPr>
        <p:txBody>
          <a:bodyPr wrap="none" lIns="0" tIns="0" rIns="0" bIns="0" rtlCol="0" anchor="t"/>
          <a:lstStyle/>
          <a:p>
            <a:pPr algn="l" indent="0" marL="0">
              <a:lnSpc>
                <a:spcPts val="1800"/>
              </a:lnSpc>
              <a:buNone/>
            </a:pPr>
            <a:r>
              <a:rPr lang="en-US" sz="1250" dirty="0">
                <a:solidFill>
                  <a:srgbClr val="272525"/>
                </a:solidFill>
                <a:latin typeface="Source Sans 3" pitchFamily="34" charset="0"/>
                <a:ea typeface="Source Sans 3" pitchFamily="34" charset="-122"/>
                <a:cs typeface="Source Sans 3" pitchFamily="34" charset="-120"/>
              </a:rPr>
              <a:t>„Čak i u vreme kada smo to napisali, nismo to radili. Bilo je delom ambicija, delom aproksimacija. Ljudi su se zaista mučili da kopiraju nešto što zapravo nije postojalo."</a:t>
            </a:r>
            <a:endParaRPr lang="en-US" sz="1250" dirty="0"/>
          </a:p>
        </p:txBody>
      </p:sp>
      <p:sp>
        <p:nvSpPr>
          <p:cNvPr id="4" name="Text 2"/>
          <p:cNvSpPr/>
          <p:nvPr/>
        </p:nvSpPr>
        <p:spPr>
          <a:xfrm>
            <a:off x="1031915" y="2040612"/>
            <a:ext cx="12804696" cy="228600"/>
          </a:xfrm>
          <a:prstGeom prst="rect">
            <a:avLst/>
          </a:prstGeom>
          <a:noFill/>
          <a:ln/>
        </p:spPr>
        <p:txBody>
          <a:bodyPr wrap="none" lIns="0" tIns="0" rIns="0" bIns="0" rtlCol="0" anchor="t"/>
          <a:lstStyle/>
          <a:p>
            <a:pPr algn="l" indent="0" marL="0">
              <a:lnSpc>
                <a:spcPts val="1800"/>
              </a:lnSpc>
              <a:buNone/>
            </a:pPr>
            <a:r>
              <a:rPr lang="en-US" sz="1250" dirty="0">
                <a:solidFill>
                  <a:srgbClr val="272525"/>
                </a:solidFill>
                <a:latin typeface="Source Sans 3" pitchFamily="34" charset="0"/>
                <a:ea typeface="Source Sans 3" pitchFamily="34" charset="-122"/>
                <a:cs typeface="Source Sans 3" pitchFamily="34" charset="-120"/>
              </a:rPr>
              <a:t>— </a:t>
            </a:r>
            <a:pPr algn="l" indent="0" marL="0">
              <a:lnSpc>
                <a:spcPts val="1800"/>
              </a:lnSpc>
              <a:buNone/>
            </a:pPr>
            <a:r>
              <a:rPr lang="en-US" sz="1250" b="1" dirty="0">
                <a:solidFill>
                  <a:srgbClr val="272525"/>
                </a:solidFill>
                <a:latin typeface="Source Sans 3" pitchFamily="34" charset="0"/>
                <a:ea typeface="Source Sans 3" pitchFamily="34" charset="-122"/>
                <a:cs typeface="Source Sans 3" pitchFamily="34" charset="-120"/>
              </a:rPr>
              <a:t>Joakim Sundén</a:t>
            </a:r>
            <a:pPr algn="l" indent="0" marL="0">
              <a:lnSpc>
                <a:spcPts val="1800"/>
              </a:lnSpc>
              <a:buNone/>
            </a:pPr>
            <a:r>
              <a:rPr lang="en-US" sz="1250" dirty="0">
                <a:solidFill>
                  <a:srgbClr val="272525"/>
                </a:solidFill>
                <a:latin typeface="Source Sans 3" pitchFamily="34" charset="0"/>
                <a:ea typeface="Source Sans 3" pitchFamily="34" charset="-122"/>
                <a:cs typeface="Source Sans 3" pitchFamily="34" charset="-120"/>
              </a:rPr>
              <a:t>, agile coach u Spotifyju 2011–2017.</a:t>
            </a:r>
            <a:endParaRPr lang="en-US" sz="1250" dirty="0"/>
          </a:p>
        </p:txBody>
      </p:sp>
      <p:sp>
        <p:nvSpPr>
          <p:cNvPr id="5" name="Shape 3"/>
          <p:cNvSpPr/>
          <p:nvPr/>
        </p:nvSpPr>
        <p:spPr>
          <a:xfrm>
            <a:off x="793790" y="1526262"/>
            <a:ext cx="22860" cy="885825"/>
          </a:xfrm>
          <a:prstGeom prst="rect">
            <a:avLst/>
          </a:prstGeom>
          <a:solidFill>
            <a:srgbClr val="769993"/>
          </a:solidFill>
          <a:ln/>
        </p:spPr>
      </p:sp>
      <p:sp>
        <p:nvSpPr>
          <p:cNvPr id="6" name="Shape 4"/>
          <p:cNvSpPr/>
          <p:nvPr/>
        </p:nvSpPr>
        <p:spPr>
          <a:xfrm>
            <a:off x="793790" y="2554962"/>
            <a:ext cx="6457950" cy="1601748"/>
          </a:xfrm>
          <a:prstGeom prst="roundRect">
            <a:avLst>
              <a:gd name="adj" fmla="val 6851"/>
            </a:avLst>
          </a:prstGeom>
          <a:solidFill>
            <a:srgbClr val="FFFFFF"/>
          </a:solidFill>
          <a:ln w="22860">
            <a:solidFill>
              <a:srgbClr val="C8CFCE"/>
            </a:solidFill>
            <a:prstDash val="solid"/>
          </a:ln>
        </p:spPr>
      </p:sp>
      <p:sp>
        <p:nvSpPr>
          <p:cNvPr id="7" name="Shape 5"/>
          <p:cNvSpPr/>
          <p:nvPr/>
        </p:nvSpPr>
        <p:spPr>
          <a:xfrm>
            <a:off x="770930" y="2554962"/>
            <a:ext cx="91440" cy="1601748"/>
          </a:xfrm>
          <a:prstGeom prst="roundRect">
            <a:avLst>
              <a:gd name="adj" fmla="val 72930"/>
            </a:avLst>
          </a:prstGeom>
          <a:solidFill>
            <a:srgbClr val="769993"/>
          </a:solidFill>
          <a:ln/>
        </p:spPr>
      </p:sp>
      <p:sp>
        <p:nvSpPr>
          <p:cNvPr id="8" name="Text 6"/>
          <p:cNvSpPr/>
          <p:nvPr/>
        </p:nvSpPr>
        <p:spPr>
          <a:xfrm>
            <a:off x="1043940" y="2736533"/>
            <a:ext cx="4050506" cy="248007"/>
          </a:xfrm>
          <a:prstGeom prst="rect">
            <a:avLst/>
          </a:prstGeom>
          <a:noFill/>
          <a:ln/>
        </p:spPr>
        <p:txBody>
          <a:bodyPr wrap="none" lIns="0" tIns="0" rIns="0" bIns="0" rtlCol="0" anchor="t"/>
          <a:lstStyle/>
          <a:p>
            <a:pPr algn="l" indent="0" marL="0">
              <a:lnSpc>
                <a:spcPts val="1950"/>
              </a:lnSpc>
              <a:buNone/>
            </a:pPr>
            <a:r>
              <a:rPr lang="en-US" sz="1550" b="1" dirty="0">
                <a:solidFill>
                  <a:srgbClr val="272525"/>
                </a:solidFill>
                <a:latin typeface="Montserrat Bold" pitchFamily="34" charset="0"/>
                <a:ea typeface="Montserrat Bold" pitchFamily="34" charset="-122"/>
                <a:cs typeface="Montserrat Bold" pitchFamily="34" charset="-120"/>
              </a:rPr>
              <a:t>Problem autonomije bez kompetencije</a:t>
            </a:r>
            <a:endParaRPr lang="en-US" sz="1550" dirty="0"/>
          </a:p>
        </p:txBody>
      </p:sp>
      <p:sp>
        <p:nvSpPr>
          <p:cNvPr id="9" name="Text 7"/>
          <p:cNvSpPr/>
          <p:nvPr/>
        </p:nvSpPr>
        <p:spPr>
          <a:xfrm>
            <a:off x="1043940" y="3060740"/>
            <a:ext cx="6026229" cy="914400"/>
          </a:xfrm>
          <a:prstGeom prst="rect">
            <a:avLst/>
          </a:prstGeom>
          <a:noFill/>
          <a:ln/>
        </p:spPr>
        <p:txBody>
          <a:bodyPr wrap="square" lIns="0" tIns="0" rIns="0" bIns="0" rtlCol="0" anchor="t"/>
          <a:lstStyle/>
          <a:p>
            <a:pPr algn="l" indent="0" marL="0">
              <a:lnSpc>
                <a:spcPts val="1800"/>
              </a:lnSpc>
              <a:buNone/>
            </a:pPr>
            <a:r>
              <a:rPr lang="en-US" sz="1250" dirty="0">
                <a:solidFill>
                  <a:srgbClr val="272525"/>
                </a:solidFill>
                <a:latin typeface="Source Sans 3" pitchFamily="34" charset="0"/>
                <a:ea typeface="Source Sans 3" pitchFamily="34" charset="-122"/>
                <a:cs typeface="Source Sans 3" pitchFamily="34" charset="-120"/>
              </a:rPr>
              <a:t>Spotify je dao timovima kontrolu nad sopstvenim procesom rada, ali mnogi timovi nisu imali dovoljno znanja o agile principima. Timovi su nasumično menjali procese bez zajedničkog jezika za diskusiju o problemima. Jeremiah Lee, bivši product manager: </a:t>
            </a:r>
            <a:pPr algn="l" indent="0" marL="0">
              <a:lnSpc>
                <a:spcPts val="1800"/>
              </a:lnSpc>
              <a:buNone/>
            </a:pPr>
            <a:r>
              <a:rPr lang="en-US" sz="1250" i="1" dirty="0">
                <a:solidFill>
                  <a:srgbClr val="272525"/>
                </a:solidFill>
                <a:latin typeface="Source Sans 3" pitchFamily="34" charset="0"/>
                <a:ea typeface="Source Sans 3" pitchFamily="34" charset="-122"/>
                <a:cs typeface="Source Sans 3" pitchFamily="34" charset="-120"/>
              </a:rPr>
              <a:t>„To nije bilo zaista agilno. Bilo je jednostavno ne-waterfall."</a:t>
            </a:r>
            <a:endParaRPr lang="en-US" sz="1250" dirty="0"/>
          </a:p>
        </p:txBody>
      </p:sp>
      <p:sp>
        <p:nvSpPr>
          <p:cNvPr id="10" name="Shape 8"/>
          <p:cNvSpPr/>
          <p:nvPr/>
        </p:nvSpPr>
        <p:spPr>
          <a:xfrm>
            <a:off x="7378660" y="2554962"/>
            <a:ext cx="6457950" cy="1601748"/>
          </a:xfrm>
          <a:prstGeom prst="roundRect">
            <a:avLst>
              <a:gd name="adj" fmla="val 6851"/>
            </a:avLst>
          </a:prstGeom>
          <a:solidFill>
            <a:srgbClr val="FFFFFF"/>
          </a:solidFill>
          <a:ln w="22860">
            <a:solidFill>
              <a:srgbClr val="C8CFCE"/>
            </a:solidFill>
            <a:prstDash val="solid"/>
          </a:ln>
        </p:spPr>
      </p:sp>
      <p:sp>
        <p:nvSpPr>
          <p:cNvPr id="11" name="Shape 9"/>
          <p:cNvSpPr/>
          <p:nvPr/>
        </p:nvSpPr>
        <p:spPr>
          <a:xfrm>
            <a:off x="7355800" y="2554962"/>
            <a:ext cx="91440" cy="1601748"/>
          </a:xfrm>
          <a:prstGeom prst="roundRect">
            <a:avLst>
              <a:gd name="adj" fmla="val 72930"/>
            </a:avLst>
          </a:prstGeom>
          <a:solidFill>
            <a:srgbClr val="769993"/>
          </a:solidFill>
          <a:ln/>
        </p:spPr>
      </p:sp>
      <p:sp>
        <p:nvSpPr>
          <p:cNvPr id="12" name="Text 10"/>
          <p:cNvSpPr/>
          <p:nvPr/>
        </p:nvSpPr>
        <p:spPr>
          <a:xfrm>
            <a:off x="7628811" y="2736533"/>
            <a:ext cx="3946565" cy="248007"/>
          </a:xfrm>
          <a:prstGeom prst="rect">
            <a:avLst/>
          </a:prstGeom>
          <a:noFill/>
          <a:ln/>
        </p:spPr>
        <p:txBody>
          <a:bodyPr wrap="none" lIns="0" tIns="0" rIns="0" bIns="0" rtlCol="0" anchor="t"/>
          <a:lstStyle/>
          <a:p>
            <a:pPr algn="l" indent="0" marL="0">
              <a:lnSpc>
                <a:spcPts val="1950"/>
              </a:lnSpc>
              <a:buNone/>
            </a:pPr>
            <a:r>
              <a:rPr lang="en-US" sz="1550" b="1" dirty="0">
                <a:solidFill>
                  <a:srgbClr val="272525"/>
                </a:solidFill>
                <a:latin typeface="Montserrat Bold" pitchFamily="34" charset="0"/>
                <a:ea typeface="Montserrat Bold" pitchFamily="34" charset="-122"/>
                <a:cs typeface="Montserrat Bold" pitchFamily="34" charset="-120"/>
              </a:rPr>
              <a:t>Problem nedovoljnog broja coach-eva</a:t>
            </a:r>
            <a:endParaRPr lang="en-US" sz="1550" dirty="0"/>
          </a:p>
        </p:txBody>
      </p:sp>
      <p:sp>
        <p:nvSpPr>
          <p:cNvPr id="13" name="Text 11"/>
          <p:cNvSpPr/>
          <p:nvPr/>
        </p:nvSpPr>
        <p:spPr>
          <a:xfrm>
            <a:off x="7628811" y="3060740"/>
            <a:ext cx="6026229" cy="914400"/>
          </a:xfrm>
          <a:prstGeom prst="rect">
            <a:avLst/>
          </a:prstGeom>
          <a:noFill/>
          <a:ln/>
        </p:spPr>
        <p:txBody>
          <a:bodyPr wrap="square" lIns="0" tIns="0" rIns="0" bIns="0" rtlCol="0" anchor="t"/>
          <a:lstStyle/>
          <a:p>
            <a:pPr algn="l" indent="0" marL="0">
              <a:lnSpc>
                <a:spcPts val="1800"/>
              </a:lnSpc>
              <a:buNone/>
            </a:pPr>
            <a:r>
              <a:rPr lang="en-US" sz="1250" dirty="0">
                <a:solidFill>
                  <a:srgbClr val="272525"/>
                </a:solidFill>
                <a:latin typeface="Source Sans 3" pitchFamily="34" charset="0"/>
                <a:ea typeface="Source Sans 3" pitchFamily="34" charset="-122"/>
                <a:cs typeface="Source Sans 3" pitchFamily="34" charset="-120"/>
              </a:rPr>
              <a:t>Spotify je imao agile coach-eve koji su trebali da pomognu timovima, ali nije ih bilo dovoljno za sve timove. Njihov angažman sa pojedinačnim timom retko je trajao dovoljno dugo da pokrije čitav projektni ciklus. I nisu bili odgovorni za ishode — bili su konsultanti, ne graditelji kapaciteta.</a:t>
            </a:r>
            <a:endParaRPr lang="en-US" sz="1250" dirty="0"/>
          </a:p>
        </p:txBody>
      </p:sp>
      <p:sp>
        <p:nvSpPr>
          <p:cNvPr id="14" name="Shape 12"/>
          <p:cNvSpPr/>
          <p:nvPr/>
        </p:nvSpPr>
        <p:spPr>
          <a:xfrm>
            <a:off x="793790" y="4283631"/>
            <a:ext cx="6457950" cy="1601748"/>
          </a:xfrm>
          <a:prstGeom prst="roundRect">
            <a:avLst>
              <a:gd name="adj" fmla="val 6851"/>
            </a:avLst>
          </a:prstGeom>
          <a:solidFill>
            <a:srgbClr val="FFFFFF"/>
          </a:solidFill>
          <a:ln w="22860">
            <a:solidFill>
              <a:srgbClr val="C8CFCE"/>
            </a:solidFill>
            <a:prstDash val="solid"/>
          </a:ln>
        </p:spPr>
      </p:sp>
      <p:sp>
        <p:nvSpPr>
          <p:cNvPr id="15" name="Shape 13"/>
          <p:cNvSpPr/>
          <p:nvPr/>
        </p:nvSpPr>
        <p:spPr>
          <a:xfrm>
            <a:off x="770930" y="4283631"/>
            <a:ext cx="91440" cy="1601748"/>
          </a:xfrm>
          <a:prstGeom prst="roundRect">
            <a:avLst>
              <a:gd name="adj" fmla="val 72930"/>
            </a:avLst>
          </a:prstGeom>
          <a:solidFill>
            <a:srgbClr val="769993"/>
          </a:solidFill>
          <a:ln/>
        </p:spPr>
      </p:sp>
      <p:sp>
        <p:nvSpPr>
          <p:cNvPr id="16" name="Text 14"/>
          <p:cNvSpPr/>
          <p:nvPr/>
        </p:nvSpPr>
        <p:spPr>
          <a:xfrm>
            <a:off x="1043940" y="4465201"/>
            <a:ext cx="2899291" cy="248007"/>
          </a:xfrm>
          <a:prstGeom prst="rect">
            <a:avLst/>
          </a:prstGeom>
          <a:noFill/>
          <a:ln/>
        </p:spPr>
        <p:txBody>
          <a:bodyPr wrap="none" lIns="0" tIns="0" rIns="0" bIns="0" rtlCol="0" anchor="t"/>
          <a:lstStyle/>
          <a:p>
            <a:pPr algn="l" indent="0" marL="0">
              <a:lnSpc>
                <a:spcPts val="1950"/>
              </a:lnSpc>
              <a:buNone/>
            </a:pPr>
            <a:r>
              <a:rPr lang="en-US" sz="1550" b="1" dirty="0">
                <a:solidFill>
                  <a:srgbClr val="272525"/>
                </a:solidFill>
                <a:latin typeface="Montserrat Bold" pitchFamily="34" charset="0"/>
                <a:ea typeface="Montserrat Bold" pitchFamily="34" charset="-122"/>
                <a:cs typeface="Montserrat Bold" pitchFamily="34" charset="-120"/>
              </a:rPr>
              <a:t>Problem matrične konfuzije</a:t>
            </a:r>
            <a:endParaRPr lang="en-US" sz="1550" dirty="0"/>
          </a:p>
        </p:txBody>
      </p:sp>
      <p:sp>
        <p:nvSpPr>
          <p:cNvPr id="17" name="Text 15"/>
          <p:cNvSpPr/>
          <p:nvPr/>
        </p:nvSpPr>
        <p:spPr>
          <a:xfrm>
            <a:off x="1043940" y="4789408"/>
            <a:ext cx="6026229" cy="914400"/>
          </a:xfrm>
          <a:prstGeom prst="rect">
            <a:avLst/>
          </a:prstGeom>
          <a:noFill/>
          <a:ln/>
        </p:spPr>
        <p:txBody>
          <a:bodyPr wrap="square" lIns="0" tIns="0" rIns="0" bIns="0" rtlCol="0" anchor="t"/>
          <a:lstStyle/>
          <a:p>
            <a:pPr algn="l" indent="0" marL="0">
              <a:lnSpc>
                <a:spcPts val="1800"/>
              </a:lnSpc>
              <a:buNone/>
            </a:pPr>
            <a:r>
              <a:rPr lang="en-US" sz="1250" dirty="0">
                <a:solidFill>
                  <a:srgbClr val="272525"/>
                </a:solidFill>
                <a:latin typeface="Source Sans 3" pitchFamily="34" charset="0"/>
                <a:ea typeface="Source Sans 3" pitchFamily="34" charset="-122"/>
                <a:cs typeface="Source Sans 3" pitchFamily="34" charset="-120"/>
              </a:rPr>
              <a:t>Čapter model je stvorio pitanje — ko je zapravo vaš šef? Chapter Lead je formalni menadžer, ali vas za dnevni rad usmerava Product Owner skvoda. Kada nastane konflikt unutar tima, product manager mora da pregovara sa svim članovima pojedinačno jer nema jedne osobe odgovorne za isporuku tima.</a:t>
            </a:r>
            <a:endParaRPr lang="en-US" sz="1250" dirty="0"/>
          </a:p>
        </p:txBody>
      </p:sp>
      <p:sp>
        <p:nvSpPr>
          <p:cNvPr id="18" name="Shape 16"/>
          <p:cNvSpPr/>
          <p:nvPr/>
        </p:nvSpPr>
        <p:spPr>
          <a:xfrm>
            <a:off x="7378660" y="4283631"/>
            <a:ext cx="6457950" cy="1601748"/>
          </a:xfrm>
          <a:prstGeom prst="roundRect">
            <a:avLst>
              <a:gd name="adj" fmla="val 6851"/>
            </a:avLst>
          </a:prstGeom>
          <a:solidFill>
            <a:srgbClr val="FFFFFF"/>
          </a:solidFill>
          <a:ln w="22860">
            <a:solidFill>
              <a:srgbClr val="C8CFCE"/>
            </a:solidFill>
            <a:prstDash val="solid"/>
          </a:ln>
        </p:spPr>
      </p:sp>
      <p:sp>
        <p:nvSpPr>
          <p:cNvPr id="19" name="Shape 17"/>
          <p:cNvSpPr/>
          <p:nvPr/>
        </p:nvSpPr>
        <p:spPr>
          <a:xfrm>
            <a:off x="7355800" y="4283631"/>
            <a:ext cx="91440" cy="1601748"/>
          </a:xfrm>
          <a:prstGeom prst="roundRect">
            <a:avLst>
              <a:gd name="adj" fmla="val 72930"/>
            </a:avLst>
          </a:prstGeom>
          <a:solidFill>
            <a:srgbClr val="769993"/>
          </a:solidFill>
          <a:ln/>
        </p:spPr>
      </p:sp>
      <p:sp>
        <p:nvSpPr>
          <p:cNvPr id="20" name="Text 18"/>
          <p:cNvSpPr/>
          <p:nvPr/>
        </p:nvSpPr>
        <p:spPr>
          <a:xfrm>
            <a:off x="7628811" y="4465201"/>
            <a:ext cx="2398633" cy="248007"/>
          </a:xfrm>
          <a:prstGeom prst="rect">
            <a:avLst/>
          </a:prstGeom>
          <a:noFill/>
          <a:ln/>
        </p:spPr>
        <p:txBody>
          <a:bodyPr wrap="none" lIns="0" tIns="0" rIns="0" bIns="0" rtlCol="0" anchor="t"/>
          <a:lstStyle/>
          <a:p>
            <a:pPr algn="l" indent="0" marL="0">
              <a:lnSpc>
                <a:spcPts val="1950"/>
              </a:lnSpc>
              <a:buNone/>
            </a:pPr>
            <a:r>
              <a:rPr lang="en-US" sz="1550" b="1" dirty="0">
                <a:solidFill>
                  <a:srgbClr val="272525"/>
                </a:solidFill>
                <a:latin typeface="Montserrat Bold" pitchFamily="34" charset="0"/>
                <a:ea typeface="Montserrat Bold" pitchFamily="34" charset="-122"/>
                <a:cs typeface="Montserrat Bold" pitchFamily="34" charset="-120"/>
              </a:rPr>
              <a:t>Problem fragmentacije</a:t>
            </a:r>
            <a:endParaRPr lang="en-US" sz="1550" dirty="0"/>
          </a:p>
        </p:txBody>
      </p:sp>
      <p:sp>
        <p:nvSpPr>
          <p:cNvPr id="21" name="Text 19"/>
          <p:cNvSpPr/>
          <p:nvPr/>
        </p:nvSpPr>
        <p:spPr>
          <a:xfrm>
            <a:off x="7628811" y="4789408"/>
            <a:ext cx="6026229" cy="914400"/>
          </a:xfrm>
          <a:prstGeom prst="rect">
            <a:avLst/>
          </a:prstGeom>
          <a:noFill/>
          <a:ln/>
        </p:spPr>
        <p:txBody>
          <a:bodyPr wrap="square" lIns="0" tIns="0" rIns="0" bIns="0" rtlCol="0" anchor="t"/>
          <a:lstStyle/>
          <a:p>
            <a:pPr algn="l" indent="0" marL="0">
              <a:lnSpc>
                <a:spcPts val="1800"/>
              </a:lnSpc>
              <a:buNone/>
            </a:pPr>
            <a:r>
              <a:rPr lang="en-US" sz="1250" dirty="0">
                <a:solidFill>
                  <a:srgbClr val="272525"/>
                </a:solidFill>
                <a:latin typeface="Source Sans 3" pitchFamily="34" charset="0"/>
                <a:ea typeface="Source Sans 3" pitchFamily="34" charset="-122"/>
                <a:cs typeface="Source Sans 3" pitchFamily="34" charset="-120"/>
              </a:rPr>
              <a:t>Svaki skvod je birao sopstveni alat, sopstveni proces, sopstveni način dokumentovanja. Kada se osoba premesti iz jednog skvoda u drugi, mora da nauči potpuno nov način rada. Umesto da radite za jednu kompaniju, radite za jednu od mnoštva različitih subkultura unutar iste zgrade.</a:t>
            </a:r>
            <a:endParaRPr lang="en-US" sz="1250" dirty="0"/>
          </a:p>
        </p:txBody>
      </p:sp>
      <p:sp>
        <p:nvSpPr>
          <p:cNvPr id="22" name="Text 20"/>
          <p:cNvSpPr/>
          <p:nvPr/>
        </p:nvSpPr>
        <p:spPr>
          <a:xfrm>
            <a:off x="793790" y="6028253"/>
            <a:ext cx="13042821" cy="457200"/>
          </a:xfrm>
          <a:prstGeom prst="rect">
            <a:avLst/>
          </a:prstGeom>
          <a:noFill/>
          <a:ln/>
        </p:spPr>
        <p:txBody>
          <a:bodyPr wrap="square" lIns="0" tIns="0" rIns="0" bIns="0" rtlCol="0" anchor="t"/>
          <a:lstStyle/>
          <a:p>
            <a:pPr algn="l" indent="0" marL="0">
              <a:lnSpc>
                <a:spcPts val="1800"/>
              </a:lnSpc>
              <a:buNone/>
            </a:pPr>
            <a:r>
              <a:rPr lang="en-US" sz="1250" dirty="0">
                <a:solidFill>
                  <a:srgbClr val="272525"/>
                </a:solidFill>
                <a:latin typeface="Source Sans 3" pitchFamily="34" charset="0"/>
                <a:ea typeface="Source Sans 3" pitchFamily="34" charset="-122"/>
                <a:cs typeface="Source Sans 3" pitchFamily="34" charset="-120"/>
              </a:rPr>
              <a:t>Između 2015. i 2020., Spotify je postepeno uveo tradicionalnije upravljačke strukture. Dodali su inženjerske menadžere. Standardizovali neke procese. Uveli hijerarhiju tamo gde je čista autonomija pravila probleme. Model na papiru ostao je isti — ali praksa se drastično promenila.</a:t>
            </a:r>
            <a:endParaRPr lang="en-US" sz="1250" dirty="0"/>
          </a:p>
        </p:txBody>
      </p:sp>
      <p:sp>
        <p:nvSpPr>
          <p:cNvPr id="23" name="Shape 21"/>
          <p:cNvSpPr/>
          <p:nvPr/>
        </p:nvSpPr>
        <p:spPr>
          <a:xfrm>
            <a:off x="793790" y="6628328"/>
            <a:ext cx="13042821" cy="824984"/>
          </a:xfrm>
          <a:prstGeom prst="roundRect">
            <a:avLst>
              <a:gd name="adj" fmla="val 8083"/>
            </a:avLst>
          </a:prstGeom>
          <a:solidFill>
            <a:srgbClr val="D3DEDC"/>
          </a:solidFill>
          <a:ln/>
        </p:spPr>
      </p:sp>
      <p:pic>
        <p:nvPicPr>
          <p:cNvPr id="24" name="Image 0" descr="preencoded.png">    </p:cNvPr>
          <p:cNvPicPr>
            <a:picLocks noChangeAspect="1"/>
          </p:cNvPicPr>
          <p:nvPr/>
        </p:nvPicPr>
        <p:blipFill>
          <a:blip r:embed="rId1"/>
          <a:stretch>
            <a:fillRect/>
          </a:stretch>
        </p:blipFill>
        <p:spPr>
          <a:xfrm>
            <a:off x="952500" y="6847761"/>
            <a:ext cx="198358" cy="158710"/>
          </a:xfrm>
          <a:prstGeom prst="rect">
            <a:avLst/>
          </a:prstGeom>
        </p:spPr>
      </p:pic>
      <p:sp>
        <p:nvSpPr>
          <p:cNvPr id="25" name="Text 22"/>
          <p:cNvSpPr/>
          <p:nvPr/>
        </p:nvSpPr>
        <p:spPr>
          <a:xfrm>
            <a:off x="1309568" y="6794897"/>
            <a:ext cx="12368332" cy="464820"/>
          </a:xfrm>
          <a:prstGeom prst="rect">
            <a:avLst/>
          </a:prstGeom>
          <a:noFill/>
          <a:ln/>
        </p:spPr>
        <p:txBody>
          <a:bodyPr wrap="square" lIns="0" tIns="0" rIns="0" bIns="0" rtlCol="0" anchor="t"/>
          <a:lstStyle/>
          <a:p>
            <a:pPr algn="l" indent="0" marL="0">
              <a:lnSpc>
                <a:spcPts val="1800"/>
              </a:lnSpc>
              <a:buNone/>
            </a:pPr>
            <a:r>
              <a:rPr lang="en-US" sz="1250" dirty="0">
                <a:solidFill>
                  <a:srgbClr val="000000"/>
                </a:solidFill>
                <a:latin typeface="Source Sans 3" pitchFamily="34" charset="0"/>
                <a:ea typeface="Source Sans 3" pitchFamily="34" charset="-122"/>
                <a:cs typeface="Source Sans 3" pitchFamily="34" charset="-120"/>
              </a:rPr>
              <a:t>💡</a:t>
            </a:r>
            <a:pPr algn="l" indent="0" marL="0">
              <a:lnSpc>
                <a:spcPts val="1800"/>
              </a:lnSpc>
              <a:buNone/>
            </a:pPr>
            <a:r>
              <a:rPr lang="en-US" sz="1250" dirty="0">
                <a:solidFill>
                  <a:srgbClr val="000000"/>
                </a:solidFill>
                <a:latin typeface="Source Sans 3" pitchFamily="34" charset="0"/>
                <a:ea typeface="Source Sans 3" pitchFamily="34" charset="-122"/>
                <a:cs typeface="Source Sans 3" pitchFamily="34" charset="-120"/>
              </a:rPr>
              <a:t> </a:t>
            </a:r>
            <a:pPr algn="l" indent="0" marL="0">
              <a:lnSpc>
                <a:spcPts val="1800"/>
              </a:lnSpc>
              <a:buNone/>
            </a:pPr>
            <a:r>
              <a:rPr lang="en-US" sz="1250" b="1" dirty="0">
                <a:solidFill>
                  <a:srgbClr val="000000"/>
                </a:solidFill>
                <a:latin typeface="Source Sans 3" pitchFamily="34" charset="0"/>
                <a:ea typeface="Source Sans 3" pitchFamily="34" charset="-122"/>
                <a:cs typeface="Source Sans 3" pitchFamily="34" charset="-120"/>
              </a:rPr>
              <a:t>Pitanje za razmišljanje:</a:t>
            </a:r>
            <a:pPr algn="l" indent="0" marL="0">
              <a:lnSpc>
                <a:spcPts val="1800"/>
              </a:lnSpc>
              <a:buNone/>
            </a:pPr>
            <a:r>
              <a:rPr lang="en-US" sz="1250" dirty="0">
                <a:solidFill>
                  <a:srgbClr val="000000"/>
                </a:solidFill>
                <a:latin typeface="Source Sans 3" pitchFamily="34" charset="0"/>
                <a:ea typeface="Source Sans 3" pitchFamily="34" charset="-122"/>
                <a:cs typeface="Source Sans 3" pitchFamily="34" charset="-120"/>
              </a:rPr>
              <a:t> Zašto mislite da je Spotify model postao toliko popularan, uprkos tome što ni sam Spotify nije uspeo da ga primeni onako kako je opisan? Postoji li razlika između kopiranja nečije strukture i kopiranja nečije kulture?</a:t>
            </a:r>
            <a:endParaRPr lang="en-US" sz="12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spTree>
      <p:nvGrpSpPr>
        <p:cNvPr id="1" name=""/>
        <p:cNvGrpSpPr/>
        <p:nvPr/>
      </p:nvGrpSpPr>
      <p:grpSpPr>
        <a:xfrm>
          <a:off x="0" y="0"/>
          <a:ext cx="0" cy="0"/>
          <a:chOff x="0" y="0"/>
          <a:chExt cx="0" cy="0"/>
        </a:xfrm>
      </p:grpSpPr>
      <p:sp>
        <p:nvSpPr>
          <p:cNvPr id="2" name="Text 0"/>
          <p:cNvSpPr/>
          <p:nvPr/>
        </p:nvSpPr>
        <p:spPr>
          <a:xfrm>
            <a:off x="793790" y="1103352"/>
            <a:ext cx="11274743" cy="620078"/>
          </a:xfrm>
          <a:prstGeom prst="rect">
            <a:avLst/>
          </a:prstGeom>
          <a:noFill/>
          <a:ln/>
        </p:spPr>
        <p:txBody>
          <a:bodyPr wrap="none" lIns="0" tIns="0" rIns="0" bIns="0" rtlCol="0" anchor="t"/>
          <a:lstStyle/>
          <a:p>
            <a:pPr algn="l" indent="0" marL="0">
              <a:lnSpc>
                <a:spcPts val="4850"/>
              </a:lnSpc>
              <a:buNone/>
            </a:pPr>
            <a:r>
              <a:rPr lang="en-US" sz="3900" b="1" dirty="0">
                <a:solidFill>
                  <a:srgbClr val="769993"/>
                </a:solidFill>
                <a:latin typeface="Montserrat Bold" pitchFamily="34" charset="0"/>
                <a:ea typeface="Montserrat Bold" pitchFamily="34" charset="-122"/>
                <a:cs typeface="Montserrat Bold" pitchFamily="34" charset="-120"/>
              </a:rPr>
              <a:t>Spotify 2023–2026: radikalna transformacija</a:t>
            </a:r>
            <a:endParaRPr lang="en-US" sz="3900" dirty="0"/>
          </a:p>
        </p:txBody>
      </p:sp>
      <p:sp>
        <p:nvSpPr>
          <p:cNvPr id="3" name="Text 1"/>
          <p:cNvSpPr/>
          <p:nvPr/>
        </p:nvSpPr>
        <p:spPr>
          <a:xfrm>
            <a:off x="793790" y="2120265"/>
            <a:ext cx="13042821" cy="635079"/>
          </a:xfrm>
          <a:prstGeom prst="rect">
            <a:avLst/>
          </a:prstGeom>
          <a:noFill/>
          <a:ln/>
        </p:spPr>
        <p:txBody>
          <a:bodyPr wrap="square" lIns="0" tIns="0" rIns="0" bIns="0" rtlCol="0" anchor="t"/>
          <a:lstStyle/>
          <a:p>
            <a:pPr algn="l" indent="0" marL="0">
              <a:lnSpc>
                <a:spcPts val="2500"/>
              </a:lnSpc>
              <a:buNone/>
            </a:pPr>
            <a:r>
              <a:rPr lang="en-US" sz="1550" dirty="0">
                <a:solidFill>
                  <a:srgbClr val="272525"/>
                </a:solidFill>
                <a:latin typeface="Source Sans 3" pitchFamily="34" charset="0"/>
                <a:ea typeface="Source Sans 3" pitchFamily="34" charset="-122"/>
                <a:cs typeface="Source Sans 3" pitchFamily="34" charset="-120"/>
              </a:rPr>
              <a:t>Spotify je od osnivanja 2006. do 2023. bio kompanija koja raste ali ne zarađuje — za prvih 16 godina nikada nije ostvario godišnji profit. CEO Daniel Ek je to otvoreno priznao: </a:t>
            </a:r>
            <a:pPr algn="l" indent="0" marL="0">
              <a:lnSpc>
                <a:spcPts val="2500"/>
              </a:lnSpc>
              <a:buNone/>
            </a:pPr>
            <a:r>
              <a:rPr lang="en-US" sz="1550" i="1" dirty="0">
                <a:solidFill>
                  <a:srgbClr val="272525"/>
                </a:solidFill>
                <a:latin typeface="Source Sans 3" pitchFamily="34" charset="0"/>
                <a:ea typeface="Source Sans 3" pitchFamily="34" charset="-122"/>
                <a:cs typeface="Source Sans 3" pitchFamily="34" charset="-120"/>
              </a:rPr>
              <a:t>„Prvih 16 godina, Spotify je bio fokusiran na postizanje značajnog obima. Nismo brinuli o profitabilnosti."</a:t>
            </a:r>
            <a:endParaRPr lang="en-US" sz="1550" dirty="0"/>
          </a:p>
        </p:txBody>
      </p:sp>
      <p:sp>
        <p:nvSpPr>
          <p:cNvPr id="4" name="Text 2"/>
          <p:cNvSpPr/>
          <p:nvPr/>
        </p:nvSpPr>
        <p:spPr>
          <a:xfrm>
            <a:off x="793790" y="2978587"/>
            <a:ext cx="13042821" cy="952619"/>
          </a:xfrm>
          <a:prstGeom prst="rect">
            <a:avLst/>
          </a:prstGeom>
          <a:noFill/>
          <a:ln/>
        </p:spPr>
        <p:txBody>
          <a:bodyPr wrap="square" lIns="0" tIns="0" rIns="0" bIns="0" rtlCol="0" anchor="t"/>
          <a:lstStyle/>
          <a:p>
            <a:pPr algn="l" indent="0" marL="0">
              <a:lnSpc>
                <a:spcPts val="2500"/>
              </a:lnSpc>
              <a:buNone/>
            </a:pPr>
            <a:r>
              <a:rPr lang="en-US" sz="1550" dirty="0">
                <a:solidFill>
                  <a:srgbClr val="272525"/>
                </a:solidFill>
                <a:latin typeface="Source Sans 3" pitchFamily="34" charset="0"/>
                <a:ea typeface="Source Sans 3" pitchFamily="34" charset="-122"/>
                <a:cs typeface="Source Sans 3" pitchFamily="34" charset="-120"/>
              </a:rPr>
              <a:t>Tokom pandemije 2020–2021, niže kamatne stope i lako dostupan kapital ohrabrili su kompaniju da masivno investira. Spotify je agresivno zapošljavao, proširivao se u nove oblasti (podkasti, audio knjige) i trošio milijarde na ekskluzivne ugovore sa kreatorima sadržaja. Kada su kamatne stope porasle i kapital poskupeo, nastala je kriza.</a:t>
            </a:r>
            <a:endParaRPr lang="en-US" sz="1550" dirty="0"/>
          </a:p>
        </p:txBody>
      </p:sp>
      <p:sp>
        <p:nvSpPr>
          <p:cNvPr id="5" name="Text 3"/>
          <p:cNvSpPr/>
          <p:nvPr/>
        </p:nvSpPr>
        <p:spPr>
          <a:xfrm>
            <a:off x="793790" y="4154448"/>
            <a:ext cx="13042821" cy="952619"/>
          </a:xfrm>
          <a:prstGeom prst="rect">
            <a:avLst/>
          </a:prstGeom>
          <a:noFill/>
          <a:ln/>
        </p:spPr>
        <p:txBody>
          <a:bodyPr wrap="square" lIns="0" tIns="0" rIns="0" bIns="0" rtlCol="0" anchor="t"/>
          <a:lstStyle/>
          <a:p>
            <a:pPr algn="l" indent="0" marL="0">
              <a:lnSpc>
                <a:spcPts val="2500"/>
              </a:lnSpc>
              <a:buNone/>
            </a:pPr>
            <a:r>
              <a:rPr lang="en-US" sz="1550" dirty="0">
                <a:solidFill>
                  <a:srgbClr val="272525"/>
                </a:solidFill>
                <a:latin typeface="Source Sans 3" pitchFamily="34" charset="0"/>
                <a:ea typeface="Source Sans 3" pitchFamily="34" charset="-122"/>
                <a:cs typeface="Source Sans 3" pitchFamily="34" charset="-120"/>
              </a:rPr>
              <a:t>Ek je ovu transformaciju sproveo odlučno i brzo, odozgo nadole. Bio je to svestan izbor lidera koji je procenio da situacija zahteva upravo takav pristup — ne iterativno eksperimentisanje, nego jednu veliku, bolnu odluku. Rezultati sugerišu da je procena bila tačna. Pitanje nije da li je top-down pristup sam po sebi loš — pitanje je </a:t>
            </a:r>
            <a:pPr algn="l" indent="0" marL="0">
              <a:lnSpc>
                <a:spcPts val="2500"/>
              </a:lnSpc>
              <a:buNone/>
            </a:pPr>
            <a:r>
              <a:rPr lang="en-US" sz="1550" b="1" dirty="0">
                <a:solidFill>
                  <a:srgbClr val="272525"/>
                </a:solidFill>
                <a:latin typeface="Source Sans 3" pitchFamily="34" charset="0"/>
                <a:ea typeface="Source Sans 3" pitchFamily="34" charset="-122"/>
                <a:cs typeface="Source Sans 3" pitchFamily="34" charset="-120"/>
              </a:rPr>
              <a:t>kada je adekvatan i šta košta</a:t>
            </a:r>
            <a:pPr algn="l" indent="0" marL="0">
              <a:lnSpc>
                <a:spcPts val="2500"/>
              </a:lnSpc>
              <a:buNone/>
            </a:pPr>
            <a:r>
              <a:rPr lang="en-US" sz="1550" dirty="0">
                <a:solidFill>
                  <a:srgbClr val="272525"/>
                </a:solidFill>
                <a:latin typeface="Source Sans 3" pitchFamily="34" charset="0"/>
                <a:ea typeface="Source Sans 3" pitchFamily="34" charset="-122"/>
                <a:cs typeface="Source Sans 3" pitchFamily="34" charset="-120"/>
              </a:rPr>
              <a:t>.</a:t>
            </a:r>
            <a:endParaRPr lang="en-US" sz="1550" dirty="0"/>
          </a:p>
        </p:txBody>
      </p:sp>
      <p:sp>
        <p:nvSpPr>
          <p:cNvPr id="6" name="Shape 4"/>
          <p:cNvSpPr/>
          <p:nvPr/>
        </p:nvSpPr>
        <p:spPr>
          <a:xfrm>
            <a:off x="793790" y="5330309"/>
            <a:ext cx="13042821" cy="1795820"/>
          </a:xfrm>
          <a:prstGeom prst="roundRect">
            <a:avLst>
              <a:gd name="adj" fmla="val 4642"/>
            </a:avLst>
          </a:prstGeom>
          <a:solidFill>
            <a:srgbClr val="D3DEDC"/>
          </a:solidFill>
          <a:ln/>
        </p:spPr>
      </p:sp>
      <p:pic>
        <p:nvPicPr>
          <p:cNvPr id="7" name="Image 0" descr="preencoded.png">    </p:cNvPr>
          <p:cNvPicPr>
            <a:picLocks noChangeAspect="1"/>
          </p:cNvPicPr>
          <p:nvPr/>
        </p:nvPicPr>
        <p:blipFill>
          <a:blip r:embed="rId1"/>
          <a:stretch>
            <a:fillRect/>
          </a:stretch>
        </p:blipFill>
        <p:spPr>
          <a:xfrm>
            <a:off x="992148" y="5625584"/>
            <a:ext cx="248007" cy="198358"/>
          </a:xfrm>
          <a:prstGeom prst="rect">
            <a:avLst/>
          </a:prstGeom>
        </p:spPr>
      </p:pic>
      <p:sp>
        <p:nvSpPr>
          <p:cNvPr id="8" name="Text 5"/>
          <p:cNvSpPr/>
          <p:nvPr/>
        </p:nvSpPr>
        <p:spPr>
          <a:xfrm>
            <a:off x="1438513" y="5578197"/>
            <a:ext cx="12199739" cy="1270159"/>
          </a:xfrm>
          <a:prstGeom prst="rect">
            <a:avLst/>
          </a:prstGeom>
          <a:noFill/>
          <a:ln/>
        </p:spPr>
        <p:txBody>
          <a:bodyPr wrap="square" lIns="0" tIns="0" rIns="0" bIns="0" rtlCol="0" anchor="t"/>
          <a:lstStyle/>
          <a:p>
            <a:pPr algn="l" indent="0" marL="0">
              <a:lnSpc>
                <a:spcPts val="2500"/>
              </a:lnSpc>
              <a:buNone/>
            </a:pPr>
            <a:r>
              <a:rPr lang="en-US" sz="1550" dirty="0">
                <a:solidFill>
                  <a:srgbClr val="000000"/>
                </a:solidFill>
                <a:latin typeface="Source Sans 3" pitchFamily="34" charset="0"/>
                <a:ea typeface="Source Sans 3" pitchFamily="34" charset="-122"/>
                <a:cs typeface="Source Sans 3" pitchFamily="34" charset="-120"/>
              </a:rPr>
              <a:t>💡</a:t>
            </a:r>
            <a:pPr algn="l" indent="0" marL="0">
              <a:lnSpc>
                <a:spcPts val="2500"/>
              </a:lnSpc>
              <a:buNone/>
            </a:pPr>
            <a:r>
              <a:rPr lang="en-US" sz="1550" dirty="0">
                <a:solidFill>
                  <a:srgbClr val="000000"/>
                </a:solidFill>
                <a:latin typeface="Source Sans 3" pitchFamily="34" charset="0"/>
                <a:ea typeface="Source Sans 3" pitchFamily="34" charset="-122"/>
                <a:cs typeface="Source Sans 3" pitchFamily="34" charset="-120"/>
              </a:rPr>
              <a:t> </a:t>
            </a:r>
            <a:pPr algn="l" indent="0" marL="0">
              <a:lnSpc>
                <a:spcPts val="2500"/>
              </a:lnSpc>
              <a:buNone/>
            </a:pPr>
            <a:r>
              <a:rPr lang="en-US" sz="1550" b="1" dirty="0">
                <a:solidFill>
                  <a:srgbClr val="000000"/>
                </a:solidFill>
                <a:latin typeface="Source Sans 3" pitchFamily="34" charset="0"/>
                <a:ea typeface="Source Sans 3" pitchFamily="34" charset="-122"/>
                <a:cs typeface="Source Sans 3" pitchFamily="34" charset="-120"/>
              </a:rPr>
              <a:t>Pitanje za razmišljanje:</a:t>
            </a:r>
            <a:pPr algn="l" indent="0" marL="0">
              <a:lnSpc>
                <a:spcPts val="2500"/>
              </a:lnSpc>
              <a:buNone/>
            </a:pPr>
            <a:r>
              <a:rPr lang="en-US" sz="1550" dirty="0">
                <a:solidFill>
                  <a:srgbClr val="000000"/>
                </a:solidFill>
                <a:latin typeface="Source Sans 3" pitchFamily="34" charset="0"/>
                <a:ea typeface="Source Sans 3" pitchFamily="34" charset="-122"/>
                <a:cs typeface="Source Sans 3" pitchFamily="34" charset="-120"/>
              </a:rPr>
              <a:t> Spotify je koristio agilni model za organizovanje svakodnevnog rada, ali klasičan top-down pristup za stratešku transformaciju. Da li je to protivrečnost — ili je to pametno korišćenje različitih pristupa za različite situacije? Ek je u tri godine promenio viziju više puta: efikasnost, pa ubrzano izvršavanje, pa podizanje ambicija, pa AI platforma. Da li je to strateško lutanje ili iteracija na nivou strategije — upravo ono što agile zagovara?</a:t>
            </a:r>
            <a:endParaRPr lang="en-US" sz="155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spTree>
      <p:nvGrpSpPr>
        <p:cNvPr id="1" name=""/>
        <p:cNvGrpSpPr/>
        <p:nvPr/>
      </p:nvGrpSpPr>
      <p:grpSpPr>
        <a:xfrm>
          <a:off x="0" y="0"/>
          <a:ext cx="0" cy="0"/>
          <a:chOff x="0" y="0"/>
          <a:chExt cx="0" cy="0"/>
        </a:xfrm>
      </p:grpSpPr>
      <p:sp>
        <p:nvSpPr>
          <p:cNvPr id="2" name="Text 0"/>
          <p:cNvSpPr/>
          <p:nvPr/>
        </p:nvSpPr>
        <p:spPr>
          <a:xfrm>
            <a:off x="793790" y="1781770"/>
            <a:ext cx="11026140" cy="620078"/>
          </a:xfrm>
          <a:prstGeom prst="rect">
            <a:avLst/>
          </a:prstGeom>
          <a:noFill/>
          <a:ln/>
        </p:spPr>
        <p:txBody>
          <a:bodyPr wrap="none" lIns="0" tIns="0" rIns="0" bIns="0" rtlCol="0" anchor="t"/>
          <a:lstStyle/>
          <a:p>
            <a:pPr algn="l" indent="0" marL="0">
              <a:lnSpc>
                <a:spcPts val="4850"/>
              </a:lnSpc>
              <a:buNone/>
            </a:pPr>
            <a:r>
              <a:rPr lang="en-US" sz="3900" b="1" dirty="0">
                <a:solidFill>
                  <a:srgbClr val="769993"/>
                </a:solidFill>
                <a:latin typeface="Montserrat Bold" pitchFamily="34" charset="0"/>
                <a:ea typeface="Montserrat Bold" pitchFamily="34" charset="-122"/>
                <a:cs typeface="Montserrat Bold" pitchFamily="34" charset="-120"/>
              </a:rPr>
              <a:t>Agilni pristup organizacionim promenama</a:t>
            </a:r>
            <a:endParaRPr lang="en-US" sz="3900" dirty="0"/>
          </a:p>
        </p:txBody>
      </p:sp>
      <p:sp>
        <p:nvSpPr>
          <p:cNvPr id="3" name="Text 1"/>
          <p:cNvSpPr/>
          <p:nvPr/>
        </p:nvSpPr>
        <p:spPr>
          <a:xfrm>
            <a:off x="793790" y="2798683"/>
            <a:ext cx="13042821" cy="635079"/>
          </a:xfrm>
          <a:prstGeom prst="rect">
            <a:avLst/>
          </a:prstGeom>
          <a:noFill/>
          <a:ln/>
        </p:spPr>
        <p:txBody>
          <a:bodyPr wrap="square" lIns="0" tIns="0" rIns="0" bIns="0" rtlCol="0" anchor="t"/>
          <a:lstStyle/>
          <a:p>
            <a:pPr algn="l" indent="0" marL="0">
              <a:lnSpc>
                <a:spcPts val="2500"/>
              </a:lnSpc>
              <a:buNone/>
            </a:pPr>
            <a:r>
              <a:rPr lang="en-US" sz="1550" dirty="0">
                <a:solidFill>
                  <a:srgbClr val="272525"/>
                </a:solidFill>
                <a:latin typeface="Source Sans 3" pitchFamily="34" charset="0"/>
                <a:ea typeface="Source Sans 3" pitchFamily="34" charset="-122"/>
                <a:cs typeface="Source Sans 3" pitchFamily="34" charset="-120"/>
              </a:rPr>
              <a:t>Agile je nastao u softverskoj industriji, ali principi imaju smisla za organizacione promene uopšte. Razlika između klasičnog i agilnog pristupa promeni nije u tome koji je „bolji" — razlika je u tome </a:t>
            </a:r>
            <a:pPr algn="l" indent="0" marL="0">
              <a:lnSpc>
                <a:spcPts val="2500"/>
              </a:lnSpc>
              <a:buNone/>
            </a:pPr>
            <a:r>
              <a:rPr lang="en-US" sz="1550" b="1" dirty="0">
                <a:solidFill>
                  <a:srgbClr val="272525"/>
                </a:solidFill>
                <a:latin typeface="Source Sans 3" pitchFamily="34" charset="0"/>
                <a:ea typeface="Source Sans 3" pitchFamily="34" charset="-122"/>
                <a:cs typeface="Source Sans 3" pitchFamily="34" charset="-120"/>
              </a:rPr>
              <a:t>za koju vrstu situacije je svaki prikladniji</a:t>
            </a:r>
            <a:pPr algn="l" indent="0" marL="0">
              <a:lnSpc>
                <a:spcPts val="2500"/>
              </a:lnSpc>
              <a:buNone/>
            </a:pPr>
            <a:r>
              <a:rPr lang="en-US" sz="1550" dirty="0">
                <a:solidFill>
                  <a:srgbClr val="272525"/>
                </a:solidFill>
                <a:latin typeface="Source Sans 3" pitchFamily="34" charset="0"/>
                <a:ea typeface="Source Sans 3" pitchFamily="34" charset="-122"/>
                <a:cs typeface="Source Sans 3" pitchFamily="34" charset="-120"/>
              </a:rPr>
              <a:t>.</a:t>
            </a:r>
            <a:endParaRPr lang="en-US" sz="1550" dirty="0"/>
          </a:p>
        </p:txBody>
      </p:sp>
      <p:sp>
        <p:nvSpPr>
          <p:cNvPr id="4" name="Text 2"/>
          <p:cNvSpPr/>
          <p:nvPr/>
        </p:nvSpPr>
        <p:spPr>
          <a:xfrm>
            <a:off x="793790" y="3855363"/>
            <a:ext cx="6237208" cy="310158"/>
          </a:xfrm>
          <a:prstGeom prst="rect">
            <a:avLst/>
          </a:prstGeom>
          <a:noFill/>
          <a:ln/>
        </p:spPr>
        <p:txBody>
          <a:bodyPr wrap="none" lIns="0" tIns="0" rIns="0" bIns="0" rtlCol="0" anchor="t"/>
          <a:lstStyle/>
          <a:p>
            <a:pPr algn="l" indent="0" marL="0">
              <a:lnSpc>
                <a:spcPts val="2400"/>
              </a:lnSpc>
              <a:buNone/>
            </a:pPr>
            <a:r>
              <a:rPr lang="en-US" sz="1950" b="1" dirty="0">
                <a:solidFill>
                  <a:srgbClr val="769993"/>
                </a:solidFill>
                <a:latin typeface="Montserrat Bold" pitchFamily="34" charset="0"/>
                <a:ea typeface="Montserrat Bold" pitchFamily="34" charset="-122"/>
                <a:cs typeface="Montserrat Bold" pitchFamily="34" charset="-120"/>
              </a:rPr>
              <a:t>Klasični pristup promeni (Kotter, Lewin, ADKAR)</a:t>
            </a:r>
            <a:endParaRPr lang="en-US" sz="1950" dirty="0"/>
          </a:p>
        </p:txBody>
      </p:sp>
      <p:sp>
        <p:nvSpPr>
          <p:cNvPr id="5" name="Text 3"/>
          <p:cNvSpPr/>
          <p:nvPr/>
        </p:nvSpPr>
        <p:spPr>
          <a:xfrm>
            <a:off x="793790" y="4363879"/>
            <a:ext cx="6279356" cy="1587698"/>
          </a:xfrm>
          <a:prstGeom prst="rect">
            <a:avLst/>
          </a:prstGeom>
          <a:noFill/>
          <a:ln/>
        </p:spPr>
        <p:txBody>
          <a:bodyPr wrap="square" lIns="0" tIns="0" rIns="0" bIns="0" rtlCol="0" anchor="t"/>
          <a:lstStyle/>
          <a:p>
            <a:pPr algn="l" indent="0" marL="0">
              <a:lnSpc>
                <a:spcPts val="2500"/>
              </a:lnSpc>
              <a:buNone/>
            </a:pPr>
            <a:r>
              <a:rPr lang="en-US" sz="1550" dirty="0">
                <a:solidFill>
                  <a:srgbClr val="272525"/>
                </a:solidFill>
                <a:latin typeface="Source Sans 3" pitchFamily="34" charset="0"/>
                <a:ea typeface="Source Sans 3" pitchFamily="34" charset="-122"/>
                <a:cs typeface="Source Sans 3" pitchFamily="34" charset="-120"/>
              </a:rPr>
              <a:t>Polazi od pretpostavke da možete unapred znati šta treba promeniti i kako. Planirate promenu, komunicirate je, implementirate i učvrstite. To je </a:t>
            </a:r>
            <a:pPr algn="l" indent="0" marL="0">
              <a:lnSpc>
                <a:spcPts val="2500"/>
              </a:lnSpc>
              <a:buNone/>
            </a:pPr>
            <a:r>
              <a:rPr lang="en-US" sz="1550" b="1" dirty="0">
                <a:solidFill>
                  <a:srgbClr val="272525"/>
                </a:solidFill>
                <a:latin typeface="Source Sans 3" pitchFamily="34" charset="0"/>
                <a:ea typeface="Source Sans 3" pitchFamily="34" charset="-122"/>
                <a:cs typeface="Source Sans 3" pitchFamily="34" charset="-120"/>
              </a:rPr>
              <a:t>linearan, sekvencijalan proces</a:t>
            </a:r>
            <a:pPr algn="l" indent="0" marL="0">
              <a:lnSpc>
                <a:spcPts val="2500"/>
              </a:lnSpc>
              <a:buNone/>
            </a:pPr>
            <a:r>
              <a:rPr lang="en-US" sz="1550" dirty="0">
                <a:solidFill>
                  <a:srgbClr val="272525"/>
                </a:solidFill>
                <a:latin typeface="Source Sans 3" pitchFamily="34" charset="0"/>
                <a:ea typeface="Source Sans 3" pitchFamily="34" charset="-122"/>
                <a:cs typeface="Source Sans 3" pitchFamily="34" charset="-120"/>
              </a:rPr>
              <a:t> koji dobro funkcioniše za poznate, ograničene promene — uvođenje novog softvera, reorganizacija jednog odeljenja, promena procedura.</a:t>
            </a:r>
            <a:endParaRPr lang="en-US" sz="1550" dirty="0"/>
          </a:p>
        </p:txBody>
      </p:sp>
      <p:sp>
        <p:nvSpPr>
          <p:cNvPr id="6" name="Shape 4"/>
          <p:cNvSpPr/>
          <p:nvPr/>
        </p:nvSpPr>
        <p:spPr>
          <a:xfrm>
            <a:off x="7421999" y="3657005"/>
            <a:ext cx="6565106" cy="2790706"/>
          </a:xfrm>
          <a:prstGeom prst="roundRect">
            <a:avLst>
              <a:gd name="adj" fmla="val 5121"/>
            </a:avLst>
          </a:prstGeom>
          <a:solidFill>
            <a:srgbClr val="769993"/>
          </a:solidFill>
          <a:ln/>
        </p:spPr>
      </p:sp>
      <p:sp>
        <p:nvSpPr>
          <p:cNvPr id="7" name="Text 5"/>
          <p:cNvSpPr/>
          <p:nvPr/>
        </p:nvSpPr>
        <p:spPr>
          <a:xfrm>
            <a:off x="7620357" y="3855363"/>
            <a:ext cx="2932748" cy="310158"/>
          </a:xfrm>
          <a:prstGeom prst="rect">
            <a:avLst/>
          </a:prstGeom>
          <a:noFill/>
          <a:ln/>
        </p:spPr>
        <p:txBody>
          <a:bodyPr wrap="none" lIns="0" tIns="0" rIns="0" bIns="0" rtlCol="0" anchor="t"/>
          <a:lstStyle/>
          <a:p>
            <a:pPr algn="l" indent="0" marL="0">
              <a:lnSpc>
                <a:spcPts val="2400"/>
              </a:lnSpc>
              <a:buNone/>
            </a:pPr>
            <a:r>
              <a:rPr lang="en-US" sz="1950" b="1" dirty="0">
                <a:solidFill>
                  <a:srgbClr val="000000"/>
                </a:solidFill>
                <a:latin typeface="Montserrat Bold" pitchFamily="34" charset="0"/>
                <a:ea typeface="Montserrat Bold" pitchFamily="34" charset="-122"/>
                <a:cs typeface="Montserrat Bold" pitchFamily="34" charset="-120"/>
              </a:rPr>
              <a:t>Agilni pristup promeni</a:t>
            </a:r>
            <a:endParaRPr lang="en-US" sz="1950" dirty="0"/>
          </a:p>
        </p:txBody>
      </p:sp>
      <p:sp>
        <p:nvSpPr>
          <p:cNvPr id="8" name="Text 6"/>
          <p:cNvSpPr/>
          <p:nvPr/>
        </p:nvSpPr>
        <p:spPr>
          <a:xfrm>
            <a:off x="7620357" y="4363879"/>
            <a:ext cx="6168390" cy="1905238"/>
          </a:xfrm>
          <a:prstGeom prst="rect">
            <a:avLst/>
          </a:prstGeom>
          <a:noFill/>
          <a:ln/>
        </p:spPr>
        <p:txBody>
          <a:bodyPr wrap="square" lIns="0" tIns="0" rIns="0" bIns="0" rtlCol="0" anchor="t"/>
          <a:lstStyle/>
          <a:p>
            <a:pPr algn="l" indent="0" marL="0">
              <a:lnSpc>
                <a:spcPts val="2500"/>
              </a:lnSpc>
              <a:buNone/>
            </a:pPr>
            <a:r>
              <a:rPr lang="en-US" sz="1550" dirty="0">
                <a:solidFill>
                  <a:srgbClr val="000000"/>
                </a:solidFill>
                <a:latin typeface="Source Sans 3" pitchFamily="34" charset="0"/>
                <a:ea typeface="Source Sans 3" pitchFamily="34" charset="-122"/>
                <a:cs typeface="Source Sans 3" pitchFamily="34" charset="-120"/>
              </a:rPr>
              <a:t>Polazi od pretpostavke da ne možete sve unapred znati i da ćete morati da prilagođavate tokom puta. Umesto jednog velikog plana, radite u kratkim ciklusima: planirate malo, uradite malo, proverite šta se desilo, prilagodite. To je </a:t>
            </a:r>
            <a:pPr algn="l" indent="0" marL="0">
              <a:lnSpc>
                <a:spcPts val="2500"/>
              </a:lnSpc>
              <a:buNone/>
            </a:pPr>
            <a:r>
              <a:rPr lang="en-US" sz="1550" b="1" dirty="0">
                <a:solidFill>
                  <a:srgbClr val="000000"/>
                </a:solidFill>
                <a:latin typeface="Source Sans 3" pitchFamily="34" charset="0"/>
                <a:ea typeface="Source Sans 3" pitchFamily="34" charset="-122"/>
                <a:cs typeface="Source Sans 3" pitchFamily="34" charset="-120"/>
              </a:rPr>
              <a:t>iterativan, cikličan proces</a:t>
            </a:r>
            <a:pPr algn="l" indent="0" marL="0">
              <a:lnSpc>
                <a:spcPts val="2500"/>
              </a:lnSpc>
              <a:buNone/>
            </a:pPr>
            <a:r>
              <a:rPr lang="en-US" sz="1550" dirty="0">
                <a:solidFill>
                  <a:srgbClr val="000000"/>
                </a:solidFill>
                <a:latin typeface="Source Sans 3" pitchFamily="34" charset="0"/>
                <a:ea typeface="Source Sans 3" pitchFamily="34" charset="-122"/>
                <a:cs typeface="Source Sans 3" pitchFamily="34" charset="-120"/>
              </a:rPr>
              <a:t> koji dobro funkcioniše za kompleksne, neizvesne promene — digitalna transformacija, kulturna promena, restrukturiranje u nepredvidivom okruženju.</a:t>
            </a:r>
            <a:endParaRPr lang="en-US" sz="155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spTree>
      <p:nvGrpSpPr>
        <p:cNvPr id="1" name=""/>
        <p:cNvGrpSpPr/>
        <p:nvPr/>
      </p:nvGrpSpPr>
      <p:grpSpPr>
        <a:xfrm>
          <a:off x="0" y="0"/>
          <a:ext cx="0" cy="0"/>
          <a:chOff x="0" y="0"/>
          <a:chExt cx="0" cy="0"/>
        </a:xfrm>
      </p:grpSpPr>
      <p:sp>
        <p:nvSpPr>
          <p:cNvPr id="2" name="Text 0"/>
          <p:cNvSpPr/>
          <p:nvPr/>
        </p:nvSpPr>
        <p:spPr>
          <a:xfrm>
            <a:off x="793790" y="1066205"/>
            <a:ext cx="11026140" cy="620078"/>
          </a:xfrm>
          <a:prstGeom prst="rect">
            <a:avLst/>
          </a:prstGeom>
          <a:noFill/>
          <a:ln/>
        </p:spPr>
        <p:txBody>
          <a:bodyPr wrap="none" lIns="0" tIns="0" rIns="0" bIns="0" rtlCol="0" anchor="t"/>
          <a:lstStyle/>
          <a:p>
            <a:pPr algn="l" indent="0" marL="0">
              <a:lnSpc>
                <a:spcPts val="4850"/>
              </a:lnSpc>
              <a:buNone/>
            </a:pPr>
            <a:r>
              <a:rPr lang="en-US" sz="3900" b="1" dirty="0">
                <a:solidFill>
                  <a:srgbClr val="769993"/>
                </a:solidFill>
                <a:latin typeface="Montserrat Bold" pitchFamily="34" charset="0"/>
                <a:ea typeface="Montserrat Bold" pitchFamily="34" charset="-122"/>
                <a:cs typeface="Montserrat Bold" pitchFamily="34" charset="-120"/>
              </a:rPr>
              <a:t>Agilni pristup organizacionim promenama</a:t>
            </a:r>
            <a:endParaRPr lang="en-US" sz="3900" dirty="0"/>
          </a:p>
        </p:txBody>
      </p:sp>
      <p:pic>
        <p:nvPicPr>
          <p:cNvPr id="3" name="Image 0" descr="preencoded.png">    </p:cNvPr>
          <p:cNvPicPr>
            <a:picLocks noChangeAspect="1"/>
          </p:cNvPicPr>
          <p:nvPr/>
        </p:nvPicPr>
        <p:blipFill>
          <a:blip r:embed="rId1">
            <a:extLst>
              <a:ext uri="{96DAC541-7B7A-43D3-8B79-37D633B846F1}">
                <asvg:svgBlip xmlns:asvg="http://schemas.microsoft.com/office/drawing/2016/SVG/main" r:embed="rId2"/>
              </a:ext>
            </a:extLst>
          </a:blip>
          <a:stretch>
            <a:fillRect/>
          </a:stretch>
        </p:blipFill>
        <p:spPr>
          <a:xfrm>
            <a:off x="868204" y="2092881"/>
            <a:ext cx="297656" cy="297656"/>
          </a:xfrm>
          <a:prstGeom prst="rect">
            <a:avLst/>
          </a:prstGeom>
        </p:spPr>
      </p:pic>
      <p:sp>
        <p:nvSpPr>
          <p:cNvPr id="4" name="Text 1"/>
          <p:cNvSpPr/>
          <p:nvPr/>
        </p:nvSpPr>
        <p:spPr>
          <a:xfrm>
            <a:off x="1438632" y="2083118"/>
            <a:ext cx="12397978" cy="635079"/>
          </a:xfrm>
          <a:prstGeom prst="rect">
            <a:avLst/>
          </a:prstGeom>
          <a:noFill/>
          <a:ln/>
        </p:spPr>
        <p:txBody>
          <a:bodyPr wrap="square" lIns="0" tIns="0" rIns="0" bIns="0" rtlCol="0" anchor="t"/>
          <a:lstStyle/>
          <a:p>
            <a:pPr algn="l" indent="0" marL="0">
              <a:lnSpc>
                <a:spcPts val="2500"/>
              </a:lnSpc>
              <a:buNone/>
            </a:pPr>
            <a:r>
              <a:rPr lang="en-US" sz="1550" b="1" dirty="0">
                <a:solidFill>
                  <a:srgbClr val="272525"/>
                </a:solidFill>
                <a:latin typeface="Source Sans 3" pitchFamily="34" charset="0"/>
                <a:ea typeface="Source Sans 3" pitchFamily="34" charset="-122"/>
                <a:cs typeface="Source Sans 3" pitchFamily="34" charset="-120"/>
              </a:rPr>
              <a:t>Zajednička svrha pored urgentnosti.</a:t>
            </a:r>
            <a:pPr algn="l" indent="0" marL="0">
              <a:lnSpc>
                <a:spcPts val="2500"/>
              </a:lnSpc>
              <a:buNone/>
            </a:pPr>
            <a:r>
              <a:rPr lang="en-US" sz="1550" dirty="0">
                <a:solidFill>
                  <a:srgbClr val="272525"/>
                </a:solidFill>
                <a:latin typeface="Source Sans 3" pitchFamily="34" charset="0"/>
                <a:ea typeface="Source Sans 3" pitchFamily="34" charset="-122"/>
                <a:cs typeface="Source Sans 3" pitchFamily="34" charset="-120"/>
              </a:rPr>
              <a:t> Agile pristup stavlja naglasak na to zašto promena ima smisla, ne samo na to zašto je hitna. Ljudi se posvećuju promeni više kada razumeju svrhu, ne samo pretnju.</a:t>
            </a:r>
            <a:endParaRPr lang="en-US" sz="1550" dirty="0"/>
          </a:p>
        </p:txBody>
      </p:sp>
      <p:pic>
        <p:nvPicPr>
          <p:cNvPr id="5" name="Image 1" descr="preencoded.png">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68204" y="3124795"/>
            <a:ext cx="297656" cy="297656"/>
          </a:xfrm>
          <a:prstGeom prst="rect">
            <a:avLst/>
          </a:prstGeom>
        </p:spPr>
      </p:pic>
      <p:sp>
        <p:nvSpPr>
          <p:cNvPr id="6" name="Text 2"/>
          <p:cNvSpPr/>
          <p:nvPr/>
        </p:nvSpPr>
        <p:spPr>
          <a:xfrm>
            <a:off x="1438632" y="3115032"/>
            <a:ext cx="12397978" cy="635079"/>
          </a:xfrm>
          <a:prstGeom prst="rect">
            <a:avLst/>
          </a:prstGeom>
          <a:noFill/>
          <a:ln/>
        </p:spPr>
        <p:txBody>
          <a:bodyPr wrap="square" lIns="0" tIns="0" rIns="0" bIns="0" rtlCol="0" anchor="t"/>
          <a:lstStyle/>
          <a:p>
            <a:pPr algn="l" indent="0" marL="0">
              <a:lnSpc>
                <a:spcPts val="2500"/>
              </a:lnSpc>
              <a:buNone/>
            </a:pPr>
            <a:r>
              <a:rPr lang="en-US" sz="1550" b="1" dirty="0">
                <a:solidFill>
                  <a:srgbClr val="272525"/>
                </a:solidFill>
                <a:latin typeface="Source Sans 3" pitchFamily="34" charset="0"/>
                <a:ea typeface="Source Sans 3" pitchFamily="34" charset="-122"/>
                <a:cs typeface="Source Sans 3" pitchFamily="34" charset="-120"/>
              </a:rPr>
              <a:t>Dijalog umesto jednosmerne komunikacije.</a:t>
            </a:r>
            <a:pPr algn="l" indent="0" marL="0">
              <a:lnSpc>
                <a:spcPts val="2500"/>
              </a:lnSpc>
              <a:buNone/>
            </a:pPr>
            <a:r>
              <a:rPr lang="en-US" sz="1550" dirty="0">
                <a:solidFill>
                  <a:srgbClr val="272525"/>
                </a:solidFill>
                <a:latin typeface="Source Sans 3" pitchFamily="34" charset="0"/>
                <a:ea typeface="Source Sans 3" pitchFamily="34" charset="-122"/>
                <a:cs typeface="Source Sans 3" pitchFamily="34" charset="-120"/>
              </a:rPr>
              <a:t> Umesto da pošaljete memo o tome šta se menja, organizujte razgovore. Pitajte ljude šta misle. Ovo je sporije, ali gradi posvećenost.</a:t>
            </a:r>
            <a:endParaRPr lang="en-US" sz="1550" dirty="0"/>
          </a:p>
        </p:txBody>
      </p:sp>
      <p:pic>
        <p:nvPicPr>
          <p:cNvPr id="7" name="Image 2" descr="preencoded.png">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868204" y="4156710"/>
            <a:ext cx="297656" cy="297656"/>
          </a:xfrm>
          <a:prstGeom prst="rect">
            <a:avLst/>
          </a:prstGeom>
        </p:spPr>
      </p:pic>
      <p:sp>
        <p:nvSpPr>
          <p:cNvPr id="8" name="Text 3"/>
          <p:cNvSpPr/>
          <p:nvPr/>
        </p:nvSpPr>
        <p:spPr>
          <a:xfrm>
            <a:off x="1438632" y="4146947"/>
            <a:ext cx="12397978" cy="952619"/>
          </a:xfrm>
          <a:prstGeom prst="rect">
            <a:avLst/>
          </a:prstGeom>
          <a:noFill/>
          <a:ln/>
        </p:spPr>
        <p:txBody>
          <a:bodyPr wrap="square" lIns="0" tIns="0" rIns="0" bIns="0" rtlCol="0" anchor="t"/>
          <a:lstStyle/>
          <a:p>
            <a:pPr algn="l" indent="0" marL="0">
              <a:lnSpc>
                <a:spcPts val="2500"/>
              </a:lnSpc>
              <a:buNone/>
            </a:pPr>
            <a:r>
              <a:rPr lang="en-US" sz="1550" b="1" dirty="0">
                <a:solidFill>
                  <a:srgbClr val="272525"/>
                </a:solidFill>
                <a:latin typeface="Source Sans 3" pitchFamily="34" charset="0"/>
                <a:ea typeface="Source Sans 3" pitchFamily="34" charset="-122"/>
                <a:cs typeface="Source Sans 3" pitchFamily="34" charset="-120"/>
              </a:rPr>
              <a:t>Eksperimenti umesto velikog plana.</a:t>
            </a:r>
            <a:pPr algn="l" indent="0" marL="0">
              <a:lnSpc>
                <a:spcPts val="2500"/>
              </a:lnSpc>
              <a:buNone/>
            </a:pPr>
            <a:r>
              <a:rPr lang="en-US" sz="1550" dirty="0">
                <a:solidFill>
                  <a:srgbClr val="272525"/>
                </a:solidFill>
                <a:latin typeface="Source Sans 3" pitchFamily="34" charset="0"/>
                <a:ea typeface="Source Sans 3" pitchFamily="34" charset="-122"/>
                <a:cs typeface="Source Sans 3" pitchFamily="34" charset="-120"/>
              </a:rPr>
              <a:t> Probajte promenu u malom — jednom timu, jednom odeljenju. Učite iz toga. Pa proširite. Jason Little predlaže koncept „minimum viable change" — najmanji mogući korak kojim možete testirati da li promena ima smisla pre nego što je proširite na celu organizaciju.</a:t>
            </a:r>
            <a:endParaRPr lang="en-US" sz="1550" dirty="0"/>
          </a:p>
        </p:txBody>
      </p:sp>
      <p:pic>
        <p:nvPicPr>
          <p:cNvPr id="9" name="Image 3" descr="preencoded.png">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868204" y="5506164"/>
            <a:ext cx="297656" cy="297656"/>
          </a:xfrm>
          <a:prstGeom prst="rect">
            <a:avLst/>
          </a:prstGeom>
        </p:spPr>
      </p:pic>
      <p:sp>
        <p:nvSpPr>
          <p:cNvPr id="10" name="Text 4"/>
          <p:cNvSpPr/>
          <p:nvPr/>
        </p:nvSpPr>
        <p:spPr>
          <a:xfrm>
            <a:off x="1438632" y="5496401"/>
            <a:ext cx="12397978" cy="635079"/>
          </a:xfrm>
          <a:prstGeom prst="rect">
            <a:avLst/>
          </a:prstGeom>
          <a:noFill/>
          <a:ln/>
        </p:spPr>
        <p:txBody>
          <a:bodyPr wrap="square" lIns="0" tIns="0" rIns="0" bIns="0" rtlCol="0" anchor="t"/>
          <a:lstStyle/>
          <a:p>
            <a:pPr algn="l" indent="0" marL="0">
              <a:lnSpc>
                <a:spcPts val="2500"/>
              </a:lnSpc>
              <a:buNone/>
            </a:pPr>
            <a:r>
              <a:rPr lang="en-US" sz="1550" b="1" dirty="0">
                <a:solidFill>
                  <a:srgbClr val="272525"/>
                </a:solidFill>
                <a:latin typeface="Source Sans 3" pitchFamily="34" charset="0"/>
                <a:ea typeface="Source Sans 3" pitchFamily="34" charset="-122"/>
                <a:cs typeface="Source Sans 3" pitchFamily="34" charset="-120"/>
              </a:rPr>
              <a:t>Razumevanje otpora umesto krivljenja ljudi.</a:t>
            </a:r>
            <a:pPr algn="l" indent="0" marL="0">
              <a:lnSpc>
                <a:spcPts val="2500"/>
              </a:lnSpc>
              <a:buNone/>
            </a:pPr>
            <a:r>
              <a:rPr lang="en-US" sz="1550" dirty="0">
                <a:solidFill>
                  <a:srgbClr val="272525"/>
                </a:solidFill>
                <a:latin typeface="Source Sans 3" pitchFamily="34" charset="0"/>
                <a:ea typeface="Source Sans 3" pitchFamily="34" charset="-122"/>
                <a:cs typeface="Source Sans 3" pitchFamily="34" charset="-120"/>
              </a:rPr>
              <a:t> Otpor promeni nije iracionalan. Ljudi se opiru jer štite nešto što im je važno — identitet, kompetenciju, sigurnost. Umesto da etiketirate ljude kao „otporne", pokušajte da razumete čemu se zapravo opiru.</a:t>
            </a:r>
            <a:endParaRPr lang="en-US" sz="1550" dirty="0"/>
          </a:p>
        </p:txBody>
      </p:sp>
      <p:pic>
        <p:nvPicPr>
          <p:cNvPr id="11" name="Image 4" descr="preencoded.png">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868204" y="6538079"/>
            <a:ext cx="297656" cy="297656"/>
          </a:xfrm>
          <a:prstGeom prst="rect">
            <a:avLst/>
          </a:prstGeom>
        </p:spPr>
      </p:pic>
      <p:sp>
        <p:nvSpPr>
          <p:cNvPr id="12" name="Text 5"/>
          <p:cNvSpPr/>
          <p:nvPr/>
        </p:nvSpPr>
        <p:spPr>
          <a:xfrm>
            <a:off x="1438632" y="6528316"/>
            <a:ext cx="12397978" cy="635079"/>
          </a:xfrm>
          <a:prstGeom prst="rect">
            <a:avLst/>
          </a:prstGeom>
          <a:noFill/>
          <a:ln/>
        </p:spPr>
        <p:txBody>
          <a:bodyPr wrap="square" lIns="0" tIns="0" rIns="0" bIns="0" rtlCol="0" anchor="t"/>
          <a:lstStyle/>
          <a:p>
            <a:pPr algn="l" indent="0" marL="0">
              <a:lnSpc>
                <a:spcPts val="2500"/>
              </a:lnSpc>
              <a:buNone/>
            </a:pPr>
            <a:r>
              <a:rPr lang="en-US" sz="1550" b="1" dirty="0">
                <a:solidFill>
                  <a:srgbClr val="272525"/>
                </a:solidFill>
                <a:latin typeface="Source Sans 3" pitchFamily="34" charset="0"/>
                <a:ea typeface="Source Sans 3" pitchFamily="34" charset="-122"/>
                <a:cs typeface="Source Sans 3" pitchFamily="34" charset="-120"/>
              </a:rPr>
              <a:t>Ko-kreacija umesto „kupovine pristanka" (buy-in).</a:t>
            </a:r>
            <a:pPr algn="l" indent="0" marL="0">
              <a:lnSpc>
                <a:spcPts val="2500"/>
              </a:lnSpc>
              <a:buNone/>
            </a:pPr>
            <a:r>
              <a:rPr lang="en-US" sz="1550" dirty="0">
                <a:solidFill>
                  <a:srgbClr val="272525"/>
                </a:solidFill>
                <a:latin typeface="Source Sans 3" pitchFamily="34" charset="0"/>
                <a:ea typeface="Source Sans 3" pitchFamily="34" charset="-122"/>
                <a:cs typeface="Source Sans 3" pitchFamily="34" charset="-120"/>
              </a:rPr>
              <a:t> Razlika je suštinska: buy-in znači da ste vi već odlučili šta će se desiti i sada pokušavate da ubedite ljude. Ko-kreacija znači da ljude uključujete u samo dizajniranje promene.</a:t>
            </a:r>
            <a:endParaRPr lang="en-US" sz="155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spTree>
      <p:nvGrpSpPr>
        <p:cNvPr id="1" name=""/>
        <p:cNvGrpSpPr/>
        <p:nvPr/>
      </p:nvGrpSpPr>
      <p:grpSpPr>
        <a:xfrm>
          <a:off x="0" y="0"/>
          <a:ext cx="0" cy="0"/>
          <a:chOff x="0" y="0"/>
          <a:chExt cx="0" cy="0"/>
        </a:xfrm>
      </p:grpSpPr>
      <p:sp>
        <p:nvSpPr>
          <p:cNvPr id="2" name="Text 0"/>
          <p:cNvSpPr/>
          <p:nvPr/>
        </p:nvSpPr>
        <p:spPr>
          <a:xfrm>
            <a:off x="793790" y="1850112"/>
            <a:ext cx="11026140" cy="620078"/>
          </a:xfrm>
          <a:prstGeom prst="rect">
            <a:avLst/>
          </a:prstGeom>
          <a:noFill/>
          <a:ln/>
        </p:spPr>
        <p:txBody>
          <a:bodyPr wrap="none" lIns="0" tIns="0" rIns="0" bIns="0" rtlCol="0" anchor="t"/>
          <a:lstStyle/>
          <a:p>
            <a:pPr algn="l" indent="0" marL="0">
              <a:lnSpc>
                <a:spcPts val="4850"/>
              </a:lnSpc>
              <a:buNone/>
            </a:pPr>
            <a:r>
              <a:rPr lang="en-US" sz="3900" b="1" dirty="0">
                <a:solidFill>
                  <a:srgbClr val="769993"/>
                </a:solidFill>
                <a:latin typeface="Montserrat Bold" pitchFamily="34" charset="0"/>
                <a:ea typeface="Montserrat Bold" pitchFamily="34" charset="-122"/>
                <a:cs typeface="Montserrat Bold" pitchFamily="34" charset="-120"/>
              </a:rPr>
              <a:t>Agilni pristup organizacionim promenama</a:t>
            </a:r>
            <a:endParaRPr lang="en-US" sz="3900" dirty="0"/>
          </a:p>
        </p:txBody>
      </p:sp>
      <p:sp>
        <p:nvSpPr>
          <p:cNvPr id="3" name="Text 1"/>
          <p:cNvSpPr/>
          <p:nvPr/>
        </p:nvSpPr>
        <p:spPr>
          <a:xfrm>
            <a:off x="793790" y="2867025"/>
            <a:ext cx="13042821" cy="1270159"/>
          </a:xfrm>
          <a:prstGeom prst="rect">
            <a:avLst/>
          </a:prstGeom>
          <a:noFill/>
          <a:ln/>
        </p:spPr>
        <p:txBody>
          <a:bodyPr wrap="square" lIns="0" tIns="0" rIns="0" bIns="0" rtlCol="0" anchor="t"/>
          <a:lstStyle/>
          <a:p>
            <a:pPr algn="l" indent="0" marL="0">
              <a:lnSpc>
                <a:spcPts val="2500"/>
              </a:lnSpc>
              <a:buNone/>
            </a:pPr>
            <a:r>
              <a:rPr lang="en-US" sz="1550" dirty="0">
                <a:solidFill>
                  <a:srgbClr val="272525"/>
                </a:solidFill>
                <a:latin typeface="Source Sans 3" pitchFamily="34" charset="0"/>
                <a:ea typeface="Source Sans 3" pitchFamily="34" charset="-122"/>
                <a:cs typeface="Source Sans 3" pitchFamily="34" charset="-120"/>
              </a:rPr>
              <a:t>Spotify je zanimljiv upravo zato što pokazuje oba pristupa u istoj kompaniji. Spotify model (2012–2020) je bio agile u strukturi: autonomni timovi, iterativni rad, eksperimentisanje. Transformacija 2023–2024 je bila klasična: velika odluka CEO-a, brzo izvršenje, jasna hijerarhija u implementaciji. Moguće je da su različite situacije zahtevale različite pristupe. Svakodnevni razvoj proizvoda zahteva fleksibilnost i autonomiju. Strateški zaokret u trenutku finansijske krize zahteva odlučnost i brzinu.</a:t>
            </a:r>
            <a:endParaRPr lang="en-US" sz="1550" dirty="0"/>
          </a:p>
        </p:txBody>
      </p:sp>
      <p:sp>
        <p:nvSpPr>
          <p:cNvPr id="4" name="Text 2"/>
          <p:cNvSpPr/>
          <p:nvPr/>
        </p:nvSpPr>
        <p:spPr>
          <a:xfrm>
            <a:off x="793790" y="4360426"/>
            <a:ext cx="13042821" cy="317540"/>
          </a:xfrm>
          <a:prstGeom prst="rect">
            <a:avLst/>
          </a:prstGeom>
          <a:noFill/>
          <a:ln/>
        </p:spPr>
        <p:txBody>
          <a:bodyPr wrap="none" lIns="0" tIns="0" rIns="0" bIns="0" rtlCol="0" anchor="t"/>
          <a:lstStyle/>
          <a:p>
            <a:pPr algn="l" indent="0" marL="0">
              <a:lnSpc>
                <a:spcPts val="2500"/>
              </a:lnSpc>
              <a:buNone/>
            </a:pPr>
            <a:r>
              <a:rPr lang="en-US" sz="1550" b="1" dirty="0">
                <a:solidFill>
                  <a:srgbClr val="272525"/>
                </a:solidFill>
                <a:latin typeface="Source Sans 3" pitchFamily="34" charset="0"/>
                <a:ea typeface="Source Sans 3" pitchFamily="34" charset="-122"/>
                <a:cs typeface="Source Sans 3" pitchFamily="34" charset="-120"/>
              </a:rPr>
              <a:t>Poenta za OPR praktičare:</a:t>
            </a:r>
            <a:pPr algn="l" indent="0" marL="0">
              <a:lnSpc>
                <a:spcPts val="2500"/>
              </a:lnSpc>
              <a:buNone/>
            </a:pPr>
            <a:r>
              <a:rPr lang="en-US" sz="1550" dirty="0">
                <a:solidFill>
                  <a:srgbClr val="272525"/>
                </a:solidFill>
                <a:latin typeface="Source Sans 3" pitchFamily="34" charset="0"/>
                <a:ea typeface="Source Sans 3" pitchFamily="34" charset="-122"/>
                <a:cs typeface="Source Sans 3" pitchFamily="34" charset="-120"/>
              </a:rPr>
              <a:t> ne postoji jedan „ispravan" pristup promeni. Postoji repertoar pristupa i sposobnost da procenite koji odgovara situaciji.</a:t>
            </a:r>
            <a:endParaRPr lang="en-US" sz="1550" dirty="0"/>
          </a:p>
        </p:txBody>
      </p:sp>
      <p:sp>
        <p:nvSpPr>
          <p:cNvPr id="5" name="Shape 3"/>
          <p:cNvSpPr/>
          <p:nvPr/>
        </p:nvSpPr>
        <p:spPr>
          <a:xfrm>
            <a:off x="793790" y="4901208"/>
            <a:ext cx="13042821" cy="1478280"/>
          </a:xfrm>
          <a:prstGeom prst="roundRect">
            <a:avLst>
              <a:gd name="adj" fmla="val 5639"/>
            </a:avLst>
          </a:prstGeom>
          <a:solidFill>
            <a:srgbClr val="D3DEDC"/>
          </a:solidFill>
          <a:ln/>
        </p:spPr>
      </p:sp>
      <p:pic>
        <p:nvPicPr>
          <p:cNvPr id="6" name="Image 0" descr="preencoded.png">    </p:cNvPr>
          <p:cNvPicPr>
            <a:picLocks noChangeAspect="1"/>
          </p:cNvPicPr>
          <p:nvPr/>
        </p:nvPicPr>
        <p:blipFill>
          <a:blip r:embed="rId1"/>
          <a:stretch>
            <a:fillRect/>
          </a:stretch>
        </p:blipFill>
        <p:spPr>
          <a:xfrm>
            <a:off x="992148" y="5196483"/>
            <a:ext cx="248007" cy="198358"/>
          </a:xfrm>
          <a:prstGeom prst="rect">
            <a:avLst/>
          </a:prstGeom>
        </p:spPr>
      </p:pic>
      <p:sp>
        <p:nvSpPr>
          <p:cNvPr id="7" name="Text 4"/>
          <p:cNvSpPr/>
          <p:nvPr/>
        </p:nvSpPr>
        <p:spPr>
          <a:xfrm>
            <a:off x="1438513" y="5149096"/>
            <a:ext cx="12199739" cy="952619"/>
          </a:xfrm>
          <a:prstGeom prst="rect">
            <a:avLst/>
          </a:prstGeom>
          <a:noFill/>
          <a:ln/>
        </p:spPr>
        <p:txBody>
          <a:bodyPr wrap="square" lIns="0" tIns="0" rIns="0" bIns="0" rtlCol="0" anchor="t"/>
          <a:lstStyle/>
          <a:p>
            <a:pPr algn="l" indent="0" marL="0">
              <a:lnSpc>
                <a:spcPts val="2500"/>
              </a:lnSpc>
              <a:buNone/>
            </a:pPr>
            <a:r>
              <a:rPr lang="en-US" sz="1550" dirty="0">
                <a:solidFill>
                  <a:srgbClr val="000000"/>
                </a:solidFill>
                <a:latin typeface="Source Sans 3" pitchFamily="34" charset="0"/>
                <a:ea typeface="Source Sans 3" pitchFamily="34" charset="-122"/>
                <a:cs typeface="Source Sans 3" pitchFamily="34" charset="-120"/>
              </a:rPr>
              <a:t>💡</a:t>
            </a:r>
            <a:pPr algn="l" indent="0" marL="0">
              <a:lnSpc>
                <a:spcPts val="2500"/>
              </a:lnSpc>
              <a:buNone/>
            </a:pPr>
            <a:r>
              <a:rPr lang="en-US" sz="1550" dirty="0">
                <a:solidFill>
                  <a:srgbClr val="000000"/>
                </a:solidFill>
                <a:latin typeface="Source Sans 3" pitchFamily="34" charset="0"/>
                <a:ea typeface="Source Sans 3" pitchFamily="34" charset="-122"/>
                <a:cs typeface="Source Sans 3" pitchFamily="34" charset="-120"/>
              </a:rPr>
              <a:t> </a:t>
            </a:r>
            <a:pPr algn="l" indent="0" marL="0">
              <a:lnSpc>
                <a:spcPts val="2500"/>
              </a:lnSpc>
              <a:buNone/>
            </a:pPr>
            <a:r>
              <a:rPr lang="en-US" sz="1550" b="1" dirty="0">
                <a:solidFill>
                  <a:srgbClr val="000000"/>
                </a:solidFill>
                <a:latin typeface="Source Sans 3" pitchFamily="34" charset="0"/>
                <a:ea typeface="Source Sans 3" pitchFamily="34" charset="-122"/>
                <a:cs typeface="Source Sans 3" pitchFamily="34" charset="-120"/>
              </a:rPr>
              <a:t>Pitanje za razmišljanje:</a:t>
            </a:r>
            <a:pPr algn="l" indent="0" marL="0">
              <a:lnSpc>
                <a:spcPts val="2500"/>
              </a:lnSpc>
              <a:buNone/>
            </a:pPr>
            <a:r>
              <a:rPr lang="en-US" sz="1550" dirty="0">
                <a:solidFill>
                  <a:srgbClr val="000000"/>
                </a:solidFill>
                <a:latin typeface="Source Sans 3" pitchFamily="34" charset="0"/>
                <a:ea typeface="Source Sans 3" pitchFamily="34" charset="-122"/>
                <a:cs typeface="Source Sans 3" pitchFamily="34" charset="-120"/>
              </a:rPr>
              <a:t> Zamislite da ste OPR konsultant u kompaniji od 400 zaposlenih. Direktor je čuo za Spotify model i želi da „uvede agilnost". Trenutno stanje je rigidna hijerarhija i slaba međusektorska komunikacija. Direktor vam kaže: „Hoću skvodove i plemena do kraja godine." Šta biste mu rekli?</a:t>
            </a:r>
            <a:endParaRPr lang="en-US" sz="155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spTree>
      <p:nvGrpSpPr>
        <p:cNvPr id="1" name=""/>
        <p:cNvGrpSpPr/>
        <p:nvPr/>
      </p:nvGrpSpPr>
      <p:grpSpPr>
        <a:xfrm>
          <a:off x="0" y="0"/>
          <a:ext cx="0" cy="0"/>
          <a:chOff x="0" y="0"/>
          <a:chExt cx="0" cy="0"/>
        </a:xfrm>
      </p:grpSpPr>
      <p:sp>
        <p:nvSpPr>
          <p:cNvPr id="2" name="Text 0"/>
          <p:cNvSpPr/>
          <p:nvPr/>
        </p:nvSpPr>
        <p:spPr>
          <a:xfrm>
            <a:off x="793790" y="850463"/>
            <a:ext cx="7334607" cy="589121"/>
          </a:xfrm>
          <a:prstGeom prst="rect">
            <a:avLst/>
          </a:prstGeom>
          <a:noFill/>
          <a:ln/>
        </p:spPr>
        <p:txBody>
          <a:bodyPr wrap="none" lIns="0" tIns="0" rIns="0" bIns="0" rtlCol="0" anchor="t"/>
          <a:lstStyle/>
          <a:p>
            <a:pPr algn="l" indent="0" marL="0">
              <a:lnSpc>
                <a:spcPts val="4600"/>
              </a:lnSpc>
              <a:buNone/>
            </a:pPr>
            <a:r>
              <a:rPr lang="en-US" sz="3700" b="1" dirty="0">
                <a:solidFill>
                  <a:srgbClr val="769993"/>
                </a:solidFill>
                <a:latin typeface="Montserrat Bold" pitchFamily="34" charset="0"/>
                <a:ea typeface="Montserrat Bold" pitchFamily="34" charset="-122"/>
                <a:cs typeface="Montserrat Bold" pitchFamily="34" charset="-120"/>
              </a:rPr>
              <a:t>Ključne pouke iz Spotify priče</a:t>
            </a:r>
            <a:endParaRPr lang="en-US" sz="3700" dirty="0"/>
          </a:p>
        </p:txBody>
      </p:sp>
      <p:sp>
        <p:nvSpPr>
          <p:cNvPr id="3" name="Text 1"/>
          <p:cNvSpPr/>
          <p:nvPr/>
        </p:nvSpPr>
        <p:spPr>
          <a:xfrm>
            <a:off x="1076563" y="1999178"/>
            <a:ext cx="12760047" cy="588407"/>
          </a:xfrm>
          <a:prstGeom prst="rect">
            <a:avLst/>
          </a:prstGeom>
          <a:noFill/>
          <a:ln/>
        </p:spPr>
        <p:txBody>
          <a:bodyPr wrap="square" lIns="0" tIns="0" rIns="0" bIns="0" rtlCol="0" anchor="t"/>
          <a:lstStyle/>
          <a:p>
            <a:pPr algn="l" indent="0" marL="0">
              <a:lnSpc>
                <a:spcPts val="2300"/>
              </a:lnSpc>
              <a:buNone/>
            </a:pPr>
            <a:r>
              <a:rPr lang="en-US" sz="1450" dirty="0">
                <a:solidFill>
                  <a:srgbClr val="272525"/>
                </a:solidFill>
                <a:latin typeface="Source Sans 3" pitchFamily="34" charset="0"/>
                <a:ea typeface="Source Sans 3" pitchFamily="34" charset="-122"/>
                <a:cs typeface="Source Sans 3" pitchFamily="34" charset="-120"/>
              </a:rPr>
              <a:t>Spotify model nas ne uči kako da organizujemo timove. Uči nas nešto mnogo važnije: da je svaki organizacioni model </a:t>
            </a:r>
            <a:pPr algn="l" indent="0" marL="0">
              <a:lnSpc>
                <a:spcPts val="2300"/>
              </a:lnSpc>
              <a:buNone/>
            </a:pPr>
            <a:r>
              <a:rPr lang="en-US" sz="1450" b="1" dirty="0">
                <a:solidFill>
                  <a:srgbClr val="272525"/>
                </a:solidFill>
                <a:latin typeface="Source Sans 3" pitchFamily="34" charset="0"/>
                <a:ea typeface="Source Sans 3" pitchFamily="34" charset="-122"/>
                <a:cs typeface="Source Sans 3" pitchFamily="34" charset="-120"/>
              </a:rPr>
              <a:t>privremeno rešenje za kontekst u kojem je nastao</a:t>
            </a:r>
            <a:pPr algn="l" indent="0" marL="0">
              <a:lnSpc>
                <a:spcPts val="2300"/>
              </a:lnSpc>
              <a:buNone/>
            </a:pPr>
            <a:r>
              <a:rPr lang="en-US" sz="1450" dirty="0">
                <a:solidFill>
                  <a:srgbClr val="272525"/>
                </a:solidFill>
                <a:latin typeface="Source Sans 3" pitchFamily="34" charset="0"/>
                <a:ea typeface="Source Sans 3" pitchFamily="34" charset="-122"/>
                <a:cs typeface="Source Sans 3" pitchFamily="34" charset="-120"/>
              </a:rPr>
              <a:t>. Modeli se ne kopiraju — oni se grade. Najvažnije pitanje nije „koji model koristiti" nego „šta naši ljudi i naš kontekst zahtevaju upravo sada?"</a:t>
            </a:r>
            <a:endParaRPr lang="en-US" sz="1450" dirty="0"/>
          </a:p>
        </p:txBody>
      </p:sp>
      <p:sp>
        <p:nvSpPr>
          <p:cNvPr id="4" name="Shape 2"/>
          <p:cNvSpPr/>
          <p:nvPr/>
        </p:nvSpPr>
        <p:spPr>
          <a:xfrm>
            <a:off x="793790" y="1797725"/>
            <a:ext cx="22860" cy="991314"/>
          </a:xfrm>
          <a:prstGeom prst="rect">
            <a:avLst/>
          </a:prstGeom>
          <a:solidFill>
            <a:srgbClr val="769993"/>
          </a:solidFill>
          <a:ln/>
        </p:spPr>
      </p:sp>
      <p:sp>
        <p:nvSpPr>
          <p:cNvPr id="5" name="Shape 3"/>
          <p:cNvSpPr/>
          <p:nvPr/>
        </p:nvSpPr>
        <p:spPr>
          <a:xfrm>
            <a:off x="793790" y="2990493"/>
            <a:ext cx="4228148" cy="3892987"/>
          </a:xfrm>
          <a:prstGeom prst="roundRect">
            <a:avLst>
              <a:gd name="adj" fmla="val 2034"/>
            </a:avLst>
          </a:prstGeom>
          <a:solidFill>
            <a:srgbClr val="E2E9E8"/>
          </a:solidFill>
          <a:ln w="7620">
            <a:solidFill>
              <a:srgbClr val="C8CFCE"/>
            </a:solidFill>
            <a:prstDash val="solid"/>
          </a:ln>
        </p:spPr>
      </p:sp>
      <p:sp>
        <p:nvSpPr>
          <p:cNvPr id="6" name="Shape 4"/>
          <p:cNvSpPr/>
          <p:nvPr/>
        </p:nvSpPr>
        <p:spPr>
          <a:xfrm>
            <a:off x="989886" y="3186589"/>
            <a:ext cx="565547" cy="565547"/>
          </a:xfrm>
          <a:prstGeom prst="roundRect">
            <a:avLst>
              <a:gd name="adj" fmla="val 16166801"/>
            </a:avLst>
          </a:prstGeom>
          <a:solidFill>
            <a:srgbClr val="769993"/>
          </a:solidFill>
          <a:ln/>
        </p:spPr>
      </p:sp>
      <p:pic>
        <p:nvPicPr>
          <p:cNvPr id="7" name="Image 0" descr="preencoded.png">    </p:cNvPr>
          <p:cNvPicPr>
            <a:picLocks noChangeAspect="1"/>
          </p:cNvPicPr>
          <p:nvPr/>
        </p:nvPicPr>
        <p:blipFill>
          <a:blip r:embed="rId1">
            <a:extLst>
              <a:ext uri="{96DAC541-7B7A-43D3-8B79-37D633B846F1}">
                <asvg:svgBlip xmlns:asvg="http://schemas.microsoft.com/office/drawing/2016/SVG/main" r:embed="rId2"/>
              </a:ext>
            </a:extLst>
          </a:blip>
          <a:stretch>
            <a:fillRect/>
          </a:stretch>
        </p:blipFill>
        <p:spPr>
          <a:xfrm>
            <a:off x="1145381" y="3342084"/>
            <a:ext cx="254437" cy="254437"/>
          </a:xfrm>
          <a:prstGeom prst="rect">
            <a:avLst/>
          </a:prstGeom>
        </p:spPr>
      </p:pic>
      <p:sp>
        <p:nvSpPr>
          <p:cNvPr id="8" name="Text 5"/>
          <p:cNvSpPr/>
          <p:nvPr/>
        </p:nvSpPr>
        <p:spPr>
          <a:xfrm>
            <a:off x="989886" y="3931206"/>
            <a:ext cx="3835956" cy="589359"/>
          </a:xfrm>
          <a:prstGeom prst="rect">
            <a:avLst/>
          </a:prstGeom>
          <a:noFill/>
          <a:ln/>
        </p:spPr>
        <p:txBody>
          <a:bodyPr wrap="square" lIns="0" tIns="0" rIns="0" bIns="0" rtlCol="0" anchor="t"/>
          <a:lstStyle/>
          <a:p>
            <a:pPr algn="l" indent="0" marL="0">
              <a:lnSpc>
                <a:spcPts val="2300"/>
              </a:lnSpc>
              <a:buNone/>
            </a:pPr>
            <a:r>
              <a:rPr lang="en-US" sz="1850" b="1" dirty="0">
                <a:solidFill>
                  <a:srgbClr val="272525"/>
                </a:solidFill>
                <a:latin typeface="Montserrat Bold" pitchFamily="34" charset="0"/>
                <a:ea typeface="Montserrat Bold" pitchFamily="34" charset="-122"/>
                <a:cs typeface="Montserrat Bold" pitchFamily="34" charset="-120"/>
              </a:rPr>
              <a:t>Struktura bez kulture ne funkcioniše</a:t>
            </a:r>
            <a:endParaRPr lang="en-US" sz="1850" dirty="0"/>
          </a:p>
        </p:txBody>
      </p:sp>
      <p:sp>
        <p:nvSpPr>
          <p:cNvPr id="9" name="Text 6"/>
          <p:cNvSpPr/>
          <p:nvPr/>
        </p:nvSpPr>
        <p:spPr>
          <a:xfrm>
            <a:off x="989886" y="4627959"/>
            <a:ext cx="3835956" cy="2059424"/>
          </a:xfrm>
          <a:prstGeom prst="rect">
            <a:avLst/>
          </a:prstGeom>
          <a:noFill/>
          <a:ln/>
        </p:spPr>
        <p:txBody>
          <a:bodyPr wrap="square" lIns="0" tIns="0" rIns="0" bIns="0" rtlCol="0" anchor="t"/>
          <a:lstStyle/>
          <a:p>
            <a:pPr algn="l" indent="0" marL="0">
              <a:lnSpc>
                <a:spcPts val="2300"/>
              </a:lnSpc>
              <a:buNone/>
            </a:pPr>
            <a:r>
              <a:rPr lang="en-US" sz="1450" dirty="0">
                <a:solidFill>
                  <a:srgbClr val="272525"/>
                </a:solidFill>
                <a:latin typeface="Source Sans 3" pitchFamily="34" charset="0"/>
                <a:ea typeface="Source Sans 3" pitchFamily="34" charset="-122"/>
                <a:cs typeface="Source Sans 3" pitchFamily="34" charset="-120"/>
              </a:rPr>
              <a:t>Spotify je imao strukturu (skvodovi, čapteri, gildovi) ali praksa se nije poklopila sa dokumentacijom jer kultura nije pratila. Kada organizacija preimenuje timove u „skvodove" ali ne promeni način donošenja odluka, komunikacije i odnosa prema greškama — ništa se suštinski ne menja.</a:t>
            </a:r>
            <a:endParaRPr lang="en-US" sz="1450" dirty="0"/>
          </a:p>
        </p:txBody>
      </p:sp>
      <p:sp>
        <p:nvSpPr>
          <p:cNvPr id="10" name="Shape 7"/>
          <p:cNvSpPr/>
          <p:nvPr/>
        </p:nvSpPr>
        <p:spPr>
          <a:xfrm>
            <a:off x="5201007" y="2990493"/>
            <a:ext cx="4228267" cy="3892987"/>
          </a:xfrm>
          <a:prstGeom prst="roundRect">
            <a:avLst>
              <a:gd name="adj" fmla="val 2034"/>
            </a:avLst>
          </a:prstGeom>
          <a:solidFill>
            <a:srgbClr val="E2E9E8"/>
          </a:solidFill>
          <a:ln w="7620">
            <a:solidFill>
              <a:srgbClr val="C8CFCE"/>
            </a:solidFill>
            <a:prstDash val="solid"/>
          </a:ln>
        </p:spPr>
      </p:sp>
      <p:sp>
        <p:nvSpPr>
          <p:cNvPr id="11" name="Shape 8"/>
          <p:cNvSpPr/>
          <p:nvPr/>
        </p:nvSpPr>
        <p:spPr>
          <a:xfrm>
            <a:off x="5397103" y="3186589"/>
            <a:ext cx="565547" cy="565547"/>
          </a:xfrm>
          <a:prstGeom prst="roundRect">
            <a:avLst>
              <a:gd name="adj" fmla="val 16166801"/>
            </a:avLst>
          </a:prstGeom>
          <a:solidFill>
            <a:srgbClr val="769993"/>
          </a:solidFill>
          <a:ln/>
        </p:spPr>
      </p:sp>
      <p:pic>
        <p:nvPicPr>
          <p:cNvPr id="12" name="Image 1" descr="preencoded.png">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552599" y="3342084"/>
            <a:ext cx="254437" cy="254437"/>
          </a:xfrm>
          <a:prstGeom prst="rect">
            <a:avLst/>
          </a:prstGeom>
        </p:spPr>
      </p:pic>
      <p:sp>
        <p:nvSpPr>
          <p:cNvPr id="13" name="Text 9"/>
          <p:cNvSpPr/>
          <p:nvPr/>
        </p:nvSpPr>
        <p:spPr>
          <a:xfrm>
            <a:off x="5397103" y="3931206"/>
            <a:ext cx="3836075" cy="589359"/>
          </a:xfrm>
          <a:prstGeom prst="rect">
            <a:avLst/>
          </a:prstGeom>
          <a:noFill/>
          <a:ln/>
        </p:spPr>
        <p:txBody>
          <a:bodyPr wrap="square" lIns="0" tIns="0" rIns="0" bIns="0" rtlCol="0" anchor="t"/>
          <a:lstStyle/>
          <a:p>
            <a:pPr algn="l" indent="0" marL="0">
              <a:lnSpc>
                <a:spcPts val="2300"/>
              </a:lnSpc>
              <a:buNone/>
            </a:pPr>
            <a:r>
              <a:rPr lang="en-US" sz="1850" b="1" dirty="0">
                <a:solidFill>
                  <a:srgbClr val="272525"/>
                </a:solidFill>
                <a:latin typeface="Montserrat Bold" pitchFamily="34" charset="0"/>
                <a:ea typeface="Montserrat Bold" pitchFamily="34" charset="-122"/>
                <a:cs typeface="Montserrat Bold" pitchFamily="34" charset="-120"/>
              </a:rPr>
              <a:t>Autonomija zahteva kompetenciju</a:t>
            </a:r>
            <a:endParaRPr lang="en-US" sz="1850" dirty="0"/>
          </a:p>
        </p:txBody>
      </p:sp>
      <p:sp>
        <p:nvSpPr>
          <p:cNvPr id="14" name="Text 10"/>
          <p:cNvSpPr/>
          <p:nvPr/>
        </p:nvSpPr>
        <p:spPr>
          <a:xfrm>
            <a:off x="5397103" y="4627959"/>
            <a:ext cx="3836075" cy="2059424"/>
          </a:xfrm>
          <a:prstGeom prst="rect">
            <a:avLst/>
          </a:prstGeom>
          <a:noFill/>
          <a:ln/>
        </p:spPr>
        <p:txBody>
          <a:bodyPr wrap="square" lIns="0" tIns="0" rIns="0" bIns="0" rtlCol="0" anchor="t"/>
          <a:lstStyle/>
          <a:p>
            <a:pPr algn="l" indent="0" marL="0">
              <a:lnSpc>
                <a:spcPts val="2300"/>
              </a:lnSpc>
              <a:buNone/>
            </a:pPr>
            <a:r>
              <a:rPr lang="en-US" sz="1450" dirty="0">
                <a:solidFill>
                  <a:srgbClr val="272525"/>
                </a:solidFill>
                <a:latin typeface="Source Sans 3" pitchFamily="34" charset="0"/>
                <a:ea typeface="Source Sans 3" pitchFamily="34" charset="-122"/>
                <a:cs typeface="Source Sans 3" pitchFamily="34" charset="-120"/>
              </a:rPr>
              <a:t>Dati timu autonomiju bez adekvatnog znanja i podrške nije osnaživanje — to je prepuštanje. Autonomija funkcioniše samo kada timovi imaju dovoljno znanja o agile principima, zajednički jezik za diskusiju o procesima i pristup coach-evima koji su dovoljno dugo prisutni da naprave razliku.</a:t>
            </a:r>
            <a:endParaRPr lang="en-US" sz="1450" dirty="0"/>
          </a:p>
        </p:txBody>
      </p:sp>
      <p:sp>
        <p:nvSpPr>
          <p:cNvPr id="15" name="Shape 11"/>
          <p:cNvSpPr/>
          <p:nvPr/>
        </p:nvSpPr>
        <p:spPr>
          <a:xfrm>
            <a:off x="9608344" y="2990493"/>
            <a:ext cx="4228148" cy="3892987"/>
          </a:xfrm>
          <a:prstGeom prst="roundRect">
            <a:avLst>
              <a:gd name="adj" fmla="val 2034"/>
            </a:avLst>
          </a:prstGeom>
          <a:solidFill>
            <a:srgbClr val="E2E9E8"/>
          </a:solidFill>
          <a:ln w="7620">
            <a:solidFill>
              <a:srgbClr val="C8CFCE"/>
            </a:solidFill>
            <a:prstDash val="solid"/>
          </a:ln>
        </p:spPr>
      </p:sp>
      <p:sp>
        <p:nvSpPr>
          <p:cNvPr id="16" name="Shape 12"/>
          <p:cNvSpPr/>
          <p:nvPr/>
        </p:nvSpPr>
        <p:spPr>
          <a:xfrm>
            <a:off x="9804440" y="3186589"/>
            <a:ext cx="565547" cy="565547"/>
          </a:xfrm>
          <a:prstGeom prst="roundRect">
            <a:avLst>
              <a:gd name="adj" fmla="val 16166801"/>
            </a:avLst>
          </a:prstGeom>
          <a:solidFill>
            <a:srgbClr val="769993"/>
          </a:solidFill>
          <a:ln/>
        </p:spPr>
      </p:sp>
      <p:pic>
        <p:nvPicPr>
          <p:cNvPr id="17" name="Image 2" descr="preencoded.png">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9959935" y="3342084"/>
            <a:ext cx="254437" cy="254437"/>
          </a:xfrm>
          <a:prstGeom prst="rect">
            <a:avLst/>
          </a:prstGeom>
        </p:spPr>
      </p:pic>
      <p:sp>
        <p:nvSpPr>
          <p:cNvPr id="18" name="Text 13"/>
          <p:cNvSpPr/>
          <p:nvPr/>
        </p:nvSpPr>
        <p:spPr>
          <a:xfrm>
            <a:off x="9804440" y="3931206"/>
            <a:ext cx="3835956" cy="589359"/>
          </a:xfrm>
          <a:prstGeom prst="rect">
            <a:avLst/>
          </a:prstGeom>
          <a:noFill/>
          <a:ln/>
        </p:spPr>
        <p:txBody>
          <a:bodyPr wrap="square" lIns="0" tIns="0" rIns="0" bIns="0" rtlCol="0" anchor="t"/>
          <a:lstStyle/>
          <a:p>
            <a:pPr algn="l" indent="0" marL="0">
              <a:lnSpc>
                <a:spcPts val="2300"/>
              </a:lnSpc>
              <a:buNone/>
            </a:pPr>
            <a:r>
              <a:rPr lang="en-US" sz="1850" b="1" dirty="0">
                <a:solidFill>
                  <a:srgbClr val="272525"/>
                </a:solidFill>
                <a:latin typeface="Montserrat Bold" pitchFamily="34" charset="0"/>
                <a:ea typeface="Montserrat Bold" pitchFamily="34" charset="-122"/>
                <a:cs typeface="Montserrat Bold" pitchFamily="34" charset="-120"/>
              </a:rPr>
              <a:t>Različite situacije zahtevaju različite pristupe</a:t>
            </a:r>
            <a:endParaRPr lang="en-US" sz="1850" dirty="0"/>
          </a:p>
        </p:txBody>
      </p:sp>
      <p:sp>
        <p:nvSpPr>
          <p:cNvPr id="19" name="Text 14"/>
          <p:cNvSpPr/>
          <p:nvPr/>
        </p:nvSpPr>
        <p:spPr>
          <a:xfrm>
            <a:off x="9804440" y="4627959"/>
            <a:ext cx="3835956" cy="2059424"/>
          </a:xfrm>
          <a:prstGeom prst="rect">
            <a:avLst/>
          </a:prstGeom>
          <a:noFill/>
          <a:ln/>
        </p:spPr>
        <p:txBody>
          <a:bodyPr wrap="square" lIns="0" tIns="0" rIns="0" bIns="0" rtlCol="0" anchor="t"/>
          <a:lstStyle/>
          <a:p>
            <a:pPr algn="l" indent="0" marL="0">
              <a:lnSpc>
                <a:spcPts val="2300"/>
              </a:lnSpc>
              <a:buNone/>
            </a:pPr>
            <a:r>
              <a:rPr lang="en-US" sz="1450" dirty="0">
                <a:solidFill>
                  <a:srgbClr val="272525"/>
                </a:solidFill>
                <a:latin typeface="Source Sans 3" pitchFamily="34" charset="0"/>
                <a:ea typeface="Source Sans 3" pitchFamily="34" charset="-122"/>
                <a:cs typeface="Source Sans 3" pitchFamily="34" charset="-120"/>
              </a:rPr>
              <a:t>Spotify je koristio agile za svakodnevni rad i top-down za stratešku transformaciju. To nije protivrečnost — to je fleksibilnost. Sposobnost da prepoznate kada situacija zahteva iterativno eksperimentisanje a kada odlučnu akciju je ključna kompetencija za svakog praktičara organizacionog razvoja.</a:t>
            </a:r>
            <a:endParaRPr lang="en-US" sz="1450" dirty="0"/>
          </a:p>
        </p:txBody>
      </p:sp>
      <p:sp>
        <p:nvSpPr>
          <p:cNvPr id="20" name="Text 15"/>
          <p:cNvSpPr/>
          <p:nvPr/>
        </p:nvSpPr>
        <p:spPr>
          <a:xfrm>
            <a:off x="793790" y="7084933"/>
            <a:ext cx="13042821" cy="294203"/>
          </a:xfrm>
          <a:prstGeom prst="rect">
            <a:avLst/>
          </a:prstGeom>
          <a:noFill/>
          <a:ln/>
        </p:spPr>
        <p:txBody>
          <a:bodyPr wrap="none" lIns="0" tIns="0" rIns="0" bIns="0" rtlCol="0" anchor="t"/>
          <a:lstStyle/>
          <a:p>
            <a:pPr algn="l" indent="0" marL="0">
              <a:lnSpc>
                <a:spcPts val="2300"/>
              </a:lnSpc>
              <a:buNone/>
            </a:pPr>
            <a:r>
              <a:rPr lang="en-US" sz="1450" dirty="0">
                <a:solidFill>
                  <a:srgbClr val="272525"/>
                </a:solidFill>
                <a:latin typeface="Source Sans 3" pitchFamily="34" charset="0"/>
                <a:ea typeface="Source Sans 3" pitchFamily="34" charset="-122"/>
                <a:cs typeface="Source Sans 3" pitchFamily="34" charset="-120"/>
              </a:rPr>
              <a:t>Agilnost nije nešto što </a:t>
            </a:r>
            <a:pPr algn="l" indent="0" marL="0">
              <a:lnSpc>
                <a:spcPts val="2300"/>
              </a:lnSpc>
              <a:buNone/>
            </a:pPr>
            <a:r>
              <a:rPr lang="en-US" sz="1450" i="1" dirty="0">
                <a:solidFill>
                  <a:srgbClr val="272525"/>
                </a:solidFill>
                <a:latin typeface="Source Sans 3" pitchFamily="34" charset="0"/>
                <a:ea typeface="Source Sans 3" pitchFamily="34" charset="-122"/>
                <a:cs typeface="Source Sans 3" pitchFamily="34" charset="-120"/>
              </a:rPr>
              <a:t>imate</a:t>
            </a:r>
            <a:pPr algn="l" indent="0" marL="0">
              <a:lnSpc>
                <a:spcPts val="2300"/>
              </a:lnSpc>
              <a:buNone/>
            </a:pPr>
            <a:r>
              <a:rPr lang="en-US" sz="1450" dirty="0">
                <a:solidFill>
                  <a:srgbClr val="272525"/>
                </a:solidFill>
                <a:latin typeface="Source Sans 3" pitchFamily="34" charset="0"/>
                <a:ea typeface="Source Sans 3" pitchFamily="34" charset="-122"/>
                <a:cs typeface="Source Sans 3" pitchFamily="34" charset="-120"/>
              </a:rPr>
              <a:t> — to je nešto što </a:t>
            </a:r>
            <a:pPr algn="l" indent="0" marL="0">
              <a:lnSpc>
                <a:spcPts val="2300"/>
              </a:lnSpc>
              <a:buNone/>
            </a:pPr>
            <a:r>
              <a:rPr lang="en-US" sz="1450" i="1" dirty="0">
                <a:solidFill>
                  <a:srgbClr val="272525"/>
                </a:solidFill>
                <a:latin typeface="Source Sans 3" pitchFamily="34" charset="0"/>
                <a:ea typeface="Source Sans 3" pitchFamily="34" charset="-122"/>
                <a:cs typeface="Source Sans 3" pitchFamily="34" charset="-120"/>
              </a:rPr>
              <a:t>praktikujete</a:t>
            </a:r>
            <a:pPr algn="l" indent="0" marL="0">
              <a:lnSpc>
                <a:spcPts val="2300"/>
              </a:lnSpc>
              <a:buNone/>
            </a:pPr>
            <a:r>
              <a:rPr lang="en-US" sz="1450" dirty="0">
                <a:solidFill>
                  <a:srgbClr val="272525"/>
                </a:solidFill>
                <a:latin typeface="Source Sans 3" pitchFamily="34" charset="0"/>
                <a:ea typeface="Source Sans 3" pitchFamily="34" charset="-122"/>
                <a:cs typeface="Source Sans 3" pitchFamily="34" charset="-120"/>
              </a:rPr>
              <a:t>. I kao svaka praksa, zahteva stalnu refleksiju o tome da li ono što radite i dalje ima smisla.</a:t>
            </a:r>
            <a:endParaRPr lang="en-US" sz="145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spTree>
      <p:nvGrpSpPr>
        <p:cNvPr id="1" name=""/>
        <p:cNvGrpSpPr/>
        <p:nvPr/>
      </p:nvGrpSpPr>
      <p:grpSpPr>
        <a:xfrm>
          <a:off x="0" y="0"/>
          <a:ext cx="0" cy="0"/>
          <a:chOff x="0" y="0"/>
          <a:chExt cx="0" cy="0"/>
        </a:xfrm>
      </p:grpSpPr>
      <p:sp>
        <p:nvSpPr>
          <p:cNvPr id="2" name="Shape 0"/>
          <p:cNvSpPr/>
          <p:nvPr/>
        </p:nvSpPr>
        <p:spPr>
          <a:xfrm>
            <a:off x="793790" y="1307306"/>
            <a:ext cx="839272" cy="373142"/>
          </a:xfrm>
          <a:prstGeom prst="roundRect">
            <a:avLst>
              <a:gd name="adj" fmla="val 17872"/>
            </a:avLst>
          </a:prstGeom>
          <a:solidFill>
            <a:srgbClr val="E2E9E8"/>
          </a:solidFill>
          <a:ln/>
        </p:spPr>
      </p:sp>
      <p:sp>
        <p:nvSpPr>
          <p:cNvPr id="3" name="Text 1"/>
          <p:cNvSpPr/>
          <p:nvPr/>
        </p:nvSpPr>
        <p:spPr>
          <a:xfrm>
            <a:off x="912852" y="1366838"/>
            <a:ext cx="601147" cy="254079"/>
          </a:xfrm>
          <a:prstGeom prst="rect">
            <a:avLst/>
          </a:prstGeom>
          <a:noFill/>
          <a:ln/>
        </p:spPr>
        <p:txBody>
          <a:bodyPr wrap="none" lIns="0" tIns="0" rIns="0" bIns="0" rtlCol="0" anchor="t"/>
          <a:lstStyle/>
          <a:p>
            <a:pPr algn="l" indent="0" marL="0">
              <a:lnSpc>
                <a:spcPts val="2000"/>
              </a:lnSpc>
              <a:buNone/>
            </a:pPr>
            <a:r>
              <a:rPr lang="en-US" sz="1250" dirty="0">
                <a:solidFill>
                  <a:srgbClr val="272525"/>
                </a:solidFill>
                <a:latin typeface="Source Sans 3" pitchFamily="34" charset="0"/>
                <a:ea typeface="Source Sans 3" pitchFamily="34" charset="-122"/>
                <a:cs typeface="Source Sans 3" pitchFamily="34" charset="-120"/>
              </a:rPr>
              <a:t>ZADATAK</a:t>
            </a:r>
            <a:endParaRPr lang="en-US" sz="1250" dirty="0"/>
          </a:p>
        </p:txBody>
      </p:sp>
      <p:sp>
        <p:nvSpPr>
          <p:cNvPr id="4" name="Shape 2"/>
          <p:cNvSpPr/>
          <p:nvPr/>
        </p:nvSpPr>
        <p:spPr>
          <a:xfrm>
            <a:off x="1732240" y="1299686"/>
            <a:ext cx="1288018" cy="388382"/>
          </a:xfrm>
          <a:prstGeom prst="roundRect">
            <a:avLst>
              <a:gd name="adj" fmla="val 17171"/>
            </a:avLst>
          </a:prstGeom>
          <a:noFill/>
          <a:ln w="7620">
            <a:solidFill>
              <a:srgbClr val="769993"/>
            </a:solidFill>
            <a:prstDash val="solid"/>
          </a:ln>
        </p:spPr>
      </p:sp>
      <p:sp>
        <p:nvSpPr>
          <p:cNvPr id="5" name="Text 3"/>
          <p:cNvSpPr/>
          <p:nvPr/>
        </p:nvSpPr>
        <p:spPr>
          <a:xfrm>
            <a:off x="1858923" y="1366838"/>
            <a:ext cx="1034653" cy="254079"/>
          </a:xfrm>
          <a:prstGeom prst="rect">
            <a:avLst/>
          </a:prstGeom>
          <a:noFill/>
          <a:ln/>
        </p:spPr>
        <p:txBody>
          <a:bodyPr wrap="none" lIns="0" tIns="0" rIns="0" bIns="0" rtlCol="0" anchor="t"/>
          <a:lstStyle/>
          <a:p>
            <a:pPr algn="l" indent="0" marL="0">
              <a:lnSpc>
                <a:spcPts val="2000"/>
              </a:lnSpc>
              <a:buNone/>
            </a:pPr>
            <a:r>
              <a:rPr lang="en-US" sz="1250" dirty="0">
                <a:solidFill>
                  <a:srgbClr val="769993"/>
                </a:solidFill>
                <a:latin typeface="Source Sans 3" pitchFamily="34" charset="0"/>
                <a:ea typeface="Source Sans 3" pitchFamily="34" charset="-122"/>
                <a:cs typeface="Source Sans 3" pitchFamily="34" charset="-120"/>
              </a:rPr>
              <a:t>AGILNI SPOTIFY</a:t>
            </a:r>
            <a:endParaRPr lang="en-US" sz="1250" dirty="0"/>
          </a:p>
        </p:txBody>
      </p:sp>
      <p:sp>
        <p:nvSpPr>
          <p:cNvPr id="6" name="Text 4"/>
          <p:cNvSpPr/>
          <p:nvPr/>
        </p:nvSpPr>
        <p:spPr>
          <a:xfrm>
            <a:off x="793790" y="1767364"/>
            <a:ext cx="4714042" cy="496133"/>
          </a:xfrm>
          <a:prstGeom prst="rect">
            <a:avLst/>
          </a:prstGeom>
          <a:noFill/>
          <a:ln/>
        </p:spPr>
        <p:txBody>
          <a:bodyPr wrap="none" lIns="0" tIns="0" rIns="0" bIns="0" rtlCol="0" anchor="t"/>
          <a:lstStyle/>
          <a:p>
            <a:pPr algn="l" indent="0" marL="0">
              <a:lnSpc>
                <a:spcPts val="3900"/>
              </a:lnSpc>
              <a:buNone/>
            </a:pPr>
            <a:r>
              <a:rPr lang="en-US" sz="3100" b="1" dirty="0">
                <a:solidFill>
                  <a:srgbClr val="769993"/>
                </a:solidFill>
                <a:latin typeface="Montserrat Bold" pitchFamily="34" charset="0"/>
                <a:ea typeface="Montserrat Bold" pitchFamily="34" charset="-122"/>
                <a:cs typeface="Montserrat Bold" pitchFamily="34" charset="-120"/>
              </a:rPr>
              <a:t>Zadatak: Agilni Spotify</a:t>
            </a:r>
            <a:endParaRPr lang="en-US" sz="3100" dirty="0"/>
          </a:p>
        </p:txBody>
      </p:sp>
      <p:sp>
        <p:nvSpPr>
          <p:cNvPr id="7" name="Text 5"/>
          <p:cNvSpPr/>
          <p:nvPr/>
        </p:nvSpPr>
        <p:spPr>
          <a:xfrm>
            <a:off x="793790" y="2561153"/>
            <a:ext cx="13042821" cy="635079"/>
          </a:xfrm>
          <a:prstGeom prst="rect">
            <a:avLst/>
          </a:prstGeom>
          <a:noFill/>
          <a:ln/>
        </p:spPr>
        <p:txBody>
          <a:bodyPr wrap="square" lIns="0" tIns="0" rIns="0" bIns="0" rtlCol="0" anchor="t"/>
          <a:lstStyle/>
          <a:p>
            <a:pPr algn="l" indent="0" marL="0">
              <a:lnSpc>
                <a:spcPts val="2500"/>
              </a:lnSpc>
              <a:buNone/>
            </a:pPr>
            <a:r>
              <a:rPr lang="en-US" sz="1550" dirty="0">
                <a:solidFill>
                  <a:srgbClr val="272525"/>
                </a:solidFill>
                <a:latin typeface="Source Sans 3" pitchFamily="34" charset="0"/>
                <a:ea typeface="Source Sans 3" pitchFamily="34" charset="-122"/>
                <a:cs typeface="Source Sans 3" pitchFamily="34" charset="-120"/>
              </a:rPr>
              <a:t>Znamo šta je Daniel Ek zapravo uradio: tri runde otpuštanja u 2023., odluka odozgo nadole, brzo i odlučno. I znamo da je to dalo rezultate — prvi godišnji profit u istoriji kompanije, rekordne marže, rast pretplatnika. </a:t>
            </a:r>
            <a:endParaRPr lang="en-US" sz="1550" dirty="0"/>
          </a:p>
        </p:txBody>
      </p:sp>
      <p:sp>
        <p:nvSpPr>
          <p:cNvPr id="8" name="Text 6"/>
          <p:cNvSpPr/>
          <p:nvPr/>
        </p:nvSpPr>
        <p:spPr>
          <a:xfrm>
            <a:off x="793790" y="3419475"/>
            <a:ext cx="13042821" cy="635079"/>
          </a:xfrm>
          <a:prstGeom prst="rect">
            <a:avLst/>
          </a:prstGeom>
          <a:noFill/>
          <a:ln/>
        </p:spPr>
        <p:txBody>
          <a:bodyPr wrap="square" lIns="0" tIns="0" rIns="0" bIns="0" rtlCol="0" anchor="t"/>
          <a:lstStyle/>
          <a:p>
            <a:pPr algn="l" indent="0" marL="0">
              <a:lnSpc>
                <a:spcPts val="2500"/>
              </a:lnSpc>
              <a:buNone/>
            </a:pPr>
            <a:r>
              <a:rPr lang="en-US" sz="1550" b="1" dirty="0">
                <a:solidFill>
                  <a:srgbClr val="272525"/>
                </a:solidFill>
                <a:latin typeface="Source Sans 3" pitchFamily="34" charset="0"/>
                <a:ea typeface="Source Sans 3" pitchFamily="34" charset="-122"/>
                <a:cs typeface="Source Sans 3" pitchFamily="34" charset="-120"/>
              </a:rPr>
              <a:t>Ali zamislite alternativni scenario: šta ako bi Spotify istu transformaciju — smanjenje troškova, povećanje efikasnosti, zaokret ka profitabilnosti — vodio agilnim pristupom? Korak po korak, iterativno, sa uključivanjem zaposlenih, eksperimentima, kratkim ciklusima.</a:t>
            </a:r>
            <a:endParaRPr lang="en-US" sz="1550" dirty="0"/>
          </a:p>
        </p:txBody>
      </p:sp>
      <p:sp>
        <p:nvSpPr>
          <p:cNvPr id="9" name="Shape 7"/>
          <p:cNvSpPr/>
          <p:nvPr/>
        </p:nvSpPr>
        <p:spPr>
          <a:xfrm>
            <a:off x="793790" y="4277797"/>
            <a:ext cx="13042821" cy="2111335"/>
          </a:xfrm>
          <a:prstGeom prst="roundRect">
            <a:avLst>
              <a:gd name="adj" fmla="val 3948"/>
            </a:avLst>
          </a:prstGeom>
          <a:solidFill>
            <a:srgbClr val="E2E9E8"/>
          </a:solidFill>
          <a:ln w="7620">
            <a:solidFill>
              <a:srgbClr val="C8CFCE"/>
            </a:solidFill>
            <a:prstDash val="solid"/>
          </a:ln>
        </p:spPr>
      </p:sp>
      <p:sp>
        <p:nvSpPr>
          <p:cNvPr id="10" name="Shape 8"/>
          <p:cNvSpPr/>
          <p:nvPr/>
        </p:nvSpPr>
        <p:spPr>
          <a:xfrm>
            <a:off x="801410" y="4285417"/>
            <a:ext cx="4342448" cy="2096095"/>
          </a:xfrm>
          <a:prstGeom prst="roundRect">
            <a:avLst>
              <a:gd name="adj" fmla="val 3977"/>
            </a:avLst>
          </a:prstGeom>
          <a:solidFill>
            <a:srgbClr val="E2E9E8"/>
          </a:solidFill>
          <a:ln/>
        </p:spPr>
      </p:sp>
      <p:sp>
        <p:nvSpPr>
          <p:cNvPr id="11" name="Text 9"/>
          <p:cNvSpPr/>
          <p:nvPr/>
        </p:nvSpPr>
        <p:spPr>
          <a:xfrm>
            <a:off x="999768" y="4483775"/>
            <a:ext cx="3663077" cy="310158"/>
          </a:xfrm>
          <a:prstGeom prst="rect">
            <a:avLst/>
          </a:prstGeom>
          <a:noFill/>
          <a:ln/>
        </p:spPr>
        <p:txBody>
          <a:bodyPr wrap="none" lIns="0" tIns="0" rIns="0" bIns="0" rtlCol="0" anchor="t"/>
          <a:lstStyle/>
          <a:p>
            <a:pPr algn="l" indent="0" marL="0">
              <a:lnSpc>
                <a:spcPts val="2400"/>
              </a:lnSpc>
              <a:buNone/>
            </a:pPr>
            <a:r>
              <a:rPr lang="en-US" sz="1950" b="1" dirty="0">
                <a:solidFill>
                  <a:srgbClr val="272525"/>
                </a:solidFill>
                <a:latin typeface="Montserrat Bold" pitchFamily="34" charset="0"/>
                <a:ea typeface="Montserrat Bold" pitchFamily="34" charset="-122"/>
                <a:cs typeface="Montserrat Bold" pitchFamily="34" charset="-120"/>
              </a:rPr>
              <a:t>Polazna situacija (kraj 2022):</a:t>
            </a:r>
            <a:endParaRPr lang="en-US" sz="1950" dirty="0"/>
          </a:p>
        </p:txBody>
      </p:sp>
      <p:sp>
        <p:nvSpPr>
          <p:cNvPr id="12" name="Text 10"/>
          <p:cNvSpPr/>
          <p:nvPr/>
        </p:nvSpPr>
        <p:spPr>
          <a:xfrm>
            <a:off x="999768" y="4912995"/>
            <a:ext cx="3945731" cy="1270159"/>
          </a:xfrm>
          <a:prstGeom prst="rect">
            <a:avLst/>
          </a:prstGeom>
          <a:noFill/>
          <a:ln/>
        </p:spPr>
        <p:txBody>
          <a:bodyPr wrap="square" lIns="0" tIns="0" rIns="0" bIns="0" rtlCol="0" anchor="t"/>
          <a:lstStyle/>
          <a:p>
            <a:pPr algn="l" indent="0" marL="0">
              <a:lnSpc>
                <a:spcPts val="2500"/>
              </a:lnSpc>
              <a:buNone/>
            </a:pPr>
            <a:r>
              <a:rPr lang="en-US" sz="1550" dirty="0">
                <a:solidFill>
                  <a:srgbClr val="272525"/>
                </a:solidFill>
                <a:latin typeface="Source Sans 3" pitchFamily="34" charset="0"/>
                <a:ea typeface="Source Sans 3" pitchFamily="34" charset="-122"/>
                <a:cs typeface="Source Sans 3" pitchFamily="34" charset="-120"/>
              </a:rPr>
              <a:t>Spotify ima oko 10.000 zaposlenih, nikada nije ostvario godišnji profit, troši mnogo na podkast ugovore, ima previše koordinacionih pozicija, marže su niske.</a:t>
            </a:r>
            <a:endParaRPr lang="en-US" sz="1550" dirty="0"/>
          </a:p>
        </p:txBody>
      </p:sp>
      <p:sp>
        <p:nvSpPr>
          <p:cNvPr id="13" name="Shape 11"/>
          <p:cNvSpPr/>
          <p:nvPr/>
        </p:nvSpPr>
        <p:spPr>
          <a:xfrm>
            <a:off x="5143857" y="4285417"/>
            <a:ext cx="4342567" cy="2096095"/>
          </a:xfrm>
          <a:prstGeom prst="rect">
            <a:avLst/>
          </a:prstGeom>
          <a:solidFill>
            <a:srgbClr val="E2E9E8"/>
          </a:solidFill>
          <a:ln/>
        </p:spPr>
      </p:sp>
      <p:sp>
        <p:nvSpPr>
          <p:cNvPr id="14" name="Shape 12"/>
          <p:cNvSpPr/>
          <p:nvPr/>
        </p:nvSpPr>
        <p:spPr>
          <a:xfrm>
            <a:off x="5143857" y="4285417"/>
            <a:ext cx="22860" cy="2096095"/>
          </a:xfrm>
          <a:prstGeom prst="roundRect">
            <a:avLst>
              <a:gd name="adj" fmla="val 364651"/>
            </a:avLst>
          </a:prstGeom>
          <a:solidFill>
            <a:srgbClr val="C8CFCE"/>
          </a:solidFill>
          <a:ln/>
        </p:spPr>
      </p:sp>
      <p:sp>
        <p:nvSpPr>
          <p:cNvPr id="15" name="Text 13"/>
          <p:cNvSpPr/>
          <p:nvPr/>
        </p:nvSpPr>
        <p:spPr>
          <a:xfrm>
            <a:off x="5342215" y="4483775"/>
            <a:ext cx="2480905" cy="310158"/>
          </a:xfrm>
          <a:prstGeom prst="rect">
            <a:avLst/>
          </a:prstGeom>
          <a:noFill/>
          <a:ln/>
        </p:spPr>
        <p:txBody>
          <a:bodyPr wrap="none" lIns="0" tIns="0" rIns="0" bIns="0" rtlCol="0" anchor="t"/>
          <a:lstStyle/>
          <a:p>
            <a:pPr algn="l" indent="0" marL="0">
              <a:lnSpc>
                <a:spcPts val="2400"/>
              </a:lnSpc>
              <a:buNone/>
            </a:pPr>
            <a:r>
              <a:rPr lang="en-US" sz="1950" b="1" dirty="0">
                <a:solidFill>
                  <a:srgbClr val="272525"/>
                </a:solidFill>
                <a:latin typeface="Montserrat Bold" pitchFamily="34" charset="0"/>
                <a:ea typeface="Montserrat Bold" pitchFamily="34" charset="-122"/>
                <a:cs typeface="Montserrat Bold" pitchFamily="34" charset="-120"/>
              </a:rPr>
              <a:t>Tržišni kontekst:</a:t>
            </a:r>
            <a:endParaRPr lang="en-US" sz="1950" dirty="0"/>
          </a:p>
        </p:txBody>
      </p:sp>
      <p:sp>
        <p:nvSpPr>
          <p:cNvPr id="16" name="Text 14"/>
          <p:cNvSpPr/>
          <p:nvPr/>
        </p:nvSpPr>
        <p:spPr>
          <a:xfrm>
            <a:off x="5342215" y="4912995"/>
            <a:ext cx="3945850" cy="635079"/>
          </a:xfrm>
          <a:prstGeom prst="rect">
            <a:avLst/>
          </a:prstGeom>
          <a:noFill/>
          <a:ln/>
        </p:spPr>
        <p:txBody>
          <a:bodyPr wrap="square" lIns="0" tIns="0" rIns="0" bIns="0" rtlCol="0" anchor="t"/>
          <a:lstStyle/>
          <a:p>
            <a:pPr algn="l" indent="0" marL="0">
              <a:lnSpc>
                <a:spcPts val="2500"/>
              </a:lnSpc>
              <a:buNone/>
            </a:pPr>
            <a:r>
              <a:rPr lang="en-US" sz="1550" dirty="0">
                <a:solidFill>
                  <a:srgbClr val="272525"/>
                </a:solidFill>
                <a:latin typeface="Source Sans 3" pitchFamily="34" charset="0"/>
                <a:ea typeface="Source Sans 3" pitchFamily="34" charset="-122"/>
                <a:cs typeface="Source Sans 3" pitchFamily="34" charset="-120"/>
              </a:rPr>
              <a:t>Kamatne stope rastu, investitori očekuju profitabilnost.</a:t>
            </a:r>
            <a:endParaRPr lang="en-US" sz="1550" dirty="0"/>
          </a:p>
        </p:txBody>
      </p:sp>
      <p:sp>
        <p:nvSpPr>
          <p:cNvPr id="17" name="Shape 15"/>
          <p:cNvSpPr/>
          <p:nvPr/>
        </p:nvSpPr>
        <p:spPr>
          <a:xfrm>
            <a:off x="9486424" y="4285417"/>
            <a:ext cx="4342567" cy="2096095"/>
          </a:xfrm>
          <a:prstGeom prst="rect">
            <a:avLst/>
          </a:prstGeom>
          <a:solidFill>
            <a:srgbClr val="E2E9E8"/>
          </a:solidFill>
          <a:ln/>
        </p:spPr>
      </p:sp>
      <p:sp>
        <p:nvSpPr>
          <p:cNvPr id="18" name="Shape 16"/>
          <p:cNvSpPr/>
          <p:nvPr/>
        </p:nvSpPr>
        <p:spPr>
          <a:xfrm>
            <a:off x="9486424" y="4285417"/>
            <a:ext cx="22860" cy="2096095"/>
          </a:xfrm>
          <a:prstGeom prst="roundRect">
            <a:avLst>
              <a:gd name="adj" fmla="val 364651"/>
            </a:avLst>
          </a:prstGeom>
          <a:solidFill>
            <a:srgbClr val="C8CFCE"/>
          </a:solidFill>
          <a:ln/>
        </p:spPr>
      </p:sp>
      <p:sp>
        <p:nvSpPr>
          <p:cNvPr id="19" name="Text 17"/>
          <p:cNvSpPr/>
          <p:nvPr/>
        </p:nvSpPr>
        <p:spPr>
          <a:xfrm>
            <a:off x="9684782" y="4483775"/>
            <a:ext cx="3945850" cy="930473"/>
          </a:xfrm>
          <a:prstGeom prst="rect">
            <a:avLst/>
          </a:prstGeom>
          <a:noFill/>
          <a:ln/>
        </p:spPr>
        <p:txBody>
          <a:bodyPr wrap="square" lIns="0" tIns="0" rIns="0" bIns="0" rtlCol="0" anchor="t"/>
          <a:lstStyle/>
          <a:p>
            <a:pPr algn="l" indent="0" marL="0">
              <a:lnSpc>
                <a:spcPts val="2400"/>
              </a:lnSpc>
              <a:buNone/>
            </a:pPr>
            <a:r>
              <a:rPr lang="en-US" sz="1950" b="1" dirty="0">
                <a:solidFill>
                  <a:srgbClr val="272525"/>
                </a:solidFill>
                <a:latin typeface="Montserrat Bold" pitchFamily="34" charset="0"/>
                <a:ea typeface="Montserrat Bold" pitchFamily="34" charset="-122"/>
                <a:cs typeface="Montserrat Bold" pitchFamily="34" charset="-120"/>
              </a:rPr>
              <a:t>Vaš zadatak je da dizajnirate agilni plan transformacije za Spotify.</a:t>
            </a:r>
            <a:endParaRPr lang="en-US" sz="1950" dirty="0"/>
          </a:p>
        </p:txBody>
      </p:sp>
      <p:sp>
        <p:nvSpPr>
          <p:cNvPr id="20" name="Text 18"/>
          <p:cNvSpPr/>
          <p:nvPr/>
        </p:nvSpPr>
        <p:spPr>
          <a:xfrm>
            <a:off x="9684782" y="5533311"/>
            <a:ext cx="3945850" cy="317540"/>
          </a:xfrm>
          <a:prstGeom prst="rect">
            <a:avLst/>
          </a:prstGeom>
          <a:noFill/>
          <a:ln/>
        </p:spPr>
        <p:txBody>
          <a:bodyPr wrap="none" lIns="0" tIns="0" rIns="0" bIns="0" rtlCol="0" anchor="t"/>
          <a:lstStyle/>
          <a:p>
            <a:pPr algn="l" indent="0" marL="0">
              <a:lnSpc>
                <a:spcPts val="2500"/>
              </a:lnSpc>
              <a:buNone/>
            </a:pPr>
            <a:r>
              <a:rPr lang="en-US" sz="1550" dirty="0">
                <a:solidFill>
                  <a:srgbClr val="272525"/>
                </a:solidFill>
                <a:latin typeface="Source Sans 3" pitchFamily="34" charset="0"/>
                <a:ea typeface="Source Sans 3" pitchFamily="34" charset="-122"/>
                <a:cs typeface="Source Sans 3" pitchFamily="34" charset="-120"/>
              </a:rPr>
              <a:t>Koristite principe iz ovog teksta.</a:t>
            </a:r>
            <a:endParaRPr lang="en-US" sz="1550" dirty="0"/>
          </a:p>
        </p:txBody>
      </p:sp>
      <p:sp>
        <p:nvSpPr>
          <p:cNvPr id="21" name="Text 19"/>
          <p:cNvSpPr/>
          <p:nvPr/>
        </p:nvSpPr>
        <p:spPr>
          <a:xfrm>
            <a:off x="793790" y="6612374"/>
            <a:ext cx="13042821" cy="317540"/>
          </a:xfrm>
          <a:prstGeom prst="rect">
            <a:avLst/>
          </a:prstGeom>
          <a:noFill/>
          <a:ln/>
        </p:spPr>
        <p:txBody>
          <a:bodyPr wrap="none" lIns="0" tIns="0" rIns="0" bIns="0" rtlCol="0" anchor="t"/>
          <a:lstStyle/>
          <a:p>
            <a:pPr algn="l" indent="0" marL="0">
              <a:lnSpc>
                <a:spcPts val="2500"/>
              </a:lnSpc>
              <a:buNone/>
            </a:pPr>
            <a:endParaRPr lang="en-US" sz="155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spTree>
      <p:nvGrpSpPr>
        <p:cNvPr id="1" name=""/>
        <p:cNvGrpSpPr/>
        <p:nvPr/>
      </p:nvGrpSpPr>
      <p:grpSpPr>
        <a:xfrm>
          <a:off x="0" y="0"/>
          <a:ext cx="0" cy="0"/>
          <a:chOff x="0" y="0"/>
          <a:chExt cx="0" cy="0"/>
        </a:xfrm>
      </p:grpSpPr>
      <p:sp>
        <p:nvSpPr>
          <p:cNvPr id="2" name="Shape 0"/>
          <p:cNvSpPr/>
          <p:nvPr/>
        </p:nvSpPr>
        <p:spPr>
          <a:xfrm>
            <a:off x="793790" y="672584"/>
            <a:ext cx="1342906" cy="324326"/>
          </a:xfrm>
          <a:prstGeom prst="roundRect">
            <a:avLst>
              <a:gd name="adj" fmla="val 18506"/>
            </a:avLst>
          </a:prstGeom>
          <a:solidFill>
            <a:srgbClr val="E2E9E8"/>
          </a:solidFill>
          <a:ln/>
        </p:spPr>
      </p:sp>
      <p:sp>
        <p:nvSpPr>
          <p:cNvPr id="3" name="Text 1"/>
          <p:cNvSpPr/>
          <p:nvPr/>
        </p:nvSpPr>
        <p:spPr>
          <a:xfrm>
            <a:off x="900946" y="726162"/>
            <a:ext cx="1128593" cy="217170"/>
          </a:xfrm>
          <a:prstGeom prst="rect">
            <a:avLst/>
          </a:prstGeom>
          <a:noFill/>
          <a:ln/>
        </p:spPr>
        <p:txBody>
          <a:bodyPr wrap="none" lIns="0" tIns="0" rIns="0" bIns="0" rtlCol="0" anchor="t"/>
          <a:lstStyle/>
          <a:p>
            <a:pPr algn="l" indent="0" marL="0">
              <a:lnSpc>
                <a:spcPts val="1700"/>
              </a:lnSpc>
              <a:buNone/>
            </a:pPr>
            <a:r>
              <a:rPr lang="en-US" sz="1100" dirty="0">
                <a:solidFill>
                  <a:srgbClr val="272525"/>
                </a:solidFill>
                <a:latin typeface="Source Sans 3" pitchFamily="34" charset="0"/>
                <a:ea typeface="Source Sans 3" pitchFamily="34" charset="-122"/>
                <a:cs typeface="Source Sans 3" pitchFamily="34" charset="-120"/>
              </a:rPr>
              <a:t>OPR KONSULTANTI</a:t>
            </a:r>
            <a:endParaRPr lang="en-US" sz="1100" dirty="0"/>
          </a:p>
        </p:txBody>
      </p:sp>
      <p:sp>
        <p:nvSpPr>
          <p:cNvPr id="4" name="Text 2"/>
          <p:cNvSpPr/>
          <p:nvPr/>
        </p:nvSpPr>
        <p:spPr>
          <a:xfrm>
            <a:off x="793790" y="1061204"/>
            <a:ext cx="5303877" cy="558165"/>
          </a:xfrm>
          <a:prstGeom prst="rect">
            <a:avLst/>
          </a:prstGeom>
          <a:noFill/>
          <a:ln/>
        </p:spPr>
        <p:txBody>
          <a:bodyPr wrap="none" lIns="0" tIns="0" rIns="0" bIns="0" rtlCol="0" anchor="t"/>
          <a:lstStyle/>
          <a:p>
            <a:pPr algn="l" indent="0" marL="0">
              <a:lnSpc>
                <a:spcPts val="4350"/>
              </a:lnSpc>
              <a:buNone/>
            </a:pPr>
            <a:r>
              <a:rPr lang="en-US" sz="3500" b="1" dirty="0">
                <a:solidFill>
                  <a:srgbClr val="769993"/>
                </a:solidFill>
                <a:latin typeface="Montserrat Bold" pitchFamily="34" charset="0"/>
                <a:ea typeface="Montserrat Bold" pitchFamily="34" charset="-122"/>
                <a:cs typeface="Montserrat Bold" pitchFamily="34" charset="-120"/>
              </a:rPr>
              <a:t>Zadatak: Agilni Spotify</a:t>
            </a:r>
            <a:endParaRPr lang="en-US" sz="3500" dirty="0"/>
          </a:p>
        </p:txBody>
      </p:sp>
      <p:sp>
        <p:nvSpPr>
          <p:cNvPr id="5" name="Shape 3"/>
          <p:cNvSpPr/>
          <p:nvPr/>
        </p:nvSpPr>
        <p:spPr>
          <a:xfrm>
            <a:off x="7303770" y="1860471"/>
            <a:ext cx="22860" cy="5244108"/>
          </a:xfrm>
          <a:prstGeom prst="roundRect">
            <a:avLst>
              <a:gd name="adj" fmla="val 328186"/>
            </a:avLst>
          </a:prstGeom>
          <a:solidFill>
            <a:srgbClr val="C8CFCE"/>
          </a:solidFill>
          <a:ln/>
        </p:spPr>
      </p:sp>
      <p:sp>
        <p:nvSpPr>
          <p:cNvPr id="6" name="Shape 4"/>
          <p:cNvSpPr/>
          <p:nvPr/>
        </p:nvSpPr>
        <p:spPr>
          <a:xfrm>
            <a:off x="6601361" y="2049899"/>
            <a:ext cx="535781" cy="22860"/>
          </a:xfrm>
          <a:prstGeom prst="roundRect">
            <a:avLst>
              <a:gd name="adj" fmla="val 328186"/>
            </a:avLst>
          </a:prstGeom>
          <a:solidFill>
            <a:srgbClr val="C8CFCE"/>
          </a:solidFill>
          <a:ln/>
        </p:spPr>
      </p:sp>
      <p:sp>
        <p:nvSpPr>
          <p:cNvPr id="7" name="Shape 5"/>
          <p:cNvSpPr/>
          <p:nvPr/>
        </p:nvSpPr>
        <p:spPr>
          <a:xfrm>
            <a:off x="7114282" y="1860471"/>
            <a:ext cx="401836" cy="401836"/>
          </a:xfrm>
          <a:prstGeom prst="roundRect">
            <a:avLst>
              <a:gd name="adj" fmla="val 18670"/>
            </a:avLst>
          </a:prstGeom>
          <a:solidFill>
            <a:srgbClr val="E2E9E8"/>
          </a:solidFill>
          <a:ln w="7620">
            <a:solidFill>
              <a:srgbClr val="C8CFCE"/>
            </a:solidFill>
            <a:prstDash val="solid"/>
          </a:ln>
        </p:spPr>
      </p:sp>
      <p:sp>
        <p:nvSpPr>
          <p:cNvPr id="8" name="Text 6"/>
          <p:cNvSpPr/>
          <p:nvPr/>
        </p:nvSpPr>
        <p:spPr>
          <a:xfrm>
            <a:off x="7181195" y="1893868"/>
            <a:ext cx="267891" cy="334923"/>
          </a:xfrm>
          <a:prstGeom prst="rect">
            <a:avLst/>
          </a:prstGeom>
          <a:noFill/>
          <a:ln/>
        </p:spPr>
        <p:txBody>
          <a:bodyPr wrap="none" lIns="0" tIns="0" rIns="0" bIns="0" rtlCol="0" anchor="t"/>
          <a:lstStyle/>
          <a:p>
            <a:pPr algn="ctr" indent="0" marL="0">
              <a:lnSpc>
                <a:spcPts val="2100"/>
              </a:lnSpc>
              <a:buNone/>
            </a:pPr>
            <a:r>
              <a:rPr lang="en-US" sz="2100" b="1" dirty="0">
                <a:solidFill>
                  <a:srgbClr val="272525"/>
                </a:solidFill>
                <a:latin typeface="Montserrat Bold" pitchFamily="34" charset="0"/>
                <a:ea typeface="Montserrat Bold" pitchFamily="34" charset="-122"/>
                <a:cs typeface="Montserrat Bold" pitchFamily="34" charset="-120"/>
              </a:rPr>
              <a:t>1</a:t>
            </a:r>
            <a:endParaRPr lang="en-US" sz="2100" dirty="0"/>
          </a:p>
        </p:txBody>
      </p:sp>
      <p:sp>
        <p:nvSpPr>
          <p:cNvPr id="9" name="Text 7"/>
          <p:cNvSpPr/>
          <p:nvPr/>
        </p:nvSpPr>
        <p:spPr>
          <a:xfrm>
            <a:off x="4189333" y="1921788"/>
            <a:ext cx="2232779" cy="278963"/>
          </a:xfrm>
          <a:prstGeom prst="rect">
            <a:avLst/>
          </a:prstGeom>
          <a:noFill/>
          <a:ln/>
        </p:spPr>
        <p:txBody>
          <a:bodyPr wrap="none" lIns="0" tIns="0" rIns="0" bIns="0" rtlCol="0" anchor="t"/>
          <a:lstStyle/>
          <a:p>
            <a:pPr algn="r" indent="0" marL="0">
              <a:lnSpc>
                <a:spcPts val="2150"/>
              </a:lnSpc>
              <a:buNone/>
            </a:pPr>
            <a:r>
              <a:rPr lang="en-US" sz="1750" b="1" dirty="0">
                <a:solidFill>
                  <a:srgbClr val="272525"/>
                </a:solidFill>
                <a:latin typeface="Montserrat Bold" pitchFamily="34" charset="0"/>
                <a:ea typeface="Montserrat Bold" pitchFamily="34" charset="-122"/>
                <a:cs typeface="Montserrat Bold" pitchFamily="34" charset="-120"/>
              </a:rPr>
              <a:t>Prvo pitanje:</a:t>
            </a:r>
            <a:endParaRPr lang="en-US" sz="1750" dirty="0"/>
          </a:p>
        </p:txBody>
      </p:sp>
      <p:sp>
        <p:nvSpPr>
          <p:cNvPr id="10" name="Text 8"/>
          <p:cNvSpPr/>
          <p:nvPr/>
        </p:nvSpPr>
        <p:spPr>
          <a:xfrm>
            <a:off x="793790" y="2297192"/>
            <a:ext cx="5628323" cy="542925"/>
          </a:xfrm>
          <a:prstGeom prst="rect">
            <a:avLst/>
          </a:prstGeom>
          <a:noFill/>
          <a:ln/>
        </p:spPr>
        <p:txBody>
          <a:bodyPr wrap="square" lIns="0" tIns="0" rIns="0" bIns="0" rtlCol="0" anchor="t"/>
          <a:lstStyle/>
          <a:p>
            <a:pPr algn="r" indent="0" marL="0">
              <a:lnSpc>
                <a:spcPts val="2100"/>
              </a:lnSpc>
              <a:buNone/>
            </a:pPr>
            <a:r>
              <a:rPr lang="en-US" sz="1400" dirty="0">
                <a:solidFill>
                  <a:srgbClr val="272525"/>
                </a:solidFill>
                <a:latin typeface="Source Sans 3" pitchFamily="34" charset="0"/>
                <a:ea typeface="Source Sans 3" pitchFamily="34" charset="-122"/>
                <a:cs typeface="Source Sans 3" pitchFamily="34" charset="-120"/>
              </a:rPr>
              <a:t>Kako biste organizovali proces promene? Koji bi bio prvi korak? Koji drugi? Razmišljajte u iteracijama ili sprintovima, ne u jednom velikom planu.</a:t>
            </a:r>
            <a:endParaRPr lang="en-US" sz="1400" dirty="0"/>
          </a:p>
        </p:txBody>
      </p:sp>
      <p:sp>
        <p:nvSpPr>
          <p:cNvPr id="11" name="Shape 9"/>
          <p:cNvSpPr/>
          <p:nvPr/>
        </p:nvSpPr>
        <p:spPr>
          <a:xfrm>
            <a:off x="7493258" y="3085862"/>
            <a:ext cx="535781" cy="22860"/>
          </a:xfrm>
          <a:prstGeom prst="roundRect">
            <a:avLst>
              <a:gd name="adj" fmla="val 328186"/>
            </a:avLst>
          </a:prstGeom>
          <a:solidFill>
            <a:srgbClr val="C8CFCE"/>
          </a:solidFill>
          <a:ln/>
        </p:spPr>
      </p:sp>
      <p:sp>
        <p:nvSpPr>
          <p:cNvPr id="12" name="Shape 10"/>
          <p:cNvSpPr/>
          <p:nvPr/>
        </p:nvSpPr>
        <p:spPr>
          <a:xfrm>
            <a:off x="7114282" y="2896433"/>
            <a:ext cx="401836" cy="401836"/>
          </a:xfrm>
          <a:prstGeom prst="roundRect">
            <a:avLst>
              <a:gd name="adj" fmla="val 18670"/>
            </a:avLst>
          </a:prstGeom>
          <a:solidFill>
            <a:srgbClr val="E2E9E8"/>
          </a:solidFill>
          <a:ln w="7620">
            <a:solidFill>
              <a:srgbClr val="C8CFCE"/>
            </a:solidFill>
            <a:prstDash val="solid"/>
          </a:ln>
        </p:spPr>
      </p:sp>
      <p:sp>
        <p:nvSpPr>
          <p:cNvPr id="13" name="Text 11"/>
          <p:cNvSpPr/>
          <p:nvPr/>
        </p:nvSpPr>
        <p:spPr>
          <a:xfrm>
            <a:off x="7181195" y="2929830"/>
            <a:ext cx="267891" cy="334923"/>
          </a:xfrm>
          <a:prstGeom prst="rect">
            <a:avLst/>
          </a:prstGeom>
          <a:noFill/>
          <a:ln/>
        </p:spPr>
        <p:txBody>
          <a:bodyPr wrap="none" lIns="0" tIns="0" rIns="0" bIns="0" rtlCol="0" anchor="t"/>
          <a:lstStyle/>
          <a:p>
            <a:pPr algn="ctr" indent="0" marL="0">
              <a:lnSpc>
                <a:spcPts val="2100"/>
              </a:lnSpc>
              <a:buNone/>
            </a:pPr>
            <a:r>
              <a:rPr lang="en-US" sz="2100" b="1" dirty="0">
                <a:solidFill>
                  <a:srgbClr val="272525"/>
                </a:solidFill>
                <a:latin typeface="Montserrat Bold" pitchFamily="34" charset="0"/>
                <a:ea typeface="Montserrat Bold" pitchFamily="34" charset="-122"/>
                <a:cs typeface="Montserrat Bold" pitchFamily="34" charset="-120"/>
              </a:rPr>
              <a:t>2</a:t>
            </a:r>
            <a:endParaRPr lang="en-US" sz="2100" dirty="0"/>
          </a:p>
        </p:txBody>
      </p:sp>
      <p:sp>
        <p:nvSpPr>
          <p:cNvPr id="14" name="Text 12"/>
          <p:cNvSpPr/>
          <p:nvPr/>
        </p:nvSpPr>
        <p:spPr>
          <a:xfrm>
            <a:off x="8208288" y="2957751"/>
            <a:ext cx="2232779" cy="278963"/>
          </a:xfrm>
          <a:prstGeom prst="rect">
            <a:avLst/>
          </a:prstGeom>
          <a:noFill/>
          <a:ln/>
        </p:spPr>
        <p:txBody>
          <a:bodyPr wrap="none" lIns="0" tIns="0" rIns="0" bIns="0" rtlCol="0" anchor="t"/>
          <a:lstStyle/>
          <a:p>
            <a:pPr algn="l" indent="0" marL="0">
              <a:lnSpc>
                <a:spcPts val="2150"/>
              </a:lnSpc>
              <a:buNone/>
            </a:pPr>
            <a:r>
              <a:rPr lang="en-US" sz="1750" b="1" dirty="0">
                <a:solidFill>
                  <a:srgbClr val="272525"/>
                </a:solidFill>
                <a:latin typeface="Montserrat Bold" pitchFamily="34" charset="0"/>
                <a:ea typeface="Montserrat Bold" pitchFamily="34" charset="-122"/>
                <a:cs typeface="Montserrat Bold" pitchFamily="34" charset="-120"/>
              </a:rPr>
              <a:t>Drugo pitanje:</a:t>
            </a:r>
            <a:endParaRPr lang="en-US" sz="1750" dirty="0"/>
          </a:p>
        </p:txBody>
      </p:sp>
      <p:sp>
        <p:nvSpPr>
          <p:cNvPr id="15" name="Text 13"/>
          <p:cNvSpPr/>
          <p:nvPr/>
        </p:nvSpPr>
        <p:spPr>
          <a:xfrm>
            <a:off x="8208288" y="3333155"/>
            <a:ext cx="5628323" cy="542925"/>
          </a:xfrm>
          <a:prstGeom prst="rect">
            <a:avLst/>
          </a:prstGeom>
          <a:noFill/>
          <a:ln/>
        </p:spPr>
        <p:txBody>
          <a:bodyPr wrap="square" lIns="0" tIns="0" rIns="0" bIns="0" rtlCol="0" anchor="t"/>
          <a:lstStyle/>
          <a:p>
            <a:pPr algn="l" indent="0" marL="0">
              <a:lnSpc>
                <a:spcPts val="2100"/>
              </a:lnSpc>
              <a:buNone/>
            </a:pPr>
            <a:r>
              <a:rPr lang="en-US" sz="1400" dirty="0">
                <a:solidFill>
                  <a:srgbClr val="272525"/>
                </a:solidFill>
                <a:latin typeface="Source Sans 3" pitchFamily="34" charset="0"/>
                <a:ea typeface="Source Sans 3" pitchFamily="34" charset="-122"/>
                <a:cs typeface="Source Sans 3" pitchFamily="34" charset="-120"/>
              </a:rPr>
              <a:t>Kako biste uključili zaposlene? Šta bi bila uloga timova (skvodova) u samom procesu transformacije?</a:t>
            </a:r>
            <a:endParaRPr lang="en-US" sz="1400" dirty="0"/>
          </a:p>
        </p:txBody>
      </p:sp>
      <p:sp>
        <p:nvSpPr>
          <p:cNvPr id="16" name="Shape 14"/>
          <p:cNvSpPr/>
          <p:nvPr/>
        </p:nvSpPr>
        <p:spPr>
          <a:xfrm>
            <a:off x="6601361" y="3991689"/>
            <a:ext cx="535781" cy="22860"/>
          </a:xfrm>
          <a:prstGeom prst="roundRect">
            <a:avLst>
              <a:gd name="adj" fmla="val 328186"/>
            </a:avLst>
          </a:prstGeom>
          <a:solidFill>
            <a:srgbClr val="C8CFCE"/>
          </a:solidFill>
          <a:ln/>
        </p:spPr>
      </p:sp>
      <p:sp>
        <p:nvSpPr>
          <p:cNvPr id="17" name="Shape 15"/>
          <p:cNvSpPr/>
          <p:nvPr/>
        </p:nvSpPr>
        <p:spPr>
          <a:xfrm>
            <a:off x="7114282" y="3802261"/>
            <a:ext cx="401836" cy="401836"/>
          </a:xfrm>
          <a:prstGeom prst="roundRect">
            <a:avLst>
              <a:gd name="adj" fmla="val 18670"/>
            </a:avLst>
          </a:prstGeom>
          <a:solidFill>
            <a:srgbClr val="E2E9E8"/>
          </a:solidFill>
          <a:ln w="7620">
            <a:solidFill>
              <a:srgbClr val="C8CFCE"/>
            </a:solidFill>
            <a:prstDash val="solid"/>
          </a:ln>
        </p:spPr>
      </p:sp>
      <p:sp>
        <p:nvSpPr>
          <p:cNvPr id="18" name="Text 16"/>
          <p:cNvSpPr/>
          <p:nvPr/>
        </p:nvSpPr>
        <p:spPr>
          <a:xfrm>
            <a:off x="7181195" y="3835658"/>
            <a:ext cx="267891" cy="334923"/>
          </a:xfrm>
          <a:prstGeom prst="rect">
            <a:avLst/>
          </a:prstGeom>
          <a:noFill/>
          <a:ln/>
        </p:spPr>
        <p:txBody>
          <a:bodyPr wrap="none" lIns="0" tIns="0" rIns="0" bIns="0" rtlCol="0" anchor="t"/>
          <a:lstStyle/>
          <a:p>
            <a:pPr algn="ctr" indent="0" marL="0">
              <a:lnSpc>
                <a:spcPts val="2100"/>
              </a:lnSpc>
              <a:buNone/>
            </a:pPr>
            <a:r>
              <a:rPr lang="en-US" sz="2100" b="1" dirty="0">
                <a:solidFill>
                  <a:srgbClr val="272525"/>
                </a:solidFill>
                <a:latin typeface="Montserrat Bold" pitchFamily="34" charset="0"/>
                <a:ea typeface="Montserrat Bold" pitchFamily="34" charset="-122"/>
                <a:cs typeface="Montserrat Bold" pitchFamily="34" charset="-120"/>
              </a:rPr>
              <a:t>3</a:t>
            </a:r>
            <a:endParaRPr lang="en-US" sz="2100" dirty="0"/>
          </a:p>
        </p:txBody>
      </p:sp>
      <p:sp>
        <p:nvSpPr>
          <p:cNvPr id="19" name="Text 17"/>
          <p:cNvSpPr/>
          <p:nvPr/>
        </p:nvSpPr>
        <p:spPr>
          <a:xfrm>
            <a:off x="4189333" y="3863578"/>
            <a:ext cx="2232779" cy="278963"/>
          </a:xfrm>
          <a:prstGeom prst="rect">
            <a:avLst/>
          </a:prstGeom>
          <a:noFill/>
          <a:ln/>
        </p:spPr>
        <p:txBody>
          <a:bodyPr wrap="none" lIns="0" tIns="0" rIns="0" bIns="0" rtlCol="0" anchor="t"/>
          <a:lstStyle/>
          <a:p>
            <a:pPr algn="r" indent="0" marL="0">
              <a:lnSpc>
                <a:spcPts val="2150"/>
              </a:lnSpc>
              <a:buNone/>
            </a:pPr>
            <a:r>
              <a:rPr lang="en-US" sz="1750" b="1" dirty="0">
                <a:solidFill>
                  <a:srgbClr val="272525"/>
                </a:solidFill>
                <a:latin typeface="Montserrat Bold" pitchFamily="34" charset="0"/>
                <a:ea typeface="Montserrat Bold" pitchFamily="34" charset="-122"/>
                <a:cs typeface="Montserrat Bold" pitchFamily="34" charset="-120"/>
              </a:rPr>
              <a:t>Treće pitanje:</a:t>
            </a:r>
            <a:endParaRPr lang="en-US" sz="1750" dirty="0"/>
          </a:p>
        </p:txBody>
      </p:sp>
      <p:sp>
        <p:nvSpPr>
          <p:cNvPr id="20" name="Text 18"/>
          <p:cNvSpPr/>
          <p:nvPr/>
        </p:nvSpPr>
        <p:spPr>
          <a:xfrm>
            <a:off x="793790" y="4238982"/>
            <a:ext cx="5628323" cy="542925"/>
          </a:xfrm>
          <a:prstGeom prst="rect">
            <a:avLst/>
          </a:prstGeom>
          <a:noFill/>
          <a:ln/>
        </p:spPr>
        <p:txBody>
          <a:bodyPr wrap="square" lIns="0" tIns="0" rIns="0" bIns="0" rtlCol="0" anchor="t"/>
          <a:lstStyle/>
          <a:p>
            <a:pPr algn="r" indent="0" marL="0">
              <a:lnSpc>
                <a:spcPts val="2100"/>
              </a:lnSpc>
              <a:buNone/>
            </a:pPr>
            <a:r>
              <a:rPr lang="en-US" sz="1400" dirty="0">
                <a:solidFill>
                  <a:srgbClr val="272525"/>
                </a:solidFill>
                <a:latin typeface="Source Sans 3" pitchFamily="34" charset="0"/>
                <a:ea typeface="Source Sans 3" pitchFamily="34" charset="-122"/>
                <a:cs typeface="Source Sans 3" pitchFamily="34" charset="-120"/>
              </a:rPr>
              <a:t>Šta bi bio vaš „minimum viable change" — najmanji mogući korak kojim testirate da li vaš pristup funkcioniše pre nego što ga proširite?</a:t>
            </a:r>
            <a:endParaRPr lang="en-US" sz="1400" dirty="0"/>
          </a:p>
        </p:txBody>
      </p:sp>
      <p:sp>
        <p:nvSpPr>
          <p:cNvPr id="21" name="Shape 19"/>
          <p:cNvSpPr/>
          <p:nvPr/>
        </p:nvSpPr>
        <p:spPr>
          <a:xfrm>
            <a:off x="7493258" y="4897636"/>
            <a:ext cx="535781" cy="22860"/>
          </a:xfrm>
          <a:prstGeom prst="roundRect">
            <a:avLst>
              <a:gd name="adj" fmla="val 328186"/>
            </a:avLst>
          </a:prstGeom>
          <a:solidFill>
            <a:srgbClr val="C8CFCE"/>
          </a:solidFill>
          <a:ln/>
        </p:spPr>
      </p:sp>
      <p:sp>
        <p:nvSpPr>
          <p:cNvPr id="22" name="Shape 20"/>
          <p:cNvSpPr/>
          <p:nvPr/>
        </p:nvSpPr>
        <p:spPr>
          <a:xfrm>
            <a:off x="7114282" y="4708208"/>
            <a:ext cx="401836" cy="401836"/>
          </a:xfrm>
          <a:prstGeom prst="roundRect">
            <a:avLst>
              <a:gd name="adj" fmla="val 18670"/>
            </a:avLst>
          </a:prstGeom>
          <a:solidFill>
            <a:srgbClr val="E2E9E8"/>
          </a:solidFill>
          <a:ln w="7620">
            <a:solidFill>
              <a:srgbClr val="C8CFCE"/>
            </a:solidFill>
            <a:prstDash val="solid"/>
          </a:ln>
        </p:spPr>
      </p:sp>
      <p:sp>
        <p:nvSpPr>
          <p:cNvPr id="23" name="Text 21"/>
          <p:cNvSpPr/>
          <p:nvPr/>
        </p:nvSpPr>
        <p:spPr>
          <a:xfrm>
            <a:off x="7181195" y="4741605"/>
            <a:ext cx="267891" cy="334923"/>
          </a:xfrm>
          <a:prstGeom prst="rect">
            <a:avLst/>
          </a:prstGeom>
          <a:noFill/>
          <a:ln/>
        </p:spPr>
        <p:txBody>
          <a:bodyPr wrap="none" lIns="0" tIns="0" rIns="0" bIns="0" rtlCol="0" anchor="t"/>
          <a:lstStyle/>
          <a:p>
            <a:pPr algn="ctr" indent="0" marL="0">
              <a:lnSpc>
                <a:spcPts val="2100"/>
              </a:lnSpc>
              <a:buNone/>
            </a:pPr>
            <a:r>
              <a:rPr lang="en-US" sz="2100" b="1" dirty="0">
                <a:solidFill>
                  <a:srgbClr val="272525"/>
                </a:solidFill>
                <a:latin typeface="Montserrat Bold" pitchFamily="34" charset="0"/>
                <a:ea typeface="Montserrat Bold" pitchFamily="34" charset="-122"/>
                <a:cs typeface="Montserrat Bold" pitchFamily="34" charset="-120"/>
              </a:rPr>
              <a:t>4</a:t>
            </a:r>
            <a:endParaRPr lang="en-US" sz="2100" dirty="0"/>
          </a:p>
        </p:txBody>
      </p:sp>
      <p:sp>
        <p:nvSpPr>
          <p:cNvPr id="24" name="Text 22"/>
          <p:cNvSpPr/>
          <p:nvPr/>
        </p:nvSpPr>
        <p:spPr>
          <a:xfrm>
            <a:off x="8208288" y="4769525"/>
            <a:ext cx="2232779" cy="278963"/>
          </a:xfrm>
          <a:prstGeom prst="rect">
            <a:avLst/>
          </a:prstGeom>
          <a:noFill/>
          <a:ln/>
        </p:spPr>
        <p:txBody>
          <a:bodyPr wrap="none" lIns="0" tIns="0" rIns="0" bIns="0" rtlCol="0" anchor="t"/>
          <a:lstStyle/>
          <a:p>
            <a:pPr algn="l" indent="0" marL="0">
              <a:lnSpc>
                <a:spcPts val="2150"/>
              </a:lnSpc>
              <a:buNone/>
            </a:pPr>
            <a:r>
              <a:rPr lang="en-US" sz="1750" b="1" dirty="0">
                <a:solidFill>
                  <a:srgbClr val="272525"/>
                </a:solidFill>
                <a:latin typeface="Montserrat Bold" pitchFamily="34" charset="0"/>
                <a:ea typeface="Montserrat Bold" pitchFamily="34" charset="-122"/>
                <a:cs typeface="Montserrat Bold" pitchFamily="34" charset="-120"/>
              </a:rPr>
              <a:t>Četvrto pitanje:</a:t>
            </a:r>
            <a:endParaRPr lang="en-US" sz="1750" dirty="0"/>
          </a:p>
        </p:txBody>
      </p:sp>
      <p:sp>
        <p:nvSpPr>
          <p:cNvPr id="25" name="Text 23"/>
          <p:cNvSpPr/>
          <p:nvPr/>
        </p:nvSpPr>
        <p:spPr>
          <a:xfrm>
            <a:off x="8208288" y="5144929"/>
            <a:ext cx="5628323" cy="271463"/>
          </a:xfrm>
          <a:prstGeom prst="rect">
            <a:avLst/>
          </a:prstGeom>
          <a:noFill/>
          <a:ln/>
        </p:spPr>
        <p:txBody>
          <a:bodyPr wrap="none" lIns="0" tIns="0" rIns="0" bIns="0" rtlCol="0" anchor="t"/>
          <a:lstStyle/>
          <a:p>
            <a:pPr algn="l" indent="0" marL="0">
              <a:lnSpc>
                <a:spcPts val="2100"/>
              </a:lnSpc>
              <a:buNone/>
            </a:pPr>
            <a:r>
              <a:rPr lang="en-US" sz="1400" dirty="0">
                <a:solidFill>
                  <a:srgbClr val="272525"/>
                </a:solidFill>
                <a:latin typeface="Source Sans 3" pitchFamily="34" charset="0"/>
                <a:ea typeface="Source Sans 3" pitchFamily="34" charset="-122"/>
                <a:cs typeface="Source Sans 3" pitchFamily="34" charset="-120"/>
              </a:rPr>
              <a:t>Kako biste merili uspeh svake iteracije? Koji su vaši indikatori?</a:t>
            </a:r>
            <a:endParaRPr lang="en-US" sz="1400" dirty="0"/>
          </a:p>
        </p:txBody>
      </p:sp>
      <p:sp>
        <p:nvSpPr>
          <p:cNvPr id="26" name="Shape 24"/>
          <p:cNvSpPr/>
          <p:nvPr/>
        </p:nvSpPr>
        <p:spPr>
          <a:xfrm>
            <a:off x="6601361" y="5803583"/>
            <a:ext cx="535781" cy="22860"/>
          </a:xfrm>
          <a:prstGeom prst="roundRect">
            <a:avLst>
              <a:gd name="adj" fmla="val 328186"/>
            </a:avLst>
          </a:prstGeom>
          <a:solidFill>
            <a:srgbClr val="C8CFCE"/>
          </a:solidFill>
          <a:ln/>
        </p:spPr>
      </p:sp>
      <p:sp>
        <p:nvSpPr>
          <p:cNvPr id="27" name="Shape 25"/>
          <p:cNvSpPr/>
          <p:nvPr/>
        </p:nvSpPr>
        <p:spPr>
          <a:xfrm>
            <a:off x="7114282" y="5614154"/>
            <a:ext cx="401836" cy="401836"/>
          </a:xfrm>
          <a:prstGeom prst="roundRect">
            <a:avLst>
              <a:gd name="adj" fmla="val 18670"/>
            </a:avLst>
          </a:prstGeom>
          <a:solidFill>
            <a:srgbClr val="E2E9E8"/>
          </a:solidFill>
          <a:ln w="7620">
            <a:solidFill>
              <a:srgbClr val="C8CFCE"/>
            </a:solidFill>
            <a:prstDash val="solid"/>
          </a:ln>
        </p:spPr>
      </p:sp>
      <p:sp>
        <p:nvSpPr>
          <p:cNvPr id="28" name="Text 26"/>
          <p:cNvSpPr/>
          <p:nvPr/>
        </p:nvSpPr>
        <p:spPr>
          <a:xfrm>
            <a:off x="7181195" y="5647551"/>
            <a:ext cx="267891" cy="334923"/>
          </a:xfrm>
          <a:prstGeom prst="rect">
            <a:avLst/>
          </a:prstGeom>
          <a:noFill/>
          <a:ln/>
        </p:spPr>
        <p:txBody>
          <a:bodyPr wrap="none" lIns="0" tIns="0" rIns="0" bIns="0" rtlCol="0" anchor="t"/>
          <a:lstStyle/>
          <a:p>
            <a:pPr algn="ctr" indent="0" marL="0">
              <a:lnSpc>
                <a:spcPts val="2100"/>
              </a:lnSpc>
              <a:buNone/>
            </a:pPr>
            <a:r>
              <a:rPr lang="en-US" sz="2100" b="1" dirty="0">
                <a:solidFill>
                  <a:srgbClr val="272525"/>
                </a:solidFill>
                <a:latin typeface="Montserrat Bold" pitchFamily="34" charset="0"/>
                <a:ea typeface="Montserrat Bold" pitchFamily="34" charset="-122"/>
                <a:cs typeface="Montserrat Bold" pitchFamily="34" charset="-120"/>
              </a:rPr>
              <a:t>5</a:t>
            </a:r>
            <a:endParaRPr lang="en-US" sz="2100" dirty="0"/>
          </a:p>
        </p:txBody>
      </p:sp>
      <p:sp>
        <p:nvSpPr>
          <p:cNvPr id="29" name="Text 27"/>
          <p:cNvSpPr/>
          <p:nvPr/>
        </p:nvSpPr>
        <p:spPr>
          <a:xfrm>
            <a:off x="4189333" y="5675471"/>
            <a:ext cx="2232779" cy="278963"/>
          </a:xfrm>
          <a:prstGeom prst="rect">
            <a:avLst/>
          </a:prstGeom>
          <a:noFill/>
          <a:ln/>
        </p:spPr>
        <p:txBody>
          <a:bodyPr wrap="none" lIns="0" tIns="0" rIns="0" bIns="0" rtlCol="0" anchor="t"/>
          <a:lstStyle/>
          <a:p>
            <a:pPr algn="r" indent="0" marL="0">
              <a:lnSpc>
                <a:spcPts val="2150"/>
              </a:lnSpc>
              <a:buNone/>
            </a:pPr>
            <a:r>
              <a:rPr lang="en-US" sz="1750" b="1" dirty="0">
                <a:solidFill>
                  <a:srgbClr val="272525"/>
                </a:solidFill>
                <a:latin typeface="Montserrat Bold" pitchFamily="34" charset="0"/>
                <a:ea typeface="Montserrat Bold" pitchFamily="34" charset="-122"/>
                <a:cs typeface="Montserrat Bold" pitchFamily="34" charset="-120"/>
              </a:rPr>
              <a:t>Peto pitanje:</a:t>
            </a:r>
            <a:endParaRPr lang="en-US" sz="1750" dirty="0"/>
          </a:p>
        </p:txBody>
      </p:sp>
      <p:sp>
        <p:nvSpPr>
          <p:cNvPr id="30" name="Text 28"/>
          <p:cNvSpPr/>
          <p:nvPr/>
        </p:nvSpPr>
        <p:spPr>
          <a:xfrm>
            <a:off x="793790" y="6050875"/>
            <a:ext cx="5628323" cy="814388"/>
          </a:xfrm>
          <a:prstGeom prst="rect">
            <a:avLst/>
          </a:prstGeom>
          <a:noFill/>
          <a:ln/>
        </p:spPr>
        <p:txBody>
          <a:bodyPr wrap="square" lIns="0" tIns="0" rIns="0" bIns="0" rtlCol="0" anchor="t"/>
          <a:lstStyle/>
          <a:p>
            <a:pPr algn="r" indent="0" marL="0">
              <a:lnSpc>
                <a:spcPts val="2100"/>
              </a:lnSpc>
              <a:buNone/>
            </a:pPr>
            <a:r>
              <a:rPr lang="en-US" sz="1400" dirty="0">
                <a:solidFill>
                  <a:srgbClr val="272525"/>
                </a:solidFill>
                <a:latin typeface="Source Sans 3" pitchFamily="34" charset="0"/>
                <a:ea typeface="Source Sans 3" pitchFamily="34" charset="-122"/>
                <a:cs typeface="Source Sans 3" pitchFamily="34" charset="-120"/>
              </a:rPr>
              <a:t>Šta mislite, kakav bi bio rezultat? Da li bi agilni pristup doveo do istog ishoda (profitabilnost u 2024.)? Bržeg? Sporijeg? Boljeg po ljude? Lošijeg za akcionare? Budite iskreni u proceni — ne postoji „tačan" odgovor.</a:t>
            </a:r>
            <a:endParaRPr lang="en-US" sz="1400" dirty="0"/>
          </a:p>
        </p:txBody>
      </p:sp>
      <p:sp>
        <p:nvSpPr>
          <p:cNvPr id="31" name="Text 29"/>
          <p:cNvSpPr/>
          <p:nvPr/>
        </p:nvSpPr>
        <p:spPr>
          <a:xfrm>
            <a:off x="793790" y="7285434"/>
            <a:ext cx="13042821" cy="271463"/>
          </a:xfrm>
          <a:prstGeom prst="rect">
            <a:avLst/>
          </a:prstGeom>
          <a:noFill/>
          <a:ln/>
        </p:spPr>
        <p:txBody>
          <a:bodyPr wrap="none" lIns="0" tIns="0" rIns="0" bIns="0" rtlCol="0" anchor="t"/>
          <a:lstStyle/>
          <a:p>
            <a:pPr algn="l" indent="0" marL="0">
              <a:lnSpc>
                <a:spcPts val="2100"/>
              </a:lnSpc>
              <a:buNone/>
            </a:pPr>
            <a:r>
              <a:rPr lang="en-US" sz="1400" dirty="0">
                <a:solidFill>
                  <a:srgbClr val="272525"/>
                </a:solidFill>
                <a:latin typeface="Source Sans 3" pitchFamily="34" charset="0"/>
                <a:ea typeface="Source Sans 3" pitchFamily="34" charset="-122"/>
                <a:cs typeface="Source Sans 3" pitchFamily="34" charset="-120"/>
              </a:rPr>
              <a:t>Smete da koristite AI (ChatGPT, Claude, Gemini) kao pomoć u razradi plana — ali vi donosite odluke i obrazlažete ih.</a:t>
            </a:r>
            <a:endParaRPr lang="en-US" sz="1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sp>
        <p:nvSpPr>
          <p:cNvPr id="2" name="Text 0"/>
          <p:cNvSpPr/>
          <p:nvPr/>
        </p:nvSpPr>
        <p:spPr>
          <a:xfrm>
            <a:off x="793790" y="2683431"/>
            <a:ext cx="8552974" cy="620078"/>
          </a:xfrm>
          <a:prstGeom prst="rect">
            <a:avLst/>
          </a:prstGeom>
          <a:noFill/>
          <a:ln/>
        </p:spPr>
        <p:txBody>
          <a:bodyPr wrap="none" lIns="0" tIns="0" rIns="0" bIns="0" rtlCol="0" anchor="t"/>
          <a:lstStyle/>
          <a:p>
            <a:pPr algn="l" indent="0" marL="0">
              <a:lnSpc>
                <a:spcPts val="4850"/>
              </a:lnSpc>
              <a:buNone/>
            </a:pPr>
            <a:r>
              <a:rPr lang="en-US" sz="3900" b="1" dirty="0">
                <a:solidFill>
                  <a:srgbClr val="769993"/>
                </a:solidFill>
                <a:latin typeface="Montserrat Bold" pitchFamily="34" charset="0"/>
                <a:ea typeface="Montserrat Bold" pitchFamily="34" charset="-122"/>
                <a:cs typeface="Montserrat Bold" pitchFamily="34" charset="-120"/>
              </a:rPr>
              <a:t>Šta je agilnost u organizacijama?</a:t>
            </a:r>
            <a:endParaRPr lang="en-US" sz="3900" dirty="0"/>
          </a:p>
        </p:txBody>
      </p:sp>
      <p:sp>
        <p:nvSpPr>
          <p:cNvPr id="3" name="Shape 1"/>
          <p:cNvSpPr/>
          <p:nvPr/>
        </p:nvSpPr>
        <p:spPr>
          <a:xfrm>
            <a:off x="650915" y="3601164"/>
            <a:ext cx="7241381" cy="1944886"/>
          </a:xfrm>
          <a:prstGeom prst="roundRect">
            <a:avLst>
              <a:gd name="adj" fmla="val 7348"/>
            </a:avLst>
          </a:prstGeom>
          <a:solidFill>
            <a:srgbClr val="769993"/>
          </a:solidFill>
          <a:ln/>
        </p:spPr>
      </p:sp>
      <p:sp>
        <p:nvSpPr>
          <p:cNvPr id="4" name="Text 2"/>
          <p:cNvSpPr/>
          <p:nvPr/>
        </p:nvSpPr>
        <p:spPr>
          <a:xfrm>
            <a:off x="849273" y="3779758"/>
            <a:ext cx="6844665" cy="1270159"/>
          </a:xfrm>
          <a:prstGeom prst="rect">
            <a:avLst/>
          </a:prstGeom>
          <a:noFill/>
          <a:ln/>
        </p:spPr>
        <p:txBody>
          <a:bodyPr wrap="square" lIns="0" tIns="0" rIns="0" bIns="0" rtlCol="0" anchor="t"/>
          <a:lstStyle/>
          <a:p>
            <a:pPr algn="l" indent="0" marL="0">
              <a:lnSpc>
                <a:spcPts val="2500"/>
              </a:lnSpc>
              <a:buNone/>
            </a:pPr>
            <a:r>
              <a:rPr lang="en-US" sz="1550" dirty="0">
                <a:solidFill>
                  <a:srgbClr val="000000"/>
                </a:solidFill>
                <a:latin typeface="Source Sans 3" pitchFamily="34" charset="0"/>
                <a:ea typeface="Source Sans 3" pitchFamily="34" charset="-122"/>
                <a:cs typeface="Source Sans 3" pitchFamily="34" charset="-120"/>
              </a:rPr>
              <a:t>Organizacije su se oduvek menjale. Ono što je novo u 21. veku nije promena sama po sebi, nego tempo i nepredvidljivost promene. Dvadesetogodišnji strateški planovi više ne funkcionišu. Petogodišnji jedva. U nekim industrijama, čak ni jednogodišnji plan ne preživi kontakt sa stvarnošću.</a:t>
            </a:r>
            <a:endParaRPr lang="en-US" sz="1550" dirty="0"/>
          </a:p>
        </p:txBody>
      </p:sp>
      <p:sp>
        <p:nvSpPr>
          <p:cNvPr id="5" name="Text 3"/>
          <p:cNvSpPr/>
          <p:nvPr/>
        </p:nvSpPr>
        <p:spPr>
          <a:xfrm>
            <a:off x="8241149" y="3779758"/>
            <a:ext cx="5602962" cy="1587698"/>
          </a:xfrm>
          <a:prstGeom prst="rect">
            <a:avLst/>
          </a:prstGeom>
          <a:noFill/>
          <a:ln/>
        </p:spPr>
        <p:txBody>
          <a:bodyPr wrap="square" lIns="0" tIns="0" rIns="0" bIns="0" rtlCol="0" anchor="t"/>
          <a:lstStyle/>
          <a:p>
            <a:pPr algn="l" indent="0" marL="0">
              <a:lnSpc>
                <a:spcPts val="2500"/>
              </a:lnSpc>
              <a:buNone/>
            </a:pPr>
            <a:r>
              <a:rPr lang="en-US" sz="1550" dirty="0">
                <a:solidFill>
                  <a:srgbClr val="272525"/>
                </a:solidFill>
                <a:latin typeface="Source Sans 3" pitchFamily="34" charset="0"/>
                <a:ea typeface="Source Sans 3" pitchFamily="34" charset="-122"/>
                <a:cs typeface="Source Sans 3" pitchFamily="34" charset="-120"/>
              </a:rPr>
              <a:t>Klasični odgovor na to bio je: bolje planiranje, više kontrole, preciznije procedure. Agile pristup nudi potpuno drugačiju logiku — </a:t>
            </a:r>
            <a:pPr algn="l" indent="0" marL="0">
              <a:lnSpc>
                <a:spcPts val="2500"/>
              </a:lnSpc>
              <a:buNone/>
            </a:pPr>
            <a:r>
              <a:rPr lang="en-US" sz="1550" b="1" dirty="0">
                <a:solidFill>
                  <a:srgbClr val="272525"/>
                </a:solidFill>
                <a:latin typeface="Source Sans 3" pitchFamily="34" charset="0"/>
                <a:ea typeface="Source Sans 3" pitchFamily="34" charset="-122"/>
                <a:cs typeface="Source Sans 3" pitchFamily="34" charset="-120"/>
              </a:rPr>
              <a:t>umesto da pokušavamo da predvidimo budućnost i napravimo savršen plan, prihvatamo neizvesnost i organizujemo se tako da možemo brzo da reagujemo na ono što se desi.</a:t>
            </a:r>
            <a:endParaRPr lang="en-US" sz="15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spTree>
      <p:nvGrpSpPr>
        <p:cNvPr id="1" name=""/>
        <p:cNvGrpSpPr/>
        <p:nvPr/>
      </p:nvGrpSpPr>
      <p:grpSpPr>
        <a:xfrm>
          <a:off x="0" y="0"/>
          <a:ext cx="0" cy="0"/>
          <a:chOff x="0" y="0"/>
          <a:chExt cx="0" cy="0"/>
        </a:xfrm>
      </p:grpSpPr>
      <p:sp>
        <p:nvSpPr>
          <p:cNvPr id="2" name="Text 0"/>
          <p:cNvSpPr/>
          <p:nvPr/>
        </p:nvSpPr>
        <p:spPr>
          <a:xfrm>
            <a:off x="793790" y="865108"/>
            <a:ext cx="7763828" cy="527090"/>
          </a:xfrm>
          <a:prstGeom prst="rect">
            <a:avLst/>
          </a:prstGeom>
          <a:noFill/>
          <a:ln/>
        </p:spPr>
        <p:txBody>
          <a:bodyPr wrap="none" lIns="0" tIns="0" rIns="0" bIns="0" rtlCol="0" anchor="t"/>
          <a:lstStyle/>
          <a:p>
            <a:pPr algn="l" indent="0" marL="0">
              <a:lnSpc>
                <a:spcPts val="4150"/>
              </a:lnSpc>
              <a:buNone/>
            </a:pPr>
            <a:r>
              <a:rPr lang="en-US" sz="3300" b="1" dirty="0">
                <a:solidFill>
                  <a:srgbClr val="769993"/>
                </a:solidFill>
                <a:latin typeface="Montserrat Bold" pitchFamily="34" charset="0"/>
                <a:ea typeface="Montserrat Bold" pitchFamily="34" charset="-122"/>
                <a:cs typeface="Montserrat Bold" pitchFamily="34" charset="-120"/>
              </a:rPr>
              <a:t>Agile Manifesto: odakle sve počinje</a:t>
            </a:r>
            <a:endParaRPr lang="en-US" sz="3300" dirty="0"/>
          </a:p>
        </p:txBody>
      </p:sp>
      <p:sp>
        <p:nvSpPr>
          <p:cNvPr id="3" name="Text 1"/>
          <p:cNvSpPr/>
          <p:nvPr/>
        </p:nvSpPr>
        <p:spPr>
          <a:xfrm>
            <a:off x="793790" y="1678900"/>
            <a:ext cx="13042821" cy="749022"/>
          </a:xfrm>
          <a:prstGeom prst="rect">
            <a:avLst/>
          </a:prstGeom>
          <a:noFill/>
          <a:ln/>
        </p:spPr>
        <p:txBody>
          <a:bodyPr wrap="square" lIns="0" tIns="0" rIns="0" bIns="0" rtlCol="0" anchor="t"/>
          <a:lstStyle/>
          <a:p>
            <a:pPr algn="l" indent="0" marL="0">
              <a:lnSpc>
                <a:spcPts val="1950"/>
              </a:lnSpc>
              <a:buNone/>
            </a:pPr>
            <a:r>
              <a:rPr lang="en-US" sz="1300" dirty="0">
                <a:solidFill>
                  <a:srgbClr val="272525"/>
                </a:solidFill>
                <a:latin typeface="Source Sans 3" pitchFamily="34" charset="0"/>
                <a:ea typeface="Source Sans 3" pitchFamily="34" charset="-122"/>
                <a:cs typeface="Source Sans 3" pitchFamily="34" charset="-120"/>
              </a:rPr>
              <a:t>U februaru 2001. godine, 17 softverskih inženjera se okupilo u ski-odmaralištu u Juti (SAD). Bili su frustrirani načinom na koji se softver pravi: dugotrajni projekti sa rigidnim planovima koji se ne prilagođavaju, klijenti koji vide gotov proizvod tek na kraju i nisu zadovoljni, tone dokumentacije koju niko ne čita. Napisali su kratak dokument — </a:t>
            </a:r>
            <a:pPr algn="l" indent="0" marL="0">
              <a:lnSpc>
                <a:spcPts val="1950"/>
              </a:lnSpc>
              <a:buNone/>
            </a:pPr>
            <a:r>
              <a:rPr lang="en-US" sz="1300" b="1" dirty="0">
                <a:solidFill>
                  <a:srgbClr val="272525"/>
                </a:solidFill>
                <a:latin typeface="Source Sans 3" pitchFamily="34" charset="0"/>
                <a:ea typeface="Source Sans 3" pitchFamily="34" charset="-122"/>
                <a:cs typeface="Source Sans 3" pitchFamily="34" charset="-120"/>
              </a:rPr>
              <a:t>Agile Manifesto</a:t>
            </a:r>
            <a:pPr algn="l" indent="0" marL="0">
              <a:lnSpc>
                <a:spcPts val="1950"/>
              </a:lnSpc>
              <a:buNone/>
            </a:pPr>
            <a:r>
              <a:rPr lang="en-US" sz="1300" dirty="0">
                <a:solidFill>
                  <a:srgbClr val="272525"/>
                </a:solidFill>
                <a:latin typeface="Source Sans 3" pitchFamily="34" charset="0"/>
                <a:ea typeface="Source Sans 3" pitchFamily="34" charset="-122"/>
                <a:cs typeface="Source Sans 3" pitchFamily="34" charset="-120"/>
              </a:rPr>
              <a:t> — koji je promenio ne samo softversku industriju, nego i način na koji razmišljamo o organizacijama.</a:t>
            </a:r>
            <a:endParaRPr lang="en-US" sz="1300" dirty="0"/>
          </a:p>
        </p:txBody>
      </p:sp>
      <p:sp>
        <p:nvSpPr>
          <p:cNvPr id="4" name="Shape 2"/>
          <p:cNvSpPr/>
          <p:nvPr/>
        </p:nvSpPr>
        <p:spPr>
          <a:xfrm>
            <a:off x="793790" y="2589133"/>
            <a:ext cx="13042821" cy="1887855"/>
          </a:xfrm>
          <a:prstGeom prst="roundRect">
            <a:avLst>
              <a:gd name="adj" fmla="val 3753"/>
            </a:avLst>
          </a:prstGeom>
          <a:solidFill>
            <a:srgbClr val="E2E9E8"/>
          </a:solidFill>
          <a:ln w="7620">
            <a:solidFill>
              <a:srgbClr val="C8CFCE"/>
            </a:solidFill>
            <a:prstDash val="solid"/>
          </a:ln>
        </p:spPr>
      </p:sp>
      <p:sp>
        <p:nvSpPr>
          <p:cNvPr id="5" name="Shape 3"/>
          <p:cNvSpPr/>
          <p:nvPr/>
        </p:nvSpPr>
        <p:spPr>
          <a:xfrm>
            <a:off x="801410" y="2596753"/>
            <a:ext cx="6513790" cy="936308"/>
          </a:xfrm>
          <a:prstGeom prst="roundRect">
            <a:avLst>
              <a:gd name="adj" fmla="val 7568"/>
            </a:avLst>
          </a:prstGeom>
          <a:solidFill>
            <a:srgbClr val="E2E9E8"/>
          </a:solidFill>
          <a:ln/>
        </p:spPr>
      </p:sp>
      <p:sp>
        <p:nvSpPr>
          <p:cNvPr id="6" name="Text 4"/>
          <p:cNvSpPr/>
          <p:nvPr/>
        </p:nvSpPr>
        <p:spPr>
          <a:xfrm>
            <a:off x="970002" y="2765346"/>
            <a:ext cx="2108716" cy="263485"/>
          </a:xfrm>
          <a:prstGeom prst="rect">
            <a:avLst/>
          </a:prstGeom>
          <a:noFill/>
          <a:ln/>
        </p:spPr>
        <p:txBody>
          <a:bodyPr wrap="none" lIns="0" tIns="0" rIns="0" bIns="0" rtlCol="0" anchor="t"/>
          <a:lstStyle/>
          <a:p>
            <a:pPr algn="l" indent="0" marL="0">
              <a:lnSpc>
                <a:spcPts val="2050"/>
              </a:lnSpc>
              <a:buNone/>
            </a:pPr>
            <a:r>
              <a:rPr lang="en-US" sz="1650" b="1" dirty="0">
                <a:solidFill>
                  <a:srgbClr val="272525"/>
                </a:solidFill>
                <a:latin typeface="Montserrat Bold" pitchFamily="34" charset="0"/>
                <a:ea typeface="Montserrat Bold" pitchFamily="34" charset="-122"/>
                <a:cs typeface="Montserrat Bold" pitchFamily="34" charset="-120"/>
              </a:rPr>
              <a:t>Vrednost 1</a:t>
            </a:r>
            <a:endParaRPr lang="en-US" sz="1650" dirty="0"/>
          </a:p>
        </p:txBody>
      </p:sp>
      <p:sp>
        <p:nvSpPr>
          <p:cNvPr id="7" name="Text 5"/>
          <p:cNvSpPr/>
          <p:nvPr/>
        </p:nvSpPr>
        <p:spPr>
          <a:xfrm>
            <a:off x="970002" y="3114794"/>
            <a:ext cx="6176605" cy="249674"/>
          </a:xfrm>
          <a:prstGeom prst="rect">
            <a:avLst/>
          </a:prstGeom>
          <a:noFill/>
          <a:ln/>
        </p:spPr>
        <p:txBody>
          <a:bodyPr wrap="none" lIns="0" tIns="0" rIns="0" bIns="0" rtlCol="0" anchor="t"/>
          <a:lstStyle/>
          <a:p>
            <a:pPr algn="l" indent="0" marL="0">
              <a:lnSpc>
                <a:spcPts val="1950"/>
              </a:lnSpc>
              <a:buNone/>
            </a:pPr>
            <a:r>
              <a:rPr lang="en-US" sz="1300" dirty="0">
                <a:solidFill>
                  <a:srgbClr val="272525"/>
                </a:solidFill>
                <a:latin typeface="Source Sans 3" pitchFamily="34" charset="0"/>
                <a:ea typeface="Source Sans 3" pitchFamily="34" charset="-122"/>
                <a:cs typeface="Source Sans 3" pitchFamily="34" charset="-120"/>
              </a:rPr>
              <a:t>Pojedinci i interakcije više nego procesi i alati</a:t>
            </a:r>
            <a:endParaRPr lang="en-US" sz="1300" dirty="0"/>
          </a:p>
        </p:txBody>
      </p:sp>
      <p:sp>
        <p:nvSpPr>
          <p:cNvPr id="8" name="Shape 6"/>
          <p:cNvSpPr/>
          <p:nvPr/>
        </p:nvSpPr>
        <p:spPr>
          <a:xfrm>
            <a:off x="7315200" y="2596753"/>
            <a:ext cx="6513790" cy="936308"/>
          </a:xfrm>
          <a:prstGeom prst="rect">
            <a:avLst/>
          </a:prstGeom>
          <a:solidFill>
            <a:srgbClr val="E2E9E8"/>
          </a:solidFill>
          <a:ln/>
        </p:spPr>
      </p:sp>
      <p:sp>
        <p:nvSpPr>
          <p:cNvPr id="9" name="Shape 7"/>
          <p:cNvSpPr/>
          <p:nvPr/>
        </p:nvSpPr>
        <p:spPr>
          <a:xfrm>
            <a:off x="7315200" y="2596753"/>
            <a:ext cx="22860" cy="936308"/>
          </a:xfrm>
          <a:prstGeom prst="roundRect">
            <a:avLst>
              <a:gd name="adj" fmla="val 309954"/>
            </a:avLst>
          </a:prstGeom>
          <a:solidFill>
            <a:srgbClr val="C8CFCE"/>
          </a:solidFill>
          <a:ln/>
        </p:spPr>
      </p:sp>
      <p:sp>
        <p:nvSpPr>
          <p:cNvPr id="10" name="Text 8"/>
          <p:cNvSpPr/>
          <p:nvPr/>
        </p:nvSpPr>
        <p:spPr>
          <a:xfrm>
            <a:off x="7483792" y="2765346"/>
            <a:ext cx="2108716" cy="263485"/>
          </a:xfrm>
          <a:prstGeom prst="rect">
            <a:avLst/>
          </a:prstGeom>
          <a:noFill/>
          <a:ln/>
        </p:spPr>
        <p:txBody>
          <a:bodyPr wrap="none" lIns="0" tIns="0" rIns="0" bIns="0" rtlCol="0" anchor="t"/>
          <a:lstStyle/>
          <a:p>
            <a:pPr algn="l" indent="0" marL="0">
              <a:lnSpc>
                <a:spcPts val="2050"/>
              </a:lnSpc>
              <a:buNone/>
            </a:pPr>
            <a:r>
              <a:rPr lang="en-US" sz="1650" b="1" dirty="0">
                <a:solidFill>
                  <a:srgbClr val="272525"/>
                </a:solidFill>
                <a:latin typeface="Montserrat Bold" pitchFamily="34" charset="0"/>
                <a:ea typeface="Montserrat Bold" pitchFamily="34" charset="-122"/>
                <a:cs typeface="Montserrat Bold" pitchFamily="34" charset="-120"/>
              </a:rPr>
              <a:t>Vrednost 2</a:t>
            </a:r>
            <a:endParaRPr lang="en-US" sz="1650" dirty="0"/>
          </a:p>
        </p:txBody>
      </p:sp>
      <p:sp>
        <p:nvSpPr>
          <p:cNvPr id="11" name="Text 9"/>
          <p:cNvSpPr/>
          <p:nvPr/>
        </p:nvSpPr>
        <p:spPr>
          <a:xfrm>
            <a:off x="7483792" y="3114794"/>
            <a:ext cx="6176605" cy="249674"/>
          </a:xfrm>
          <a:prstGeom prst="rect">
            <a:avLst/>
          </a:prstGeom>
          <a:noFill/>
          <a:ln/>
        </p:spPr>
        <p:txBody>
          <a:bodyPr wrap="none" lIns="0" tIns="0" rIns="0" bIns="0" rtlCol="0" anchor="t"/>
          <a:lstStyle/>
          <a:p>
            <a:pPr algn="l" indent="0" marL="0">
              <a:lnSpc>
                <a:spcPts val="1950"/>
              </a:lnSpc>
              <a:buNone/>
            </a:pPr>
            <a:r>
              <a:rPr lang="en-US" sz="1300" dirty="0">
                <a:solidFill>
                  <a:srgbClr val="272525"/>
                </a:solidFill>
                <a:latin typeface="Source Sans 3" pitchFamily="34" charset="0"/>
                <a:ea typeface="Source Sans 3" pitchFamily="34" charset="-122"/>
                <a:cs typeface="Source Sans 3" pitchFamily="34" charset="-120"/>
              </a:rPr>
              <a:t>Funkcionalan proizvod više nego obimna dokumentacija</a:t>
            </a:r>
            <a:endParaRPr lang="en-US" sz="1300" dirty="0"/>
          </a:p>
        </p:txBody>
      </p:sp>
      <p:sp>
        <p:nvSpPr>
          <p:cNvPr id="12" name="Shape 10"/>
          <p:cNvSpPr/>
          <p:nvPr/>
        </p:nvSpPr>
        <p:spPr>
          <a:xfrm>
            <a:off x="801410" y="3533061"/>
            <a:ext cx="6513790" cy="936308"/>
          </a:xfrm>
          <a:prstGeom prst="rect">
            <a:avLst/>
          </a:prstGeom>
          <a:solidFill>
            <a:srgbClr val="E2E9E8"/>
          </a:solidFill>
          <a:ln/>
        </p:spPr>
      </p:sp>
      <p:sp>
        <p:nvSpPr>
          <p:cNvPr id="13" name="Shape 11"/>
          <p:cNvSpPr/>
          <p:nvPr/>
        </p:nvSpPr>
        <p:spPr>
          <a:xfrm>
            <a:off x="801410" y="3533061"/>
            <a:ext cx="6513790" cy="22860"/>
          </a:xfrm>
          <a:prstGeom prst="roundRect">
            <a:avLst>
              <a:gd name="adj" fmla="val 309954"/>
            </a:avLst>
          </a:prstGeom>
          <a:solidFill>
            <a:srgbClr val="C8CFCE"/>
          </a:solidFill>
          <a:ln/>
        </p:spPr>
      </p:sp>
      <p:sp>
        <p:nvSpPr>
          <p:cNvPr id="14" name="Text 12"/>
          <p:cNvSpPr/>
          <p:nvPr/>
        </p:nvSpPr>
        <p:spPr>
          <a:xfrm>
            <a:off x="970002" y="3701653"/>
            <a:ext cx="2108716" cy="263485"/>
          </a:xfrm>
          <a:prstGeom prst="rect">
            <a:avLst/>
          </a:prstGeom>
          <a:noFill/>
          <a:ln/>
        </p:spPr>
        <p:txBody>
          <a:bodyPr wrap="none" lIns="0" tIns="0" rIns="0" bIns="0" rtlCol="0" anchor="t"/>
          <a:lstStyle/>
          <a:p>
            <a:pPr algn="l" indent="0" marL="0">
              <a:lnSpc>
                <a:spcPts val="2050"/>
              </a:lnSpc>
              <a:buNone/>
            </a:pPr>
            <a:r>
              <a:rPr lang="en-US" sz="1650" b="1" dirty="0">
                <a:solidFill>
                  <a:srgbClr val="272525"/>
                </a:solidFill>
                <a:latin typeface="Montserrat Bold" pitchFamily="34" charset="0"/>
                <a:ea typeface="Montserrat Bold" pitchFamily="34" charset="-122"/>
                <a:cs typeface="Montserrat Bold" pitchFamily="34" charset="-120"/>
              </a:rPr>
              <a:t>Vrednost 3</a:t>
            </a:r>
            <a:endParaRPr lang="en-US" sz="1650" dirty="0"/>
          </a:p>
        </p:txBody>
      </p:sp>
      <p:sp>
        <p:nvSpPr>
          <p:cNvPr id="15" name="Text 13"/>
          <p:cNvSpPr/>
          <p:nvPr/>
        </p:nvSpPr>
        <p:spPr>
          <a:xfrm>
            <a:off x="970002" y="4051102"/>
            <a:ext cx="6176605" cy="249674"/>
          </a:xfrm>
          <a:prstGeom prst="rect">
            <a:avLst/>
          </a:prstGeom>
          <a:noFill/>
          <a:ln/>
        </p:spPr>
        <p:txBody>
          <a:bodyPr wrap="none" lIns="0" tIns="0" rIns="0" bIns="0" rtlCol="0" anchor="t"/>
          <a:lstStyle/>
          <a:p>
            <a:pPr algn="l" indent="0" marL="0">
              <a:lnSpc>
                <a:spcPts val="1950"/>
              </a:lnSpc>
              <a:buNone/>
            </a:pPr>
            <a:r>
              <a:rPr lang="en-US" sz="1300" dirty="0">
                <a:solidFill>
                  <a:srgbClr val="272525"/>
                </a:solidFill>
                <a:latin typeface="Source Sans 3" pitchFamily="34" charset="0"/>
                <a:ea typeface="Source Sans 3" pitchFamily="34" charset="-122"/>
                <a:cs typeface="Source Sans 3" pitchFamily="34" charset="-120"/>
              </a:rPr>
              <a:t>Saradnja sa klijentom više nego pregovaranje oko ugovora</a:t>
            </a:r>
            <a:endParaRPr lang="en-US" sz="1300" dirty="0"/>
          </a:p>
        </p:txBody>
      </p:sp>
      <p:sp>
        <p:nvSpPr>
          <p:cNvPr id="16" name="Shape 14"/>
          <p:cNvSpPr/>
          <p:nvPr/>
        </p:nvSpPr>
        <p:spPr>
          <a:xfrm>
            <a:off x="7315200" y="3533061"/>
            <a:ext cx="6513790" cy="936308"/>
          </a:xfrm>
          <a:prstGeom prst="rect">
            <a:avLst/>
          </a:prstGeom>
          <a:solidFill>
            <a:srgbClr val="E2E9E8"/>
          </a:solidFill>
          <a:ln/>
        </p:spPr>
      </p:sp>
      <p:sp>
        <p:nvSpPr>
          <p:cNvPr id="17" name="Shape 15"/>
          <p:cNvSpPr/>
          <p:nvPr/>
        </p:nvSpPr>
        <p:spPr>
          <a:xfrm>
            <a:off x="7315200" y="3533061"/>
            <a:ext cx="22860" cy="936308"/>
          </a:xfrm>
          <a:prstGeom prst="roundRect">
            <a:avLst>
              <a:gd name="adj" fmla="val 309954"/>
            </a:avLst>
          </a:prstGeom>
          <a:solidFill>
            <a:srgbClr val="C8CFCE"/>
          </a:solidFill>
          <a:ln/>
        </p:spPr>
      </p:sp>
      <p:sp>
        <p:nvSpPr>
          <p:cNvPr id="18" name="Shape 16"/>
          <p:cNvSpPr/>
          <p:nvPr/>
        </p:nvSpPr>
        <p:spPr>
          <a:xfrm>
            <a:off x="7315200" y="3533061"/>
            <a:ext cx="6513790" cy="22860"/>
          </a:xfrm>
          <a:prstGeom prst="roundRect">
            <a:avLst>
              <a:gd name="adj" fmla="val 309954"/>
            </a:avLst>
          </a:prstGeom>
          <a:solidFill>
            <a:srgbClr val="C8CFCE"/>
          </a:solidFill>
          <a:ln/>
        </p:spPr>
      </p:sp>
      <p:sp>
        <p:nvSpPr>
          <p:cNvPr id="19" name="Text 17"/>
          <p:cNvSpPr/>
          <p:nvPr/>
        </p:nvSpPr>
        <p:spPr>
          <a:xfrm>
            <a:off x="7483792" y="3701653"/>
            <a:ext cx="2108716" cy="263485"/>
          </a:xfrm>
          <a:prstGeom prst="rect">
            <a:avLst/>
          </a:prstGeom>
          <a:noFill/>
          <a:ln/>
        </p:spPr>
        <p:txBody>
          <a:bodyPr wrap="none" lIns="0" tIns="0" rIns="0" bIns="0" rtlCol="0" anchor="t"/>
          <a:lstStyle/>
          <a:p>
            <a:pPr algn="l" indent="0" marL="0">
              <a:lnSpc>
                <a:spcPts val="2050"/>
              </a:lnSpc>
              <a:buNone/>
            </a:pPr>
            <a:r>
              <a:rPr lang="en-US" sz="1650" b="1" dirty="0">
                <a:solidFill>
                  <a:srgbClr val="272525"/>
                </a:solidFill>
                <a:latin typeface="Montserrat Bold" pitchFamily="34" charset="0"/>
                <a:ea typeface="Montserrat Bold" pitchFamily="34" charset="-122"/>
                <a:cs typeface="Montserrat Bold" pitchFamily="34" charset="-120"/>
              </a:rPr>
              <a:t>Vrednost 4</a:t>
            </a:r>
            <a:endParaRPr lang="en-US" sz="1650" dirty="0"/>
          </a:p>
        </p:txBody>
      </p:sp>
      <p:sp>
        <p:nvSpPr>
          <p:cNvPr id="20" name="Text 18"/>
          <p:cNvSpPr/>
          <p:nvPr/>
        </p:nvSpPr>
        <p:spPr>
          <a:xfrm>
            <a:off x="7483792" y="4051102"/>
            <a:ext cx="6176605" cy="249674"/>
          </a:xfrm>
          <a:prstGeom prst="rect">
            <a:avLst/>
          </a:prstGeom>
          <a:noFill/>
          <a:ln/>
        </p:spPr>
        <p:txBody>
          <a:bodyPr wrap="none" lIns="0" tIns="0" rIns="0" bIns="0" rtlCol="0" anchor="t"/>
          <a:lstStyle/>
          <a:p>
            <a:pPr algn="l" indent="0" marL="0">
              <a:lnSpc>
                <a:spcPts val="1950"/>
              </a:lnSpc>
              <a:buNone/>
            </a:pPr>
            <a:r>
              <a:rPr lang="en-US" sz="1300" dirty="0">
                <a:solidFill>
                  <a:srgbClr val="272525"/>
                </a:solidFill>
                <a:latin typeface="Source Sans 3" pitchFamily="34" charset="0"/>
                <a:ea typeface="Source Sans 3" pitchFamily="34" charset="-122"/>
                <a:cs typeface="Source Sans 3" pitchFamily="34" charset="-120"/>
              </a:rPr>
              <a:t>Reagovanje na promenu više nego praćenje plana</a:t>
            </a:r>
            <a:endParaRPr lang="en-US" sz="1300" dirty="0"/>
          </a:p>
        </p:txBody>
      </p:sp>
      <p:sp>
        <p:nvSpPr>
          <p:cNvPr id="21" name="Text 19"/>
          <p:cNvSpPr/>
          <p:nvPr/>
        </p:nvSpPr>
        <p:spPr>
          <a:xfrm>
            <a:off x="793790" y="4638199"/>
            <a:ext cx="13042821" cy="998696"/>
          </a:xfrm>
          <a:prstGeom prst="rect">
            <a:avLst/>
          </a:prstGeom>
          <a:noFill/>
          <a:ln/>
        </p:spPr>
        <p:txBody>
          <a:bodyPr wrap="square" lIns="0" tIns="0" rIns="0" bIns="0" rtlCol="0" anchor="t"/>
          <a:lstStyle/>
          <a:p>
            <a:pPr algn="l" indent="0" marL="0">
              <a:lnSpc>
                <a:spcPts val="1950"/>
              </a:lnSpc>
              <a:buNone/>
            </a:pPr>
            <a:r>
              <a:rPr lang="en-US" sz="1300" dirty="0">
                <a:solidFill>
                  <a:srgbClr val="272525"/>
                </a:solidFill>
                <a:latin typeface="Source Sans 3" pitchFamily="34" charset="0"/>
                <a:ea typeface="Source Sans 3" pitchFamily="34" charset="-122"/>
                <a:cs typeface="Source Sans 3" pitchFamily="34" charset="-120"/>
              </a:rPr>
              <a:t>Iz ovih vrednosti su nastali razni okviri (frameworks). </a:t>
            </a:r>
            <a:pPr algn="l" indent="0" marL="0">
              <a:lnSpc>
                <a:spcPts val="1950"/>
              </a:lnSpc>
              <a:buNone/>
            </a:pPr>
            <a:r>
              <a:rPr lang="en-US" sz="1300" b="1" dirty="0">
                <a:solidFill>
                  <a:srgbClr val="272525"/>
                </a:solidFill>
                <a:latin typeface="Source Sans 3" pitchFamily="34" charset="0"/>
                <a:ea typeface="Source Sans 3" pitchFamily="34" charset="-122"/>
                <a:cs typeface="Source Sans 3" pitchFamily="34" charset="-120"/>
              </a:rPr>
              <a:t>Scrum</a:t>
            </a:r>
            <a:pPr algn="l" indent="0" marL="0">
              <a:lnSpc>
                <a:spcPts val="1950"/>
              </a:lnSpc>
              <a:buNone/>
            </a:pPr>
            <a:r>
              <a:rPr lang="en-US" sz="1300" dirty="0">
                <a:solidFill>
                  <a:srgbClr val="272525"/>
                </a:solidFill>
                <a:latin typeface="Source Sans 3" pitchFamily="34" charset="0"/>
                <a:ea typeface="Source Sans 3" pitchFamily="34" charset="-122"/>
                <a:cs typeface="Source Sans 3" pitchFamily="34" charset="-120"/>
              </a:rPr>
              <a:t> je rad u sprintovima od 2–4 nedelje, sa dnevnim kratkim sastancima i retrospektivama na kraju svakog sprinta. </a:t>
            </a:r>
            <a:pPr algn="l" indent="0" marL="0">
              <a:lnSpc>
                <a:spcPts val="1950"/>
              </a:lnSpc>
              <a:buNone/>
            </a:pPr>
            <a:r>
              <a:rPr lang="en-US" sz="1300" b="1" dirty="0">
                <a:solidFill>
                  <a:srgbClr val="272525"/>
                </a:solidFill>
                <a:latin typeface="Source Sans 3" pitchFamily="34" charset="0"/>
                <a:ea typeface="Source Sans 3" pitchFamily="34" charset="-122"/>
                <a:cs typeface="Source Sans 3" pitchFamily="34" charset="-120"/>
              </a:rPr>
              <a:t>Kanban</a:t>
            </a:r>
            <a:pPr algn="l" indent="0" marL="0">
              <a:lnSpc>
                <a:spcPts val="1950"/>
              </a:lnSpc>
              <a:buNone/>
            </a:pPr>
            <a:r>
              <a:rPr lang="en-US" sz="1300" dirty="0">
                <a:solidFill>
                  <a:srgbClr val="272525"/>
                </a:solidFill>
                <a:latin typeface="Source Sans 3" pitchFamily="34" charset="0"/>
                <a:ea typeface="Source Sans 3" pitchFamily="34" charset="-122"/>
                <a:cs typeface="Source Sans 3" pitchFamily="34" charset="-120"/>
              </a:rPr>
              <a:t> je vizualizacija toka posla na tabli, sa ograničenjem broja zadataka u toku istovremeno. </a:t>
            </a:r>
            <a:pPr algn="l" indent="0" marL="0">
              <a:lnSpc>
                <a:spcPts val="1950"/>
              </a:lnSpc>
              <a:buNone/>
            </a:pPr>
            <a:r>
              <a:rPr lang="en-US" sz="1300" b="1" dirty="0">
                <a:solidFill>
                  <a:srgbClr val="272525"/>
                </a:solidFill>
                <a:latin typeface="Source Sans 3" pitchFamily="34" charset="0"/>
                <a:ea typeface="Source Sans 3" pitchFamily="34" charset="-122"/>
                <a:cs typeface="Source Sans 3" pitchFamily="34" charset="-120"/>
              </a:rPr>
              <a:t>Lean</a:t>
            </a:r>
            <a:pPr algn="l" indent="0" marL="0">
              <a:lnSpc>
                <a:spcPts val="1950"/>
              </a:lnSpc>
              <a:buNone/>
            </a:pPr>
            <a:r>
              <a:rPr lang="en-US" sz="1300" dirty="0">
                <a:solidFill>
                  <a:srgbClr val="272525"/>
                </a:solidFill>
                <a:latin typeface="Source Sans 3" pitchFamily="34" charset="0"/>
                <a:ea typeface="Source Sans 3" pitchFamily="34" charset="-122"/>
                <a:cs typeface="Source Sans 3" pitchFamily="34" charset="-120"/>
              </a:rPr>
              <a:t> dolazi iz Tojotinog proizvodnog sistema i fokusira se na eliminaciju gubitaka i kontinuirano poboljšanje. </a:t>
            </a:r>
            <a:pPr algn="l" indent="0" marL="0">
              <a:lnSpc>
                <a:spcPts val="1950"/>
              </a:lnSpc>
              <a:buNone/>
            </a:pPr>
            <a:r>
              <a:rPr lang="en-US" sz="1300" b="1" dirty="0">
                <a:solidFill>
                  <a:srgbClr val="272525"/>
                </a:solidFill>
                <a:latin typeface="Source Sans 3" pitchFamily="34" charset="0"/>
                <a:ea typeface="Source Sans 3" pitchFamily="34" charset="-122"/>
                <a:cs typeface="Source Sans 3" pitchFamily="34" charset="-120"/>
              </a:rPr>
              <a:t>SAFe (Scaled Agile Framework)</a:t>
            </a:r>
            <a:pPr algn="l" indent="0" marL="0">
              <a:lnSpc>
                <a:spcPts val="1950"/>
              </a:lnSpc>
              <a:buNone/>
            </a:pPr>
            <a:r>
              <a:rPr lang="en-US" sz="1300" dirty="0">
                <a:solidFill>
                  <a:srgbClr val="272525"/>
                </a:solidFill>
                <a:latin typeface="Source Sans 3" pitchFamily="34" charset="0"/>
                <a:ea typeface="Source Sans 3" pitchFamily="34" charset="-122"/>
                <a:cs typeface="Source Sans 3" pitchFamily="34" charset="-120"/>
              </a:rPr>
              <a:t> je pokušaj da se agile primeni na velike organizacije sa stotinama timova. Svaki od ovih okvira ima specifične ceremonije, uloge i artefakte, ali svi dele istu logiku: kratki ciklusi rada, povratna informacija, prilagođavanje, sledeći ciklus.</a:t>
            </a:r>
            <a:endParaRPr lang="en-US" sz="1300" dirty="0"/>
          </a:p>
        </p:txBody>
      </p:sp>
      <p:sp>
        <p:nvSpPr>
          <p:cNvPr id="22" name="Text 20"/>
          <p:cNvSpPr/>
          <p:nvPr/>
        </p:nvSpPr>
        <p:spPr>
          <a:xfrm>
            <a:off x="793790" y="5798106"/>
            <a:ext cx="13042821" cy="499348"/>
          </a:xfrm>
          <a:prstGeom prst="rect">
            <a:avLst/>
          </a:prstGeom>
          <a:noFill/>
          <a:ln/>
        </p:spPr>
        <p:txBody>
          <a:bodyPr wrap="square" lIns="0" tIns="0" rIns="0" bIns="0" rtlCol="0" anchor="t"/>
          <a:lstStyle/>
          <a:p>
            <a:pPr algn="l" indent="0" marL="0">
              <a:lnSpc>
                <a:spcPts val="1950"/>
              </a:lnSpc>
              <a:buNone/>
            </a:pPr>
            <a:r>
              <a:rPr lang="en-US" sz="1300" dirty="0">
                <a:solidFill>
                  <a:srgbClr val="272525"/>
                </a:solidFill>
                <a:latin typeface="Source Sans 3" pitchFamily="34" charset="0"/>
                <a:ea typeface="Source Sans 3" pitchFamily="34" charset="-122"/>
                <a:cs typeface="Source Sans 3" pitchFamily="34" charset="-120"/>
              </a:rPr>
              <a:t>Iz perspektive psihologije, agile nije samo metod upravljanja projektima. To je implicitna teorija o tome kako ljudi najbolje rade: u malim, autonomnim timovima, sa jasnom svrhom, kratkim petljama povratne informacije i slobodom da sami odlučuju kako će obaviti posao. Ovo se preklapa sa onim što znamo o motivaciji, samoefikasnosti i timskom radu.</a:t>
            </a:r>
            <a:endParaRPr lang="en-US" sz="1300" dirty="0"/>
          </a:p>
        </p:txBody>
      </p:sp>
      <p:sp>
        <p:nvSpPr>
          <p:cNvPr id="23" name="Shape 21"/>
          <p:cNvSpPr/>
          <p:nvPr/>
        </p:nvSpPr>
        <p:spPr>
          <a:xfrm>
            <a:off x="793790" y="6458664"/>
            <a:ext cx="13042821" cy="905708"/>
          </a:xfrm>
          <a:prstGeom prst="roundRect">
            <a:avLst>
              <a:gd name="adj" fmla="val 7823"/>
            </a:avLst>
          </a:prstGeom>
          <a:solidFill>
            <a:srgbClr val="D3DEDC"/>
          </a:solidFill>
          <a:ln/>
        </p:spPr>
      </p:sp>
      <p:pic>
        <p:nvPicPr>
          <p:cNvPr id="24" name="Image 0" descr="preencoded.png">    </p:cNvPr>
          <p:cNvPicPr>
            <a:picLocks noChangeAspect="1"/>
          </p:cNvPicPr>
          <p:nvPr/>
        </p:nvPicPr>
        <p:blipFill>
          <a:blip r:embed="rId1"/>
          <a:stretch>
            <a:fillRect/>
          </a:stretch>
        </p:blipFill>
        <p:spPr>
          <a:xfrm>
            <a:off x="962382" y="6697147"/>
            <a:ext cx="210860" cy="168593"/>
          </a:xfrm>
          <a:prstGeom prst="rect">
            <a:avLst/>
          </a:prstGeom>
        </p:spPr>
      </p:pic>
      <p:sp>
        <p:nvSpPr>
          <p:cNvPr id="25" name="Text 22"/>
          <p:cNvSpPr/>
          <p:nvPr/>
        </p:nvSpPr>
        <p:spPr>
          <a:xfrm>
            <a:off x="1341834" y="6644164"/>
            <a:ext cx="12326183" cy="506968"/>
          </a:xfrm>
          <a:prstGeom prst="rect">
            <a:avLst/>
          </a:prstGeom>
          <a:noFill/>
          <a:ln/>
        </p:spPr>
        <p:txBody>
          <a:bodyPr wrap="square" lIns="0" tIns="0" rIns="0" bIns="0" rtlCol="0" anchor="t"/>
          <a:lstStyle/>
          <a:p>
            <a:pPr algn="l" indent="0" marL="0">
              <a:lnSpc>
                <a:spcPts val="1950"/>
              </a:lnSpc>
              <a:buNone/>
            </a:pPr>
            <a:r>
              <a:rPr lang="en-US" sz="1300" dirty="0">
                <a:solidFill>
                  <a:srgbClr val="000000"/>
                </a:solidFill>
                <a:latin typeface="Source Sans 3" pitchFamily="34" charset="0"/>
                <a:ea typeface="Source Sans 3" pitchFamily="34" charset="-122"/>
                <a:cs typeface="Source Sans 3" pitchFamily="34" charset="-120"/>
              </a:rPr>
              <a:t>💡</a:t>
            </a:r>
            <a:pPr algn="l" indent="0" marL="0">
              <a:lnSpc>
                <a:spcPts val="1950"/>
              </a:lnSpc>
              <a:buNone/>
            </a:pPr>
            <a:r>
              <a:rPr lang="en-US" sz="1300" dirty="0">
                <a:solidFill>
                  <a:srgbClr val="000000"/>
                </a:solidFill>
                <a:latin typeface="Source Sans 3" pitchFamily="34" charset="0"/>
                <a:ea typeface="Source Sans 3" pitchFamily="34" charset="-122"/>
                <a:cs typeface="Source Sans 3" pitchFamily="34" charset="-120"/>
              </a:rPr>
              <a:t> </a:t>
            </a:r>
            <a:pPr algn="l" indent="0" marL="0">
              <a:lnSpc>
                <a:spcPts val="1950"/>
              </a:lnSpc>
              <a:buNone/>
            </a:pPr>
            <a:r>
              <a:rPr lang="en-US" sz="1300" b="1" dirty="0">
                <a:solidFill>
                  <a:srgbClr val="000000"/>
                </a:solidFill>
                <a:latin typeface="Source Sans 3" pitchFamily="34" charset="0"/>
                <a:ea typeface="Source Sans 3" pitchFamily="34" charset="-122"/>
                <a:cs typeface="Source Sans 3" pitchFamily="34" charset="-120"/>
              </a:rPr>
              <a:t>Pitanje za razmišljanje:</a:t>
            </a:r>
            <a:pPr algn="l" indent="0" marL="0">
              <a:lnSpc>
                <a:spcPts val="1950"/>
              </a:lnSpc>
              <a:buNone/>
            </a:pPr>
            <a:r>
              <a:rPr lang="en-US" sz="1300" dirty="0">
                <a:solidFill>
                  <a:srgbClr val="000000"/>
                </a:solidFill>
                <a:latin typeface="Source Sans 3" pitchFamily="34" charset="0"/>
                <a:ea typeface="Source Sans 3" pitchFamily="34" charset="-122"/>
                <a:cs typeface="Source Sans 3" pitchFamily="34" charset="-120"/>
              </a:rPr>
              <a:t> Pogledajte četiri vrednosti Agile Manifesta iz perspektive tipične domaće organizacije — javnog preduzeća, banke, fakulteta. Koja od ove četiri vrednosti bi izazvala najveći otpor? Zašto?</a:t>
            </a:r>
            <a:endParaRPr lang="en-US" sz="13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sp>
        <p:nvSpPr>
          <p:cNvPr id="2" name="Text 0"/>
          <p:cNvSpPr/>
          <p:nvPr/>
        </p:nvSpPr>
        <p:spPr>
          <a:xfrm>
            <a:off x="793790" y="2700814"/>
            <a:ext cx="10142577" cy="620078"/>
          </a:xfrm>
          <a:prstGeom prst="rect">
            <a:avLst/>
          </a:prstGeom>
          <a:noFill/>
          <a:ln/>
        </p:spPr>
        <p:txBody>
          <a:bodyPr wrap="none" lIns="0" tIns="0" rIns="0" bIns="0" rtlCol="0" anchor="t"/>
          <a:lstStyle/>
          <a:p>
            <a:pPr algn="l" indent="0" marL="0">
              <a:lnSpc>
                <a:spcPts val="4850"/>
              </a:lnSpc>
              <a:buNone/>
            </a:pPr>
            <a:r>
              <a:rPr lang="en-US" sz="3900" b="1" dirty="0">
                <a:solidFill>
                  <a:srgbClr val="769993"/>
                </a:solidFill>
                <a:latin typeface="Montserrat Bold" pitchFamily="34" charset="0"/>
                <a:ea typeface="Montserrat Bold" pitchFamily="34" charset="-122"/>
                <a:cs typeface="Montserrat Bold" pitchFamily="34" charset="-120"/>
              </a:rPr>
              <a:t>Spotify model: šta je i kako funkcioniše</a:t>
            </a:r>
            <a:endParaRPr lang="en-US" sz="3900" dirty="0"/>
          </a:p>
        </p:txBody>
      </p:sp>
      <p:sp>
        <p:nvSpPr>
          <p:cNvPr id="3" name="Text 1"/>
          <p:cNvSpPr/>
          <p:nvPr/>
        </p:nvSpPr>
        <p:spPr>
          <a:xfrm>
            <a:off x="793790" y="3717727"/>
            <a:ext cx="13042821" cy="952619"/>
          </a:xfrm>
          <a:prstGeom prst="rect">
            <a:avLst/>
          </a:prstGeom>
          <a:noFill/>
          <a:ln/>
        </p:spPr>
        <p:txBody>
          <a:bodyPr wrap="square" lIns="0" tIns="0" rIns="0" bIns="0" rtlCol="0" anchor="t"/>
          <a:lstStyle/>
          <a:p>
            <a:pPr algn="l" indent="0" marL="0">
              <a:lnSpc>
                <a:spcPts val="2500"/>
              </a:lnSpc>
              <a:buNone/>
            </a:pPr>
            <a:r>
              <a:rPr lang="en-US" sz="1550" dirty="0">
                <a:solidFill>
                  <a:srgbClr val="272525"/>
                </a:solidFill>
                <a:latin typeface="Source Sans 3" pitchFamily="34" charset="0"/>
                <a:ea typeface="Source Sans 3" pitchFamily="34" charset="-122"/>
                <a:cs typeface="Source Sans 3" pitchFamily="34" charset="-120"/>
              </a:rPr>
              <a:t>Spotify je švedska kompanija za strimovanje muzike, osnovana 2006. u Stokholmu. U početku su radili po Scrum metodi — mali timovi, sprintovi, dnevni sastanci. Funkcionisalo je dok su bili mali. Problem je nastao kada su počeli brzo da rastu: od jednog tima do desetina, pa stotina inženjera. Klasični Scrum nije dizajniran za stotine ljudi.</a:t>
            </a:r>
            <a:endParaRPr lang="en-US" sz="1550" dirty="0"/>
          </a:p>
        </p:txBody>
      </p:sp>
      <p:sp>
        <p:nvSpPr>
          <p:cNvPr id="4" name="Text 2"/>
          <p:cNvSpPr/>
          <p:nvPr/>
        </p:nvSpPr>
        <p:spPr>
          <a:xfrm>
            <a:off x="793790" y="4893588"/>
            <a:ext cx="13042821" cy="635079"/>
          </a:xfrm>
          <a:prstGeom prst="rect">
            <a:avLst/>
          </a:prstGeom>
          <a:noFill/>
          <a:ln/>
        </p:spPr>
        <p:txBody>
          <a:bodyPr wrap="square" lIns="0" tIns="0" rIns="0" bIns="0" rtlCol="0" anchor="t"/>
          <a:lstStyle/>
          <a:p>
            <a:pPr algn="l" indent="0" marL="0">
              <a:lnSpc>
                <a:spcPts val="2500"/>
              </a:lnSpc>
              <a:buNone/>
            </a:pPr>
            <a:r>
              <a:rPr lang="en-US" sz="1550" dirty="0">
                <a:solidFill>
                  <a:srgbClr val="272525"/>
                </a:solidFill>
                <a:latin typeface="Source Sans 3" pitchFamily="34" charset="0"/>
                <a:ea typeface="Source Sans 3" pitchFamily="34" charset="-122"/>
                <a:cs typeface="Source Sans 3" pitchFamily="34" charset="-120"/>
              </a:rPr>
              <a:t>2012. godine, Henrik Kniberg i Anders Ivarsson, konsultanti koji su radili sa Spotifyjem, publikovali su dokument pod nazivom „Scaling Agile @ Spotify". Opisali su kako je Spotify organizovan — i taj dokument je odjeknuo po celom svetu. Nastao je tzv. „Spotify model" koji su hiljade kompanija pokušale da kopiraju.</a:t>
            </a:r>
            <a:endParaRPr lang="en-US" sz="15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spTree>
      <p:nvGrpSpPr>
        <p:cNvPr id="1" name=""/>
        <p:cNvGrpSpPr/>
        <p:nvPr/>
      </p:nvGrpSpPr>
      <p:grpSpPr>
        <a:xfrm>
          <a:off x="0" y="0"/>
          <a:ext cx="0" cy="0"/>
          <a:chOff x="0" y="0"/>
          <a:chExt cx="0" cy="0"/>
        </a:xfrm>
      </p:grpSpPr>
      <p:sp>
        <p:nvSpPr>
          <p:cNvPr id="2" name="Text 0"/>
          <p:cNvSpPr/>
          <p:nvPr/>
        </p:nvSpPr>
        <p:spPr>
          <a:xfrm>
            <a:off x="793790" y="1240512"/>
            <a:ext cx="4961811" cy="620078"/>
          </a:xfrm>
          <a:prstGeom prst="rect">
            <a:avLst/>
          </a:prstGeom>
          <a:noFill/>
          <a:ln/>
        </p:spPr>
        <p:txBody>
          <a:bodyPr wrap="none" lIns="0" tIns="0" rIns="0" bIns="0" rtlCol="0" anchor="t"/>
          <a:lstStyle/>
          <a:p>
            <a:pPr algn="l" indent="0" marL="0">
              <a:lnSpc>
                <a:spcPts val="4850"/>
              </a:lnSpc>
              <a:buNone/>
            </a:pPr>
            <a:r>
              <a:rPr lang="en-US" sz="3900" b="1" dirty="0">
                <a:solidFill>
                  <a:srgbClr val="769993"/>
                </a:solidFill>
                <a:latin typeface="Montserrat Bold" pitchFamily="34" charset="0"/>
                <a:ea typeface="Montserrat Bold" pitchFamily="34" charset="-122"/>
                <a:cs typeface="Montserrat Bold" pitchFamily="34" charset="-120"/>
              </a:rPr>
              <a:t>Squad (Skvod)</a:t>
            </a:r>
            <a:endParaRPr lang="en-US" sz="3900" dirty="0"/>
          </a:p>
        </p:txBody>
      </p:sp>
      <p:sp>
        <p:nvSpPr>
          <p:cNvPr id="3" name="Text 1"/>
          <p:cNvSpPr/>
          <p:nvPr/>
        </p:nvSpPr>
        <p:spPr>
          <a:xfrm>
            <a:off x="793790" y="2257425"/>
            <a:ext cx="13042821" cy="952619"/>
          </a:xfrm>
          <a:prstGeom prst="rect">
            <a:avLst/>
          </a:prstGeom>
          <a:noFill/>
          <a:ln/>
        </p:spPr>
        <p:txBody>
          <a:bodyPr wrap="square" lIns="0" tIns="0" rIns="0" bIns="0" rtlCol="0" anchor="t"/>
          <a:lstStyle/>
          <a:p>
            <a:pPr algn="l" indent="0" marL="0">
              <a:lnSpc>
                <a:spcPts val="2500"/>
              </a:lnSpc>
              <a:buNone/>
            </a:pPr>
            <a:r>
              <a:rPr lang="en-US" sz="1550" dirty="0">
                <a:solidFill>
                  <a:srgbClr val="272525"/>
                </a:solidFill>
                <a:latin typeface="Source Sans 3" pitchFamily="34" charset="0"/>
                <a:ea typeface="Source Sans 3" pitchFamily="34" charset="-122"/>
                <a:cs typeface="Source Sans 3" pitchFamily="34" charset="-120"/>
              </a:rPr>
              <a:t>Skvod je osnovna organizaciona jedinica — mali, multifunkcionalni tim od 6 do 12 ljudi. Svaki skvod funkcioniše kao mini-startap: ima svoju misiju, vlasnika proizvoda (Product Owner) i agile coach-a. Ključno je to da skvod sam bira kako radi — Scrum, Kanban ili nešto potpuno drugo. Kompanija ne propisuje metod. Skvod ima end-to-end odgovornost: dizajniraju, grade, testiraju i puštaju u produkciju.</a:t>
            </a:r>
            <a:endParaRPr lang="en-US" sz="1550" dirty="0"/>
          </a:p>
        </p:txBody>
      </p:sp>
      <p:sp>
        <p:nvSpPr>
          <p:cNvPr id="4" name="Text 2"/>
          <p:cNvSpPr/>
          <p:nvPr/>
        </p:nvSpPr>
        <p:spPr>
          <a:xfrm>
            <a:off x="793790" y="3433286"/>
            <a:ext cx="13042821" cy="635079"/>
          </a:xfrm>
          <a:prstGeom prst="rect">
            <a:avLst/>
          </a:prstGeom>
          <a:noFill/>
          <a:ln/>
        </p:spPr>
        <p:txBody>
          <a:bodyPr wrap="square" lIns="0" tIns="0" rIns="0" bIns="0" rtlCol="0" anchor="t"/>
          <a:lstStyle/>
          <a:p>
            <a:pPr algn="l" indent="0" marL="0">
              <a:lnSpc>
                <a:spcPts val="2500"/>
              </a:lnSpc>
              <a:buNone/>
            </a:pPr>
            <a:r>
              <a:rPr lang="en-US" sz="1550" dirty="0">
                <a:solidFill>
                  <a:srgbClr val="272525"/>
                </a:solidFill>
                <a:latin typeface="Source Sans 3" pitchFamily="34" charset="0"/>
                <a:ea typeface="Source Sans 3" pitchFamily="34" charset="-122"/>
                <a:cs typeface="Source Sans 3" pitchFamily="34" charset="-120"/>
              </a:rPr>
              <a:t>Da bi ovo bilo razumljivije, evo kako bi to izgledalo u HR funkciji kompanije od 400 zaposlenih sa 8 HR stručnjaka. Umesto klasičnog odeljenja za selekciju, odeljenja za obuku i odeljenja za kompenzacije, HR bi mogao da ima dva skvoda organizovana oko korisničkog iskustva.</a:t>
            </a:r>
            <a:endParaRPr lang="en-US" sz="1550" dirty="0"/>
          </a:p>
        </p:txBody>
      </p:sp>
      <p:sp>
        <p:nvSpPr>
          <p:cNvPr id="5" name="Shape 3"/>
          <p:cNvSpPr/>
          <p:nvPr/>
        </p:nvSpPr>
        <p:spPr>
          <a:xfrm>
            <a:off x="793790" y="4291608"/>
            <a:ext cx="6422231" cy="2697480"/>
          </a:xfrm>
          <a:prstGeom prst="roundRect">
            <a:avLst>
              <a:gd name="adj" fmla="val 3090"/>
            </a:avLst>
          </a:prstGeom>
          <a:solidFill>
            <a:srgbClr val="FFFFFF"/>
          </a:solidFill>
          <a:ln w="22860">
            <a:solidFill>
              <a:srgbClr val="C8CFCE"/>
            </a:solidFill>
            <a:prstDash val="solid"/>
          </a:ln>
        </p:spPr>
      </p:sp>
      <p:sp>
        <p:nvSpPr>
          <p:cNvPr id="6" name="Text 4"/>
          <p:cNvSpPr/>
          <p:nvPr/>
        </p:nvSpPr>
        <p:spPr>
          <a:xfrm>
            <a:off x="1015008" y="4512826"/>
            <a:ext cx="3598902" cy="310158"/>
          </a:xfrm>
          <a:prstGeom prst="rect">
            <a:avLst/>
          </a:prstGeom>
          <a:noFill/>
          <a:ln/>
        </p:spPr>
        <p:txBody>
          <a:bodyPr wrap="none" lIns="0" tIns="0" rIns="0" bIns="0" rtlCol="0" anchor="t"/>
          <a:lstStyle/>
          <a:p>
            <a:pPr algn="l" indent="0" marL="0">
              <a:lnSpc>
                <a:spcPts val="2400"/>
              </a:lnSpc>
              <a:buNone/>
            </a:pPr>
            <a:r>
              <a:rPr lang="en-US" sz="1950" b="1" dirty="0">
                <a:solidFill>
                  <a:srgbClr val="272525"/>
                </a:solidFill>
                <a:latin typeface="Montserrat Bold" pitchFamily="34" charset="0"/>
                <a:ea typeface="Montserrat Bold" pitchFamily="34" charset="-122"/>
                <a:cs typeface="Montserrat Bold" pitchFamily="34" charset="-120"/>
              </a:rPr>
              <a:t>Skvod „Privlačenje i ulazak"</a:t>
            </a:r>
            <a:endParaRPr lang="en-US" sz="1950" dirty="0"/>
          </a:p>
        </p:txBody>
      </p:sp>
      <p:sp>
        <p:nvSpPr>
          <p:cNvPr id="7" name="Text 5"/>
          <p:cNvSpPr/>
          <p:nvPr/>
        </p:nvSpPr>
        <p:spPr>
          <a:xfrm>
            <a:off x="1015008" y="4942046"/>
            <a:ext cx="5979795" cy="635079"/>
          </a:xfrm>
          <a:prstGeom prst="rect">
            <a:avLst/>
          </a:prstGeom>
          <a:noFill/>
          <a:ln/>
        </p:spPr>
        <p:txBody>
          <a:bodyPr wrap="square" lIns="0" tIns="0" rIns="0" bIns="0" rtlCol="0" anchor="t"/>
          <a:lstStyle/>
          <a:p>
            <a:pPr algn="l" indent="0" marL="0">
              <a:lnSpc>
                <a:spcPts val="2500"/>
              </a:lnSpc>
              <a:buNone/>
            </a:pPr>
            <a:r>
              <a:rPr lang="en-US" sz="1550" dirty="0">
                <a:solidFill>
                  <a:srgbClr val="272525"/>
                </a:solidFill>
                <a:latin typeface="Source Sans 3" pitchFamily="34" charset="0"/>
                <a:ea typeface="Source Sans 3" pitchFamily="34" charset="-122"/>
                <a:cs typeface="Source Sans 3" pitchFamily="34" charset="-120"/>
              </a:rPr>
              <a:t>Osoba zadužena za selekciju i procenu, osoba za sourcing kandidata i HR generalista za onboarding.</a:t>
            </a:r>
            <a:endParaRPr lang="en-US" sz="1550" dirty="0"/>
          </a:p>
        </p:txBody>
      </p:sp>
      <p:sp>
        <p:nvSpPr>
          <p:cNvPr id="8" name="Text 6"/>
          <p:cNvSpPr/>
          <p:nvPr/>
        </p:nvSpPr>
        <p:spPr>
          <a:xfrm>
            <a:off x="1015008" y="5696188"/>
            <a:ext cx="5979795" cy="317540"/>
          </a:xfrm>
          <a:prstGeom prst="rect">
            <a:avLst/>
          </a:prstGeom>
          <a:noFill/>
          <a:ln/>
        </p:spPr>
        <p:txBody>
          <a:bodyPr wrap="none" lIns="0" tIns="0" rIns="0" bIns="0" rtlCol="0" anchor="t"/>
          <a:lstStyle/>
          <a:p>
            <a:pPr algn="l" indent="0" marL="0">
              <a:lnSpc>
                <a:spcPts val="2500"/>
              </a:lnSpc>
              <a:buNone/>
            </a:pPr>
            <a:r>
              <a:rPr lang="en-US" sz="1550" b="1" dirty="0">
                <a:solidFill>
                  <a:srgbClr val="272525"/>
                </a:solidFill>
                <a:latin typeface="Source Sans 3" pitchFamily="34" charset="0"/>
                <a:ea typeface="Source Sans 3" pitchFamily="34" charset="-122"/>
                <a:cs typeface="Source Sans 3" pitchFamily="34" charset="-120"/>
              </a:rPr>
              <a:t>Misija:</a:t>
            </a:r>
            <a:pPr algn="l" indent="0" marL="0">
              <a:lnSpc>
                <a:spcPts val="2500"/>
              </a:lnSpc>
              <a:buNone/>
            </a:pPr>
            <a:r>
              <a:rPr lang="en-US" sz="1550" dirty="0">
                <a:solidFill>
                  <a:srgbClr val="272525"/>
                </a:solidFill>
                <a:latin typeface="Source Sans 3" pitchFamily="34" charset="0"/>
                <a:ea typeface="Source Sans 3" pitchFamily="34" charset="-122"/>
                <a:cs typeface="Source Sans 3" pitchFamily="34" charset="-120"/>
              </a:rPr>
              <a:t> da pravi ljudi uđu u firmu brzo i dobro.</a:t>
            </a:r>
            <a:endParaRPr lang="en-US" sz="1550" dirty="0"/>
          </a:p>
        </p:txBody>
      </p:sp>
      <p:sp>
        <p:nvSpPr>
          <p:cNvPr id="9" name="Text 7"/>
          <p:cNvSpPr/>
          <p:nvPr/>
        </p:nvSpPr>
        <p:spPr>
          <a:xfrm>
            <a:off x="1015008" y="6132790"/>
            <a:ext cx="5979795" cy="635079"/>
          </a:xfrm>
          <a:prstGeom prst="rect">
            <a:avLst/>
          </a:prstGeom>
          <a:noFill/>
          <a:ln/>
        </p:spPr>
        <p:txBody>
          <a:bodyPr wrap="square" lIns="0" tIns="0" rIns="0" bIns="0" rtlCol="0" anchor="t"/>
          <a:lstStyle/>
          <a:p>
            <a:pPr algn="l" indent="0" marL="0">
              <a:lnSpc>
                <a:spcPts val="2500"/>
              </a:lnSpc>
              <a:buNone/>
            </a:pPr>
            <a:r>
              <a:rPr lang="en-US" sz="1550" dirty="0">
                <a:solidFill>
                  <a:srgbClr val="272525"/>
                </a:solidFill>
                <a:latin typeface="Source Sans 3" pitchFamily="34" charset="0"/>
                <a:ea typeface="Source Sans 3" pitchFamily="34" charset="-122"/>
                <a:cs typeface="Source Sans 3" pitchFamily="34" charset="-120"/>
              </a:rPr>
              <a:t>Verovatno bi koristili </a:t>
            </a:r>
            <a:pPr algn="l" indent="0" marL="0">
              <a:lnSpc>
                <a:spcPts val="2500"/>
              </a:lnSpc>
              <a:buNone/>
            </a:pPr>
            <a:r>
              <a:rPr lang="en-US" sz="1550" b="1" dirty="0">
                <a:solidFill>
                  <a:srgbClr val="272525"/>
                </a:solidFill>
                <a:latin typeface="Source Sans 3" pitchFamily="34" charset="0"/>
                <a:ea typeface="Source Sans 3" pitchFamily="34" charset="-122"/>
                <a:cs typeface="Source Sans 3" pitchFamily="34" charset="-120"/>
              </a:rPr>
              <a:t>Kanban</a:t>
            </a:r>
            <a:pPr algn="l" indent="0" marL="0">
              <a:lnSpc>
                <a:spcPts val="2500"/>
              </a:lnSpc>
              <a:buNone/>
            </a:pPr>
            <a:r>
              <a:rPr lang="en-US" sz="1550" dirty="0">
                <a:solidFill>
                  <a:srgbClr val="272525"/>
                </a:solidFill>
                <a:latin typeface="Source Sans 3" pitchFamily="34" charset="0"/>
                <a:ea typeface="Source Sans 3" pitchFamily="34" charset="-122"/>
                <a:cs typeface="Source Sans 3" pitchFamily="34" charset="-120"/>
              </a:rPr>
              <a:t> jer kandidati prolaze kroz faze poput kartica na tabli.</a:t>
            </a:r>
            <a:endParaRPr lang="en-US" sz="1550" dirty="0"/>
          </a:p>
        </p:txBody>
      </p:sp>
      <p:sp>
        <p:nvSpPr>
          <p:cNvPr id="10" name="Shape 8"/>
          <p:cNvSpPr/>
          <p:nvPr/>
        </p:nvSpPr>
        <p:spPr>
          <a:xfrm>
            <a:off x="7414379" y="4291608"/>
            <a:ext cx="6422231" cy="2697480"/>
          </a:xfrm>
          <a:prstGeom prst="roundRect">
            <a:avLst>
              <a:gd name="adj" fmla="val 3090"/>
            </a:avLst>
          </a:prstGeom>
          <a:solidFill>
            <a:srgbClr val="FFFFFF"/>
          </a:solidFill>
          <a:ln w="22860">
            <a:solidFill>
              <a:srgbClr val="C8CFCE"/>
            </a:solidFill>
            <a:prstDash val="solid"/>
          </a:ln>
        </p:spPr>
      </p:sp>
      <p:sp>
        <p:nvSpPr>
          <p:cNvPr id="11" name="Text 9"/>
          <p:cNvSpPr/>
          <p:nvPr/>
        </p:nvSpPr>
        <p:spPr>
          <a:xfrm>
            <a:off x="7635597" y="4512826"/>
            <a:ext cx="3704511" cy="310158"/>
          </a:xfrm>
          <a:prstGeom prst="rect">
            <a:avLst/>
          </a:prstGeom>
          <a:noFill/>
          <a:ln/>
        </p:spPr>
        <p:txBody>
          <a:bodyPr wrap="none" lIns="0" tIns="0" rIns="0" bIns="0" rtlCol="0" anchor="t"/>
          <a:lstStyle/>
          <a:p>
            <a:pPr algn="l" indent="0" marL="0">
              <a:lnSpc>
                <a:spcPts val="2400"/>
              </a:lnSpc>
              <a:buNone/>
            </a:pPr>
            <a:r>
              <a:rPr lang="en-US" sz="1950" b="1" dirty="0">
                <a:solidFill>
                  <a:srgbClr val="272525"/>
                </a:solidFill>
                <a:latin typeface="Montserrat Bold" pitchFamily="34" charset="0"/>
                <a:ea typeface="Montserrat Bold" pitchFamily="34" charset="-122"/>
                <a:cs typeface="Montserrat Bold" pitchFamily="34" charset="-120"/>
              </a:rPr>
              <a:t>Skvod „Razvoj i zadržavanje"</a:t>
            </a:r>
            <a:endParaRPr lang="en-US" sz="1950" dirty="0"/>
          </a:p>
        </p:txBody>
      </p:sp>
      <p:sp>
        <p:nvSpPr>
          <p:cNvPr id="12" name="Text 10"/>
          <p:cNvSpPr/>
          <p:nvPr/>
        </p:nvSpPr>
        <p:spPr>
          <a:xfrm>
            <a:off x="7635597" y="4942046"/>
            <a:ext cx="5979795" cy="635079"/>
          </a:xfrm>
          <a:prstGeom prst="rect">
            <a:avLst/>
          </a:prstGeom>
          <a:noFill/>
          <a:ln/>
        </p:spPr>
        <p:txBody>
          <a:bodyPr wrap="square" lIns="0" tIns="0" rIns="0" bIns="0" rtlCol="0" anchor="t"/>
          <a:lstStyle/>
          <a:p>
            <a:pPr algn="l" indent="0" marL="0">
              <a:lnSpc>
                <a:spcPts val="2500"/>
              </a:lnSpc>
              <a:buNone/>
            </a:pPr>
            <a:r>
              <a:rPr lang="en-US" sz="1550" dirty="0">
                <a:solidFill>
                  <a:srgbClr val="272525"/>
                </a:solidFill>
                <a:latin typeface="Source Sans 3" pitchFamily="34" charset="0"/>
                <a:ea typeface="Source Sans 3" pitchFamily="34" charset="-122"/>
                <a:cs typeface="Source Sans 3" pitchFamily="34" charset="-120"/>
              </a:rPr>
              <a:t>Osoba za razvoj i coaching, osoba za obuke i e-learning i osoba za kompenzacije i analitiku.</a:t>
            </a:r>
            <a:endParaRPr lang="en-US" sz="1550" dirty="0"/>
          </a:p>
        </p:txBody>
      </p:sp>
      <p:sp>
        <p:nvSpPr>
          <p:cNvPr id="13" name="Text 11"/>
          <p:cNvSpPr/>
          <p:nvPr/>
        </p:nvSpPr>
        <p:spPr>
          <a:xfrm>
            <a:off x="7635597" y="5696188"/>
            <a:ext cx="5979795" cy="317540"/>
          </a:xfrm>
          <a:prstGeom prst="rect">
            <a:avLst/>
          </a:prstGeom>
          <a:noFill/>
          <a:ln/>
        </p:spPr>
        <p:txBody>
          <a:bodyPr wrap="none" lIns="0" tIns="0" rIns="0" bIns="0" rtlCol="0" anchor="t"/>
          <a:lstStyle/>
          <a:p>
            <a:pPr algn="l" indent="0" marL="0">
              <a:lnSpc>
                <a:spcPts val="2500"/>
              </a:lnSpc>
              <a:buNone/>
            </a:pPr>
            <a:r>
              <a:rPr lang="en-US" sz="1550" b="1" dirty="0">
                <a:solidFill>
                  <a:srgbClr val="272525"/>
                </a:solidFill>
                <a:latin typeface="Source Sans 3" pitchFamily="34" charset="0"/>
                <a:ea typeface="Source Sans 3" pitchFamily="34" charset="-122"/>
                <a:cs typeface="Source Sans 3" pitchFamily="34" charset="-120"/>
              </a:rPr>
              <a:t>Misija:</a:t>
            </a:r>
            <a:pPr algn="l" indent="0" marL="0">
              <a:lnSpc>
                <a:spcPts val="2500"/>
              </a:lnSpc>
              <a:buNone/>
            </a:pPr>
            <a:r>
              <a:rPr lang="en-US" sz="1550" dirty="0">
                <a:solidFill>
                  <a:srgbClr val="272525"/>
                </a:solidFill>
                <a:latin typeface="Source Sans 3" pitchFamily="34" charset="0"/>
                <a:ea typeface="Source Sans 3" pitchFamily="34" charset="-122"/>
                <a:cs typeface="Source Sans 3" pitchFamily="34" charset="-120"/>
              </a:rPr>
              <a:t> da ljudi rastu i ne odlaze.</a:t>
            </a:r>
            <a:endParaRPr lang="en-US" sz="1550" dirty="0"/>
          </a:p>
        </p:txBody>
      </p:sp>
      <p:sp>
        <p:nvSpPr>
          <p:cNvPr id="14" name="Text 12"/>
          <p:cNvSpPr/>
          <p:nvPr/>
        </p:nvSpPr>
        <p:spPr>
          <a:xfrm>
            <a:off x="7635597" y="6132790"/>
            <a:ext cx="5979795" cy="317540"/>
          </a:xfrm>
          <a:prstGeom prst="rect">
            <a:avLst/>
          </a:prstGeom>
          <a:noFill/>
          <a:ln/>
        </p:spPr>
        <p:txBody>
          <a:bodyPr wrap="none" lIns="0" tIns="0" rIns="0" bIns="0" rtlCol="0" anchor="t"/>
          <a:lstStyle/>
          <a:p>
            <a:pPr algn="l" indent="0" marL="0">
              <a:lnSpc>
                <a:spcPts val="2500"/>
              </a:lnSpc>
              <a:buNone/>
            </a:pPr>
            <a:r>
              <a:rPr lang="en-US" sz="1550" dirty="0">
                <a:solidFill>
                  <a:srgbClr val="272525"/>
                </a:solidFill>
                <a:latin typeface="Source Sans 3" pitchFamily="34" charset="0"/>
                <a:ea typeface="Source Sans 3" pitchFamily="34" charset="-122"/>
                <a:cs typeface="Source Sans 3" pitchFamily="34" charset="-120"/>
              </a:rPr>
              <a:t>Mogao bi da koristi </a:t>
            </a:r>
            <a:pPr algn="l" indent="0" marL="0">
              <a:lnSpc>
                <a:spcPts val="2500"/>
              </a:lnSpc>
              <a:buNone/>
            </a:pPr>
            <a:r>
              <a:rPr lang="en-US" sz="1550" b="1" dirty="0">
                <a:solidFill>
                  <a:srgbClr val="272525"/>
                </a:solidFill>
                <a:latin typeface="Source Sans 3" pitchFamily="34" charset="0"/>
                <a:ea typeface="Source Sans 3" pitchFamily="34" charset="-122"/>
                <a:cs typeface="Source Sans 3" pitchFamily="34" charset="-120"/>
              </a:rPr>
              <a:t>Scrum</a:t>
            </a:r>
            <a:pPr algn="l" indent="0" marL="0">
              <a:lnSpc>
                <a:spcPts val="2500"/>
              </a:lnSpc>
              <a:buNone/>
            </a:pPr>
            <a:r>
              <a:rPr lang="en-US" sz="1550" dirty="0">
                <a:solidFill>
                  <a:srgbClr val="272525"/>
                </a:solidFill>
                <a:latin typeface="Source Sans 3" pitchFamily="34" charset="0"/>
                <a:ea typeface="Source Sans 3" pitchFamily="34" charset="-122"/>
                <a:cs typeface="Source Sans 3" pitchFamily="34" charset="-120"/>
              </a:rPr>
              <a:t> sa kvartalnim sprintovima.</a:t>
            </a:r>
            <a:endParaRPr lang="en-US" sz="15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spTree>
      <p:nvGrpSpPr>
        <p:cNvPr id="1" name=""/>
        <p:cNvGrpSpPr/>
        <p:nvPr/>
      </p:nvGrpSpPr>
      <p:grpSpPr>
        <a:xfrm>
          <a:off x="0" y="0"/>
          <a:ext cx="0" cy="0"/>
          <a:chOff x="0" y="0"/>
          <a:chExt cx="0" cy="0"/>
        </a:xfrm>
      </p:grpSpPr>
      <p:sp>
        <p:nvSpPr>
          <p:cNvPr id="2" name="Text 0"/>
          <p:cNvSpPr/>
          <p:nvPr/>
        </p:nvSpPr>
        <p:spPr>
          <a:xfrm>
            <a:off x="793790" y="1853684"/>
            <a:ext cx="4961811" cy="620078"/>
          </a:xfrm>
          <a:prstGeom prst="rect">
            <a:avLst/>
          </a:prstGeom>
          <a:noFill/>
          <a:ln/>
        </p:spPr>
        <p:txBody>
          <a:bodyPr wrap="none" lIns="0" tIns="0" rIns="0" bIns="0" rtlCol="0" anchor="t"/>
          <a:lstStyle/>
          <a:p>
            <a:pPr algn="l" indent="0" marL="0">
              <a:lnSpc>
                <a:spcPts val="4850"/>
              </a:lnSpc>
              <a:buNone/>
            </a:pPr>
            <a:r>
              <a:rPr lang="en-US" sz="3900" b="1" dirty="0">
                <a:solidFill>
                  <a:srgbClr val="769993"/>
                </a:solidFill>
                <a:latin typeface="Montserrat Bold" pitchFamily="34" charset="0"/>
                <a:ea typeface="Montserrat Bold" pitchFamily="34" charset="-122"/>
                <a:cs typeface="Montserrat Bold" pitchFamily="34" charset="-120"/>
              </a:rPr>
              <a:t>Tribe (Pleme)</a:t>
            </a:r>
            <a:endParaRPr lang="en-US" sz="3900" dirty="0"/>
          </a:p>
        </p:txBody>
      </p:sp>
      <p:sp>
        <p:nvSpPr>
          <p:cNvPr id="3" name="Shape 1"/>
          <p:cNvSpPr/>
          <p:nvPr/>
        </p:nvSpPr>
        <p:spPr>
          <a:xfrm>
            <a:off x="650915" y="2771418"/>
            <a:ext cx="5888712" cy="3604379"/>
          </a:xfrm>
          <a:prstGeom prst="roundRect">
            <a:avLst>
              <a:gd name="adj" fmla="val 3965"/>
            </a:avLst>
          </a:prstGeom>
          <a:solidFill>
            <a:srgbClr val="769993"/>
          </a:solidFill>
          <a:ln/>
        </p:spPr>
      </p:sp>
      <p:sp>
        <p:nvSpPr>
          <p:cNvPr id="4" name="Text 2"/>
          <p:cNvSpPr/>
          <p:nvPr/>
        </p:nvSpPr>
        <p:spPr>
          <a:xfrm>
            <a:off x="849273" y="2969776"/>
            <a:ext cx="2480905" cy="310158"/>
          </a:xfrm>
          <a:prstGeom prst="rect">
            <a:avLst/>
          </a:prstGeom>
          <a:noFill/>
          <a:ln/>
        </p:spPr>
        <p:txBody>
          <a:bodyPr wrap="none" lIns="0" tIns="0" rIns="0" bIns="0" rtlCol="0" anchor="t"/>
          <a:lstStyle/>
          <a:p>
            <a:pPr algn="l" indent="0" marL="0">
              <a:lnSpc>
                <a:spcPts val="2400"/>
              </a:lnSpc>
              <a:buNone/>
            </a:pPr>
            <a:r>
              <a:rPr lang="en-US" sz="1950" b="1" dirty="0">
                <a:solidFill>
                  <a:srgbClr val="000000"/>
                </a:solidFill>
                <a:latin typeface="Montserrat Bold" pitchFamily="34" charset="0"/>
                <a:ea typeface="Montserrat Bold" pitchFamily="34" charset="-122"/>
                <a:cs typeface="Montserrat Bold" pitchFamily="34" charset="-120"/>
              </a:rPr>
              <a:t>Šta je Tribe?</a:t>
            </a:r>
            <a:endParaRPr lang="en-US" sz="1950" dirty="0"/>
          </a:p>
        </p:txBody>
      </p:sp>
      <p:sp>
        <p:nvSpPr>
          <p:cNvPr id="5" name="Text 3"/>
          <p:cNvSpPr/>
          <p:nvPr/>
        </p:nvSpPr>
        <p:spPr>
          <a:xfrm>
            <a:off x="849273" y="3478292"/>
            <a:ext cx="5491996" cy="1905238"/>
          </a:xfrm>
          <a:prstGeom prst="rect">
            <a:avLst/>
          </a:prstGeom>
          <a:noFill/>
          <a:ln/>
        </p:spPr>
        <p:txBody>
          <a:bodyPr wrap="square" lIns="0" tIns="0" rIns="0" bIns="0" rtlCol="0" anchor="t"/>
          <a:lstStyle/>
          <a:p>
            <a:pPr algn="l" indent="0" marL="0">
              <a:lnSpc>
                <a:spcPts val="2500"/>
              </a:lnSpc>
              <a:buNone/>
            </a:pPr>
            <a:r>
              <a:rPr lang="en-US" sz="1550" dirty="0">
                <a:solidFill>
                  <a:srgbClr val="000000"/>
                </a:solidFill>
                <a:latin typeface="Source Sans 3" pitchFamily="34" charset="0"/>
                <a:ea typeface="Source Sans 3" pitchFamily="34" charset="-122"/>
                <a:cs typeface="Source Sans 3" pitchFamily="34" charset="-120"/>
              </a:rPr>
              <a:t>Tribe je grupa od nekoliko skvodova koji rade na srodnom području. Veličina je do </a:t>
            </a:r>
            <a:pPr algn="l" indent="0" marL="0">
              <a:lnSpc>
                <a:spcPts val="2500"/>
              </a:lnSpc>
              <a:buNone/>
            </a:pPr>
            <a:r>
              <a:rPr lang="en-US" sz="1550" b="1" dirty="0">
                <a:solidFill>
                  <a:srgbClr val="000000"/>
                </a:solidFill>
                <a:latin typeface="Source Sans 3" pitchFamily="34" charset="0"/>
                <a:ea typeface="Source Sans 3" pitchFamily="34" charset="-122"/>
                <a:cs typeface="Source Sans 3" pitchFamily="34" charset="-120"/>
              </a:rPr>
              <a:t>100 ljudi</a:t>
            </a:r>
            <a:pPr algn="l" indent="0" marL="0">
              <a:lnSpc>
                <a:spcPts val="2500"/>
              </a:lnSpc>
              <a:buNone/>
            </a:pPr>
            <a:r>
              <a:rPr lang="en-US" sz="1550" dirty="0">
                <a:solidFill>
                  <a:srgbClr val="000000"/>
                </a:solidFill>
                <a:latin typeface="Source Sans 3" pitchFamily="34" charset="0"/>
                <a:ea typeface="Source Sans 3" pitchFamily="34" charset="-122"/>
                <a:cs typeface="Source Sans 3" pitchFamily="34" charset="-120"/>
              </a:rPr>
              <a:t> — svesna referenca na Danbarov broj, kognitivnu granicu za socijalne grupe. Tribe ima svog Tribe Lead-a koji koordinira, ali ne upravlja direktno timovima. Redovni neformalni sastanci omogućavaju da skvodovi pokazuju jedni drugima na čemu rade.</a:t>
            </a:r>
            <a:endParaRPr lang="en-US" sz="1550" dirty="0"/>
          </a:p>
        </p:txBody>
      </p:sp>
      <p:sp>
        <p:nvSpPr>
          <p:cNvPr id="6" name="Text 4"/>
          <p:cNvSpPr/>
          <p:nvPr/>
        </p:nvSpPr>
        <p:spPr>
          <a:xfrm>
            <a:off x="6888480" y="2969776"/>
            <a:ext cx="2480905" cy="310158"/>
          </a:xfrm>
          <a:prstGeom prst="rect">
            <a:avLst/>
          </a:prstGeom>
          <a:noFill/>
          <a:ln/>
        </p:spPr>
        <p:txBody>
          <a:bodyPr wrap="none" lIns="0" tIns="0" rIns="0" bIns="0" rtlCol="0" anchor="t"/>
          <a:lstStyle/>
          <a:p>
            <a:pPr algn="l" indent="0" marL="0">
              <a:lnSpc>
                <a:spcPts val="2400"/>
              </a:lnSpc>
              <a:buNone/>
            </a:pPr>
            <a:r>
              <a:rPr lang="en-US" sz="1950" b="1" dirty="0">
                <a:solidFill>
                  <a:srgbClr val="769993"/>
                </a:solidFill>
                <a:latin typeface="Montserrat Bold" pitchFamily="34" charset="0"/>
                <a:ea typeface="Montserrat Bold" pitchFamily="34" charset="-122"/>
                <a:cs typeface="Montserrat Bold" pitchFamily="34" charset="-120"/>
              </a:rPr>
              <a:t>HR primer</a:t>
            </a:r>
            <a:endParaRPr lang="en-US" sz="1950" dirty="0"/>
          </a:p>
        </p:txBody>
      </p:sp>
      <p:sp>
        <p:nvSpPr>
          <p:cNvPr id="7" name="Text 5"/>
          <p:cNvSpPr/>
          <p:nvPr/>
        </p:nvSpPr>
        <p:spPr>
          <a:xfrm>
            <a:off x="6888480" y="3478292"/>
            <a:ext cx="6955631" cy="1587698"/>
          </a:xfrm>
          <a:prstGeom prst="rect">
            <a:avLst/>
          </a:prstGeom>
          <a:noFill/>
          <a:ln/>
        </p:spPr>
        <p:txBody>
          <a:bodyPr wrap="square" lIns="0" tIns="0" rIns="0" bIns="0" rtlCol="0" anchor="t"/>
          <a:lstStyle/>
          <a:p>
            <a:pPr algn="l" indent="0" marL="0">
              <a:lnSpc>
                <a:spcPts val="2500"/>
              </a:lnSpc>
              <a:buNone/>
            </a:pPr>
            <a:r>
              <a:rPr lang="en-US" sz="1550" dirty="0">
                <a:solidFill>
                  <a:srgbClr val="272525"/>
                </a:solidFill>
                <a:latin typeface="Source Sans 3" pitchFamily="34" charset="0"/>
                <a:ea typeface="Source Sans 3" pitchFamily="34" charset="-122"/>
                <a:cs typeface="Source Sans 3" pitchFamily="34" charset="-120"/>
              </a:rPr>
              <a:t>U HR primeru kompanije od 400 zaposlenih, svih 8 HR-ovaca čini jedan tribe pod nazivom </a:t>
            </a:r>
            <a:pPr algn="l" indent="0" marL="0">
              <a:lnSpc>
                <a:spcPts val="2500"/>
              </a:lnSpc>
              <a:buNone/>
            </a:pPr>
            <a:r>
              <a:rPr lang="en-US" sz="1550" b="1" dirty="0">
                <a:solidFill>
                  <a:srgbClr val="272525"/>
                </a:solidFill>
                <a:latin typeface="Source Sans 3" pitchFamily="34" charset="0"/>
                <a:ea typeface="Source Sans 3" pitchFamily="34" charset="-122"/>
                <a:cs typeface="Source Sans 3" pitchFamily="34" charset="-120"/>
              </a:rPr>
              <a:t>„People &amp; Culture"</a:t>
            </a:r>
            <a:pPr algn="l" indent="0" marL="0">
              <a:lnSpc>
                <a:spcPts val="2500"/>
              </a:lnSpc>
              <a:buNone/>
            </a:pPr>
            <a:r>
              <a:rPr lang="en-US" sz="1550" dirty="0">
                <a:solidFill>
                  <a:srgbClr val="272525"/>
                </a:solidFill>
                <a:latin typeface="Source Sans 3" pitchFamily="34" charset="0"/>
                <a:ea typeface="Source Sans 3" pitchFamily="34" charset="-122"/>
                <a:cs typeface="Source Sans 3" pitchFamily="34" charset="-120"/>
              </a:rPr>
              <a:t>. Tribe Lead je HR direktor ili direktorka — ali u ovom modelu to ne znači da govori skvodovima šta da rade. Tribe Lead obezbeđuje da skvodovi ne rade dupliran posao, da imaju resurse koji su im potrebni i da su usklađeni sa organizacionim prioritetima.</a:t>
            </a:r>
            <a:endParaRPr lang="en-US" sz="1550" dirty="0"/>
          </a:p>
        </p:txBody>
      </p:sp>
      <p:sp>
        <p:nvSpPr>
          <p:cNvPr id="8" name="Text 6"/>
          <p:cNvSpPr/>
          <p:nvPr/>
        </p:nvSpPr>
        <p:spPr>
          <a:xfrm>
            <a:off x="6888480" y="5244584"/>
            <a:ext cx="6955631" cy="952619"/>
          </a:xfrm>
          <a:prstGeom prst="rect">
            <a:avLst/>
          </a:prstGeom>
          <a:noFill/>
          <a:ln/>
        </p:spPr>
        <p:txBody>
          <a:bodyPr wrap="square" lIns="0" tIns="0" rIns="0" bIns="0" rtlCol="0" anchor="t"/>
          <a:lstStyle/>
          <a:p>
            <a:pPr algn="l" indent="0" marL="0">
              <a:lnSpc>
                <a:spcPts val="2500"/>
              </a:lnSpc>
              <a:buNone/>
            </a:pPr>
            <a:r>
              <a:rPr lang="en-US" sz="1550" dirty="0">
                <a:solidFill>
                  <a:srgbClr val="272525"/>
                </a:solidFill>
                <a:latin typeface="Source Sans 3" pitchFamily="34" charset="0"/>
                <a:ea typeface="Source Sans 3" pitchFamily="34" charset="-122"/>
                <a:cs typeface="Source Sans 3" pitchFamily="34" charset="-120"/>
              </a:rPr>
              <a:t>U velikoj kompaniji sa, recimo, 30 HR stručnjaka, moglo bi da bude više tribe-ova — na primer jedan za </a:t>
            </a:r>
            <a:pPr algn="l" indent="0" marL="0">
              <a:lnSpc>
                <a:spcPts val="2500"/>
              </a:lnSpc>
              <a:buNone/>
            </a:pPr>
            <a:r>
              <a:rPr lang="en-US" sz="1550" b="1" dirty="0">
                <a:solidFill>
                  <a:srgbClr val="272525"/>
                </a:solidFill>
                <a:latin typeface="Source Sans 3" pitchFamily="34" charset="0"/>
                <a:ea typeface="Source Sans 3" pitchFamily="34" charset="-122"/>
                <a:cs typeface="Source Sans 3" pitchFamily="34" charset="-120"/>
              </a:rPr>
              <a:t>Employee Experience</a:t>
            </a:r>
            <a:pPr algn="l" indent="0" marL="0">
              <a:lnSpc>
                <a:spcPts val="2500"/>
              </a:lnSpc>
              <a:buNone/>
            </a:pPr>
            <a:r>
              <a:rPr lang="en-US" sz="1550" dirty="0">
                <a:solidFill>
                  <a:srgbClr val="272525"/>
                </a:solidFill>
                <a:latin typeface="Source Sans 3" pitchFamily="34" charset="0"/>
                <a:ea typeface="Source Sans 3" pitchFamily="34" charset="-122"/>
                <a:cs typeface="Source Sans 3" pitchFamily="34" charset="-120"/>
              </a:rPr>
              <a:t>, drugi za </a:t>
            </a:r>
            <a:pPr algn="l" indent="0" marL="0">
              <a:lnSpc>
                <a:spcPts val="2500"/>
              </a:lnSpc>
              <a:buNone/>
            </a:pPr>
            <a:r>
              <a:rPr lang="en-US" sz="1550" b="1" dirty="0">
                <a:solidFill>
                  <a:srgbClr val="272525"/>
                </a:solidFill>
                <a:latin typeface="Source Sans 3" pitchFamily="34" charset="0"/>
                <a:ea typeface="Source Sans 3" pitchFamily="34" charset="-122"/>
                <a:cs typeface="Source Sans 3" pitchFamily="34" charset="-120"/>
              </a:rPr>
              <a:t>People Development</a:t>
            </a:r>
            <a:pPr algn="l" indent="0" marL="0">
              <a:lnSpc>
                <a:spcPts val="2500"/>
              </a:lnSpc>
              <a:buNone/>
            </a:pPr>
            <a:r>
              <a:rPr lang="en-US" sz="1550" dirty="0">
                <a:solidFill>
                  <a:srgbClr val="272525"/>
                </a:solidFill>
                <a:latin typeface="Source Sans 3" pitchFamily="34" charset="0"/>
                <a:ea typeface="Source Sans 3" pitchFamily="34" charset="-122"/>
                <a:cs typeface="Source Sans 3" pitchFamily="34" charset="-120"/>
              </a:rPr>
              <a:t>, treći za </a:t>
            </a:r>
            <a:pPr algn="l" indent="0" marL="0">
              <a:lnSpc>
                <a:spcPts val="2500"/>
              </a:lnSpc>
              <a:buNone/>
            </a:pPr>
            <a:r>
              <a:rPr lang="en-US" sz="1550" b="1" dirty="0">
                <a:solidFill>
                  <a:srgbClr val="272525"/>
                </a:solidFill>
                <a:latin typeface="Source Sans 3" pitchFamily="34" charset="0"/>
                <a:ea typeface="Source Sans 3" pitchFamily="34" charset="-122"/>
                <a:cs typeface="Source Sans 3" pitchFamily="34" charset="-120"/>
              </a:rPr>
              <a:t>People Operations</a:t>
            </a:r>
            <a:pPr algn="l" indent="0" marL="0">
              <a:lnSpc>
                <a:spcPts val="2500"/>
              </a:lnSpc>
              <a:buNone/>
            </a:pPr>
            <a:r>
              <a:rPr lang="en-US" sz="1550" dirty="0">
                <a:solidFill>
                  <a:srgbClr val="272525"/>
                </a:solidFill>
                <a:latin typeface="Source Sans 3" pitchFamily="34" charset="0"/>
                <a:ea typeface="Source Sans 3" pitchFamily="34" charset="-122"/>
                <a:cs typeface="Source Sans 3" pitchFamily="34" charset="-120"/>
              </a:rPr>
              <a:t>. Svaki bi imao do 100 ljudi i svog Tribe Lead-a.</a:t>
            </a:r>
            <a:endParaRPr lang="en-US" sz="15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spTree>
      <p:nvGrpSpPr>
        <p:cNvPr id="1" name=""/>
        <p:cNvGrpSpPr/>
        <p:nvPr/>
      </p:nvGrpSpPr>
      <p:grpSpPr>
        <a:xfrm>
          <a:off x="0" y="0"/>
          <a:ext cx="0" cy="0"/>
          <a:chOff x="0" y="0"/>
          <a:chExt cx="0" cy="0"/>
        </a:xfrm>
      </p:grpSpPr>
      <p:sp>
        <p:nvSpPr>
          <p:cNvPr id="2" name="Text 0"/>
          <p:cNvSpPr/>
          <p:nvPr/>
        </p:nvSpPr>
        <p:spPr>
          <a:xfrm>
            <a:off x="793790" y="935355"/>
            <a:ext cx="4961811" cy="620078"/>
          </a:xfrm>
          <a:prstGeom prst="rect">
            <a:avLst/>
          </a:prstGeom>
          <a:noFill/>
          <a:ln/>
        </p:spPr>
        <p:txBody>
          <a:bodyPr wrap="none" lIns="0" tIns="0" rIns="0" bIns="0" rtlCol="0" anchor="t"/>
          <a:lstStyle/>
          <a:p>
            <a:pPr algn="l" indent="0" marL="0">
              <a:lnSpc>
                <a:spcPts val="4850"/>
              </a:lnSpc>
              <a:buNone/>
            </a:pPr>
            <a:r>
              <a:rPr lang="en-US" sz="3900" b="1" dirty="0">
                <a:solidFill>
                  <a:srgbClr val="769993"/>
                </a:solidFill>
                <a:latin typeface="Montserrat Bold" pitchFamily="34" charset="0"/>
                <a:ea typeface="Montserrat Bold" pitchFamily="34" charset="-122"/>
                <a:cs typeface="Montserrat Bold" pitchFamily="34" charset="-120"/>
              </a:rPr>
              <a:t>Chapter (Čapter)</a:t>
            </a:r>
            <a:endParaRPr lang="en-US" sz="3900" dirty="0"/>
          </a:p>
        </p:txBody>
      </p:sp>
      <p:sp>
        <p:nvSpPr>
          <p:cNvPr id="3" name="Text 1"/>
          <p:cNvSpPr/>
          <p:nvPr/>
        </p:nvSpPr>
        <p:spPr>
          <a:xfrm>
            <a:off x="793790" y="1952268"/>
            <a:ext cx="13042821" cy="635079"/>
          </a:xfrm>
          <a:prstGeom prst="rect">
            <a:avLst/>
          </a:prstGeom>
          <a:noFill/>
          <a:ln/>
        </p:spPr>
        <p:txBody>
          <a:bodyPr wrap="square" lIns="0" tIns="0" rIns="0" bIns="0" rtlCol="0" anchor="t"/>
          <a:lstStyle/>
          <a:p>
            <a:pPr algn="l" indent="0" marL="0">
              <a:lnSpc>
                <a:spcPts val="2500"/>
              </a:lnSpc>
              <a:buNone/>
            </a:pPr>
            <a:r>
              <a:rPr lang="en-US" sz="1550" dirty="0">
                <a:solidFill>
                  <a:srgbClr val="272525"/>
                </a:solidFill>
                <a:latin typeface="Source Sans 3" pitchFamily="34" charset="0"/>
                <a:ea typeface="Source Sans 3" pitchFamily="34" charset="-122"/>
                <a:cs typeface="Source Sans 3" pitchFamily="34" charset="-120"/>
              </a:rPr>
              <a:t>Čapter je horizontalna struktura koja okuplja ljude sa istom specijalnošću koji su raspoređeni u različite skvodove. Čapter rešava problem koji nastaje kada svaki skvod radi nezavisno: kako obezbeđujete da svi stručnjaci iste profesije koriste iste standarde?</a:t>
            </a:r>
            <a:endParaRPr lang="en-US" sz="1550" dirty="0"/>
          </a:p>
        </p:txBody>
      </p:sp>
      <p:sp>
        <p:nvSpPr>
          <p:cNvPr id="4" name="Shape 2"/>
          <p:cNvSpPr/>
          <p:nvPr/>
        </p:nvSpPr>
        <p:spPr>
          <a:xfrm>
            <a:off x="793790" y="2810589"/>
            <a:ext cx="4215289" cy="4483656"/>
          </a:xfrm>
          <a:prstGeom prst="roundRect">
            <a:avLst>
              <a:gd name="adj" fmla="val 2603"/>
            </a:avLst>
          </a:prstGeom>
          <a:solidFill>
            <a:srgbClr val="FFFFFF"/>
          </a:solidFill>
          <a:ln w="22860">
            <a:solidFill>
              <a:srgbClr val="C8CFCE"/>
            </a:solidFill>
            <a:prstDash val="solid"/>
          </a:ln>
        </p:spPr>
      </p:sp>
      <p:sp>
        <p:nvSpPr>
          <p:cNvPr id="5" name="Shape 3"/>
          <p:cNvSpPr/>
          <p:nvPr/>
        </p:nvSpPr>
        <p:spPr>
          <a:xfrm>
            <a:off x="770930" y="2810589"/>
            <a:ext cx="91440" cy="4483656"/>
          </a:xfrm>
          <a:prstGeom prst="roundRect">
            <a:avLst>
              <a:gd name="adj" fmla="val 91163"/>
            </a:avLst>
          </a:prstGeom>
          <a:solidFill>
            <a:srgbClr val="769993"/>
          </a:solidFill>
          <a:ln/>
        </p:spPr>
      </p:sp>
      <p:sp>
        <p:nvSpPr>
          <p:cNvPr id="6" name="Text 4"/>
          <p:cNvSpPr/>
          <p:nvPr/>
        </p:nvSpPr>
        <p:spPr>
          <a:xfrm>
            <a:off x="1083588" y="3031808"/>
            <a:ext cx="3704273" cy="620316"/>
          </a:xfrm>
          <a:prstGeom prst="rect">
            <a:avLst/>
          </a:prstGeom>
          <a:noFill/>
          <a:ln/>
        </p:spPr>
        <p:txBody>
          <a:bodyPr wrap="square" lIns="0" tIns="0" rIns="0" bIns="0" rtlCol="0" anchor="t"/>
          <a:lstStyle/>
          <a:p>
            <a:pPr algn="l" indent="0" marL="0">
              <a:lnSpc>
                <a:spcPts val="2400"/>
              </a:lnSpc>
              <a:buNone/>
            </a:pPr>
            <a:r>
              <a:rPr lang="en-US" sz="1950" b="1" dirty="0">
                <a:solidFill>
                  <a:srgbClr val="272525"/>
                </a:solidFill>
                <a:latin typeface="Montserrat Bold" pitchFamily="34" charset="0"/>
                <a:ea typeface="Montserrat Bold" pitchFamily="34" charset="-122"/>
                <a:cs typeface="Montserrat Bold" pitchFamily="34" charset="-120"/>
              </a:rPr>
              <a:t>HR primer: Čapter „Psiholozi"</a:t>
            </a:r>
            <a:endParaRPr lang="en-US" sz="1950" dirty="0"/>
          </a:p>
        </p:txBody>
      </p:sp>
      <p:sp>
        <p:nvSpPr>
          <p:cNvPr id="7" name="Text 5"/>
          <p:cNvSpPr/>
          <p:nvPr/>
        </p:nvSpPr>
        <p:spPr>
          <a:xfrm>
            <a:off x="1083588" y="3771186"/>
            <a:ext cx="3704273" cy="2540318"/>
          </a:xfrm>
          <a:prstGeom prst="rect">
            <a:avLst/>
          </a:prstGeom>
          <a:noFill/>
          <a:ln/>
        </p:spPr>
        <p:txBody>
          <a:bodyPr wrap="square" lIns="0" tIns="0" rIns="0" bIns="0" rtlCol="0" anchor="t"/>
          <a:lstStyle/>
          <a:p>
            <a:pPr algn="l" indent="0" marL="0">
              <a:lnSpc>
                <a:spcPts val="2500"/>
              </a:lnSpc>
              <a:buNone/>
            </a:pPr>
            <a:r>
              <a:rPr lang="en-US" sz="1550" dirty="0">
                <a:solidFill>
                  <a:srgbClr val="272525"/>
                </a:solidFill>
                <a:latin typeface="Source Sans 3" pitchFamily="34" charset="0"/>
                <a:ea typeface="Source Sans 3" pitchFamily="34" charset="-122"/>
                <a:cs typeface="Source Sans 3" pitchFamily="34" charset="-120"/>
              </a:rPr>
              <a:t>Ana iz skvoda za selekciju i Milica iz skvoda za razvoj. Iako rade u različitim timovima, na različitim zadacima, redovno se sastaju (recimo mesečno) da razgovaraju o etici procene, validnosti testova, superviziji, novim alatima. Čapter Lead vodi njihov stručni razvoj, brine o profesionalnim standardima i radi na razvoju karijere.</a:t>
            </a:r>
            <a:endParaRPr lang="en-US" sz="1550" dirty="0"/>
          </a:p>
        </p:txBody>
      </p:sp>
      <p:sp>
        <p:nvSpPr>
          <p:cNvPr id="8" name="Shape 6"/>
          <p:cNvSpPr/>
          <p:nvPr/>
        </p:nvSpPr>
        <p:spPr>
          <a:xfrm>
            <a:off x="5207437" y="2810589"/>
            <a:ext cx="4215408" cy="4483656"/>
          </a:xfrm>
          <a:prstGeom prst="roundRect">
            <a:avLst>
              <a:gd name="adj" fmla="val 2603"/>
            </a:avLst>
          </a:prstGeom>
          <a:solidFill>
            <a:srgbClr val="FFFFFF"/>
          </a:solidFill>
          <a:ln w="22860">
            <a:solidFill>
              <a:srgbClr val="C8CFCE"/>
            </a:solidFill>
            <a:prstDash val="solid"/>
          </a:ln>
        </p:spPr>
      </p:sp>
      <p:sp>
        <p:nvSpPr>
          <p:cNvPr id="9" name="Shape 7"/>
          <p:cNvSpPr/>
          <p:nvPr/>
        </p:nvSpPr>
        <p:spPr>
          <a:xfrm>
            <a:off x="5184577" y="2810589"/>
            <a:ext cx="91440" cy="4483656"/>
          </a:xfrm>
          <a:prstGeom prst="roundRect">
            <a:avLst>
              <a:gd name="adj" fmla="val 91163"/>
            </a:avLst>
          </a:prstGeom>
          <a:solidFill>
            <a:srgbClr val="769993"/>
          </a:solidFill>
          <a:ln/>
        </p:spPr>
      </p:sp>
      <p:sp>
        <p:nvSpPr>
          <p:cNvPr id="10" name="Text 8"/>
          <p:cNvSpPr/>
          <p:nvPr/>
        </p:nvSpPr>
        <p:spPr>
          <a:xfrm>
            <a:off x="5497235" y="3031808"/>
            <a:ext cx="2480905" cy="310158"/>
          </a:xfrm>
          <a:prstGeom prst="rect">
            <a:avLst/>
          </a:prstGeom>
          <a:noFill/>
          <a:ln/>
        </p:spPr>
        <p:txBody>
          <a:bodyPr wrap="none" lIns="0" tIns="0" rIns="0" bIns="0" rtlCol="0" anchor="t"/>
          <a:lstStyle/>
          <a:p>
            <a:pPr algn="l" indent="0" marL="0">
              <a:lnSpc>
                <a:spcPts val="2400"/>
              </a:lnSpc>
              <a:buNone/>
            </a:pPr>
            <a:r>
              <a:rPr lang="en-US" sz="1950" b="1" dirty="0">
                <a:solidFill>
                  <a:srgbClr val="272525"/>
                </a:solidFill>
                <a:latin typeface="Montserrat Bold" pitchFamily="34" charset="0"/>
                <a:ea typeface="Montserrat Bold" pitchFamily="34" charset="-122"/>
                <a:cs typeface="Montserrat Bold" pitchFamily="34" charset="-120"/>
              </a:rPr>
              <a:t>Obrnuta matrica</a:t>
            </a:r>
            <a:endParaRPr lang="en-US" sz="1950" dirty="0"/>
          </a:p>
        </p:txBody>
      </p:sp>
      <p:sp>
        <p:nvSpPr>
          <p:cNvPr id="11" name="Text 9"/>
          <p:cNvSpPr/>
          <p:nvPr/>
        </p:nvSpPr>
        <p:spPr>
          <a:xfrm>
            <a:off x="5497235" y="3461028"/>
            <a:ext cx="3704392" cy="2222778"/>
          </a:xfrm>
          <a:prstGeom prst="rect">
            <a:avLst/>
          </a:prstGeom>
          <a:noFill/>
          <a:ln/>
        </p:spPr>
        <p:txBody>
          <a:bodyPr wrap="square" lIns="0" tIns="0" rIns="0" bIns="0" rtlCol="0" anchor="t"/>
          <a:lstStyle/>
          <a:p>
            <a:pPr algn="l" indent="0" marL="0">
              <a:lnSpc>
                <a:spcPts val="2500"/>
              </a:lnSpc>
              <a:buNone/>
            </a:pPr>
            <a:r>
              <a:rPr lang="en-US" sz="1550" dirty="0">
                <a:solidFill>
                  <a:srgbClr val="272525"/>
                </a:solidFill>
                <a:latin typeface="Source Sans 3" pitchFamily="34" charset="0"/>
                <a:ea typeface="Source Sans 3" pitchFamily="34" charset="-122"/>
                <a:cs typeface="Source Sans 3" pitchFamily="34" charset="-120"/>
              </a:rPr>
              <a:t>U klasičnoj organizaciji, vaš šef je šef odeljenja i on je istovremeno odgovoran i za vaš stručni razvoj i za vašu dnevnu produktivnost. U Spotify modelu, to je razdvojeno: za dnevni rad ste odgovorni skvodu i Product Owner-u, a za stručni razvoj Chapter Lead-u.</a:t>
            </a:r>
            <a:endParaRPr lang="en-US" sz="1550" dirty="0"/>
          </a:p>
        </p:txBody>
      </p:sp>
      <p:sp>
        <p:nvSpPr>
          <p:cNvPr id="12" name="Text 10"/>
          <p:cNvSpPr/>
          <p:nvPr/>
        </p:nvSpPr>
        <p:spPr>
          <a:xfrm>
            <a:off x="5497235" y="5802868"/>
            <a:ext cx="3704392" cy="1270159"/>
          </a:xfrm>
          <a:prstGeom prst="rect">
            <a:avLst/>
          </a:prstGeom>
          <a:noFill/>
          <a:ln/>
        </p:spPr>
        <p:txBody>
          <a:bodyPr wrap="square" lIns="0" tIns="0" rIns="0" bIns="0" rtlCol="0" anchor="t"/>
          <a:lstStyle/>
          <a:p>
            <a:pPr algn="l" indent="0" marL="0">
              <a:lnSpc>
                <a:spcPts val="2500"/>
              </a:lnSpc>
              <a:buNone/>
            </a:pPr>
            <a:r>
              <a:rPr lang="en-US" sz="1550" dirty="0">
                <a:solidFill>
                  <a:srgbClr val="272525"/>
                </a:solidFill>
                <a:latin typeface="Source Sans 3" pitchFamily="34" charset="0"/>
                <a:ea typeface="Source Sans 3" pitchFamily="34" charset="-122"/>
                <a:cs typeface="Source Sans 3" pitchFamily="34" charset="-120"/>
              </a:rPr>
              <a:t>Umesto da funkcionalni menadžer dodeljuje ljude projektima, skvod je primarna pripadnost, a funkcionalna ekspertiza se koordinira kroz čapter.</a:t>
            </a:r>
            <a:endParaRPr lang="en-US" sz="1550" dirty="0"/>
          </a:p>
        </p:txBody>
      </p:sp>
      <p:sp>
        <p:nvSpPr>
          <p:cNvPr id="13" name="Shape 11"/>
          <p:cNvSpPr/>
          <p:nvPr/>
        </p:nvSpPr>
        <p:spPr>
          <a:xfrm>
            <a:off x="9621203" y="2810589"/>
            <a:ext cx="4215289" cy="4483656"/>
          </a:xfrm>
          <a:prstGeom prst="roundRect">
            <a:avLst>
              <a:gd name="adj" fmla="val 2603"/>
            </a:avLst>
          </a:prstGeom>
          <a:solidFill>
            <a:srgbClr val="FFFFFF"/>
          </a:solidFill>
          <a:ln w="22860">
            <a:solidFill>
              <a:srgbClr val="C8CFCE"/>
            </a:solidFill>
            <a:prstDash val="solid"/>
          </a:ln>
        </p:spPr>
      </p:sp>
      <p:sp>
        <p:nvSpPr>
          <p:cNvPr id="14" name="Shape 12"/>
          <p:cNvSpPr/>
          <p:nvPr/>
        </p:nvSpPr>
        <p:spPr>
          <a:xfrm>
            <a:off x="9598343" y="2810589"/>
            <a:ext cx="91440" cy="4483656"/>
          </a:xfrm>
          <a:prstGeom prst="roundRect">
            <a:avLst>
              <a:gd name="adj" fmla="val 91163"/>
            </a:avLst>
          </a:prstGeom>
          <a:solidFill>
            <a:srgbClr val="769993"/>
          </a:solidFill>
          <a:ln/>
        </p:spPr>
      </p:sp>
      <p:sp>
        <p:nvSpPr>
          <p:cNvPr id="15" name="Text 13"/>
          <p:cNvSpPr/>
          <p:nvPr/>
        </p:nvSpPr>
        <p:spPr>
          <a:xfrm>
            <a:off x="9911001" y="3031808"/>
            <a:ext cx="2871192" cy="310158"/>
          </a:xfrm>
          <a:prstGeom prst="rect">
            <a:avLst/>
          </a:prstGeom>
          <a:noFill/>
          <a:ln/>
        </p:spPr>
        <p:txBody>
          <a:bodyPr wrap="none" lIns="0" tIns="0" rIns="0" bIns="0" rtlCol="0" anchor="t"/>
          <a:lstStyle/>
          <a:p>
            <a:pPr algn="l" indent="0" marL="0">
              <a:lnSpc>
                <a:spcPts val="2400"/>
              </a:lnSpc>
              <a:buNone/>
            </a:pPr>
            <a:r>
              <a:rPr lang="en-US" sz="1950" b="1" dirty="0">
                <a:solidFill>
                  <a:srgbClr val="272525"/>
                </a:solidFill>
                <a:latin typeface="Montserrat Bold" pitchFamily="34" charset="0"/>
                <a:ea typeface="Montserrat Bold" pitchFamily="34" charset="-122"/>
                <a:cs typeface="Montserrat Bold" pitchFamily="34" charset="-120"/>
              </a:rPr>
              <a:t>Veličina nije presudna</a:t>
            </a:r>
            <a:endParaRPr lang="en-US" sz="1950" dirty="0"/>
          </a:p>
        </p:txBody>
      </p:sp>
      <p:sp>
        <p:nvSpPr>
          <p:cNvPr id="16" name="Text 14"/>
          <p:cNvSpPr/>
          <p:nvPr/>
        </p:nvSpPr>
        <p:spPr>
          <a:xfrm>
            <a:off x="9911001" y="3461028"/>
            <a:ext cx="3704273" cy="952619"/>
          </a:xfrm>
          <a:prstGeom prst="rect">
            <a:avLst/>
          </a:prstGeom>
          <a:noFill/>
          <a:ln/>
        </p:spPr>
        <p:txBody>
          <a:bodyPr wrap="square" lIns="0" tIns="0" rIns="0" bIns="0" rtlCol="0" anchor="t"/>
          <a:lstStyle/>
          <a:p>
            <a:pPr algn="l" indent="0" marL="0">
              <a:lnSpc>
                <a:spcPts val="2500"/>
              </a:lnSpc>
              <a:buNone/>
            </a:pPr>
            <a:r>
              <a:rPr lang="en-US" sz="1550" dirty="0">
                <a:solidFill>
                  <a:srgbClr val="272525"/>
                </a:solidFill>
                <a:latin typeface="Source Sans 3" pitchFamily="34" charset="0"/>
                <a:ea typeface="Source Sans 3" pitchFamily="34" charset="-122"/>
                <a:cs typeface="Source Sans 3" pitchFamily="34" charset="-120"/>
              </a:rPr>
              <a:t>Čapter radi i sa dvoje ljudi — poenta nije veličina nego </a:t>
            </a:r>
            <a:pPr algn="l" indent="0" marL="0">
              <a:lnSpc>
                <a:spcPts val="2500"/>
              </a:lnSpc>
              <a:buNone/>
            </a:pPr>
            <a:r>
              <a:rPr lang="en-US" sz="1550" b="1" dirty="0">
                <a:solidFill>
                  <a:srgbClr val="272525"/>
                </a:solidFill>
                <a:latin typeface="Source Sans 3" pitchFamily="34" charset="0"/>
                <a:ea typeface="Source Sans 3" pitchFamily="34" charset="-122"/>
                <a:cs typeface="Source Sans 3" pitchFamily="34" charset="-120"/>
              </a:rPr>
              <a:t>održavanje stručnog standarda</a:t>
            </a:r>
            <a:pPr algn="l" indent="0" marL="0">
              <a:lnSpc>
                <a:spcPts val="2500"/>
              </a:lnSpc>
              <a:buNone/>
            </a:pPr>
            <a:r>
              <a:rPr lang="en-US" sz="1550" dirty="0">
                <a:solidFill>
                  <a:srgbClr val="272525"/>
                </a:solidFill>
                <a:latin typeface="Source Sans 3" pitchFamily="34" charset="0"/>
                <a:ea typeface="Source Sans 3" pitchFamily="34" charset="-122"/>
                <a:cs typeface="Source Sans 3" pitchFamily="34" charset="-120"/>
              </a:rPr>
              <a:t>.</a:t>
            </a:r>
            <a:endParaRPr lang="en-US" sz="155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spTree>
      <p:nvGrpSpPr>
        <p:cNvPr id="1" name=""/>
        <p:cNvGrpSpPr/>
        <p:nvPr/>
      </p:nvGrpSpPr>
      <p:grpSpPr>
        <a:xfrm>
          <a:off x="0" y="0"/>
          <a:ext cx="0" cy="0"/>
          <a:chOff x="0" y="0"/>
          <a:chExt cx="0" cy="0"/>
        </a:xfrm>
      </p:grpSpPr>
      <p:sp>
        <p:nvSpPr>
          <p:cNvPr id="2" name="Text 0"/>
          <p:cNvSpPr/>
          <p:nvPr/>
        </p:nvSpPr>
        <p:spPr>
          <a:xfrm>
            <a:off x="793790" y="1641515"/>
            <a:ext cx="4961811" cy="620078"/>
          </a:xfrm>
          <a:prstGeom prst="rect">
            <a:avLst/>
          </a:prstGeom>
          <a:noFill/>
          <a:ln/>
        </p:spPr>
        <p:txBody>
          <a:bodyPr wrap="none" lIns="0" tIns="0" rIns="0" bIns="0" rtlCol="0" anchor="t"/>
          <a:lstStyle/>
          <a:p>
            <a:pPr algn="l" indent="0" marL="0">
              <a:lnSpc>
                <a:spcPts val="4850"/>
              </a:lnSpc>
              <a:buNone/>
            </a:pPr>
            <a:r>
              <a:rPr lang="en-US" sz="3900" b="1" dirty="0">
                <a:solidFill>
                  <a:srgbClr val="769993"/>
                </a:solidFill>
                <a:latin typeface="Montserrat Bold" pitchFamily="34" charset="0"/>
                <a:ea typeface="Montserrat Bold" pitchFamily="34" charset="-122"/>
                <a:cs typeface="Montserrat Bold" pitchFamily="34" charset="-120"/>
              </a:rPr>
              <a:t>Guild (Gild)</a:t>
            </a:r>
            <a:endParaRPr lang="en-US" sz="3900" dirty="0"/>
          </a:p>
        </p:txBody>
      </p:sp>
      <p:sp>
        <p:nvSpPr>
          <p:cNvPr id="3" name="Text 1"/>
          <p:cNvSpPr/>
          <p:nvPr/>
        </p:nvSpPr>
        <p:spPr>
          <a:xfrm>
            <a:off x="793790" y="2737842"/>
            <a:ext cx="6279356" cy="1587698"/>
          </a:xfrm>
          <a:prstGeom prst="rect">
            <a:avLst/>
          </a:prstGeom>
          <a:noFill/>
          <a:ln/>
        </p:spPr>
        <p:txBody>
          <a:bodyPr wrap="square" lIns="0" tIns="0" rIns="0" bIns="0" rtlCol="0" anchor="t"/>
          <a:lstStyle/>
          <a:p>
            <a:pPr algn="l" indent="0" marL="0">
              <a:lnSpc>
                <a:spcPts val="2500"/>
              </a:lnSpc>
              <a:buNone/>
            </a:pPr>
            <a:r>
              <a:rPr lang="en-US" sz="1550" dirty="0">
                <a:solidFill>
                  <a:srgbClr val="272525"/>
                </a:solidFill>
                <a:latin typeface="Source Sans 3" pitchFamily="34" charset="0"/>
                <a:ea typeface="Source Sans 3" pitchFamily="34" charset="-122"/>
                <a:cs typeface="Source Sans 3" pitchFamily="34" charset="-120"/>
              </a:rPr>
              <a:t>Gild je </a:t>
            </a:r>
            <a:pPr algn="l" indent="0" marL="0">
              <a:lnSpc>
                <a:spcPts val="2500"/>
              </a:lnSpc>
              <a:buNone/>
            </a:pPr>
            <a:r>
              <a:rPr lang="en-US" sz="1550" b="1" dirty="0">
                <a:solidFill>
                  <a:srgbClr val="272525"/>
                </a:solidFill>
                <a:latin typeface="Source Sans 3" pitchFamily="34" charset="0"/>
                <a:ea typeface="Source Sans 3" pitchFamily="34" charset="-122"/>
                <a:cs typeface="Source Sans 3" pitchFamily="34" charset="-120"/>
              </a:rPr>
              <a:t>neformalna, volonterska zajednica prakse</a:t>
            </a:r>
            <a:pPr algn="l" indent="0" marL="0">
              <a:lnSpc>
                <a:spcPts val="2500"/>
              </a:lnSpc>
              <a:buNone/>
            </a:pPr>
            <a:r>
              <a:rPr lang="en-US" sz="1550" dirty="0">
                <a:solidFill>
                  <a:srgbClr val="272525"/>
                </a:solidFill>
                <a:latin typeface="Source Sans 3" pitchFamily="34" charset="0"/>
                <a:ea typeface="Source Sans 3" pitchFamily="34" charset="-122"/>
                <a:cs typeface="Source Sans 3" pitchFamily="34" charset="-120"/>
              </a:rPr>
              <a:t> — otvorena za sve zainteresovane, bez obzira na skvod ili tribe. Okuplja ljude sa zajedničkim interesovanjima. Organizuju radionice, hakaton-e, deljenje znanja. Niko nikoga ne tera da učestvuje — učestvovanje je dobrovoljno, što je dizajnirano da podstiče inovaciju i razmenu znanja.</a:t>
            </a:r>
            <a:endParaRPr lang="en-US" sz="1550" dirty="0"/>
          </a:p>
        </p:txBody>
      </p:sp>
      <p:sp>
        <p:nvSpPr>
          <p:cNvPr id="4" name="Text 2"/>
          <p:cNvSpPr/>
          <p:nvPr/>
        </p:nvSpPr>
        <p:spPr>
          <a:xfrm>
            <a:off x="793790" y="4504134"/>
            <a:ext cx="6279356" cy="1905238"/>
          </a:xfrm>
          <a:prstGeom prst="rect">
            <a:avLst/>
          </a:prstGeom>
          <a:noFill/>
          <a:ln/>
        </p:spPr>
        <p:txBody>
          <a:bodyPr wrap="square" lIns="0" tIns="0" rIns="0" bIns="0" rtlCol="0" anchor="t"/>
          <a:lstStyle/>
          <a:p>
            <a:pPr algn="l" indent="0" marL="0">
              <a:lnSpc>
                <a:spcPts val="2500"/>
              </a:lnSpc>
              <a:buNone/>
            </a:pPr>
            <a:r>
              <a:rPr lang="en-US" sz="1550" dirty="0">
                <a:solidFill>
                  <a:srgbClr val="272525"/>
                </a:solidFill>
                <a:latin typeface="Source Sans 3" pitchFamily="34" charset="0"/>
                <a:ea typeface="Source Sans 3" pitchFamily="34" charset="-122"/>
                <a:cs typeface="Source Sans 3" pitchFamily="34" charset="-120"/>
              </a:rPr>
              <a:t>U HR primeru, gild bi mogao da bude </a:t>
            </a:r>
            <a:pPr algn="l" indent="0" marL="0">
              <a:lnSpc>
                <a:spcPts val="2500"/>
              </a:lnSpc>
              <a:buNone/>
            </a:pPr>
            <a:r>
              <a:rPr lang="en-US" sz="1550" b="1" dirty="0">
                <a:solidFill>
                  <a:srgbClr val="272525"/>
                </a:solidFill>
                <a:latin typeface="Source Sans 3" pitchFamily="34" charset="0"/>
                <a:ea typeface="Source Sans 3" pitchFamily="34" charset="-122"/>
                <a:cs typeface="Source Sans 3" pitchFamily="34" charset="-120"/>
              </a:rPr>
              <a:t>„AI u HR praksi"</a:t>
            </a:r>
            <a:pPr algn="l" indent="0" marL="0">
              <a:lnSpc>
                <a:spcPts val="2500"/>
              </a:lnSpc>
              <a:buNone/>
            </a:pPr>
            <a:r>
              <a:rPr lang="en-US" sz="1550" dirty="0">
                <a:solidFill>
                  <a:srgbClr val="272525"/>
                </a:solidFill>
                <a:latin typeface="Source Sans 3" pitchFamily="34" charset="0"/>
                <a:ea typeface="Source Sans 3" pitchFamily="34" charset="-122"/>
                <a:cs typeface="Source Sans 3" pitchFamily="34" charset="-120"/>
              </a:rPr>
              <a:t> — otvoren za sve koji žele da istraže kako veštačka inteligencija menja selekciju, obuku i analitiku. Ili </a:t>
            </a:r>
            <a:pPr algn="l" indent="0" marL="0">
              <a:lnSpc>
                <a:spcPts val="2500"/>
              </a:lnSpc>
              <a:buNone/>
            </a:pPr>
            <a:r>
              <a:rPr lang="en-US" sz="1550" b="1" dirty="0">
                <a:solidFill>
                  <a:srgbClr val="272525"/>
                </a:solidFill>
                <a:latin typeface="Source Sans 3" pitchFamily="34" charset="0"/>
                <a:ea typeface="Source Sans 3" pitchFamily="34" charset="-122"/>
                <a:cs typeface="Source Sans 3" pitchFamily="34" charset="-120"/>
              </a:rPr>
              <a:t>„Wellbeing"</a:t>
            </a:r>
            <a:pPr algn="l" indent="0" marL="0">
              <a:lnSpc>
                <a:spcPts val="2500"/>
              </a:lnSpc>
              <a:buNone/>
            </a:pPr>
            <a:r>
              <a:rPr lang="en-US" sz="1550" dirty="0">
                <a:solidFill>
                  <a:srgbClr val="272525"/>
                </a:solidFill>
                <a:latin typeface="Source Sans 3" pitchFamily="34" charset="0"/>
                <a:ea typeface="Source Sans 3" pitchFamily="34" charset="-122"/>
                <a:cs typeface="Source Sans 3" pitchFamily="34" charset="-120"/>
              </a:rPr>
              <a:t> — gild koji prelazi granicu HR-a i uključuje zainteresovane menadžere iz linije koji žele da doprinesu kulturi brige o zaposlenima. Gild nema formalnog lidera, ali ima koordinatora koji organizuje sastanke i postavlja dnevni red.</a:t>
            </a:r>
            <a:endParaRPr lang="en-US" sz="1550" dirty="0"/>
          </a:p>
        </p:txBody>
      </p:sp>
      <p:sp>
        <p:nvSpPr>
          <p:cNvPr id="5" name="Shape 3"/>
          <p:cNvSpPr/>
          <p:nvPr/>
        </p:nvSpPr>
        <p:spPr>
          <a:xfrm>
            <a:off x="7421999" y="2559248"/>
            <a:ext cx="6565106" cy="4028718"/>
          </a:xfrm>
          <a:prstGeom prst="roundRect">
            <a:avLst>
              <a:gd name="adj" fmla="val 3547"/>
            </a:avLst>
          </a:prstGeom>
          <a:solidFill>
            <a:srgbClr val="769993"/>
          </a:solidFill>
          <a:ln/>
        </p:spPr>
      </p:sp>
      <p:sp>
        <p:nvSpPr>
          <p:cNvPr id="6" name="Text 4"/>
          <p:cNvSpPr/>
          <p:nvPr/>
        </p:nvSpPr>
        <p:spPr>
          <a:xfrm>
            <a:off x="7620357" y="2757607"/>
            <a:ext cx="2480905" cy="310158"/>
          </a:xfrm>
          <a:prstGeom prst="rect">
            <a:avLst/>
          </a:prstGeom>
          <a:noFill/>
          <a:ln/>
        </p:spPr>
        <p:txBody>
          <a:bodyPr wrap="none" lIns="0" tIns="0" rIns="0" bIns="0" rtlCol="0" anchor="t"/>
          <a:lstStyle/>
          <a:p>
            <a:pPr algn="l" indent="0" marL="0">
              <a:lnSpc>
                <a:spcPts val="2400"/>
              </a:lnSpc>
              <a:buNone/>
            </a:pPr>
            <a:r>
              <a:rPr lang="en-US" sz="1950" b="1" dirty="0">
                <a:solidFill>
                  <a:srgbClr val="000000"/>
                </a:solidFill>
                <a:latin typeface="Montserrat Bold" pitchFamily="34" charset="0"/>
                <a:ea typeface="Montserrat Bold" pitchFamily="34" charset="-122"/>
                <a:cs typeface="Montserrat Bold" pitchFamily="34" charset="-120"/>
              </a:rPr>
              <a:t>Čapter vs. Gild</a:t>
            </a:r>
            <a:endParaRPr lang="en-US" sz="1950" dirty="0"/>
          </a:p>
        </p:txBody>
      </p:sp>
      <p:sp>
        <p:nvSpPr>
          <p:cNvPr id="7" name="Shape 5"/>
          <p:cNvSpPr/>
          <p:nvPr/>
        </p:nvSpPr>
        <p:spPr>
          <a:xfrm>
            <a:off x="7620357" y="3291007"/>
            <a:ext cx="6168390" cy="2869763"/>
          </a:xfrm>
          <a:prstGeom prst="roundRect">
            <a:avLst>
              <a:gd name="adj" fmla="val 2905"/>
            </a:avLst>
          </a:prstGeom>
          <a:noFill/>
          <a:ln w="7620">
            <a:solidFill>
              <a:srgbClr val="000000">
                <a:alpha val="8000"/>
              </a:srgbClr>
            </a:solidFill>
            <a:prstDash val="solid"/>
          </a:ln>
        </p:spPr>
      </p:sp>
      <p:sp>
        <p:nvSpPr>
          <p:cNvPr id="8" name="Shape 6"/>
          <p:cNvSpPr/>
          <p:nvPr/>
        </p:nvSpPr>
        <p:spPr>
          <a:xfrm>
            <a:off x="7627977" y="3298627"/>
            <a:ext cx="6153150" cy="570905"/>
          </a:xfrm>
          <a:prstGeom prst="rect">
            <a:avLst/>
          </a:prstGeom>
          <a:solidFill>
            <a:srgbClr val="FFFFFF">
              <a:alpha val="4000"/>
            </a:srgbClr>
          </a:solidFill>
          <a:ln/>
        </p:spPr>
      </p:sp>
      <p:sp>
        <p:nvSpPr>
          <p:cNvPr id="9" name="Text 7"/>
          <p:cNvSpPr/>
          <p:nvPr/>
        </p:nvSpPr>
        <p:spPr>
          <a:xfrm>
            <a:off x="7826335" y="3425309"/>
            <a:ext cx="2676049" cy="317540"/>
          </a:xfrm>
          <a:prstGeom prst="rect">
            <a:avLst/>
          </a:prstGeom>
          <a:noFill/>
          <a:ln/>
        </p:spPr>
        <p:txBody>
          <a:bodyPr wrap="none" lIns="0" tIns="0" rIns="0" bIns="0" rtlCol="0" anchor="t"/>
          <a:lstStyle/>
          <a:p>
            <a:pPr algn="l" indent="0" marL="0">
              <a:lnSpc>
                <a:spcPts val="2500"/>
              </a:lnSpc>
              <a:buNone/>
            </a:pPr>
            <a:r>
              <a:rPr lang="en-US" sz="1550" b="1" dirty="0">
                <a:solidFill>
                  <a:srgbClr val="000000"/>
                </a:solidFill>
                <a:latin typeface="Source Sans 3" pitchFamily="34" charset="0"/>
                <a:ea typeface="Source Sans 3" pitchFamily="34" charset="-122"/>
                <a:cs typeface="Source Sans 3" pitchFamily="34" charset="-120"/>
              </a:rPr>
              <a:t>Čapter</a:t>
            </a:r>
            <a:endParaRPr lang="en-US" sz="1550" dirty="0"/>
          </a:p>
        </p:txBody>
      </p:sp>
      <p:sp>
        <p:nvSpPr>
          <p:cNvPr id="10" name="Text 8"/>
          <p:cNvSpPr/>
          <p:nvPr/>
        </p:nvSpPr>
        <p:spPr>
          <a:xfrm>
            <a:off x="10906720" y="3425309"/>
            <a:ext cx="2676049" cy="317540"/>
          </a:xfrm>
          <a:prstGeom prst="rect">
            <a:avLst/>
          </a:prstGeom>
          <a:noFill/>
          <a:ln/>
        </p:spPr>
        <p:txBody>
          <a:bodyPr wrap="none" lIns="0" tIns="0" rIns="0" bIns="0" rtlCol="0" anchor="t"/>
          <a:lstStyle/>
          <a:p>
            <a:pPr algn="l" indent="0" marL="0">
              <a:lnSpc>
                <a:spcPts val="2500"/>
              </a:lnSpc>
              <a:buNone/>
            </a:pPr>
            <a:r>
              <a:rPr lang="en-US" sz="1550" b="1" dirty="0">
                <a:solidFill>
                  <a:srgbClr val="000000"/>
                </a:solidFill>
                <a:latin typeface="Source Sans 3" pitchFamily="34" charset="0"/>
                <a:ea typeface="Source Sans 3" pitchFamily="34" charset="-122"/>
                <a:cs typeface="Source Sans 3" pitchFamily="34" charset="-120"/>
              </a:rPr>
              <a:t>Gild</a:t>
            </a:r>
            <a:endParaRPr lang="en-US" sz="1550" dirty="0"/>
          </a:p>
        </p:txBody>
      </p:sp>
      <p:sp>
        <p:nvSpPr>
          <p:cNvPr id="11" name="Shape 9"/>
          <p:cNvSpPr/>
          <p:nvPr/>
        </p:nvSpPr>
        <p:spPr>
          <a:xfrm>
            <a:off x="7627977" y="3869531"/>
            <a:ext cx="6153150" cy="570905"/>
          </a:xfrm>
          <a:prstGeom prst="rect">
            <a:avLst/>
          </a:prstGeom>
          <a:solidFill>
            <a:srgbClr val="000000">
              <a:alpha val="4000"/>
            </a:srgbClr>
          </a:solidFill>
          <a:ln/>
        </p:spPr>
      </p:sp>
      <p:sp>
        <p:nvSpPr>
          <p:cNvPr id="12" name="Text 10"/>
          <p:cNvSpPr/>
          <p:nvPr/>
        </p:nvSpPr>
        <p:spPr>
          <a:xfrm>
            <a:off x="7826335" y="3996214"/>
            <a:ext cx="2676049" cy="317540"/>
          </a:xfrm>
          <a:prstGeom prst="rect">
            <a:avLst/>
          </a:prstGeom>
          <a:noFill/>
          <a:ln/>
        </p:spPr>
        <p:txBody>
          <a:bodyPr wrap="none" lIns="0" tIns="0" rIns="0" bIns="0" rtlCol="0" anchor="t"/>
          <a:lstStyle/>
          <a:p>
            <a:pPr algn="l" indent="0" marL="0">
              <a:lnSpc>
                <a:spcPts val="2500"/>
              </a:lnSpc>
              <a:buNone/>
            </a:pPr>
            <a:r>
              <a:rPr lang="en-US" sz="1550" dirty="0">
                <a:solidFill>
                  <a:srgbClr val="000000"/>
                </a:solidFill>
                <a:latin typeface="Source Sans 3" pitchFamily="34" charset="0"/>
                <a:ea typeface="Source Sans 3" pitchFamily="34" charset="-122"/>
                <a:cs typeface="Source Sans 3" pitchFamily="34" charset="-120"/>
              </a:rPr>
              <a:t>Ista profesija</a:t>
            </a:r>
            <a:endParaRPr lang="en-US" sz="1550" dirty="0"/>
          </a:p>
        </p:txBody>
      </p:sp>
      <p:sp>
        <p:nvSpPr>
          <p:cNvPr id="13" name="Text 11"/>
          <p:cNvSpPr/>
          <p:nvPr/>
        </p:nvSpPr>
        <p:spPr>
          <a:xfrm>
            <a:off x="10906720" y="3996214"/>
            <a:ext cx="2676049" cy="317540"/>
          </a:xfrm>
          <a:prstGeom prst="rect">
            <a:avLst/>
          </a:prstGeom>
          <a:noFill/>
          <a:ln/>
        </p:spPr>
        <p:txBody>
          <a:bodyPr wrap="none" lIns="0" tIns="0" rIns="0" bIns="0" rtlCol="0" anchor="t"/>
          <a:lstStyle/>
          <a:p>
            <a:pPr algn="l" indent="0" marL="0">
              <a:lnSpc>
                <a:spcPts val="2500"/>
              </a:lnSpc>
              <a:buNone/>
            </a:pPr>
            <a:r>
              <a:rPr lang="en-US" sz="1550" dirty="0">
                <a:solidFill>
                  <a:srgbClr val="000000"/>
                </a:solidFill>
                <a:latin typeface="Source Sans 3" pitchFamily="34" charset="0"/>
                <a:ea typeface="Source Sans 3" pitchFamily="34" charset="-122"/>
                <a:cs typeface="Source Sans 3" pitchFamily="34" charset="-120"/>
              </a:rPr>
              <a:t>Isto interesovanje</a:t>
            </a:r>
            <a:endParaRPr lang="en-US" sz="1550" dirty="0"/>
          </a:p>
        </p:txBody>
      </p:sp>
      <p:sp>
        <p:nvSpPr>
          <p:cNvPr id="14" name="Shape 12"/>
          <p:cNvSpPr/>
          <p:nvPr/>
        </p:nvSpPr>
        <p:spPr>
          <a:xfrm>
            <a:off x="7627977" y="4440436"/>
            <a:ext cx="6153150" cy="570905"/>
          </a:xfrm>
          <a:prstGeom prst="rect">
            <a:avLst/>
          </a:prstGeom>
          <a:solidFill>
            <a:srgbClr val="FFFFFF">
              <a:alpha val="4000"/>
            </a:srgbClr>
          </a:solidFill>
          <a:ln/>
        </p:spPr>
      </p:sp>
      <p:sp>
        <p:nvSpPr>
          <p:cNvPr id="15" name="Text 13"/>
          <p:cNvSpPr/>
          <p:nvPr/>
        </p:nvSpPr>
        <p:spPr>
          <a:xfrm>
            <a:off x="7826335" y="4567118"/>
            <a:ext cx="2676049" cy="317540"/>
          </a:xfrm>
          <a:prstGeom prst="rect">
            <a:avLst/>
          </a:prstGeom>
          <a:noFill/>
          <a:ln/>
        </p:spPr>
        <p:txBody>
          <a:bodyPr wrap="none" lIns="0" tIns="0" rIns="0" bIns="0" rtlCol="0" anchor="t"/>
          <a:lstStyle/>
          <a:p>
            <a:pPr algn="l" indent="0" marL="0">
              <a:lnSpc>
                <a:spcPts val="2500"/>
              </a:lnSpc>
              <a:buNone/>
            </a:pPr>
            <a:r>
              <a:rPr lang="en-US" sz="1550" dirty="0">
                <a:solidFill>
                  <a:srgbClr val="000000"/>
                </a:solidFill>
                <a:latin typeface="Source Sans 3" pitchFamily="34" charset="0"/>
                <a:ea typeface="Source Sans 3" pitchFamily="34" charset="-122"/>
                <a:cs typeface="Source Sans 3" pitchFamily="34" charset="-120"/>
              </a:rPr>
              <a:t>Svi psiholozi</a:t>
            </a:r>
            <a:endParaRPr lang="en-US" sz="1550" dirty="0"/>
          </a:p>
        </p:txBody>
      </p:sp>
      <p:sp>
        <p:nvSpPr>
          <p:cNvPr id="16" name="Text 14"/>
          <p:cNvSpPr/>
          <p:nvPr/>
        </p:nvSpPr>
        <p:spPr>
          <a:xfrm>
            <a:off x="10906720" y="4567118"/>
            <a:ext cx="2676049" cy="317540"/>
          </a:xfrm>
          <a:prstGeom prst="rect">
            <a:avLst/>
          </a:prstGeom>
          <a:noFill/>
          <a:ln/>
        </p:spPr>
        <p:txBody>
          <a:bodyPr wrap="none" lIns="0" tIns="0" rIns="0" bIns="0" rtlCol="0" anchor="t"/>
          <a:lstStyle/>
          <a:p>
            <a:pPr algn="l" indent="0" marL="0">
              <a:lnSpc>
                <a:spcPts val="2500"/>
              </a:lnSpc>
              <a:buNone/>
            </a:pPr>
            <a:r>
              <a:rPr lang="en-US" sz="1550" dirty="0">
                <a:solidFill>
                  <a:srgbClr val="000000"/>
                </a:solidFill>
                <a:latin typeface="Source Sans 3" pitchFamily="34" charset="0"/>
                <a:ea typeface="Source Sans 3" pitchFamily="34" charset="-122"/>
                <a:cs typeface="Source Sans 3" pitchFamily="34" charset="-120"/>
              </a:rPr>
              <a:t>Svi zainteresovani za AI u HR-u</a:t>
            </a:r>
            <a:endParaRPr lang="en-US" sz="1550" dirty="0"/>
          </a:p>
        </p:txBody>
      </p:sp>
      <p:sp>
        <p:nvSpPr>
          <p:cNvPr id="17" name="Shape 15"/>
          <p:cNvSpPr/>
          <p:nvPr/>
        </p:nvSpPr>
        <p:spPr>
          <a:xfrm>
            <a:off x="7627977" y="5011341"/>
            <a:ext cx="6153150" cy="570905"/>
          </a:xfrm>
          <a:prstGeom prst="rect">
            <a:avLst/>
          </a:prstGeom>
          <a:solidFill>
            <a:srgbClr val="000000">
              <a:alpha val="4000"/>
            </a:srgbClr>
          </a:solidFill>
          <a:ln/>
        </p:spPr>
      </p:sp>
      <p:sp>
        <p:nvSpPr>
          <p:cNvPr id="18" name="Text 16"/>
          <p:cNvSpPr/>
          <p:nvPr/>
        </p:nvSpPr>
        <p:spPr>
          <a:xfrm>
            <a:off x="7826335" y="5138023"/>
            <a:ext cx="2676049" cy="317540"/>
          </a:xfrm>
          <a:prstGeom prst="rect">
            <a:avLst/>
          </a:prstGeom>
          <a:noFill/>
          <a:ln/>
        </p:spPr>
        <p:txBody>
          <a:bodyPr wrap="none" lIns="0" tIns="0" rIns="0" bIns="0" rtlCol="0" anchor="t"/>
          <a:lstStyle/>
          <a:p>
            <a:pPr algn="l" indent="0" marL="0">
              <a:lnSpc>
                <a:spcPts val="2500"/>
              </a:lnSpc>
              <a:buNone/>
            </a:pPr>
            <a:r>
              <a:rPr lang="en-US" sz="1550" dirty="0">
                <a:solidFill>
                  <a:srgbClr val="000000"/>
                </a:solidFill>
                <a:latin typeface="Source Sans 3" pitchFamily="34" charset="0"/>
                <a:ea typeface="Source Sans 3" pitchFamily="34" charset="-122"/>
                <a:cs typeface="Source Sans 3" pitchFamily="34" charset="-120"/>
              </a:rPr>
              <a:t>Obavezna pripadnost</a:t>
            </a:r>
            <a:endParaRPr lang="en-US" sz="1550" dirty="0"/>
          </a:p>
        </p:txBody>
      </p:sp>
      <p:sp>
        <p:nvSpPr>
          <p:cNvPr id="19" name="Text 17"/>
          <p:cNvSpPr/>
          <p:nvPr/>
        </p:nvSpPr>
        <p:spPr>
          <a:xfrm>
            <a:off x="10906720" y="5138023"/>
            <a:ext cx="2676049" cy="317540"/>
          </a:xfrm>
          <a:prstGeom prst="rect">
            <a:avLst/>
          </a:prstGeom>
          <a:noFill/>
          <a:ln/>
        </p:spPr>
        <p:txBody>
          <a:bodyPr wrap="none" lIns="0" tIns="0" rIns="0" bIns="0" rtlCol="0" anchor="t"/>
          <a:lstStyle/>
          <a:p>
            <a:pPr algn="l" indent="0" marL="0">
              <a:lnSpc>
                <a:spcPts val="2500"/>
              </a:lnSpc>
              <a:buNone/>
            </a:pPr>
            <a:r>
              <a:rPr lang="en-US" sz="1550" dirty="0">
                <a:solidFill>
                  <a:srgbClr val="000000"/>
                </a:solidFill>
                <a:latin typeface="Source Sans 3" pitchFamily="34" charset="0"/>
                <a:ea typeface="Source Sans 3" pitchFamily="34" charset="-122"/>
                <a:cs typeface="Source Sans 3" pitchFamily="34" charset="-120"/>
              </a:rPr>
              <a:t>Dobrovoljna pripadnost</a:t>
            </a:r>
            <a:endParaRPr lang="en-US" sz="1550" dirty="0"/>
          </a:p>
        </p:txBody>
      </p:sp>
      <p:sp>
        <p:nvSpPr>
          <p:cNvPr id="20" name="Shape 18"/>
          <p:cNvSpPr/>
          <p:nvPr/>
        </p:nvSpPr>
        <p:spPr>
          <a:xfrm>
            <a:off x="7627977" y="5582245"/>
            <a:ext cx="6153150" cy="570905"/>
          </a:xfrm>
          <a:prstGeom prst="rect">
            <a:avLst/>
          </a:prstGeom>
          <a:solidFill>
            <a:srgbClr val="FFFFFF">
              <a:alpha val="4000"/>
            </a:srgbClr>
          </a:solidFill>
          <a:ln/>
        </p:spPr>
      </p:sp>
      <p:sp>
        <p:nvSpPr>
          <p:cNvPr id="21" name="Text 19"/>
          <p:cNvSpPr/>
          <p:nvPr/>
        </p:nvSpPr>
        <p:spPr>
          <a:xfrm>
            <a:off x="7826335" y="5708928"/>
            <a:ext cx="2676049" cy="317540"/>
          </a:xfrm>
          <a:prstGeom prst="rect">
            <a:avLst/>
          </a:prstGeom>
          <a:noFill/>
          <a:ln/>
        </p:spPr>
        <p:txBody>
          <a:bodyPr wrap="none" lIns="0" tIns="0" rIns="0" bIns="0" rtlCol="0" anchor="t"/>
          <a:lstStyle/>
          <a:p>
            <a:pPr algn="l" indent="0" marL="0">
              <a:lnSpc>
                <a:spcPts val="2500"/>
              </a:lnSpc>
              <a:buNone/>
            </a:pPr>
            <a:r>
              <a:rPr lang="en-US" sz="1550" dirty="0">
                <a:solidFill>
                  <a:srgbClr val="000000"/>
                </a:solidFill>
                <a:latin typeface="Source Sans 3" pitchFamily="34" charset="0"/>
                <a:ea typeface="Source Sans 3" pitchFamily="34" charset="-122"/>
                <a:cs typeface="Source Sans 3" pitchFamily="34" charset="-120"/>
              </a:rPr>
              <a:t>Stručni standardi</a:t>
            </a:r>
            <a:endParaRPr lang="en-US" sz="1550" dirty="0"/>
          </a:p>
        </p:txBody>
      </p:sp>
      <p:sp>
        <p:nvSpPr>
          <p:cNvPr id="22" name="Text 20"/>
          <p:cNvSpPr/>
          <p:nvPr/>
        </p:nvSpPr>
        <p:spPr>
          <a:xfrm>
            <a:off x="10906720" y="5708928"/>
            <a:ext cx="2676049" cy="317540"/>
          </a:xfrm>
          <a:prstGeom prst="rect">
            <a:avLst/>
          </a:prstGeom>
          <a:noFill/>
          <a:ln/>
        </p:spPr>
        <p:txBody>
          <a:bodyPr wrap="none" lIns="0" tIns="0" rIns="0" bIns="0" rtlCol="0" anchor="t"/>
          <a:lstStyle/>
          <a:p>
            <a:pPr algn="l" indent="0" marL="0">
              <a:lnSpc>
                <a:spcPts val="2500"/>
              </a:lnSpc>
              <a:buNone/>
            </a:pPr>
            <a:r>
              <a:rPr lang="en-US" sz="1550" dirty="0">
                <a:solidFill>
                  <a:srgbClr val="000000"/>
                </a:solidFill>
                <a:latin typeface="Source Sans 3" pitchFamily="34" charset="0"/>
                <a:ea typeface="Source Sans 3" pitchFamily="34" charset="-122"/>
                <a:cs typeface="Source Sans 3" pitchFamily="34" charset="-120"/>
              </a:rPr>
              <a:t>Zajednička interesovanja</a:t>
            </a:r>
            <a:endParaRPr lang="en-US" sz="155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spTree>
      <p:nvGrpSpPr>
        <p:cNvPr id="1" name=""/>
        <p:cNvGrpSpPr/>
        <p:nvPr/>
      </p:nvGrpSpPr>
      <p:grpSpPr>
        <a:xfrm>
          <a:off x="0" y="0"/>
          <a:ext cx="0" cy="0"/>
          <a:chOff x="0" y="0"/>
          <a:chExt cx="0" cy="0"/>
        </a:xfrm>
      </p:grpSpPr>
      <p:sp>
        <p:nvSpPr>
          <p:cNvPr id="2" name="Text 0"/>
          <p:cNvSpPr/>
          <p:nvPr/>
        </p:nvSpPr>
        <p:spPr>
          <a:xfrm>
            <a:off x="793790" y="2044660"/>
            <a:ext cx="4961811" cy="620078"/>
          </a:xfrm>
          <a:prstGeom prst="rect">
            <a:avLst/>
          </a:prstGeom>
          <a:noFill/>
          <a:ln/>
        </p:spPr>
        <p:txBody>
          <a:bodyPr wrap="none" lIns="0" tIns="0" rIns="0" bIns="0" rtlCol="0" anchor="t"/>
          <a:lstStyle/>
          <a:p>
            <a:pPr algn="l" indent="0" marL="0">
              <a:lnSpc>
                <a:spcPts val="4850"/>
              </a:lnSpc>
              <a:buNone/>
            </a:pPr>
            <a:r>
              <a:rPr lang="en-US" sz="3900" b="1" dirty="0">
                <a:solidFill>
                  <a:srgbClr val="769993"/>
                </a:solidFill>
                <a:latin typeface="Montserrat Bold" pitchFamily="34" charset="0"/>
                <a:ea typeface="Montserrat Bold" pitchFamily="34" charset="-122"/>
                <a:cs typeface="Montserrat Bold" pitchFamily="34" charset="-120"/>
              </a:rPr>
              <a:t>Trio </a:t>
            </a:r>
            <a:endParaRPr lang="en-US" sz="3900" dirty="0"/>
          </a:p>
        </p:txBody>
      </p:sp>
      <p:sp>
        <p:nvSpPr>
          <p:cNvPr id="3" name="Shape 1"/>
          <p:cNvSpPr/>
          <p:nvPr/>
        </p:nvSpPr>
        <p:spPr>
          <a:xfrm>
            <a:off x="793790" y="3061573"/>
            <a:ext cx="13042821" cy="3123367"/>
          </a:xfrm>
          <a:prstGeom prst="roundRect">
            <a:avLst>
              <a:gd name="adj" fmla="val 2669"/>
            </a:avLst>
          </a:prstGeom>
          <a:solidFill>
            <a:srgbClr val="E2E9E8"/>
          </a:solidFill>
          <a:ln w="7620">
            <a:solidFill>
              <a:srgbClr val="C8CFCE"/>
            </a:solidFill>
            <a:prstDash val="solid"/>
          </a:ln>
        </p:spPr>
      </p:sp>
      <p:sp>
        <p:nvSpPr>
          <p:cNvPr id="4" name="Text 2"/>
          <p:cNvSpPr/>
          <p:nvPr/>
        </p:nvSpPr>
        <p:spPr>
          <a:xfrm>
            <a:off x="999768" y="3267551"/>
            <a:ext cx="2480905" cy="310158"/>
          </a:xfrm>
          <a:prstGeom prst="rect">
            <a:avLst/>
          </a:prstGeom>
          <a:noFill/>
          <a:ln/>
        </p:spPr>
        <p:txBody>
          <a:bodyPr wrap="none" lIns="0" tIns="0" rIns="0" bIns="0" rtlCol="0" anchor="t"/>
          <a:lstStyle/>
          <a:p>
            <a:pPr algn="l" indent="0" marL="0">
              <a:lnSpc>
                <a:spcPts val="2400"/>
              </a:lnSpc>
              <a:buNone/>
            </a:pPr>
            <a:r>
              <a:rPr lang="en-US" sz="1950" b="1" dirty="0">
                <a:solidFill>
                  <a:srgbClr val="272525"/>
                </a:solidFill>
                <a:latin typeface="Montserrat Bold" pitchFamily="34" charset="0"/>
                <a:ea typeface="Montserrat Bold" pitchFamily="34" charset="-122"/>
                <a:cs typeface="Montserrat Bold" pitchFamily="34" charset="-120"/>
              </a:rPr>
              <a:t>Trio</a:t>
            </a:r>
            <a:endParaRPr lang="en-US" sz="1950" dirty="0"/>
          </a:p>
        </p:txBody>
      </p:sp>
      <p:sp>
        <p:nvSpPr>
          <p:cNvPr id="5" name="Text 3"/>
          <p:cNvSpPr/>
          <p:nvPr/>
        </p:nvSpPr>
        <p:spPr>
          <a:xfrm>
            <a:off x="999768" y="3696772"/>
            <a:ext cx="12630864" cy="317540"/>
          </a:xfrm>
          <a:prstGeom prst="rect">
            <a:avLst/>
          </a:prstGeom>
          <a:noFill/>
          <a:ln/>
        </p:spPr>
        <p:txBody>
          <a:bodyPr wrap="none" lIns="0" tIns="0" rIns="0" bIns="0" rtlCol="0" anchor="t"/>
          <a:lstStyle/>
          <a:p>
            <a:pPr algn="l" indent="0" marL="0">
              <a:lnSpc>
                <a:spcPts val="2500"/>
              </a:lnSpc>
              <a:buNone/>
            </a:pPr>
            <a:r>
              <a:rPr lang="en-US" sz="1550" dirty="0">
                <a:solidFill>
                  <a:srgbClr val="272525"/>
                </a:solidFill>
                <a:latin typeface="Source Sans 3" pitchFamily="34" charset="0"/>
                <a:ea typeface="Source Sans 3" pitchFamily="34" charset="-122"/>
                <a:cs typeface="Source Sans 3" pitchFamily="34" charset="-120"/>
              </a:rPr>
              <a:t>Trio je liderski trojac svakog tribe-a koji obezbeđuje strateško usklađivanje. Čine ga tri uloge:</a:t>
            </a:r>
            <a:endParaRPr lang="en-US" sz="1550" dirty="0"/>
          </a:p>
        </p:txBody>
      </p:sp>
      <p:sp>
        <p:nvSpPr>
          <p:cNvPr id="6" name="Text 4"/>
          <p:cNvSpPr/>
          <p:nvPr/>
        </p:nvSpPr>
        <p:spPr>
          <a:xfrm>
            <a:off x="999768" y="4133374"/>
            <a:ext cx="12630864" cy="1091446"/>
          </a:xfrm>
          <a:prstGeom prst="rect">
            <a:avLst/>
          </a:prstGeom>
          <a:noFill/>
          <a:ln/>
        </p:spPr>
        <p:txBody>
          <a:bodyPr wrap="square" lIns="0" tIns="0" rIns="0" bIns="0" rtlCol="0" anchor="t"/>
          <a:lstStyle/>
          <a:p>
            <a:pPr algn="l" marL="342900" indent="-342900">
              <a:lnSpc>
                <a:spcPts val="2500"/>
              </a:lnSpc>
              <a:buSzPct val="100000"/>
              <a:buChar char="•"/>
            </a:pPr>
            <a:r>
              <a:rPr lang="en-US" sz="1550" b="1" dirty="0">
                <a:solidFill>
                  <a:srgbClr val="272525"/>
                </a:solidFill>
                <a:latin typeface="Source Sans 3" pitchFamily="34" charset="0"/>
                <a:ea typeface="Source Sans 3" pitchFamily="34" charset="-122"/>
                <a:cs typeface="Source Sans 3" pitchFamily="34" charset="-120"/>
              </a:rPr>
              <a:t>Product Manager</a:t>
            </a:r>
            <a:pPr algn="l" indent="0" marL="0">
              <a:lnSpc>
                <a:spcPts val="2500"/>
              </a:lnSpc>
              <a:buNone/>
            </a:pPr>
            <a:r>
              <a:rPr lang="en-US" sz="1550" dirty="0">
                <a:solidFill>
                  <a:srgbClr val="272525"/>
                </a:solidFill>
                <a:latin typeface="Source Sans 3" pitchFamily="34" charset="0"/>
                <a:ea typeface="Source Sans 3" pitchFamily="34" charset="-122"/>
                <a:cs typeface="Source Sans 3" pitchFamily="34" charset="-120"/>
              </a:rPr>
              <a:t> — šta pravimo i zašto</a:t>
            </a:r>
            <a:endParaRPr lang="en-US" sz="1550" dirty="0"/>
          </a:p>
          <a:p>
            <a:pPr algn="l" marL="342900" indent="-342900">
              <a:lnSpc>
                <a:spcPts val="2500"/>
              </a:lnSpc>
              <a:buSzPct val="100000"/>
              <a:buChar char="•"/>
            </a:pPr>
            <a:r>
              <a:rPr lang="en-US" sz="1550" b="1" dirty="0">
                <a:solidFill>
                  <a:srgbClr val="272525"/>
                </a:solidFill>
                <a:latin typeface="Source Sans 3" pitchFamily="34" charset="0"/>
                <a:ea typeface="Source Sans 3" pitchFamily="34" charset="-122"/>
                <a:cs typeface="Source Sans 3" pitchFamily="34" charset="-120"/>
              </a:rPr>
              <a:t>Agile Coach</a:t>
            </a:r>
            <a:pPr algn="l" indent="0" marL="0">
              <a:lnSpc>
                <a:spcPts val="2500"/>
              </a:lnSpc>
              <a:buNone/>
            </a:pPr>
            <a:r>
              <a:rPr lang="en-US" sz="1550" dirty="0">
                <a:solidFill>
                  <a:srgbClr val="272525"/>
                </a:solidFill>
                <a:latin typeface="Source Sans 3" pitchFamily="34" charset="0"/>
                <a:ea typeface="Source Sans 3" pitchFamily="34" charset="-122"/>
                <a:cs typeface="Source Sans 3" pitchFamily="34" charset="-120"/>
              </a:rPr>
              <a:t> — kako radimo i kako poboljšavamo proces</a:t>
            </a:r>
            <a:endParaRPr lang="en-US" sz="1550" dirty="0"/>
          </a:p>
          <a:p>
            <a:pPr algn="l" marL="342900" indent="-342900">
              <a:lnSpc>
                <a:spcPts val="2500"/>
              </a:lnSpc>
              <a:buSzPct val="100000"/>
              <a:buChar char="•"/>
            </a:pPr>
            <a:r>
              <a:rPr lang="en-US" sz="1550" b="1" dirty="0">
                <a:solidFill>
                  <a:srgbClr val="272525"/>
                </a:solidFill>
                <a:latin typeface="Source Sans 3" pitchFamily="34" charset="0"/>
                <a:ea typeface="Source Sans 3" pitchFamily="34" charset="-122"/>
                <a:cs typeface="Source Sans 3" pitchFamily="34" charset="-120"/>
              </a:rPr>
              <a:t>Engineering Lead / operativni lider</a:t>
            </a:r>
            <a:pPr algn="l" indent="0" marL="0">
              <a:lnSpc>
                <a:spcPts val="2500"/>
              </a:lnSpc>
              <a:buNone/>
            </a:pPr>
            <a:r>
              <a:rPr lang="en-US" sz="1550" dirty="0">
                <a:solidFill>
                  <a:srgbClr val="272525"/>
                </a:solidFill>
                <a:latin typeface="Source Sans 3" pitchFamily="34" charset="0"/>
                <a:ea typeface="Source Sans 3" pitchFamily="34" charset="-122"/>
                <a:cs typeface="Source Sans 3" pitchFamily="34" charset="-120"/>
              </a:rPr>
              <a:t> — kako tehnički realizujemo i koliko nas to košta</a:t>
            </a:r>
            <a:endParaRPr lang="en-US" sz="1550" dirty="0"/>
          </a:p>
        </p:txBody>
      </p:sp>
      <p:sp>
        <p:nvSpPr>
          <p:cNvPr id="7" name="Text 5"/>
          <p:cNvSpPr/>
          <p:nvPr/>
        </p:nvSpPr>
        <p:spPr>
          <a:xfrm>
            <a:off x="999768" y="5343882"/>
            <a:ext cx="12630864" cy="635079"/>
          </a:xfrm>
          <a:prstGeom prst="rect">
            <a:avLst/>
          </a:prstGeom>
          <a:noFill/>
          <a:ln/>
        </p:spPr>
        <p:txBody>
          <a:bodyPr wrap="square" lIns="0" tIns="0" rIns="0" bIns="0" rtlCol="0" anchor="t"/>
          <a:lstStyle/>
          <a:p>
            <a:pPr algn="l" indent="0" marL="0">
              <a:lnSpc>
                <a:spcPts val="2500"/>
              </a:lnSpc>
              <a:buNone/>
            </a:pPr>
            <a:r>
              <a:rPr lang="en-US" sz="1550" dirty="0">
                <a:solidFill>
                  <a:srgbClr val="272525"/>
                </a:solidFill>
                <a:latin typeface="Source Sans 3" pitchFamily="34" charset="0"/>
                <a:ea typeface="Source Sans 3" pitchFamily="34" charset="-122"/>
                <a:cs typeface="Source Sans 3" pitchFamily="34" charset="-120"/>
              </a:rPr>
              <a:t>U HR primeru, trio bi činili HR direktor/ka, OPR konsultant ili agile coach i COO ili neko iz poslovnog rukovodstva. Trio obezbeđuje da HR skvodovi ne rade u vakuumu — da su povezani sa strateškim prioritetima organizacije.</a:t>
            </a:r>
            <a:endParaRPr lang="en-US" sz="15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18</Slides>
  <Notes>18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18</vt:i4>
      </vt:variant>
    </vt:vector>
  </HeadingPairs>
  <TitlesOfParts>
    <vt:vector size="21"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lastModifiedBy/>
  <cp:revision>1</cp:revision>
  <dcterms:created xsi:type="dcterms:W3CDTF">2026-03-23T21:27:23Z</dcterms:created>
  <dcterms:modified xsi:type="dcterms:W3CDTF">2026-03-23T21:27:23Z</dcterms:modified>
</cp:coreProperties>
</file>