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Comfortaa" pitchFamily="2" charset="0"/>
      <p:regular r:id="rId34"/>
      <p:bold r:id="rId35"/>
    </p:embeddedFont>
    <p:embeddedFont>
      <p:font typeface="Comfortaa SemiBold" pitchFamily="2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37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4aa140ffd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e4aa140ffd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4aa140ff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e4aa140ff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4aa140ff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e4aa140ff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4aa140ffd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e4aa140ffd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e4aa140ffd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e4aa140ffd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4aa140ffd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e4aa140ffd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4aa140ffd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e4aa140ffd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4aa140ffd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e4aa140ffd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e4aa140ffd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e4aa140ffd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e4aa140ff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e4aa140ff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310fd6f7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310fd6f7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4aa140ffd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e4aa140ffd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e4aa140ff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e4aa140ff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e4aa140ff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e4aa140ffd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e4aa140ffd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e4aa140ffd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e4aa140ffd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e4aa140ffd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e4aa140ff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e4aa140ff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e4aa140ffd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e4aa140ffd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e4aa140ffd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e4aa140ffd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e4aa140ffd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e4aa140ffd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e4aa140ffd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e4aa140ffd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4aa140f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e4aa140f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e4aa140ffd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e4aa140ffd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e4aa140ffd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e4aa140ffd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4aa140ff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4aa140ff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4aa140ff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4aa140ff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4aa140ff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4aa140ff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e4aa140ff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e4aa140ff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4aa140ff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4aa140ff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2d8cbc53b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2d8cbc53b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4425" y="4365100"/>
            <a:ext cx="839575" cy="7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13525"/>
            <a:ext cx="1402925" cy="10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 SemiBold"/>
              <a:buNone/>
              <a:defRPr sz="2800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fortaa"/>
              <a:buChar char="●"/>
              <a:defRPr sz="18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●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○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mfortaa"/>
              <a:buChar char="■"/>
              <a:defRPr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392192107073433" TargetMode="External"/><Relationship Id="rId7" Type="http://schemas.openxmlformats.org/officeDocument/2006/relationships/hyperlink" Target="https://doi.org/10.2298/SOC2002193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5964%2Fejop.v15i1.1690" TargetMode="External"/><Relationship Id="rId5" Type="http://schemas.openxmlformats.org/officeDocument/2006/relationships/hyperlink" Target="https://doi.org/10.1348/000712606X101808" TargetMode="External"/><Relationship Id="rId4" Type="http://schemas.openxmlformats.org/officeDocument/2006/relationships/hyperlink" Target="https://doi.org/10.31234/osf.io/tgrcu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5964%2Fejop.v15i1.1903" TargetMode="External"/><Relationship Id="rId3" Type="http://schemas.openxmlformats.org/officeDocument/2006/relationships/hyperlink" Target="https://doi.org/10.1016/j.tics.2021.02.007" TargetMode="External"/><Relationship Id="rId7" Type="http://schemas.openxmlformats.org/officeDocument/2006/relationships/hyperlink" Target="https://doi.org/10.3389/fpsyg.2020.56679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02/acp.3770" TargetMode="External"/><Relationship Id="rId5" Type="http://schemas.openxmlformats.org/officeDocument/2006/relationships/hyperlink" Target="https://doi.org/10.31234/osf.io/agp5y" TargetMode="External"/><Relationship Id="rId4" Type="http://schemas.openxmlformats.org/officeDocument/2006/relationships/hyperlink" Target="https://doi.org/10.31234/osf.io/3yu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237100"/>
            <a:ext cx="8520600" cy="165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8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IRACIONALNA UVERENJA I UPITNA ZDRAVSTVENA PONAŠANJA</a:t>
            </a:r>
            <a:endParaRPr sz="358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900000" y="21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SU IRACIONALNA UVERENJA?</a:t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>
            <a:off x="0" y="1270525"/>
            <a:ext cx="8277900" cy="31365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8000" y="1481288"/>
            <a:ext cx="79200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944400" y="1487150"/>
            <a:ext cx="7333500" cy="94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 koja nisu zasnovana na valjanim dokazima ili koja nisu posledica logički ispravnog razmišljanja. 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943200" y="2501900"/>
            <a:ext cx="7333500" cy="94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 b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Lična iracionalna uverenja </a:t>
            </a: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 vezana za pojedinca, njegov odnos prema sebi i drugim ljudima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943200" y="3482025"/>
            <a:ext cx="7478700" cy="940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 b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Društvena</a:t>
            </a:r>
            <a:r>
              <a:rPr lang="en-GB" sz="1700" b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b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iracionalna</a:t>
            </a:r>
            <a:r>
              <a:rPr lang="en-GB" sz="1700" b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b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700" b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deli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veliki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broj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ljudi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deo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kulture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a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tiču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društvenih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aktera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organizacije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sveta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oko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nas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7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0" y="4464000"/>
            <a:ext cx="8277900" cy="6795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1" name="Google Shape;17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4453200"/>
            <a:ext cx="648000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943200" y="4554000"/>
            <a:ext cx="7333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Ovde ćemo se baviti </a:t>
            </a:r>
            <a:r>
              <a:rPr lang="en-GB" sz="17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društvenim iracionalnim uverenjima.</a:t>
            </a:r>
            <a:endParaRPr sz="17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000" y="3465988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250965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900000" y="252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DRUŠTVENA IRACIONALNA UVERENJA</a:t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0" y="1270525"/>
            <a:ext cx="8277900" cy="38730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8000" y="1328888"/>
            <a:ext cx="79200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944400" y="1479951"/>
            <a:ext cx="7333500" cy="63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Ova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deo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kulture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deli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ih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veliki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broj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ljudi</a:t>
            </a:r>
            <a:endParaRPr sz="17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943200" y="2113701"/>
            <a:ext cx="7333500" cy="124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Međutim, među ljudima unutar iste zajednice postoje individualne razlike u snazi i broju iracionalnih uverenja - neki ih gaje više, a neki manje. 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943200" y="3322438"/>
            <a:ext cx="7333500" cy="176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 društvena iracionalna uverenja spadaju: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omfortaa"/>
              <a:buChar char="●"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Sujeverje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omfortaa"/>
              <a:buChar char="●"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Verovanje u paranormalno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omfortaa"/>
              <a:buChar char="●"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Teorije zavere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Comfortaa"/>
              <a:buChar char="●"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Magijska uverenja o zdravlju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00" y="3465988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0" y="22205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128600" y="252000"/>
            <a:ext cx="71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SUJEVERJE</a:t>
            </a:r>
            <a:endParaRPr/>
          </a:p>
        </p:txBody>
      </p:sp>
      <p:sp>
        <p:nvSpPr>
          <p:cNvPr id="193" name="Google Shape;193;p24"/>
          <p:cNvSpPr/>
          <p:nvPr/>
        </p:nvSpPr>
        <p:spPr>
          <a:xfrm>
            <a:off x="0" y="1270525"/>
            <a:ext cx="8277900" cy="38730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8000" y="1786088"/>
            <a:ext cx="79200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944400" y="1639550"/>
            <a:ext cx="7333500" cy="124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Verovanje u postojanje natprirodnih sila koje deluju na događaje u budućnosti ili koje mogu osobu ugroziti ili zaštititi od negativnih uticaja </a:t>
            </a:r>
            <a:endParaRPr sz="17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943200" y="2954400"/>
            <a:ext cx="7242900" cy="209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Primeri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sujeverja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17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omfortaa"/>
              <a:buChar char="●"/>
            </a:pP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Crveni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konac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vezan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oko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ručnog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zgloba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štiti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od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uroka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omfortaa"/>
              <a:buChar char="●"/>
            </a:pP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Kada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pominju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nesrećni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ishodi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bolesti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treba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pomeriti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s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mesta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ugristi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za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jezik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kucnuti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tri puta u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drvo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595959"/>
              </a:buClr>
              <a:buSzPts val="1600"/>
              <a:buFont typeface="Comfortaa"/>
              <a:buChar char="●"/>
            </a:pP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Kada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priča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o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povredama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bolestima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ne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treba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pokazivati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sopstvenom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telu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7" name="Google Shape;19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29904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976200" y="175800"/>
            <a:ext cx="71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ZAŠTO JE VAŽNO RAZUMETI UTICAJ SUJEVERJA?</a:t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0" y="1270525"/>
            <a:ext cx="8277900" cy="27909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 txBox="1"/>
          <p:nvPr/>
        </p:nvSpPr>
        <p:spPr>
          <a:xfrm>
            <a:off x="944400" y="1487150"/>
            <a:ext cx="7333500" cy="14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Rezultati REASON4HEALTH projekta pokazuju da su ljudi skloni sujeverju takođe skloniji da koriste TKAM prakse. </a:t>
            </a:r>
            <a:endParaRPr sz="1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To se posebno odnosi na one prakse koje podrazumevaju običaje i rituale - npr. nošenje amajlija ili pijenje vode sa lekovitih izvora.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943200" y="3106800"/>
            <a:ext cx="72429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Takođe, osobe koje su sklonije sujeverju takođe su sklonije nepridržavanju preporuka koje daju lekari.</a:t>
            </a:r>
            <a:endParaRPr sz="1700" i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7790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30666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title"/>
          </p:nvPr>
        </p:nvSpPr>
        <p:spPr>
          <a:xfrm>
            <a:off x="1128600" y="252000"/>
            <a:ext cx="71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TEORIJE ZAVERE</a:t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0" y="1270525"/>
            <a:ext cx="8277900" cy="38730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8000" y="1786088"/>
            <a:ext cx="79200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944400" y="1639550"/>
            <a:ext cx="7333500" cy="214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Teorije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zavere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nedokazane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nepotvrđene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tvrdnje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o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postojanju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tajnog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plana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grupe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ljudi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organizacija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koje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upravljaju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važnim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događajima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svetu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kako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bi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ostvarili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sopstvene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interese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najčešće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štetu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drugih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ljudi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7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Teorije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zavere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nisu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nov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fenomen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-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primeri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mogu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naći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kroz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čitavu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istoriju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5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943200" y="3564000"/>
            <a:ext cx="7242900" cy="116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7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Takođe, teorije zavere su uverenja koje gaji zaista veliki broj ljudi. Istraživanja pokazuju da preko 70% posto ljudi u Srbiji veruje u neku od teorija zavere u vezi sa koronavirusom</a:t>
            </a:r>
            <a:endParaRPr sz="1600" i="1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3676200"/>
            <a:ext cx="72000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28000" cy="7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1128600" y="108000"/>
            <a:ext cx="71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ZAŠTO JE VAŽNO RAZUMETI UTICAJ TEORIJA ZAVERE?</a:t>
            </a: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0" y="1270525"/>
            <a:ext cx="8277900" cy="38730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 txBox="1"/>
          <p:nvPr/>
        </p:nvSpPr>
        <p:spPr>
          <a:xfrm>
            <a:off x="944400" y="1487150"/>
            <a:ext cx="7333500" cy="22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Postoji mnogo različitih teorija zavere i one se mogu razlikovati po uticaju koje imaju na ponašanje onih koji u njih veruju.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 primer, uverenje da je sletanje na Mesec 1969. godine lažirano nema posebnog uticaja na ponašanje.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Međutim, uverenje da se ljudima putem vakcina usađuju čipovi za praćenje u cilju kontrole stanovništva može voditi odbijanju vakcinacije ili ubeđivanju drugih da se ne vakcinišu.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943200" y="3837477"/>
            <a:ext cx="7262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koliko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neko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veruje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jednu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teoriju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zavere</a:t>
            </a:r>
            <a:r>
              <a:rPr lang="sr-Latn-RS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postoji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veća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verovatnoća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će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poverovati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nove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čak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nepovezane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teorije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zavere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Ova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činjenica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ukazuje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opasnost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od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generalizacije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nepoverenja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prema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zvaničnim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autoritetima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institucijama</a:t>
            </a:r>
            <a:r>
              <a:rPr lang="en-GB" sz="16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3975750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571400"/>
            <a:ext cx="720000" cy="6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828000" cy="71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>
            <a:spLocks noGrp="1"/>
          </p:cNvSpPr>
          <p:nvPr>
            <p:ph type="title"/>
          </p:nvPr>
        </p:nvSpPr>
        <p:spPr>
          <a:xfrm>
            <a:off x="1128600" y="252000"/>
            <a:ext cx="71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MEDICINSKE TEORIJE ZAVERE</a:t>
            </a: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0" y="1270525"/>
            <a:ext cx="8277900" cy="27864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8"/>
          <p:cNvSpPr txBox="1"/>
          <p:nvPr/>
        </p:nvSpPr>
        <p:spPr>
          <a:xfrm>
            <a:off x="944400" y="1410925"/>
            <a:ext cx="7333500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Od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posebnog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interesa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za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zdravstvena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ponašanja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teorije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zavere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vezi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oblašću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medicine.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Farmaceutske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kuće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prodaju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neproverene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bespotrebne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lekove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samo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bi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ostvarili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velike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profite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i="1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Farmaceutske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kuće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tajnosti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čuvaju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efikasne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lekove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zato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što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mogu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ostvare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više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profita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ako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ljudi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bolesni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i="1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Farmaceutske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kuće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sabotiraju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razvoj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prodaju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efikasnih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lekova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i="1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Farmaceutske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kuće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izazivaju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pandemije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kako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bi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prodavali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lekove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taj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način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nastavili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i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stiču</a:t>
            </a:r>
            <a:r>
              <a:rPr lang="en-GB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profit.</a:t>
            </a:r>
            <a:endParaRPr i="1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51200"/>
            <a:ext cx="828001" cy="71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1421600"/>
            <a:ext cx="720001" cy="6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8"/>
          <p:cNvSpPr/>
          <p:nvPr/>
        </p:nvSpPr>
        <p:spPr>
          <a:xfrm>
            <a:off x="0" y="4140475"/>
            <a:ext cx="8277900" cy="10029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43008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8"/>
          <p:cNvSpPr txBox="1"/>
          <p:nvPr/>
        </p:nvSpPr>
        <p:spPr>
          <a:xfrm>
            <a:off x="944400" y="4192075"/>
            <a:ext cx="74589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Medicinske teorije zavere utiču na ljude tako što ih udaljavaju od zvanične medicine i preporuka koje daju lekari: oni koji veruju u ove teorije češće koriste TKAM i manje se pridržavaju preporuka lekara.</a:t>
            </a:r>
            <a:endParaRPr sz="15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1128600" y="252000"/>
            <a:ext cx="71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MAGIJSKA UVERENJA O ZDRAVLJU</a:t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0" y="1273750"/>
            <a:ext cx="8277900" cy="27615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8000" y="1786088"/>
            <a:ext cx="79200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9"/>
          <p:cNvSpPr txBox="1"/>
          <p:nvPr/>
        </p:nvSpPr>
        <p:spPr>
          <a:xfrm>
            <a:off x="944400" y="1639550"/>
            <a:ext cx="7333500" cy="241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Magijska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o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zdravlju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predstavljaju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skup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iracionalnih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vezanih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za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zdravlje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koja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često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zasnivaju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magijskim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pseudonaučnim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uverenjima</a:t>
            </a:r>
            <a:r>
              <a:rPr lang="en-GB" sz="17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7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Uverenje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bolest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predstavlja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ishod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neravnoteže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energetskih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strujanja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5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Uverenje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voda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treba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čini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70%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materije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koje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unesemo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sebe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tokom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dana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jer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naše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telo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čini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70% </a:t>
            </a:r>
            <a:r>
              <a:rPr lang="en-GB" sz="15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vode</a:t>
            </a:r>
            <a:r>
              <a:rPr lang="en-GB" sz="15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5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2" name="Google Shape;2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/>
          <p:nvPr/>
        </p:nvSpPr>
        <p:spPr>
          <a:xfrm>
            <a:off x="0" y="4063375"/>
            <a:ext cx="8277900" cy="10800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943200" y="4097400"/>
            <a:ext cx="7242900" cy="1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Ljudi koji gaje ovakva uverenja spremniji su da koriste TKAM prakse, te da se ne ponašaju u skladu sa preporukama zvanične medicine.</a:t>
            </a:r>
            <a:endParaRPr sz="1600" i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55" name="Google Shape;25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43008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1128600" y="108000"/>
            <a:ext cx="718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ZAŠTO JE VAŽNO RAZUMETI UTICAJ MAGIJSKIH UVERENJA O ZDRAVLJU?</a:t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0" y="1270525"/>
            <a:ext cx="8277900" cy="38730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 txBox="1"/>
          <p:nvPr/>
        </p:nvSpPr>
        <p:spPr>
          <a:xfrm>
            <a:off x="944400" y="1487150"/>
            <a:ext cx="7333500" cy="195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Magijska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o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zdravlju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predstavljaju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pogrešna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koja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čine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prijemčivim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za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prakse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alternativne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medicine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koje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zasnivaju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sličnim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uverenjima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5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Npr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.,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ukoliko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neko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veruje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je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potrebno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svesno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vršiti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detoksikaciju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organizma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verovatnije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je da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će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kupiti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proizvod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koji se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promoviše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prodaje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kao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sredstvo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za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detoksikaciju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3" name="Google Shape;263;p30"/>
          <p:cNvSpPr txBox="1"/>
          <p:nvPr/>
        </p:nvSpPr>
        <p:spPr>
          <a:xfrm>
            <a:off x="943200" y="3376380"/>
            <a:ext cx="7470000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Ljudi koji gaje snažnija magijska uverenja o zdravlju smatrati TKAM efikasnijim. Rezultati REASON4HEALTH projekta ukazuju da će takve osobe češće i koristiti TKAM.</a:t>
            </a:r>
            <a:endParaRPr sz="1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4" name="Google Shape;2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0"/>
          <p:cNvSpPr txBox="1"/>
          <p:nvPr/>
        </p:nvSpPr>
        <p:spPr>
          <a:xfrm>
            <a:off x="943200" y="4321030"/>
            <a:ext cx="7442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Rezultati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REASON4HEALTH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projekta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ukazuju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ljudi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koji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gaje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snažnija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magijska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o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zdravlju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manje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prate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preporuke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500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lekara</a:t>
            </a:r>
            <a:r>
              <a:rPr lang="en-GB" sz="1500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500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6" name="Google Shape;26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5740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33120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42858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 txBox="1"/>
          <p:nvPr/>
        </p:nvSpPr>
        <p:spPr>
          <a:xfrm>
            <a:off x="548400" y="1940700"/>
            <a:ext cx="8047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IRACIONALNA UVERENJA KOD PACIJENATA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74" name="Google Shape;27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2950" y="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SADRŽAJ PREDAVANJA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910450" y="1394300"/>
            <a:ext cx="197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</a:t>
            </a:r>
            <a:endParaRPr sz="18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285375" y="1152475"/>
            <a:ext cx="696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-GB" sz="2550"/>
              <a:t>Kako saznajemo o svetu oko nas?</a:t>
            </a:r>
            <a:endParaRPr sz="2550"/>
          </a:p>
          <a:p>
            <a:pPr marL="457200" lvl="0" indent="-31908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sz="2280"/>
              <a:t>Lažne vesti, glasine</a:t>
            </a:r>
            <a:endParaRPr sz="228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-GB" sz="2550"/>
              <a:t>Šta su iracionalna uverenja?</a:t>
            </a:r>
            <a:endParaRPr/>
          </a:p>
          <a:p>
            <a:pPr marL="457200" marR="0" lvl="0" indent="-31908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sz="2280"/>
              <a:t>Sujeverje</a:t>
            </a:r>
            <a:endParaRPr sz="2280"/>
          </a:p>
          <a:p>
            <a:pPr marL="457200" marR="0" lvl="0" indent="-3190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280"/>
              <a:t>Teorije zavere</a:t>
            </a:r>
            <a:endParaRPr sz="2280"/>
          </a:p>
          <a:p>
            <a:pPr marL="457200" marR="0" lvl="0" indent="-3190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280"/>
              <a:t>Medicinske teorije zavere</a:t>
            </a:r>
            <a:endParaRPr sz="2280"/>
          </a:p>
          <a:p>
            <a:pPr marL="457200" marR="0" lvl="0" indent="-3190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280"/>
              <a:t>Magijska uverenja o zdravlju</a:t>
            </a:r>
            <a:endParaRPr sz="228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-GB" sz="2550"/>
              <a:t>Kako reagovati?</a:t>
            </a:r>
            <a:endParaRPr/>
          </a:p>
          <a:p>
            <a:pPr marL="457200" marR="0" lvl="0" indent="-31908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GB" sz="2280"/>
              <a:t>Kako identifikovati iracionalna uverenja?</a:t>
            </a:r>
            <a:endParaRPr sz="2280"/>
          </a:p>
          <a:p>
            <a:pPr marL="457200" marR="0" lvl="0" indent="-31908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GB" sz="2280"/>
              <a:t>Kako pristupiti osobama koje gaje iracionalna uverenja?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2"/>
          <p:cNvSpPr txBox="1">
            <a:spLocks noGrp="1"/>
          </p:cNvSpPr>
          <p:nvPr>
            <p:ph type="title"/>
          </p:nvPr>
        </p:nvSpPr>
        <p:spPr>
          <a:xfrm>
            <a:off x="900000" y="144000"/>
            <a:ext cx="789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REAGOVATI KADA NEKO GAJI IRACIONALNA UVERENJA?</a:t>
            </a:r>
            <a:endParaRPr/>
          </a:p>
        </p:txBody>
      </p:sp>
      <p:pic>
        <p:nvPicPr>
          <p:cNvPr id="281" name="Google Shape;2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/>
          <p:nvPr/>
        </p:nvSpPr>
        <p:spPr>
          <a:xfrm>
            <a:off x="0" y="1274400"/>
            <a:ext cx="8277900" cy="29160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2"/>
          <p:cNvSpPr txBox="1"/>
          <p:nvPr/>
        </p:nvSpPr>
        <p:spPr>
          <a:xfrm>
            <a:off x="944400" y="1487150"/>
            <a:ext cx="7333500" cy="9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Jedna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od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ključnih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karakteristika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iracionalnih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jeste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otporna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opovrgavanje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4" name="Google Shape;284;p32"/>
          <p:cNvSpPr txBox="1"/>
          <p:nvPr/>
        </p:nvSpPr>
        <p:spPr>
          <a:xfrm>
            <a:off x="943200" y="2349500"/>
            <a:ext cx="7333500" cy="9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Dokazi koji bi trebalo da služe kao argumenti protiv iracionalnih uverenja često se eksplicitno odbijaju, zanemaruju, ili iskrivljuju.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943200" y="3177225"/>
            <a:ext cx="7333500" cy="11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Iz tog razloga, ponekad je teško ljude ubediti da su njihova uverenja pogrešna ili neadekvatno potkrepljena, pogotovo za kratko vreme.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0" y="4288150"/>
            <a:ext cx="8277900" cy="8553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7" name="Google Shape;28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434520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2"/>
          <p:cNvSpPr txBox="1"/>
          <p:nvPr/>
        </p:nvSpPr>
        <p:spPr>
          <a:xfrm>
            <a:off x="943200" y="4356000"/>
            <a:ext cx="73335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Ovo saznanje, međutim, ne treba da Vas obeshrabri, već da Vam pomogne da razumete sa čime se susrećete.</a:t>
            </a:r>
            <a:endParaRPr sz="17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9" name="Google Shape;2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235725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14843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33000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6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>
            <a:spLocks noGrp="1"/>
          </p:cNvSpPr>
          <p:nvPr>
            <p:ph type="title"/>
          </p:nvPr>
        </p:nvSpPr>
        <p:spPr>
          <a:xfrm>
            <a:off x="900000" y="144000"/>
            <a:ext cx="789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 LI OPOVRGAVATI IRACIONALNA UVERENJA?</a:t>
            </a:r>
            <a:endParaRPr/>
          </a:p>
        </p:txBody>
      </p:sp>
      <p:sp>
        <p:nvSpPr>
          <p:cNvPr id="298" name="Google Shape;298;p33"/>
          <p:cNvSpPr/>
          <p:nvPr/>
        </p:nvSpPr>
        <p:spPr>
          <a:xfrm>
            <a:off x="0" y="1274400"/>
            <a:ext cx="8277900" cy="38691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3"/>
          <p:cNvSpPr txBox="1"/>
          <p:nvPr/>
        </p:nvSpPr>
        <p:spPr>
          <a:xfrm>
            <a:off x="944400" y="1410950"/>
            <a:ext cx="7333500" cy="9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Prvi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impuls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većine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ljudi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jeste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da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opovrgavaju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tuđa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iracionalna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isključivo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tako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što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će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im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iznositi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činjenice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dokaze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0" name="Google Shape;300;p33"/>
          <p:cNvSpPr txBox="1"/>
          <p:nvPr/>
        </p:nvSpPr>
        <p:spPr>
          <a:xfrm>
            <a:off x="943200" y="2120900"/>
            <a:ext cx="7333500" cy="9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Nemojte se iznenaditi ukoliko ovakav pristup nema puno efekta ako su ta iracionalna uverenja od velikog značaja za nečiju ličnost.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1" name="Google Shape;301;p33"/>
          <p:cNvSpPr txBox="1"/>
          <p:nvPr/>
        </p:nvSpPr>
        <p:spPr>
          <a:xfrm>
            <a:off x="1225050" y="2835200"/>
            <a:ext cx="6842700" cy="132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Osoba koja je očigledno duboko investirana u alternativne prakse (npr. bavi se astrologijom, sakuplja kristale, ide na jogu, praktikuje ajurvedu) neće lako odustati od korišćenja alternativne medicine ukoliko joj kažemo da nešto nije naučno dokazano. </a:t>
            </a:r>
            <a:endParaRPr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02" name="Google Shape;3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3"/>
          <p:cNvSpPr txBox="1"/>
          <p:nvPr/>
        </p:nvSpPr>
        <p:spPr>
          <a:xfrm>
            <a:off x="1225050" y="3932550"/>
            <a:ext cx="6843600" cy="11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Slično, osoba koja se jako interesuje za teorije zavere (npr., čita knjige, časopise, pretražuje internet, učestvuje u raspravama na forumima, itd.) neće lako poverovati da je pandemija COVID-19 potpuno spontano nastala ili da je virus nastao prirodnim putem. </a:t>
            </a:r>
            <a:endParaRPr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05" name="Google Shape;3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4081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2118050"/>
            <a:ext cx="720000" cy="720000"/>
          </a:xfrm>
          <a:prstGeom prst="rect">
            <a:avLst/>
          </a:prstGeom>
          <a:noFill/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7" name="Google Shape;30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7450" y="31232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440" y="4239400"/>
            <a:ext cx="540000" cy="4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4"/>
          <p:cNvSpPr txBox="1">
            <a:spLocks noGrp="1"/>
          </p:cNvSpPr>
          <p:nvPr>
            <p:ph type="title"/>
          </p:nvPr>
        </p:nvSpPr>
        <p:spPr>
          <a:xfrm>
            <a:off x="900000" y="144000"/>
            <a:ext cx="789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 LI OPOVRGAVATI IRACIONALNA UVERENJA?</a:t>
            </a: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0" y="1274400"/>
            <a:ext cx="8277900" cy="38691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4"/>
          <p:cNvSpPr txBox="1"/>
          <p:nvPr/>
        </p:nvSpPr>
        <p:spPr>
          <a:xfrm>
            <a:off x="944400" y="1681700"/>
            <a:ext cx="7333500" cy="11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Diranje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sržna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može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naići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ne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samo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otpor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kod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pacijenata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već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rikošetiranje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(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eng.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i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backfire effect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),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gde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se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iracionalna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štetna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dodatno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pojačavaju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944400" y="2903775"/>
            <a:ext cx="7333500" cy="9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Opovrgavanje činjenicama ili kontraargumentima zato ima efekta onda  kada ljudi nisu dovoljno ili dobro obavešteni i informisan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1225050" y="3639350"/>
            <a:ext cx="6842700" cy="83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 primer, osoba je samo čula da je virus nastao u laboratoriji, ali se nije dalje posebno time bavila.</a:t>
            </a:r>
            <a:endParaRPr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18" name="Google Shape;3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4"/>
          <p:cNvSpPr txBox="1"/>
          <p:nvPr/>
        </p:nvSpPr>
        <p:spPr>
          <a:xfrm>
            <a:off x="1225050" y="4279500"/>
            <a:ext cx="6843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 tom slučaju, samo saopštavanje novih i ispravnih informacija može imati efekat.</a:t>
            </a:r>
            <a:endParaRPr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21" name="Google Shape;32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176755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30083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>
            <a:spLocks noGrp="1"/>
          </p:cNvSpPr>
          <p:nvPr>
            <p:ph type="title"/>
          </p:nvPr>
        </p:nvSpPr>
        <p:spPr>
          <a:xfrm>
            <a:off x="900000" y="144000"/>
            <a:ext cx="789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IDENTIFIKOVATI IRACIONALNA UVERENJA KOD PACIJENATA?</a:t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0" y="1274400"/>
            <a:ext cx="8277900" cy="38691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5"/>
          <p:cNvSpPr txBox="1"/>
          <p:nvPr/>
        </p:nvSpPr>
        <p:spPr>
          <a:xfrm>
            <a:off x="944400" y="1487150"/>
            <a:ext cx="7333500" cy="9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Određeni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broj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pacijenta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kinja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će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spontano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pričati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o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svojim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uverenjima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izneti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svoje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sumnje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30" name="Google Shape;3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 txBox="1"/>
          <p:nvPr/>
        </p:nvSpPr>
        <p:spPr>
          <a:xfrm>
            <a:off x="943200" y="3678925"/>
            <a:ext cx="7144200" cy="147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Ponekad zaboravljamo da su svi pacijenti, bez obzira na uverenja koja gaje , zainteresovani i zabrinuti za svoje zdravlje i bezbednost. Iracionalna uverenja su pokušaj da objasne šta se i zašto oko njih dešava. 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32" name="Google Shape;33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5"/>
          <p:cNvSpPr txBox="1"/>
          <p:nvPr/>
        </p:nvSpPr>
        <p:spPr>
          <a:xfrm>
            <a:off x="1492700" y="2201450"/>
            <a:ext cx="6783900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u="sng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Saslušajte</a:t>
            </a:r>
            <a:r>
              <a:rPr lang="en-GB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bez osuđivanja, pacijenta dok izlaže svoja uverenja.</a:t>
            </a:r>
            <a:endParaRPr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4" name="Google Shape;334;p35"/>
          <p:cNvSpPr txBox="1"/>
          <p:nvPr/>
        </p:nvSpPr>
        <p:spPr>
          <a:xfrm>
            <a:off x="1492800" y="2727950"/>
            <a:ext cx="6783900" cy="108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 u="sng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Pokažite razumevanje.</a:t>
            </a:r>
            <a:r>
              <a:rPr lang="en-GB" b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Ovo može biti prvi korak za stvaranje povoljne klime za saradnju. Svi mi imamo različita iracionalna uverenja i treba da budemo toga svesni u komunikaciji sa drugima.</a:t>
            </a:r>
            <a:endParaRPr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35" name="Google Shape;3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14303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2700" y="22215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2700" y="28311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37163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>
            <a:spLocks noGrp="1"/>
          </p:cNvSpPr>
          <p:nvPr>
            <p:ph type="title"/>
          </p:nvPr>
        </p:nvSpPr>
        <p:spPr>
          <a:xfrm>
            <a:off x="900000" y="144000"/>
            <a:ext cx="789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IDENTIFIKOVATI IRACIONALNA UVERENJA KOD PACIJENATA?</a:t>
            </a: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0" y="1274400"/>
            <a:ext cx="8277900" cy="38691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6"/>
          <p:cNvSpPr txBox="1"/>
          <p:nvPr/>
        </p:nvSpPr>
        <p:spPr>
          <a:xfrm>
            <a:off x="944400" y="1468550"/>
            <a:ext cx="6985200" cy="11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Ukoliko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pacijent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/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kinja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sam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/a ne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iznese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svoja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b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postavljajte</a:t>
            </a:r>
            <a:r>
              <a:rPr lang="en-GB" sz="1600" b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pitanja</a:t>
            </a:r>
            <a:r>
              <a:rPr lang="en-GB" sz="1600" b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kojima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ćete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ispitati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mapirati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eventualna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iracionalna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koja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stoje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iza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neprihvatanja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preporuka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46" name="Google Shape;3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6"/>
          <p:cNvSpPr txBox="1"/>
          <p:nvPr/>
        </p:nvSpPr>
        <p:spPr>
          <a:xfrm>
            <a:off x="943200" y="3831325"/>
            <a:ext cx="6985200" cy="11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Kao i u prethodnom primeru, saslušajte šta pacijent/kinja ima da kaže o svojim brigama, ma koliko one objektivno bile bizarne ili smešne. 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48" name="Google Shape;34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6"/>
          <p:cNvSpPr txBox="1"/>
          <p:nvPr/>
        </p:nvSpPr>
        <p:spPr>
          <a:xfrm>
            <a:off x="1492700" y="2487650"/>
            <a:ext cx="6783900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i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Da li Vas nešto brine u vezi sa preporukama? Šta?</a:t>
            </a:r>
            <a:endParaRPr i="1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0" name="Google Shape;350;p36"/>
          <p:cNvSpPr txBox="1"/>
          <p:nvPr/>
        </p:nvSpPr>
        <p:spPr>
          <a:xfrm>
            <a:off x="1494000" y="3287400"/>
            <a:ext cx="6783900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i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Da li imate poverenja u preporuke? Zašto ne?</a:t>
            </a:r>
            <a:endParaRPr i="1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51" name="Google Shape;35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14303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2700" y="25263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2700" y="2926550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6"/>
          <p:cNvSpPr txBox="1"/>
          <p:nvPr/>
        </p:nvSpPr>
        <p:spPr>
          <a:xfrm>
            <a:off x="1494000" y="2887850"/>
            <a:ext cx="6783900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i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Da li se nečega plašite? Čega?</a:t>
            </a:r>
            <a:endParaRPr i="1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55" name="Google Shape;35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2700" y="33276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3838575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>
            <a:off x="900000" y="144000"/>
            <a:ext cx="789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PRIĆI OSOBAMA KOJE GAJE IRACIONALNA UVERENJA?</a:t>
            </a:r>
            <a:endParaRPr/>
          </a:p>
        </p:txBody>
      </p:sp>
      <p:sp>
        <p:nvSpPr>
          <p:cNvPr id="362" name="Google Shape;362;p37"/>
          <p:cNvSpPr/>
          <p:nvPr/>
        </p:nvSpPr>
        <p:spPr>
          <a:xfrm>
            <a:off x="0" y="1274400"/>
            <a:ext cx="8277900" cy="38691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 txBox="1"/>
          <p:nvPr/>
        </p:nvSpPr>
        <p:spPr>
          <a:xfrm>
            <a:off x="944400" y="1467600"/>
            <a:ext cx="6985200" cy="62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b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Pokažite</a:t>
            </a:r>
            <a:r>
              <a:rPr lang="en-GB" sz="1600" b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razumevanje</a:t>
            </a:r>
            <a:r>
              <a:rPr lang="en-GB" sz="1600" b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za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njihovu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zabrinutost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strah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64" name="Google Shape;3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7"/>
          <p:cNvSpPr txBox="1"/>
          <p:nvPr/>
        </p:nvSpPr>
        <p:spPr>
          <a:xfrm>
            <a:off x="943200" y="3354575"/>
            <a:ext cx="6985200" cy="118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b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Naglasite zajednički cilj.</a:t>
            </a:r>
            <a:r>
              <a:rPr lang="en-GB" sz="160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Saznanje da ste zajedno na zadatku i da su se upravo Vama obratili za pomoć je početna tačka za saradnju.</a:t>
            </a:r>
            <a:endParaRPr sz="160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66" name="Google Shape;36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7"/>
          <p:cNvSpPr txBox="1"/>
          <p:nvPr/>
        </p:nvSpPr>
        <p:spPr>
          <a:xfrm>
            <a:off x="1152000" y="1868700"/>
            <a:ext cx="6783900" cy="108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Iako možda bizarna ili potpuno neosnovana, za pacijenta/kinju su ova uverenja preteća i izazivaju zabrinutost i neprijatnost koje vode odbijanju Vaših preporuka.</a:t>
            </a:r>
            <a:endParaRPr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8" name="Google Shape;368;p37"/>
          <p:cNvSpPr txBox="1"/>
          <p:nvPr/>
        </p:nvSpPr>
        <p:spPr>
          <a:xfrm>
            <a:off x="1152000" y="2734500"/>
            <a:ext cx="6783900" cy="586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Izražavanje razumevanja i podrške ojačava savezništvo u lečenju.</a:t>
            </a:r>
            <a:endParaRPr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69" name="Google Shape;36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34575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155257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7"/>
          <p:cNvSpPr txBox="1"/>
          <p:nvPr/>
        </p:nvSpPr>
        <p:spPr>
          <a:xfrm>
            <a:off x="1180050" y="4351500"/>
            <a:ext cx="6783900" cy="83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Pokušajte da situaciju i predstavite kao rad na zajedničkom cilju - da pacijent/kinja bude zdrav/a. </a:t>
            </a:r>
            <a:endParaRPr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"/>
          <p:cNvSpPr txBox="1">
            <a:spLocks noGrp="1"/>
          </p:cNvSpPr>
          <p:nvPr>
            <p:ph type="title"/>
          </p:nvPr>
        </p:nvSpPr>
        <p:spPr>
          <a:xfrm>
            <a:off x="900000" y="144000"/>
            <a:ext cx="789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PRISTUPITI IRACIONALNIM UVERENJIMA PACIJENATA?</a:t>
            </a:r>
            <a:endParaRPr/>
          </a:p>
        </p:txBody>
      </p:sp>
      <p:sp>
        <p:nvSpPr>
          <p:cNvPr id="377" name="Google Shape;377;p38"/>
          <p:cNvSpPr/>
          <p:nvPr/>
        </p:nvSpPr>
        <p:spPr>
          <a:xfrm>
            <a:off x="0" y="1274400"/>
            <a:ext cx="8277900" cy="2787000"/>
          </a:xfrm>
          <a:prstGeom prst="rect">
            <a:avLst/>
          </a:prstGeom>
          <a:solidFill>
            <a:srgbClr val="E6BB41"/>
          </a:solidFill>
          <a:ln w="9525" cap="flat" cmpd="sng">
            <a:solidFill>
              <a:srgbClr val="E6BB4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 txBox="1"/>
          <p:nvPr/>
        </p:nvSpPr>
        <p:spPr>
          <a:xfrm>
            <a:off x="944400" y="1563350"/>
            <a:ext cx="6985200" cy="90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b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Procenite</a:t>
            </a:r>
            <a:r>
              <a:rPr lang="en-GB" sz="1600" b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potencijalnu</a:t>
            </a:r>
            <a:r>
              <a:rPr lang="en-GB" sz="1600" b="1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štetu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od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datog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ponašanja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tj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 u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kojoj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meri je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iracionalno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uverenje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koje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leži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u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osnovi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štetno</a:t>
            </a:r>
            <a:r>
              <a:rPr lang="en-GB" sz="1600" dirty="0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600" dirty="0"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9" name="Google Shape;3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8"/>
          <p:cNvSpPr txBox="1"/>
          <p:nvPr/>
        </p:nvSpPr>
        <p:spPr>
          <a:xfrm>
            <a:off x="1180050" y="2416088"/>
            <a:ext cx="6783900" cy="1483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Ukoliko je opasnost od ponašanja nije visoka i ne ugrožava zdravlje pacijenta, nastavite da ga pratite. </a:t>
            </a:r>
            <a:endParaRPr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tx1"/>
                </a:solidFill>
                <a:latin typeface="Comfortaa"/>
                <a:ea typeface="Comfortaa"/>
                <a:cs typeface="Comfortaa"/>
                <a:sym typeface="Comfortaa"/>
              </a:rPr>
              <a:t>Imajte na umu da ljudi koji gaje jednu vrstu iracionalnih uverenja su skloniji gajenju drugih vrsta iracionalnih uverenja.</a:t>
            </a:r>
            <a:endParaRPr>
              <a:solidFill>
                <a:schemeClr val="tx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" name="Graphic 2" descr="Crash outline">
            <a:extLst>
              <a:ext uri="{FF2B5EF4-FFF2-40B4-BE49-F238E27FC236}">
                <a16:creationId xmlns:a16="http://schemas.microsoft.com/office/drawing/2014/main" id="{1150C3EB-242F-1696-B342-6DE4184A04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00" y="1520424"/>
            <a:ext cx="720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9"/>
          <p:cNvSpPr/>
          <p:nvPr/>
        </p:nvSpPr>
        <p:spPr>
          <a:xfrm>
            <a:off x="150" y="1316975"/>
            <a:ext cx="8277600" cy="38268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7" name="Google Shape;387;p39"/>
          <p:cNvSpPr txBox="1">
            <a:spLocks noGrp="1"/>
          </p:cNvSpPr>
          <p:nvPr>
            <p:ph type="title"/>
          </p:nvPr>
        </p:nvSpPr>
        <p:spPr>
          <a:xfrm>
            <a:off x="900000" y="144000"/>
            <a:ext cx="789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PRISTUPITI IRACIONALNIM UVERENJIMA PACIJENATA?</a:t>
            </a:r>
            <a:endParaRPr/>
          </a:p>
        </p:txBody>
      </p:sp>
      <p:pic>
        <p:nvPicPr>
          <p:cNvPr id="388" name="Google Shape;3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9"/>
          <p:cNvSpPr txBox="1"/>
          <p:nvPr/>
        </p:nvSpPr>
        <p:spPr>
          <a:xfrm>
            <a:off x="943200" y="1621525"/>
            <a:ext cx="7187546" cy="62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Ukoliko</a:t>
            </a:r>
            <a:r>
              <a:rPr lang="en-GB" sz="1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je </a:t>
            </a:r>
            <a:r>
              <a:rPr lang="en-GB" sz="1600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dato</a:t>
            </a:r>
            <a:r>
              <a:rPr lang="en-GB" sz="1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ponašanje</a:t>
            </a:r>
            <a:r>
              <a:rPr lang="en-GB" sz="1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opasno</a:t>
            </a:r>
            <a:r>
              <a:rPr lang="en-GB" sz="1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sz="1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štetno</a:t>
            </a:r>
            <a:r>
              <a:rPr lang="en-GB" sz="1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po </a:t>
            </a:r>
            <a:r>
              <a:rPr lang="en-GB" sz="1600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zdravlje</a:t>
            </a:r>
            <a:r>
              <a:rPr lang="en-GB" sz="1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600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pacijenta</a:t>
            </a:r>
            <a:r>
              <a:rPr lang="en-GB" sz="1600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1600"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0" name="Google Shape;3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9"/>
          <p:cNvSpPr txBox="1"/>
          <p:nvPr/>
        </p:nvSpPr>
        <p:spPr>
          <a:xfrm>
            <a:off x="1180050" y="2008850"/>
            <a:ext cx="678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Izrazite </a:t>
            </a: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zabrinutost 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zbog ponašanja.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2" name="Google Shape;392;p39"/>
          <p:cNvSpPr txBox="1"/>
          <p:nvPr/>
        </p:nvSpPr>
        <p:spPr>
          <a:xfrm>
            <a:off x="1180050" y="2389850"/>
            <a:ext cx="67839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Iznesite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lične</a:t>
            </a:r>
            <a:r>
              <a:rPr lang="en-GB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bližnjih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ili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drugih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pacijenata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koji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su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imali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loša</a:t>
            </a:r>
            <a:r>
              <a:rPr lang="en-GB" b="1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b="1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iskustva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usled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gajenja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konkrentih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iracionalnih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uverenja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Lični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ojačavaju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bliskost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pacijentom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smanjuju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jaz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između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“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svemoćnog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pomagača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”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pacijenta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kome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je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potrebna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dirty="0" err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pomoć</a:t>
            </a:r>
            <a:r>
              <a:rPr lang="en-GB" dirty="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dirty="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3" name="Google Shape;393;p39"/>
          <p:cNvSpPr txBox="1"/>
          <p:nvPr/>
        </p:nvSpPr>
        <p:spPr>
          <a:xfrm>
            <a:off x="943200" y="3602725"/>
            <a:ext cx="69852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Objasnite moguću štetu i opasnost 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koju konkretno ponašanje ili praksa nose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94" name="Google Shape;394;p39"/>
          <p:cNvSpPr txBox="1"/>
          <p:nvPr/>
        </p:nvSpPr>
        <p:spPr>
          <a:xfrm>
            <a:off x="1180800" y="4240800"/>
            <a:ext cx="6783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Ne negirajte odmah ispravnost uverenja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, već naglasite opasnost od datog ponašanja.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95" name="Google Shape;39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4100" y="19929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4100" y="24501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4100" y="43551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621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6864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0"/>
          <p:cNvSpPr/>
          <p:nvPr/>
        </p:nvSpPr>
        <p:spPr>
          <a:xfrm>
            <a:off x="150" y="1316975"/>
            <a:ext cx="8277600" cy="27150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5" name="Google Shape;405;p40"/>
          <p:cNvSpPr txBox="1">
            <a:spLocks noGrp="1"/>
          </p:cNvSpPr>
          <p:nvPr>
            <p:ph type="title"/>
          </p:nvPr>
        </p:nvSpPr>
        <p:spPr>
          <a:xfrm>
            <a:off x="900000" y="144000"/>
            <a:ext cx="789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PRISTUPITI IRACIONALNIM UVERENJIMA PACIJENATA?</a:t>
            </a:r>
            <a:endParaRPr/>
          </a:p>
        </p:txBody>
      </p:sp>
      <p:pic>
        <p:nvPicPr>
          <p:cNvPr id="406" name="Google Shape;4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0"/>
          <p:cNvSpPr txBox="1"/>
          <p:nvPr/>
        </p:nvSpPr>
        <p:spPr>
          <a:xfrm>
            <a:off x="943200" y="1621525"/>
            <a:ext cx="72924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Pažljivo kontra-argumentujte proverenim činjenicama. Ne insistirajte na njima ukoliko se pacijent aktivno opire.</a:t>
            </a:r>
            <a:endParaRPr sz="1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8" name="Google Shape;40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0"/>
          <p:cNvSpPr txBox="1"/>
          <p:nvPr/>
        </p:nvSpPr>
        <p:spPr>
          <a:xfrm>
            <a:off x="1571675" y="2466050"/>
            <a:ext cx="64800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Kontra-argumenti dobro rade kada su pacijenti neobavešteni, ali ne i kada su duboko investirani u svoja uverenja.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0" name="Google Shape;410;p40"/>
          <p:cNvSpPr txBox="1"/>
          <p:nvPr/>
        </p:nvSpPr>
        <p:spPr>
          <a:xfrm>
            <a:off x="1571675" y="3151850"/>
            <a:ext cx="64686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Kod ljudi koji su duboko investirani u iracionalna uverenja može doći do ranije pomenutog rikošetiranja.</a:t>
            </a:r>
            <a:endParaRPr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11" name="Google Shape;411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8900" y="25263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8900" y="32883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1638375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"/>
          <p:cNvSpPr/>
          <p:nvPr/>
        </p:nvSpPr>
        <p:spPr>
          <a:xfrm>
            <a:off x="150" y="1316975"/>
            <a:ext cx="8277600" cy="3826800"/>
          </a:xfrm>
          <a:prstGeom prst="rect">
            <a:avLst/>
          </a:prstGeom>
          <a:solidFill>
            <a:srgbClr val="39A590"/>
          </a:solidFill>
          <a:ln w="9525" cap="flat" cmpd="sng">
            <a:solidFill>
              <a:srgbClr val="39A5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19" name="Google Shape;419;p41"/>
          <p:cNvSpPr txBox="1">
            <a:spLocks noGrp="1"/>
          </p:cNvSpPr>
          <p:nvPr>
            <p:ph type="title"/>
          </p:nvPr>
        </p:nvSpPr>
        <p:spPr>
          <a:xfrm>
            <a:off x="900000" y="144000"/>
            <a:ext cx="789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PRISTUPITI IRACIONALNIM UVERENJIMA PACIJENATA?</a:t>
            </a:r>
            <a:endParaRPr/>
          </a:p>
        </p:txBody>
      </p:sp>
      <p:pic>
        <p:nvPicPr>
          <p:cNvPr id="420" name="Google Shape;4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600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1"/>
          <p:cNvSpPr txBox="1"/>
          <p:nvPr/>
        </p:nvSpPr>
        <p:spPr>
          <a:xfrm>
            <a:off x="943200" y="1620000"/>
            <a:ext cx="72924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Iznesite primer ispravnog ponašanja - lični ili iz bliskog okruženja</a:t>
            </a:r>
            <a:endParaRPr sz="17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3" name="Google Shape;423;p41"/>
          <p:cNvSpPr txBox="1"/>
          <p:nvPr/>
        </p:nvSpPr>
        <p:spPr>
          <a:xfrm>
            <a:off x="1573200" y="2335800"/>
            <a:ext cx="64671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Izbegavajte primere koji mogu uplašiti pacijenta, poput: </a:t>
            </a:r>
            <a:r>
              <a:rPr lang="en-GB" sz="1500" i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Bio sam u kovid bolnici, samo pišu umrlice</a:t>
            </a:r>
            <a:endParaRPr sz="1500" i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24" name="Google Shape;42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1552575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1"/>
          <p:cNvSpPr txBox="1"/>
          <p:nvPr/>
        </p:nvSpPr>
        <p:spPr>
          <a:xfrm>
            <a:off x="1573200" y="3746450"/>
            <a:ext cx="67839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 i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Ja sam se vakcinisao/la Fajzerovom, a moja deca Sinofarm vakcinom</a:t>
            </a:r>
            <a:r>
              <a:rPr lang="en-GB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1500" i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26" name="Google Shape;42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4000" y="240037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41"/>
          <p:cNvSpPr txBox="1"/>
          <p:nvPr/>
        </p:nvSpPr>
        <p:spPr>
          <a:xfrm>
            <a:off x="943200" y="3026125"/>
            <a:ext cx="7242900" cy="7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Koristite primere iz ličnog života jer oni ostavljaju utisak sličnosti. Recimo, ukoliko neko odbija vakcinaciju, možete reći:</a:t>
            </a:r>
            <a:endParaRPr sz="17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28" name="Google Shape;428;p41"/>
          <p:cNvSpPr txBox="1"/>
          <p:nvPr/>
        </p:nvSpPr>
        <p:spPr>
          <a:xfrm>
            <a:off x="1573200" y="4320175"/>
            <a:ext cx="66753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500" i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Svom stricu sam preporučio/la Sinofarm vakcinu jer je preporuka da starije osobe ipak pre uzmu Sinofarm.</a:t>
            </a:r>
            <a:endParaRPr sz="1500" i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29" name="Google Shape;429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2700" y="38979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2700" y="44313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3000375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900000" y="278400"/>
            <a:ext cx="725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SAZNAJEMO O SVETU OKO SEBE?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-7900" y="1238000"/>
            <a:ext cx="8085600" cy="39054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936000" y="1390400"/>
            <a:ext cx="672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Ljudi žive u obilju informacija koje moraju da svakodnevno da procenjuju, ocenjuju, i konačno, usvoje one koje smatraju tačnim.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936000" y="2456400"/>
            <a:ext cx="6723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Osim zvaničnih izvora informacija, postoji i bezbroj nezvaničnih izvora koji na nas imaju uticaja još od detinjstva.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936000" y="3284400"/>
            <a:ext cx="672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Naši roditelji, tako, iako nisu stručnjaci za svaku oblast, za nas predstavljaju prve autoritete od kojih učimo o svetu koji nas okružuje.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936000" y="4318725"/>
            <a:ext cx="6723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Kako odrastamo, drugi epistemički autoriteti postaju učitelji, nastavnici, lekari, naučnici, ali i vršnjaci, razni mediji, itd.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4159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419962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33564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8000" y="243495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KORIŠĆENA LITERATURA</a:t>
            </a:r>
            <a:endParaRPr/>
          </a:p>
        </p:txBody>
      </p:sp>
      <p:sp>
        <p:nvSpPr>
          <p:cNvPr id="437" name="Google Shape;43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/>
              <a:t>BiEPAG (2020). </a:t>
            </a:r>
            <a:r>
              <a:rPr lang="en-GB" sz="1300" i="1"/>
              <a:t>The Suspicious Virus: Conspiracies and COVID19 in the Balkans</a:t>
            </a:r>
            <a:r>
              <a:rPr lang="en-GB" sz="1300"/>
              <a:t>. https://biepag.eu/wp-content/uploads/2021/07/Conspiracies-and-COVID19-in-the-Balkan-English-2.pdf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300"/>
              <a:t>DiFonzo, N., &amp; Bordia, P. (2008). Rumor, gossip and urban legends. Diogenes, 54(1), 19-35. </a:t>
            </a:r>
            <a:r>
              <a:rPr lang="en-GB" sz="13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https://doi.org/10.1177/0392192107073433</a:t>
            </a:r>
            <a:r>
              <a:rPr lang="en-GB" sz="1300"/>
              <a:t> 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300"/>
              <a:t>Lazarevic, L., Knezevic, G., Purić, D., Teovanovic, P., Petrović, M., Ninković, M., ... &amp; Zezelj, I. (2023). Tracking variations in daily questionable health behaviors and their psychological roots: A preregistered experience sampling study. </a:t>
            </a:r>
            <a:r>
              <a:rPr lang="en-GB" sz="1300" u="sng">
                <a:solidFill>
                  <a:schemeClr val="hlink"/>
                </a:solidFill>
                <a:hlinkClick r:id="rId4"/>
              </a:rPr>
              <a:t>https://doi.org/10.31234/osf.io/tgrcu</a:t>
            </a:r>
            <a:r>
              <a:rPr lang="en-GB" sz="1300"/>
              <a:t> 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-GB" sz="1300"/>
              <a:t>Lindeman, M., &amp; Saher, M. (2007). Vitalism, purpose and superstition. British Journal of Psychology, 98(1), 33–44. </a:t>
            </a:r>
            <a:r>
              <a:rPr lang="en-GB" sz="13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https://doi.org/10.1348/000712606X101808</a:t>
            </a:r>
            <a:r>
              <a:rPr lang="en-GB" sz="1300"/>
              <a:t> 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en-GB" sz="1300"/>
              <a:t>Lukić, P., Žeželj, I., &amp; Stanković, B. (2019). How (ir) rational is it to believe in contradictory conspiracy theories?. Europe's journal of psychology, 15(1), 94. </a:t>
            </a:r>
            <a:r>
              <a:rPr lang="en-GB" sz="1300" u="sng">
                <a:solidFill>
                  <a:schemeClr val="hlink"/>
                </a:solidFill>
                <a:hlinkClick r:id="rId6"/>
              </a:rPr>
              <a:t>https://doi.org/10.5964%2Fejop.v15i1.1690</a:t>
            </a:r>
            <a:r>
              <a:rPr lang="en-GB" sz="1300"/>
              <a:t> 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300"/>
              <a:t>Lukić, P. (2020). Moving between two paradigms-Sociocultural approach to research of conspiracy theories. Sociologija, 62(2), 193-216. </a:t>
            </a:r>
            <a:r>
              <a:rPr lang="en-GB" sz="1300" u="sng">
                <a:solidFill>
                  <a:schemeClr val="hlink"/>
                </a:solidFill>
                <a:hlinkClick r:id="rId7"/>
              </a:rPr>
              <a:t>https://doi.org/10.2298/SOC2002193L</a:t>
            </a:r>
            <a:r>
              <a:rPr lang="en-GB" sz="1300"/>
              <a:t> </a:t>
            </a:r>
            <a:endParaRPr sz="13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300"/>
              <a:t>Oliver J. E. &amp; Wood T. (2014). Medical conspiracy theories and health behaviors in the United States. JAMA Internal Medicine, 174(5), 817–818. https://doi.org/10.1001/jamainternmed.2014.190</a:t>
            </a:r>
            <a:endParaRPr sz="13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KORIŠĆENA LITERATURA</a:t>
            </a:r>
            <a:endParaRPr/>
          </a:p>
        </p:txBody>
      </p:sp>
      <p:sp>
        <p:nvSpPr>
          <p:cNvPr id="443" name="Google Shape;443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GB" sz="1100"/>
              <a:t>Pennycook, G., &amp; Rand, D. G. (2021). The psychology of fake news. Trends in cognitive sciences, 25(5), 388-402. </a:t>
            </a:r>
            <a:r>
              <a:rPr lang="en-GB" sz="1100" u="sng">
                <a:solidFill>
                  <a:schemeClr val="hlink"/>
                </a:solidFill>
                <a:hlinkClick r:id="rId3"/>
              </a:rPr>
              <a:t>https://doi.org/10.1016/j.tics.2021.02.007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GB" sz="1100"/>
              <a:t>Purić, D., Petrović, M. B., Živanović, M., Lukić, P., Zupan, Z., Branković, M., Ninković, M., Lazarević, L. B., Stanković, S., &amp; Žeželj, I. (2022). Intentional non-adherence to official medical recommendations: An irrational choice or negative experience with the healthcare system. </a:t>
            </a:r>
            <a:r>
              <a:rPr lang="en-GB" sz="1100" u="sng">
                <a:solidFill>
                  <a:schemeClr val="hlink"/>
                </a:solidFill>
                <a:hlinkClick r:id="rId4"/>
              </a:rPr>
              <a:t>https://doi.org/10.31234/osf.io/3yutm</a:t>
            </a:r>
            <a:r>
              <a:rPr lang="en-GB" sz="1100"/>
              <a:t> 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GB" sz="1100"/>
              <a:t>Purić, D., Živanović, M., Petrović, M., Lukić, P., Knežević, G., Teovanović, P., Ninković, M., Lazić, A., Opacić, G., Branković, M., Lazarević, L. B., &amp; Žeželj, I. (2022). Something old, something new, something borrowed, something green: How different domains of traditional, alternative, and complementary medicine use are rooted in an irrational mindset. </a:t>
            </a:r>
            <a:r>
              <a:rPr lang="en-GB" sz="1100" u="sng">
                <a:solidFill>
                  <a:schemeClr val="hlink"/>
                </a:solidFill>
                <a:hlinkClick r:id="rId5"/>
              </a:rPr>
              <a:t>https://doi.org/10.31234/osf.io/agp5y</a:t>
            </a:r>
            <a:r>
              <a:rPr lang="en-GB" sz="1100"/>
              <a:t>  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GB" sz="1100"/>
              <a:t>Teovanović, P., Lukić, P., Zupan, Z., Lazić, A., Ninković, M., &amp; Žeželj, I. (2021). Irrational beliefs differentially predict adherence to guidelines and pseudoscientific practices during the COVID‐19 pandemic. Applied Cognitive Psychology, 35(2), 486-496.  </a:t>
            </a:r>
            <a:r>
              <a:rPr lang="en-GB" sz="1100" u="sng">
                <a:solidFill>
                  <a:schemeClr val="hlink"/>
                </a:solidFill>
                <a:hlinkClick r:id="rId6"/>
              </a:rPr>
              <a:t>https://doi.org/10.1002/acp.3770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en-GB" sz="1100"/>
              <a:t>van Der Linden, S., Roozenbeek, J., &amp; Compton, J. (2020). Inoculating against fake news about COVID-19. Frontiers in psychology, 2928. </a:t>
            </a:r>
            <a:r>
              <a:rPr lang="en-GB" sz="1100" u="sng">
                <a:solidFill>
                  <a:schemeClr val="hlink"/>
                </a:solidFill>
                <a:hlinkClick r:id="rId7"/>
              </a:rPr>
              <a:t>https://doi.org/10.3389/fpsyg.2020.566790</a:t>
            </a:r>
            <a:r>
              <a:rPr lang="en-GB" sz="1100"/>
              <a:t> </a:t>
            </a:r>
            <a:endParaRPr sz="11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-GB" sz="1100"/>
              <a:t>Žeželj, I., &amp; Lazarević, L. B. (2019). Irrational beliefs. Europe's journal of psychology, 15(1), 1. </a:t>
            </a:r>
            <a:r>
              <a:rPr lang="en-GB" sz="1100" u="sng">
                <a:solidFill>
                  <a:schemeClr val="accent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https://doi.org/10.5964%2Fejop.v15i1.1903</a:t>
            </a:r>
            <a:r>
              <a:rPr lang="en-GB" sz="1100"/>
              <a:t> 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900000" y="126000"/>
            <a:ext cx="7250700" cy="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KAKVE BI STVARI TREBALO DA BUDU, A KAKVE NISU?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-7900" y="1238000"/>
            <a:ext cx="8085600" cy="39054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936000" y="1390400"/>
            <a:ext cx="672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Idealna situacija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bi bila da ljudi stiču znanja direktno od onih zvaničnih izvora informacija - znanja o zdravlju i medicini od lekara, o fizici od fizičara, o istoriji od istoričara, itd.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936000" y="2608800"/>
            <a:ext cx="672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Međutim, ovaj proces je najčešće posredovan nekom vrstom medija (npr., popularne naučne emisije) ili drugih posrednika (npr., porodica, prijatelji).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936000" y="3785325"/>
            <a:ext cx="6723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Tako ljudi svakodnevno moraju da obrade veliki broj informacija koje do njih dođu, da procene njihovu validnost i verodostojnost, i konačno neke od njih usvoje, a druge odbace.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8003" y="1441500"/>
            <a:ext cx="79200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266355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39305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900000" y="126000"/>
            <a:ext cx="7250700" cy="8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KAKVE BI STVARI TREBALO DA BUDU, A KAKVE NISU?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/>
          <p:nvPr/>
        </p:nvSpPr>
        <p:spPr>
          <a:xfrm>
            <a:off x="-7900" y="1238000"/>
            <a:ext cx="8085600" cy="39054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936000" y="1619000"/>
            <a:ext cx="6723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Često očekujemo da će nas pacijent, kao nekoga ko je najstručniji za zdravlje, saslušati i poslušati.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936000" y="2380200"/>
            <a:ext cx="6723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Međutim, to često nije tako iz više razloga, na primer: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Tradicija, običaji, životne navike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Strah zbog bolesti, terapije, prethodna loša iskustva sa lekarima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Novčani problemi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936000" y="3785325"/>
            <a:ext cx="6776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Takođe, često, usled složenosti različitih komunikacionih puteva, do ljudi stižu dezinformacije poput lažnih vesti, fabrikovanih vesti ili glasina koje takođe oblikuju njihova uverenja i ponašanja.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395895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15525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24768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823800" y="278400"/>
            <a:ext cx="72507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ŠTA SU LAŽNE VESTI I GLASINE?</a:t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-7900" y="1238000"/>
            <a:ext cx="8085600" cy="39054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936000" y="1619000"/>
            <a:ext cx="672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Lažne vesti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su medijski sadržaji koji podsećaju na prave i legitimne vesti, ali koje su zapravo netačne ili čak namerno izmišljene (Pennycook &amp; Rand, 2021)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936000" y="2837400"/>
            <a:ext cx="6723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Glasine</a:t>
            </a: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su neproverene tvrdnje koje kruže među ljudima u periodima nesigurnosti, opasnosti ili pretnje, a koje služe tome da ljudima objasne šta se oko njih dešava i da upravljaju rizikom (DiFonzo &amp; Bordia, 2008).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936000" y="4166325"/>
            <a:ext cx="6776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Za sve njih važi da ne dolaze od zvaničnih izvora i da uglavnom imaju štetan uticaj na ponašanje ljudi.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16287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3076575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00" y="4112400"/>
            <a:ext cx="720000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900000" y="202200"/>
            <a:ext cx="72507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LAŽNE VESTI I GLASINE UTIČU NA PONAŠANJE LJUDI?</a:t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-7900" y="1238000"/>
            <a:ext cx="8085600" cy="39054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936000" y="1466600"/>
            <a:ext cx="672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Ljudi se ponašaju u skladu sa svojim uverenjima. Bez obzira koliko su ona netačna ili možda bizarna, ljudi prosto veruju da su tačna i ispravna.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936000" y="2380200"/>
            <a:ext cx="6723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 primer, ukoliko neko veruje da vakcine izazivaju sterilitet, vrlo je izvesno da se neće vakcinisati ili da će barem oklevati pri odluci (Van der Linden et al., 2020).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936000" y="3328125"/>
            <a:ext cx="6776400" cy="1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Primeri: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“HIV virus je nastao u laboratoriji.”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“Lekovi koji se prodaju u Istočnoj Evropi su manje kvalitetni od lekova u Zapadnoj Evropi.”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</a:pPr>
            <a:r>
              <a:rPr lang="en-GB"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“Vakcine protiv COVID-19 izazivaju sterilitet.”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14921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24714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33714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-7900" y="1238000"/>
            <a:ext cx="5646900" cy="3905400"/>
          </a:xfrm>
          <a:prstGeom prst="rect">
            <a:avLst/>
          </a:prstGeom>
          <a:solidFill>
            <a:srgbClr val="39A5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936000" y="1466600"/>
            <a:ext cx="44958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Ljudi se ponašaju u skladu sa svojim uverenjima. Bez obzira koliko su ona netačna ili možda bizarna, ljudi prosto veruju da su tačna i ispravna.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936000" y="2608800"/>
            <a:ext cx="4495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Na primer, ukoliko neko veruje da vakcine izazivaju sterilitet, vrlo je izvesno da se neće vakcinisati ili da će barem oklevati pri odluci.</a:t>
            </a:r>
            <a:endParaRPr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936000" y="3556725"/>
            <a:ext cx="44958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Ovakve vrste dezinformacija, udružene sa različitim drugim kulturalnim faktorima (npr. tradicija, običaji, vaspitanje), te određenim osobinama ličnosti, vode usvajanju određenih </a:t>
            </a:r>
            <a:r>
              <a:rPr lang="en-GB" b="1" u="sng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iracionalnih uverenja</a:t>
            </a:r>
            <a:r>
              <a:rPr lang="en-GB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 koja snažno utiču na zdravstvena ponašanja. </a:t>
            </a:r>
            <a:endParaRPr sz="1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00" y="14921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2623800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00" y="3621600"/>
            <a:ext cx="720000" cy="7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0"/>
          <p:cNvGrpSpPr/>
          <p:nvPr/>
        </p:nvGrpSpPr>
        <p:grpSpPr>
          <a:xfrm>
            <a:off x="5607925" y="1758650"/>
            <a:ext cx="1866000" cy="1253700"/>
            <a:chOff x="5988925" y="1225250"/>
            <a:chExt cx="1866000" cy="1253700"/>
          </a:xfrm>
        </p:grpSpPr>
        <p:sp>
          <p:nvSpPr>
            <p:cNvPr id="143" name="Google Shape;143;p20"/>
            <p:cNvSpPr/>
            <p:nvPr/>
          </p:nvSpPr>
          <p:spPr>
            <a:xfrm>
              <a:off x="6034000" y="1225250"/>
              <a:ext cx="1717800" cy="1253700"/>
            </a:xfrm>
            <a:prstGeom prst="cloudCallout">
              <a:avLst>
                <a:gd name="adj1" fmla="val -72073"/>
                <a:gd name="adj2" fmla="val 99035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 txBox="1"/>
            <p:nvPr/>
          </p:nvSpPr>
          <p:spPr>
            <a:xfrm>
              <a:off x="5988925" y="1436450"/>
              <a:ext cx="18660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HIV virus je nastao u laboratoriji.</a:t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45" name="Google Shape;145;p20"/>
          <p:cNvGrpSpPr/>
          <p:nvPr/>
        </p:nvGrpSpPr>
        <p:grpSpPr>
          <a:xfrm>
            <a:off x="5576800" y="3417100"/>
            <a:ext cx="2959800" cy="1477500"/>
            <a:chOff x="5805400" y="2807500"/>
            <a:chExt cx="2959800" cy="1477500"/>
          </a:xfrm>
        </p:grpSpPr>
        <p:sp>
          <p:nvSpPr>
            <p:cNvPr id="146" name="Google Shape;146;p20"/>
            <p:cNvSpPr/>
            <p:nvPr/>
          </p:nvSpPr>
          <p:spPr>
            <a:xfrm>
              <a:off x="5855950" y="2807500"/>
              <a:ext cx="2858700" cy="1477500"/>
            </a:xfrm>
            <a:prstGeom prst="cloudCallout">
              <a:avLst>
                <a:gd name="adj1" fmla="val -57878"/>
                <a:gd name="adj2" fmla="val 29695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 txBox="1"/>
            <p:nvPr/>
          </p:nvSpPr>
          <p:spPr>
            <a:xfrm>
              <a:off x="5805400" y="3046900"/>
              <a:ext cx="29598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Lekovi koji se prodaju u Istočnoj Evropi su manje kvalitetni od lekova u Zapadnoj Evropi.</a:t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148" name="Google Shape;148;p20"/>
          <p:cNvGrpSpPr/>
          <p:nvPr/>
        </p:nvGrpSpPr>
        <p:grpSpPr>
          <a:xfrm>
            <a:off x="6894125" y="2343250"/>
            <a:ext cx="1812300" cy="1390500"/>
            <a:chOff x="7198925" y="666850"/>
            <a:chExt cx="1812300" cy="1390500"/>
          </a:xfrm>
        </p:grpSpPr>
        <p:sp>
          <p:nvSpPr>
            <p:cNvPr id="149" name="Google Shape;149;p20"/>
            <p:cNvSpPr/>
            <p:nvPr/>
          </p:nvSpPr>
          <p:spPr>
            <a:xfrm>
              <a:off x="7198925" y="666850"/>
              <a:ext cx="1812300" cy="1390500"/>
            </a:xfrm>
            <a:prstGeom prst="cloudCallout">
              <a:avLst>
                <a:gd name="adj1" fmla="val -129056"/>
                <a:gd name="adj2" fmla="val 60789"/>
              </a:avLst>
            </a:pr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0"/>
            <p:cNvSpPr txBox="1"/>
            <p:nvPr/>
          </p:nvSpPr>
          <p:spPr>
            <a:xfrm>
              <a:off x="7319100" y="820500"/>
              <a:ext cx="1666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>
                  <a:solidFill>
                    <a:schemeClr val="lt1"/>
                  </a:solidFill>
                  <a:latin typeface="Comfortaa"/>
                  <a:ea typeface="Comfortaa"/>
                  <a:cs typeface="Comfortaa"/>
                  <a:sym typeface="Comfortaa"/>
                </a:rPr>
                <a:t>Vakcine protiv COVID-19 izazivaju sterilitet.</a:t>
              </a:r>
              <a:endParaRPr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pic>
        <p:nvPicPr>
          <p:cNvPr id="151" name="Google Shape;15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1200"/>
            <a:ext cx="828000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900000" y="202200"/>
            <a:ext cx="7250700" cy="6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KAKO LAŽNE VESTI I GLASINE UTIČU NA PONAŠANJE LJUDI?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/>
        </p:nvSpPr>
        <p:spPr>
          <a:xfrm>
            <a:off x="548400" y="1940700"/>
            <a:ext cx="8047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IRACIONALNA UVERENJA</a:t>
            </a:r>
            <a:endParaRPr sz="3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8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2983</Words>
  <Application>Microsoft Office PowerPoint</Application>
  <PresentationFormat>On-screen Show (16:9)</PresentationFormat>
  <Paragraphs>165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Comfortaa</vt:lpstr>
      <vt:lpstr>Comfortaa SemiBold</vt:lpstr>
      <vt:lpstr>Simple Light</vt:lpstr>
      <vt:lpstr>IRACIONALNA UVERENJA I UPITNA ZDRAVSTVENA PONAŠANJA</vt:lpstr>
      <vt:lpstr>SADRŽAJ PREDAVANJA</vt:lpstr>
      <vt:lpstr>KAKO SAZNAJEMO O SVETU OKO SEBE?</vt:lpstr>
      <vt:lpstr>KAKVE BI STVARI TREBALO DA BUDU, A KAKVE NISU?</vt:lpstr>
      <vt:lpstr>KAKVE BI STVARI TREBALO DA BUDU, A KAKVE NISU?</vt:lpstr>
      <vt:lpstr>ŠTA SU LAŽNE VESTI I GLASINE?</vt:lpstr>
      <vt:lpstr>KAKO LAŽNE VESTI I GLASINE UTIČU NA PONAŠANJE LJUDI?</vt:lpstr>
      <vt:lpstr>KAKO LAŽNE VESTI I GLASINE UTIČU NA PONAŠANJE LJUDI?</vt:lpstr>
      <vt:lpstr>PowerPoint Presentation</vt:lpstr>
      <vt:lpstr>ŠTA SU IRACIONALNA UVERENJA?</vt:lpstr>
      <vt:lpstr>DRUŠTVENA IRACIONALNA UVERENJA</vt:lpstr>
      <vt:lpstr>SUJEVERJE</vt:lpstr>
      <vt:lpstr>ZAŠTO JE VAŽNO RAZUMETI UTICAJ SUJEVERJA?</vt:lpstr>
      <vt:lpstr>TEORIJE ZAVERE</vt:lpstr>
      <vt:lpstr>ZAŠTO JE VAŽNO RAZUMETI UTICAJ TEORIJA ZAVERE?</vt:lpstr>
      <vt:lpstr>MEDICINSKE TEORIJE ZAVERE</vt:lpstr>
      <vt:lpstr>MAGIJSKA UVERENJA O ZDRAVLJU</vt:lpstr>
      <vt:lpstr>ZAŠTO JE VAŽNO RAZUMETI UTICAJ MAGIJSKIH UVERENJA O ZDRAVLJU?</vt:lpstr>
      <vt:lpstr>PowerPoint Presentation</vt:lpstr>
      <vt:lpstr>KAKO REAGOVATI KADA NEKO GAJI IRACIONALNA UVERENJA?</vt:lpstr>
      <vt:lpstr>DA LI OPOVRGAVATI IRACIONALNA UVERENJA?</vt:lpstr>
      <vt:lpstr>DA LI OPOVRGAVATI IRACIONALNA UVERENJA?</vt:lpstr>
      <vt:lpstr>KAKO IDENTIFIKOVATI IRACIONALNA UVERENJA KOD PACIJENATA?</vt:lpstr>
      <vt:lpstr>KAKO IDENTIFIKOVATI IRACIONALNA UVERENJA KOD PACIJENATA?</vt:lpstr>
      <vt:lpstr>KAKO PRIĆI OSOBAMA KOJE GAJE IRACIONALNA UVERENJA?</vt:lpstr>
      <vt:lpstr>KAKO PRISTUPITI IRACIONALNIM UVERENJIMA PACIJENATA?</vt:lpstr>
      <vt:lpstr>KAKO PRISTUPITI IRACIONALNIM UVERENJIMA PACIJENATA?</vt:lpstr>
      <vt:lpstr>KAKO PRISTUPITI IRACIONALNIM UVERENJIMA PACIJENATA?</vt:lpstr>
      <vt:lpstr>KAKO PRISTUPITI IRACIONALNIM UVERENJIMA PACIJENATA?</vt:lpstr>
      <vt:lpstr>KORIŠĆENA LITERATURA</vt:lpstr>
      <vt:lpstr>KORIŠĆENA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IRACIONALNA UVERENJA I UPITNA ZDRAVSTVENA PONAŠANJA</dc:title>
  <cp:lastModifiedBy>Milica Ninkovic</cp:lastModifiedBy>
  <cp:revision>1</cp:revision>
  <dcterms:modified xsi:type="dcterms:W3CDTF">2023-07-15T12:27:23Z</dcterms:modified>
</cp:coreProperties>
</file>