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4630400" cy="8229600"/>
  <p:notesSz cx="8229600" cy="14630400"/>
  <p:embeddedFontLst>
    <p:embeddedFont>
      <p:font typeface="Montserrat"/>
      <p:regular r:id="rId20"/>
    </p:embeddedFont>
    <p:embeddedFont>
      <p:font typeface="Montserrat"/>
      <p:regular r:id="rId21"/>
    </p:embeddedFont>
    <p:embeddedFont>
      <p:font typeface="Montserrat"/>
      <p:regular r:id="rId22"/>
    </p:embeddedFont>
    <p:embeddedFont>
      <p:font typeface="Montserrat"/>
      <p:regular r:id="rId23"/>
    </p:embeddedFont>
    <p:embeddedFont>
      <p:font typeface="Source Sans 3"/>
      <p:regular r:id="rId24"/>
    </p:embeddedFont>
    <p:embeddedFont>
      <p:font typeface="Source Sans 3"/>
      <p:regular r:id="rId25"/>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20" Type="http://schemas.openxmlformats.org/officeDocument/2006/relationships/font" Target="fonts/font1.fntdata"/><Relationship Id="rId21" Type="http://schemas.openxmlformats.org/officeDocument/2006/relationships/font" Target="fonts/font2.fntdata"/><Relationship Id="rId22" Type="http://schemas.openxmlformats.org/officeDocument/2006/relationships/font" Target="fonts/font3.fntdata"/><Relationship Id="rId23" Type="http://schemas.openxmlformats.org/officeDocument/2006/relationships/font" Target="fonts/font4.fntdata"/><Relationship Id="rId24" Type="http://schemas.openxmlformats.org/officeDocument/2006/relationships/font" Target="fonts/font5.fntdata"/><Relationship Id="rId25" Type="http://schemas.openxmlformats.org/officeDocument/2006/relationships/font" Target="fonts/font6.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hyperlink" Target="https://onlinelibrary.wiley.com/doi/10.1002/job.70016" TargetMode="External"/><Relationship Id="rId2" Type="http://schemas.openxmlformats.org/officeDocument/2006/relationships/hyperlink" Target="https://doi.org/10.1002/job.2844" TargetMode="External"/><Relationship Id="rId3" Type="http://schemas.openxmlformats.org/officeDocument/2006/relationships/hyperlink" Target="https://onlinelibrary.wiley.com/doi/10.1002/job.2885" TargetMode="External"/><Relationship Id="rId4" Type="http://schemas.openxmlformats.org/officeDocument/2006/relationships/image" Target="../media/image-10-1.png"/><Relationship Id="rId5" Type="http://schemas.openxmlformats.org/officeDocument/2006/relationships/slideLayout" Target="../slideLayouts/slideLayout1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hyperlink" Target="https://www.nature.com/articles/s44159-024-00295-z" TargetMode="External"/><Relationship Id="rId2" Type="http://schemas.openxmlformats.org/officeDocument/2006/relationships/image" Target="../media/image-11-1.png"/><Relationship Id="rId3" Type="http://schemas.openxmlformats.org/officeDocument/2006/relationships/image" Target="../media/image-11-2.png"/><Relationship Id="rId4" Type="http://schemas.openxmlformats.org/officeDocument/2006/relationships/image" Target="../media/image-11-3.png"/><Relationship Id="rId5" Type="http://schemas.openxmlformats.org/officeDocument/2006/relationships/slideLayout" Target="../slideLayouts/slideLayout12.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hyperlink" Target="https://pmc.ncbi.nlm.nih.gov/articles/PMC6123904/" TargetMode="External"/><Relationship Id="rId2" Type="http://schemas.openxmlformats.org/officeDocument/2006/relationships/image" Target="../media/image-12-1.png"/><Relationship Id="rId3" Type="http://schemas.openxmlformats.org/officeDocument/2006/relationships/slideLayout" Target="../slideLayouts/slideLayout13.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hyperlink" Target="https://doi.org/10.1111/jopy.12683" TargetMode="External"/><Relationship Id="rId2" Type="http://schemas.openxmlformats.org/officeDocument/2006/relationships/slideLayout" Target="../slideLayouts/slideLayout3.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hyperlink" Target="https://doi.org/10.1080/08959285.2021.1891072" TargetMode="External"/><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hyperlink" Target="https://www.sciencedirect.com/science/article/abs/pii/S0001879119300582?via%3Dihub" TargetMode="External"/><Relationship Id="rId2" Type="http://schemas.openxmlformats.org/officeDocument/2006/relationships/slideLayout" Target="../slideLayouts/slideLayout5.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hyperlink" Target="https://doi.org/10.1037/a0034688" TargetMode="External"/><Relationship Id="rId2" Type="http://schemas.openxmlformats.org/officeDocument/2006/relationships/slideLayout" Target="../slideLayouts/slideLayout6.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7.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9.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793790" y="2972633"/>
            <a:ext cx="2480905" cy="310158"/>
          </a:xfrm>
          <a:prstGeom prst="rect">
            <a:avLst/>
          </a:prstGeom>
          <a:noFill/>
          <a:ln/>
        </p:spPr>
        <p:txBody>
          <a:bodyPr wrap="none" lIns="0" tIns="0" rIns="0" bIns="0" rtlCol="0" anchor="t"/>
          <a:lstStyle/>
          <a:p>
            <a:pPr algn="l" indent="0" marL="0">
              <a:lnSpc>
                <a:spcPts val="2400"/>
              </a:lnSpc>
              <a:buNone/>
            </a:pPr>
            <a:endParaRPr lang="en-US" sz="1950" dirty="0"/>
          </a:p>
        </p:txBody>
      </p:sp>
      <p:sp>
        <p:nvSpPr>
          <p:cNvPr id="3" name="Text 1"/>
          <p:cNvSpPr/>
          <p:nvPr/>
        </p:nvSpPr>
        <p:spPr>
          <a:xfrm>
            <a:off x="793790" y="3362087"/>
            <a:ext cx="5512594"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Ličnost u organizaciji</a:t>
            </a:r>
            <a:endParaRPr lang="en-US" sz="3900" dirty="0"/>
          </a:p>
        </p:txBody>
      </p:sp>
      <p:sp>
        <p:nvSpPr>
          <p:cNvPr id="4" name="Text 2"/>
          <p:cNvSpPr/>
          <p:nvPr/>
        </p:nvSpPr>
        <p:spPr>
          <a:xfrm>
            <a:off x="793790" y="4061460"/>
            <a:ext cx="9067443"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Šta psiholozi u HR-u treba da znaju</a:t>
            </a:r>
            <a:endParaRPr lang="en-US" sz="3900" dirty="0"/>
          </a:p>
        </p:txBody>
      </p:sp>
      <p:sp>
        <p:nvSpPr>
          <p:cNvPr id="5" name="Text 3"/>
          <p:cNvSpPr/>
          <p:nvPr/>
        </p:nvSpPr>
        <p:spPr>
          <a:xfrm>
            <a:off x="793790" y="4760833"/>
            <a:ext cx="3969425" cy="496133"/>
          </a:xfrm>
          <a:prstGeom prst="rect">
            <a:avLst/>
          </a:prstGeom>
          <a:noFill/>
          <a:ln/>
        </p:spPr>
        <p:txBody>
          <a:bodyPr wrap="none" lIns="0" tIns="0" rIns="0" bIns="0" rtlCol="0" anchor="t"/>
          <a:lstStyle/>
          <a:p>
            <a:pPr algn="l" indent="0" marL="0">
              <a:lnSpc>
                <a:spcPts val="3900"/>
              </a:lnSpc>
              <a:buNone/>
            </a:pPr>
            <a:endParaRPr lang="en-US" sz="3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925949"/>
            <a:ext cx="10375821" cy="589121"/>
          </a:xfrm>
          <a:prstGeom prst="rect">
            <a:avLst/>
          </a:prstGeom>
          <a:noFill/>
          <a:ln/>
        </p:spPr>
        <p:txBody>
          <a:bodyPr wrap="non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Od statičke osobine do dinamičkog stanja</a:t>
            </a:r>
            <a:endParaRPr lang="en-US" sz="3700" dirty="0"/>
          </a:p>
        </p:txBody>
      </p:sp>
      <p:sp>
        <p:nvSpPr>
          <p:cNvPr id="3" name="Text 1"/>
          <p:cNvSpPr/>
          <p:nvPr/>
        </p:nvSpPr>
        <p:spPr>
          <a:xfrm>
            <a:off x="793790" y="1873210"/>
            <a:ext cx="13042821"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Tradicionalni pristup ličnosti u organizaciji je statički: izmerite osobine, napravite profil, smestite osobu u pravu kutiju. Ali specijalni broj </a:t>
            </a:r>
            <a:pPr algn="l" indent="0" marL="0">
              <a:lnSpc>
                <a:spcPts val="2300"/>
              </a:lnSpc>
              <a:buNone/>
            </a:pPr>
            <a:r>
              <a:rPr lang="en-US" sz="1450" i="1"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Journal of Organizational Behavior</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iz 2025. godine (Li, Fay, i saradnici)</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signalizira fundamentalni pomak u polju: od osobina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traits</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ka dinamici ličnosti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personality dynamics</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a:t>
            </a:r>
            <a:endParaRPr lang="en-US" sz="1450" dirty="0"/>
          </a:p>
        </p:txBody>
      </p:sp>
      <p:sp>
        <p:nvSpPr>
          <p:cNvPr id="4" name="Text 2"/>
          <p:cNvSpPr/>
          <p:nvPr/>
        </p:nvSpPr>
        <p:spPr>
          <a:xfrm>
            <a:off x="793790" y="2842141"/>
            <a:ext cx="2356842" cy="294680"/>
          </a:xfrm>
          <a:prstGeom prst="rect">
            <a:avLst/>
          </a:prstGeom>
          <a:noFill/>
          <a:ln/>
        </p:spPr>
        <p:txBody>
          <a:bodyPr wrap="none" lIns="0" tIns="0" rIns="0" bIns="0" rtlCol="0" anchor="t"/>
          <a:lstStyle/>
          <a:p>
            <a:pPr algn="l" indent="0" marL="0">
              <a:lnSpc>
                <a:spcPts val="2300"/>
              </a:lnSpc>
              <a:buNone/>
            </a:pPr>
            <a:r>
              <a:rPr lang="en-US" sz="1850" b="1" dirty="0">
                <a:solidFill>
                  <a:srgbClr val="769993"/>
                </a:solidFill>
                <a:latin typeface="Montserrat Bold" pitchFamily="34" charset="0"/>
                <a:ea typeface="Montserrat Bold" pitchFamily="34" charset="-122"/>
                <a:cs typeface="Montserrat Bold" pitchFamily="34" charset="-120"/>
              </a:rPr>
              <a:t>Osobine (traits)</a:t>
            </a:r>
            <a:endParaRPr lang="en-US" sz="1850" dirty="0"/>
          </a:p>
        </p:txBody>
      </p:sp>
      <p:sp>
        <p:nvSpPr>
          <p:cNvPr id="5" name="Text 3"/>
          <p:cNvSpPr/>
          <p:nvPr/>
        </p:nvSpPr>
        <p:spPr>
          <a:xfrm>
            <a:off x="793790" y="3315891"/>
            <a:ext cx="6021229"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Prosečne tendencije. Kada kažemo da je neko „visoko savestan", mislimo da je u proseku, tokom vremena, savesniji od većine ljudi. Ali ta ista osoba nije jednako savesna u ponedeljak ujutru i u petak popodne. Nije jednako savesna na projektu koji voli i na zadatku koji joj je besmislen.</a:t>
            </a:r>
            <a:endParaRPr lang="en-US" sz="1450" dirty="0"/>
          </a:p>
        </p:txBody>
      </p:sp>
      <p:sp>
        <p:nvSpPr>
          <p:cNvPr id="6" name="Shape 4"/>
          <p:cNvSpPr/>
          <p:nvPr/>
        </p:nvSpPr>
        <p:spPr>
          <a:xfrm>
            <a:off x="7146846" y="2663071"/>
            <a:ext cx="6833116" cy="2579251"/>
          </a:xfrm>
          <a:prstGeom prst="roundRect">
            <a:avLst>
              <a:gd name="adj" fmla="val 5263"/>
            </a:avLst>
          </a:prstGeom>
          <a:solidFill>
            <a:srgbClr val="769993"/>
          </a:solidFill>
          <a:ln/>
        </p:spPr>
      </p:sp>
      <p:sp>
        <p:nvSpPr>
          <p:cNvPr id="7" name="Text 5"/>
          <p:cNvSpPr/>
          <p:nvPr/>
        </p:nvSpPr>
        <p:spPr>
          <a:xfrm>
            <a:off x="7335322" y="2842141"/>
            <a:ext cx="4161949" cy="294680"/>
          </a:xfrm>
          <a:prstGeom prst="rect">
            <a:avLst/>
          </a:prstGeom>
          <a:noFill/>
          <a:ln/>
        </p:spPr>
        <p:txBody>
          <a:bodyPr wrap="none" lIns="0" tIns="0" rIns="0" bIns="0" rtlCol="0" anchor="t"/>
          <a:lstStyle/>
          <a:p>
            <a:pPr algn="l" indent="0" marL="0">
              <a:lnSpc>
                <a:spcPts val="2300"/>
              </a:lnSpc>
              <a:buNone/>
            </a:pPr>
            <a:r>
              <a:rPr lang="en-US" sz="1850" b="1" dirty="0">
                <a:solidFill>
                  <a:srgbClr val="000000"/>
                </a:solidFill>
                <a:latin typeface="Montserrat Bold" pitchFamily="34" charset="0"/>
                <a:ea typeface="Montserrat Bold" pitchFamily="34" charset="-122"/>
                <a:cs typeface="Montserrat Bold" pitchFamily="34" charset="-120"/>
              </a:rPr>
              <a:t>Stanja ličnosti (personality states)</a:t>
            </a:r>
            <a:endParaRPr lang="en-US" sz="1850" dirty="0"/>
          </a:p>
        </p:txBody>
      </p:sp>
      <p:sp>
        <p:nvSpPr>
          <p:cNvPr id="8" name="Text 6"/>
          <p:cNvSpPr/>
          <p:nvPr/>
        </p:nvSpPr>
        <p:spPr>
          <a:xfrm>
            <a:off x="7335322" y="3315891"/>
            <a:ext cx="6456164" cy="1765221"/>
          </a:xfrm>
          <a:prstGeom prst="rect">
            <a:avLst/>
          </a:prstGeom>
          <a:noFill/>
          <a:ln/>
        </p:spPr>
        <p:txBody>
          <a:bodyPr wrap="square" lIns="0" tIns="0" rIns="0" bIns="0" rtlCol="0" anchor="t"/>
          <a:lstStyle/>
          <a:p>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Radni učinak varira iz dana u dan u zavisnosti od kvaliteta sna i trenutnog nivoa energije. Stabilna crta postavlja prosek, ali dnevna dinamika određuje odstupanja od tog proseka.  Abrahams, L., Hofmans, J., &amp; De Fruyt, F. (2025). Fresh as a daisy: Within-person associations between sleep, vitality, and self- and other-rated job performance. </a:t>
            </a:r>
            <a:pPr algn="l" indent="0" marL="0">
              <a:lnSpc>
                <a:spcPts val="2300"/>
              </a:lnSpc>
              <a:buNone/>
            </a:pPr>
            <a:r>
              <a:rPr lang="en-US" sz="1450" i="1" dirty="0">
                <a:solidFill>
                  <a:srgbClr val="000000"/>
                </a:solidFill>
                <a:latin typeface="Source Sans 3" pitchFamily="34" charset="0"/>
                <a:ea typeface="Source Sans 3" pitchFamily="34" charset="-122"/>
                <a:cs typeface="Source Sans 3" pitchFamily="34" charset="-120"/>
              </a:rPr>
              <a:t>Journal of Organizational Behavior</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46(3), 448–465. </a:t>
            </a:r>
            <a:pPr algn="l" indent="0" marL="0">
              <a:lnSpc>
                <a:spcPts val="2300"/>
              </a:lnSpc>
              <a:buNone/>
            </a:pPr>
            <a:r>
              <a:rPr lang="en-US" sz="1450" u="sng" dirty="0">
                <a:solidFill>
                  <a:srgbClr val="212C2A"/>
                </a:solidFill>
                <a:latin typeface="Source Sans 3" pitchFamily="34" charset="0"/>
                <a:ea typeface="Source Sans 3" pitchFamily="34" charset="-122"/>
                <a:cs typeface="Source Sans 3" pitchFamily="34" charset="-120"/>
                <a:hlinkClick r:id="rId2" invalidUrl="" action="" tgtFrame="" tooltip="" history="1" highlightClick="0" endSnd="0">
                  <a:extLst>
                    <a:ext uri="{A12FA001-AC4F-418D-AE19-62706E023703}">
                      <ahyp:hlinkClr xmlns:ahyp="http://schemas.microsoft.com/office/drawing/2018/hyperlinkcolor" val="tx"/>
                    </a:ext>
                  </a:extLst>
                </a:hlinkClick>
              </a:rPr>
              <a:t>https://doi.org/10.1002/job.2844</a:t>
            </a:r>
            <a:endParaRPr lang="en-US" sz="1450" dirty="0"/>
          </a:p>
        </p:txBody>
      </p:sp>
      <p:sp>
        <p:nvSpPr>
          <p:cNvPr id="9" name="Text 7"/>
          <p:cNvSpPr/>
          <p:nvPr/>
        </p:nvSpPr>
        <p:spPr>
          <a:xfrm>
            <a:off x="793790" y="5443776"/>
            <a:ext cx="13042821" cy="588407"/>
          </a:xfrm>
          <a:prstGeom prst="rect">
            <a:avLst/>
          </a:prstGeom>
          <a:noFill/>
          <a:ln/>
        </p:spPr>
        <p:txBody>
          <a:bodyPr wrap="square" lIns="0" tIns="0" rIns="0" bIns="0" rtlCol="0" anchor="t"/>
          <a:lstStyle/>
          <a:p>
            <a:pPr algn="l" indent="0" marL="0">
              <a:lnSpc>
                <a:spcPts val="2300"/>
              </a:lnSpc>
              <a:buNone/>
            </a:pPr>
            <a:r>
              <a:rPr lang="en-US" sz="1450" u="sng" dirty="0">
                <a:solidFill>
                  <a:srgbClr val="769993"/>
                </a:solidFill>
                <a:latin typeface="Source Sans 3" pitchFamily="34" charset="0"/>
                <a:ea typeface="Source Sans 3" pitchFamily="34" charset="-122"/>
                <a:cs typeface="Source Sans 3" pitchFamily="34" charset="-120"/>
                <a:hlinkClick r:id="rId3" invalidUrl="" action="" tgtFrame="" tooltip="" history="1" highlightClick="0" endSnd="0">
                  <a:extLst>
                    <a:ext uri="{A12FA001-AC4F-418D-AE19-62706E023703}">
                      <ahyp:hlinkClr xmlns:ahyp="http://schemas.microsoft.com/office/drawing/2018/hyperlinkcolor" val="tx"/>
                    </a:ext>
                  </a:extLst>
                </a:hlinkClick>
              </a:rPr>
              <a:t>Kuijpers i saradnici (2025) </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su otišli korak dalje: pokazali su da percepcija lošeg sna aktivira „mračna" stanja — manipulativnost, narcizam, bezosećajnost — čak i kod ljudi koji na testovima ne izlaze visoko na Dark Triad.</a:t>
            </a:r>
            <a:endParaRPr lang="en-US" sz="1450" dirty="0"/>
          </a:p>
        </p:txBody>
      </p:sp>
      <p:sp>
        <p:nvSpPr>
          <p:cNvPr id="10" name="Shape 8"/>
          <p:cNvSpPr/>
          <p:nvPr/>
        </p:nvSpPr>
        <p:spPr>
          <a:xfrm>
            <a:off x="793790" y="6233636"/>
            <a:ext cx="13042821" cy="1069896"/>
          </a:xfrm>
          <a:prstGeom prst="roundRect">
            <a:avLst>
              <a:gd name="adj" fmla="val 7402"/>
            </a:avLst>
          </a:prstGeom>
          <a:solidFill>
            <a:srgbClr val="D3DEDC"/>
          </a:solidFill>
          <a:ln/>
        </p:spPr>
      </p:sp>
      <p:pic>
        <p:nvPicPr>
          <p:cNvPr id="11" name="Image 0" descr="preencoded.png">    </p:cNvPr>
          <p:cNvPicPr>
            <a:picLocks noChangeAspect="1"/>
          </p:cNvPicPr>
          <p:nvPr/>
        </p:nvPicPr>
        <p:blipFill>
          <a:blip r:embed="rId4"/>
          <a:stretch>
            <a:fillRect/>
          </a:stretch>
        </p:blipFill>
        <p:spPr>
          <a:xfrm>
            <a:off x="982266" y="6502241"/>
            <a:ext cx="235625" cy="188476"/>
          </a:xfrm>
          <a:prstGeom prst="rect">
            <a:avLst/>
          </a:prstGeom>
        </p:spPr>
      </p:pic>
      <p:sp>
        <p:nvSpPr>
          <p:cNvPr id="12" name="Text 9"/>
          <p:cNvSpPr/>
          <p:nvPr/>
        </p:nvSpPr>
        <p:spPr>
          <a:xfrm>
            <a:off x="1406366" y="6459736"/>
            <a:ext cx="12241768" cy="588407"/>
          </a:xfrm>
          <a:prstGeom prst="rect">
            <a:avLst/>
          </a:prstGeom>
          <a:noFill/>
          <a:ln/>
        </p:spPr>
        <p:txBody>
          <a:bodyPr wrap="square" lIns="0" tIns="0" rIns="0" bIns="0" rtlCol="0" anchor="t"/>
          <a:lstStyle/>
          <a:p>
            <a:pPr algn="l" indent="0" marL="0">
              <a:lnSpc>
                <a:spcPts val="2300"/>
              </a:lnSpc>
              <a:buNone/>
            </a:pPr>
            <a:r>
              <a:rPr lang="en-US" sz="1450" b="1" dirty="0">
                <a:solidFill>
                  <a:srgbClr val="000000"/>
                </a:solidFill>
                <a:latin typeface="Source Sans 3" pitchFamily="34" charset="0"/>
                <a:ea typeface="Source Sans 3" pitchFamily="34" charset="-122"/>
                <a:cs typeface="Source Sans 3" pitchFamily="34" charset="-120"/>
              </a:rPr>
              <a:t>Za HR praksu:</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Procena ličnosti pri zapošljavanju vam daje bazičnu liniju, ali ne i prognozu ponašanja u specifičnom kontekstu vašeg tima, vašeg menadžera, vašeg tempa rada. </a:t>
            </a:r>
            <a:pPr algn="l" indent="0" marL="0">
              <a:lnSpc>
                <a:spcPts val="2300"/>
              </a:lnSpc>
              <a:buNone/>
            </a:pPr>
            <a:r>
              <a:rPr lang="en-US" sz="1450" b="1" dirty="0">
                <a:solidFill>
                  <a:srgbClr val="000000"/>
                </a:solidFill>
                <a:latin typeface="Source Sans 3" pitchFamily="34" charset="0"/>
                <a:ea typeface="Source Sans 3" pitchFamily="34" charset="-122"/>
                <a:cs typeface="Source Sans 3" pitchFamily="34" charset="-120"/>
              </a:rPr>
              <a:t>Kontekst je modifikator, ne pozadinski šum.</a:t>
            </a:r>
            <a:endParaRPr lang="en-US" sz="14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793790" y="610433"/>
            <a:ext cx="11464171" cy="589121"/>
          </a:xfrm>
          <a:prstGeom prst="rect">
            <a:avLst/>
          </a:prstGeom>
          <a:noFill/>
          <a:ln/>
        </p:spPr>
        <p:txBody>
          <a:bodyPr wrap="non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Ličnost se menja — i posao je jedan od razloga</a:t>
            </a:r>
            <a:endParaRPr lang="en-US" sz="3700" dirty="0"/>
          </a:p>
        </p:txBody>
      </p:sp>
      <p:sp>
        <p:nvSpPr>
          <p:cNvPr id="3" name="Text 1"/>
          <p:cNvSpPr/>
          <p:nvPr/>
        </p:nvSpPr>
        <p:spPr>
          <a:xfrm>
            <a:off x="793790" y="1557695"/>
            <a:ext cx="13042821" cy="882610"/>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Klasična „plaster hipoteza" — da se ličnost stabilizuje do tridesetih i posle toga ne menja — danas je prevazidena. </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Jackson i Wright (2024, </a:t>
            </a:r>
            <a:pPr algn="l" indent="0" marL="0">
              <a:lnSpc>
                <a:spcPts val="2300"/>
              </a:lnSpc>
              <a:buNone/>
            </a:pPr>
            <a:r>
              <a:rPr lang="en-US" sz="1450" i="1"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Nature Reviews Psychology</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daju sistematičan pregled mehanizama promene ličnosti: implementacione namere, bihevioralna aktivacija, coaching, digitalne intervencije. Njihov zaključak: </a:t>
            </a:r>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promena je moguća, ali zahteva aktivno angažovanje, ne samo želju.</a:t>
            </a:r>
            <a:endParaRPr lang="en-US" sz="1450" dirty="0"/>
          </a:p>
        </p:txBody>
      </p:sp>
      <p:pic>
        <p:nvPicPr>
          <p:cNvPr id="4" name="Image 0" descr="preencoded.png">    </p:cNvPr>
          <p:cNvPicPr>
            <a:picLocks noChangeAspect="1"/>
          </p:cNvPicPr>
          <p:nvPr/>
        </p:nvPicPr>
        <p:blipFill>
          <a:blip r:embed="rId2"/>
          <a:stretch>
            <a:fillRect/>
          </a:stretch>
        </p:blipFill>
        <p:spPr>
          <a:xfrm>
            <a:off x="793790" y="2641759"/>
            <a:ext cx="4347567" cy="754142"/>
          </a:xfrm>
          <a:prstGeom prst="rect">
            <a:avLst/>
          </a:prstGeom>
        </p:spPr>
      </p:pic>
      <p:sp>
        <p:nvSpPr>
          <p:cNvPr id="5" name="Text 2"/>
          <p:cNvSpPr/>
          <p:nvPr/>
        </p:nvSpPr>
        <p:spPr>
          <a:xfrm>
            <a:off x="982266" y="3574971"/>
            <a:ext cx="2356842"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Selekcija</a:t>
            </a:r>
            <a:endParaRPr lang="en-US" sz="1850" dirty="0"/>
          </a:p>
        </p:txBody>
      </p:sp>
      <p:sp>
        <p:nvSpPr>
          <p:cNvPr id="6" name="Text 3"/>
          <p:cNvSpPr/>
          <p:nvPr/>
        </p:nvSpPr>
        <p:spPr>
          <a:xfrm>
            <a:off x="982266" y="3977045"/>
            <a:ext cx="3970615"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Ljudi sa „pravim" osobinama gravitiraju ka profesijama koje odgovaraju njihovoj ličnosti. Organizacije to pojačavaju kroz procese selekcije koji favorizuju „kulturni fit."</a:t>
            </a:r>
            <a:endParaRPr lang="en-US" sz="1450" dirty="0"/>
          </a:p>
        </p:txBody>
      </p:sp>
      <p:pic>
        <p:nvPicPr>
          <p:cNvPr id="7" name="Image 1" descr="preencoded.png">    </p:cNvPr>
          <p:cNvPicPr>
            <a:picLocks noChangeAspect="1"/>
          </p:cNvPicPr>
          <p:nvPr/>
        </p:nvPicPr>
        <p:blipFill>
          <a:blip r:embed="rId3"/>
          <a:stretch>
            <a:fillRect/>
          </a:stretch>
        </p:blipFill>
        <p:spPr>
          <a:xfrm>
            <a:off x="5141357" y="2641759"/>
            <a:ext cx="4347567" cy="754142"/>
          </a:xfrm>
          <a:prstGeom prst="rect">
            <a:avLst/>
          </a:prstGeom>
        </p:spPr>
      </p:pic>
      <p:sp>
        <p:nvSpPr>
          <p:cNvPr id="8" name="Text 4"/>
          <p:cNvSpPr/>
          <p:nvPr/>
        </p:nvSpPr>
        <p:spPr>
          <a:xfrm>
            <a:off x="5329833" y="3574971"/>
            <a:ext cx="2356842"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Socijalizacija</a:t>
            </a:r>
            <a:endParaRPr lang="en-US" sz="1850" dirty="0"/>
          </a:p>
        </p:txBody>
      </p:sp>
      <p:sp>
        <p:nvSpPr>
          <p:cNvPr id="9" name="Text 5"/>
          <p:cNvSpPr/>
          <p:nvPr/>
        </p:nvSpPr>
        <p:spPr>
          <a:xfrm>
            <a:off x="5329833" y="3977045"/>
            <a:ext cx="3970615"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Radno iskustvo oblikuje ličnost tokom vremena. Rossetti, Biemann i Dlouhy (2025) pokazuju da se ljudi sličnih ličnosti grupišu u iste profesije — ali ostaje pitanje kauzalnosti.</a:t>
            </a:r>
            <a:endParaRPr lang="en-US" sz="1450" dirty="0"/>
          </a:p>
        </p:txBody>
      </p:sp>
      <p:pic>
        <p:nvPicPr>
          <p:cNvPr id="10" name="Image 2" descr="preencoded.png">    </p:cNvPr>
          <p:cNvPicPr>
            <a:picLocks noChangeAspect="1"/>
          </p:cNvPicPr>
          <p:nvPr/>
        </p:nvPicPr>
        <p:blipFill>
          <a:blip r:embed="rId4"/>
          <a:stretch>
            <a:fillRect/>
          </a:stretch>
        </p:blipFill>
        <p:spPr>
          <a:xfrm>
            <a:off x="9488924" y="2641759"/>
            <a:ext cx="4347567" cy="754142"/>
          </a:xfrm>
          <a:prstGeom prst="rect">
            <a:avLst/>
          </a:prstGeom>
        </p:spPr>
      </p:pic>
      <p:sp>
        <p:nvSpPr>
          <p:cNvPr id="11" name="Text 6"/>
          <p:cNvSpPr/>
          <p:nvPr/>
        </p:nvSpPr>
        <p:spPr>
          <a:xfrm>
            <a:off x="9677400" y="3574971"/>
            <a:ext cx="2356842"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Sociogenomika</a:t>
            </a:r>
            <a:endParaRPr lang="en-US" sz="1850" dirty="0"/>
          </a:p>
        </p:txBody>
      </p:sp>
      <p:sp>
        <p:nvSpPr>
          <p:cNvPr id="12" name="Text 7"/>
          <p:cNvSpPr/>
          <p:nvPr/>
        </p:nvSpPr>
        <p:spPr>
          <a:xfrm>
            <a:off x="9677400" y="3977045"/>
            <a:ext cx="3970615"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Roberts i saradnici (2025): radno okruženje može da menja ekspresiju gena. Hronični stres na poslu može da reguliše gene povezane sa neuroticizmom.</a:t>
            </a:r>
            <a:endParaRPr lang="en-US" sz="1450" dirty="0"/>
          </a:p>
        </p:txBody>
      </p:sp>
      <p:sp>
        <p:nvSpPr>
          <p:cNvPr id="13" name="Text 8"/>
          <p:cNvSpPr/>
          <p:nvPr/>
        </p:nvSpPr>
        <p:spPr>
          <a:xfrm>
            <a:off x="1076563" y="5745242"/>
            <a:ext cx="12760047" cy="882610"/>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Kada HR profesionalac kaže „ljudi se ne menjaju", to je pogrešno. Tačnije bi bilo reći: „ljudi se ne menjaju brzo, niti bez podrške, niti u bilo kom kontekstu." Ali sa pravim okruženjem, pravim coaching pristupom i dovoljno vremena — savesnost može da raste, neuroticizam može da opada, a otvorenost ka iskustvu može da se aktivira.</a:t>
            </a:r>
            <a:endParaRPr lang="en-US" sz="1450" dirty="0"/>
          </a:p>
        </p:txBody>
      </p:sp>
      <p:sp>
        <p:nvSpPr>
          <p:cNvPr id="14" name="Shape 9"/>
          <p:cNvSpPr/>
          <p:nvPr/>
        </p:nvSpPr>
        <p:spPr>
          <a:xfrm>
            <a:off x="793790" y="5543788"/>
            <a:ext cx="22860" cy="1285518"/>
          </a:xfrm>
          <a:prstGeom prst="rect">
            <a:avLst/>
          </a:prstGeom>
          <a:solidFill>
            <a:srgbClr val="769993"/>
          </a:solidFill>
          <a:ln/>
        </p:spPr>
      </p:sp>
      <p:sp>
        <p:nvSpPr>
          <p:cNvPr id="15" name="Text 10"/>
          <p:cNvSpPr/>
          <p:nvPr/>
        </p:nvSpPr>
        <p:spPr>
          <a:xfrm>
            <a:off x="793790" y="7030760"/>
            <a:ext cx="13042821" cy="588407"/>
          </a:xfrm>
          <a:prstGeom prst="rect">
            <a:avLst/>
          </a:prstGeom>
          <a:noFill/>
          <a:ln/>
        </p:spPr>
        <p:txBody>
          <a:bodyPr wrap="squar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Pitanje za razmišljanje:</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Ako posao može da menja ličnost, da li organizacija ima odgovornost za to kakve ljude „proizvodi"? Šta znači ako vaša organizacija sistematski povećava neuroticizam svojih zaposlenih?</a:t>
            </a:r>
            <a:endParaRPr lang="en-US" sz="14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793790" y="720923"/>
            <a:ext cx="7528798"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PEACH: uloga digitalnih intervencija</a:t>
            </a:r>
            <a:endParaRPr lang="en-US" sz="3100" dirty="0"/>
          </a:p>
        </p:txBody>
      </p:sp>
      <p:sp>
        <p:nvSpPr>
          <p:cNvPr id="3" name="Text 1"/>
          <p:cNvSpPr/>
          <p:nvPr/>
        </p:nvSpPr>
        <p:spPr>
          <a:xfrm>
            <a:off x="793790" y="1471017"/>
            <a:ext cx="13042821"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Možda najjači empirijski argument da se ličnost može ciljano menjati dolazi iz studije </a:t>
            </a:r>
            <a:pPr algn="l" indent="0" marL="0">
              <a:lnSpc>
                <a:spcPts val="1800"/>
              </a:lnSpc>
              <a:buNone/>
            </a:pPr>
            <a:r>
              <a:rPr lang="en-US" sz="1250"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Stieger i saradnika (2018)</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objavljene u </a:t>
            </a:r>
            <a:pPr algn="l" indent="0" marL="0">
              <a:lnSpc>
                <a:spcPts val="1800"/>
              </a:lnSpc>
              <a:buNone/>
            </a:pPr>
            <a:r>
              <a:rPr lang="en-US" sz="1250" i="1" dirty="0">
                <a:solidFill>
                  <a:srgbClr val="272525"/>
                </a:solidFill>
                <a:latin typeface="Source Sans 3" pitchFamily="34" charset="0"/>
                <a:ea typeface="Source Sans 3" pitchFamily="34" charset="-122"/>
                <a:cs typeface="Source Sans 3" pitchFamily="34" charset="-120"/>
              </a:rPr>
              <a:t>PNAS</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-u. </a:t>
            </a:r>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PEACH (PErsonality coACH)</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je pametna aplikacija razvijena na Univerzitetu u Cirihu.</a:t>
            </a:r>
            <a:endParaRPr lang="en-US" sz="1250" dirty="0"/>
          </a:p>
        </p:txBody>
      </p:sp>
      <p:sp>
        <p:nvSpPr>
          <p:cNvPr id="4" name="Shape 2"/>
          <p:cNvSpPr/>
          <p:nvPr/>
        </p:nvSpPr>
        <p:spPr>
          <a:xfrm>
            <a:off x="679490" y="2071092"/>
            <a:ext cx="5213390" cy="4477226"/>
          </a:xfrm>
          <a:prstGeom prst="roundRect">
            <a:avLst>
              <a:gd name="adj" fmla="val 2553"/>
            </a:avLst>
          </a:prstGeom>
          <a:solidFill>
            <a:srgbClr val="769993"/>
          </a:solidFill>
          <a:ln/>
        </p:spPr>
      </p:sp>
      <p:sp>
        <p:nvSpPr>
          <p:cNvPr id="5" name="Text 3"/>
          <p:cNvSpPr/>
          <p:nvPr/>
        </p:nvSpPr>
        <p:spPr>
          <a:xfrm>
            <a:off x="838200" y="2198013"/>
            <a:ext cx="1984653" cy="248007"/>
          </a:xfrm>
          <a:prstGeom prst="rect">
            <a:avLst/>
          </a:prstGeom>
          <a:noFill/>
          <a:ln/>
        </p:spPr>
        <p:txBody>
          <a:bodyPr wrap="none" lIns="0" tIns="0" rIns="0" bIns="0" rtlCol="0" anchor="t"/>
          <a:lstStyle/>
          <a:p>
            <a:pPr algn="l" indent="0" marL="0">
              <a:lnSpc>
                <a:spcPts val="1950"/>
              </a:lnSpc>
              <a:buNone/>
            </a:pPr>
            <a:r>
              <a:rPr lang="en-US" sz="1550" b="1" dirty="0">
                <a:solidFill>
                  <a:srgbClr val="000000"/>
                </a:solidFill>
                <a:latin typeface="Montserrat Bold" pitchFamily="34" charset="0"/>
                <a:ea typeface="Montserrat Bold" pitchFamily="34" charset="-122"/>
                <a:cs typeface="Montserrat Bold" pitchFamily="34" charset="-120"/>
              </a:rPr>
              <a:t>Dizajn studije</a:t>
            </a:r>
            <a:endParaRPr lang="en-US" sz="1550" dirty="0"/>
          </a:p>
        </p:txBody>
      </p:sp>
      <p:sp>
        <p:nvSpPr>
          <p:cNvPr id="6" name="Text 4"/>
          <p:cNvSpPr/>
          <p:nvPr/>
        </p:nvSpPr>
        <p:spPr>
          <a:xfrm>
            <a:off x="838200" y="2572941"/>
            <a:ext cx="4895969" cy="457200"/>
          </a:xfrm>
          <a:prstGeom prst="rect">
            <a:avLst/>
          </a:prstGeom>
          <a:noFill/>
          <a:ln/>
        </p:spPr>
        <p:txBody>
          <a:bodyPr wrap="square" lIns="0" tIns="0" rIns="0" bIns="0" rtlCol="0" anchor="t"/>
          <a:lstStyle/>
          <a:p>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Randomizovana kontrolisana studija (zlatni standard). </a:t>
            </a:r>
            <a:pPr algn="l" indent="0" marL="0">
              <a:lnSpc>
                <a:spcPts val="1800"/>
              </a:lnSpc>
              <a:buNone/>
            </a:pPr>
            <a:r>
              <a:rPr lang="en-US" sz="1250" b="1" dirty="0">
                <a:solidFill>
                  <a:srgbClr val="000000"/>
                </a:solidFill>
                <a:latin typeface="Source Sans 3" pitchFamily="34" charset="0"/>
                <a:ea typeface="Source Sans 3" pitchFamily="34" charset="-122"/>
                <a:cs typeface="Source Sans 3" pitchFamily="34" charset="-120"/>
              </a:rPr>
              <a:t>1.523 ispitanika</a:t>
            </a:r>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 tri meseca svakodnevne upotrebe.</a:t>
            </a:r>
            <a:endParaRPr lang="en-US" sz="1250" dirty="0"/>
          </a:p>
        </p:txBody>
      </p:sp>
      <p:sp>
        <p:nvSpPr>
          <p:cNvPr id="7" name="Text 5"/>
          <p:cNvSpPr/>
          <p:nvPr/>
        </p:nvSpPr>
        <p:spPr>
          <a:xfrm>
            <a:off x="838200" y="3144441"/>
            <a:ext cx="4895969" cy="1143000"/>
          </a:xfrm>
          <a:prstGeom prst="rect">
            <a:avLst/>
          </a:prstGeom>
          <a:noFill/>
          <a:ln/>
        </p:spPr>
        <p:txBody>
          <a:bodyPr wrap="square" lIns="0" tIns="0" rIns="0" bIns="0" rtlCol="0" anchor="t"/>
          <a:lstStyle/>
          <a:p>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PEACH funkcioniše kao digitalni kouč: učesnici komuniciraju sa četbotom dva puta dnevno, primaju edukativne sadržaje, ponašajne zadatke, povratne informacije, ohrabrenje i podršku. Aplikacija uključuje i digitalni dnevnik, podsetnike za ciljeve, video klipove, prilike za samorefleksiju i praćenje napretka.</a:t>
            </a:r>
            <a:endParaRPr lang="en-US" sz="1250" dirty="0"/>
          </a:p>
        </p:txBody>
      </p:sp>
      <p:sp>
        <p:nvSpPr>
          <p:cNvPr id="8" name="Text 6"/>
          <p:cNvSpPr/>
          <p:nvPr/>
        </p:nvSpPr>
        <p:spPr>
          <a:xfrm>
            <a:off x="838200" y="4401741"/>
            <a:ext cx="4895969" cy="457200"/>
          </a:xfrm>
          <a:prstGeom prst="rect">
            <a:avLst/>
          </a:prstGeom>
          <a:noFill/>
          <a:ln/>
        </p:spPr>
        <p:txBody>
          <a:bodyPr wrap="square" lIns="0" tIns="0" rIns="0" bIns="0" rtlCol="0" anchor="t"/>
          <a:lstStyle/>
          <a:p>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Najčešći ciljevi učesnika: smanjenje neuroticizma, povećanje savesnosti, povećanje ekstraverzije.</a:t>
            </a:r>
            <a:endParaRPr lang="en-US" sz="1250" dirty="0"/>
          </a:p>
        </p:txBody>
      </p:sp>
      <p:sp>
        <p:nvSpPr>
          <p:cNvPr id="9" name="Text 7"/>
          <p:cNvSpPr/>
          <p:nvPr/>
        </p:nvSpPr>
        <p:spPr>
          <a:xfrm>
            <a:off x="6173391" y="2198013"/>
            <a:ext cx="1984653" cy="248007"/>
          </a:xfrm>
          <a:prstGeom prst="rect">
            <a:avLst/>
          </a:prstGeom>
          <a:noFill/>
          <a:ln/>
        </p:spPr>
        <p:txBody>
          <a:bodyPr wrap="none" lIns="0" tIns="0" rIns="0" bIns="0" rtlCol="0" anchor="t"/>
          <a:lstStyle/>
          <a:p>
            <a:pPr algn="l" indent="0" marL="0">
              <a:lnSpc>
                <a:spcPts val="1950"/>
              </a:lnSpc>
              <a:buNone/>
            </a:pPr>
            <a:r>
              <a:rPr lang="en-US" sz="1550" b="1" dirty="0">
                <a:solidFill>
                  <a:srgbClr val="769993"/>
                </a:solidFill>
                <a:latin typeface="Montserrat Bold" pitchFamily="34" charset="0"/>
                <a:ea typeface="Montserrat Bold" pitchFamily="34" charset="-122"/>
                <a:cs typeface="Montserrat Bold" pitchFamily="34" charset="-120"/>
              </a:rPr>
              <a:t>Rezultati</a:t>
            </a:r>
            <a:endParaRPr lang="en-US" sz="1550" dirty="0"/>
          </a:p>
        </p:txBody>
      </p:sp>
      <p:sp>
        <p:nvSpPr>
          <p:cNvPr id="10" name="Text 8"/>
          <p:cNvSpPr/>
          <p:nvPr/>
        </p:nvSpPr>
        <p:spPr>
          <a:xfrm>
            <a:off x="6549033" y="2668191"/>
            <a:ext cx="3004661" cy="523875"/>
          </a:xfrm>
          <a:prstGeom prst="rect">
            <a:avLst/>
          </a:prstGeom>
          <a:noFill/>
          <a:ln/>
        </p:spPr>
        <p:txBody>
          <a:bodyPr wrap="none" lIns="0" tIns="0" rIns="0" bIns="0" rtlCol="0" anchor="t"/>
          <a:lstStyle/>
          <a:p>
            <a:pPr algn="ctr" indent="0" marL="0">
              <a:lnSpc>
                <a:spcPts val="4100"/>
              </a:lnSpc>
              <a:buNone/>
            </a:pPr>
            <a:r>
              <a:rPr lang="en-US" sz="4100" b="1" dirty="0">
                <a:solidFill>
                  <a:srgbClr val="272525"/>
                </a:solidFill>
                <a:latin typeface="Montserrat Bold" pitchFamily="34" charset="0"/>
                <a:ea typeface="Montserrat Bold" pitchFamily="34" charset="-122"/>
                <a:cs typeface="Montserrat Bold" pitchFamily="34" charset="-120"/>
              </a:rPr>
              <a:t>d=0.52</a:t>
            </a:r>
            <a:endParaRPr lang="en-US" sz="4100" dirty="0"/>
          </a:p>
        </p:txBody>
      </p:sp>
      <p:sp>
        <p:nvSpPr>
          <p:cNvPr id="11" name="Text 9"/>
          <p:cNvSpPr/>
          <p:nvPr/>
        </p:nvSpPr>
        <p:spPr>
          <a:xfrm>
            <a:off x="7058978" y="3366611"/>
            <a:ext cx="1984653" cy="248007"/>
          </a:xfrm>
          <a:prstGeom prst="rect">
            <a:avLst/>
          </a:prstGeom>
          <a:noFill/>
          <a:ln/>
        </p:spPr>
        <p:txBody>
          <a:bodyPr wrap="none" lIns="0" tIns="0" rIns="0" bIns="0" rtlCol="0" anchor="t"/>
          <a:lstStyle/>
          <a:p>
            <a:pPr algn="ctr"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Povećanje osobine</a:t>
            </a:r>
            <a:endParaRPr lang="en-US" sz="1550" dirty="0"/>
          </a:p>
        </p:txBody>
      </p:sp>
      <p:sp>
        <p:nvSpPr>
          <p:cNvPr id="12" name="Text 10"/>
          <p:cNvSpPr/>
          <p:nvPr/>
        </p:nvSpPr>
        <p:spPr>
          <a:xfrm>
            <a:off x="6173391" y="3741539"/>
            <a:ext cx="3755946" cy="228600"/>
          </a:xfrm>
          <a:prstGeom prst="rect">
            <a:avLst/>
          </a:prstGeom>
          <a:noFill/>
          <a:ln/>
        </p:spPr>
        <p:txBody>
          <a:bodyPr wrap="none" lIns="0" tIns="0" rIns="0" bIns="0" rtlCol="0" anchor="t"/>
          <a:lstStyle/>
          <a:p>
            <a:pPr algn="ctr"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Veličina efekta za one koji su želeli da povećaju osobinu</a:t>
            </a:r>
            <a:endParaRPr lang="en-US" sz="1250" dirty="0"/>
          </a:p>
        </p:txBody>
      </p:sp>
      <p:sp>
        <p:nvSpPr>
          <p:cNvPr id="13" name="Text 11"/>
          <p:cNvSpPr/>
          <p:nvPr/>
        </p:nvSpPr>
        <p:spPr>
          <a:xfrm>
            <a:off x="10463689" y="2668191"/>
            <a:ext cx="3004780" cy="523875"/>
          </a:xfrm>
          <a:prstGeom prst="rect">
            <a:avLst/>
          </a:prstGeom>
          <a:noFill/>
          <a:ln/>
        </p:spPr>
        <p:txBody>
          <a:bodyPr wrap="none" lIns="0" tIns="0" rIns="0" bIns="0" rtlCol="0" anchor="t"/>
          <a:lstStyle/>
          <a:p>
            <a:pPr algn="ctr" indent="0" marL="0">
              <a:lnSpc>
                <a:spcPts val="4100"/>
              </a:lnSpc>
              <a:buNone/>
            </a:pPr>
            <a:r>
              <a:rPr lang="en-US" sz="4100" b="1" dirty="0">
                <a:solidFill>
                  <a:srgbClr val="272525"/>
                </a:solidFill>
                <a:latin typeface="Montserrat Bold" pitchFamily="34" charset="0"/>
                <a:ea typeface="Montserrat Bold" pitchFamily="34" charset="-122"/>
                <a:cs typeface="Montserrat Bold" pitchFamily="34" charset="-120"/>
              </a:rPr>
              <a:t>d=0.58</a:t>
            </a:r>
            <a:endParaRPr lang="en-US" sz="4100" dirty="0"/>
          </a:p>
        </p:txBody>
      </p:sp>
      <p:sp>
        <p:nvSpPr>
          <p:cNvPr id="14" name="Text 12"/>
          <p:cNvSpPr/>
          <p:nvPr/>
        </p:nvSpPr>
        <p:spPr>
          <a:xfrm>
            <a:off x="10973753" y="3366611"/>
            <a:ext cx="1984653" cy="248007"/>
          </a:xfrm>
          <a:prstGeom prst="rect">
            <a:avLst/>
          </a:prstGeom>
          <a:noFill/>
          <a:ln/>
        </p:spPr>
        <p:txBody>
          <a:bodyPr wrap="none" lIns="0" tIns="0" rIns="0" bIns="0" rtlCol="0" anchor="t"/>
          <a:lstStyle/>
          <a:p>
            <a:pPr algn="ctr"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Smanjenje osobine</a:t>
            </a:r>
            <a:endParaRPr lang="en-US" sz="1550" dirty="0"/>
          </a:p>
        </p:txBody>
      </p:sp>
      <p:sp>
        <p:nvSpPr>
          <p:cNvPr id="15" name="Text 13"/>
          <p:cNvSpPr/>
          <p:nvPr/>
        </p:nvSpPr>
        <p:spPr>
          <a:xfrm>
            <a:off x="10088047" y="3741539"/>
            <a:ext cx="3756065" cy="228600"/>
          </a:xfrm>
          <a:prstGeom prst="rect">
            <a:avLst/>
          </a:prstGeom>
          <a:noFill/>
          <a:ln/>
        </p:spPr>
        <p:txBody>
          <a:bodyPr wrap="none" lIns="0" tIns="0" rIns="0" bIns="0" rtlCol="0" anchor="t"/>
          <a:lstStyle/>
          <a:p>
            <a:pPr algn="ctr"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Veličina efekta za one koji su želeli da smanje osobinu</a:t>
            </a:r>
            <a:endParaRPr lang="en-US" sz="1250" dirty="0"/>
          </a:p>
        </p:txBody>
      </p:sp>
      <p:sp>
        <p:nvSpPr>
          <p:cNvPr id="16" name="Text 14"/>
          <p:cNvSpPr/>
          <p:nvPr/>
        </p:nvSpPr>
        <p:spPr>
          <a:xfrm>
            <a:off x="8506301" y="4303395"/>
            <a:ext cx="3004780" cy="523875"/>
          </a:xfrm>
          <a:prstGeom prst="rect">
            <a:avLst/>
          </a:prstGeom>
          <a:noFill/>
          <a:ln/>
        </p:spPr>
        <p:txBody>
          <a:bodyPr wrap="none" lIns="0" tIns="0" rIns="0" bIns="0" rtlCol="0" anchor="t"/>
          <a:lstStyle/>
          <a:p>
            <a:pPr algn="ctr" indent="0" marL="0">
              <a:lnSpc>
                <a:spcPts val="4100"/>
              </a:lnSpc>
              <a:buNone/>
            </a:pPr>
            <a:r>
              <a:rPr lang="en-US" sz="4100" b="1" dirty="0">
                <a:solidFill>
                  <a:srgbClr val="272525"/>
                </a:solidFill>
                <a:latin typeface="Montserrat Bold" pitchFamily="34" charset="0"/>
                <a:ea typeface="Montserrat Bold" pitchFamily="34" charset="-122"/>
                <a:cs typeface="Montserrat Bold" pitchFamily="34" charset="-120"/>
              </a:rPr>
              <a:t>d=0.35</a:t>
            </a:r>
            <a:endParaRPr lang="en-US" sz="4100" dirty="0"/>
          </a:p>
        </p:txBody>
      </p:sp>
      <p:sp>
        <p:nvSpPr>
          <p:cNvPr id="17" name="Text 15"/>
          <p:cNvSpPr/>
          <p:nvPr/>
        </p:nvSpPr>
        <p:spPr>
          <a:xfrm>
            <a:off x="8954214" y="5001816"/>
            <a:ext cx="2108954" cy="248007"/>
          </a:xfrm>
          <a:prstGeom prst="rect">
            <a:avLst/>
          </a:prstGeom>
          <a:noFill/>
          <a:ln/>
        </p:spPr>
        <p:txBody>
          <a:bodyPr wrap="none" lIns="0" tIns="0" rIns="0" bIns="0" rtlCol="0" anchor="t"/>
          <a:lstStyle/>
          <a:p>
            <a:pPr algn="ctr"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Posmatrači primetili</a:t>
            </a:r>
            <a:endParaRPr lang="en-US" sz="1550" dirty="0"/>
          </a:p>
        </p:txBody>
      </p:sp>
      <p:sp>
        <p:nvSpPr>
          <p:cNvPr id="18" name="Text 16"/>
          <p:cNvSpPr/>
          <p:nvPr/>
        </p:nvSpPr>
        <p:spPr>
          <a:xfrm>
            <a:off x="8130659" y="5376743"/>
            <a:ext cx="3756065" cy="457200"/>
          </a:xfrm>
          <a:prstGeom prst="rect">
            <a:avLst/>
          </a:prstGeom>
          <a:noFill/>
          <a:ln/>
        </p:spPr>
        <p:txBody>
          <a:bodyPr wrap="square" lIns="0" tIns="0" rIns="0" bIns="0" rtlCol="0" anchor="t"/>
          <a:lstStyle/>
          <a:p>
            <a:pPr algn="ctr"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Prijatelji, porodica i partneri su primetili promene kod onih koji su želeli da povećaju osobinu</a:t>
            </a:r>
            <a:endParaRPr lang="en-US" sz="1250" dirty="0"/>
          </a:p>
        </p:txBody>
      </p:sp>
      <p:sp>
        <p:nvSpPr>
          <p:cNvPr id="19" name="Text 17"/>
          <p:cNvSpPr/>
          <p:nvPr/>
        </p:nvSpPr>
        <p:spPr>
          <a:xfrm>
            <a:off x="6173391" y="5976818"/>
            <a:ext cx="7670721"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I tri meseca nakon završetka intervencije, promene su bile prisutne. Haehner, Wright i Bleidorn (2024) zaključuju: efekti su realni, ali samo želja nije dovoljna — ključno je aktivno implementiranje novih ponašanja.</a:t>
            </a:r>
            <a:endParaRPr lang="en-US" sz="1250" dirty="0"/>
          </a:p>
        </p:txBody>
      </p:sp>
      <p:sp>
        <p:nvSpPr>
          <p:cNvPr id="20" name="Shape 18"/>
          <p:cNvSpPr/>
          <p:nvPr/>
        </p:nvSpPr>
        <p:spPr>
          <a:xfrm>
            <a:off x="793790" y="6691193"/>
            <a:ext cx="13042821" cy="817364"/>
          </a:xfrm>
          <a:prstGeom prst="roundRect">
            <a:avLst>
              <a:gd name="adj" fmla="val 8159"/>
            </a:avLst>
          </a:prstGeom>
          <a:solidFill>
            <a:srgbClr val="D3DEDC"/>
          </a:solidFill>
          <a:ln/>
        </p:spPr>
      </p:sp>
      <p:pic>
        <p:nvPicPr>
          <p:cNvPr id="21" name="Image 0" descr="preencoded.png">    </p:cNvPr>
          <p:cNvPicPr>
            <a:picLocks noChangeAspect="1"/>
          </p:cNvPicPr>
          <p:nvPr/>
        </p:nvPicPr>
        <p:blipFill>
          <a:blip r:embed="rId2"/>
          <a:stretch>
            <a:fillRect/>
          </a:stretch>
        </p:blipFill>
        <p:spPr>
          <a:xfrm>
            <a:off x="952500" y="6910626"/>
            <a:ext cx="198358" cy="158710"/>
          </a:xfrm>
          <a:prstGeom prst="rect">
            <a:avLst/>
          </a:prstGeom>
        </p:spPr>
      </p:pic>
      <p:sp>
        <p:nvSpPr>
          <p:cNvPr id="22" name="Text 19"/>
          <p:cNvSpPr/>
          <p:nvPr/>
        </p:nvSpPr>
        <p:spPr>
          <a:xfrm>
            <a:off x="1309568" y="6857762"/>
            <a:ext cx="12368332" cy="457200"/>
          </a:xfrm>
          <a:prstGeom prst="rect">
            <a:avLst/>
          </a:prstGeom>
          <a:noFill/>
          <a:ln/>
        </p:spPr>
        <p:txBody>
          <a:bodyPr wrap="square" lIns="0" tIns="0" rIns="0" bIns="0" rtlCol="0" anchor="t"/>
          <a:lstStyle/>
          <a:p>
            <a:pPr algn="l" indent="0" marL="0">
              <a:lnSpc>
                <a:spcPts val="1800"/>
              </a:lnSpc>
              <a:buNone/>
            </a:pPr>
            <a:r>
              <a:rPr lang="en-US" sz="1250" b="1" dirty="0">
                <a:solidFill>
                  <a:srgbClr val="000000"/>
                </a:solidFill>
                <a:latin typeface="Source Sans 3" pitchFamily="34" charset="0"/>
                <a:ea typeface="Source Sans 3" pitchFamily="34" charset="-122"/>
                <a:cs typeface="Source Sans 3" pitchFamily="34" charset="-120"/>
              </a:rPr>
              <a:t>Za organizacionog psihologa:</a:t>
            </a:r>
            <a:pPr algn="l" indent="0" marL="0">
              <a:lnSpc>
                <a:spcPts val="1800"/>
              </a:lnSpc>
              <a:buNone/>
            </a:pPr>
            <a:r>
              <a:rPr lang="en-US" sz="1250" dirty="0">
                <a:solidFill>
                  <a:srgbClr val="000000"/>
                </a:solidFill>
                <a:latin typeface="Source Sans 3" pitchFamily="34" charset="0"/>
                <a:ea typeface="Source Sans 3" pitchFamily="34" charset="-122"/>
                <a:cs typeface="Source Sans 3" pitchFamily="34" charset="-120"/>
              </a:rPr>
              <a:t> Zamislite onboarding program koji ne samo uči novozaposlenog procedure, već ga kroz digitalni coaching pomaže da razvije osobine koje su kritične za ulogu — savesnost za operativne pozicije, otvorenost za inovacione timove, emocionalnu stabilnost za menadžere. Ovo više nije naučna fantastika — PEACH je dokazao izvodljivost.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793790" y="581263"/>
            <a:ext cx="11248430" cy="465177"/>
          </a:xfrm>
          <a:prstGeom prst="rect">
            <a:avLst/>
          </a:prstGeom>
          <a:noFill/>
          <a:ln/>
        </p:spPr>
        <p:txBody>
          <a:bodyPr wrap="none" lIns="0" tIns="0" rIns="0" bIns="0" rtlCol="0" anchor="t"/>
          <a:lstStyle/>
          <a:p>
            <a:pPr algn="l" indent="0" marL="0">
              <a:lnSpc>
                <a:spcPts val="3650"/>
              </a:lnSpc>
              <a:buNone/>
            </a:pPr>
            <a:r>
              <a:rPr lang="en-US" sz="2900" b="1" dirty="0">
                <a:solidFill>
                  <a:srgbClr val="769993"/>
                </a:solidFill>
                <a:latin typeface="Montserrat Bold" pitchFamily="34" charset="0"/>
                <a:ea typeface="Montserrat Bold" pitchFamily="34" charset="-122"/>
                <a:cs typeface="Montserrat Bold" pitchFamily="34" charset="-120"/>
              </a:rPr>
              <a:t>Umesto zaključka: Šta ponesete iz učionice u organizaciju</a:t>
            </a:r>
            <a:endParaRPr lang="en-US" sz="2900" dirty="0"/>
          </a:p>
        </p:txBody>
      </p:sp>
      <p:sp>
        <p:nvSpPr>
          <p:cNvPr id="3" name="Text 1"/>
          <p:cNvSpPr/>
          <p:nvPr/>
        </p:nvSpPr>
        <p:spPr>
          <a:xfrm>
            <a:off x="793790" y="1269683"/>
            <a:ext cx="13042821"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Ličnost u organizaciji nije akademska vežba — to je nešto sa čim ćete raditi svaki dan ako odete u HR, organizacioni razvoj, konsalting ili coaching.</a:t>
            </a:r>
            <a:endParaRPr lang="en-US" sz="1150" dirty="0"/>
          </a:p>
        </p:txBody>
      </p:sp>
      <p:sp>
        <p:nvSpPr>
          <p:cNvPr id="4" name="Shape 2"/>
          <p:cNvSpPr/>
          <p:nvPr/>
        </p:nvSpPr>
        <p:spPr>
          <a:xfrm>
            <a:off x="793790" y="1603534"/>
            <a:ext cx="334923" cy="334923"/>
          </a:xfrm>
          <a:prstGeom prst="roundRect">
            <a:avLst>
              <a:gd name="adj" fmla="val 18667"/>
            </a:avLst>
          </a:prstGeom>
          <a:solidFill>
            <a:srgbClr val="E2E9E8"/>
          </a:solidFill>
          <a:ln w="7620">
            <a:solidFill>
              <a:srgbClr val="C8CFCE"/>
            </a:solidFill>
            <a:prstDash val="solid"/>
          </a:ln>
        </p:spPr>
      </p:sp>
      <p:sp>
        <p:nvSpPr>
          <p:cNvPr id="5" name="Text 3"/>
          <p:cNvSpPr/>
          <p:nvPr/>
        </p:nvSpPr>
        <p:spPr>
          <a:xfrm>
            <a:off x="1240274" y="1654612"/>
            <a:ext cx="3083957"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Ličnost je i identitet i reputacija</a:t>
            </a:r>
            <a:endParaRPr lang="en-US" sz="1450" dirty="0"/>
          </a:p>
        </p:txBody>
      </p:sp>
      <p:sp>
        <p:nvSpPr>
          <p:cNvPr id="6" name="Text 4"/>
          <p:cNvSpPr/>
          <p:nvPr/>
        </p:nvSpPr>
        <p:spPr>
          <a:xfrm>
            <a:off x="1240274" y="1954054"/>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Za organizaciju je reputacija često važnija. Ne oslanjajte se samo na samoizveštaje.</a:t>
            </a:r>
            <a:endParaRPr lang="en-US" sz="1150" dirty="0"/>
          </a:p>
        </p:txBody>
      </p:sp>
      <p:sp>
        <p:nvSpPr>
          <p:cNvPr id="7" name="Shape 5"/>
          <p:cNvSpPr/>
          <p:nvPr/>
        </p:nvSpPr>
        <p:spPr>
          <a:xfrm>
            <a:off x="793790" y="2385655"/>
            <a:ext cx="334923" cy="334923"/>
          </a:xfrm>
          <a:prstGeom prst="roundRect">
            <a:avLst>
              <a:gd name="adj" fmla="val 18667"/>
            </a:avLst>
          </a:prstGeom>
          <a:solidFill>
            <a:srgbClr val="E2E9E8"/>
          </a:solidFill>
          <a:ln w="7620">
            <a:solidFill>
              <a:srgbClr val="C8CFCE"/>
            </a:solidFill>
            <a:prstDash val="solid"/>
          </a:ln>
        </p:spPr>
      </p:sp>
      <p:sp>
        <p:nvSpPr>
          <p:cNvPr id="8" name="Text 6"/>
          <p:cNvSpPr/>
          <p:nvPr/>
        </p:nvSpPr>
        <p:spPr>
          <a:xfrm>
            <a:off x="1240274" y="2436733"/>
            <a:ext cx="1954292"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Ličnost nije statična</a:t>
            </a:r>
            <a:endParaRPr lang="en-US" sz="1450" dirty="0"/>
          </a:p>
        </p:txBody>
      </p:sp>
      <p:sp>
        <p:nvSpPr>
          <p:cNvPr id="9" name="Text 7"/>
          <p:cNvSpPr/>
          <p:nvPr/>
        </p:nvSpPr>
        <p:spPr>
          <a:xfrm>
            <a:off x="1240274" y="2736175"/>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Ona varira iz dana u dan (stanja) i menja se tokom godina (razvoj). Jednokratna procena pri zapošljavanju je početna tačka, ne konačna presuda.</a:t>
            </a:r>
            <a:endParaRPr lang="en-US" sz="1150" dirty="0"/>
          </a:p>
        </p:txBody>
      </p:sp>
      <p:sp>
        <p:nvSpPr>
          <p:cNvPr id="10" name="Shape 8"/>
          <p:cNvSpPr/>
          <p:nvPr/>
        </p:nvSpPr>
        <p:spPr>
          <a:xfrm>
            <a:off x="793790" y="3167777"/>
            <a:ext cx="334923" cy="334923"/>
          </a:xfrm>
          <a:prstGeom prst="roundRect">
            <a:avLst>
              <a:gd name="adj" fmla="val 18667"/>
            </a:avLst>
          </a:prstGeom>
          <a:solidFill>
            <a:srgbClr val="E2E9E8"/>
          </a:solidFill>
          <a:ln w="7620">
            <a:solidFill>
              <a:srgbClr val="C8CFCE"/>
            </a:solidFill>
            <a:prstDash val="solid"/>
          </a:ln>
        </p:spPr>
      </p:sp>
      <p:sp>
        <p:nvSpPr>
          <p:cNvPr id="11" name="Text 9"/>
          <p:cNvSpPr/>
          <p:nvPr/>
        </p:nvSpPr>
        <p:spPr>
          <a:xfrm>
            <a:off x="1240274" y="3218855"/>
            <a:ext cx="4353758"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Savesnost je zlatni standard, ali nije dovoljna</a:t>
            </a:r>
            <a:endParaRPr lang="en-US" sz="1450" dirty="0"/>
          </a:p>
        </p:txBody>
      </p:sp>
      <p:sp>
        <p:nvSpPr>
          <p:cNvPr id="12" name="Text 10"/>
          <p:cNvSpPr/>
          <p:nvPr/>
        </p:nvSpPr>
        <p:spPr>
          <a:xfrm>
            <a:off x="1240274" y="3518297"/>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HEXACO dodaje Poštenje-Skromnost, koje bolje predviđa kontraproduktivno ponašanje nego bilo šta u Big Five. Ako radite selekciju za pozicije sa visokim rizikom, razmotrite HEXACO.</a:t>
            </a:r>
            <a:endParaRPr lang="en-US" sz="1150" dirty="0"/>
          </a:p>
        </p:txBody>
      </p:sp>
      <p:sp>
        <p:nvSpPr>
          <p:cNvPr id="13" name="Shape 11"/>
          <p:cNvSpPr/>
          <p:nvPr/>
        </p:nvSpPr>
        <p:spPr>
          <a:xfrm>
            <a:off x="793790" y="3949898"/>
            <a:ext cx="334923" cy="334923"/>
          </a:xfrm>
          <a:prstGeom prst="roundRect">
            <a:avLst>
              <a:gd name="adj" fmla="val 18667"/>
            </a:avLst>
          </a:prstGeom>
          <a:solidFill>
            <a:srgbClr val="E2E9E8"/>
          </a:solidFill>
          <a:ln w="7620">
            <a:solidFill>
              <a:srgbClr val="C8CFCE"/>
            </a:solidFill>
            <a:prstDash val="solid"/>
          </a:ln>
        </p:spPr>
      </p:sp>
      <p:sp>
        <p:nvSpPr>
          <p:cNvPr id="14" name="Text 12"/>
          <p:cNvSpPr/>
          <p:nvPr/>
        </p:nvSpPr>
        <p:spPr>
          <a:xfrm>
            <a:off x="1240274" y="4000976"/>
            <a:ext cx="5741670"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Osobine ličnosti najbolje predviđaju ko će praviti probleme</a:t>
            </a:r>
            <a:endParaRPr lang="en-US" sz="1450" dirty="0"/>
          </a:p>
        </p:txBody>
      </p:sp>
      <p:sp>
        <p:nvSpPr>
          <p:cNvPr id="15" name="Text 13"/>
          <p:cNvSpPr/>
          <p:nvPr/>
        </p:nvSpPr>
        <p:spPr>
          <a:xfrm>
            <a:off x="1240274" y="4300418"/>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Ne ko će biti zvezda. To menja paradigmu: procena ličnosti služi više za upravljanje rizikom nego za identifikaciju talenata.</a:t>
            </a:r>
            <a:endParaRPr lang="en-US" sz="1150" dirty="0"/>
          </a:p>
        </p:txBody>
      </p:sp>
      <p:sp>
        <p:nvSpPr>
          <p:cNvPr id="16" name="Shape 14"/>
          <p:cNvSpPr/>
          <p:nvPr/>
        </p:nvSpPr>
        <p:spPr>
          <a:xfrm>
            <a:off x="793790" y="4732020"/>
            <a:ext cx="334923" cy="334923"/>
          </a:xfrm>
          <a:prstGeom prst="roundRect">
            <a:avLst>
              <a:gd name="adj" fmla="val 18667"/>
            </a:avLst>
          </a:prstGeom>
          <a:solidFill>
            <a:srgbClr val="E2E9E8"/>
          </a:solidFill>
          <a:ln w="7620">
            <a:solidFill>
              <a:srgbClr val="C8CFCE"/>
            </a:solidFill>
            <a:prstDash val="solid"/>
          </a:ln>
        </p:spPr>
      </p:sp>
      <p:sp>
        <p:nvSpPr>
          <p:cNvPr id="17" name="Text 15"/>
          <p:cNvSpPr/>
          <p:nvPr/>
        </p:nvSpPr>
        <p:spPr>
          <a:xfrm>
            <a:off x="1240274" y="4783098"/>
            <a:ext cx="4708922"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Ličnost se može menjati ciljanim intervencijama</a:t>
            </a:r>
            <a:endParaRPr lang="en-US" sz="1450" dirty="0"/>
          </a:p>
        </p:txBody>
      </p:sp>
      <p:sp>
        <p:nvSpPr>
          <p:cNvPr id="18" name="Text 16"/>
          <p:cNvSpPr/>
          <p:nvPr/>
        </p:nvSpPr>
        <p:spPr>
          <a:xfrm>
            <a:off x="1240274" y="5082540"/>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PEACH aplikacija je to dokazala u velikoj randomizovanoj studiji. Ali promena zahteva aktivno angažovanje, ne samo nameru.</a:t>
            </a:r>
            <a:endParaRPr lang="en-US" sz="1150" dirty="0"/>
          </a:p>
        </p:txBody>
      </p:sp>
      <p:sp>
        <p:nvSpPr>
          <p:cNvPr id="19" name="Shape 17"/>
          <p:cNvSpPr/>
          <p:nvPr/>
        </p:nvSpPr>
        <p:spPr>
          <a:xfrm>
            <a:off x="793790" y="5514142"/>
            <a:ext cx="334923" cy="334923"/>
          </a:xfrm>
          <a:prstGeom prst="roundRect">
            <a:avLst>
              <a:gd name="adj" fmla="val 18667"/>
            </a:avLst>
          </a:prstGeom>
          <a:solidFill>
            <a:srgbClr val="E2E9E8"/>
          </a:solidFill>
          <a:ln w="7620">
            <a:solidFill>
              <a:srgbClr val="C8CFCE"/>
            </a:solidFill>
            <a:prstDash val="solid"/>
          </a:ln>
        </p:spPr>
      </p:sp>
      <p:sp>
        <p:nvSpPr>
          <p:cNvPr id="20" name="Text 18"/>
          <p:cNvSpPr/>
          <p:nvPr/>
        </p:nvSpPr>
        <p:spPr>
          <a:xfrm>
            <a:off x="1240274" y="5565219"/>
            <a:ext cx="2516624"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AI ulazi u procenu ličnosti</a:t>
            </a:r>
            <a:endParaRPr lang="en-US" sz="1450" dirty="0"/>
          </a:p>
        </p:txBody>
      </p:sp>
      <p:sp>
        <p:nvSpPr>
          <p:cNvPr id="21" name="Text 19"/>
          <p:cNvSpPr/>
          <p:nvPr/>
        </p:nvSpPr>
        <p:spPr>
          <a:xfrm>
            <a:off x="1240274" y="5864662"/>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Donosi obećanja objektivnosti koja još ne ispunjava. Psiholozi u HR-u su jedini koji mogu i moraju da postavljaju prava pitanja o validnosti, pristrasnosti i etičnosti AI alata.</a:t>
            </a:r>
            <a:endParaRPr lang="en-US" sz="1150" dirty="0"/>
          </a:p>
        </p:txBody>
      </p:sp>
      <p:sp>
        <p:nvSpPr>
          <p:cNvPr id="22" name="Shape 20"/>
          <p:cNvSpPr/>
          <p:nvPr/>
        </p:nvSpPr>
        <p:spPr>
          <a:xfrm>
            <a:off x="793790" y="6296263"/>
            <a:ext cx="334923" cy="334923"/>
          </a:xfrm>
          <a:prstGeom prst="roundRect">
            <a:avLst>
              <a:gd name="adj" fmla="val 18667"/>
            </a:avLst>
          </a:prstGeom>
          <a:solidFill>
            <a:srgbClr val="E2E9E8"/>
          </a:solidFill>
          <a:ln w="7620">
            <a:solidFill>
              <a:srgbClr val="C8CFCE"/>
            </a:solidFill>
            <a:prstDash val="solid"/>
          </a:ln>
        </p:spPr>
      </p:sp>
      <p:sp>
        <p:nvSpPr>
          <p:cNvPr id="23" name="Text 21"/>
          <p:cNvSpPr/>
          <p:nvPr/>
        </p:nvSpPr>
        <p:spPr>
          <a:xfrm>
            <a:off x="1240274" y="6347341"/>
            <a:ext cx="2620685"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AI može da simulira ličnost</a:t>
            </a:r>
            <a:endParaRPr lang="en-US" sz="1450" dirty="0"/>
          </a:p>
        </p:txBody>
      </p:sp>
      <p:sp>
        <p:nvSpPr>
          <p:cNvPr id="24" name="Text 22"/>
          <p:cNvSpPr/>
          <p:nvPr/>
        </p:nvSpPr>
        <p:spPr>
          <a:xfrm>
            <a:off x="1240274" y="6646783"/>
            <a:ext cx="12596336"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Ta simulacija postaje sve ubedljivija. Ali „previše koherentna" AI ličnost paradoksalno otkriva koliko je ljudska ličnost zapravo nedosledna, kontekstualna i kompleksna.</a:t>
            </a:r>
            <a:endParaRPr lang="en-US" sz="1150" dirty="0"/>
          </a:p>
        </p:txBody>
      </p:sp>
      <p:sp>
        <p:nvSpPr>
          <p:cNvPr id="25" name="Text 23"/>
          <p:cNvSpPr/>
          <p:nvPr/>
        </p:nvSpPr>
        <p:spPr>
          <a:xfrm>
            <a:off x="1017032" y="7106126"/>
            <a:ext cx="12819578"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Kontekst je sve. Ista osoba se ponaša različito u različitim timovima, pod različitim menadžerima, u različitim organizacionim kulturama. Vaš posao kao organizacionog psihologa nije da stavite ljude u kutije — već da razumete interakciju između osobe i situacije i da </a:t>
            </a:r>
            <a:pPr algn="l" indent="0" marL="0">
              <a:lnSpc>
                <a:spcPts val="1600"/>
              </a:lnSpc>
              <a:buNone/>
            </a:pPr>
            <a:r>
              <a:rPr lang="en-US" sz="1150" b="1" dirty="0">
                <a:solidFill>
                  <a:srgbClr val="272525"/>
                </a:solidFill>
                <a:latin typeface="Source Sans 3" pitchFamily="34" charset="0"/>
                <a:ea typeface="Source Sans 3" pitchFamily="34" charset="-122"/>
                <a:cs typeface="Source Sans 3" pitchFamily="34" charset="-120"/>
              </a:rPr>
              <a:t>dizajnirate okruženja u kojima ljudi mogu da budu najbolja verzija sebe.</a:t>
            </a:r>
            <a:endParaRPr lang="en-US" sz="1150" dirty="0"/>
          </a:p>
        </p:txBody>
      </p:sp>
      <p:sp>
        <p:nvSpPr>
          <p:cNvPr id="26" name="Shape 24"/>
          <p:cNvSpPr/>
          <p:nvPr/>
        </p:nvSpPr>
        <p:spPr>
          <a:xfrm>
            <a:off x="793790" y="6980634"/>
            <a:ext cx="15240" cy="667703"/>
          </a:xfrm>
          <a:prstGeom prst="rect">
            <a:avLst/>
          </a:prstGeom>
          <a:solidFill>
            <a:srgbClr val="769993"/>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824151"/>
            <a:ext cx="7516773" cy="527090"/>
          </a:xfrm>
          <a:prstGeom prst="rect">
            <a:avLst/>
          </a:prstGeom>
          <a:noFill/>
          <a:ln/>
        </p:spPr>
        <p:txBody>
          <a:bodyPr wrap="none" lIns="0" tIns="0" rIns="0" bIns="0" rtlCol="0" anchor="t"/>
          <a:lstStyle/>
          <a:p>
            <a:pPr algn="l" indent="0" marL="0">
              <a:lnSpc>
                <a:spcPts val="4150"/>
              </a:lnSpc>
              <a:buNone/>
            </a:pPr>
            <a:r>
              <a:rPr lang="en-US" sz="3300" b="1" dirty="0">
                <a:solidFill>
                  <a:srgbClr val="769993"/>
                </a:solidFill>
                <a:latin typeface="Montserrat Bold" pitchFamily="34" charset="0"/>
                <a:ea typeface="Montserrat Bold" pitchFamily="34" charset="-122"/>
                <a:cs typeface="Montserrat Bold" pitchFamily="34" charset="-120"/>
              </a:rPr>
              <a:t>Brzi pregled: ličnost i radni učinak</a:t>
            </a:r>
            <a:endParaRPr lang="en-US" sz="3300" dirty="0"/>
          </a:p>
        </p:txBody>
      </p:sp>
      <p:sp>
        <p:nvSpPr>
          <p:cNvPr id="3" name="Text 1"/>
          <p:cNvSpPr/>
          <p:nvPr/>
        </p:nvSpPr>
        <p:spPr>
          <a:xfrm>
            <a:off x="793790" y="1408509"/>
            <a:ext cx="3539966" cy="316230"/>
          </a:xfrm>
          <a:prstGeom prst="rect">
            <a:avLst/>
          </a:prstGeom>
          <a:noFill/>
          <a:ln/>
        </p:spPr>
        <p:txBody>
          <a:bodyPr wrap="none" lIns="0" tIns="0" rIns="0" bIns="0" rtlCol="0" anchor="t"/>
          <a:lstStyle/>
          <a:p>
            <a:pPr algn="l" indent="0" marL="0">
              <a:lnSpc>
                <a:spcPts val="2450"/>
              </a:lnSpc>
              <a:buNone/>
            </a:pPr>
            <a:r>
              <a:rPr lang="en-US" sz="1950" b="1" dirty="0">
                <a:solidFill>
                  <a:srgbClr val="769993"/>
                </a:solidFill>
                <a:latin typeface="Montserrat Bold" pitchFamily="34" charset="0"/>
                <a:ea typeface="Montserrat Bold" pitchFamily="34" charset="-122"/>
                <a:cs typeface="Montserrat Bold" pitchFamily="34" charset="-120"/>
              </a:rPr>
              <a:t>Šta znamo iz meta-analiza </a:t>
            </a:r>
            <a:endParaRPr lang="en-US" sz="1950" dirty="0"/>
          </a:p>
        </p:txBody>
      </p:sp>
      <p:sp>
        <p:nvSpPr>
          <p:cNvPr id="4" name="Text 2"/>
          <p:cNvSpPr/>
          <p:nvPr/>
        </p:nvSpPr>
        <p:spPr>
          <a:xfrm>
            <a:off x="793790" y="1939766"/>
            <a:ext cx="13042821" cy="624126"/>
          </a:xfrm>
          <a:prstGeom prst="rect">
            <a:avLst/>
          </a:prstGeom>
          <a:noFill/>
          <a:ln/>
        </p:spPr>
        <p:txBody>
          <a:bodyPr wrap="square" lIns="0" tIns="0" rIns="0" bIns="0" rtlCol="0" anchor="t"/>
          <a:lstStyle/>
          <a:p>
            <a:pPr algn="l" indent="0" marL="0">
              <a:lnSpc>
                <a:spcPts val="2450"/>
              </a:lnSpc>
              <a:buNone/>
            </a:pPr>
            <a:r>
              <a:rPr lang="en-US" sz="1650" dirty="0">
                <a:solidFill>
                  <a:srgbClr val="272525"/>
                </a:solidFill>
                <a:latin typeface="Source Sans 3" pitchFamily="34" charset="0"/>
                <a:ea typeface="Source Sans 3" pitchFamily="34" charset="-122"/>
                <a:cs typeface="Source Sans 3" pitchFamily="34" charset="-120"/>
              </a:rPr>
              <a:t>Zell, E., &amp; Lesick, T. L. (2022). Big five personality traits and performance: A quantitative synthesis of 50+ meta‐analyses. </a:t>
            </a:r>
            <a:pPr algn="l" indent="0" marL="0">
              <a:lnSpc>
                <a:spcPts val="2450"/>
              </a:lnSpc>
              <a:buNone/>
            </a:pPr>
            <a:r>
              <a:rPr lang="en-US" sz="1650" b="1" i="1" dirty="0">
                <a:solidFill>
                  <a:srgbClr val="272525"/>
                </a:solidFill>
                <a:latin typeface="Source Sans 3" pitchFamily="34" charset="0"/>
                <a:ea typeface="Source Sans 3" pitchFamily="34" charset="-122"/>
                <a:cs typeface="Source Sans 3" pitchFamily="34" charset="-120"/>
              </a:rPr>
              <a:t>Journal of Personality</a:t>
            </a:r>
            <a:pPr algn="l" indent="0" marL="0">
              <a:lnSpc>
                <a:spcPts val="2450"/>
              </a:lnSpc>
              <a:buNone/>
            </a:pPr>
            <a:r>
              <a:rPr lang="en-US" sz="1650" dirty="0">
                <a:solidFill>
                  <a:srgbClr val="272525"/>
                </a:solidFill>
                <a:latin typeface="Source Sans 3" pitchFamily="34" charset="0"/>
                <a:ea typeface="Source Sans 3" pitchFamily="34" charset="-122"/>
                <a:cs typeface="Source Sans 3" pitchFamily="34" charset="-120"/>
              </a:rPr>
              <a:t>, </a:t>
            </a:r>
            <a:pPr algn="l" indent="0" marL="0">
              <a:lnSpc>
                <a:spcPts val="2450"/>
              </a:lnSpc>
              <a:buNone/>
            </a:pPr>
            <a:r>
              <a:rPr lang="en-US" sz="1650" b="1" i="1" dirty="0">
                <a:solidFill>
                  <a:srgbClr val="272525"/>
                </a:solidFill>
                <a:latin typeface="Source Sans 3" pitchFamily="34" charset="0"/>
                <a:ea typeface="Source Sans 3" pitchFamily="34" charset="-122"/>
                <a:cs typeface="Source Sans 3" pitchFamily="34" charset="-120"/>
              </a:rPr>
              <a:t>90</a:t>
            </a:r>
            <a:pPr algn="l" indent="0" marL="0">
              <a:lnSpc>
                <a:spcPts val="2450"/>
              </a:lnSpc>
              <a:buNone/>
            </a:pPr>
            <a:r>
              <a:rPr lang="en-US" sz="1650" dirty="0">
                <a:solidFill>
                  <a:srgbClr val="272525"/>
                </a:solidFill>
                <a:latin typeface="Source Sans 3" pitchFamily="34" charset="0"/>
                <a:ea typeface="Source Sans 3" pitchFamily="34" charset="-122"/>
                <a:cs typeface="Source Sans 3" pitchFamily="34" charset="-120"/>
              </a:rPr>
              <a:t>(4), 559–573. </a:t>
            </a:r>
            <a:pPr algn="l" indent="0" marL="0">
              <a:lnSpc>
                <a:spcPts val="2450"/>
              </a:lnSpc>
              <a:buNone/>
            </a:pPr>
            <a:r>
              <a:rPr lang="en-US" sz="1650" b="1"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https://doi.org/10.1111/jopy.12683</a:t>
            </a:r>
            <a:endParaRPr lang="en-US" sz="1650" dirty="0"/>
          </a:p>
        </p:txBody>
      </p:sp>
      <p:sp>
        <p:nvSpPr>
          <p:cNvPr id="5" name="Shape 3"/>
          <p:cNvSpPr/>
          <p:nvPr/>
        </p:nvSpPr>
        <p:spPr>
          <a:xfrm>
            <a:off x="793790" y="2725102"/>
            <a:ext cx="13042821" cy="2636282"/>
          </a:xfrm>
          <a:prstGeom prst="roundRect">
            <a:avLst>
              <a:gd name="adj" fmla="val 2688"/>
            </a:avLst>
          </a:prstGeom>
          <a:noFill/>
          <a:ln w="7620">
            <a:solidFill>
              <a:srgbClr val="000000">
                <a:alpha val="8000"/>
              </a:srgbClr>
            </a:solidFill>
            <a:prstDash val="solid"/>
          </a:ln>
        </p:spPr>
      </p:sp>
      <p:sp>
        <p:nvSpPr>
          <p:cNvPr id="6" name="Shape 4"/>
          <p:cNvSpPr/>
          <p:nvPr/>
        </p:nvSpPr>
        <p:spPr>
          <a:xfrm>
            <a:off x="801410" y="2732723"/>
            <a:ext cx="13027581" cy="436840"/>
          </a:xfrm>
          <a:prstGeom prst="rect">
            <a:avLst/>
          </a:prstGeom>
          <a:solidFill>
            <a:srgbClr val="FFFFFF">
              <a:alpha val="4000"/>
            </a:srgbClr>
          </a:solidFill>
          <a:ln/>
        </p:spPr>
      </p:sp>
      <p:sp>
        <p:nvSpPr>
          <p:cNvPr id="7" name="Text 5"/>
          <p:cNvSpPr/>
          <p:nvPr/>
        </p:nvSpPr>
        <p:spPr>
          <a:xfrm>
            <a:off x="970240" y="2826306"/>
            <a:ext cx="2915841" cy="249674"/>
          </a:xfrm>
          <a:prstGeom prst="rect">
            <a:avLst/>
          </a:prstGeom>
          <a:noFill/>
          <a:ln/>
        </p:spPr>
        <p:txBody>
          <a:bodyPr wrap="none" lIns="0" tIns="0" rIns="0" bIns="0" rtlCol="0" anchor="t"/>
          <a:lstStyle/>
          <a:p>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Crta ličnosti</a:t>
            </a:r>
            <a:endParaRPr lang="en-US" sz="1300" dirty="0"/>
          </a:p>
        </p:txBody>
      </p:sp>
      <p:sp>
        <p:nvSpPr>
          <p:cNvPr id="8" name="Text 6"/>
          <p:cNvSpPr/>
          <p:nvPr/>
        </p:nvSpPr>
        <p:spPr>
          <a:xfrm>
            <a:off x="4230886" y="2826306"/>
            <a:ext cx="2912031" cy="249674"/>
          </a:xfrm>
          <a:prstGeom prst="rect">
            <a:avLst/>
          </a:prstGeom>
          <a:noFill/>
          <a:ln/>
        </p:spPr>
        <p:txBody>
          <a:bodyPr wrap="none" lIns="0" tIns="0" rIns="0" bIns="0" rtlCol="0" anchor="t"/>
          <a:lstStyle/>
          <a:p>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ρ (ukupno)</a:t>
            </a:r>
            <a:endParaRPr lang="en-US" sz="1300" dirty="0"/>
          </a:p>
        </p:txBody>
      </p:sp>
      <p:sp>
        <p:nvSpPr>
          <p:cNvPr id="9" name="Text 7"/>
          <p:cNvSpPr/>
          <p:nvPr/>
        </p:nvSpPr>
        <p:spPr>
          <a:xfrm>
            <a:off x="7487722" y="2826306"/>
            <a:ext cx="2912031" cy="249674"/>
          </a:xfrm>
          <a:prstGeom prst="rect">
            <a:avLst/>
          </a:prstGeom>
          <a:noFill/>
          <a:ln/>
        </p:spPr>
        <p:txBody>
          <a:bodyPr wrap="none" lIns="0" tIns="0" rIns="0" bIns="0" rtlCol="0" anchor="t"/>
          <a:lstStyle/>
          <a:p>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akademski učinak</a:t>
            </a:r>
            <a:endParaRPr lang="en-US" sz="1300" dirty="0"/>
          </a:p>
        </p:txBody>
      </p:sp>
      <p:sp>
        <p:nvSpPr>
          <p:cNvPr id="10" name="Text 8"/>
          <p:cNvSpPr/>
          <p:nvPr/>
        </p:nvSpPr>
        <p:spPr>
          <a:xfrm>
            <a:off x="10744557" y="2826306"/>
            <a:ext cx="2915841" cy="249674"/>
          </a:xfrm>
          <a:prstGeom prst="rect">
            <a:avLst/>
          </a:prstGeom>
          <a:noFill/>
          <a:ln/>
        </p:spPr>
        <p:txBody>
          <a:bodyPr wrap="none" lIns="0" tIns="0" rIns="0" bIns="0" rtlCol="0" anchor="t"/>
          <a:lstStyle/>
          <a:p>
            <a:pPr algn="l" indent="0" marL="0">
              <a:lnSpc>
                <a:spcPts val="1950"/>
              </a:lnSpc>
              <a:buNone/>
            </a:pPr>
            <a:r>
              <a:rPr lang="en-US" sz="1300" b="1" dirty="0">
                <a:solidFill>
                  <a:srgbClr val="272525"/>
                </a:solidFill>
                <a:latin typeface="Source Sans 3" pitchFamily="34" charset="0"/>
                <a:ea typeface="Source Sans 3" pitchFamily="34" charset="-122"/>
                <a:cs typeface="Source Sans 3" pitchFamily="34" charset="-120"/>
              </a:rPr>
              <a:t>radni učinak</a:t>
            </a:r>
            <a:endParaRPr lang="en-US" sz="1300" dirty="0"/>
          </a:p>
        </p:txBody>
      </p:sp>
      <p:sp>
        <p:nvSpPr>
          <p:cNvPr id="11" name="Shape 9"/>
          <p:cNvSpPr/>
          <p:nvPr/>
        </p:nvSpPr>
        <p:spPr>
          <a:xfrm>
            <a:off x="801410" y="3169563"/>
            <a:ext cx="13027581" cy="436840"/>
          </a:xfrm>
          <a:prstGeom prst="rect">
            <a:avLst/>
          </a:prstGeom>
          <a:solidFill>
            <a:srgbClr val="000000">
              <a:alpha val="4000"/>
            </a:srgbClr>
          </a:solidFill>
          <a:ln/>
        </p:spPr>
      </p:sp>
      <p:sp>
        <p:nvSpPr>
          <p:cNvPr id="12" name="Text 10"/>
          <p:cNvSpPr/>
          <p:nvPr/>
        </p:nvSpPr>
        <p:spPr>
          <a:xfrm>
            <a:off x="970240" y="3263146"/>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Savesnost</a:t>
            </a:r>
            <a:endParaRPr lang="en-US" sz="1300" dirty="0"/>
          </a:p>
        </p:txBody>
      </p:sp>
      <p:sp>
        <p:nvSpPr>
          <p:cNvPr id="13" name="Text 11"/>
          <p:cNvSpPr/>
          <p:nvPr/>
        </p:nvSpPr>
        <p:spPr>
          <a:xfrm>
            <a:off x="4230886" y="3263146"/>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0.19</a:t>
            </a:r>
            <a:endParaRPr lang="en-US" sz="1300" dirty="0"/>
          </a:p>
        </p:txBody>
      </p:sp>
      <p:sp>
        <p:nvSpPr>
          <p:cNvPr id="14" name="Text 12"/>
          <p:cNvSpPr/>
          <p:nvPr/>
        </p:nvSpPr>
        <p:spPr>
          <a:xfrm>
            <a:off x="7487722" y="3263146"/>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0.28</a:t>
            </a:r>
            <a:endParaRPr lang="en-US" sz="1300" dirty="0"/>
          </a:p>
        </p:txBody>
      </p:sp>
      <p:sp>
        <p:nvSpPr>
          <p:cNvPr id="15" name="Text 13"/>
          <p:cNvSpPr/>
          <p:nvPr/>
        </p:nvSpPr>
        <p:spPr>
          <a:xfrm>
            <a:off x="10744557" y="3263146"/>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0.20</a:t>
            </a:r>
            <a:endParaRPr lang="en-US" sz="1300" dirty="0"/>
          </a:p>
        </p:txBody>
      </p:sp>
      <p:sp>
        <p:nvSpPr>
          <p:cNvPr id="16" name="Shape 14"/>
          <p:cNvSpPr/>
          <p:nvPr/>
        </p:nvSpPr>
        <p:spPr>
          <a:xfrm>
            <a:off x="801410" y="3606403"/>
            <a:ext cx="13027581" cy="436840"/>
          </a:xfrm>
          <a:prstGeom prst="rect">
            <a:avLst/>
          </a:prstGeom>
          <a:solidFill>
            <a:srgbClr val="FFFFFF">
              <a:alpha val="4000"/>
            </a:srgbClr>
          </a:solidFill>
          <a:ln/>
        </p:spPr>
      </p:sp>
      <p:sp>
        <p:nvSpPr>
          <p:cNvPr id="17" name="Text 15"/>
          <p:cNvSpPr/>
          <p:nvPr/>
        </p:nvSpPr>
        <p:spPr>
          <a:xfrm>
            <a:off x="970240" y="3699986"/>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Otvorenost</a:t>
            </a:r>
            <a:endParaRPr lang="en-US" sz="1300" dirty="0"/>
          </a:p>
        </p:txBody>
      </p:sp>
      <p:sp>
        <p:nvSpPr>
          <p:cNvPr id="18" name="Text 16"/>
          <p:cNvSpPr/>
          <p:nvPr/>
        </p:nvSpPr>
        <p:spPr>
          <a:xfrm>
            <a:off x="4230886" y="3699986"/>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0.13</a:t>
            </a:r>
            <a:endParaRPr lang="en-US" sz="1300" dirty="0"/>
          </a:p>
        </p:txBody>
      </p:sp>
      <p:sp>
        <p:nvSpPr>
          <p:cNvPr id="19" name="Text 17"/>
          <p:cNvSpPr/>
          <p:nvPr/>
        </p:nvSpPr>
        <p:spPr>
          <a:xfrm>
            <a:off x="7487722" y="3699986"/>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0.14</a:t>
            </a:r>
            <a:endParaRPr lang="en-US" sz="1300" dirty="0"/>
          </a:p>
        </p:txBody>
      </p:sp>
      <p:sp>
        <p:nvSpPr>
          <p:cNvPr id="20" name="Text 18"/>
          <p:cNvSpPr/>
          <p:nvPr/>
        </p:nvSpPr>
        <p:spPr>
          <a:xfrm>
            <a:off x="10744557" y="3699986"/>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0.11</a:t>
            </a:r>
            <a:endParaRPr lang="en-US" sz="1300" dirty="0"/>
          </a:p>
        </p:txBody>
      </p:sp>
      <p:sp>
        <p:nvSpPr>
          <p:cNvPr id="21" name="Shape 19"/>
          <p:cNvSpPr/>
          <p:nvPr/>
        </p:nvSpPr>
        <p:spPr>
          <a:xfrm>
            <a:off x="801410" y="4043243"/>
            <a:ext cx="13027581" cy="436840"/>
          </a:xfrm>
          <a:prstGeom prst="rect">
            <a:avLst/>
          </a:prstGeom>
          <a:solidFill>
            <a:srgbClr val="000000">
              <a:alpha val="4000"/>
            </a:srgbClr>
          </a:solidFill>
          <a:ln/>
        </p:spPr>
      </p:sp>
      <p:sp>
        <p:nvSpPr>
          <p:cNvPr id="22" name="Text 20"/>
          <p:cNvSpPr/>
          <p:nvPr/>
        </p:nvSpPr>
        <p:spPr>
          <a:xfrm>
            <a:off x="970240" y="4136827"/>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Neuroticizam</a:t>
            </a:r>
            <a:endParaRPr lang="en-US" sz="1300" dirty="0"/>
          </a:p>
        </p:txBody>
      </p:sp>
      <p:sp>
        <p:nvSpPr>
          <p:cNvPr id="23" name="Text 21"/>
          <p:cNvSpPr/>
          <p:nvPr/>
        </p:nvSpPr>
        <p:spPr>
          <a:xfrm>
            <a:off x="4230886" y="4136827"/>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-0.12</a:t>
            </a:r>
            <a:endParaRPr lang="en-US" sz="1300" dirty="0"/>
          </a:p>
        </p:txBody>
      </p:sp>
      <p:sp>
        <p:nvSpPr>
          <p:cNvPr id="24" name="Text 22"/>
          <p:cNvSpPr/>
          <p:nvPr/>
        </p:nvSpPr>
        <p:spPr>
          <a:xfrm>
            <a:off x="7487722" y="4136827"/>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-0.03</a:t>
            </a:r>
            <a:endParaRPr lang="en-US" sz="1300" dirty="0"/>
          </a:p>
        </p:txBody>
      </p:sp>
      <p:sp>
        <p:nvSpPr>
          <p:cNvPr id="25" name="Text 23"/>
          <p:cNvSpPr/>
          <p:nvPr/>
        </p:nvSpPr>
        <p:spPr>
          <a:xfrm>
            <a:off x="10744557" y="4136827"/>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-0.15</a:t>
            </a:r>
            <a:endParaRPr lang="en-US" sz="1300" dirty="0"/>
          </a:p>
        </p:txBody>
      </p:sp>
      <p:sp>
        <p:nvSpPr>
          <p:cNvPr id="26" name="Shape 24"/>
          <p:cNvSpPr/>
          <p:nvPr/>
        </p:nvSpPr>
        <p:spPr>
          <a:xfrm>
            <a:off x="801410" y="4480084"/>
            <a:ext cx="13027581" cy="436840"/>
          </a:xfrm>
          <a:prstGeom prst="rect">
            <a:avLst/>
          </a:prstGeom>
          <a:solidFill>
            <a:srgbClr val="FFFFFF">
              <a:alpha val="4000"/>
            </a:srgbClr>
          </a:solidFill>
          <a:ln/>
        </p:spPr>
      </p:sp>
      <p:sp>
        <p:nvSpPr>
          <p:cNvPr id="27" name="Text 25"/>
          <p:cNvSpPr/>
          <p:nvPr/>
        </p:nvSpPr>
        <p:spPr>
          <a:xfrm>
            <a:off x="970240" y="4573667"/>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Ekstraverzija</a:t>
            </a:r>
            <a:endParaRPr lang="en-US" sz="1300" dirty="0"/>
          </a:p>
        </p:txBody>
      </p:sp>
      <p:sp>
        <p:nvSpPr>
          <p:cNvPr id="28" name="Text 26"/>
          <p:cNvSpPr/>
          <p:nvPr/>
        </p:nvSpPr>
        <p:spPr>
          <a:xfrm>
            <a:off x="4230886" y="4573667"/>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0.10</a:t>
            </a:r>
            <a:endParaRPr lang="en-US" sz="1300" dirty="0"/>
          </a:p>
        </p:txBody>
      </p:sp>
      <p:sp>
        <p:nvSpPr>
          <p:cNvPr id="29" name="Text 27"/>
          <p:cNvSpPr/>
          <p:nvPr/>
        </p:nvSpPr>
        <p:spPr>
          <a:xfrm>
            <a:off x="7487722" y="4573667"/>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-0.01</a:t>
            </a:r>
            <a:endParaRPr lang="en-US" sz="1300" dirty="0"/>
          </a:p>
        </p:txBody>
      </p:sp>
      <p:sp>
        <p:nvSpPr>
          <p:cNvPr id="30" name="Text 28"/>
          <p:cNvSpPr/>
          <p:nvPr/>
        </p:nvSpPr>
        <p:spPr>
          <a:xfrm>
            <a:off x="10744557" y="4573667"/>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0.14</a:t>
            </a:r>
            <a:endParaRPr lang="en-US" sz="1300" dirty="0"/>
          </a:p>
        </p:txBody>
      </p:sp>
      <p:sp>
        <p:nvSpPr>
          <p:cNvPr id="31" name="Shape 29"/>
          <p:cNvSpPr/>
          <p:nvPr/>
        </p:nvSpPr>
        <p:spPr>
          <a:xfrm>
            <a:off x="801410" y="4916924"/>
            <a:ext cx="13027581" cy="436840"/>
          </a:xfrm>
          <a:prstGeom prst="rect">
            <a:avLst/>
          </a:prstGeom>
          <a:solidFill>
            <a:srgbClr val="000000">
              <a:alpha val="4000"/>
            </a:srgbClr>
          </a:solidFill>
          <a:ln/>
        </p:spPr>
      </p:sp>
      <p:sp>
        <p:nvSpPr>
          <p:cNvPr id="32" name="Text 30"/>
          <p:cNvSpPr/>
          <p:nvPr/>
        </p:nvSpPr>
        <p:spPr>
          <a:xfrm>
            <a:off x="970240" y="5010507"/>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Saradljivost</a:t>
            </a:r>
            <a:endParaRPr lang="en-US" sz="1300" dirty="0"/>
          </a:p>
        </p:txBody>
      </p:sp>
      <p:sp>
        <p:nvSpPr>
          <p:cNvPr id="33" name="Text 31"/>
          <p:cNvSpPr/>
          <p:nvPr/>
        </p:nvSpPr>
        <p:spPr>
          <a:xfrm>
            <a:off x="4230886" y="5010507"/>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0.10</a:t>
            </a:r>
            <a:endParaRPr lang="en-US" sz="1300" dirty="0"/>
          </a:p>
        </p:txBody>
      </p:sp>
      <p:sp>
        <p:nvSpPr>
          <p:cNvPr id="34" name="Text 32"/>
          <p:cNvSpPr/>
          <p:nvPr/>
        </p:nvSpPr>
        <p:spPr>
          <a:xfrm>
            <a:off x="7487722" y="5010507"/>
            <a:ext cx="291203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0.07</a:t>
            </a:r>
            <a:endParaRPr lang="en-US" sz="1300" dirty="0"/>
          </a:p>
        </p:txBody>
      </p:sp>
      <p:sp>
        <p:nvSpPr>
          <p:cNvPr id="35" name="Text 33"/>
          <p:cNvSpPr/>
          <p:nvPr/>
        </p:nvSpPr>
        <p:spPr>
          <a:xfrm>
            <a:off x="10744557" y="5010507"/>
            <a:ext cx="2915841" cy="249674"/>
          </a:xfrm>
          <a:prstGeom prst="rect">
            <a:avLst/>
          </a:prstGeom>
          <a:noFill/>
          <a:ln/>
        </p:spPr>
        <p:txBody>
          <a:bodyPr wrap="none" lIns="0" tIns="0" rIns="0" bIns="0" rtlCol="0" anchor="t"/>
          <a:lstStyle/>
          <a:p>
            <a:pPr algn="l" indent="0" marL="0">
              <a:lnSpc>
                <a:spcPts val="1950"/>
              </a:lnSpc>
              <a:buNone/>
            </a:pPr>
            <a:r>
              <a:rPr lang="en-US" sz="1300" dirty="0">
                <a:solidFill>
                  <a:srgbClr val="272525"/>
                </a:solidFill>
                <a:latin typeface="Source Sans 3" pitchFamily="34" charset="0"/>
                <a:ea typeface="Source Sans 3" pitchFamily="34" charset="-122"/>
                <a:cs typeface="Source Sans 3" pitchFamily="34" charset="-120"/>
              </a:rPr>
              <a:t>0.11</a:t>
            </a:r>
            <a:endParaRPr lang="en-US" sz="1300" dirty="0"/>
          </a:p>
        </p:txBody>
      </p:sp>
      <p:sp>
        <p:nvSpPr>
          <p:cNvPr id="36" name="Text 34"/>
          <p:cNvSpPr/>
          <p:nvPr/>
        </p:nvSpPr>
        <p:spPr>
          <a:xfrm>
            <a:off x="793790" y="5522595"/>
            <a:ext cx="13042821" cy="312063"/>
          </a:xfrm>
          <a:prstGeom prst="rect">
            <a:avLst/>
          </a:prstGeom>
          <a:noFill/>
          <a:ln/>
        </p:spPr>
        <p:txBody>
          <a:bodyPr wrap="none" lIns="0" tIns="0" rIns="0" bIns="0" rtlCol="0" anchor="t"/>
          <a:lstStyle/>
          <a:p>
            <a:pPr algn="l" indent="0" marL="0">
              <a:lnSpc>
                <a:spcPts val="2450"/>
              </a:lnSpc>
              <a:buNone/>
            </a:pPr>
            <a:r>
              <a:rPr lang="en-US" sz="1650" dirty="0">
                <a:solidFill>
                  <a:srgbClr val="272525"/>
                </a:solidFill>
                <a:latin typeface="Source Sans 3" pitchFamily="34" charset="0"/>
                <a:ea typeface="Source Sans 3" pitchFamily="34" charset="-122"/>
                <a:cs typeface="Source Sans 3" pitchFamily="34" charset="-120"/>
              </a:rPr>
              <a:t>Meta-sinteza 54 meta-analize, preko pola miliona ispitanika. </a:t>
            </a:r>
            <a:endParaRPr lang="en-US" sz="1650" dirty="0"/>
          </a:p>
        </p:txBody>
      </p:sp>
      <p:sp>
        <p:nvSpPr>
          <p:cNvPr id="37" name="Text 35"/>
          <p:cNvSpPr/>
          <p:nvPr/>
        </p:nvSpPr>
        <p:spPr>
          <a:xfrm>
            <a:off x="793790" y="5995868"/>
            <a:ext cx="13042821" cy="624126"/>
          </a:xfrm>
          <a:prstGeom prst="rect">
            <a:avLst/>
          </a:prstGeom>
          <a:noFill/>
          <a:ln/>
        </p:spPr>
        <p:txBody>
          <a:bodyPr wrap="square" lIns="0" tIns="0" rIns="0" bIns="0" rtlCol="0" anchor="t"/>
          <a:lstStyle/>
          <a:p>
            <a:pPr algn="l" indent="0" marL="0">
              <a:lnSpc>
                <a:spcPts val="2450"/>
              </a:lnSpc>
              <a:buNone/>
            </a:pPr>
            <a:r>
              <a:rPr lang="en-US" sz="1650" dirty="0">
                <a:solidFill>
                  <a:srgbClr val="272525"/>
                </a:solidFill>
                <a:latin typeface="Source Sans 3" pitchFamily="34" charset="0"/>
                <a:ea typeface="Source Sans 3" pitchFamily="34" charset="-122"/>
                <a:cs typeface="Source Sans 3" pitchFamily="34" charset="-120"/>
              </a:rPr>
              <a:t>Savesnost je najjači prediktor ukupnog učinka (.19), posebno akademskog (.28). Korelaacija od .20 znači da ako uporedite savesnu i nesavesnu osobu, savesna će imati bolji učinak u oko 60% slučajeva. </a:t>
            </a:r>
            <a:endParaRPr lang="en-US" sz="1650" dirty="0"/>
          </a:p>
        </p:txBody>
      </p:sp>
      <p:sp>
        <p:nvSpPr>
          <p:cNvPr id="38" name="Text 36"/>
          <p:cNvSpPr/>
          <p:nvPr/>
        </p:nvSpPr>
        <p:spPr>
          <a:xfrm>
            <a:off x="793790" y="6781205"/>
            <a:ext cx="13042821" cy="624126"/>
          </a:xfrm>
          <a:prstGeom prst="rect">
            <a:avLst/>
          </a:prstGeom>
          <a:noFill/>
          <a:ln/>
        </p:spPr>
        <p:txBody>
          <a:bodyPr wrap="square" lIns="0" tIns="0" rIns="0" bIns="0" rtlCol="0" anchor="t"/>
          <a:lstStyle/>
          <a:p>
            <a:pPr algn="l" indent="0" marL="0">
              <a:lnSpc>
                <a:spcPts val="2450"/>
              </a:lnSpc>
              <a:buNone/>
            </a:pPr>
            <a:r>
              <a:rPr lang="en-US" sz="1650" dirty="0">
                <a:solidFill>
                  <a:srgbClr val="272525"/>
                </a:solidFill>
                <a:latin typeface="Source Sans 3" pitchFamily="34" charset="0"/>
                <a:ea typeface="Source Sans 3" pitchFamily="34" charset="-122"/>
                <a:cs typeface="Source Sans 3" pitchFamily="34" charset="-120"/>
              </a:rPr>
              <a:t>Ključna razlika: ekstraverzija ne predviđa akademski učinak (−.01) ali predviđa radni (.14) — u školi ne treba biti druželjubiv, na poslu pomaže. Neuroticizam obrnuto — na poslu smeta (−.15) ali na fakultetu skoro da nema efekta (−.03).</a:t>
            </a:r>
            <a:endParaRPr lang="en-US" sz="1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583525"/>
            <a:ext cx="13042821" cy="1178243"/>
          </a:xfrm>
          <a:prstGeom prst="rect">
            <a:avLst/>
          </a:prstGeom>
          <a:noFill/>
          <a:ln/>
        </p:spPr>
        <p:txBody>
          <a:bodyPr wrap="squar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Brzi pregled: ličnost i organizaciono građansko ponašanje (OCB)</a:t>
            </a:r>
            <a:endParaRPr lang="en-US" sz="3700" dirty="0"/>
          </a:p>
        </p:txBody>
      </p:sp>
      <p:sp>
        <p:nvSpPr>
          <p:cNvPr id="3" name="Text 1"/>
          <p:cNvSpPr/>
          <p:nvPr/>
        </p:nvSpPr>
        <p:spPr>
          <a:xfrm>
            <a:off x="793790" y="1833324"/>
            <a:ext cx="3958352" cy="353378"/>
          </a:xfrm>
          <a:prstGeom prst="rect">
            <a:avLst/>
          </a:prstGeom>
          <a:noFill/>
          <a:ln/>
        </p:spPr>
        <p:txBody>
          <a:bodyPr wrap="none" lIns="0" tIns="0" rIns="0" bIns="0" rtlCol="0" anchor="t"/>
          <a:lstStyle/>
          <a:p>
            <a:pPr algn="l" indent="0" marL="0">
              <a:lnSpc>
                <a:spcPts val="2750"/>
              </a:lnSpc>
              <a:buNone/>
            </a:pPr>
            <a:r>
              <a:rPr lang="en-US" sz="2200" b="1" dirty="0">
                <a:solidFill>
                  <a:srgbClr val="769993"/>
                </a:solidFill>
                <a:latin typeface="Montserrat Bold" pitchFamily="34" charset="0"/>
                <a:ea typeface="Montserrat Bold" pitchFamily="34" charset="-122"/>
                <a:cs typeface="Montserrat Bold" pitchFamily="34" charset="-120"/>
              </a:rPr>
              <a:t>Šta znamo iz meta-analiza </a:t>
            </a:r>
            <a:endParaRPr lang="en-US" sz="2200" dirty="0"/>
          </a:p>
        </p:txBody>
      </p:sp>
      <p:sp>
        <p:nvSpPr>
          <p:cNvPr id="4" name="Text 2"/>
          <p:cNvSpPr/>
          <p:nvPr/>
        </p:nvSpPr>
        <p:spPr>
          <a:xfrm>
            <a:off x="793790" y="2455307"/>
            <a:ext cx="13042821" cy="735330"/>
          </a:xfrm>
          <a:prstGeom prst="rect">
            <a:avLst/>
          </a:prstGeom>
          <a:noFill/>
          <a:ln/>
        </p:spPr>
        <p:txBody>
          <a:bodyPr wrap="square" lIns="0" tIns="0" rIns="0" bIns="0" rtlCol="0" anchor="t"/>
          <a:lstStyle/>
          <a:p>
            <a:pPr algn="l" indent="0" marL="0">
              <a:lnSpc>
                <a:spcPts val="2850"/>
              </a:lnSpc>
              <a:buNone/>
            </a:pPr>
            <a:r>
              <a:rPr lang="en-US" sz="1850" dirty="0">
                <a:solidFill>
                  <a:srgbClr val="272525"/>
                </a:solidFill>
                <a:latin typeface="Source Sans 3" pitchFamily="34" charset="0"/>
                <a:ea typeface="Source Sans 3" pitchFamily="34" charset="-122"/>
                <a:cs typeface="Source Sans 3" pitchFamily="34" charset="-120"/>
              </a:rPr>
              <a:t>Pletzer, J. L., Oostrom, J. K., &amp; de Vries, R. E. (2021). HEXACO Personality and Organizational Citizenship Behavior: A Domain- and Facet-Level Meta-Analysis. </a:t>
            </a:r>
            <a:pPr algn="l" indent="0" marL="0">
              <a:lnSpc>
                <a:spcPts val="2850"/>
              </a:lnSpc>
              <a:buNone/>
            </a:pPr>
            <a:r>
              <a:rPr lang="en-US" sz="1850" i="1" dirty="0">
                <a:solidFill>
                  <a:srgbClr val="272525"/>
                </a:solidFill>
                <a:latin typeface="Source Sans 3" pitchFamily="34" charset="0"/>
                <a:ea typeface="Source Sans 3" pitchFamily="34" charset="-122"/>
                <a:cs typeface="Source Sans 3" pitchFamily="34" charset="-120"/>
              </a:rPr>
              <a:t>Human Performance</a:t>
            </a:r>
            <a:pPr algn="l" indent="0" marL="0">
              <a:lnSpc>
                <a:spcPts val="2850"/>
              </a:lnSpc>
              <a:buNone/>
            </a:pPr>
            <a:r>
              <a:rPr lang="en-US" sz="1850" dirty="0">
                <a:solidFill>
                  <a:srgbClr val="272525"/>
                </a:solidFill>
                <a:latin typeface="Source Sans 3" pitchFamily="34" charset="0"/>
                <a:ea typeface="Source Sans 3" pitchFamily="34" charset="-122"/>
                <a:cs typeface="Source Sans 3" pitchFamily="34" charset="-120"/>
              </a:rPr>
              <a:t>, </a:t>
            </a:r>
            <a:pPr algn="l" indent="0" marL="0">
              <a:lnSpc>
                <a:spcPts val="2850"/>
              </a:lnSpc>
              <a:buNone/>
            </a:pPr>
            <a:r>
              <a:rPr lang="en-US" sz="1850" i="1" dirty="0">
                <a:solidFill>
                  <a:srgbClr val="272525"/>
                </a:solidFill>
                <a:latin typeface="Source Sans 3" pitchFamily="34" charset="0"/>
                <a:ea typeface="Source Sans 3" pitchFamily="34" charset="-122"/>
                <a:cs typeface="Source Sans 3" pitchFamily="34" charset="-120"/>
              </a:rPr>
              <a:t>34</a:t>
            </a:r>
            <a:pPr algn="l" indent="0" marL="0">
              <a:lnSpc>
                <a:spcPts val="2850"/>
              </a:lnSpc>
              <a:buNone/>
            </a:pPr>
            <a:r>
              <a:rPr lang="en-US" sz="1850" dirty="0">
                <a:solidFill>
                  <a:srgbClr val="272525"/>
                </a:solidFill>
                <a:latin typeface="Source Sans 3" pitchFamily="34" charset="0"/>
                <a:ea typeface="Source Sans 3" pitchFamily="34" charset="-122"/>
                <a:cs typeface="Source Sans 3" pitchFamily="34" charset="-120"/>
              </a:rPr>
              <a:t>(2), 126–147. </a:t>
            </a:r>
            <a:pPr algn="l" indent="0" marL="0">
              <a:lnSpc>
                <a:spcPts val="2850"/>
              </a:lnSpc>
              <a:buNone/>
            </a:pPr>
            <a:r>
              <a:rPr lang="en-US" sz="1850"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https://doi.org/10.1080/08959285.2021.1891072</a:t>
            </a:r>
            <a:endParaRPr lang="en-US" sz="1850" dirty="0"/>
          </a:p>
        </p:txBody>
      </p:sp>
      <p:sp>
        <p:nvSpPr>
          <p:cNvPr id="5" name="Shape 3"/>
          <p:cNvSpPr/>
          <p:nvPr/>
        </p:nvSpPr>
        <p:spPr>
          <a:xfrm>
            <a:off x="793790" y="3392091"/>
            <a:ext cx="13042821" cy="3684865"/>
          </a:xfrm>
          <a:prstGeom prst="roundRect">
            <a:avLst>
              <a:gd name="adj" fmla="val 2149"/>
            </a:avLst>
          </a:prstGeom>
          <a:noFill/>
          <a:ln w="7620">
            <a:solidFill>
              <a:srgbClr val="000000">
                <a:alpha val="8000"/>
              </a:srgbClr>
            </a:solidFill>
            <a:prstDash val="solid"/>
          </a:ln>
        </p:spPr>
      </p:sp>
      <p:sp>
        <p:nvSpPr>
          <p:cNvPr id="6" name="Shape 4"/>
          <p:cNvSpPr/>
          <p:nvPr/>
        </p:nvSpPr>
        <p:spPr>
          <a:xfrm>
            <a:off x="801410" y="3399711"/>
            <a:ext cx="13027581" cy="524232"/>
          </a:xfrm>
          <a:prstGeom prst="rect">
            <a:avLst/>
          </a:prstGeom>
          <a:solidFill>
            <a:srgbClr val="FFFFFF">
              <a:alpha val="4000"/>
            </a:srgbClr>
          </a:solidFill>
          <a:ln/>
        </p:spPr>
      </p:sp>
      <p:sp>
        <p:nvSpPr>
          <p:cNvPr id="7" name="Text 5"/>
          <p:cNvSpPr/>
          <p:nvPr/>
        </p:nvSpPr>
        <p:spPr>
          <a:xfrm>
            <a:off x="990005" y="3514725"/>
            <a:ext cx="6134219"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Crta ličnosti</a:t>
            </a:r>
            <a:endParaRPr lang="en-US" sz="1450" dirty="0"/>
          </a:p>
        </p:txBody>
      </p:sp>
      <p:sp>
        <p:nvSpPr>
          <p:cNvPr id="8" name="Text 6"/>
          <p:cNvSpPr/>
          <p:nvPr/>
        </p:nvSpPr>
        <p:spPr>
          <a:xfrm>
            <a:off x="7508796" y="3514725"/>
            <a:ext cx="6131719"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ρ</a:t>
            </a:r>
            <a:endParaRPr lang="en-US" sz="1450" dirty="0"/>
          </a:p>
        </p:txBody>
      </p:sp>
      <p:sp>
        <p:nvSpPr>
          <p:cNvPr id="9" name="Shape 7"/>
          <p:cNvSpPr/>
          <p:nvPr/>
        </p:nvSpPr>
        <p:spPr>
          <a:xfrm>
            <a:off x="801410" y="3923943"/>
            <a:ext cx="13027581" cy="524232"/>
          </a:xfrm>
          <a:prstGeom prst="rect">
            <a:avLst/>
          </a:prstGeom>
          <a:solidFill>
            <a:srgbClr val="000000">
              <a:alpha val="4000"/>
            </a:srgbClr>
          </a:solidFill>
          <a:ln/>
        </p:spPr>
      </p:sp>
      <p:sp>
        <p:nvSpPr>
          <p:cNvPr id="10" name="Text 8"/>
          <p:cNvSpPr/>
          <p:nvPr/>
        </p:nvSpPr>
        <p:spPr>
          <a:xfrm>
            <a:off x="990005" y="4038957"/>
            <a:ext cx="61342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Ekstraverzija</a:t>
            </a:r>
            <a:endParaRPr lang="en-US" sz="1450" dirty="0"/>
          </a:p>
        </p:txBody>
      </p:sp>
      <p:sp>
        <p:nvSpPr>
          <p:cNvPr id="11" name="Text 9"/>
          <p:cNvSpPr/>
          <p:nvPr/>
        </p:nvSpPr>
        <p:spPr>
          <a:xfrm>
            <a:off x="7508796" y="4038957"/>
            <a:ext cx="61317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0.35</a:t>
            </a:r>
            <a:endParaRPr lang="en-US" sz="1450" dirty="0"/>
          </a:p>
        </p:txBody>
      </p:sp>
      <p:sp>
        <p:nvSpPr>
          <p:cNvPr id="12" name="Shape 10"/>
          <p:cNvSpPr/>
          <p:nvPr/>
        </p:nvSpPr>
        <p:spPr>
          <a:xfrm>
            <a:off x="801410" y="4448175"/>
            <a:ext cx="13027581" cy="524232"/>
          </a:xfrm>
          <a:prstGeom prst="rect">
            <a:avLst/>
          </a:prstGeom>
          <a:solidFill>
            <a:srgbClr val="FFFFFF">
              <a:alpha val="4000"/>
            </a:srgbClr>
          </a:solidFill>
          <a:ln/>
        </p:spPr>
      </p:sp>
      <p:sp>
        <p:nvSpPr>
          <p:cNvPr id="13" name="Text 11"/>
          <p:cNvSpPr/>
          <p:nvPr/>
        </p:nvSpPr>
        <p:spPr>
          <a:xfrm>
            <a:off x="990005" y="4563189"/>
            <a:ext cx="61342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Savesnost</a:t>
            </a:r>
            <a:endParaRPr lang="en-US" sz="1450" dirty="0"/>
          </a:p>
        </p:txBody>
      </p:sp>
      <p:sp>
        <p:nvSpPr>
          <p:cNvPr id="14" name="Text 12"/>
          <p:cNvSpPr/>
          <p:nvPr/>
        </p:nvSpPr>
        <p:spPr>
          <a:xfrm>
            <a:off x="7508796" y="4563189"/>
            <a:ext cx="61317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0.32</a:t>
            </a:r>
            <a:endParaRPr lang="en-US" sz="1450" dirty="0"/>
          </a:p>
        </p:txBody>
      </p:sp>
      <p:sp>
        <p:nvSpPr>
          <p:cNvPr id="15" name="Shape 13"/>
          <p:cNvSpPr/>
          <p:nvPr/>
        </p:nvSpPr>
        <p:spPr>
          <a:xfrm>
            <a:off x="801410" y="4972407"/>
            <a:ext cx="13027581" cy="524232"/>
          </a:xfrm>
          <a:prstGeom prst="rect">
            <a:avLst/>
          </a:prstGeom>
          <a:solidFill>
            <a:srgbClr val="000000">
              <a:alpha val="4000"/>
            </a:srgbClr>
          </a:solidFill>
          <a:ln/>
        </p:spPr>
      </p:sp>
      <p:sp>
        <p:nvSpPr>
          <p:cNvPr id="16" name="Text 14"/>
          <p:cNvSpPr/>
          <p:nvPr/>
        </p:nvSpPr>
        <p:spPr>
          <a:xfrm>
            <a:off x="990005" y="5087422"/>
            <a:ext cx="61342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Saradljivost</a:t>
            </a:r>
            <a:endParaRPr lang="en-US" sz="1450" dirty="0"/>
          </a:p>
        </p:txBody>
      </p:sp>
      <p:sp>
        <p:nvSpPr>
          <p:cNvPr id="17" name="Text 15"/>
          <p:cNvSpPr/>
          <p:nvPr/>
        </p:nvSpPr>
        <p:spPr>
          <a:xfrm>
            <a:off x="7508796" y="5087422"/>
            <a:ext cx="61317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0.22</a:t>
            </a:r>
            <a:endParaRPr lang="en-US" sz="1450" dirty="0"/>
          </a:p>
        </p:txBody>
      </p:sp>
      <p:sp>
        <p:nvSpPr>
          <p:cNvPr id="18" name="Shape 16"/>
          <p:cNvSpPr/>
          <p:nvPr/>
        </p:nvSpPr>
        <p:spPr>
          <a:xfrm>
            <a:off x="801410" y="5496639"/>
            <a:ext cx="13027581" cy="524232"/>
          </a:xfrm>
          <a:prstGeom prst="rect">
            <a:avLst/>
          </a:prstGeom>
          <a:solidFill>
            <a:srgbClr val="FFFFFF">
              <a:alpha val="4000"/>
            </a:srgbClr>
          </a:solidFill>
          <a:ln/>
        </p:spPr>
      </p:sp>
      <p:sp>
        <p:nvSpPr>
          <p:cNvPr id="19" name="Text 17"/>
          <p:cNvSpPr/>
          <p:nvPr/>
        </p:nvSpPr>
        <p:spPr>
          <a:xfrm>
            <a:off x="990005" y="5611654"/>
            <a:ext cx="61342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Poštenje - skromnost</a:t>
            </a:r>
            <a:endParaRPr lang="en-US" sz="1450" dirty="0"/>
          </a:p>
        </p:txBody>
      </p:sp>
      <p:sp>
        <p:nvSpPr>
          <p:cNvPr id="20" name="Text 18"/>
          <p:cNvSpPr/>
          <p:nvPr/>
        </p:nvSpPr>
        <p:spPr>
          <a:xfrm>
            <a:off x="7508796" y="5611654"/>
            <a:ext cx="61317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0.21</a:t>
            </a:r>
            <a:endParaRPr lang="en-US" sz="1450" dirty="0"/>
          </a:p>
        </p:txBody>
      </p:sp>
      <p:sp>
        <p:nvSpPr>
          <p:cNvPr id="21" name="Shape 19"/>
          <p:cNvSpPr/>
          <p:nvPr/>
        </p:nvSpPr>
        <p:spPr>
          <a:xfrm>
            <a:off x="801410" y="6020872"/>
            <a:ext cx="13027581" cy="524232"/>
          </a:xfrm>
          <a:prstGeom prst="rect">
            <a:avLst/>
          </a:prstGeom>
          <a:solidFill>
            <a:srgbClr val="000000">
              <a:alpha val="4000"/>
            </a:srgbClr>
          </a:solidFill>
          <a:ln/>
        </p:spPr>
      </p:sp>
      <p:sp>
        <p:nvSpPr>
          <p:cNvPr id="22" name="Text 20"/>
          <p:cNvSpPr/>
          <p:nvPr/>
        </p:nvSpPr>
        <p:spPr>
          <a:xfrm>
            <a:off x="990005" y="6135886"/>
            <a:ext cx="61342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Otvorenost</a:t>
            </a:r>
            <a:endParaRPr lang="en-US" sz="1450" dirty="0"/>
          </a:p>
        </p:txBody>
      </p:sp>
      <p:sp>
        <p:nvSpPr>
          <p:cNvPr id="23" name="Text 21"/>
          <p:cNvSpPr/>
          <p:nvPr/>
        </p:nvSpPr>
        <p:spPr>
          <a:xfrm>
            <a:off x="7508796" y="6135886"/>
            <a:ext cx="61317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0.20</a:t>
            </a:r>
            <a:endParaRPr lang="en-US" sz="1450" dirty="0"/>
          </a:p>
        </p:txBody>
      </p:sp>
      <p:sp>
        <p:nvSpPr>
          <p:cNvPr id="24" name="Shape 22"/>
          <p:cNvSpPr/>
          <p:nvPr/>
        </p:nvSpPr>
        <p:spPr>
          <a:xfrm>
            <a:off x="801410" y="6545104"/>
            <a:ext cx="13027581" cy="524232"/>
          </a:xfrm>
          <a:prstGeom prst="rect">
            <a:avLst/>
          </a:prstGeom>
          <a:solidFill>
            <a:srgbClr val="FFFFFF">
              <a:alpha val="4000"/>
            </a:srgbClr>
          </a:solidFill>
          <a:ln/>
        </p:spPr>
      </p:sp>
      <p:sp>
        <p:nvSpPr>
          <p:cNvPr id="25" name="Text 23"/>
          <p:cNvSpPr/>
          <p:nvPr/>
        </p:nvSpPr>
        <p:spPr>
          <a:xfrm>
            <a:off x="990005" y="6660118"/>
            <a:ext cx="61342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Emocionalnost</a:t>
            </a:r>
            <a:endParaRPr lang="en-US" sz="1450" dirty="0"/>
          </a:p>
        </p:txBody>
      </p:sp>
      <p:sp>
        <p:nvSpPr>
          <p:cNvPr id="26" name="Text 24"/>
          <p:cNvSpPr/>
          <p:nvPr/>
        </p:nvSpPr>
        <p:spPr>
          <a:xfrm>
            <a:off x="7508796" y="6660118"/>
            <a:ext cx="61317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0.00</a:t>
            </a:r>
            <a:endParaRPr lang="en-US" sz="1450" dirty="0"/>
          </a:p>
        </p:txBody>
      </p:sp>
      <p:sp>
        <p:nvSpPr>
          <p:cNvPr id="27" name="Text 25"/>
          <p:cNvSpPr/>
          <p:nvPr/>
        </p:nvSpPr>
        <p:spPr>
          <a:xfrm>
            <a:off x="793790" y="7278410"/>
            <a:ext cx="13042821" cy="367665"/>
          </a:xfrm>
          <a:prstGeom prst="rect">
            <a:avLst/>
          </a:prstGeom>
          <a:noFill/>
          <a:ln/>
        </p:spPr>
        <p:txBody>
          <a:bodyPr wrap="none" lIns="0" tIns="0" rIns="0" bIns="0" rtlCol="0" anchor="t"/>
          <a:lstStyle/>
          <a:p>
            <a:pPr algn="l" indent="0" marL="0">
              <a:lnSpc>
                <a:spcPts val="2850"/>
              </a:lnSpc>
              <a:buNone/>
            </a:pPr>
            <a:r>
              <a:rPr lang="en-US" sz="1850" dirty="0">
                <a:solidFill>
                  <a:srgbClr val="272525"/>
                </a:solidFill>
                <a:latin typeface="Source Sans 3" pitchFamily="34" charset="0"/>
                <a:ea typeface="Source Sans 3" pitchFamily="34" charset="-122"/>
                <a:cs typeface="Source Sans 3" pitchFamily="34" charset="-120"/>
              </a:rPr>
              <a:t>Ali za OCB, ekstraverzija je jača od savesnosti — različite crte za različite tipove učinka.</a:t>
            </a:r>
            <a:endParaRPr lang="en-US" sz="1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620197"/>
            <a:ext cx="13042821" cy="1178243"/>
          </a:xfrm>
          <a:prstGeom prst="rect">
            <a:avLst/>
          </a:prstGeom>
          <a:noFill/>
          <a:ln/>
        </p:spPr>
        <p:txBody>
          <a:bodyPr wrap="squar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Brzi pregled: ličnost i kontraproduktivno radno ponašanje (CWB)</a:t>
            </a:r>
            <a:endParaRPr lang="en-US" sz="3700" dirty="0"/>
          </a:p>
        </p:txBody>
      </p:sp>
      <p:sp>
        <p:nvSpPr>
          <p:cNvPr id="3" name="Text 1"/>
          <p:cNvSpPr/>
          <p:nvPr/>
        </p:nvSpPr>
        <p:spPr>
          <a:xfrm>
            <a:off x="793790" y="1869996"/>
            <a:ext cx="3958352" cy="353378"/>
          </a:xfrm>
          <a:prstGeom prst="rect">
            <a:avLst/>
          </a:prstGeom>
          <a:noFill/>
          <a:ln/>
        </p:spPr>
        <p:txBody>
          <a:bodyPr wrap="none" lIns="0" tIns="0" rIns="0" bIns="0" rtlCol="0" anchor="t"/>
          <a:lstStyle/>
          <a:p>
            <a:pPr algn="l" indent="0" marL="0">
              <a:lnSpc>
                <a:spcPts val="2750"/>
              </a:lnSpc>
              <a:buNone/>
            </a:pPr>
            <a:r>
              <a:rPr lang="en-US" sz="2200" b="1" dirty="0">
                <a:solidFill>
                  <a:srgbClr val="769993"/>
                </a:solidFill>
                <a:latin typeface="Montserrat Bold" pitchFamily="34" charset="0"/>
                <a:ea typeface="Montserrat Bold" pitchFamily="34" charset="-122"/>
                <a:cs typeface="Montserrat Bold" pitchFamily="34" charset="-120"/>
              </a:rPr>
              <a:t>Šta znamo iz meta-analiza </a:t>
            </a:r>
            <a:endParaRPr lang="en-US" sz="2200" dirty="0"/>
          </a:p>
        </p:txBody>
      </p:sp>
      <p:sp>
        <p:nvSpPr>
          <p:cNvPr id="4" name="Text 2"/>
          <p:cNvSpPr/>
          <p:nvPr/>
        </p:nvSpPr>
        <p:spPr>
          <a:xfrm>
            <a:off x="793790" y="2491978"/>
            <a:ext cx="13042821" cy="735330"/>
          </a:xfrm>
          <a:prstGeom prst="rect">
            <a:avLst/>
          </a:prstGeom>
          <a:noFill/>
          <a:ln/>
        </p:spPr>
        <p:txBody>
          <a:bodyPr wrap="square" lIns="0" tIns="0" rIns="0" bIns="0" rtlCol="0" anchor="t"/>
          <a:lstStyle/>
          <a:p>
            <a:pPr algn="l" indent="0" marL="0">
              <a:lnSpc>
                <a:spcPts val="2850"/>
              </a:lnSpc>
              <a:buNone/>
            </a:pPr>
            <a:r>
              <a:rPr lang="en-US" sz="1850" b="1"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Pletzer et al. (2019)</a:t>
            </a:r>
            <a:pPr algn="l" indent="0" marL="0">
              <a:lnSpc>
                <a:spcPts val="2850"/>
              </a:lnSpc>
              <a:buNone/>
            </a:pPr>
            <a:r>
              <a:rPr lang="en-US" sz="1850" b="1" dirty="0">
                <a:solidFill>
                  <a:srgbClr val="272525"/>
                </a:solidFill>
                <a:latin typeface="Source Sans 3" pitchFamily="34" charset="0"/>
                <a:ea typeface="Source Sans 3" pitchFamily="34" charset="-122"/>
                <a:cs typeface="Source Sans 3" pitchFamily="34" charset="-120"/>
              </a:rPr>
              <a:t>. A meta-analysis of the relations between personality and workplace deviance: Big Five versus HEXACO. Journal of Vocational Behavior, Volume 112, 2019, 369-383.</a:t>
            </a:r>
            <a:endParaRPr lang="en-US" sz="1850" dirty="0"/>
          </a:p>
        </p:txBody>
      </p:sp>
      <p:sp>
        <p:nvSpPr>
          <p:cNvPr id="5" name="Shape 3"/>
          <p:cNvSpPr/>
          <p:nvPr/>
        </p:nvSpPr>
        <p:spPr>
          <a:xfrm>
            <a:off x="793790" y="3428762"/>
            <a:ext cx="13042821" cy="3684865"/>
          </a:xfrm>
          <a:prstGeom prst="roundRect">
            <a:avLst>
              <a:gd name="adj" fmla="val 2149"/>
            </a:avLst>
          </a:prstGeom>
          <a:noFill/>
          <a:ln w="7620">
            <a:solidFill>
              <a:srgbClr val="000000">
                <a:alpha val="8000"/>
              </a:srgbClr>
            </a:solidFill>
            <a:prstDash val="solid"/>
          </a:ln>
        </p:spPr>
      </p:sp>
      <p:sp>
        <p:nvSpPr>
          <p:cNvPr id="6" name="Shape 4"/>
          <p:cNvSpPr/>
          <p:nvPr/>
        </p:nvSpPr>
        <p:spPr>
          <a:xfrm>
            <a:off x="801410" y="3436382"/>
            <a:ext cx="13027581" cy="524232"/>
          </a:xfrm>
          <a:prstGeom prst="rect">
            <a:avLst/>
          </a:prstGeom>
          <a:solidFill>
            <a:srgbClr val="FFFFFF">
              <a:alpha val="4000"/>
            </a:srgbClr>
          </a:solidFill>
          <a:ln/>
        </p:spPr>
      </p:sp>
      <p:sp>
        <p:nvSpPr>
          <p:cNvPr id="7" name="Text 5"/>
          <p:cNvSpPr/>
          <p:nvPr/>
        </p:nvSpPr>
        <p:spPr>
          <a:xfrm>
            <a:off x="990005" y="3551396"/>
            <a:ext cx="3962519"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Crta ličnosti</a:t>
            </a:r>
            <a:endParaRPr lang="en-US" sz="1450" dirty="0"/>
          </a:p>
        </p:txBody>
      </p:sp>
      <p:sp>
        <p:nvSpPr>
          <p:cNvPr id="8" name="Text 6"/>
          <p:cNvSpPr/>
          <p:nvPr/>
        </p:nvSpPr>
        <p:spPr>
          <a:xfrm>
            <a:off x="5337096" y="3551396"/>
            <a:ext cx="3957518"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Big Five  (ρ)</a:t>
            </a:r>
            <a:endParaRPr lang="en-US" sz="1450" dirty="0"/>
          </a:p>
        </p:txBody>
      </p:sp>
      <p:sp>
        <p:nvSpPr>
          <p:cNvPr id="9" name="Text 7"/>
          <p:cNvSpPr/>
          <p:nvPr/>
        </p:nvSpPr>
        <p:spPr>
          <a:xfrm>
            <a:off x="9679186" y="3551396"/>
            <a:ext cx="3961328"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Hexaco (ρ)</a:t>
            </a:r>
            <a:endParaRPr lang="en-US" sz="1450" dirty="0"/>
          </a:p>
        </p:txBody>
      </p:sp>
      <p:sp>
        <p:nvSpPr>
          <p:cNvPr id="10" name="Shape 8"/>
          <p:cNvSpPr/>
          <p:nvPr/>
        </p:nvSpPr>
        <p:spPr>
          <a:xfrm>
            <a:off x="801410" y="3960614"/>
            <a:ext cx="13027581" cy="524232"/>
          </a:xfrm>
          <a:prstGeom prst="rect">
            <a:avLst/>
          </a:prstGeom>
          <a:solidFill>
            <a:srgbClr val="000000">
              <a:alpha val="4000"/>
            </a:srgbClr>
          </a:solidFill>
          <a:ln/>
        </p:spPr>
      </p:sp>
      <p:sp>
        <p:nvSpPr>
          <p:cNvPr id="11" name="Text 9"/>
          <p:cNvSpPr/>
          <p:nvPr/>
        </p:nvSpPr>
        <p:spPr>
          <a:xfrm>
            <a:off x="990005" y="4075628"/>
            <a:ext cx="39625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Poštenje-skromnost (H)</a:t>
            </a:r>
            <a:endParaRPr lang="en-US" sz="1450" dirty="0"/>
          </a:p>
        </p:txBody>
      </p:sp>
      <p:sp>
        <p:nvSpPr>
          <p:cNvPr id="12" name="Text 10"/>
          <p:cNvSpPr/>
          <p:nvPr/>
        </p:nvSpPr>
        <p:spPr>
          <a:xfrm>
            <a:off x="5337096" y="4075628"/>
            <a:ext cx="395751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a:t>
            </a:r>
            <a:endParaRPr lang="en-US" sz="1450" dirty="0"/>
          </a:p>
        </p:txBody>
      </p:sp>
      <p:sp>
        <p:nvSpPr>
          <p:cNvPr id="13" name="Text 11"/>
          <p:cNvSpPr/>
          <p:nvPr/>
        </p:nvSpPr>
        <p:spPr>
          <a:xfrm>
            <a:off x="9679186" y="4075628"/>
            <a:ext cx="396132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-0.48</a:t>
            </a:r>
            <a:endParaRPr lang="en-US" sz="1450" dirty="0"/>
          </a:p>
        </p:txBody>
      </p:sp>
      <p:sp>
        <p:nvSpPr>
          <p:cNvPr id="14" name="Shape 12"/>
          <p:cNvSpPr/>
          <p:nvPr/>
        </p:nvSpPr>
        <p:spPr>
          <a:xfrm>
            <a:off x="801410" y="4484846"/>
            <a:ext cx="13027581" cy="524232"/>
          </a:xfrm>
          <a:prstGeom prst="rect">
            <a:avLst/>
          </a:prstGeom>
          <a:solidFill>
            <a:srgbClr val="FFFFFF">
              <a:alpha val="4000"/>
            </a:srgbClr>
          </a:solidFill>
          <a:ln/>
        </p:spPr>
      </p:sp>
      <p:sp>
        <p:nvSpPr>
          <p:cNvPr id="15" name="Text 13"/>
          <p:cNvSpPr/>
          <p:nvPr/>
        </p:nvSpPr>
        <p:spPr>
          <a:xfrm>
            <a:off x="990005" y="4599861"/>
            <a:ext cx="39625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Savesnost</a:t>
            </a:r>
            <a:endParaRPr lang="en-US" sz="1450" dirty="0"/>
          </a:p>
        </p:txBody>
      </p:sp>
      <p:sp>
        <p:nvSpPr>
          <p:cNvPr id="16" name="Text 14"/>
          <p:cNvSpPr/>
          <p:nvPr/>
        </p:nvSpPr>
        <p:spPr>
          <a:xfrm>
            <a:off x="5337096" y="4599861"/>
            <a:ext cx="395751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-0.37</a:t>
            </a:r>
            <a:endParaRPr lang="en-US" sz="1450" dirty="0"/>
          </a:p>
        </p:txBody>
      </p:sp>
      <p:sp>
        <p:nvSpPr>
          <p:cNvPr id="17" name="Text 15"/>
          <p:cNvSpPr/>
          <p:nvPr/>
        </p:nvSpPr>
        <p:spPr>
          <a:xfrm>
            <a:off x="9679186" y="4599861"/>
            <a:ext cx="396132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-0.40</a:t>
            </a:r>
            <a:endParaRPr lang="en-US" sz="1450" dirty="0"/>
          </a:p>
        </p:txBody>
      </p:sp>
      <p:sp>
        <p:nvSpPr>
          <p:cNvPr id="18" name="Shape 16"/>
          <p:cNvSpPr/>
          <p:nvPr/>
        </p:nvSpPr>
        <p:spPr>
          <a:xfrm>
            <a:off x="801410" y="5009078"/>
            <a:ext cx="13027581" cy="524232"/>
          </a:xfrm>
          <a:prstGeom prst="rect">
            <a:avLst/>
          </a:prstGeom>
          <a:solidFill>
            <a:srgbClr val="000000">
              <a:alpha val="4000"/>
            </a:srgbClr>
          </a:solidFill>
          <a:ln/>
        </p:spPr>
      </p:sp>
      <p:sp>
        <p:nvSpPr>
          <p:cNvPr id="19" name="Text 17"/>
          <p:cNvSpPr/>
          <p:nvPr/>
        </p:nvSpPr>
        <p:spPr>
          <a:xfrm>
            <a:off x="990005" y="5124093"/>
            <a:ext cx="39625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Saradljivost</a:t>
            </a:r>
            <a:endParaRPr lang="en-US" sz="1450" dirty="0"/>
          </a:p>
        </p:txBody>
      </p:sp>
      <p:sp>
        <p:nvSpPr>
          <p:cNvPr id="20" name="Text 18"/>
          <p:cNvSpPr/>
          <p:nvPr/>
        </p:nvSpPr>
        <p:spPr>
          <a:xfrm>
            <a:off x="5337096" y="5124093"/>
            <a:ext cx="395751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-0.36</a:t>
            </a:r>
            <a:endParaRPr lang="en-US" sz="1450" dirty="0"/>
          </a:p>
        </p:txBody>
      </p:sp>
      <p:sp>
        <p:nvSpPr>
          <p:cNvPr id="21" name="Text 19"/>
          <p:cNvSpPr/>
          <p:nvPr/>
        </p:nvSpPr>
        <p:spPr>
          <a:xfrm>
            <a:off x="9679186" y="5124093"/>
            <a:ext cx="396132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-0.19</a:t>
            </a:r>
            <a:endParaRPr lang="en-US" sz="1450" dirty="0"/>
          </a:p>
        </p:txBody>
      </p:sp>
      <p:sp>
        <p:nvSpPr>
          <p:cNvPr id="22" name="Shape 20"/>
          <p:cNvSpPr/>
          <p:nvPr/>
        </p:nvSpPr>
        <p:spPr>
          <a:xfrm>
            <a:off x="801410" y="5533311"/>
            <a:ext cx="13027581" cy="524232"/>
          </a:xfrm>
          <a:prstGeom prst="rect">
            <a:avLst/>
          </a:prstGeom>
          <a:solidFill>
            <a:srgbClr val="FFFFFF">
              <a:alpha val="4000"/>
            </a:srgbClr>
          </a:solidFill>
          <a:ln/>
        </p:spPr>
      </p:sp>
      <p:sp>
        <p:nvSpPr>
          <p:cNvPr id="23" name="Text 21"/>
          <p:cNvSpPr/>
          <p:nvPr/>
        </p:nvSpPr>
        <p:spPr>
          <a:xfrm>
            <a:off x="990005" y="5648325"/>
            <a:ext cx="39625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Neuroticizam / Emocionalnost</a:t>
            </a:r>
            <a:endParaRPr lang="en-US" sz="1450" dirty="0"/>
          </a:p>
        </p:txBody>
      </p:sp>
      <p:sp>
        <p:nvSpPr>
          <p:cNvPr id="24" name="Text 22"/>
          <p:cNvSpPr/>
          <p:nvPr/>
        </p:nvSpPr>
        <p:spPr>
          <a:xfrm>
            <a:off x="5337096" y="5648325"/>
            <a:ext cx="395751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0.19</a:t>
            </a:r>
            <a:endParaRPr lang="en-US" sz="1450" dirty="0"/>
          </a:p>
        </p:txBody>
      </p:sp>
      <p:sp>
        <p:nvSpPr>
          <p:cNvPr id="25" name="Text 23"/>
          <p:cNvSpPr/>
          <p:nvPr/>
        </p:nvSpPr>
        <p:spPr>
          <a:xfrm>
            <a:off x="9679186" y="5648325"/>
            <a:ext cx="396132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-0.14</a:t>
            </a:r>
            <a:endParaRPr lang="en-US" sz="1450" dirty="0"/>
          </a:p>
        </p:txBody>
      </p:sp>
      <p:sp>
        <p:nvSpPr>
          <p:cNvPr id="26" name="Shape 24"/>
          <p:cNvSpPr/>
          <p:nvPr/>
        </p:nvSpPr>
        <p:spPr>
          <a:xfrm>
            <a:off x="801410" y="6057543"/>
            <a:ext cx="13027581" cy="524232"/>
          </a:xfrm>
          <a:prstGeom prst="rect">
            <a:avLst/>
          </a:prstGeom>
          <a:solidFill>
            <a:srgbClr val="000000">
              <a:alpha val="4000"/>
            </a:srgbClr>
          </a:solidFill>
          <a:ln/>
        </p:spPr>
      </p:sp>
      <p:sp>
        <p:nvSpPr>
          <p:cNvPr id="27" name="Text 25"/>
          <p:cNvSpPr/>
          <p:nvPr/>
        </p:nvSpPr>
        <p:spPr>
          <a:xfrm>
            <a:off x="990005" y="6172557"/>
            <a:ext cx="39625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Ekstraverzija</a:t>
            </a:r>
            <a:endParaRPr lang="en-US" sz="1450" dirty="0"/>
          </a:p>
        </p:txBody>
      </p:sp>
      <p:sp>
        <p:nvSpPr>
          <p:cNvPr id="28" name="Text 26"/>
          <p:cNvSpPr/>
          <p:nvPr/>
        </p:nvSpPr>
        <p:spPr>
          <a:xfrm>
            <a:off x="5337096" y="6172557"/>
            <a:ext cx="395751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-0.07</a:t>
            </a:r>
            <a:endParaRPr lang="en-US" sz="1450" dirty="0"/>
          </a:p>
        </p:txBody>
      </p:sp>
      <p:sp>
        <p:nvSpPr>
          <p:cNvPr id="29" name="Text 27"/>
          <p:cNvSpPr/>
          <p:nvPr/>
        </p:nvSpPr>
        <p:spPr>
          <a:xfrm>
            <a:off x="9679186" y="6172557"/>
            <a:ext cx="396132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-0.01</a:t>
            </a:r>
            <a:endParaRPr lang="en-US" sz="1450" dirty="0"/>
          </a:p>
        </p:txBody>
      </p:sp>
      <p:sp>
        <p:nvSpPr>
          <p:cNvPr id="30" name="Shape 28"/>
          <p:cNvSpPr/>
          <p:nvPr/>
        </p:nvSpPr>
        <p:spPr>
          <a:xfrm>
            <a:off x="801410" y="6581775"/>
            <a:ext cx="13027581" cy="524232"/>
          </a:xfrm>
          <a:prstGeom prst="rect">
            <a:avLst/>
          </a:prstGeom>
          <a:solidFill>
            <a:srgbClr val="FFFFFF">
              <a:alpha val="4000"/>
            </a:srgbClr>
          </a:solidFill>
          <a:ln/>
        </p:spPr>
      </p:sp>
      <p:sp>
        <p:nvSpPr>
          <p:cNvPr id="31" name="Text 29"/>
          <p:cNvSpPr/>
          <p:nvPr/>
        </p:nvSpPr>
        <p:spPr>
          <a:xfrm>
            <a:off x="990005" y="6696789"/>
            <a:ext cx="3962519"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Otvorenost</a:t>
            </a:r>
            <a:endParaRPr lang="en-US" sz="1450" dirty="0"/>
          </a:p>
        </p:txBody>
      </p:sp>
      <p:sp>
        <p:nvSpPr>
          <p:cNvPr id="32" name="Text 30"/>
          <p:cNvSpPr/>
          <p:nvPr/>
        </p:nvSpPr>
        <p:spPr>
          <a:xfrm>
            <a:off x="5337096" y="6696789"/>
            <a:ext cx="395751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-0.08</a:t>
            </a:r>
            <a:endParaRPr lang="en-US" sz="1450" dirty="0"/>
          </a:p>
        </p:txBody>
      </p:sp>
      <p:sp>
        <p:nvSpPr>
          <p:cNvPr id="33" name="Text 31"/>
          <p:cNvSpPr/>
          <p:nvPr/>
        </p:nvSpPr>
        <p:spPr>
          <a:xfrm>
            <a:off x="9679186" y="6696789"/>
            <a:ext cx="3961328"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-0.04</a:t>
            </a:r>
            <a:endParaRPr lang="en-US" sz="1450" dirty="0"/>
          </a:p>
        </p:txBody>
      </p:sp>
      <p:sp>
        <p:nvSpPr>
          <p:cNvPr id="34" name="Text 32"/>
          <p:cNvSpPr/>
          <p:nvPr/>
        </p:nvSpPr>
        <p:spPr>
          <a:xfrm>
            <a:off x="793790" y="7315081"/>
            <a:ext cx="13042821"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Za CWB, Poštenje-Skromnost dominira — "ne biti loš" ≠ "biti dobar"</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681038"/>
            <a:ext cx="5372695" cy="465177"/>
          </a:xfrm>
          <a:prstGeom prst="rect">
            <a:avLst/>
          </a:prstGeom>
          <a:noFill/>
          <a:ln/>
        </p:spPr>
        <p:txBody>
          <a:bodyPr wrap="none" lIns="0" tIns="0" rIns="0" bIns="0" rtlCol="0" anchor="t"/>
          <a:lstStyle/>
          <a:p>
            <a:pPr algn="l" indent="0" marL="0">
              <a:lnSpc>
                <a:spcPts val="3650"/>
              </a:lnSpc>
              <a:buNone/>
            </a:pPr>
            <a:r>
              <a:rPr lang="en-US" sz="2900" b="1" dirty="0">
                <a:solidFill>
                  <a:srgbClr val="769993"/>
                </a:solidFill>
                <a:latin typeface="Montserrat Bold" pitchFamily="34" charset="0"/>
                <a:ea typeface="Montserrat Bold" pitchFamily="34" charset="-122"/>
                <a:cs typeface="Montserrat Bold" pitchFamily="34" charset="-120"/>
              </a:rPr>
              <a:t>Savesnost: tačka preokreta </a:t>
            </a:r>
            <a:endParaRPr lang="en-US" sz="2900" dirty="0"/>
          </a:p>
        </p:txBody>
      </p:sp>
      <p:sp>
        <p:nvSpPr>
          <p:cNvPr id="3" name="Text 1"/>
          <p:cNvSpPr/>
          <p:nvPr/>
        </p:nvSpPr>
        <p:spPr>
          <a:xfrm>
            <a:off x="793790" y="1369457"/>
            <a:ext cx="13042821"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Carter, N. T., Boyce, A. S., Dalal, D. K., O’Connell, M. S., Mei-Chuan Kung, &amp; Delgado, K. M. (2014). Uncovering Curvilinear Relationships Between Conscientiousness and Job Performance: How Theoretically Appropriate Measurement Makes an Empirical Difference. </a:t>
            </a:r>
            <a:pPr algn="l" indent="0" marL="0">
              <a:lnSpc>
                <a:spcPts val="1600"/>
              </a:lnSpc>
              <a:buNone/>
            </a:pPr>
            <a:r>
              <a:rPr lang="en-US" sz="1150" b="1" i="1" dirty="0">
                <a:solidFill>
                  <a:srgbClr val="272525"/>
                </a:solidFill>
                <a:latin typeface="Source Sans 3" pitchFamily="34" charset="0"/>
                <a:ea typeface="Source Sans 3" pitchFamily="34" charset="-122"/>
                <a:cs typeface="Source Sans 3" pitchFamily="34" charset="-120"/>
              </a:rPr>
              <a:t>Journal of Applied Psychology</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a:t>
            </a:r>
            <a:pPr algn="l" indent="0" marL="0">
              <a:lnSpc>
                <a:spcPts val="1600"/>
              </a:lnSpc>
              <a:buNone/>
            </a:pPr>
            <a:r>
              <a:rPr lang="en-US" sz="1150" b="1" i="1" dirty="0">
                <a:solidFill>
                  <a:srgbClr val="272525"/>
                </a:solidFill>
                <a:latin typeface="Source Sans 3" pitchFamily="34" charset="0"/>
                <a:ea typeface="Source Sans 3" pitchFamily="34" charset="-122"/>
                <a:cs typeface="Source Sans 3" pitchFamily="34" charset="-120"/>
              </a:rPr>
              <a:t>99</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(4), 564–586. </a:t>
            </a:r>
            <a:pPr algn="l" indent="0" marL="0">
              <a:lnSpc>
                <a:spcPts val="1600"/>
              </a:lnSpc>
              <a:buNone/>
            </a:pPr>
            <a:r>
              <a:rPr lang="en-US" sz="1150" b="1" u="sng" dirty="0">
                <a:solidFill>
                  <a:srgbClr val="769993"/>
                </a:solidFill>
                <a:latin typeface="Source Sans 3" pitchFamily="34" charset="0"/>
                <a:ea typeface="Source Sans 3" pitchFamily="34" charset="-122"/>
                <a:cs typeface="Source Sans 3" pitchFamily="34" charset="-120"/>
                <a:hlinkClick r:id="rId1" invalidUrl="" action="" tgtFrame="" tooltip="" history="1" highlightClick="0" endSnd="0">
                  <a:extLst>
                    <a:ext uri="{A12FA001-AC4F-418D-AE19-62706E023703}">
                      <ahyp:hlinkClr xmlns:ahyp="http://schemas.microsoft.com/office/drawing/2018/hyperlinkcolor" val="tx"/>
                    </a:ext>
                  </a:extLst>
                </a:hlinkClick>
              </a:rPr>
              <a:t>https://doi.org/10.1037/a0034688</a:t>
            </a:r>
            <a:endParaRPr lang="en-US" sz="1150" dirty="0"/>
          </a:p>
        </p:txBody>
      </p:sp>
      <p:sp>
        <p:nvSpPr>
          <p:cNvPr id="4" name="Text 2"/>
          <p:cNvSpPr/>
          <p:nvPr/>
        </p:nvSpPr>
        <p:spPr>
          <a:xfrm>
            <a:off x="793790" y="1911668"/>
            <a:ext cx="13042821" cy="625078"/>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Da li više savesnosti uvek znači bolji učinak? Kratki odgovor: ne. Ali standardni upitnici to ne vide. Standardni upitnici pretpostavljaju da više savesnosti = viši skor, uvek. Međutim, ekstremno savesna osoba možda neće zaokružiti "potpuno se slažem" na stavku "Volim da planiram unapred" — ne zato što ne planira, nego zato što je stavka previše blaga za nju. Upitnik joj daje umereni skor, isti kao nekome ko je zaista umereno savestan. Tako se tačka preokreta maskira.</a:t>
            </a:r>
            <a:endParaRPr lang="en-US" sz="1150" dirty="0"/>
          </a:p>
        </p:txBody>
      </p:sp>
      <p:sp>
        <p:nvSpPr>
          <p:cNvPr id="5" name="Text 3"/>
          <p:cNvSpPr/>
          <p:nvPr/>
        </p:nvSpPr>
        <p:spPr>
          <a:xfrm>
            <a:off x="793790" y="2704148"/>
            <a:ext cx="2394942" cy="278963"/>
          </a:xfrm>
          <a:prstGeom prst="rect">
            <a:avLst/>
          </a:prstGeom>
          <a:noFill/>
          <a:ln/>
        </p:spPr>
        <p:txBody>
          <a:bodyPr wrap="none" lIns="0" tIns="0" rIns="0" bIns="0" rtlCol="0" anchor="t"/>
          <a:lstStyle/>
          <a:p>
            <a:pPr algn="l" indent="0" marL="0">
              <a:lnSpc>
                <a:spcPts val="2150"/>
              </a:lnSpc>
              <a:buNone/>
            </a:pPr>
            <a:r>
              <a:rPr lang="en-US" sz="1750" b="1" dirty="0">
                <a:solidFill>
                  <a:srgbClr val="769993"/>
                </a:solidFill>
                <a:latin typeface="Montserrat Bold" pitchFamily="34" charset="0"/>
                <a:ea typeface="Montserrat Bold" pitchFamily="34" charset="-122"/>
                <a:cs typeface="Montserrat Bold" pitchFamily="34" charset="-120"/>
              </a:rPr>
              <a:t>Šta su autori uradili?</a:t>
            </a:r>
            <a:endParaRPr lang="en-US" sz="1750" dirty="0"/>
          </a:p>
        </p:txBody>
      </p:sp>
      <p:sp>
        <p:nvSpPr>
          <p:cNvPr id="6" name="Text 4"/>
          <p:cNvSpPr/>
          <p:nvPr/>
        </p:nvSpPr>
        <p:spPr>
          <a:xfrm>
            <a:off x="793790" y="3150513"/>
            <a:ext cx="13042821"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Iste podatke iz dve studije (ukupno ~2,800 zaposlenih) skorovali su na četiri načina i testirali da li se pojavljuje obrnuti U između savesnosti i učinka. </a:t>
            </a:r>
            <a:endParaRPr lang="en-US" sz="1150" dirty="0"/>
          </a:p>
        </p:txBody>
      </p:sp>
      <p:sp>
        <p:nvSpPr>
          <p:cNvPr id="7" name="Text 5"/>
          <p:cNvSpPr/>
          <p:nvPr/>
        </p:nvSpPr>
        <p:spPr>
          <a:xfrm>
            <a:off x="793790" y="3484364"/>
            <a:ext cx="13042821" cy="625078"/>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GGUM = </a:t>
            </a:r>
            <a:pPr algn="l" indent="0" marL="0">
              <a:lnSpc>
                <a:spcPts val="1600"/>
              </a:lnSpc>
              <a:buNone/>
            </a:pPr>
            <a:r>
              <a:rPr lang="en-US" sz="1150" b="1" dirty="0">
                <a:solidFill>
                  <a:srgbClr val="272525"/>
                </a:solidFill>
                <a:latin typeface="Source Sans 3" pitchFamily="34" charset="0"/>
                <a:ea typeface="Source Sans 3" pitchFamily="34" charset="-122"/>
                <a:cs typeface="Source Sans 3" pitchFamily="34" charset="-120"/>
              </a:rPr>
              <a:t>Generalized Graded Unfolding Model</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To je statistički model za skorovanje upitnika koji dozvoljava da osoba može biti "iznad" stavke — tj. da ne potvrdi stavku ne zato što nema crtu, već zato što je stavka nedovoljno ekstremna za nju. Za razliku od standardnih modela gde više = bolje uvek, GGUM pretpostavlja da osoba najviše potvrđuje stavke koje odgovaraju njenom stvarnom nivou. GGUM bira optimalno savesne — oni prave najmanje problema, ali su najambiciozniji pa češće odlaze na bolje pozicije.</a:t>
            </a:r>
            <a:endParaRPr lang="en-US" sz="1150" dirty="0"/>
          </a:p>
        </p:txBody>
      </p:sp>
      <p:sp>
        <p:nvSpPr>
          <p:cNvPr id="8" name="Text 6"/>
          <p:cNvSpPr/>
          <p:nvPr/>
        </p:nvSpPr>
        <p:spPr>
          <a:xfrm>
            <a:off x="793790" y="4234934"/>
            <a:ext cx="13042821"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Ekstremna savesnost se manifestuje kao perfekcionistička paraliza (zadatak se ne predaje jer nikad nije dovoljno dobar), rigidno praćenje pravila čak i kad su irelevantna, preterano proveravanje i nemogućnost delegiranja. Važno: ove osobe i dalje rade bolje od nesavesnih — ali lošije od optimalno savesnih.</a:t>
            </a:r>
            <a:endParaRPr lang="en-US" sz="1150" dirty="0"/>
          </a:p>
        </p:txBody>
      </p:sp>
      <p:sp>
        <p:nvSpPr>
          <p:cNvPr id="9" name="Text 7"/>
          <p:cNvSpPr/>
          <p:nvPr/>
        </p:nvSpPr>
        <p:spPr>
          <a:xfrm>
            <a:off x="793790" y="4819055"/>
            <a:ext cx="2882979" cy="278963"/>
          </a:xfrm>
          <a:prstGeom prst="rect">
            <a:avLst/>
          </a:prstGeom>
          <a:noFill/>
          <a:ln/>
        </p:spPr>
        <p:txBody>
          <a:bodyPr wrap="none" lIns="0" tIns="0" rIns="0" bIns="0" rtlCol="0" anchor="t"/>
          <a:lstStyle/>
          <a:p>
            <a:pPr algn="l" indent="0" marL="0">
              <a:lnSpc>
                <a:spcPts val="2150"/>
              </a:lnSpc>
              <a:buNone/>
            </a:pPr>
            <a:r>
              <a:rPr lang="en-US" sz="1750" b="1" dirty="0">
                <a:solidFill>
                  <a:srgbClr val="769993"/>
                </a:solidFill>
                <a:latin typeface="Montserrat Bold" pitchFamily="34" charset="0"/>
                <a:ea typeface="Montserrat Bold" pitchFamily="34" charset="-122"/>
                <a:cs typeface="Montserrat Bold" pitchFamily="34" charset="-120"/>
              </a:rPr>
              <a:t>Tamna strana savesnosti</a:t>
            </a:r>
            <a:endParaRPr lang="en-US" sz="1750" dirty="0"/>
          </a:p>
        </p:txBody>
      </p:sp>
      <p:sp>
        <p:nvSpPr>
          <p:cNvPr id="10" name="Shape 8"/>
          <p:cNvSpPr/>
          <p:nvPr/>
        </p:nvSpPr>
        <p:spPr>
          <a:xfrm>
            <a:off x="793790" y="5265420"/>
            <a:ext cx="4273153" cy="1252657"/>
          </a:xfrm>
          <a:prstGeom prst="roundRect">
            <a:avLst>
              <a:gd name="adj" fmla="val 5840"/>
            </a:avLst>
          </a:prstGeom>
          <a:solidFill>
            <a:srgbClr val="FFFFFF"/>
          </a:solidFill>
          <a:ln w="15240">
            <a:solidFill>
              <a:srgbClr val="C8CFCE"/>
            </a:solidFill>
            <a:prstDash val="solid"/>
          </a:ln>
        </p:spPr>
      </p:sp>
      <p:sp>
        <p:nvSpPr>
          <p:cNvPr id="11" name="Shape 9"/>
          <p:cNvSpPr/>
          <p:nvPr/>
        </p:nvSpPr>
        <p:spPr>
          <a:xfrm>
            <a:off x="778550" y="5265420"/>
            <a:ext cx="60960" cy="1252657"/>
          </a:xfrm>
          <a:prstGeom prst="roundRect">
            <a:avLst>
              <a:gd name="adj" fmla="val 102558"/>
            </a:avLst>
          </a:prstGeom>
          <a:solidFill>
            <a:srgbClr val="769993"/>
          </a:solidFill>
          <a:ln/>
        </p:spPr>
      </p:sp>
      <p:sp>
        <p:nvSpPr>
          <p:cNvPr id="12" name="Text 10"/>
          <p:cNvSpPr/>
          <p:nvPr/>
        </p:nvSpPr>
        <p:spPr>
          <a:xfrm>
            <a:off x="1003578" y="5429488"/>
            <a:ext cx="2613184"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Rigidnost i perfekcionizam</a:t>
            </a:r>
            <a:endParaRPr lang="en-US" sz="1450" dirty="0"/>
          </a:p>
        </p:txBody>
      </p:sp>
      <p:sp>
        <p:nvSpPr>
          <p:cNvPr id="13" name="Text 11"/>
          <p:cNvSpPr/>
          <p:nvPr/>
        </p:nvSpPr>
        <p:spPr>
          <a:xfrm>
            <a:off x="1003578" y="5728930"/>
            <a:ext cx="3899297"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Preterano savesne osobe mogu biti nefleksibilne i otporne na promene, sklone burnoutu.</a:t>
            </a:r>
            <a:endParaRPr lang="en-US" sz="1150" dirty="0"/>
          </a:p>
        </p:txBody>
      </p:sp>
      <p:sp>
        <p:nvSpPr>
          <p:cNvPr id="14" name="Shape 12"/>
          <p:cNvSpPr/>
          <p:nvPr/>
        </p:nvSpPr>
        <p:spPr>
          <a:xfrm>
            <a:off x="5178504" y="5265420"/>
            <a:ext cx="4273272" cy="1252657"/>
          </a:xfrm>
          <a:prstGeom prst="roundRect">
            <a:avLst>
              <a:gd name="adj" fmla="val 5840"/>
            </a:avLst>
          </a:prstGeom>
          <a:solidFill>
            <a:srgbClr val="FFFFFF"/>
          </a:solidFill>
          <a:ln w="15240">
            <a:solidFill>
              <a:srgbClr val="C8CFCE"/>
            </a:solidFill>
            <a:prstDash val="solid"/>
          </a:ln>
        </p:spPr>
      </p:sp>
      <p:sp>
        <p:nvSpPr>
          <p:cNvPr id="15" name="Shape 13"/>
          <p:cNvSpPr/>
          <p:nvPr/>
        </p:nvSpPr>
        <p:spPr>
          <a:xfrm>
            <a:off x="5163264" y="5265420"/>
            <a:ext cx="60960" cy="1252657"/>
          </a:xfrm>
          <a:prstGeom prst="roundRect">
            <a:avLst>
              <a:gd name="adj" fmla="val 102558"/>
            </a:avLst>
          </a:prstGeom>
          <a:solidFill>
            <a:srgbClr val="769993"/>
          </a:solidFill>
          <a:ln/>
        </p:spPr>
      </p:sp>
      <p:sp>
        <p:nvSpPr>
          <p:cNvPr id="16" name="Text 14"/>
          <p:cNvSpPr/>
          <p:nvPr/>
        </p:nvSpPr>
        <p:spPr>
          <a:xfrm>
            <a:off x="5388293" y="5429488"/>
            <a:ext cx="1860590"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Kočenje inovacije</a:t>
            </a:r>
            <a:endParaRPr lang="en-US" sz="1450" dirty="0"/>
          </a:p>
        </p:txBody>
      </p:sp>
      <p:sp>
        <p:nvSpPr>
          <p:cNvPr id="17" name="Text 15"/>
          <p:cNvSpPr/>
          <p:nvPr/>
        </p:nvSpPr>
        <p:spPr>
          <a:xfrm>
            <a:off x="5388293" y="5728930"/>
            <a:ext cx="3899416" cy="625078"/>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U kreativnim industrijama ili agilnim timovima, ekstremna savesnost može da koči inovaciju ako nije praćena otvorenošću ka iskustvu.</a:t>
            </a:r>
            <a:endParaRPr lang="en-US" sz="1150" dirty="0"/>
          </a:p>
        </p:txBody>
      </p:sp>
      <p:sp>
        <p:nvSpPr>
          <p:cNvPr id="18" name="Shape 16"/>
          <p:cNvSpPr/>
          <p:nvPr/>
        </p:nvSpPr>
        <p:spPr>
          <a:xfrm>
            <a:off x="9563338" y="5265420"/>
            <a:ext cx="4273153" cy="1252657"/>
          </a:xfrm>
          <a:prstGeom prst="roundRect">
            <a:avLst>
              <a:gd name="adj" fmla="val 5840"/>
            </a:avLst>
          </a:prstGeom>
          <a:solidFill>
            <a:srgbClr val="FFFFFF"/>
          </a:solidFill>
          <a:ln w="15240">
            <a:solidFill>
              <a:srgbClr val="C8CFCE"/>
            </a:solidFill>
            <a:prstDash val="solid"/>
          </a:ln>
        </p:spPr>
      </p:sp>
      <p:sp>
        <p:nvSpPr>
          <p:cNvPr id="19" name="Shape 17"/>
          <p:cNvSpPr/>
          <p:nvPr/>
        </p:nvSpPr>
        <p:spPr>
          <a:xfrm>
            <a:off x="9548098" y="5265420"/>
            <a:ext cx="60960" cy="1252657"/>
          </a:xfrm>
          <a:prstGeom prst="roundRect">
            <a:avLst>
              <a:gd name="adj" fmla="val 102558"/>
            </a:avLst>
          </a:prstGeom>
          <a:solidFill>
            <a:srgbClr val="769993"/>
          </a:solidFill>
          <a:ln/>
        </p:spPr>
      </p:sp>
      <p:sp>
        <p:nvSpPr>
          <p:cNvPr id="20" name="Text 18"/>
          <p:cNvSpPr/>
          <p:nvPr/>
        </p:nvSpPr>
        <p:spPr>
          <a:xfrm>
            <a:off x="9773126" y="5429488"/>
            <a:ext cx="1938099" cy="232529"/>
          </a:xfrm>
          <a:prstGeom prst="rect">
            <a:avLst/>
          </a:prstGeom>
          <a:noFill/>
          <a:ln/>
        </p:spPr>
        <p:txBody>
          <a:bodyPr wrap="none" lIns="0" tIns="0" rIns="0" bIns="0" rtlCol="0" anchor="t"/>
          <a:lstStyle/>
          <a:p>
            <a:pPr algn="l" indent="0" marL="0">
              <a:lnSpc>
                <a:spcPts val="1800"/>
              </a:lnSpc>
              <a:buNone/>
            </a:pPr>
            <a:r>
              <a:rPr lang="en-US" sz="1450" b="1" dirty="0">
                <a:solidFill>
                  <a:srgbClr val="272525"/>
                </a:solidFill>
                <a:latin typeface="Montserrat Bold" pitchFamily="34" charset="0"/>
                <a:ea typeface="Montserrat Bold" pitchFamily="34" charset="-122"/>
                <a:cs typeface="Montserrat Bold" pitchFamily="34" charset="-120"/>
              </a:rPr>
              <a:t>Mikro-menadžment</a:t>
            </a:r>
            <a:endParaRPr lang="en-US" sz="1450" dirty="0"/>
          </a:p>
        </p:txBody>
      </p:sp>
      <p:sp>
        <p:nvSpPr>
          <p:cNvPr id="21" name="Text 19"/>
          <p:cNvSpPr/>
          <p:nvPr/>
        </p:nvSpPr>
        <p:spPr>
          <a:xfrm>
            <a:off x="9773126" y="5728930"/>
            <a:ext cx="3899297"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U menadžmentu, izuzetno savesna osoba može da bude mikro-menadžer koji guši autonomiju tima.</a:t>
            </a:r>
            <a:endParaRPr lang="en-US" sz="1150" dirty="0"/>
          </a:p>
        </p:txBody>
      </p:sp>
      <p:sp>
        <p:nvSpPr>
          <p:cNvPr id="22" name="Text 20"/>
          <p:cNvSpPr/>
          <p:nvPr/>
        </p:nvSpPr>
        <p:spPr>
          <a:xfrm>
            <a:off x="793790" y="6685478"/>
            <a:ext cx="2232779" cy="278963"/>
          </a:xfrm>
          <a:prstGeom prst="rect">
            <a:avLst/>
          </a:prstGeom>
          <a:noFill/>
          <a:ln/>
        </p:spPr>
        <p:txBody>
          <a:bodyPr wrap="none" lIns="0" tIns="0" rIns="0" bIns="0" rtlCol="0" anchor="t"/>
          <a:lstStyle/>
          <a:p>
            <a:pPr algn="l" indent="0" marL="0">
              <a:lnSpc>
                <a:spcPts val="2150"/>
              </a:lnSpc>
              <a:buNone/>
            </a:pPr>
            <a:r>
              <a:rPr lang="en-US" sz="1750" b="1" dirty="0">
                <a:solidFill>
                  <a:srgbClr val="769993"/>
                </a:solidFill>
                <a:latin typeface="Montserrat Bold" pitchFamily="34" charset="0"/>
                <a:ea typeface="Montserrat Bold" pitchFamily="34" charset="-122"/>
                <a:cs typeface="Montserrat Bold" pitchFamily="34" charset="-120"/>
              </a:rPr>
              <a:t>Zaključak</a:t>
            </a:r>
            <a:endParaRPr lang="en-US" sz="1750" dirty="0"/>
          </a:p>
        </p:txBody>
      </p:sp>
      <p:sp>
        <p:nvSpPr>
          <p:cNvPr id="23" name="Text 21"/>
          <p:cNvSpPr/>
          <p:nvPr/>
        </p:nvSpPr>
        <p:spPr>
          <a:xfrm>
            <a:off x="793790" y="7131844"/>
            <a:ext cx="13042821"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"Sweet spot" savesnosti postoji — dovoljno da budeš organizovan i odgovoran, ali ne toliko da postaneš rigidan. Standardni upitnici imaju slepu tačku na ekstremima — za većinu kandidata rade dobro, ali ne razlikuju umereno savesne od preterano savesnih.</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646628"/>
            <a:ext cx="13042821" cy="868204"/>
          </a:xfrm>
          <a:prstGeom prst="rect">
            <a:avLst/>
          </a:prstGeom>
          <a:noFill/>
          <a:ln/>
        </p:spPr>
        <p:txBody>
          <a:bodyPr wrap="square" lIns="0" tIns="0" rIns="0" bIns="0" rtlCol="0" anchor="t"/>
          <a:lstStyle/>
          <a:p>
            <a:pPr algn="l" indent="0" marL="0">
              <a:lnSpc>
                <a:spcPts val="3400"/>
              </a:lnSpc>
              <a:buNone/>
            </a:pPr>
            <a:r>
              <a:rPr lang="en-US" sz="2700" b="1" dirty="0">
                <a:solidFill>
                  <a:srgbClr val="769993"/>
                </a:solidFill>
                <a:latin typeface="Montserrat Bold" pitchFamily="34" charset="0"/>
                <a:ea typeface="Montserrat Bold" pitchFamily="34" charset="-122"/>
                <a:cs typeface="Montserrat Bold" pitchFamily="34" charset="-120"/>
              </a:rPr>
              <a:t>L</a:t>
            </a:r>
            <a:pPr algn="l" indent="0" marL="0">
              <a:lnSpc>
                <a:spcPts val="3400"/>
              </a:lnSpc>
              <a:buNone/>
            </a:pPr>
            <a:r>
              <a:rPr lang="en-US" sz="2700" b="1" dirty="0">
                <a:solidFill>
                  <a:srgbClr val="769993"/>
                </a:solidFill>
                <a:latin typeface="Montserrat Bold" pitchFamily="34" charset="0"/>
                <a:ea typeface="Montserrat Bold" pitchFamily="34" charset="-122"/>
                <a:cs typeface="Montserrat Bold" pitchFamily="34" charset="-120"/>
              </a:rPr>
              <a:t>ičnost vam najbolje govori ko će praviti probleme, a ne ko će biti zvezda</a:t>
            </a:r>
            <a:endParaRPr lang="en-US" sz="2700" dirty="0"/>
          </a:p>
        </p:txBody>
      </p:sp>
      <p:sp>
        <p:nvSpPr>
          <p:cNvPr id="3" name="Text 1"/>
          <p:cNvSpPr/>
          <p:nvPr/>
        </p:nvSpPr>
        <p:spPr>
          <a:xfrm>
            <a:off x="793790" y="1553647"/>
            <a:ext cx="1736646" cy="217051"/>
          </a:xfrm>
          <a:prstGeom prst="rect">
            <a:avLst/>
          </a:prstGeom>
          <a:noFill/>
          <a:ln/>
        </p:spPr>
        <p:txBody>
          <a:bodyPr wrap="none" lIns="0" tIns="0" rIns="0" bIns="0" rtlCol="0" anchor="t"/>
          <a:lstStyle/>
          <a:p>
            <a:pPr algn="l" indent="0" marL="0">
              <a:lnSpc>
                <a:spcPts val="1700"/>
              </a:lnSpc>
              <a:buNone/>
            </a:pPr>
            <a:r>
              <a:rPr lang="en-US" sz="1350" b="1" dirty="0">
                <a:solidFill>
                  <a:srgbClr val="769993"/>
                </a:solidFill>
                <a:latin typeface="Montserrat Bold" pitchFamily="34" charset="0"/>
                <a:ea typeface="Montserrat Bold" pitchFamily="34" charset="-122"/>
                <a:cs typeface="Montserrat Bold" pitchFamily="34" charset="-120"/>
              </a:rPr>
              <a:t>CWB</a:t>
            </a:r>
            <a:endParaRPr lang="en-US" sz="1350" dirty="0"/>
          </a:p>
        </p:txBody>
      </p:sp>
      <p:sp>
        <p:nvSpPr>
          <p:cNvPr id="4" name="Text 2"/>
          <p:cNvSpPr/>
          <p:nvPr/>
        </p:nvSpPr>
        <p:spPr>
          <a:xfrm>
            <a:off x="793790" y="1916549"/>
            <a:ext cx="13042821" cy="1080492"/>
          </a:xfrm>
          <a:prstGeom prst="rect">
            <a:avLst/>
          </a:prstGeom>
          <a:noFill/>
          <a:ln/>
        </p:spPr>
        <p:txBody>
          <a:bodyPr wrap="square" lIns="0" tIns="0" rIns="0" bIns="0" rtlCol="0" anchor="t"/>
          <a:lstStyle/>
          <a:p>
            <a:pPr algn="l" marL="342900" indent="-342900">
              <a:lnSpc>
                <a:spcPts val="1450"/>
              </a:lnSpc>
              <a:buSzPct val="100000"/>
              <a:buChar char="•"/>
            </a:pPr>
            <a:r>
              <a:rPr lang="en-US" sz="1050" dirty="0">
                <a:solidFill>
                  <a:srgbClr val="272525"/>
                </a:solidFill>
                <a:latin typeface="Source Sans 3" pitchFamily="34" charset="0"/>
                <a:ea typeface="Source Sans 3" pitchFamily="34" charset="-122"/>
                <a:cs typeface="Source Sans 3" pitchFamily="34" charset="-120"/>
              </a:rPr>
              <a:t>ogovaranje</a:t>
            </a:r>
            <a:endParaRPr lang="en-US" sz="1050" dirty="0"/>
          </a:p>
          <a:p>
            <a:pPr algn="l" marL="342900" indent="-342900">
              <a:lnSpc>
                <a:spcPts val="1450"/>
              </a:lnSpc>
              <a:buSzPct val="100000"/>
              <a:buChar char="•"/>
            </a:pPr>
            <a:r>
              <a:rPr lang="en-US" sz="1050" dirty="0">
                <a:solidFill>
                  <a:srgbClr val="272525"/>
                </a:solidFill>
                <a:latin typeface="Source Sans 3" pitchFamily="34" charset="0"/>
                <a:ea typeface="Source Sans 3" pitchFamily="34" charset="-122"/>
                <a:cs typeface="Source Sans 3" pitchFamily="34" charset="-120"/>
              </a:rPr>
              <a:t>laganje kada je pogodno</a:t>
            </a:r>
            <a:endParaRPr lang="en-US" sz="1050" dirty="0"/>
          </a:p>
          <a:p>
            <a:pPr algn="l" marL="342900" indent="-342900">
              <a:lnSpc>
                <a:spcPts val="1450"/>
              </a:lnSpc>
              <a:buSzPct val="100000"/>
              <a:buChar char="•"/>
            </a:pPr>
            <a:r>
              <a:rPr lang="en-US" sz="1050" dirty="0">
                <a:solidFill>
                  <a:srgbClr val="272525"/>
                </a:solidFill>
                <a:latin typeface="Source Sans 3" pitchFamily="34" charset="0"/>
                <a:ea typeface="Source Sans 3" pitchFamily="34" charset="-122"/>
                <a:cs typeface="Source Sans 3" pitchFamily="34" charset="-120"/>
              </a:rPr>
              <a:t>manipulisanje kolegama</a:t>
            </a:r>
            <a:endParaRPr lang="en-US" sz="1050" dirty="0"/>
          </a:p>
          <a:p>
            <a:pPr algn="l" marL="342900" indent="-342900">
              <a:lnSpc>
                <a:spcPts val="1450"/>
              </a:lnSpc>
              <a:buSzPct val="100000"/>
              <a:buChar char="•"/>
            </a:pPr>
            <a:r>
              <a:rPr lang="en-US" sz="1050" dirty="0">
                <a:solidFill>
                  <a:srgbClr val="272525"/>
                </a:solidFill>
                <a:latin typeface="Source Sans 3" pitchFamily="34" charset="0"/>
                <a:ea typeface="Source Sans 3" pitchFamily="34" charset="-122"/>
                <a:cs typeface="Source Sans 3" pitchFamily="34" charset="-120"/>
              </a:rPr>
              <a:t>podrivanje timske kulture</a:t>
            </a:r>
            <a:endParaRPr lang="en-US" sz="1050" dirty="0"/>
          </a:p>
          <a:p>
            <a:pPr algn="l" marL="342900" indent="-342900">
              <a:lnSpc>
                <a:spcPts val="1450"/>
              </a:lnSpc>
              <a:buSzPct val="100000"/>
              <a:buChar char="•"/>
            </a:pPr>
            <a:r>
              <a:rPr lang="en-US" sz="1050" dirty="0">
                <a:solidFill>
                  <a:srgbClr val="272525"/>
                </a:solidFill>
                <a:latin typeface="Source Sans 3" pitchFamily="34" charset="0"/>
                <a:ea typeface="Source Sans 3" pitchFamily="34" charset="-122"/>
                <a:cs typeface="Source Sans 3" pitchFamily="34" charset="-120"/>
              </a:rPr>
              <a:t>lažiranje rezultata</a:t>
            </a:r>
            <a:endParaRPr lang="en-US" sz="1050" dirty="0"/>
          </a:p>
        </p:txBody>
      </p:sp>
      <p:pic>
        <p:nvPicPr>
          <p:cNvPr id="5" name="Image 0" descr="preencoded.png">    </p:cNvPr>
          <p:cNvPicPr>
            <a:picLocks noChangeAspect="1"/>
          </p:cNvPicPr>
          <p:nvPr/>
        </p:nvPicPr>
        <p:blipFill>
          <a:blip r:embed="rId1"/>
          <a:stretch>
            <a:fillRect/>
          </a:stretch>
        </p:blipFill>
        <p:spPr>
          <a:xfrm>
            <a:off x="2750225" y="3106341"/>
            <a:ext cx="9129951" cy="4178260"/>
          </a:xfrm>
          <a:prstGeom prst="rect">
            <a:avLst/>
          </a:prstGeom>
        </p:spPr>
      </p:pic>
      <p:sp>
        <p:nvSpPr>
          <p:cNvPr id="6" name="Text 3"/>
          <p:cNvSpPr/>
          <p:nvPr/>
        </p:nvSpPr>
        <p:spPr>
          <a:xfrm>
            <a:off x="9437941" y="3752039"/>
            <a:ext cx="2019631" cy="252454"/>
          </a:xfrm>
          <a:prstGeom prst="rect">
            <a:avLst/>
          </a:prstGeom>
          <a:noFill/>
          <a:ln/>
        </p:spPr>
        <p:txBody>
          <a:bodyPr wrap="non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Radni učinak</a:t>
            </a:r>
            <a:endParaRPr lang="en-US" sz="1550" dirty="0"/>
          </a:p>
        </p:txBody>
      </p:sp>
      <p:sp>
        <p:nvSpPr>
          <p:cNvPr id="7" name="Text 4"/>
          <p:cNvSpPr/>
          <p:nvPr/>
        </p:nvSpPr>
        <p:spPr>
          <a:xfrm>
            <a:off x="9437941" y="4076302"/>
            <a:ext cx="2226082" cy="171669"/>
          </a:xfrm>
          <a:prstGeom prst="rect">
            <a:avLst/>
          </a:prstGeom>
          <a:noFill/>
          <a:ln/>
        </p:spPr>
        <p:txBody>
          <a:bodyPr wrap="none" lIns="0" tIns="0" rIns="0" bIns="0" rtlCol="0" anchor="t"/>
          <a:lstStyle/>
          <a:p>
            <a:pPr algn="l" indent="0" marL="0">
              <a:lnSpc>
                <a:spcPts val="1350"/>
              </a:lnSpc>
              <a:buNone/>
            </a:pPr>
            <a:r>
              <a:rPr lang="en-US" sz="1250" dirty="0">
                <a:solidFill>
                  <a:srgbClr val="272525"/>
                </a:solidFill>
                <a:latin typeface="Source Sans 3" pitchFamily="34" charset="0"/>
                <a:ea typeface="Source Sans 3" pitchFamily="34" charset="-122"/>
                <a:cs typeface="Source Sans 3" pitchFamily="34" charset="-120"/>
              </a:rPr>
              <a:t>Direktni rezultati zadataka</a:t>
            </a:r>
            <a:endParaRPr lang="en-US" sz="1250" dirty="0"/>
          </a:p>
        </p:txBody>
      </p:sp>
      <p:sp>
        <p:nvSpPr>
          <p:cNvPr id="8" name="Text 5"/>
          <p:cNvSpPr/>
          <p:nvPr/>
        </p:nvSpPr>
        <p:spPr>
          <a:xfrm>
            <a:off x="2966149" y="4999160"/>
            <a:ext cx="2046559" cy="504907"/>
          </a:xfrm>
          <a:prstGeom prst="rect">
            <a:avLst/>
          </a:prstGeom>
          <a:noFill/>
          <a:ln/>
        </p:spPr>
        <p:txBody>
          <a:bodyPr wrap="square" lIns="0" tIns="0" rIns="0" bIns="0" rtlCol="0" anchor="t"/>
          <a:lstStyle/>
          <a:p>
            <a:pPr algn="r"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Građansko ponašanje</a:t>
            </a:r>
            <a:endParaRPr lang="en-US" sz="1550" dirty="0"/>
          </a:p>
        </p:txBody>
      </p:sp>
      <p:sp>
        <p:nvSpPr>
          <p:cNvPr id="9" name="Text 6"/>
          <p:cNvSpPr/>
          <p:nvPr/>
        </p:nvSpPr>
        <p:spPr>
          <a:xfrm>
            <a:off x="2966149" y="5575877"/>
            <a:ext cx="2046559" cy="171669"/>
          </a:xfrm>
          <a:prstGeom prst="rect">
            <a:avLst/>
          </a:prstGeom>
          <a:noFill/>
          <a:ln/>
        </p:spPr>
        <p:txBody>
          <a:bodyPr wrap="none" lIns="0" tIns="0" rIns="0" bIns="0" rtlCol="0" anchor="t"/>
          <a:lstStyle/>
          <a:p>
            <a:pPr algn="r" indent="0" marL="0">
              <a:lnSpc>
                <a:spcPts val="1350"/>
              </a:lnSpc>
              <a:buNone/>
            </a:pPr>
            <a:r>
              <a:rPr lang="en-US" sz="1250" dirty="0">
                <a:solidFill>
                  <a:srgbClr val="272525"/>
                </a:solidFill>
                <a:latin typeface="Source Sans 3" pitchFamily="34" charset="0"/>
                <a:ea typeface="Source Sans 3" pitchFamily="34" charset="-122"/>
                <a:cs typeface="Source Sans 3" pitchFamily="34" charset="-120"/>
              </a:rPr>
              <a:t>Pomaganje i inicijativa</a:t>
            </a:r>
            <a:endParaRPr lang="en-US" sz="1250" dirty="0"/>
          </a:p>
        </p:txBody>
      </p:sp>
      <p:sp>
        <p:nvSpPr>
          <p:cNvPr id="10" name="Text 7"/>
          <p:cNvSpPr/>
          <p:nvPr/>
        </p:nvSpPr>
        <p:spPr>
          <a:xfrm>
            <a:off x="9437941" y="5622441"/>
            <a:ext cx="2226082" cy="504907"/>
          </a:xfrm>
          <a:prstGeom prst="rect">
            <a:avLst/>
          </a:prstGeom>
          <a:noFill/>
          <a:ln/>
        </p:spPr>
        <p:txBody>
          <a:bodyPr wrap="square" lIns="0" tIns="0" rIns="0" bIns="0" rtlCol="0" anchor="t"/>
          <a:lstStyle/>
          <a:p>
            <a:pPr algn="l" indent="0" marL="0">
              <a:lnSpc>
                <a:spcPts val="1950"/>
              </a:lnSpc>
              <a:buNone/>
            </a:pPr>
            <a:r>
              <a:rPr lang="en-US" sz="1550" b="1" dirty="0">
                <a:solidFill>
                  <a:srgbClr val="272525"/>
                </a:solidFill>
                <a:latin typeface="Montserrat Bold" pitchFamily="34" charset="0"/>
                <a:ea typeface="Montserrat Bold" pitchFamily="34" charset="-122"/>
                <a:cs typeface="Montserrat Bold" pitchFamily="34" charset="-120"/>
              </a:rPr>
              <a:t>Kontraproduktivno ponašanje</a:t>
            </a:r>
            <a:endParaRPr lang="en-US" sz="1550" dirty="0"/>
          </a:p>
        </p:txBody>
      </p:sp>
      <p:sp>
        <p:nvSpPr>
          <p:cNvPr id="11" name="Text 8"/>
          <p:cNvSpPr/>
          <p:nvPr/>
        </p:nvSpPr>
        <p:spPr>
          <a:xfrm>
            <a:off x="9437941" y="6199157"/>
            <a:ext cx="2226082" cy="343337"/>
          </a:xfrm>
          <a:prstGeom prst="rect">
            <a:avLst/>
          </a:prstGeom>
          <a:noFill/>
          <a:ln/>
        </p:spPr>
        <p:txBody>
          <a:bodyPr wrap="square" lIns="0" tIns="0" rIns="0" bIns="0" rtlCol="0" anchor="t"/>
          <a:lstStyle/>
          <a:p>
            <a:pPr algn="l" indent="0" marL="0">
              <a:lnSpc>
                <a:spcPts val="1350"/>
              </a:lnSpc>
              <a:buNone/>
            </a:pPr>
            <a:r>
              <a:rPr lang="en-US" sz="1250" dirty="0">
                <a:solidFill>
                  <a:srgbClr val="272525"/>
                </a:solidFill>
                <a:latin typeface="Source Sans 3" pitchFamily="34" charset="0"/>
                <a:ea typeface="Source Sans 3" pitchFamily="34" charset="-122"/>
                <a:cs typeface="Source Sans 3" pitchFamily="34" charset="-120"/>
              </a:rPr>
              <a:t>Sabotaža, krađa vremena, lažiranje</a:t>
            </a:r>
            <a:endParaRPr lang="en-US" sz="1250" dirty="0"/>
          </a:p>
        </p:txBody>
      </p:sp>
      <p:sp>
        <p:nvSpPr>
          <p:cNvPr id="12" name="Text 9"/>
          <p:cNvSpPr/>
          <p:nvPr/>
        </p:nvSpPr>
        <p:spPr>
          <a:xfrm>
            <a:off x="793790" y="7393900"/>
            <a:ext cx="13042821" cy="188952"/>
          </a:xfrm>
          <a:prstGeom prst="rect">
            <a:avLst/>
          </a:prstGeom>
          <a:noFill/>
          <a:ln/>
        </p:spPr>
        <p:txBody>
          <a:bodyPr wrap="none" lIns="0" tIns="0" rIns="0" bIns="0" rtlCol="0" anchor="t"/>
          <a:lstStyle/>
          <a:p>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Ovo je kontraintuitivno i izuzetno praktično</a:t>
            </a:r>
            <a:pPr algn="l" indent="0" marL="0">
              <a:lnSpc>
                <a:spcPts val="1450"/>
              </a:lnSpc>
              <a:buNone/>
            </a:pPr>
            <a:r>
              <a:rPr lang="en-US" sz="1050" b="1" dirty="0">
                <a:solidFill>
                  <a:srgbClr val="272525"/>
                </a:solidFill>
                <a:latin typeface="Source Sans 3" pitchFamily="34" charset="0"/>
                <a:ea typeface="Source Sans 3" pitchFamily="34" charset="-122"/>
                <a:cs typeface="Source Sans 3" pitchFamily="34" charset="-120"/>
              </a:rPr>
              <a:t>.</a:t>
            </a:r>
            <a:pPr algn="l" indent="0" marL="0">
              <a:lnSpc>
                <a:spcPts val="1450"/>
              </a:lnSpc>
              <a:buNone/>
            </a:pPr>
            <a:r>
              <a:rPr lang="en-US" sz="1050" dirty="0">
                <a:solidFill>
                  <a:srgbClr val="272525"/>
                </a:solidFill>
                <a:latin typeface="Source Sans 3" pitchFamily="34" charset="0"/>
                <a:ea typeface="Source Sans 3" pitchFamily="34" charset="-122"/>
                <a:cs typeface="Source Sans 3" pitchFamily="34" charset="-120"/>
              </a:rPr>
              <a:t> To potpuno menja način na koji bi trebalo da koristite procene ličnosti u selekciji — ne toliko da pronađete najboljeg, koliko da izbegnete štetnog.</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802725"/>
            <a:ext cx="5134094"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Pitanja za diskusiju:</a:t>
            </a:r>
            <a:endParaRPr lang="en-US" sz="3900" dirty="0"/>
          </a:p>
        </p:txBody>
      </p:sp>
      <p:sp>
        <p:nvSpPr>
          <p:cNvPr id="3" name="Text 1"/>
          <p:cNvSpPr/>
          <p:nvPr/>
        </p:nvSpPr>
        <p:spPr>
          <a:xfrm>
            <a:off x="793790" y="2819638"/>
            <a:ext cx="13042821" cy="2986921"/>
          </a:xfrm>
          <a:prstGeom prst="rect">
            <a:avLst/>
          </a:prstGeom>
          <a:noFill/>
          <a:ln/>
        </p:spPr>
        <p:txBody>
          <a:bodyPr wrap="square" lIns="0" tIns="0" rIns="0" bIns="0" rtlCol="0" anchor="t"/>
          <a:lstStyle/>
          <a:p>
            <a:pPr algn="l" marL="342900" indent="-342900">
              <a:lnSpc>
                <a:spcPts val="2500"/>
              </a:lnSpc>
              <a:buSzPct val="100000"/>
              <a:buFont typeface="+mj-lt"/>
              <a:buAutoNum type="arabicPeriod" startAt="1"/>
            </a:pPr>
            <a:r>
              <a:rPr lang="en-US" sz="1550" dirty="0">
                <a:solidFill>
                  <a:srgbClr val="272525"/>
                </a:solidFill>
                <a:latin typeface="Source Sans 3" pitchFamily="34" charset="0"/>
                <a:ea typeface="Source Sans 3" pitchFamily="34" charset="-122"/>
                <a:cs typeface="Source Sans 3" pitchFamily="34" charset="-120"/>
              </a:rPr>
              <a:t>Vaš tim ima problem sa međusobnim konflikima i ogovaranjem. Koju crtu ličnosti biste prioritetno merili pri sledećem zapošljavanju i zašto?</a:t>
            </a:r>
            <a:endParaRPr lang="en-US" sz="1550" dirty="0"/>
          </a:p>
          <a:p>
            <a:pPr algn="l" marL="342900" indent="-342900">
              <a:lnSpc>
                <a:spcPts val="2500"/>
              </a:lnSpc>
              <a:buSzPct val="100000"/>
              <a:buFont typeface="+mj-lt"/>
              <a:buAutoNum type="arabicPeriod" startAt="2"/>
            </a:pPr>
            <a:r>
              <a:rPr lang="en-US" sz="1550" dirty="0">
                <a:solidFill>
                  <a:srgbClr val="272525"/>
                </a:solidFill>
                <a:latin typeface="Source Sans 3" pitchFamily="34" charset="0"/>
                <a:ea typeface="Source Sans 3" pitchFamily="34" charset="-122"/>
                <a:cs typeface="Source Sans 3" pitchFamily="34" charset="-120"/>
              </a:rPr>
              <a:t>Zamislite kandidata koji je visoko savestan ali introvertan. Na osnovu meta-analitičkih nalaza, kakvo radno ponašanje možete očekivati — i gde bi mogla biti "slepa tačka"?</a:t>
            </a:r>
            <a:endParaRPr lang="en-US" sz="1550" dirty="0"/>
          </a:p>
          <a:p>
            <a:pPr algn="l" marL="342900" indent="-342900">
              <a:lnSpc>
                <a:spcPts val="2500"/>
              </a:lnSpc>
              <a:buSzPct val="100000"/>
              <a:buFont typeface="+mj-lt"/>
              <a:buAutoNum type="arabicPeriod" startAt="3"/>
            </a:pPr>
            <a:r>
              <a:rPr lang="en-US" sz="1550" dirty="0">
                <a:solidFill>
                  <a:srgbClr val="272525"/>
                </a:solidFill>
                <a:latin typeface="Source Sans 3" pitchFamily="34" charset="0"/>
                <a:ea typeface="Source Sans 3" pitchFamily="34" charset="-122"/>
                <a:cs typeface="Source Sans 3" pitchFamily="34" charset="-120"/>
              </a:rPr>
              <a:t>Zašto B5 saradljivost korelira −.36 sa CWB a HEXACO saradljivost samo −.19? Šta nam to govori o tome koliko je važno znati koji model ličnosti stoji iza rezultata?</a:t>
            </a:r>
            <a:endParaRPr lang="en-US" sz="1550" dirty="0"/>
          </a:p>
          <a:p>
            <a:pPr algn="l" marL="342900" indent="-342900">
              <a:lnSpc>
                <a:spcPts val="2500"/>
              </a:lnSpc>
              <a:buSzPct val="100000"/>
              <a:buFont typeface="+mj-lt"/>
              <a:buAutoNum type="arabicPeriod" startAt="4"/>
            </a:pPr>
            <a:r>
              <a:rPr lang="en-US" sz="1550" dirty="0">
                <a:solidFill>
                  <a:srgbClr val="272525"/>
                </a:solidFill>
                <a:latin typeface="Source Sans 3" pitchFamily="34" charset="0"/>
                <a:ea typeface="Source Sans 3" pitchFamily="34" charset="-122"/>
                <a:cs typeface="Source Sans 3" pitchFamily="34" charset="-120"/>
              </a:rPr>
              <a:t>Menadžer kaže: "Korelacija od .20 je previše mala da bi bila korisna u praksi." Kako biste odgovorili?</a:t>
            </a:r>
            <a:endParaRPr lang="en-US" sz="1550" dirty="0"/>
          </a:p>
        </p:txBody>
      </p:sp>
      <p:sp>
        <p:nvSpPr>
          <p:cNvPr id="4" name="Text 2"/>
          <p:cNvSpPr/>
          <p:nvPr/>
        </p:nvSpPr>
        <p:spPr>
          <a:xfrm>
            <a:off x="793790" y="6029801"/>
            <a:ext cx="13042821" cy="396954"/>
          </a:xfrm>
          <a:prstGeom prst="rect">
            <a:avLst/>
          </a:prstGeom>
          <a:noFill/>
          <a:ln/>
        </p:spPr>
        <p:txBody>
          <a:bodyPr wrap="none" lIns="0" tIns="0" rIns="0" bIns="0" rtlCol="0" anchor="t"/>
          <a:lstStyle/>
          <a:p>
            <a:pPr algn="l" indent="0" marL="0">
              <a:lnSpc>
                <a:spcPts val="3100"/>
              </a:lnSpc>
              <a:buNone/>
            </a:pPr>
            <a:endParaRPr lang="en-US" sz="1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660678"/>
            <a:ext cx="1291447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Ličnost nije samo osobina — ličnost je i reputacija</a:t>
            </a:r>
            <a:endParaRPr lang="en-US" sz="3900" dirty="0"/>
          </a:p>
        </p:txBody>
      </p:sp>
      <p:sp>
        <p:nvSpPr>
          <p:cNvPr id="3" name="Text 1"/>
          <p:cNvSpPr/>
          <p:nvPr/>
        </p:nvSpPr>
        <p:spPr>
          <a:xfrm>
            <a:off x="793790" y="1677591"/>
            <a:ext cx="1304282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Robert Hogan, jedan od najuticajnijih autora u organizacionoj psihologiji ličnosti, u svom radu iz 2025.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Journal of Organizational Behavior</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ponavlja nešto što organizacioni psiholozi moraju da internalizuju: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ličnost ima dva lica.</a:t>
            </a:r>
            <a:endParaRPr lang="en-US" sz="1550" dirty="0"/>
          </a:p>
        </p:txBody>
      </p:sp>
      <p:sp>
        <p:nvSpPr>
          <p:cNvPr id="4" name="Shape 2"/>
          <p:cNvSpPr/>
          <p:nvPr/>
        </p:nvSpPr>
        <p:spPr>
          <a:xfrm>
            <a:off x="650915" y="2535912"/>
            <a:ext cx="6565106" cy="2155627"/>
          </a:xfrm>
          <a:prstGeom prst="roundRect">
            <a:avLst>
              <a:gd name="adj" fmla="val 6629"/>
            </a:avLst>
          </a:prstGeom>
          <a:solidFill>
            <a:srgbClr val="769993"/>
          </a:solidFill>
          <a:ln/>
        </p:spPr>
      </p:sp>
      <p:sp>
        <p:nvSpPr>
          <p:cNvPr id="5" name="Text 3"/>
          <p:cNvSpPr/>
          <p:nvPr/>
        </p:nvSpPr>
        <p:spPr>
          <a:xfrm>
            <a:off x="849273" y="2734270"/>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Identitet</a:t>
            </a:r>
            <a:endParaRPr lang="en-US" sz="1950" dirty="0"/>
          </a:p>
        </p:txBody>
      </p:sp>
      <p:sp>
        <p:nvSpPr>
          <p:cNvPr id="6" name="Text 4"/>
          <p:cNvSpPr/>
          <p:nvPr/>
        </p:nvSpPr>
        <p:spPr>
          <a:xfrm>
            <a:off x="849273" y="3242786"/>
            <a:ext cx="6168390" cy="635079"/>
          </a:xfrm>
          <a:prstGeom prst="rect">
            <a:avLst/>
          </a:prstGeom>
          <a:noFill/>
          <a:ln/>
        </p:spPr>
        <p:txBody>
          <a:bodyPr wrap="square" lIns="0" tIns="0" rIns="0" bIns="0" rtlCol="0" anchor="t"/>
          <a:lstStyle/>
          <a:p>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Kako se osoba vidi iznutra. To je ono što merite kada osobi date BFI upitnik. Osoba vam kaže kako sebe doživljava.</a:t>
            </a:r>
            <a:endParaRPr lang="en-US" sz="1550" dirty="0"/>
          </a:p>
        </p:txBody>
      </p:sp>
      <p:sp>
        <p:nvSpPr>
          <p:cNvPr id="7" name="Text 5"/>
          <p:cNvSpPr/>
          <p:nvPr/>
        </p:nvSpPr>
        <p:spPr>
          <a:xfrm>
            <a:off x="7564874" y="2734270"/>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Reputacija</a:t>
            </a:r>
            <a:endParaRPr lang="en-US" sz="1950" dirty="0"/>
          </a:p>
        </p:txBody>
      </p:sp>
      <p:sp>
        <p:nvSpPr>
          <p:cNvPr id="8" name="Text 6"/>
          <p:cNvSpPr/>
          <p:nvPr/>
        </p:nvSpPr>
        <p:spPr>
          <a:xfrm>
            <a:off x="7564874" y="3242786"/>
            <a:ext cx="6279356" cy="127015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Kako tu osobu vide drugi. Kada kolege kažu „on je pouzdan" ili „nju je nemoguće čitati", oni govore o reputaciji. I u organizacionom kontekstu, </a:t>
            </a:r>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reputacija je ono što zapravo pokreće stvari</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ko dobija projekat, kome se veruje, ko napreduje.</a:t>
            </a:r>
            <a:endParaRPr lang="en-US" sz="1550" dirty="0"/>
          </a:p>
        </p:txBody>
      </p:sp>
      <p:sp>
        <p:nvSpPr>
          <p:cNvPr id="9" name="Text 7"/>
          <p:cNvSpPr/>
          <p:nvPr/>
        </p:nvSpPr>
        <p:spPr>
          <a:xfrm>
            <a:off x="793790" y="4914781"/>
            <a:ext cx="1304282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Zašto je ovo bitno za praksu? Zato što se samoizveštaji (identitet) i procene drugih (reputacija) ne poklapaju uvek. Osoba može da se vidi kao izuzetno saradljivu, dok je tim doživljava kao pasivno-agresivnu. Osoba može da se vidi kao opuštenu, dok je tim doživljava kao nepouzdanu. I obrnuto — neko ko sebe vidi kao „teškog" može zapravo imati reputaciju direktnog, poštenog lidera.</a:t>
            </a:r>
            <a:endParaRPr lang="en-US" sz="1550" dirty="0"/>
          </a:p>
        </p:txBody>
      </p:sp>
      <p:sp>
        <p:nvSpPr>
          <p:cNvPr id="10" name="Shape 8"/>
          <p:cNvSpPr/>
          <p:nvPr/>
        </p:nvSpPr>
        <p:spPr>
          <a:xfrm>
            <a:off x="793790" y="6090642"/>
            <a:ext cx="13042821" cy="1478280"/>
          </a:xfrm>
          <a:prstGeom prst="roundRect">
            <a:avLst>
              <a:gd name="adj" fmla="val 5639"/>
            </a:avLst>
          </a:prstGeom>
          <a:solidFill>
            <a:srgbClr val="D3DEDC"/>
          </a:solidFill>
          <a:ln/>
        </p:spPr>
      </p:sp>
      <p:pic>
        <p:nvPicPr>
          <p:cNvPr id="11" name="Image 0" descr="preencoded.png">    </p:cNvPr>
          <p:cNvPicPr>
            <a:picLocks noChangeAspect="1"/>
          </p:cNvPicPr>
          <p:nvPr/>
        </p:nvPicPr>
        <p:blipFill>
          <a:blip r:embed="rId1"/>
          <a:stretch>
            <a:fillRect/>
          </a:stretch>
        </p:blipFill>
        <p:spPr>
          <a:xfrm>
            <a:off x="992148" y="6385917"/>
            <a:ext cx="248007" cy="198358"/>
          </a:xfrm>
          <a:prstGeom prst="rect">
            <a:avLst/>
          </a:prstGeom>
        </p:spPr>
      </p:pic>
      <p:sp>
        <p:nvSpPr>
          <p:cNvPr id="12" name="Text 9"/>
          <p:cNvSpPr/>
          <p:nvPr/>
        </p:nvSpPr>
        <p:spPr>
          <a:xfrm>
            <a:off x="1438513" y="6338530"/>
            <a:ext cx="12199739" cy="952619"/>
          </a:xfrm>
          <a:prstGeom prst="rect">
            <a:avLst/>
          </a:prstGeom>
          <a:noFill/>
          <a:ln/>
        </p:spPr>
        <p:txBody>
          <a:bodyPr wrap="square" lIns="0" tIns="0" rIns="0" bIns="0" rtlCol="0" anchor="t"/>
          <a:lstStyle/>
          <a:p>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Praktična implikacija:</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Ako radite u HR-u i oslanjate se isključivo na samoizveštajne upitnike ličnosti, dobijate samo pola slike. Hoganova socioanalitička teorija kaže da organizacijama treba procena reputacije — 360° evaluacije, procene kolega i podređenih — da bi zaista razumeli kako se nečija ličnost manifestuje na poslu.</a:t>
            </a:r>
            <a:endParaRPr lang="en-US" sz="15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1249561"/>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Ključne poruke </a:t>
            </a:r>
            <a:endParaRPr lang="en-US" sz="3900" dirty="0"/>
          </a:p>
        </p:txBody>
      </p:sp>
      <p:sp>
        <p:nvSpPr>
          <p:cNvPr id="3" name="Text 1"/>
          <p:cNvSpPr/>
          <p:nvPr/>
        </p:nvSpPr>
        <p:spPr>
          <a:xfrm>
            <a:off x="793790" y="2266474"/>
            <a:ext cx="13042821" cy="4713565"/>
          </a:xfrm>
          <a:prstGeom prst="rect">
            <a:avLst/>
          </a:prstGeom>
          <a:noFill/>
          <a:ln/>
        </p:spPr>
        <p:txBody>
          <a:bodyPr wrap="square" lIns="0" tIns="0" rIns="0" bIns="0" rtlCol="0" anchor="t"/>
          <a:lstStyle/>
          <a:p>
            <a:pPr algn="l" marL="342900" indent="-342900">
              <a:lnSpc>
                <a:spcPts val="2500"/>
              </a:lnSpc>
              <a:buSzPct val="100000"/>
              <a:buFont typeface="+mj-lt"/>
              <a:buAutoNum type="arabicPeriod" startAt="1"/>
            </a:pPr>
            <a:r>
              <a:rPr lang="en-US" sz="1550" dirty="0">
                <a:solidFill>
                  <a:srgbClr val="272525"/>
                </a:solidFill>
                <a:latin typeface="Source Sans 3" pitchFamily="34" charset="0"/>
                <a:ea typeface="Source Sans 3" pitchFamily="34" charset="-122"/>
                <a:cs typeface="Source Sans 3" pitchFamily="34" charset="-120"/>
              </a:rPr>
              <a:t>Ličnost najjače predviđa CWB, zatim OCB, pa tek onda task performance. </a:t>
            </a:r>
            <a:endParaRPr lang="en-US" sz="1550" dirty="0"/>
          </a:p>
          <a:p>
            <a:pPr algn="l" marL="342900" indent="-342900">
              <a:lnSpc>
                <a:spcPts val="2500"/>
              </a:lnSpc>
              <a:buSzPct val="100000"/>
              <a:buFont typeface="+mj-lt"/>
              <a:buAutoNum type="arabicPeriod" startAt="2"/>
            </a:pPr>
            <a:r>
              <a:rPr lang="en-US" sz="1550" dirty="0">
                <a:solidFill>
                  <a:srgbClr val="272525"/>
                </a:solidFill>
                <a:latin typeface="Source Sans 3" pitchFamily="34" charset="0"/>
                <a:ea typeface="Source Sans 3" pitchFamily="34" charset="-122"/>
                <a:cs typeface="Source Sans 3" pitchFamily="34" charset="-120"/>
              </a:rPr>
              <a:t>Savesnost je najkonzistentniji ali ne najjači prediktor. Predviđa radni učinak (ρ = .20), ali je za OCB ekstraverzija jača (.35), a za CWB Poštenje-Skromnost ubedljivo dominira (−.48).</a:t>
            </a:r>
            <a:endParaRPr lang="en-US" sz="1550" dirty="0"/>
          </a:p>
          <a:p>
            <a:pPr algn="l" marL="342900" indent="-342900">
              <a:lnSpc>
                <a:spcPts val="2500"/>
              </a:lnSpc>
              <a:buSzPct val="100000"/>
              <a:buFont typeface="+mj-lt"/>
              <a:buAutoNum type="arabicPeriod" startAt="3"/>
            </a:pPr>
            <a:r>
              <a:rPr lang="en-US" sz="1550" dirty="0">
                <a:solidFill>
                  <a:srgbClr val="272525"/>
                </a:solidFill>
                <a:latin typeface="Source Sans 3" pitchFamily="34" charset="0"/>
                <a:ea typeface="Source Sans 3" pitchFamily="34" charset="-122"/>
                <a:cs typeface="Source Sans 3" pitchFamily="34" charset="-120"/>
              </a:rPr>
              <a:t>Različite crte za različita ponašanja. "Ne biti loš kolega" je pitanje karaktera (Poštenje-Skromnost), "biti dobar kolega" je pitanje energije i inicijative (ekstraverzija + savesnost). Osoba može biti poštena a da nikad ne ide korak dalje.</a:t>
            </a:r>
            <a:endParaRPr lang="en-US" sz="1550" dirty="0"/>
          </a:p>
          <a:p>
            <a:pPr algn="l" marL="342900" indent="-342900">
              <a:lnSpc>
                <a:spcPts val="2500"/>
              </a:lnSpc>
              <a:buSzPct val="100000"/>
              <a:buFont typeface="+mj-lt"/>
              <a:buAutoNum type="arabicPeriod" startAt="4"/>
            </a:pPr>
            <a:r>
              <a:rPr lang="en-US" sz="1550" dirty="0">
                <a:solidFill>
                  <a:srgbClr val="272525"/>
                </a:solidFill>
                <a:latin typeface="Source Sans 3" pitchFamily="34" charset="0"/>
                <a:ea typeface="Source Sans 3" pitchFamily="34" charset="-122"/>
                <a:cs typeface="Source Sans 3" pitchFamily="34" charset="-120"/>
              </a:rPr>
              <a:t>Big Five nije dovoljan. HEXACO dodaje Poštenje-Skromnost koje je najjači prediktor CWB — a Big Five ga nema kao zasebnu dimenziju. Takođe, ista crta (npr. saradljivost) znači različite stvari u dva modela.</a:t>
            </a:r>
            <a:endParaRPr lang="en-US" sz="1550" dirty="0"/>
          </a:p>
          <a:p>
            <a:pPr algn="l" marL="342900" indent="-342900">
              <a:lnSpc>
                <a:spcPts val="2500"/>
              </a:lnSpc>
              <a:buSzPct val="100000"/>
              <a:buFont typeface="+mj-lt"/>
              <a:buAutoNum type="arabicPeriod" startAt="5"/>
            </a:pPr>
            <a:r>
              <a:rPr lang="en-US" sz="1550" dirty="0">
                <a:solidFill>
                  <a:srgbClr val="272525"/>
                </a:solidFill>
                <a:latin typeface="Source Sans 3" pitchFamily="34" charset="0"/>
                <a:ea typeface="Source Sans 3" pitchFamily="34" charset="-122"/>
                <a:cs typeface="Source Sans 3" pitchFamily="34" charset="-120"/>
              </a:rPr>
              <a:t>Savesnost ima tačku preokreta. Odnos sa učinkom je obrnuti U — ekstremna savesnost vodi u perfekcionističku paralizu, rigidnost i nemogućnost delegiranja. Standardni upitnici to ne vide jer ne razlikuju umereno od preterano savesnih.</a:t>
            </a:r>
            <a:endParaRPr lang="en-US" sz="1550" dirty="0"/>
          </a:p>
          <a:p>
            <a:pPr algn="l" marL="342900" indent="-342900">
              <a:lnSpc>
                <a:spcPts val="2500"/>
              </a:lnSpc>
              <a:buSzPct val="100000"/>
              <a:buFont typeface="+mj-lt"/>
              <a:buAutoNum type="arabicPeriod" startAt="6"/>
            </a:pPr>
            <a:r>
              <a:rPr lang="en-US" sz="1550" dirty="0">
                <a:solidFill>
                  <a:srgbClr val="272525"/>
                </a:solidFill>
                <a:latin typeface="Source Sans 3" pitchFamily="34" charset="0"/>
                <a:ea typeface="Source Sans 3" pitchFamily="34" charset="-122"/>
                <a:cs typeface="Source Sans 3" pitchFamily="34" charset="-120"/>
              </a:rPr>
              <a:t>Mali efekti, veliki kumulativni uticaj. ρ = .20 zvuči malo, ali znači 60:40 odnos u korist savesne osobe. Pomnoženo sa stotinama zaposlenih i godinama rada — razlika je značajna.</a:t>
            </a:r>
            <a:endParaRPr lang="en-US" sz="15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2026-03-15T18:50:18Z</dcterms:created>
  <dcterms:modified xsi:type="dcterms:W3CDTF">2026-03-15T18:50:18Z</dcterms:modified>
</cp:coreProperties>
</file>