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Lst>
  <p:sldSz cx="9144000" cy="5143500" type="screen16x9"/>
  <p:notesSz cx="6858000" cy="9144000"/>
  <p:embeddedFontLst>
    <p:embeddedFont>
      <p:font typeface="Comfortaa" pitchFamily="2" charset="0"/>
      <p:regular r:id="rId47"/>
      <p:bold r:id="rId48"/>
    </p:embeddedFont>
    <p:embeddedFont>
      <p:font typeface="Comfortaa Light" pitchFamily="2" charset="0"/>
      <p:regular r:id="rId49"/>
      <p:bold r:id="rId50"/>
    </p:embeddedFont>
    <p:embeddedFont>
      <p:font typeface="Comfortaa Medium" pitchFamily="2" charset="0"/>
      <p:regular r:id="rId51"/>
      <p:bold r:id="rId52"/>
    </p:embeddedFont>
    <p:embeddedFont>
      <p:font typeface="Comfortaa SemiBold" pitchFamily="2" charset="0"/>
      <p:regular r:id="rId53"/>
      <p:bold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24166C-0D07-4034-97C2-7E9600B9D20F}">
  <a:tblStyle styleId="{5424166C-0D07-4034-97C2-7E9600B9D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2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465da6922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465da692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862f43e4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862f43e4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5862f43e4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5862f43e4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5862f43e4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5862f43e4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5862f43e4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5862f43e4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5862f43e4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5862f43e4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862f43e4a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862f43e4a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5862f43e4a_0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5862f43e4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5862f43e4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5862f43e4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5862f43e4a_0_4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5862f43e4a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10fd6f7e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10fd6f7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5862f43e4a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5862f43e4a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5862f43e4a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5862f43e4a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5862f43e4a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5862f43e4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5862f43e4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5862f43e4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5862f43e4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5862f43e4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e4d436a2e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e4d436a2e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862f43e4a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5862f43e4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5862f43e4a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5862f43e4a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5862f43e4a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5862f43e4a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5862f43e4a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5862f43e4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465da692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465da692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5862f43e4a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5862f43e4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5862f43e4a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5862f43e4a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5862f43e4a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5862f43e4a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5862f43e4a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5862f43e4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5862f43e4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5862f43e4a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5862f43e4a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5862f43e4a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5862f43e4a_0_5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5862f43e4a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5862f43e4a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5862f43e4a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5862f43e4a_0_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5862f43e4a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5862f43e4a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25862f43e4a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2d8cbc53b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2d8cbc53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862f43e4a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5862f43e4a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5862f43e4a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5862f43e4a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5862f43e4a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5862f43e4a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5862f43e4a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5862f43e4a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e4d436a2e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e4d436a2e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465da692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465da692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465da69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465da692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49c48816d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49c48816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49c48816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49c48816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465da692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5465da692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0" name="Google Shape;20;p4"/>
          <p:cNvPicPr preferRelativeResize="0"/>
          <p:nvPr/>
        </p:nvPicPr>
        <p:blipFill>
          <a:blip r:embed="rId2">
            <a:alphaModFix/>
          </a:blip>
          <a:stretch>
            <a:fillRect/>
          </a:stretch>
        </p:blipFill>
        <p:spPr>
          <a:xfrm>
            <a:off x="8304425" y="4365100"/>
            <a:ext cx="839575" cy="778400"/>
          </a:xfrm>
          <a:prstGeom prst="rect">
            <a:avLst/>
          </a:prstGeom>
          <a:noFill/>
          <a:ln>
            <a:noFill/>
          </a:ln>
        </p:spPr>
      </p:pic>
      <p:pic>
        <p:nvPicPr>
          <p:cNvPr id="21" name="Google Shape;21;p4"/>
          <p:cNvPicPr preferRelativeResize="0"/>
          <p:nvPr/>
        </p:nvPicPr>
        <p:blipFill>
          <a:blip r:embed="rId3">
            <a:alphaModFix/>
          </a:blip>
          <a:stretch>
            <a:fillRect/>
          </a:stretch>
        </p:blipFill>
        <p:spPr>
          <a:xfrm>
            <a:off x="0" y="4113525"/>
            <a:ext cx="1402925" cy="10299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Comfortaa SemiBold"/>
              <a:buNone/>
              <a:defRPr sz="2800">
                <a:solidFill>
                  <a:schemeClr val="dk1"/>
                </a:solidFill>
                <a:latin typeface="Comfortaa SemiBold"/>
                <a:ea typeface="Comfortaa SemiBold"/>
                <a:cs typeface="Comfortaa SemiBold"/>
                <a:sym typeface="Comforta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omfortaa"/>
              <a:buChar char="●"/>
              <a:defRPr sz="1800">
                <a:solidFill>
                  <a:schemeClr val="dk2"/>
                </a:solidFill>
                <a:latin typeface="Comfortaa"/>
                <a:ea typeface="Comfortaa"/>
                <a:cs typeface="Comfortaa"/>
                <a:sym typeface="Comfortaa"/>
              </a:defRPr>
            </a:lvl1pPr>
            <a:lvl2pPr marL="914400" lvl="1"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2pPr>
            <a:lvl3pPr marL="1371600" lvl="2"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3pPr>
            <a:lvl4pPr marL="1828800" lvl="3"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4pPr>
            <a:lvl5pPr marL="2286000" lvl="4"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5pPr>
            <a:lvl6pPr marL="2743200" lvl="5"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6pPr>
            <a:lvl7pPr marL="3200400" lvl="6"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rtl="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31234/osf.io/tgrcu"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doi.org/10.31234/osf.io/agp5y" TargetMode="External"/><Relationship Id="rId4" Type="http://schemas.openxmlformats.org/officeDocument/2006/relationships/hyperlink" Target="https://doi.org/10.31234/osf.io/3yu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acog.org/-/media/project/acog/acogorg/clinical/files/committee-opinion/articles/2014/02/effective-patient-physician-communication.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reasonforhealth.f.bg.ac.rs/wp-content/uploads/2023/07/WP3-lay-summary-Dnevnik-zdravstvenih-ponasanja.pdf" TargetMode="External"/><Relationship Id="rId5" Type="http://schemas.openxmlformats.org/officeDocument/2006/relationships/hyperlink" Target="https://biopolis.rs/portfolio_page/rec-struke-poverenje-i-pasivno-ponasanje/" TargetMode="External"/><Relationship Id="rId4" Type="http://schemas.openxmlformats.org/officeDocument/2006/relationships/hyperlink" Target="https://apps.who.int/iris/handle/10665/4268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237100"/>
            <a:ext cx="8520600" cy="165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GB" sz="3580" b="1">
                <a:solidFill>
                  <a:schemeClr val="lt1"/>
                </a:solidFill>
                <a:latin typeface="Comfortaa"/>
                <a:ea typeface="Comfortaa"/>
                <a:cs typeface="Comfortaa"/>
                <a:sym typeface="Comfortaa"/>
              </a:rPr>
              <a:t>ZAŠTO SU LJUDI SKLONI UPITNIM ZDRAVSTVENIM PONAŠANJIMA?</a:t>
            </a:r>
            <a:endParaRPr sz="3580" b="1">
              <a:solidFill>
                <a:schemeClr val="lt1"/>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idx="4294967295"/>
          </p:nvPr>
        </p:nvSpPr>
        <p:spPr>
          <a:xfrm>
            <a:off x="871200" y="126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UPOTREBA TKAM I POVERENJE U LEKARE</a:t>
            </a:r>
            <a:endParaRPr/>
          </a:p>
        </p:txBody>
      </p:sp>
      <p:pic>
        <p:nvPicPr>
          <p:cNvPr id="191" name="Google Shape;191;p22"/>
          <p:cNvPicPr preferRelativeResize="0"/>
          <p:nvPr/>
        </p:nvPicPr>
        <p:blipFill>
          <a:blip r:embed="rId3">
            <a:alphaModFix/>
          </a:blip>
          <a:stretch>
            <a:fillRect/>
          </a:stretch>
        </p:blipFill>
        <p:spPr>
          <a:xfrm>
            <a:off x="0" y="0"/>
            <a:ext cx="936000" cy="936000"/>
          </a:xfrm>
          <a:prstGeom prst="rect">
            <a:avLst/>
          </a:prstGeom>
          <a:noFill/>
          <a:ln>
            <a:noFill/>
          </a:ln>
        </p:spPr>
      </p:pic>
      <p:sp>
        <p:nvSpPr>
          <p:cNvPr id="192" name="Google Shape;192;p22"/>
          <p:cNvSpPr/>
          <p:nvPr/>
        </p:nvSpPr>
        <p:spPr>
          <a:xfrm>
            <a:off x="1975" y="1089900"/>
            <a:ext cx="9144000" cy="858900"/>
          </a:xfrm>
          <a:prstGeom prst="rect">
            <a:avLst/>
          </a:prstGeom>
          <a:solidFill>
            <a:srgbClr val="A5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txBox="1"/>
          <p:nvPr/>
        </p:nvSpPr>
        <p:spPr>
          <a:xfrm>
            <a:off x="188700" y="1180800"/>
            <a:ext cx="8766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lt1"/>
                </a:solidFill>
                <a:latin typeface="Comfortaa"/>
                <a:ea typeface="Comfortaa"/>
                <a:cs typeface="Comfortaa"/>
                <a:sym typeface="Comfortaa"/>
              </a:rPr>
              <a:t>Kvalitativni nalazi fokus grupa lekara i TKAM praktičara ukazuju na povezanost upotrebe TKAM i nepoverenja pacijenata u lekare.</a:t>
            </a:r>
            <a:endParaRPr sz="1600">
              <a:solidFill>
                <a:schemeClr val="lt1"/>
              </a:solidFill>
              <a:latin typeface="Comfortaa"/>
              <a:ea typeface="Comfortaa"/>
              <a:cs typeface="Comfortaa"/>
              <a:sym typeface="Comfortaa"/>
            </a:endParaRPr>
          </a:p>
        </p:txBody>
      </p:sp>
      <p:sp>
        <p:nvSpPr>
          <p:cNvPr id="194" name="Google Shape;194;p22"/>
          <p:cNvSpPr/>
          <p:nvPr/>
        </p:nvSpPr>
        <p:spPr>
          <a:xfrm>
            <a:off x="207750" y="2582700"/>
            <a:ext cx="3711900" cy="2385900"/>
          </a:xfrm>
          <a:prstGeom prst="wedgeRoundRectCallout">
            <a:avLst>
              <a:gd name="adj1" fmla="val -9265"/>
              <a:gd name="adj2" fmla="val -57336"/>
              <a:gd name="adj3" fmla="val 0"/>
            </a:avLst>
          </a:prstGeom>
          <a:solidFill>
            <a:srgbClr val="39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txBox="1"/>
          <p:nvPr/>
        </p:nvSpPr>
        <p:spPr>
          <a:xfrm>
            <a:off x="391000" y="2876550"/>
            <a:ext cx="33861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“Znači vi imate pacijente koji apriori dođu kod lekara [...] prosto kao kod nekog neprijatelja, znate. Pa što kažu bunari, traži da li ste u pravu, niste, tu je najveći neprijatelj naravno gugl, uopšte cele te društvene mreže”</a:t>
            </a:r>
            <a:endParaRPr>
              <a:solidFill>
                <a:schemeClr val="lt1"/>
              </a:solidFill>
              <a:latin typeface="Comfortaa"/>
              <a:ea typeface="Comfortaa"/>
              <a:cs typeface="Comfortaa"/>
              <a:sym typeface="Comfortaa"/>
            </a:endParaRPr>
          </a:p>
          <a:p>
            <a:pPr marL="0" lvl="0" indent="0" algn="l" rtl="0">
              <a:spcBef>
                <a:spcPts val="0"/>
              </a:spcBef>
              <a:spcAft>
                <a:spcPts val="0"/>
              </a:spcAft>
              <a:buNone/>
            </a:pPr>
            <a:r>
              <a:rPr lang="en-GB">
                <a:solidFill>
                  <a:schemeClr val="lt1"/>
                </a:solidFill>
                <a:latin typeface="Comfortaa"/>
                <a:ea typeface="Comfortaa"/>
                <a:cs typeface="Comfortaa"/>
                <a:sym typeface="Comfortaa"/>
              </a:rPr>
              <a:t>(ginekologija)</a:t>
            </a:r>
            <a:endParaRPr>
              <a:solidFill>
                <a:schemeClr val="lt1"/>
              </a:solidFill>
              <a:latin typeface="Comfortaa"/>
              <a:ea typeface="Comfortaa"/>
              <a:cs typeface="Comfortaa"/>
              <a:sym typeface="Comfortaa"/>
            </a:endParaRPr>
          </a:p>
        </p:txBody>
      </p:sp>
      <p:sp>
        <p:nvSpPr>
          <p:cNvPr id="196" name="Google Shape;196;p22"/>
          <p:cNvSpPr/>
          <p:nvPr/>
        </p:nvSpPr>
        <p:spPr>
          <a:xfrm>
            <a:off x="4069375" y="2582500"/>
            <a:ext cx="5005200" cy="2385900"/>
          </a:xfrm>
          <a:prstGeom prst="wedgeRoundRectCallout">
            <a:avLst>
              <a:gd name="adj1" fmla="val -18047"/>
              <a:gd name="adj2" fmla="val -56699"/>
              <a:gd name="adj3" fmla="val 0"/>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txBox="1"/>
          <p:nvPr/>
        </p:nvSpPr>
        <p:spPr>
          <a:xfrm>
            <a:off x="4168100" y="2621200"/>
            <a:ext cx="49065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lt1"/>
                </a:solidFill>
                <a:latin typeface="Comfortaa"/>
                <a:ea typeface="Comfortaa"/>
                <a:cs typeface="Comfortaa"/>
                <a:sym typeface="Comfortaa"/>
              </a:rPr>
              <a:t>“Mislim da je došlo do ozbiljnog nepoverenja u zdravstvene radnike, obzirom da većina ljudi koja dođe kod mene na tretmane uglavnom kaže da se u domovima zdravlja, ambulantama..doživljavaju sebe kao na nekoj pokretnoj traci, kao u nekoj fabričkoj priči gde neko nema vremena za njih, niti da porazgovara, niti da ih čuje. Uglavnom se samo fokusiraju na ono što jeste (većina, ne kažem svi) broj pacijenta, na administraciju koju moraju da završe i na prepisivanje tog nekog čudotvornog lekića koji će sve da reši.” (Kristaloterapija)</a:t>
            </a:r>
            <a:endParaRPr sz="1300">
              <a:solidFill>
                <a:schemeClr val="lt1"/>
              </a:solidFill>
              <a:latin typeface="Comfortaa"/>
              <a:ea typeface="Comfortaa"/>
              <a:cs typeface="Comfortaa"/>
              <a:sym typeface="Comfortaa"/>
            </a:endParaRPr>
          </a:p>
        </p:txBody>
      </p:sp>
      <p:sp>
        <p:nvSpPr>
          <p:cNvPr id="198" name="Google Shape;198;p22"/>
          <p:cNvSpPr txBox="1"/>
          <p:nvPr/>
        </p:nvSpPr>
        <p:spPr>
          <a:xfrm>
            <a:off x="1560275" y="2034900"/>
            <a:ext cx="1273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latin typeface="Comfortaa"/>
                <a:ea typeface="Comfortaa"/>
                <a:cs typeface="Comfortaa"/>
                <a:sym typeface="Comfortaa"/>
              </a:rPr>
              <a:t>LEKARI</a:t>
            </a:r>
            <a:endParaRPr sz="1800" b="1">
              <a:latin typeface="Comfortaa"/>
              <a:ea typeface="Comfortaa"/>
              <a:cs typeface="Comfortaa"/>
              <a:sym typeface="Comfortaa"/>
            </a:endParaRPr>
          </a:p>
        </p:txBody>
      </p:sp>
      <p:sp>
        <p:nvSpPr>
          <p:cNvPr id="199" name="Google Shape;199;p22"/>
          <p:cNvSpPr txBox="1"/>
          <p:nvPr/>
        </p:nvSpPr>
        <p:spPr>
          <a:xfrm>
            <a:off x="4822475" y="2034800"/>
            <a:ext cx="3304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latin typeface="Comfortaa"/>
                <a:ea typeface="Comfortaa"/>
                <a:cs typeface="Comfortaa"/>
                <a:sym typeface="Comfortaa"/>
              </a:rPr>
              <a:t>TKAM PRAKTIČARI</a:t>
            </a:r>
            <a:endParaRPr sz="1800" b="1">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p:nvPr/>
        </p:nvSpPr>
        <p:spPr>
          <a:xfrm>
            <a:off x="3889225" y="970550"/>
            <a:ext cx="5006400" cy="1654200"/>
          </a:xfrm>
          <a:prstGeom prst="roundRect">
            <a:avLst>
              <a:gd name="adj" fmla="val 16667"/>
            </a:avLst>
          </a:prstGeom>
          <a:solidFill>
            <a:srgbClr val="737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txBox="1"/>
          <p:nvPr/>
        </p:nvSpPr>
        <p:spPr>
          <a:xfrm>
            <a:off x="872400" y="126000"/>
            <a:ext cx="8173200" cy="74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2800">
                <a:latin typeface="Comfortaa SemiBold"/>
                <a:ea typeface="Comfortaa SemiBold"/>
                <a:cs typeface="Comfortaa SemiBold"/>
                <a:sym typeface="Comfortaa SemiBold"/>
              </a:rPr>
              <a:t>KO SU LJUDI SKLONI UPOTREBI TCAM?</a:t>
            </a:r>
            <a:endParaRPr sz="2800">
              <a:solidFill>
                <a:srgbClr val="000000"/>
              </a:solidFill>
              <a:latin typeface="Comfortaa SemiBold"/>
              <a:ea typeface="Comfortaa SemiBold"/>
              <a:cs typeface="Comfortaa SemiBold"/>
              <a:sym typeface="Comfortaa SemiBold"/>
            </a:endParaRPr>
          </a:p>
        </p:txBody>
      </p:sp>
      <p:sp>
        <p:nvSpPr>
          <p:cNvPr id="206" name="Google Shape;206;p23"/>
          <p:cNvSpPr txBox="1"/>
          <p:nvPr/>
        </p:nvSpPr>
        <p:spPr>
          <a:xfrm>
            <a:off x="-1" y="4368205"/>
            <a:ext cx="4251001" cy="768642"/>
          </a:xfrm>
          <a:prstGeom prst="rect">
            <a:avLst/>
          </a:prstGeom>
          <a:solidFill>
            <a:srgbClr val="737677"/>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dirty="0" err="1">
                <a:solidFill>
                  <a:srgbClr val="FFFFFF"/>
                </a:solidFill>
                <a:latin typeface="Comfortaa"/>
                <a:ea typeface="Comfortaa"/>
                <a:cs typeface="Comfortaa"/>
                <a:sym typeface="Comfortaa"/>
              </a:rPr>
              <a:t>Napomena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podaci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su</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dobijeni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na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dva</a:t>
            </a:r>
            <a:r>
              <a:rPr lang="en-GB" sz="1100" dirty="0">
                <a:solidFill>
                  <a:srgbClr val="FFFFFF"/>
                </a:solidFill>
                <a:latin typeface="Comfortaa"/>
                <a:ea typeface="Comfortaa"/>
                <a:cs typeface="Comfortaa"/>
                <a:sym typeface="Comfortaa"/>
              </a:rPr>
              <a:t> </a:t>
            </a:r>
            <a:r>
              <a:rPr lang="en-GB" sz="1100" b="1" dirty="0" err="1">
                <a:solidFill>
                  <a:srgbClr val="FFFFFF"/>
                </a:solidFill>
                <a:latin typeface="Comfortaa"/>
                <a:ea typeface="Comfortaa"/>
                <a:cs typeface="Comfortaa"/>
                <a:sym typeface="Comfortaa"/>
              </a:rPr>
              <a:t>prigodna</a:t>
            </a:r>
            <a:r>
              <a:rPr lang="en-GB" sz="1100" b="1"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uzorka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građana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Srbije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Informacije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će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biti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dopunjene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podacima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sa</a:t>
            </a:r>
            <a:r>
              <a:rPr lang="en-GB" sz="1100" dirty="0">
                <a:solidFill>
                  <a:srgbClr val="FFFFFF"/>
                </a:solidFill>
                <a:latin typeface="Comfortaa"/>
                <a:ea typeface="Comfortaa"/>
                <a:cs typeface="Comfortaa"/>
                <a:sym typeface="Comfortaa"/>
              </a:rPr>
              <a:t> </a:t>
            </a:r>
            <a:r>
              <a:rPr lang="en-GB" sz="1100" b="1" dirty="0" err="1">
                <a:solidFill>
                  <a:srgbClr val="FFFFFF"/>
                </a:solidFill>
                <a:latin typeface="Comfortaa"/>
                <a:ea typeface="Comfortaa"/>
                <a:cs typeface="Comfortaa"/>
                <a:sym typeface="Comfortaa"/>
              </a:rPr>
              <a:t>reprezentativnog</a:t>
            </a:r>
            <a:r>
              <a:rPr lang="en-GB" sz="1100" b="1"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uzorka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kada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oni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budu</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dostupni</a:t>
            </a:r>
            <a:r>
              <a:rPr lang="en-GB" sz="1100" dirty="0">
                <a:solidFill>
                  <a:srgbClr val="FFFFFF"/>
                </a:solidFill>
                <a:latin typeface="Comfortaa"/>
                <a:ea typeface="Comfortaa"/>
                <a:cs typeface="Comfortaa"/>
                <a:sym typeface="Comfortaa"/>
              </a:rPr>
              <a:t>.</a:t>
            </a:r>
            <a:endParaRPr sz="1100" dirty="0">
              <a:solidFill>
                <a:srgbClr val="FFFFFF"/>
              </a:solidFill>
              <a:latin typeface="Comfortaa"/>
              <a:ea typeface="Comfortaa"/>
              <a:cs typeface="Comfortaa"/>
              <a:sym typeface="Comfortaa"/>
            </a:endParaRPr>
          </a:p>
        </p:txBody>
      </p:sp>
      <p:sp>
        <p:nvSpPr>
          <p:cNvPr id="207" name="Google Shape;207;p23"/>
          <p:cNvSpPr/>
          <p:nvPr/>
        </p:nvSpPr>
        <p:spPr>
          <a:xfrm>
            <a:off x="4411448" y="4403250"/>
            <a:ext cx="3741900" cy="7434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dk1"/>
                </a:solidFill>
                <a:latin typeface="Comfortaa"/>
                <a:ea typeface="Comfortaa"/>
                <a:cs typeface="Comfortaa"/>
                <a:sym typeface="Comfortaa"/>
              </a:rPr>
              <a:t>Još uvek ne znamo ništa o uzročno-posledičnom toku ovih veza!</a:t>
            </a:r>
            <a:endParaRPr b="1">
              <a:solidFill>
                <a:schemeClr val="dk1"/>
              </a:solidFill>
              <a:latin typeface="Comfortaa"/>
              <a:ea typeface="Comfortaa"/>
              <a:cs typeface="Comfortaa"/>
              <a:sym typeface="Comfortaa"/>
            </a:endParaRPr>
          </a:p>
        </p:txBody>
      </p:sp>
      <p:sp>
        <p:nvSpPr>
          <p:cNvPr id="208" name="Google Shape;208;p23"/>
          <p:cNvSpPr/>
          <p:nvPr/>
        </p:nvSpPr>
        <p:spPr>
          <a:xfrm>
            <a:off x="4493900" y="2655759"/>
            <a:ext cx="4417200" cy="1630200"/>
          </a:xfrm>
          <a:prstGeom prst="roundRect">
            <a:avLst>
              <a:gd name="adj" fmla="val 16667"/>
            </a:avLst>
          </a:prstGeom>
          <a:solidFill>
            <a:srgbClr val="E6BB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1"/>
              </a:solidFill>
              <a:latin typeface="Comfortaa"/>
              <a:ea typeface="Comfortaa"/>
              <a:cs typeface="Comfortaa"/>
              <a:sym typeface="Comfortaa"/>
            </a:endParaRPr>
          </a:p>
        </p:txBody>
      </p:sp>
      <p:sp>
        <p:nvSpPr>
          <p:cNvPr id="209" name="Google Shape;209;p23"/>
          <p:cNvSpPr txBox="1"/>
          <p:nvPr/>
        </p:nvSpPr>
        <p:spPr>
          <a:xfrm>
            <a:off x="4572000" y="3403659"/>
            <a:ext cx="4323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Comfortaa"/>
                <a:ea typeface="Comfortaa"/>
                <a:cs typeface="Comfortaa"/>
                <a:sym typeface="Comfortaa"/>
              </a:rPr>
              <a:t>Ljudi koji smatraju da je nešto dobro, ispravno, ili istinito samo zato što je prirodno.</a:t>
            </a:r>
            <a:endParaRPr>
              <a:solidFill>
                <a:schemeClr val="lt1"/>
              </a:solidFill>
              <a:latin typeface="Comfortaa"/>
              <a:ea typeface="Comfortaa"/>
              <a:cs typeface="Comfortaa"/>
              <a:sym typeface="Comfortaa"/>
            </a:endParaRPr>
          </a:p>
        </p:txBody>
      </p:sp>
      <p:sp>
        <p:nvSpPr>
          <p:cNvPr id="210" name="Google Shape;210;p23"/>
          <p:cNvSpPr/>
          <p:nvPr/>
        </p:nvSpPr>
        <p:spPr>
          <a:xfrm>
            <a:off x="205200" y="970550"/>
            <a:ext cx="3559200" cy="1654200"/>
          </a:xfrm>
          <a:prstGeom prst="roundRect">
            <a:avLst>
              <a:gd name="adj" fmla="val 16667"/>
            </a:avLst>
          </a:prstGeom>
          <a:solidFill>
            <a:srgbClr val="39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p:nvPr/>
        </p:nvSpPr>
        <p:spPr>
          <a:xfrm>
            <a:off x="747300" y="1080000"/>
            <a:ext cx="2475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Skloni sujeverjima</a:t>
            </a:r>
            <a:endParaRPr sz="1600" b="1">
              <a:latin typeface="Comfortaa"/>
              <a:ea typeface="Comfortaa"/>
              <a:cs typeface="Comfortaa"/>
              <a:sym typeface="Comfortaa"/>
            </a:endParaRPr>
          </a:p>
        </p:txBody>
      </p:sp>
      <p:sp>
        <p:nvSpPr>
          <p:cNvPr id="212" name="Google Shape;212;p23"/>
          <p:cNvSpPr txBox="1"/>
          <p:nvPr/>
        </p:nvSpPr>
        <p:spPr>
          <a:xfrm>
            <a:off x="5002225" y="1080000"/>
            <a:ext cx="2780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Otvoreniji za iskustva</a:t>
            </a:r>
            <a:endParaRPr sz="1600" b="1">
              <a:solidFill>
                <a:schemeClr val="lt1"/>
              </a:solidFill>
              <a:latin typeface="Comfortaa"/>
              <a:ea typeface="Comfortaa"/>
              <a:cs typeface="Comfortaa"/>
              <a:sym typeface="Comfortaa"/>
            </a:endParaRPr>
          </a:p>
        </p:txBody>
      </p:sp>
      <p:sp>
        <p:nvSpPr>
          <p:cNvPr id="213" name="Google Shape;213;p23"/>
          <p:cNvSpPr txBox="1"/>
          <p:nvPr/>
        </p:nvSpPr>
        <p:spPr>
          <a:xfrm>
            <a:off x="268525" y="1526400"/>
            <a:ext cx="3383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Comfortaa"/>
                <a:ea typeface="Comfortaa"/>
                <a:cs typeface="Comfortaa"/>
                <a:sym typeface="Comfortaa"/>
              </a:rPr>
              <a:t>Ljudi koji veruju da su dešavanja u budućnosti uzrokovana magijskim radnjama, bez logičnog uzročno-posledičnog toka. </a:t>
            </a:r>
            <a:endParaRPr>
              <a:solidFill>
                <a:schemeClr val="lt1"/>
              </a:solidFill>
              <a:latin typeface="Comfortaa"/>
              <a:ea typeface="Comfortaa"/>
              <a:cs typeface="Comfortaa"/>
              <a:sym typeface="Comfortaa"/>
            </a:endParaRPr>
          </a:p>
        </p:txBody>
      </p:sp>
      <p:sp>
        <p:nvSpPr>
          <p:cNvPr id="214" name="Google Shape;214;p23"/>
          <p:cNvSpPr txBox="1"/>
          <p:nvPr/>
        </p:nvSpPr>
        <p:spPr>
          <a:xfrm>
            <a:off x="3933750" y="1525050"/>
            <a:ext cx="4914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Comfortaa"/>
                <a:ea typeface="Comfortaa"/>
                <a:cs typeface="Comfortaa"/>
                <a:sym typeface="Comfortaa"/>
              </a:rPr>
              <a:t>Ljudi koji su radoznali, duboko se uživljavaju u prirodu i umetnost, koriste imaginaciju u svakodnevnom životu i interesuju se za neobične ideje i ljude.</a:t>
            </a:r>
            <a:endParaRPr>
              <a:solidFill>
                <a:schemeClr val="lt1"/>
              </a:solidFill>
              <a:latin typeface="Comfortaa"/>
              <a:ea typeface="Comfortaa"/>
              <a:cs typeface="Comfortaa"/>
              <a:sym typeface="Comfortaa"/>
            </a:endParaRPr>
          </a:p>
        </p:txBody>
      </p:sp>
      <p:sp>
        <p:nvSpPr>
          <p:cNvPr id="215" name="Google Shape;215;p23"/>
          <p:cNvSpPr/>
          <p:nvPr/>
        </p:nvSpPr>
        <p:spPr>
          <a:xfrm>
            <a:off x="205200" y="2655759"/>
            <a:ext cx="4150500" cy="1654200"/>
          </a:xfrm>
          <a:prstGeom prst="roundRect">
            <a:avLst>
              <a:gd name="adj" fmla="val 16667"/>
            </a:avLst>
          </a:prstGeom>
          <a:solidFill>
            <a:srgbClr val="3A3D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txBox="1"/>
          <p:nvPr/>
        </p:nvSpPr>
        <p:spPr>
          <a:xfrm>
            <a:off x="627150" y="2782459"/>
            <a:ext cx="3306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Skloni magijskim uverenjima o zdravlju</a:t>
            </a:r>
            <a:endParaRPr b="1">
              <a:latin typeface="Comfortaa"/>
              <a:ea typeface="Comfortaa"/>
              <a:cs typeface="Comfortaa"/>
              <a:sym typeface="Comfortaa"/>
            </a:endParaRPr>
          </a:p>
        </p:txBody>
      </p:sp>
      <p:sp>
        <p:nvSpPr>
          <p:cNvPr id="217" name="Google Shape;217;p23"/>
          <p:cNvSpPr txBox="1"/>
          <p:nvPr/>
        </p:nvSpPr>
        <p:spPr>
          <a:xfrm>
            <a:off x="309900" y="3404672"/>
            <a:ext cx="3941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err="1">
                <a:solidFill>
                  <a:schemeClr val="lt1"/>
                </a:solidFill>
                <a:latin typeface="Comfortaa"/>
                <a:ea typeface="Comfortaa"/>
                <a:cs typeface="Comfortaa"/>
                <a:sym typeface="Comfortaa"/>
              </a:rPr>
              <a:t>Ljudi</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čija</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su</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uverenja</a:t>
            </a:r>
            <a:r>
              <a:rPr lang="en-GB" dirty="0">
                <a:solidFill>
                  <a:schemeClr val="lt1"/>
                </a:solidFill>
                <a:latin typeface="Comfortaa"/>
                <a:ea typeface="Comfortaa"/>
                <a:cs typeface="Comfortaa"/>
                <a:sym typeface="Comfortaa"/>
              </a:rPr>
              <a:t> o </a:t>
            </a:r>
            <a:r>
              <a:rPr lang="en-GB" dirty="0" err="1">
                <a:solidFill>
                  <a:schemeClr val="lt1"/>
                </a:solidFill>
                <a:latin typeface="Comfortaa"/>
                <a:ea typeface="Comfortaa"/>
                <a:cs typeface="Comfortaa"/>
                <a:sym typeface="Comfortaa"/>
              </a:rPr>
              <a:t>zdravlju</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često</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zasnovana</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na</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pseudonaučnim</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ili</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magijskim</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pretpostavkama</a:t>
            </a:r>
            <a:endParaRPr dirty="0">
              <a:solidFill>
                <a:schemeClr val="lt1"/>
              </a:solidFill>
              <a:latin typeface="Comfortaa"/>
              <a:ea typeface="Comfortaa"/>
              <a:cs typeface="Comfortaa"/>
              <a:sym typeface="Comfortaa"/>
            </a:endParaRPr>
          </a:p>
        </p:txBody>
      </p:sp>
      <p:sp>
        <p:nvSpPr>
          <p:cNvPr id="218" name="Google Shape;218;p23"/>
          <p:cNvSpPr txBox="1"/>
          <p:nvPr/>
        </p:nvSpPr>
        <p:spPr>
          <a:xfrm>
            <a:off x="4716625" y="2781459"/>
            <a:ext cx="3764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Pristrasni ka prirodnim proizvodima</a:t>
            </a:r>
            <a:endParaRPr b="1">
              <a:latin typeface="Comfortaa"/>
              <a:ea typeface="Comfortaa"/>
              <a:cs typeface="Comfortaa"/>
              <a:sym typeface="Comfortaa"/>
            </a:endParaRPr>
          </a:p>
        </p:txBody>
      </p:sp>
      <p:pic>
        <p:nvPicPr>
          <p:cNvPr id="219" name="Google Shape;219;p23"/>
          <p:cNvPicPr preferRelativeResize="0"/>
          <p:nvPr/>
        </p:nvPicPr>
        <p:blipFill>
          <a:blip r:embed="rId3">
            <a:alphaModFix/>
          </a:blip>
          <a:stretch>
            <a:fillRect/>
          </a:stretch>
        </p:blipFill>
        <p:spPr>
          <a:xfrm>
            <a:off x="0" y="0"/>
            <a:ext cx="936000" cy="93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p:nvPr/>
        </p:nvSpPr>
        <p:spPr>
          <a:xfrm>
            <a:off x="872400" y="354600"/>
            <a:ext cx="8173200" cy="62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2800">
                <a:latin typeface="Comfortaa SemiBold"/>
                <a:ea typeface="Comfortaa SemiBold"/>
                <a:cs typeface="Comfortaa SemiBold"/>
                <a:sym typeface="Comfortaa SemiBold"/>
              </a:rPr>
              <a:t>KO SU LJUDI SKLONI UPOTREBI TCAM?</a:t>
            </a:r>
            <a:endParaRPr sz="2800">
              <a:solidFill>
                <a:srgbClr val="000000"/>
              </a:solidFill>
              <a:latin typeface="Comfortaa SemiBold"/>
              <a:ea typeface="Comfortaa SemiBold"/>
              <a:cs typeface="Comfortaa SemiBold"/>
              <a:sym typeface="Comfortaa SemiBold"/>
            </a:endParaRPr>
          </a:p>
        </p:txBody>
      </p:sp>
      <p:pic>
        <p:nvPicPr>
          <p:cNvPr id="225" name="Google Shape;225;p24"/>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226" name="Google Shape;226;p24"/>
          <p:cNvSpPr/>
          <p:nvPr/>
        </p:nvSpPr>
        <p:spPr>
          <a:xfrm>
            <a:off x="481400" y="3712200"/>
            <a:ext cx="2043600" cy="936000"/>
          </a:xfrm>
          <a:prstGeom prst="roundRect">
            <a:avLst>
              <a:gd name="adj" fmla="val 16667"/>
            </a:avLst>
          </a:prstGeom>
          <a:solidFill>
            <a:srgbClr val="39A5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solidFill>
                  <a:schemeClr val="lt1"/>
                </a:solidFill>
                <a:latin typeface="Comfortaa"/>
                <a:ea typeface="Comfortaa"/>
                <a:cs typeface="Comfortaa"/>
                <a:sym typeface="Comfortaa"/>
              </a:rPr>
              <a:t>Žene</a:t>
            </a:r>
            <a:endParaRPr sz="1700">
              <a:solidFill>
                <a:schemeClr val="lt1"/>
              </a:solidFill>
              <a:latin typeface="Comfortaa"/>
              <a:ea typeface="Comfortaa"/>
              <a:cs typeface="Comfortaa"/>
              <a:sym typeface="Comfortaa"/>
            </a:endParaRPr>
          </a:p>
        </p:txBody>
      </p:sp>
      <p:sp>
        <p:nvSpPr>
          <p:cNvPr id="227" name="Google Shape;227;p24"/>
          <p:cNvSpPr txBox="1"/>
          <p:nvPr/>
        </p:nvSpPr>
        <p:spPr>
          <a:xfrm>
            <a:off x="3028400" y="3664675"/>
            <a:ext cx="3702600" cy="10467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Takođe, učestalija upotreba TKAM kod žena može biti posledica specifičnosti tegoba vezanih za ženski reproduktivni sistem.</a:t>
            </a:r>
            <a:endParaRPr>
              <a:latin typeface="Comfortaa"/>
              <a:ea typeface="Comfortaa"/>
              <a:cs typeface="Comfortaa"/>
              <a:sym typeface="Comfortaa"/>
            </a:endParaRPr>
          </a:p>
        </p:txBody>
      </p:sp>
      <p:sp>
        <p:nvSpPr>
          <p:cNvPr id="228" name="Google Shape;228;p24"/>
          <p:cNvSpPr txBox="1"/>
          <p:nvPr/>
        </p:nvSpPr>
        <p:spPr>
          <a:xfrm>
            <a:off x="150500" y="1736400"/>
            <a:ext cx="2705400" cy="14775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Moguće je da se žene više bave svojim zdravljem nego muškarci kada je reč o prevenciji, kako u domenu zvanične, tako i u domenu TKAM medicine. </a:t>
            </a:r>
            <a:endParaRPr>
              <a:latin typeface="Comfortaa"/>
              <a:ea typeface="Comfortaa"/>
              <a:cs typeface="Comfortaa"/>
              <a:sym typeface="Comfortaa"/>
            </a:endParaRPr>
          </a:p>
        </p:txBody>
      </p:sp>
      <p:cxnSp>
        <p:nvCxnSpPr>
          <p:cNvPr id="229" name="Google Shape;229;p24"/>
          <p:cNvCxnSpPr>
            <a:stCxn id="226" idx="0"/>
            <a:endCxn id="228" idx="2"/>
          </p:cNvCxnSpPr>
          <p:nvPr/>
        </p:nvCxnSpPr>
        <p:spPr>
          <a:xfrm rot="10800000">
            <a:off x="1503200" y="3213900"/>
            <a:ext cx="0" cy="498300"/>
          </a:xfrm>
          <a:prstGeom prst="straightConnector1">
            <a:avLst/>
          </a:prstGeom>
          <a:noFill/>
          <a:ln w="9525" cap="flat" cmpd="sng">
            <a:solidFill>
              <a:srgbClr val="39A590"/>
            </a:solidFill>
            <a:prstDash val="solid"/>
            <a:round/>
            <a:headEnd type="none" w="med" len="med"/>
            <a:tailEnd type="triangle" w="med" len="med"/>
          </a:ln>
        </p:spPr>
      </p:cxnSp>
      <p:cxnSp>
        <p:nvCxnSpPr>
          <p:cNvPr id="230" name="Google Shape;230;p24"/>
          <p:cNvCxnSpPr>
            <a:stCxn id="226" idx="3"/>
            <a:endCxn id="227" idx="1"/>
          </p:cNvCxnSpPr>
          <p:nvPr/>
        </p:nvCxnSpPr>
        <p:spPr>
          <a:xfrm>
            <a:off x="2525000" y="4180200"/>
            <a:ext cx="503400" cy="7800"/>
          </a:xfrm>
          <a:prstGeom prst="straightConnector1">
            <a:avLst/>
          </a:prstGeom>
          <a:noFill/>
          <a:ln w="9525" cap="flat" cmpd="sng">
            <a:solidFill>
              <a:srgbClr val="39A590"/>
            </a:solidFill>
            <a:prstDash val="solid"/>
            <a:round/>
            <a:headEnd type="none" w="med" len="med"/>
            <a:tailEnd type="triangle" w="med" len="med"/>
          </a:ln>
        </p:spPr>
      </p:cxnSp>
      <p:sp>
        <p:nvSpPr>
          <p:cNvPr id="231" name="Google Shape;231;p24"/>
          <p:cNvSpPr/>
          <p:nvPr/>
        </p:nvSpPr>
        <p:spPr>
          <a:xfrm>
            <a:off x="6853225" y="1028075"/>
            <a:ext cx="2043600" cy="936000"/>
          </a:xfrm>
          <a:prstGeom prst="roundRect">
            <a:avLst>
              <a:gd name="adj" fmla="val 16667"/>
            </a:avLst>
          </a:prstGeom>
          <a:solidFill>
            <a:srgbClr val="E6BB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solidFill>
                  <a:schemeClr val="lt1"/>
                </a:solidFill>
                <a:latin typeface="Comfortaa"/>
                <a:ea typeface="Comfortaa"/>
                <a:cs typeface="Comfortaa"/>
                <a:sym typeface="Comfortaa"/>
              </a:rPr>
              <a:t>Mlađi</a:t>
            </a:r>
            <a:endParaRPr sz="1700">
              <a:solidFill>
                <a:schemeClr val="lt1"/>
              </a:solidFill>
              <a:latin typeface="Comfortaa"/>
              <a:ea typeface="Comfortaa"/>
              <a:cs typeface="Comfortaa"/>
              <a:sym typeface="Comfortaa"/>
            </a:endParaRPr>
          </a:p>
        </p:txBody>
      </p:sp>
      <p:sp>
        <p:nvSpPr>
          <p:cNvPr id="232" name="Google Shape;232;p24"/>
          <p:cNvSpPr/>
          <p:nvPr/>
        </p:nvSpPr>
        <p:spPr>
          <a:xfrm>
            <a:off x="3234550" y="2320200"/>
            <a:ext cx="2043600" cy="936000"/>
          </a:xfrm>
          <a:prstGeom prst="roundRect">
            <a:avLst>
              <a:gd name="adj" fmla="val 16667"/>
            </a:avLst>
          </a:prstGeom>
          <a:solidFill>
            <a:srgbClr val="3A3D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solidFill>
                  <a:schemeClr val="lt1"/>
                </a:solidFill>
                <a:latin typeface="Comfortaa"/>
                <a:ea typeface="Comfortaa"/>
                <a:cs typeface="Comfortaa"/>
                <a:sym typeface="Comfortaa"/>
              </a:rPr>
              <a:t>Stariji</a:t>
            </a:r>
            <a:endParaRPr sz="1700">
              <a:solidFill>
                <a:schemeClr val="lt1"/>
              </a:solidFill>
              <a:latin typeface="Comfortaa"/>
              <a:ea typeface="Comfortaa"/>
              <a:cs typeface="Comfortaa"/>
              <a:sym typeface="Comfortaa"/>
            </a:endParaRPr>
          </a:p>
        </p:txBody>
      </p:sp>
      <p:sp>
        <p:nvSpPr>
          <p:cNvPr id="233" name="Google Shape;233;p24"/>
          <p:cNvSpPr txBox="1"/>
          <p:nvPr/>
        </p:nvSpPr>
        <p:spPr>
          <a:xfrm>
            <a:off x="3234550" y="1080425"/>
            <a:ext cx="3076500" cy="831300"/>
          </a:xfrm>
          <a:prstGeom prst="rect">
            <a:avLst/>
          </a:prstGeom>
          <a:noFill/>
          <a:ln w="9525" cap="flat" cmpd="sng">
            <a:solidFill>
              <a:srgbClr val="E6BB4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Mlađi ispitanici češće koriste New Age prakse (meditacija, joga i sl.) nego stariji</a:t>
            </a:r>
            <a:endParaRPr>
              <a:latin typeface="Comfortaa"/>
              <a:ea typeface="Comfortaa"/>
              <a:cs typeface="Comfortaa"/>
              <a:sym typeface="Comfortaa"/>
            </a:endParaRPr>
          </a:p>
        </p:txBody>
      </p:sp>
      <p:sp>
        <p:nvSpPr>
          <p:cNvPr id="234" name="Google Shape;234;p24"/>
          <p:cNvSpPr txBox="1"/>
          <p:nvPr/>
        </p:nvSpPr>
        <p:spPr>
          <a:xfrm>
            <a:off x="5820325" y="2264850"/>
            <a:ext cx="3076500" cy="1046700"/>
          </a:xfrm>
          <a:prstGeom prst="rect">
            <a:avLst/>
          </a:prstGeom>
          <a:noFill/>
          <a:ln w="9525" cap="flat" cmpd="sng">
            <a:solidFill>
              <a:srgbClr val="3A3D4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Stariji ispitanici češće koriste alternativne medicinske sisteme (homeopatija, kvantna medicina i sl.) nego mlađi</a:t>
            </a:r>
            <a:endParaRPr>
              <a:latin typeface="Comfortaa"/>
              <a:ea typeface="Comfortaa"/>
              <a:cs typeface="Comfortaa"/>
              <a:sym typeface="Comfortaa"/>
            </a:endParaRPr>
          </a:p>
        </p:txBody>
      </p:sp>
      <p:cxnSp>
        <p:nvCxnSpPr>
          <p:cNvPr id="235" name="Google Shape;235;p24"/>
          <p:cNvCxnSpPr>
            <a:stCxn id="231" idx="1"/>
            <a:endCxn id="233" idx="3"/>
          </p:cNvCxnSpPr>
          <p:nvPr/>
        </p:nvCxnSpPr>
        <p:spPr>
          <a:xfrm rot="10800000">
            <a:off x="6311125" y="1496075"/>
            <a:ext cx="542100" cy="0"/>
          </a:xfrm>
          <a:prstGeom prst="straightConnector1">
            <a:avLst/>
          </a:prstGeom>
          <a:noFill/>
          <a:ln w="9525" cap="flat" cmpd="sng">
            <a:solidFill>
              <a:srgbClr val="E6BB41"/>
            </a:solidFill>
            <a:prstDash val="solid"/>
            <a:round/>
            <a:headEnd type="none" w="med" len="med"/>
            <a:tailEnd type="triangle" w="med" len="med"/>
          </a:ln>
        </p:spPr>
      </p:cxnSp>
      <p:cxnSp>
        <p:nvCxnSpPr>
          <p:cNvPr id="236" name="Google Shape;236;p24"/>
          <p:cNvCxnSpPr>
            <a:stCxn id="232" idx="3"/>
            <a:endCxn id="234" idx="1"/>
          </p:cNvCxnSpPr>
          <p:nvPr/>
        </p:nvCxnSpPr>
        <p:spPr>
          <a:xfrm>
            <a:off x="5278150" y="2788200"/>
            <a:ext cx="542100" cy="0"/>
          </a:xfrm>
          <a:prstGeom prst="straightConnector1">
            <a:avLst/>
          </a:prstGeom>
          <a:noFill/>
          <a:ln w="9525" cap="flat" cmpd="sng">
            <a:solidFill>
              <a:srgbClr val="3A3D40"/>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25"/>
          <p:cNvSpPr txBox="1"/>
          <p:nvPr/>
        </p:nvSpPr>
        <p:spPr>
          <a:xfrm>
            <a:off x="548400" y="1940700"/>
            <a:ext cx="8047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500">
                <a:solidFill>
                  <a:schemeClr val="lt1"/>
                </a:solidFill>
                <a:latin typeface="Comfortaa"/>
                <a:ea typeface="Comfortaa"/>
                <a:cs typeface="Comfortaa"/>
                <a:sym typeface="Comfortaa"/>
              </a:rPr>
              <a:t>KAKO GRADITI POVERENJE I DOBAR ODNOS SA PACIJENTIMA?</a:t>
            </a:r>
            <a:endParaRPr sz="3500">
              <a:solidFill>
                <a:schemeClr val="lt1"/>
              </a:solidFill>
              <a:latin typeface="Comfortaa"/>
              <a:ea typeface="Comfortaa"/>
              <a:cs typeface="Comfortaa"/>
              <a:sym typeface="Comfortaa"/>
            </a:endParaRPr>
          </a:p>
        </p:txBody>
      </p:sp>
      <p:pic>
        <p:nvPicPr>
          <p:cNvPr id="242" name="Google Shape;242;p25"/>
          <p:cNvPicPr preferRelativeResize="0"/>
          <p:nvPr/>
        </p:nvPicPr>
        <p:blipFill>
          <a:blip r:embed="rId4">
            <a:alphaModFix/>
          </a:blip>
          <a:stretch>
            <a:fillRect/>
          </a:stretch>
        </p:blipFill>
        <p:spPr>
          <a:xfrm>
            <a:off x="0" y="0"/>
            <a:ext cx="1080000" cy="108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6"/>
          <p:cNvSpPr txBox="1">
            <a:spLocks noGrp="1"/>
          </p:cNvSpPr>
          <p:nvPr>
            <p:ph type="title"/>
          </p:nvPr>
        </p:nvSpPr>
        <p:spPr>
          <a:xfrm>
            <a:off x="871200" y="296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ZNAČAJ POVERENJA</a:t>
            </a:r>
            <a:endParaRPr/>
          </a:p>
        </p:txBody>
      </p:sp>
      <p:pic>
        <p:nvPicPr>
          <p:cNvPr id="248" name="Google Shape;248;p26"/>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249" name="Google Shape;249;p26"/>
          <p:cNvSpPr/>
          <p:nvPr/>
        </p:nvSpPr>
        <p:spPr>
          <a:xfrm>
            <a:off x="0" y="1099775"/>
            <a:ext cx="8263200" cy="3238200"/>
          </a:xfrm>
          <a:prstGeom prst="rect">
            <a:avLst/>
          </a:prstGeom>
          <a:solidFill>
            <a:srgbClr val="39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txBox="1"/>
          <p:nvPr/>
        </p:nvSpPr>
        <p:spPr>
          <a:xfrm>
            <a:off x="936000" y="1497100"/>
            <a:ext cx="7272000" cy="6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Pacijenti koji imaju visoko poverenje u lekare i zdravstveni sistem radije će se držati prepisane terapije i pridržavati preventivnih mera </a:t>
            </a:r>
            <a:endParaRPr sz="1500">
              <a:solidFill>
                <a:schemeClr val="lt1"/>
              </a:solidFill>
              <a:latin typeface="Comfortaa"/>
              <a:ea typeface="Comfortaa"/>
              <a:cs typeface="Comfortaa"/>
              <a:sym typeface="Comfortaa"/>
            </a:endParaRPr>
          </a:p>
        </p:txBody>
      </p:sp>
      <p:sp>
        <p:nvSpPr>
          <p:cNvPr id="251" name="Google Shape;251;p26"/>
          <p:cNvSpPr txBox="1"/>
          <p:nvPr/>
        </p:nvSpPr>
        <p:spPr>
          <a:xfrm>
            <a:off x="936000" y="2253950"/>
            <a:ext cx="7272000" cy="11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Takođe, pacijenti sa visokim stepenom poverenja će se osećati slobodnije da pitaju za alternative, što onda olakšava lekarima da odmah prepoznaju sklonost ka korišćenju alternativnih metoda i da je preveniraju, ili makar svedu na najbenigniji nivo upotrebe</a:t>
            </a:r>
            <a:endParaRPr sz="1500">
              <a:solidFill>
                <a:schemeClr val="lt1"/>
              </a:solidFill>
              <a:latin typeface="Comfortaa"/>
              <a:ea typeface="Comfortaa"/>
              <a:cs typeface="Comfortaa"/>
              <a:sym typeface="Comfortaa"/>
            </a:endParaRPr>
          </a:p>
        </p:txBody>
      </p:sp>
      <p:sp>
        <p:nvSpPr>
          <p:cNvPr id="252" name="Google Shape;252;p26"/>
          <p:cNvSpPr txBox="1"/>
          <p:nvPr/>
        </p:nvSpPr>
        <p:spPr>
          <a:xfrm>
            <a:off x="936000" y="3482100"/>
            <a:ext cx="7272000" cy="6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Važno je znati kako se to poverenje uspostavlja, kao i kako se dalje odvija i okončava komunikacija</a:t>
            </a:r>
            <a:endParaRPr sz="1500">
              <a:solidFill>
                <a:schemeClr val="lt1"/>
              </a:solidFill>
              <a:latin typeface="Comfortaa"/>
              <a:ea typeface="Comfortaa"/>
              <a:cs typeface="Comfortaa"/>
              <a:sym typeface="Comfortaa"/>
            </a:endParaRPr>
          </a:p>
        </p:txBody>
      </p:sp>
      <p:pic>
        <p:nvPicPr>
          <p:cNvPr id="253" name="Google Shape;253;p26"/>
          <p:cNvPicPr preferRelativeResize="0">
            <a:picLocks noChangeAspect="1"/>
          </p:cNvPicPr>
          <p:nvPr/>
        </p:nvPicPr>
        <p:blipFill>
          <a:blip r:embed="rId4">
            <a:alphaModFix/>
          </a:blip>
          <a:stretch>
            <a:fillRect/>
          </a:stretch>
        </p:blipFill>
        <p:spPr>
          <a:xfrm>
            <a:off x="216486" y="1461400"/>
            <a:ext cx="576000" cy="576000"/>
          </a:xfrm>
          <a:prstGeom prst="rect">
            <a:avLst/>
          </a:prstGeom>
          <a:noFill/>
          <a:ln>
            <a:noFill/>
          </a:ln>
        </p:spPr>
      </p:pic>
      <p:pic>
        <p:nvPicPr>
          <p:cNvPr id="254" name="Google Shape;254;p26"/>
          <p:cNvPicPr preferRelativeResize="0">
            <a:picLocks noChangeAspect="1"/>
          </p:cNvPicPr>
          <p:nvPr/>
        </p:nvPicPr>
        <p:blipFill>
          <a:blip r:embed="rId4">
            <a:alphaModFix/>
          </a:blip>
          <a:stretch>
            <a:fillRect/>
          </a:stretch>
        </p:blipFill>
        <p:spPr>
          <a:xfrm>
            <a:off x="216486" y="2495550"/>
            <a:ext cx="576000" cy="576000"/>
          </a:xfrm>
          <a:prstGeom prst="rect">
            <a:avLst/>
          </a:prstGeom>
          <a:noFill/>
          <a:ln>
            <a:noFill/>
          </a:ln>
        </p:spPr>
      </p:pic>
      <p:pic>
        <p:nvPicPr>
          <p:cNvPr id="255" name="Google Shape;255;p26"/>
          <p:cNvPicPr preferRelativeResize="0">
            <a:picLocks noChangeAspect="1"/>
          </p:cNvPicPr>
          <p:nvPr/>
        </p:nvPicPr>
        <p:blipFill>
          <a:blip r:embed="rId4">
            <a:alphaModFix/>
          </a:blip>
          <a:stretch>
            <a:fillRect/>
          </a:stretch>
        </p:blipFill>
        <p:spPr>
          <a:xfrm>
            <a:off x="216486" y="3449400"/>
            <a:ext cx="576000" cy="57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p:nvPr/>
        </p:nvSpPr>
        <p:spPr>
          <a:xfrm>
            <a:off x="0" y="1099775"/>
            <a:ext cx="8263200" cy="3603300"/>
          </a:xfrm>
          <a:prstGeom prst="rect">
            <a:avLst/>
          </a:prstGeom>
          <a:solidFill>
            <a:srgbClr val="39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txBox="1"/>
          <p:nvPr/>
        </p:nvSpPr>
        <p:spPr>
          <a:xfrm>
            <a:off x="936000" y="1376200"/>
            <a:ext cx="7272000" cy="8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Neki pacijenti lekare doživljavaju kao vrhovni autoritet i ne preispituju njihove odluke, što se može na prvi pogled činiti ispravnim, ali se zanemaruje činjenica da su i lekari ljudi, a da ljudi mogu da pogreše</a:t>
            </a:r>
            <a:endParaRPr sz="1500">
              <a:solidFill>
                <a:schemeClr val="lt1"/>
              </a:solidFill>
              <a:latin typeface="Comfortaa"/>
              <a:ea typeface="Comfortaa"/>
              <a:cs typeface="Comfortaa"/>
              <a:sym typeface="Comfortaa"/>
            </a:endParaRPr>
          </a:p>
        </p:txBody>
      </p:sp>
      <p:sp>
        <p:nvSpPr>
          <p:cNvPr id="262" name="Google Shape;262;p27"/>
          <p:cNvSpPr txBox="1"/>
          <p:nvPr/>
        </p:nvSpPr>
        <p:spPr>
          <a:xfrm>
            <a:off x="1413725" y="2177750"/>
            <a:ext cx="6466500" cy="8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Ako kod ovakvih pacijenata dođe do greške koja ozbiljno narušava njihovu dobrobit, veća je verovatnoća da oni u potpunosti izgube poverenje </a:t>
            </a:r>
            <a:endParaRPr>
              <a:solidFill>
                <a:schemeClr val="lt1"/>
              </a:solidFill>
              <a:latin typeface="Comfortaa"/>
              <a:ea typeface="Comfortaa"/>
              <a:cs typeface="Comfortaa"/>
              <a:sym typeface="Comfortaa"/>
            </a:endParaRPr>
          </a:p>
        </p:txBody>
      </p:sp>
      <p:sp>
        <p:nvSpPr>
          <p:cNvPr id="263" name="Google Shape;263;p27"/>
          <p:cNvSpPr txBox="1"/>
          <p:nvPr/>
        </p:nvSpPr>
        <p:spPr>
          <a:xfrm>
            <a:off x="936000" y="3011700"/>
            <a:ext cx="7272000" cy="8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Neki pacijenti žele da budu aktivno uključeni u svoje lečenje, ne samo tako što će pravilno uzimati terapiju, već i tako što će moći da postave pitanja ili prodiskutuju sa lekarom o različitim opcijama</a:t>
            </a:r>
            <a:endParaRPr sz="1500">
              <a:solidFill>
                <a:schemeClr val="lt1"/>
              </a:solidFill>
              <a:latin typeface="Comfortaa"/>
              <a:ea typeface="Comfortaa"/>
              <a:cs typeface="Comfortaa"/>
              <a:sym typeface="Comfortaa"/>
            </a:endParaRPr>
          </a:p>
        </p:txBody>
      </p:sp>
      <p:sp>
        <p:nvSpPr>
          <p:cNvPr id="264" name="Google Shape;264;p27"/>
          <p:cNvSpPr txBox="1"/>
          <p:nvPr/>
        </p:nvSpPr>
        <p:spPr>
          <a:xfrm>
            <a:off x="1414800" y="3854150"/>
            <a:ext cx="6466500" cy="8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Sa ovakvim pacijentima je važno uspostaviti odnos u kom oni imaju aktivnu ulogu u svom lečenju, i dati im opcije uz objašnjenje njihove efikasnosti, odnosno dobrih i loših strana</a:t>
            </a:r>
            <a:endParaRPr>
              <a:solidFill>
                <a:schemeClr val="lt1"/>
              </a:solidFill>
              <a:latin typeface="Comfortaa"/>
              <a:ea typeface="Comfortaa"/>
              <a:cs typeface="Comfortaa"/>
              <a:sym typeface="Comfortaa"/>
            </a:endParaRPr>
          </a:p>
          <a:p>
            <a:pPr marL="0" lvl="0" indent="0" algn="l" rtl="0">
              <a:spcBef>
                <a:spcPts val="0"/>
              </a:spcBef>
              <a:spcAft>
                <a:spcPts val="0"/>
              </a:spcAft>
              <a:buNone/>
            </a:pPr>
            <a:endParaRPr>
              <a:solidFill>
                <a:schemeClr val="lt1"/>
              </a:solidFill>
              <a:latin typeface="Comfortaa"/>
              <a:ea typeface="Comfortaa"/>
              <a:cs typeface="Comfortaa"/>
              <a:sym typeface="Comfortaa"/>
            </a:endParaRPr>
          </a:p>
          <a:p>
            <a:pPr marL="0" lvl="0" indent="0" algn="l" rtl="0">
              <a:spcBef>
                <a:spcPts val="0"/>
              </a:spcBef>
              <a:spcAft>
                <a:spcPts val="0"/>
              </a:spcAft>
              <a:buNone/>
            </a:pPr>
            <a:endParaRPr>
              <a:solidFill>
                <a:schemeClr val="lt1"/>
              </a:solidFill>
              <a:latin typeface="Comfortaa"/>
              <a:ea typeface="Comfortaa"/>
              <a:cs typeface="Comfortaa"/>
              <a:sym typeface="Comfortaa"/>
            </a:endParaRPr>
          </a:p>
        </p:txBody>
      </p:sp>
      <p:pic>
        <p:nvPicPr>
          <p:cNvPr id="265" name="Google Shape;265;p27"/>
          <p:cNvPicPr preferRelativeResize="0">
            <a:picLocks noChangeAspect="1"/>
          </p:cNvPicPr>
          <p:nvPr/>
        </p:nvPicPr>
        <p:blipFill>
          <a:blip r:embed="rId3">
            <a:alphaModFix/>
          </a:blip>
          <a:stretch>
            <a:fillRect/>
          </a:stretch>
        </p:blipFill>
        <p:spPr>
          <a:xfrm>
            <a:off x="216000" y="1447800"/>
            <a:ext cx="576000" cy="576000"/>
          </a:xfrm>
          <a:prstGeom prst="rect">
            <a:avLst/>
          </a:prstGeom>
          <a:noFill/>
          <a:ln>
            <a:noFill/>
          </a:ln>
        </p:spPr>
      </p:pic>
      <p:pic>
        <p:nvPicPr>
          <p:cNvPr id="266" name="Google Shape;266;p27"/>
          <p:cNvPicPr preferRelativeResize="0">
            <a:picLocks noChangeAspect="1"/>
          </p:cNvPicPr>
          <p:nvPr/>
        </p:nvPicPr>
        <p:blipFill>
          <a:blip r:embed="rId4">
            <a:alphaModFix/>
          </a:blip>
          <a:stretch>
            <a:fillRect/>
          </a:stretch>
        </p:blipFill>
        <p:spPr>
          <a:xfrm>
            <a:off x="216000" y="3061800"/>
            <a:ext cx="576000" cy="576000"/>
          </a:xfrm>
          <a:prstGeom prst="rect">
            <a:avLst/>
          </a:prstGeom>
          <a:noFill/>
          <a:ln>
            <a:noFill/>
          </a:ln>
        </p:spPr>
      </p:pic>
      <p:sp>
        <p:nvSpPr>
          <p:cNvPr id="267" name="Google Shape;267;p27"/>
          <p:cNvSpPr txBox="1">
            <a:spLocks noGrp="1"/>
          </p:cNvSpPr>
          <p:nvPr>
            <p:ph type="title"/>
          </p:nvPr>
        </p:nvSpPr>
        <p:spPr>
          <a:xfrm>
            <a:off x="871200" y="296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ZNAČAJ POVERENJA</a:t>
            </a:r>
            <a:endParaRPr/>
          </a:p>
        </p:txBody>
      </p:sp>
      <p:pic>
        <p:nvPicPr>
          <p:cNvPr id="268" name="Google Shape;268;p27"/>
          <p:cNvPicPr preferRelativeResize="0"/>
          <p:nvPr/>
        </p:nvPicPr>
        <p:blipFill>
          <a:blip r:embed="rId5">
            <a:alphaModFix/>
          </a:blip>
          <a:stretch>
            <a:fillRect/>
          </a:stretch>
        </p:blipFill>
        <p:spPr>
          <a:xfrm>
            <a:off x="0" y="151200"/>
            <a:ext cx="828000" cy="82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txBox="1">
            <a:spLocks noGrp="1"/>
          </p:cNvSpPr>
          <p:nvPr>
            <p:ph type="title"/>
          </p:nvPr>
        </p:nvSpPr>
        <p:spPr>
          <a:xfrm>
            <a:off x="871200" y="295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ZADOVOLJSTVO PACIJENTA</a:t>
            </a:r>
            <a:endParaRPr/>
          </a:p>
        </p:txBody>
      </p:sp>
      <p:pic>
        <p:nvPicPr>
          <p:cNvPr id="274" name="Google Shape;274;p28"/>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275" name="Google Shape;275;p28"/>
          <p:cNvSpPr/>
          <p:nvPr/>
        </p:nvSpPr>
        <p:spPr>
          <a:xfrm>
            <a:off x="0" y="1099775"/>
            <a:ext cx="8263200" cy="3603300"/>
          </a:xfrm>
          <a:prstGeom prst="rect">
            <a:avLst/>
          </a:prstGeom>
          <a:solidFill>
            <a:srgbClr val="39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txBox="1"/>
          <p:nvPr/>
        </p:nvSpPr>
        <p:spPr>
          <a:xfrm>
            <a:off x="936000" y="1376200"/>
            <a:ext cx="7272000" cy="163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500">
                <a:solidFill>
                  <a:schemeClr val="lt1"/>
                </a:solidFill>
                <a:latin typeface="Comfortaa"/>
                <a:ea typeface="Comfortaa"/>
                <a:cs typeface="Comfortaa"/>
                <a:sym typeface="Comfortaa"/>
              </a:rPr>
              <a:t>Pacijent može biti zadovoljan:</a:t>
            </a:r>
            <a:endParaRPr sz="1500">
              <a:solidFill>
                <a:schemeClr val="lt1"/>
              </a:solidFill>
              <a:latin typeface="Comfortaa"/>
              <a:ea typeface="Comfortaa"/>
              <a:cs typeface="Comfortaa"/>
              <a:sym typeface="Comfortaa"/>
            </a:endParaRPr>
          </a:p>
          <a:p>
            <a:pPr marL="457200" lvl="0" indent="-317500" algn="l" rtl="0">
              <a:lnSpc>
                <a:spcPct val="115000"/>
              </a:lnSpc>
              <a:spcBef>
                <a:spcPts val="1000"/>
              </a:spcBef>
              <a:spcAft>
                <a:spcPts val="0"/>
              </a:spcAft>
              <a:buClr>
                <a:schemeClr val="lt1"/>
              </a:buClr>
              <a:buSzPts val="1400"/>
              <a:buFont typeface="Comfortaa"/>
              <a:buChar char="●"/>
            </a:pPr>
            <a:r>
              <a:rPr lang="en-GB">
                <a:solidFill>
                  <a:schemeClr val="lt1"/>
                </a:solidFill>
                <a:latin typeface="Comfortaa"/>
                <a:ea typeface="Comfortaa"/>
                <a:cs typeface="Comfortaa"/>
                <a:sym typeface="Comfortaa"/>
              </a:rPr>
              <a:t>količinom i kvalitetom dobijenih informacija </a:t>
            </a:r>
            <a:endParaRPr>
              <a:solidFill>
                <a:schemeClr val="lt1"/>
              </a:solidFill>
              <a:latin typeface="Comfortaa"/>
              <a:ea typeface="Comfortaa"/>
              <a:cs typeface="Comfortaa"/>
              <a:sym typeface="Comfortaa"/>
            </a:endParaRPr>
          </a:p>
          <a:p>
            <a:pPr marL="457200" lvl="0" indent="-317500" algn="l" rtl="0">
              <a:lnSpc>
                <a:spcPct val="115000"/>
              </a:lnSpc>
              <a:spcBef>
                <a:spcPts val="0"/>
              </a:spcBef>
              <a:spcAft>
                <a:spcPts val="0"/>
              </a:spcAft>
              <a:buClr>
                <a:schemeClr val="lt1"/>
              </a:buClr>
              <a:buSzPts val="1400"/>
              <a:buFont typeface="Comfortaa"/>
              <a:buChar char="●"/>
            </a:pPr>
            <a:r>
              <a:rPr lang="en-GB">
                <a:solidFill>
                  <a:schemeClr val="lt1"/>
                </a:solidFill>
                <a:latin typeface="Comfortaa"/>
                <a:ea typeface="Comfortaa"/>
                <a:cs typeface="Comfortaa"/>
                <a:sym typeface="Comfortaa"/>
              </a:rPr>
              <a:t>emotivnim aspektom odnosa (doživljaj da zdravstveni radnik sluša, razume i da je autentično zainteresovan za pacijenta)</a:t>
            </a:r>
            <a:endParaRPr>
              <a:solidFill>
                <a:schemeClr val="lt1"/>
              </a:solidFill>
              <a:latin typeface="Comfortaa"/>
              <a:ea typeface="Comfortaa"/>
              <a:cs typeface="Comfortaa"/>
              <a:sym typeface="Comfortaa"/>
            </a:endParaRPr>
          </a:p>
          <a:p>
            <a:pPr marL="457200" lvl="0" indent="-317500" algn="l" rtl="0">
              <a:lnSpc>
                <a:spcPct val="115000"/>
              </a:lnSpc>
              <a:spcBef>
                <a:spcPts val="0"/>
              </a:spcBef>
              <a:spcAft>
                <a:spcPts val="0"/>
              </a:spcAft>
              <a:buClr>
                <a:schemeClr val="lt1"/>
              </a:buClr>
              <a:buSzPts val="1400"/>
              <a:buFont typeface="Comfortaa"/>
              <a:buChar char="●"/>
            </a:pPr>
            <a:r>
              <a:rPr lang="en-GB">
                <a:solidFill>
                  <a:schemeClr val="lt1"/>
                </a:solidFill>
                <a:latin typeface="Comfortaa"/>
                <a:ea typeface="Comfortaa"/>
                <a:cs typeface="Comfortaa"/>
                <a:sym typeface="Comfortaa"/>
              </a:rPr>
              <a:t>kompetentnošću zdravstvenog radnika</a:t>
            </a:r>
            <a:endParaRPr>
              <a:solidFill>
                <a:schemeClr val="lt1"/>
              </a:solidFill>
              <a:latin typeface="Comfortaa"/>
              <a:ea typeface="Comfortaa"/>
              <a:cs typeface="Comfortaa"/>
              <a:sym typeface="Comfortaa"/>
            </a:endParaRPr>
          </a:p>
        </p:txBody>
      </p:sp>
      <p:sp>
        <p:nvSpPr>
          <p:cNvPr id="277" name="Google Shape;277;p28"/>
          <p:cNvSpPr txBox="1"/>
          <p:nvPr/>
        </p:nvSpPr>
        <p:spPr>
          <a:xfrm>
            <a:off x="936000" y="3011700"/>
            <a:ext cx="72720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Treba nastojati da pacijent bude zadovoljan barem jednim aspektom</a:t>
            </a:r>
            <a:endParaRPr sz="1500">
              <a:solidFill>
                <a:schemeClr val="lt1"/>
              </a:solidFill>
              <a:latin typeface="Comfortaa"/>
              <a:ea typeface="Comfortaa"/>
              <a:cs typeface="Comfortaa"/>
              <a:sym typeface="Comfortaa"/>
            </a:endParaRPr>
          </a:p>
        </p:txBody>
      </p:sp>
      <p:sp>
        <p:nvSpPr>
          <p:cNvPr id="278" name="Google Shape;278;p28"/>
          <p:cNvSpPr txBox="1"/>
          <p:nvPr/>
        </p:nvSpPr>
        <p:spPr>
          <a:xfrm>
            <a:off x="936000" y="3777950"/>
            <a:ext cx="7272000" cy="8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Nekim pacijentima  je određeni aspekt bitniji od drugih - postoje pacijenti kojima je emotivni odnos bitniji od količine informacija, i obrnuto.</a:t>
            </a:r>
            <a:endParaRPr sz="1500">
              <a:solidFill>
                <a:schemeClr val="lt1"/>
              </a:solidFill>
              <a:latin typeface="Comfortaa"/>
              <a:ea typeface="Comfortaa"/>
              <a:cs typeface="Comfortaa"/>
              <a:sym typeface="Comfortaa"/>
            </a:endParaRPr>
          </a:p>
          <a:p>
            <a:pPr marL="0" lvl="0" indent="0" algn="l" rtl="0">
              <a:spcBef>
                <a:spcPts val="0"/>
              </a:spcBef>
              <a:spcAft>
                <a:spcPts val="0"/>
              </a:spcAft>
              <a:buNone/>
            </a:pPr>
            <a:endParaRPr sz="1500">
              <a:solidFill>
                <a:schemeClr val="lt1"/>
              </a:solidFill>
              <a:latin typeface="Comfortaa"/>
              <a:ea typeface="Comfortaa"/>
              <a:cs typeface="Comfortaa"/>
              <a:sym typeface="Comfortaa"/>
            </a:endParaRPr>
          </a:p>
          <a:p>
            <a:pPr marL="0" lvl="0" indent="0" algn="l" rtl="0">
              <a:spcBef>
                <a:spcPts val="0"/>
              </a:spcBef>
              <a:spcAft>
                <a:spcPts val="0"/>
              </a:spcAft>
              <a:buNone/>
            </a:pPr>
            <a:endParaRPr sz="1500">
              <a:solidFill>
                <a:schemeClr val="lt1"/>
              </a:solidFill>
              <a:latin typeface="Comfortaa"/>
              <a:ea typeface="Comfortaa"/>
              <a:cs typeface="Comfortaa"/>
              <a:sym typeface="Comfortaa"/>
            </a:endParaRPr>
          </a:p>
          <a:p>
            <a:pPr marL="0" lvl="0" indent="0" algn="l" rtl="0">
              <a:spcBef>
                <a:spcPts val="0"/>
              </a:spcBef>
              <a:spcAft>
                <a:spcPts val="0"/>
              </a:spcAft>
              <a:buNone/>
            </a:pPr>
            <a:endParaRPr sz="1500">
              <a:solidFill>
                <a:schemeClr val="lt1"/>
              </a:solidFill>
              <a:latin typeface="Comfortaa"/>
              <a:ea typeface="Comfortaa"/>
              <a:cs typeface="Comfortaa"/>
              <a:sym typeface="Comfortaa"/>
            </a:endParaRPr>
          </a:p>
          <a:p>
            <a:pPr marL="0" lvl="0" indent="0" algn="l" rtl="0">
              <a:spcBef>
                <a:spcPts val="0"/>
              </a:spcBef>
              <a:spcAft>
                <a:spcPts val="0"/>
              </a:spcAft>
              <a:buNone/>
            </a:pPr>
            <a:endParaRPr sz="1500">
              <a:solidFill>
                <a:schemeClr val="lt1"/>
              </a:solidFill>
              <a:latin typeface="Comfortaa"/>
              <a:ea typeface="Comfortaa"/>
              <a:cs typeface="Comfortaa"/>
              <a:sym typeface="Comfortaa"/>
            </a:endParaRPr>
          </a:p>
        </p:txBody>
      </p:sp>
      <p:pic>
        <p:nvPicPr>
          <p:cNvPr id="279" name="Google Shape;279;p28"/>
          <p:cNvPicPr preferRelativeResize="0">
            <a:picLocks noChangeAspect="1"/>
          </p:cNvPicPr>
          <p:nvPr/>
        </p:nvPicPr>
        <p:blipFill>
          <a:blip r:embed="rId4">
            <a:alphaModFix/>
          </a:blip>
          <a:stretch>
            <a:fillRect/>
          </a:stretch>
        </p:blipFill>
        <p:spPr>
          <a:xfrm>
            <a:off x="216000" y="1390329"/>
            <a:ext cx="576000" cy="576000"/>
          </a:xfrm>
          <a:prstGeom prst="rect">
            <a:avLst/>
          </a:prstGeom>
          <a:noFill/>
          <a:ln>
            <a:noFill/>
          </a:ln>
        </p:spPr>
      </p:pic>
      <p:pic>
        <p:nvPicPr>
          <p:cNvPr id="280" name="Google Shape;280;p28"/>
          <p:cNvPicPr preferRelativeResize="0">
            <a:picLocks noChangeAspect="1"/>
          </p:cNvPicPr>
          <p:nvPr/>
        </p:nvPicPr>
        <p:blipFill>
          <a:blip r:embed="rId5">
            <a:alphaModFix/>
          </a:blip>
          <a:stretch>
            <a:fillRect/>
          </a:stretch>
        </p:blipFill>
        <p:spPr>
          <a:xfrm>
            <a:off x="216000" y="2908548"/>
            <a:ext cx="576000" cy="576000"/>
          </a:xfrm>
          <a:prstGeom prst="rect">
            <a:avLst/>
          </a:prstGeom>
          <a:noFill/>
          <a:ln>
            <a:noFill/>
          </a:ln>
        </p:spPr>
      </p:pic>
      <p:pic>
        <p:nvPicPr>
          <p:cNvPr id="281" name="Google Shape;281;p28"/>
          <p:cNvPicPr preferRelativeResize="0">
            <a:picLocks noChangeAspect="1"/>
          </p:cNvPicPr>
          <p:nvPr/>
        </p:nvPicPr>
        <p:blipFill>
          <a:blip r:embed="rId6">
            <a:alphaModFix/>
          </a:blip>
          <a:stretch>
            <a:fillRect/>
          </a:stretch>
        </p:blipFill>
        <p:spPr>
          <a:xfrm>
            <a:off x="216000" y="3843548"/>
            <a:ext cx="576000" cy="57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29"/>
          <p:cNvSpPr txBox="1"/>
          <p:nvPr/>
        </p:nvSpPr>
        <p:spPr>
          <a:xfrm>
            <a:off x="548400" y="2210100"/>
            <a:ext cx="80472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500">
                <a:solidFill>
                  <a:schemeClr val="lt1"/>
                </a:solidFill>
                <a:latin typeface="Comfortaa"/>
                <a:ea typeface="Comfortaa"/>
                <a:cs typeface="Comfortaa"/>
                <a:sym typeface="Comfortaa"/>
              </a:rPr>
              <a:t>PREPORUKE ZA KOMUNIKACIJU</a:t>
            </a:r>
            <a:endParaRPr sz="3500">
              <a:solidFill>
                <a:schemeClr val="lt1"/>
              </a:solidFill>
              <a:latin typeface="Comfortaa"/>
              <a:ea typeface="Comfortaa"/>
              <a:cs typeface="Comfortaa"/>
              <a:sym typeface="Comfortaa"/>
            </a:endParaRPr>
          </a:p>
        </p:txBody>
      </p:sp>
      <p:pic>
        <p:nvPicPr>
          <p:cNvPr id="287" name="Google Shape;287;p29"/>
          <p:cNvPicPr preferRelativeResize="0"/>
          <p:nvPr/>
        </p:nvPicPr>
        <p:blipFill>
          <a:blip r:embed="rId4">
            <a:alphaModFix/>
          </a:blip>
          <a:stretch>
            <a:fillRect/>
          </a:stretch>
        </p:blipFill>
        <p:spPr>
          <a:xfrm>
            <a:off x="0" y="0"/>
            <a:ext cx="1080000" cy="108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PREPORUKE ZA KOMUNIKACIJU: KAKO OSTVARITI DOBAR ODNOS SA PACIJENTIMA?</a:t>
            </a:r>
            <a:endParaRPr/>
          </a:p>
        </p:txBody>
      </p:sp>
      <p:sp>
        <p:nvSpPr>
          <p:cNvPr id="293" name="Google Shape;293;p30"/>
          <p:cNvSpPr txBox="1">
            <a:spLocks noGrp="1"/>
          </p:cNvSpPr>
          <p:nvPr>
            <p:ph type="body" idx="1"/>
          </p:nvPr>
        </p:nvSpPr>
        <p:spPr>
          <a:xfrm>
            <a:off x="633800" y="1336725"/>
            <a:ext cx="8198400" cy="3232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800"/>
              </a:spcAft>
              <a:buClr>
                <a:schemeClr val="dk1"/>
              </a:buClr>
              <a:buSzPts val="1100"/>
              <a:buFont typeface="Arial"/>
              <a:buNone/>
            </a:pPr>
            <a:r>
              <a:rPr lang="en-GB" dirty="0" err="1"/>
              <a:t>Kada</a:t>
            </a:r>
            <a:r>
              <a:rPr lang="en-GB" dirty="0"/>
              <a:t> je </a:t>
            </a:r>
            <a:r>
              <a:rPr lang="en-GB" dirty="0" err="1"/>
              <a:t>odnos</a:t>
            </a:r>
            <a:r>
              <a:rPr lang="en-GB" dirty="0"/>
              <a:t> u </a:t>
            </a:r>
            <a:r>
              <a:rPr lang="en-GB" dirty="0" err="1"/>
              <a:t>pitanju</a:t>
            </a:r>
            <a:r>
              <a:rPr lang="en-GB" dirty="0"/>
              <a:t>, </a:t>
            </a:r>
            <a:r>
              <a:rPr lang="en-GB" dirty="0" err="1"/>
              <a:t>pacijenti</a:t>
            </a:r>
            <a:r>
              <a:rPr lang="en-GB" dirty="0"/>
              <a:t> </a:t>
            </a:r>
            <a:r>
              <a:rPr lang="en-GB" dirty="0" err="1"/>
              <a:t>imaju</a:t>
            </a:r>
            <a:r>
              <a:rPr lang="en-GB" dirty="0"/>
              <a:t> </a:t>
            </a:r>
            <a:r>
              <a:rPr lang="en-GB" dirty="0" err="1"/>
              <a:t>potrebu</a:t>
            </a:r>
            <a:r>
              <a:rPr lang="en-GB" dirty="0"/>
              <a:t> da:</a:t>
            </a:r>
            <a:endParaRPr dirty="0"/>
          </a:p>
          <a:p>
            <a:pPr marL="457200" lvl="0" indent="0" algn="l" rtl="0">
              <a:lnSpc>
                <a:spcPct val="124000"/>
              </a:lnSpc>
              <a:spcAft>
                <a:spcPts val="1800"/>
              </a:spcAft>
              <a:buClr>
                <a:schemeClr val="dk1"/>
              </a:buClr>
              <a:buSzPts val="1100"/>
              <a:buFont typeface="Arial"/>
              <a:buNone/>
            </a:pPr>
            <a:r>
              <a:rPr lang="en-GB" dirty="0" err="1"/>
              <a:t>Pokažete</a:t>
            </a:r>
            <a:r>
              <a:rPr lang="en-GB" dirty="0"/>
              <a:t> </a:t>
            </a:r>
            <a:r>
              <a:rPr lang="en-GB" dirty="0" err="1"/>
              <a:t>zainteresovanost</a:t>
            </a:r>
            <a:r>
              <a:rPr lang="en-GB" dirty="0"/>
              <a:t> za </a:t>
            </a:r>
            <a:r>
              <a:rPr lang="en-GB" dirty="0" err="1"/>
              <a:t>njih</a:t>
            </a:r>
            <a:r>
              <a:rPr lang="en-GB" dirty="0"/>
              <a:t> </a:t>
            </a:r>
            <a:r>
              <a:rPr lang="en-GB" dirty="0" err="1"/>
              <a:t>i</a:t>
            </a:r>
            <a:r>
              <a:rPr lang="en-GB" dirty="0"/>
              <a:t> </a:t>
            </a:r>
            <a:r>
              <a:rPr lang="en-GB" dirty="0" err="1"/>
              <a:t>njihov</a:t>
            </a:r>
            <a:r>
              <a:rPr lang="en-GB" dirty="0"/>
              <a:t> problem</a:t>
            </a:r>
            <a:endParaRPr dirty="0"/>
          </a:p>
          <a:p>
            <a:pPr marL="457200" lvl="0" indent="0" algn="l" rtl="0">
              <a:lnSpc>
                <a:spcPct val="124000"/>
              </a:lnSpc>
              <a:spcAft>
                <a:spcPts val="1800"/>
              </a:spcAft>
              <a:buClr>
                <a:schemeClr val="dk1"/>
              </a:buClr>
              <a:buSzPts val="1100"/>
              <a:buFont typeface="Arial"/>
              <a:buNone/>
            </a:pPr>
            <a:r>
              <a:rPr lang="en-GB" dirty="0" err="1"/>
              <a:t>Pokažete</a:t>
            </a:r>
            <a:r>
              <a:rPr lang="en-GB" dirty="0"/>
              <a:t> da </a:t>
            </a:r>
            <a:r>
              <a:rPr lang="en-GB" dirty="0" err="1"/>
              <a:t>ste</a:t>
            </a:r>
            <a:r>
              <a:rPr lang="en-GB" dirty="0"/>
              <a:t> </a:t>
            </a:r>
            <a:r>
              <a:rPr lang="en-GB" dirty="0" err="1"/>
              <a:t>čuli</a:t>
            </a:r>
            <a:r>
              <a:rPr lang="en-GB" dirty="0"/>
              <a:t> </a:t>
            </a:r>
            <a:r>
              <a:rPr lang="en-GB" dirty="0" err="1"/>
              <a:t>i</a:t>
            </a:r>
            <a:r>
              <a:rPr lang="en-GB" dirty="0"/>
              <a:t> </a:t>
            </a:r>
            <a:r>
              <a:rPr lang="en-GB" dirty="0" err="1"/>
              <a:t>razumeli</a:t>
            </a:r>
            <a:r>
              <a:rPr lang="en-GB" dirty="0"/>
              <a:t> ono </a:t>
            </a:r>
            <a:r>
              <a:rPr lang="en-GB" dirty="0" err="1"/>
              <a:t>što</a:t>
            </a:r>
            <a:r>
              <a:rPr lang="en-GB" dirty="0"/>
              <a:t> </a:t>
            </a:r>
            <a:r>
              <a:rPr lang="en-GB" dirty="0" err="1"/>
              <a:t>pacijent</a:t>
            </a:r>
            <a:r>
              <a:rPr lang="en-GB" dirty="0"/>
              <a:t> </a:t>
            </a:r>
            <a:r>
              <a:rPr lang="en-GB" dirty="0" err="1"/>
              <a:t>iznosi</a:t>
            </a:r>
            <a:endParaRPr dirty="0"/>
          </a:p>
          <a:p>
            <a:pPr marL="457200" lvl="0" indent="0" algn="l" rtl="0">
              <a:lnSpc>
                <a:spcPct val="124000"/>
              </a:lnSpc>
              <a:spcAft>
                <a:spcPts val="1800"/>
              </a:spcAft>
              <a:buClr>
                <a:schemeClr val="dk1"/>
              </a:buClr>
              <a:buSzPts val="1100"/>
              <a:buFont typeface="Arial"/>
              <a:buNone/>
            </a:pPr>
            <a:r>
              <a:rPr lang="en-GB" dirty="0" err="1"/>
              <a:t>Pokažete</a:t>
            </a:r>
            <a:r>
              <a:rPr lang="en-GB" dirty="0"/>
              <a:t> da </a:t>
            </a:r>
            <a:r>
              <a:rPr lang="en-GB" dirty="0" err="1"/>
              <a:t>ste</a:t>
            </a:r>
            <a:r>
              <a:rPr lang="en-GB" dirty="0"/>
              <a:t> </a:t>
            </a:r>
            <a:r>
              <a:rPr lang="en-GB" dirty="0" err="1"/>
              <a:t>prepoznali</a:t>
            </a:r>
            <a:r>
              <a:rPr lang="en-GB" dirty="0"/>
              <a:t> </a:t>
            </a:r>
            <a:r>
              <a:rPr lang="en-GB" dirty="0" err="1"/>
              <a:t>kako</a:t>
            </a:r>
            <a:r>
              <a:rPr lang="en-GB" dirty="0"/>
              <a:t> se </a:t>
            </a:r>
            <a:r>
              <a:rPr lang="en-GB" dirty="0" err="1"/>
              <a:t>pacijent</a:t>
            </a:r>
            <a:r>
              <a:rPr lang="en-GB" dirty="0"/>
              <a:t> </a:t>
            </a:r>
            <a:r>
              <a:rPr lang="en-GB" dirty="0" err="1"/>
              <a:t>oseća</a:t>
            </a:r>
            <a:endParaRPr dirty="0"/>
          </a:p>
          <a:p>
            <a:pPr marL="457200" lvl="0" indent="0" algn="l" rtl="0">
              <a:lnSpc>
                <a:spcPct val="124000"/>
              </a:lnSpc>
              <a:spcAft>
                <a:spcPts val="1800"/>
              </a:spcAft>
              <a:buClr>
                <a:schemeClr val="dk1"/>
              </a:buClr>
              <a:buSzPts val="1100"/>
              <a:buFont typeface="Arial"/>
              <a:buNone/>
            </a:pPr>
            <a:r>
              <a:rPr lang="en-GB" dirty="0" err="1"/>
              <a:t>Budete</a:t>
            </a:r>
            <a:r>
              <a:rPr lang="en-GB" dirty="0"/>
              <a:t> </a:t>
            </a:r>
            <a:r>
              <a:rPr lang="en-GB" dirty="0" err="1"/>
              <a:t>prema</a:t>
            </a:r>
            <a:r>
              <a:rPr lang="en-GB" dirty="0"/>
              <a:t> </a:t>
            </a:r>
            <a:r>
              <a:rPr lang="en-GB" dirty="0" err="1"/>
              <a:t>njima</a:t>
            </a:r>
            <a:r>
              <a:rPr lang="en-GB" dirty="0"/>
              <a:t> </a:t>
            </a:r>
            <a:r>
              <a:rPr lang="en-GB" dirty="0" err="1"/>
              <a:t>blagonakloni</a:t>
            </a:r>
            <a:r>
              <a:rPr lang="en-GB" dirty="0"/>
              <a:t> </a:t>
            </a:r>
            <a:r>
              <a:rPr lang="en-GB" dirty="0" err="1"/>
              <a:t>i</a:t>
            </a:r>
            <a:r>
              <a:rPr lang="en-GB" dirty="0"/>
              <a:t> po </a:t>
            </a:r>
            <a:r>
              <a:rPr lang="en-GB" dirty="0" err="1"/>
              <a:t>potrebi</a:t>
            </a:r>
            <a:r>
              <a:rPr lang="en-GB" dirty="0"/>
              <a:t> (u </a:t>
            </a:r>
            <a:r>
              <a:rPr lang="en-GB" dirty="0" err="1"/>
              <a:t>zavisnosti</a:t>
            </a:r>
            <a:r>
              <a:rPr lang="en-GB" dirty="0"/>
              <a:t> od </a:t>
            </a:r>
            <a:r>
              <a:rPr lang="en-GB" dirty="0" err="1"/>
              <a:t>zdravstvenog</a:t>
            </a:r>
            <a:r>
              <a:rPr lang="en-GB" dirty="0"/>
              <a:t> </a:t>
            </a:r>
            <a:r>
              <a:rPr lang="en-GB" dirty="0" err="1"/>
              <a:t>stanja</a:t>
            </a:r>
            <a:r>
              <a:rPr lang="en-GB" dirty="0"/>
              <a:t>) </a:t>
            </a:r>
            <a:r>
              <a:rPr lang="en-GB" dirty="0" err="1"/>
              <a:t>saosećate</a:t>
            </a:r>
            <a:r>
              <a:rPr lang="en-GB" dirty="0"/>
              <a:t> </a:t>
            </a:r>
            <a:endParaRPr dirty="0"/>
          </a:p>
          <a:p>
            <a:pPr marL="457200" lvl="0" indent="0" algn="l" rtl="0">
              <a:lnSpc>
                <a:spcPct val="124000"/>
              </a:lnSpc>
              <a:buNone/>
            </a:pPr>
            <a:r>
              <a:rPr lang="en-GB" dirty="0"/>
              <a:t>Da </a:t>
            </a:r>
            <a:r>
              <a:rPr lang="en-GB" dirty="0" err="1"/>
              <a:t>ih</a:t>
            </a:r>
            <a:r>
              <a:rPr lang="en-GB" dirty="0"/>
              <a:t> </a:t>
            </a:r>
            <a:r>
              <a:rPr lang="en-GB" dirty="0" err="1"/>
              <a:t>poštujete</a:t>
            </a:r>
            <a:endParaRPr dirty="0"/>
          </a:p>
        </p:txBody>
      </p:sp>
      <p:pic>
        <p:nvPicPr>
          <p:cNvPr id="294" name="Google Shape;294;p30"/>
          <p:cNvPicPr preferRelativeResize="0"/>
          <p:nvPr/>
        </p:nvPicPr>
        <p:blipFill>
          <a:blip r:embed="rId3">
            <a:alphaModFix/>
          </a:blip>
          <a:stretch>
            <a:fillRect/>
          </a:stretch>
        </p:blipFill>
        <p:spPr>
          <a:xfrm>
            <a:off x="0" y="151200"/>
            <a:ext cx="828000" cy="828000"/>
          </a:xfrm>
          <a:prstGeom prst="rect">
            <a:avLst/>
          </a:prstGeom>
          <a:noFill/>
          <a:ln>
            <a:noFill/>
          </a:ln>
        </p:spPr>
      </p:pic>
      <p:pic>
        <p:nvPicPr>
          <p:cNvPr id="295" name="Google Shape;295;p30"/>
          <p:cNvPicPr preferRelativeResize="0"/>
          <p:nvPr/>
        </p:nvPicPr>
        <p:blipFill>
          <a:blip r:embed="rId4">
            <a:alphaModFix/>
          </a:blip>
          <a:stretch>
            <a:fillRect/>
          </a:stretch>
        </p:blipFill>
        <p:spPr>
          <a:xfrm>
            <a:off x="612000" y="1789301"/>
            <a:ext cx="468000" cy="468000"/>
          </a:xfrm>
          <a:prstGeom prst="rect">
            <a:avLst/>
          </a:prstGeom>
          <a:noFill/>
          <a:ln>
            <a:noFill/>
          </a:ln>
        </p:spPr>
      </p:pic>
      <p:pic>
        <p:nvPicPr>
          <p:cNvPr id="296" name="Google Shape;296;p30"/>
          <p:cNvPicPr preferRelativeResize="0"/>
          <p:nvPr/>
        </p:nvPicPr>
        <p:blipFill>
          <a:blip r:embed="rId4">
            <a:alphaModFix/>
          </a:blip>
          <a:stretch>
            <a:fillRect/>
          </a:stretch>
        </p:blipFill>
        <p:spPr>
          <a:xfrm>
            <a:off x="612000" y="2254250"/>
            <a:ext cx="468000" cy="468000"/>
          </a:xfrm>
          <a:prstGeom prst="rect">
            <a:avLst/>
          </a:prstGeom>
          <a:noFill/>
          <a:ln>
            <a:noFill/>
          </a:ln>
        </p:spPr>
      </p:pic>
      <p:pic>
        <p:nvPicPr>
          <p:cNvPr id="297" name="Google Shape;297;p30"/>
          <p:cNvPicPr preferRelativeResize="0"/>
          <p:nvPr/>
        </p:nvPicPr>
        <p:blipFill>
          <a:blip r:embed="rId4">
            <a:alphaModFix/>
          </a:blip>
          <a:stretch>
            <a:fillRect/>
          </a:stretch>
        </p:blipFill>
        <p:spPr>
          <a:xfrm>
            <a:off x="612000" y="2788940"/>
            <a:ext cx="468000" cy="468000"/>
          </a:xfrm>
          <a:prstGeom prst="rect">
            <a:avLst/>
          </a:prstGeom>
          <a:noFill/>
          <a:ln>
            <a:noFill/>
          </a:ln>
        </p:spPr>
      </p:pic>
      <p:pic>
        <p:nvPicPr>
          <p:cNvPr id="298" name="Google Shape;298;p30"/>
          <p:cNvPicPr preferRelativeResize="0"/>
          <p:nvPr/>
        </p:nvPicPr>
        <p:blipFill>
          <a:blip r:embed="rId4">
            <a:alphaModFix/>
          </a:blip>
          <a:stretch>
            <a:fillRect/>
          </a:stretch>
        </p:blipFill>
        <p:spPr>
          <a:xfrm>
            <a:off x="612000" y="3300383"/>
            <a:ext cx="468000" cy="468000"/>
          </a:xfrm>
          <a:prstGeom prst="rect">
            <a:avLst/>
          </a:prstGeom>
          <a:noFill/>
          <a:ln>
            <a:noFill/>
          </a:ln>
        </p:spPr>
      </p:pic>
      <p:pic>
        <p:nvPicPr>
          <p:cNvPr id="299" name="Google Shape;299;p30"/>
          <p:cNvPicPr preferRelativeResize="0"/>
          <p:nvPr/>
        </p:nvPicPr>
        <p:blipFill>
          <a:blip r:embed="rId4">
            <a:alphaModFix/>
          </a:blip>
          <a:stretch>
            <a:fillRect/>
          </a:stretch>
        </p:blipFill>
        <p:spPr>
          <a:xfrm>
            <a:off x="612000" y="4037846"/>
            <a:ext cx="468000" cy="46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1"/>
          <p:cNvSpPr/>
          <p:nvPr/>
        </p:nvSpPr>
        <p:spPr>
          <a:xfrm>
            <a:off x="-7900" y="1356450"/>
            <a:ext cx="8253300" cy="3786900"/>
          </a:xfrm>
          <a:prstGeom prst="rect">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txBox="1">
            <a:spLocks noGrp="1"/>
          </p:cNvSpPr>
          <p:nvPr>
            <p:ph type="title"/>
          </p:nvPr>
        </p:nvSpPr>
        <p:spPr>
          <a:xfrm>
            <a:off x="1080000" y="2772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PAMĆENJE INFORMACIJA</a:t>
            </a:r>
            <a:endParaRPr sz="2420"/>
          </a:p>
        </p:txBody>
      </p:sp>
      <p:sp>
        <p:nvSpPr>
          <p:cNvPr id="306" name="Google Shape;306;p31"/>
          <p:cNvSpPr txBox="1"/>
          <p:nvPr/>
        </p:nvSpPr>
        <p:spPr>
          <a:xfrm>
            <a:off x="936000" y="1425450"/>
            <a:ext cx="71184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Pacijenti se najbolje sećaju onoga što im se kaže na početku i na kraju</a:t>
            </a:r>
            <a:endParaRPr sz="1600">
              <a:solidFill>
                <a:schemeClr val="dk1"/>
              </a:solidFill>
              <a:latin typeface="Comfortaa"/>
              <a:ea typeface="Comfortaa"/>
              <a:cs typeface="Comfortaa"/>
              <a:sym typeface="Comfortaa"/>
            </a:endParaRPr>
          </a:p>
        </p:txBody>
      </p:sp>
      <p:sp>
        <p:nvSpPr>
          <p:cNvPr id="307" name="Google Shape;307;p31"/>
          <p:cNvSpPr txBox="1"/>
          <p:nvPr/>
        </p:nvSpPr>
        <p:spPr>
          <a:xfrm>
            <a:off x="936000" y="2196000"/>
            <a:ext cx="71184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Sećaju se onoga što smatraju najvažnijim</a:t>
            </a:r>
            <a:endParaRPr sz="1600">
              <a:solidFill>
                <a:schemeClr val="dk1"/>
              </a:solidFill>
              <a:latin typeface="Comfortaa"/>
              <a:ea typeface="Comfortaa"/>
              <a:cs typeface="Comfortaa"/>
              <a:sym typeface="Comfortaa"/>
            </a:endParaRPr>
          </a:p>
        </p:txBody>
      </p:sp>
      <p:sp>
        <p:nvSpPr>
          <p:cNvPr id="308" name="Google Shape;308;p31"/>
          <p:cNvSpPr txBox="1"/>
          <p:nvPr/>
        </p:nvSpPr>
        <p:spPr>
          <a:xfrm>
            <a:off x="936000" y="3636675"/>
            <a:ext cx="73095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Što više informacija pacijent dobija, veći je procenat zaboravljanja </a:t>
            </a:r>
            <a:endParaRPr sz="1600">
              <a:solidFill>
                <a:schemeClr val="dk1"/>
              </a:solidFill>
              <a:latin typeface="Comfortaa"/>
              <a:ea typeface="Comfortaa"/>
              <a:cs typeface="Comfortaa"/>
              <a:sym typeface="Comfortaa"/>
            </a:endParaRPr>
          </a:p>
        </p:txBody>
      </p:sp>
      <p:pic>
        <p:nvPicPr>
          <p:cNvPr id="309" name="Google Shape;309;p31"/>
          <p:cNvPicPr preferRelativeResize="0"/>
          <p:nvPr/>
        </p:nvPicPr>
        <p:blipFill>
          <a:blip r:embed="rId3">
            <a:alphaModFix/>
          </a:blip>
          <a:stretch>
            <a:fillRect/>
          </a:stretch>
        </p:blipFill>
        <p:spPr>
          <a:xfrm>
            <a:off x="0" y="151200"/>
            <a:ext cx="864000" cy="864000"/>
          </a:xfrm>
          <a:prstGeom prst="rect">
            <a:avLst/>
          </a:prstGeom>
          <a:noFill/>
          <a:ln>
            <a:noFill/>
          </a:ln>
        </p:spPr>
      </p:pic>
      <p:sp>
        <p:nvSpPr>
          <p:cNvPr id="310" name="Google Shape;310;p31"/>
          <p:cNvSpPr txBox="1"/>
          <p:nvPr/>
        </p:nvSpPr>
        <p:spPr>
          <a:xfrm>
            <a:off x="936000" y="2880000"/>
            <a:ext cx="71184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Uplašeni i jako zabrinuti pacijenti najslabije pamte uputstva</a:t>
            </a:r>
            <a:endParaRPr sz="1600">
              <a:solidFill>
                <a:schemeClr val="dk1"/>
              </a:solidFill>
              <a:latin typeface="Comfortaa"/>
              <a:ea typeface="Comfortaa"/>
              <a:cs typeface="Comfortaa"/>
              <a:sym typeface="Comfortaa"/>
            </a:endParaRPr>
          </a:p>
        </p:txBody>
      </p:sp>
      <p:sp>
        <p:nvSpPr>
          <p:cNvPr id="311" name="Google Shape;311;p31"/>
          <p:cNvSpPr txBox="1"/>
          <p:nvPr/>
        </p:nvSpPr>
        <p:spPr>
          <a:xfrm>
            <a:off x="1232400" y="4008550"/>
            <a:ext cx="7118400" cy="95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a:solidFill>
                  <a:schemeClr val="dk1"/>
                </a:solidFill>
                <a:latin typeface="Comfortaa"/>
                <a:ea typeface="Comfortaa"/>
                <a:cs typeface="Comfortaa"/>
                <a:sym typeface="Comfortaa"/>
              </a:rPr>
              <a:t>Ako procenite da je previše informacija, predložite pacijentu da ih zapiše</a:t>
            </a:r>
            <a:endParaRPr>
              <a:solidFill>
                <a:schemeClr val="dk1"/>
              </a:solidFill>
              <a:latin typeface="Comfortaa"/>
              <a:ea typeface="Comfortaa"/>
              <a:cs typeface="Comfortaa"/>
              <a:sym typeface="Comfortaa"/>
            </a:endParaRPr>
          </a:p>
          <a:p>
            <a:pPr marL="0" lvl="0" indent="0" algn="l" rtl="0">
              <a:spcBef>
                <a:spcPts val="1000"/>
              </a:spcBef>
              <a:spcAft>
                <a:spcPts val="1000"/>
              </a:spcAft>
              <a:buClr>
                <a:schemeClr val="dk1"/>
              </a:buClr>
              <a:buSzPts val="1100"/>
              <a:buFont typeface="Arial"/>
              <a:buNone/>
            </a:pPr>
            <a:r>
              <a:rPr lang="en-GB">
                <a:solidFill>
                  <a:schemeClr val="dk1"/>
                </a:solidFill>
                <a:latin typeface="Comfortaa"/>
                <a:ea typeface="Comfortaa"/>
                <a:cs typeface="Comfortaa"/>
                <a:sym typeface="Comfortaa"/>
              </a:rPr>
              <a:t>Trudite se da koristite jednostavan jezik - to će povećati verovatnoću razumevanja, a samim tim i upamćivanja</a:t>
            </a:r>
            <a:endParaRPr>
              <a:solidFill>
                <a:schemeClr val="dk1"/>
              </a:solidFill>
              <a:latin typeface="Comfortaa"/>
              <a:ea typeface="Comfortaa"/>
              <a:cs typeface="Comfortaa"/>
              <a:sym typeface="Comfortaa"/>
            </a:endParaRPr>
          </a:p>
        </p:txBody>
      </p:sp>
      <p:pic>
        <p:nvPicPr>
          <p:cNvPr id="312" name="Google Shape;312;p31"/>
          <p:cNvPicPr preferRelativeResize="0"/>
          <p:nvPr/>
        </p:nvPicPr>
        <p:blipFill>
          <a:blip r:embed="rId3">
            <a:alphaModFix/>
          </a:blip>
          <a:stretch>
            <a:fillRect/>
          </a:stretch>
        </p:blipFill>
        <p:spPr>
          <a:xfrm>
            <a:off x="228600" y="1440000"/>
            <a:ext cx="504000" cy="504000"/>
          </a:xfrm>
          <a:prstGeom prst="rect">
            <a:avLst/>
          </a:prstGeom>
          <a:noFill/>
          <a:ln>
            <a:noFill/>
          </a:ln>
        </p:spPr>
      </p:pic>
      <p:pic>
        <p:nvPicPr>
          <p:cNvPr id="313" name="Google Shape;313;p31"/>
          <p:cNvPicPr preferRelativeResize="0"/>
          <p:nvPr/>
        </p:nvPicPr>
        <p:blipFill>
          <a:blip r:embed="rId3">
            <a:alphaModFix/>
          </a:blip>
          <a:stretch>
            <a:fillRect/>
          </a:stretch>
        </p:blipFill>
        <p:spPr>
          <a:xfrm>
            <a:off x="228600" y="2160000"/>
            <a:ext cx="504000" cy="504000"/>
          </a:xfrm>
          <a:prstGeom prst="rect">
            <a:avLst/>
          </a:prstGeom>
          <a:noFill/>
          <a:ln>
            <a:noFill/>
          </a:ln>
        </p:spPr>
      </p:pic>
      <p:pic>
        <p:nvPicPr>
          <p:cNvPr id="314" name="Google Shape;314;p31"/>
          <p:cNvPicPr preferRelativeResize="0"/>
          <p:nvPr/>
        </p:nvPicPr>
        <p:blipFill>
          <a:blip r:embed="rId3">
            <a:alphaModFix/>
          </a:blip>
          <a:stretch>
            <a:fillRect/>
          </a:stretch>
        </p:blipFill>
        <p:spPr>
          <a:xfrm>
            <a:off x="228600" y="2880000"/>
            <a:ext cx="504000" cy="504000"/>
          </a:xfrm>
          <a:prstGeom prst="rect">
            <a:avLst/>
          </a:prstGeom>
          <a:noFill/>
          <a:ln>
            <a:noFill/>
          </a:ln>
        </p:spPr>
      </p:pic>
      <p:pic>
        <p:nvPicPr>
          <p:cNvPr id="315" name="Google Shape;315;p31"/>
          <p:cNvPicPr preferRelativeResize="0"/>
          <p:nvPr/>
        </p:nvPicPr>
        <p:blipFill>
          <a:blip r:embed="rId3">
            <a:alphaModFix/>
          </a:blip>
          <a:stretch>
            <a:fillRect/>
          </a:stretch>
        </p:blipFill>
        <p:spPr>
          <a:xfrm>
            <a:off x="228600" y="3600000"/>
            <a:ext cx="504000" cy="50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5910450" y="1394300"/>
            <a:ext cx="197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chemeClr val="lt1"/>
                </a:solidFill>
                <a:latin typeface="Comfortaa"/>
                <a:ea typeface="Comfortaa"/>
                <a:cs typeface="Comfortaa"/>
                <a:sym typeface="Comfortaa"/>
              </a:rPr>
              <a:t>PRIMER</a:t>
            </a:r>
            <a:endParaRPr sz="1800">
              <a:solidFill>
                <a:schemeClr val="lt1"/>
              </a:solidFill>
              <a:latin typeface="Comfortaa"/>
              <a:ea typeface="Comfortaa"/>
              <a:cs typeface="Comfortaa"/>
              <a:sym typeface="Comfortaa"/>
            </a:endParaRPr>
          </a:p>
        </p:txBody>
      </p:sp>
      <p:sp>
        <p:nvSpPr>
          <p:cNvPr id="62" name="Google Shape;62;p14"/>
          <p:cNvSpPr txBox="1"/>
          <p:nvPr/>
        </p:nvSpPr>
        <p:spPr>
          <a:xfrm>
            <a:off x="720000" y="126000"/>
            <a:ext cx="7387200" cy="104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2800">
                <a:latin typeface="Comfortaa SemiBold"/>
                <a:ea typeface="Comfortaa SemiBold"/>
                <a:cs typeface="Comfortaa SemiBold"/>
                <a:sym typeface="Comfortaa SemiBold"/>
              </a:rPr>
              <a:t>RAZLOZI ZA UPITNA ZDRAVSTVENA PONAŠANJA: ŠTA KAŽU LEKARI?</a:t>
            </a:r>
            <a:endParaRPr sz="2800">
              <a:solidFill>
                <a:srgbClr val="000000"/>
              </a:solidFill>
              <a:latin typeface="Comfortaa SemiBold"/>
              <a:ea typeface="Comfortaa SemiBold"/>
              <a:cs typeface="Comfortaa SemiBold"/>
              <a:sym typeface="Comfortaa SemiBold"/>
            </a:endParaRPr>
          </a:p>
        </p:txBody>
      </p:sp>
      <p:pic>
        <p:nvPicPr>
          <p:cNvPr id="63" name="Google Shape;63;p14"/>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64" name="Google Shape;64;p14"/>
          <p:cNvSpPr/>
          <p:nvPr/>
        </p:nvSpPr>
        <p:spPr>
          <a:xfrm>
            <a:off x="0" y="1130000"/>
            <a:ext cx="8173200" cy="3664200"/>
          </a:xfrm>
          <a:prstGeom prst="rect">
            <a:avLst/>
          </a:prstGeom>
          <a:solidFill>
            <a:srgbClr val="36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p:nvPr/>
        </p:nvSpPr>
        <p:spPr>
          <a:xfrm>
            <a:off x="982800" y="2359375"/>
            <a:ext cx="7079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rgbClr val="FFFFFF"/>
                </a:solidFill>
                <a:latin typeface="Comfortaa"/>
                <a:ea typeface="Comfortaa"/>
                <a:cs typeface="Comfortaa"/>
                <a:sym typeface="Comfortaa"/>
              </a:rPr>
              <a:t>Nedostatak resursa</a:t>
            </a:r>
            <a:r>
              <a:rPr lang="en-GB" sz="1600">
                <a:solidFill>
                  <a:srgbClr val="FFFFFF"/>
                </a:solidFill>
                <a:latin typeface="Comfortaa"/>
                <a:ea typeface="Comfortaa"/>
                <a:cs typeface="Comfortaa"/>
                <a:sym typeface="Comfortaa"/>
              </a:rPr>
              <a:t> </a:t>
            </a:r>
            <a:endParaRPr sz="1600">
              <a:solidFill>
                <a:srgbClr val="FFFFFF"/>
              </a:solidFill>
              <a:latin typeface="Comfortaa"/>
              <a:ea typeface="Comfortaa"/>
              <a:cs typeface="Comfortaa"/>
              <a:sym typeface="Comfortaa"/>
            </a:endParaRPr>
          </a:p>
        </p:txBody>
      </p:sp>
      <p:sp>
        <p:nvSpPr>
          <p:cNvPr id="66" name="Google Shape;66;p14"/>
          <p:cNvSpPr txBox="1"/>
          <p:nvPr/>
        </p:nvSpPr>
        <p:spPr>
          <a:xfrm>
            <a:off x="1332000" y="4117200"/>
            <a:ext cx="648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FFFFFF"/>
                </a:solidFill>
                <a:latin typeface="Comfortaa"/>
                <a:ea typeface="Comfortaa"/>
                <a:cs typeface="Comfortaa"/>
                <a:sym typeface="Comfortaa"/>
              </a:rPr>
              <a:t>Alternativne metode lečenja su dostupnije i lakše se primenjuju od konvencionalnih.</a:t>
            </a:r>
            <a:endParaRPr sz="1600">
              <a:solidFill>
                <a:srgbClr val="FFFFFF"/>
              </a:solidFill>
              <a:latin typeface="Comfortaa"/>
              <a:ea typeface="Comfortaa"/>
              <a:cs typeface="Comfortaa"/>
              <a:sym typeface="Comfortaa"/>
            </a:endParaRPr>
          </a:p>
        </p:txBody>
      </p:sp>
      <p:sp>
        <p:nvSpPr>
          <p:cNvPr id="67" name="Google Shape;67;p14"/>
          <p:cNvSpPr txBox="1"/>
          <p:nvPr/>
        </p:nvSpPr>
        <p:spPr>
          <a:xfrm>
            <a:off x="981425" y="1366375"/>
            <a:ext cx="70794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b="1">
                <a:solidFill>
                  <a:srgbClr val="FFFFFF"/>
                </a:solidFill>
                <a:latin typeface="Comfortaa"/>
                <a:ea typeface="Comfortaa"/>
                <a:cs typeface="Comfortaa"/>
                <a:sym typeface="Comfortaa"/>
              </a:rPr>
              <a:t>Manjak zdravstvenog obrazovanja</a:t>
            </a:r>
            <a:endParaRPr sz="1600">
              <a:solidFill>
                <a:srgbClr val="FFFFFF"/>
              </a:solidFill>
              <a:latin typeface="Comfortaa"/>
              <a:ea typeface="Comfortaa"/>
              <a:cs typeface="Comfortaa"/>
              <a:sym typeface="Comfortaa"/>
            </a:endParaRPr>
          </a:p>
        </p:txBody>
      </p:sp>
      <p:sp>
        <p:nvSpPr>
          <p:cNvPr id="68" name="Google Shape;68;p14"/>
          <p:cNvSpPr txBox="1"/>
          <p:nvPr/>
        </p:nvSpPr>
        <p:spPr>
          <a:xfrm>
            <a:off x="1281150" y="1728000"/>
            <a:ext cx="6480000" cy="68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500">
                <a:solidFill>
                  <a:schemeClr val="lt1"/>
                </a:solidFill>
                <a:latin typeface="Comfortaa"/>
                <a:ea typeface="Comfortaa"/>
                <a:cs typeface="Comfortaa"/>
                <a:sym typeface="Comfortaa"/>
              </a:rPr>
              <a:t>Pacijenti sa kojima se lekari susreću često ne znaju kakve negativne posledice nepridržavanje može da prouzrokuje. </a:t>
            </a:r>
            <a:endParaRPr sz="1500">
              <a:latin typeface="Comfortaa"/>
              <a:ea typeface="Comfortaa"/>
              <a:cs typeface="Comfortaa"/>
              <a:sym typeface="Comfortaa"/>
            </a:endParaRPr>
          </a:p>
        </p:txBody>
      </p:sp>
      <p:sp>
        <p:nvSpPr>
          <p:cNvPr id="69" name="Google Shape;69;p14"/>
          <p:cNvSpPr txBox="1"/>
          <p:nvPr/>
        </p:nvSpPr>
        <p:spPr>
          <a:xfrm>
            <a:off x="1332000" y="2721000"/>
            <a:ext cx="6480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Lekari u zdravstvenom sistemu nemaju dovoljno vremena da se posvete pacijentu van same dijagnoze i terapije. Stoga pacijenti odlučuju da konsultuju TKAM praktičare koji im posvećuju znatno više vremena.</a:t>
            </a:r>
            <a:endParaRPr sz="1500">
              <a:latin typeface="Comfortaa"/>
              <a:ea typeface="Comfortaa"/>
              <a:cs typeface="Comfortaa"/>
              <a:sym typeface="Comfortaa"/>
            </a:endParaRPr>
          </a:p>
        </p:txBody>
      </p:sp>
      <p:sp>
        <p:nvSpPr>
          <p:cNvPr id="70" name="Google Shape;70;p14"/>
          <p:cNvSpPr txBox="1"/>
          <p:nvPr/>
        </p:nvSpPr>
        <p:spPr>
          <a:xfrm>
            <a:off x="982800" y="3755750"/>
            <a:ext cx="7079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rgbClr val="FFFFFF"/>
                </a:solidFill>
                <a:latin typeface="Comfortaa"/>
                <a:ea typeface="Comfortaa"/>
                <a:cs typeface="Comfortaa"/>
                <a:sym typeface="Comfortaa"/>
              </a:rPr>
              <a:t>Dostupnost i jednostavnost upotrebe</a:t>
            </a:r>
            <a:endParaRPr sz="1600" b="1">
              <a:solidFill>
                <a:srgbClr val="FFFFFF"/>
              </a:solidFill>
              <a:latin typeface="Comfortaa"/>
              <a:ea typeface="Comfortaa"/>
              <a:cs typeface="Comfortaa"/>
              <a:sym typeface="Comfortaa"/>
            </a:endParaRPr>
          </a:p>
        </p:txBody>
      </p:sp>
      <p:pic>
        <p:nvPicPr>
          <p:cNvPr id="71" name="Google Shape;71;p14"/>
          <p:cNvPicPr preferRelativeResize="0"/>
          <p:nvPr/>
        </p:nvPicPr>
        <p:blipFill>
          <a:blip r:embed="rId4">
            <a:alphaModFix/>
          </a:blip>
          <a:stretch>
            <a:fillRect/>
          </a:stretch>
        </p:blipFill>
        <p:spPr>
          <a:xfrm>
            <a:off x="154800" y="1433338"/>
            <a:ext cx="720000" cy="720000"/>
          </a:xfrm>
          <a:prstGeom prst="rect">
            <a:avLst/>
          </a:prstGeom>
          <a:noFill/>
          <a:ln>
            <a:noFill/>
          </a:ln>
        </p:spPr>
      </p:pic>
      <p:pic>
        <p:nvPicPr>
          <p:cNvPr id="72" name="Google Shape;72;p14"/>
          <p:cNvPicPr preferRelativeResize="0"/>
          <p:nvPr/>
        </p:nvPicPr>
        <p:blipFill>
          <a:blip r:embed="rId5">
            <a:alphaModFix/>
          </a:blip>
          <a:stretch>
            <a:fillRect/>
          </a:stretch>
        </p:blipFill>
        <p:spPr>
          <a:xfrm>
            <a:off x="154800" y="2571750"/>
            <a:ext cx="720000" cy="720000"/>
          </a:xfrm>
          <a:prstGeom prst="rect">
            <a:avLst/>
          </a:prstGeom>
          <a:noFill/>
          <a:ln>
            <a:noFill/>
          </a:ln>
        </p:spPr>
      </p:pic>
      <p:pic>
        <p:nvPicPr>
          <p:cNvPr id="73" name="Google Shape;73;p14"/>
          <p:cNvPicPr preferRelativeResize="0"/>
          <p:nvPr/>
        </p:nvPicPr>
        <p:blipFill>
          <a:blip r:embed="rId6">
            <a:alphaModFix/>
          </a:blip>
          <a:stretch>
            <a:fillRect/>
          </a:stretch>
        </p:blipFill>
        <p:spPr>
          <a:xfrm>
            <a:off x="154800" y="3931925"/>
            <a:ext cx="720000" cy="720000"/>
          </a:xfrm>
          <a:prstGeom prst="rect">
            <a:avLst/>
          </a:prstGeom>
          <a:noFill/>
          <a:ln>
            <a:noFill/>
          </a:ln>
        </p:spPr>
      </p:pic>
      <p:sp>
        <p:nvSpPr>
          <p:cNvPr id="74" name="Google Shape;74;p14"/>
          <p:cNvSpPr/>
          <p:nvPr/>
        </p:nvSpPr>
        <p:spPr>
          <a:xfrm>
            <a:off x="2250" y="4788625"/>
            <a:ext cx="8175600" cy="354900"/>
          </a:xfrm>
          <a:prstGeom prst="rect">
            <a:avLst/>
          </a:prstGeom>
          <a:solidFill>
            <a:srgbClr val="3A3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chemeClr val="lt1"/>
                </a:solidFill>
                <a:latin typeface="Comfortaa Light"/>
                <a:ea typeface="Comfortaa Light"/>
                <a:cs typeface="Comfortaa Light"/>
                <a:sym typeface="Comfortaa Light"/>
              </a:rPr>
              <a:t>Rezultati fokus grupa sa lekarima i TKAM praktičarima sprovedenih u okviru projekta REASON4HEALTH</a:t>
            </a:r>
            <a:endParaRPr sz="1100">
              <a:solidFill>
                <a:schemeClr val="lt1"/>
              </a:solidFill>
              <a:latin typeface="Comfortaa Light"/>
              <a:ea typeface="Comfortaa Light"/>
              <a:cs typeface="Comfortaa Light"/>
              <a:sym typeface="Comfortaa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p:nvPr/>
        </p:nvSpPr>
        <p:spPr>
          <a:xfrm>
            <a:off x="-7900" y="1356450"/>
            <a:ext cx="8253300" cy="3786900"/>
          </a:xfrm>
          <a:prstGeom prst="rect">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txBox="1">
            <a:spLocks noGrp="1"/>
          </p:cNvSpPr>
          <p:nvPr>
            <p:ph type="title"/>
          </p:nvPr>
        </p:nvSpPr>
        <p:spPr>
          <a:xfrm>
            <a:off x="1080000" y="2772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PRENOŠENJE INFORMACIJA</a:t>
            </a:r>
            <a:endParaRPr sz="2420"/>
          </a:p>
        </p:txBody>
      </p:sp>
      <p:sp>
        <p:nvSpPr>
          <p:cNvPr id="322" name="Google Shape;322;p32"/>
          <p:cNvSpPr txBox="1"/>
          <p:nvPr/>
        </p:nvSpPr>
        <p:spPr>
          <a:xfrm>
            <a:off x="936000" y="1425450"/>
            <a:ext cx="71184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Koristite jednostavna uputstva – svakodnevni jezik i što manje medicinskih termina</a:t>
            </a:r>
            <a:endParaRPr sz="1600">
              <a:solidFill>
                <a:schemeClr val="dk1"/>
              </a:solidFill>
              <a:latin typeface="Comfortaa"/>
              <a:ea typeface="Comfortaa"/>
              <a:cs typeface="Comfortaa"/>
              <a:sym typeface="Comfortaa"/>
            </a:endParaRPr>
          </a:p>
        </p:txBody>
      </p:sp>
      <p:sp>
        <p:nvSpPr>
          <p:cNvPr id="323" name="Google Shape;323;p32"/>
          <p:cNvSpPr txBox="1"/>
          <p:nvPr/>
        </p:nvSpPr>
        <p:spPr>
          <a:xfrm>
            <a:off x="936000" y="2196000"/>
            <a:ext cx="71184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Budite konkretni, a ne uopšteni (koristite brojke – broj ponavljanja, vreme u minutima, satima, itd.)</a:t>
            </a:r>
            <a:endParaRPr sz="1600">
              <a:solidFill>
                <a:schemeClr val="dk1"/>
              </a:solidFill>
              <a:latin typeface="Comfortaa"/>
              <a:ea typeface="Comfortaa"/>
              <a:cs typeface="Comfortaa"/>
              <a:sym typeface="Comfortaa"/>
            </a:endParaRPr>
          </a:p>
        </p:txBody>
      </p:sp>
      <p:sp>
        <p:nvSpPr>
          <p:cNvPr id="324" name="Google Shape;324;p32"/>
          <p:cNvSpPr txBox="1"/>
          <p:nvPr/>
        </p:nvSpPr>
        <p:spPr>
          <a:xfrm>
            <a:off x="935999" y="3560475"/>
            <a:ext cx="7378841" cy="8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dirty="0" err="1">
                <a:solidFill>
                  <a:schemeClr val="dk1"/>
                </a:solidFill>
                <a:latin typeface="Comfortaa"/>
                <a:ea typeface="Comfortaa"/>
                <a:cs typeface="Comfortaa"/>
                <a:sym typeface="Comfortaa"/>
              </a:rPr>
              <a:t>Pripremite</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ako</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možete</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i</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pisana</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uputstva</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koja</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ćete</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pacijentima</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dati</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nakon</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usmenog</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objašnjenja</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iako</a:t>
            </a:r>
            <a:r>
              <a:rPr lang="en-GB" sz="1600" dirty="0">
                <a:solidFill>
                  <a:schemeClr val="dk1"/>
                </a:solidFill>
                <a:latin typeface="Comfortaa"/>
                <a:ea typeface="Comfortaa"/>
                <a:cs typeface="Comfortaa"/>
                <a:sym typeface="Comfortaa"/>
              </a:rPr>
              <a:t> je to za Vas </a:t>
            </a:r>
            <a:r>
              <a:rPr lang="en-GB" sz="1600" dirty="0" err="1">
                <a:solidFill>
                  <a:schemeClr val="dk1"/>
                </a:solidFill>
                <a:latin typeface="Comfortaa"/>
                <a:ea typeface="Comfortaa"/>
                <a:cs typeface="Comfortaa"/>
                <a:sym typeface="Comfortaa"/>
              </a:rPr>
              <a:t>dodatni</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napor</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pacijenti</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su</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zadovoljniji</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i</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sigurniji</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te</a:t>
            </a:r>
            <a:r>
              <a:rPr lang="en-GB" sz="1600" dirty="0">
                <a:solidFill>
                  <a:schemeClr val="dk1"/>
                </a:solidFill>
                <a:latin typeface="Comfortaa"/>
                <a:ea typeface="Comfortaa"/>
                <a:cs typeface="Comfortaa"/>
                <a:sym typeface="Comfortaa"/>
              </a:rPr>
              <a:t> se </a:t>
            </a:r>
            <a:r>
              <a:rPr lang="en-GB" sz="1600" dirty="0" err="1">
                <a:solidFill>
                  <a:schemeClr val="dk1"/>
                </a:solidFill>
                <a:latin typeface="Comfortaa"/>
                <a:ea typeface="Comfortaa"/>
                <a:cs typeface="Comfortaa"/>
                <a:sym typeface="Comfortaa"/>
              </a:rPr>
              <a:t>više</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pridržavaju</a:t>
            </a:r>
            <a:r>
              <a:rPr lang="en-GB" sz="1600" dirty="0">
                <a:solidFill>
                  <a:schemeClr val="dk1"/>
                </a:solidFill>
                <a:latin typeface="Comfortaa"/>
                <a:ea typeface="Comfortaa"/>
                <a:cs typeface="Comfortaa"/>
                <a:sym typeface="Comfortaa"/>
              </a:rPr>
              <a:t> </a:t>
            </a:r>
            <a:r>
              <a:rPr lang="en-GB" sz="1600" dirty="0" err="1">
                <a:solidFill>
                  <a:schemeClr val="dk1"/>
                </a:solidFill>
                <a:latin typeface="Comfortaa"/>
                <a:ea typeface="Comfortaa"/>
                <a:cs typeface="Comfortaa"/>
                <a:sym typeface="Comfortaa"/>
              </a:rPr>
              <a:t>preporuka</a:t>
            </a:r>
            <a:r>
              <a:rPr lang="en-GB" sz="1600" dirty="0">
                <a:solidFill>
                  <a:schemeClr val="dk1"/>
                </a:solidFill>
                <a:latin typeface="Comfortaa"/>
                <a:ea typeface="Comfortaa"/>
                <a:cs typeface="Comfortaa"/>
                <a:sym typeface="Comfortaa"/>
              </a:rPr>
              <a:t>)</a:t>
            </a:r>
            <a:endParaRPr sz="1600" dirty="0">
              <a:solidFill>
                <a:schemeClr val="dk1"/>
              </a:solidFill>
              <a:latin typeface="Comfortaa"/>
              <a:ea typeface="Comfortaa"/>
              <a:cs typeface="Comfortaa"/>
              <a:sym typeface="Comfortaa"/>
            </a:endParaRPr>
          </a:p>
        </p:txBody>
      </p:sp>
      <p:sp>
        <p:nvSpPr>
          <p:cNvPr id="325" name="Google Shape;325;p32"/>
          <p:cNvSpPr txBox="1"/>
          <p:nvPr/>
        </p:nvSpPr>
        <p:spPr>
          <a:xfrm>
            <a:off x="936000" y="3032400"/>
            <a:ext cx="71184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Pitajte pacijenta da ponovi instrukciju sopstvenim rečima</a:t>
            </a:r>
            <a:endParaRPr sz="1600">
              <a:solidFill>
                <a:schemeClr val="dk1"/>
              </a:solidFill>
              <a:latin typeface="Comfortaa"/>
              <a:ea typeface="Comfortaa"/>
              <a:cs typeface="Comfortaa"/>
              <a:sym typeface="Comfortaa"/>
            </a:endParaRPr>
          </a:p>
        </p:txBody>
      </p:sp>
      <p:sp>
        <p:nvSpPr>
          <p:cNvPr id="326" name="Google Shape;326;p32"/>
          <p:cNvSpPr txBox="1"/>
          <p:nvPr/>
        </p:nvSpPr>
        <p:spPr>
          <a:xfrm>
            <a:off x="936000" y="4559850"/>
            <a:ext cx="7118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Relaksirajte uplašene/jako zabrinute pacijente pre uputstava </a:t>
            </a:r>
            <a:endParaRPr sz="1600">
              <a:solidFill>
                <a:schemeClr val="dk1"/>
              </a:solidFill>
              <a:latin typeface="Comfortaa"/>
              <a:ea typeface="Comfortaa"/>
              <a:cs typeface="Comfortaa"/>
              <a:sym typeface="Comfortaa"/>
            </a:endParaRPr>
          </a:p>
        </p:txBody>
      </p:sp>
      <p:pic>
        <p:nvPicPr>
          <p:cNvPr id="327" name="Google Shape;327;p32"/>
          <p:cNvPicPr preferRelativeResize="0"/>
          <p:nvPr/>
        </p:nvPicPr>
        <p:blipFill>
          <a:blip r:embed="rId3">
            <a:alphaModFix/>
          </a:blip>
          <a:stretch>
            <a:fillRect/>
          </a:stretch>
        </p:blipFill>
        <p:spPr>
          <a:xfrm>
            <a:off x="228600" y="1440000"/>
            <a:ext cx="504000" cy="504000"/>
          </a:xfrm>
          <a:prstGeom prst="rect">
            <a:avLst/>
          </a:prstGeom>
          <a:noFill/>
          <a:ln>
            <a:noFill/>
          </a:ln>
        </p:spPr>
      </p:pic>
      <p:pic>
        <p:nvPicPr>
          <p:cNvPr id="328" name="Google Shape;328;p32"/>
          <p:cNvPicPr preferRelativeResize="0"/>
          <p:nvPr/>
        </p:nvPicPr>
        <p:blipFill>
          <a:blip r:embed="rId3">
            <a:alphaModFix/>
          </a:blip>
          <a:stretch>
            <a:fillRect/>
          </a:stretch>
        </p:blipFill>
        <p:spPr>
          <a:xfrm>
            <a:off x="228600" y="2236200"/>
            <a:ext cx="504000" cy="504000"/>
          </a:xfrm>
          <a:prstGeom prst="rect">
            <a:avLst/>
          </a:prstGeom>
          <a:noFill/>
          <a:ln>
            <a:noFill/>
          </a:ln>
        </p:spPr>
      </p:pic>
      <p:pic>
        <p:nvPicPr>
          <p:cNvPr id="329" name="Google Shape;329;p32"/>
          <p:cNvPicPr preferRelativeResize="0"/>
          <p:nvPr/>
        </p:nvPicPr>
        <p:blipFill>
          <a:blip r:embed="rId3">
            <a:alphaModFix/>
          </a:blip>
          <a:stretch>
            <a:fillRect/>
          </a:stretch>
        </p:blipFill>
        <p:spPr>
          <a:xfrm>
            <a:off x="228600" y="2956200"/>
            <a:ext cx="504000" cy="504000"/>
          </a:xfrm>
          <a:prstGeom prst="rect">
            <a:avLst/>
          </a:prstGeom>
          <a:noFill/>
          <a:ln>
            <a:noFill/>
          </a:ln>
        </p:spPr>
      </p:pic>
      <p:pic>
        <p:nvPicPr>
          <p:cNvPr id="330" name="Google Shape;330;p32"/>
          <p:cNvPicPr preferRelativeResize="0"/>
          <p:nvPr/>
        </p:nvPicPr>
        <p:blipFill>
          <a:blip r:embed="rId3">
            <a:alphaModFix/>
          </a:blip>
          <a:stretch>
            <a:fillRect/>
          </a:stretch>
        </p:blipFill>
        <p:spPr>
          <a:xfrm>
            <a:off x="228600" y="3752400"/>
            <a:ext cx="504000" cy="504000"/>
          </a:xfrm>
          <a:prstGeom prst="rect">
            <a:avLst/>
          </a:prstGeom>
          <a:noFill/>
          <a:ln>
            <a:noFill/>
          </a:ln>
        </p:spPr>
      </p:pic>
      <p:pic>
        <p:nvPicPr>
          <p:cNvPr id="331" name="Google Shape;331;p32"/>
          <p:cNvPicPr preferRelativeResize="0"/>
          <p:nvPr/>
        </p:nvPicPr>
        <p:blipFill>
          <a:blip r:embed="rId3">
            <a:alphaModFix/>
          </a:blip>
          <a:stretch>
            <a:fillRect/>
          </a:stretch>
        </p:blipFill>
        <p:spPr>
          <a:xfrm>
            <a:off x="230400" y="4472400"/>
            <a:ext cx="504000" cy="504000"/>
          </a:xfrm>
          <a:prstGeom prst="rect">
            <a:avLst/>
          </a:prstGeom>
          <a:noFill/>
          <a:ln>
            <a:noFill/>
          </a:ln>
        </p:spPr>
      </p:pic>
      <p:pic>
        <p:nvPicPr>
          <p:cNvPr id="332" name="Google Shape;332;p32"/>
          <p:cNvPicPr preferRelativeResize="0"/>
          <p:nvPr/>
        </p:nvPicPr>
        <p:blipFill>
          <a:blip r:embed="rId3">
            <a:alphaModFix/>
          </a:blip>
          <a:stretch>
            <a:fillRect/>
          </a:stretch>
        </p:blipFill>
        <p:spPr>
          <a:xfrm>
            <a:off x="0" y="151200"/>
            <a:ext cx="864000" cy="864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p:nvPr/>
        </p:nvSpPr>
        <p:spPr>
          <a:xfrm>
            <a:off x="-7900" y="1356450"/>
            <a:ext cx="8253300" cy="3786900"/>
          </a:xfrm>
          <a:prstGeom prst="rect">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txBox="1">
            <a:spLocks noGrp="1"/>
          </p:cNvSpPr>
          <p:nvPr>
            <p:ph type="title"/>
          </p:nvPr>
        </p:nvSpPr>
        <p:spPr>
          <a:xfrm>
            <a:off x="1080000" y="277200"/>
            <a:ext cx="7752300" cy="5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PRENOŠENJE INFORMACIJA</a:t>
            </a:r>
            <a:endParaRPr sz="2420"/>
          </a:p>
        </p:txBody>
      </p:sp>
      <p:sp>
        <p:nvSpPr>
          <p:cNvPr id="339" name="Google Shape;339;p33"/>
          <p:cNvSpPr txBox="1"/>
          <p:nvPr/>
        </p:nvSpPr>
        <p:spPr>
          <a:xfrm>
            <a:off x="936000" y="1501650"/>
            <a:ext cx="71184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Ponovite sami pacijentu važne informacije više puta.</a:t>
            </a:r>
            <a:endParaRPr sz="1600">
              <a:solidFill>
                <a:schemeClr val="dk1"/>
              </a:solidFill>
              <a:latin typeface="Comfortaa"/>
              <a:ea typeface="Comfortaa"/>
              <a:cs typeface="Comfortaa"/>
              <a:sym typeface="Comfortaa"/>
            </a:endParaRPr>
          </a:p>
        </p:txBody>
      </p:sp>
      <p:sp>
        <p:nvSpPr>
          <p:cNvPr id="340" name="Google Shape;340;p33"/>
          <p:cNvSpPr txBox="1"/>
          <p:nvPr/>
        </p:nvSpPr>
        <p:spPr>
          <a:xfrm>
            <a:off x="936000" y="2119800"/>
            <a:ext cx="71184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Naglasite važnost informacije (npr. „Ovo što ću Vam sada reći je od ključne važnosti...“)</a:t>
            </a:r>
            <a:endParaRPr sz="1600">
              <a:solidFill>
                <a:schemeClr val="dk1"/>
              </a:solidFill>
              <a:latin typeface="Comfortaa"/>
              <a:ea typeface="Comfortaa"/>
              <a:cs typeface="Comfortaa"/>
              <a:sym typeface="Comfortaa"/>
            </a:endParaRPr>
          </a:p>
        </p:txBody>
      </p:sp>
      <p:sp>
        <p:nvSpPr>
          <p:cNvPr id="341" name="Google Shape;341;p33"/>
          <p:cNvSpPr txBox="1"/>
          <p:nvPr/>
        </p:nvSpPr>
        <p:spPr>
          <a:xfrm>
            <a:off x="936000" y="3484275"/>
            <a:ext cx="7309500" cy="7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Podelite informaciju na značajne delove, na primer: “Prvo ću Vam govoriti o dijagnozi, onda o tretmanu, a zatim o prognozi”.</a:t>
            </a:r>
            <a:endParaRPr sz="1600">
              <a:solidFill>
                <a:schemeClr val="dk1"/>
              </a:solidFill>
              <a:latin typeface="Comfortaa"/>
              <a:ea typeface="Comfortaa"/>
              <a:cs typeface="Comfortaa"/>
              <a:sym typeface="Comfortaa"/>
            </a:endParaRPr>
          </a:p>
        </p:txBody>
      </p:sp>
      <p:sp>
        <p:nvSpPr>
          <p:cNvPr id="342" name="Google Shape;342;p33"/>
          <p:cNvSpPr txBox="1"/>
          <p:nvPr/>
        </p:nvSpPr>
        <p:spPr>
          <a:xfrm>
            <a:off x="936000" y="2880000"/>
            <a:ext cx="71184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Dajte ključne informacije na početku ili na kraju.</a:t>
            </a:r>
            <a:endParaRPr sz="1600">
              <a:solidFill>
                <a:schemeClr val="dk1"/>
              </a:solidFill>
              <a:latin typeface="Comfortaa"/>
              <a:ea typeface="Comfortaa"/>
              <a:cs typeface="Comfortaa"/>
              <a:sym typeface="Comfortaa"/>
            </a:endParaRPr>
          </a:p>
        </p:txBody>
      </p:sp>
      <p:sp>
        <p:nvSpPr>
          <p:cNvPr id="343" name="Google Shape;343;p33"/>
          <p:cNvSpPr txBox="1"/>
          <p:nvPr/>
        </p:nvSpPr>
        <p:spPr>
          <a:xfrm>
            <a:off x="936000" y="4331250"/>
            <a:ext cx="7118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Na kraju sumirati plan tretmana i šta kada se tretman završi (kontrola ili…)</a:t>
            </a:r>
            <a:endParaRPr sz="1600">
              <a:solidFill>
                <a:schemeClr val="dk1"/>
              </a:solidFill>
              <a:latin typeface="Comfortaa"/>
              <a:ea typeface="Comfortaa"/>
              <a:cs typeface="Comfortaa"/>
              <a:sym typeface="Comfortaa"/>
            </a:endParaRPr>
          </a:p>
        </p:txBody>
      </p:sp>
      <p:pic>
        <p:nvPicPr>
          <p:cNvPr id="344" name="Google Shape;344;p33"/>
          <p:cNvPicPr preferRelativeResize="0"/>
          <p:nvPr/>
        </p:nvPicPr>
        <p:blipFill>
          <a:blip r:embed="rId3">
            <a:alphaModFix/>
          </a:blip>
          <a:stretch>
            <a:fillRect/>
          </a:stretch>
        </p:blipFill>
        <p:spPr>
          <a:xfrm>
            <a:off x="228600" y="1440000"/>
            <a:ext cx="504000" cy="504000"/>
          </a:xfrm>
          <a:prstGeom prst="rect">
            <a:avLst/>
          </a:prstGeom>
          <a:noFill/>
          <a:ln>
            <a:noFill/>
          </a:ln>
        </p:spPr>
      </p:pic>
      <p:pic>
        <p:nvPicPr>
          <p:cNvPr id="345" name="Google Shape;345;p33"/>
          <p:cNvPicPr preferRelativeResize="0"/>
          <p:nvPr/>
        </p:nvPicPr>
        <p:blipFill>
          <a:blip r:embed="rId3">
            <a:alphaModFix/>
          </a:blip>
          <a:stretch>
            <a:fillRect/>
          </a:stretch>
        </p:blipFill>
        <p:spPr>
          <a:xfrm>
            <a:off x="228600" y="2160000"/>
            <a:ext cx="504000" cy="504000"/>
          </a:xfrm>
          <a:prstGeom prst="rect">
            <a:avLst/>
          </a:prstGeom>
          <a:noFill/>
          <a:ln>
            <a:noFill/>
          </a:ln>
        </p:spPr>
      </p:pic>
      <p:pic>
        <p:nvPicPr>
          <p:cNvPr id="346" name="Google Shape;346;p33"/>
          <p:cNvPicPr preferRelativeResize="0"/>
          <p:nvPr/>
        </p:nvPicPr>
        <p:blipFill>
          <a:blip r:embed="rId3">
            <a:alphaModFix/>
          </a:blip>
          <a:stretch>
            <a:fillRect/>
          </a:stretch>
        </p:blipFill>
        <p:spPr>
          <a:xfrm>
            <a:off x="228600" y="2880000"/>
            <a:ext cx="504000" cy="504000"/>
          </a:xfrm>
          <a:prstGeom prst="rect">
            <a:avLst/>
          </a:prstGeom>
          <a:noFill/>
          <a:ln>
            <a:noFill/>
          </a:ln>
        </p:spPr>
      </p:pic>
      <p:pic>
        <p:nvPicPr>
          <p:cNvPr id="347" name="Google Shape;347;p33"/>
          <p:cNvPicPr preferRelativeResize="0"/>
          <p:nvPr/>
        </p:nvPicPr>
        <p:blipFill>
          <a:blip r:embed="rId3">
            <a:alphaModFix/>
          </a:blip>
          <a:stretch>
            <a:fillRect/>
          </a:stretch>
        </p:blipFill>
        <p:spPr>
          <a:xfrm>
            <a:off x="228600" y="3600000"/>
            <a:ext cx="504000" cy="504000"/>
          </a:xfrm>
          <a:prstGeom prst="rect">
            <a:avLst/>
          </a:prstGeom>
          <a:noFill/>
          <a:ln>
            <a:noFill/>
          </a:ln>
        </p:spPr>
      </p:pic>
      <p:pic>
        <p:nvPicPr>
          <p:cNvPr id="348" name="Google Shape;348;p33"/>
          <p:cNvPicPr preferRelativeResize="0"/>
          <p:nvPr/>
        </p:nvPicPr>
        <p:blipFill>
          <a:blip r:embed="rId3">
            <a:alphaModFix/>
          </a:blip>
          <a:stretch>
            <a:fillRect/>
          </a:stretch>
        </p:blipFill>
        <p:spPr>
          <a:xfrm>
            <a:off x="230400" y="4396200"/>
            <a:ext cx="504000" cy="504000"/>
          </a:xfrm>
          <a:prstGeom prst="rect">
            <a:avLst/>
          </a:prstGeom>
          <a:noFill/>
          <a:ln>
            <a:noFill/>
          </a:ln>
        </p:spPr>
      </p:pic>
      <p:pic>
        <p:nvPicPr>
          <p:cNvPr id="349" name="Google Shape;349;p33"/>
          <p:cNvPicPr preferRelativeResize="0"/>
          <p:nvPr/>
        </p:nvPicPr>
        <p:blipFill>
          <a:blip r:embed="rId3">
            <a:alphaModFix/>
          </a:blip>
          <a:stretch>
            <a:fillRect/>
          </a:stretch>
        </p:blipFill>
        <p:spPr>
          <a:xfrm>
            <a:off x="0" y="151200"/>
            <a:ext cx="864000" cy="864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4"/>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a:t>
            </a:r>
            <a:endParaRPr sz="2420"/>
          </a:p>
          <a:p>
            <a:pPr marL="0" lvl="0" indent="0" algn="l" rtl="0">
              <a:spcBef>
                <a:spcPts val="0"/>
              </a:spcBef>
              <a:spcAft>
                <a:spcPts val="0"/>
              </a:spcAft>
              <a:buSzPts val="990"/>
              <a:buNone/>
            </a:pPr>
            <a:r>
              <a:rPr lang="en-GB" sz="2420"/>
              <a:t>FOKUSIRAJTE SE NA ZDRAVSTVENI PROBLEM</a:t>
            </a:r>
            <a:endParaRPr sz="2420"/>
          </a:p>
        </p:txBody>
      </p:sp>
      <p:sp>
        <p:nvSpPr>
          <p:cNvPr id="355" name="Google Shape;355;p34"/>
          <p:cNvSpPr/>
          <p:nvPr/>
        </p:nvSpPr>
        <p:spPr>
          <a:xfrm>
            <a:off x="0" y="1270525"/>
            <a:ext cx="8277900" cy="23565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0" y="3666600"/>
            <a:ext cx="8277900" cy="14772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pic>
        <p:nvPicPr>
          <p:cNvPr id="357" name="Google Shape;357;p34"/>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358" name="Google Shape;358;p34"/>
          <p:cNvSpPr txBox="1"/>
          <p:nvPr/>
        </p:nvSpPr>
        <p:spPr>
          <a:xfrm>
            <a:off x="936000" y="1528600"/>
            <a:ext cx="7272000" cy="73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GB" sz="1700">
                <a:solidFill>
                  <a:schemeClr val="dk1"/>
                </a:solidFill>
                <a:latin typeface="Comfortaa"/>
                <a:ea typeface="Comfortaa"/>
                <a:cs typeface="Comfortaa"/>
                <a:sym typeface="Comfortaa"/>
              </a:rPr>
              <a:t>Držite razgovor u okviru zdravstvenog problema zbog kojeg je pacijent došao.</a:t>
            </a:r>
            <a:endParaRPr sz="1700">
              <a:solidFill>
                <a:schemeClr val="dk1"/>
              </a:solidFill>
              <a:latin typeface="Comfortaa"/>
              <a:ea typeface="Comfortaa"/>
              <a:cs typeface="Comfortaa"/>
              <a:sym typeface="Comfortaa"/>
            </a:endParaRPr>
          </a:p>
        </p:txBody>
      </p:sp>
      <p:sp>
        <p:nvSpPr>
          <p:cNvPr id="359" name="Google Shape;359;p34"/>
          <p:cNvSpPr txBox="1"/>
          <p:nvPr/>
        </p:nvSpPr>
        <p:spPr>
          <a:xfrm>
            <a:off x="1294350" y="2281675"/>
            <a:ext cx="65859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Comfortaa"/>
                <a:ea typeface="Comfortaa"/>
                <a:cs typeface="Comfortaa"/>
                <a:sym typeface="Comfortaa"/>
              </a:rPr>
              <a:t>Ukoliko pacijent sam kaže nešto nevezano za zdravstveno stanje, to znači da ima potrebu da se sa Vama poveže i na taj način. U tom slučaju uzvratite, ali ubrzo nakon toga pređite na zdravstveni problem. </a:t>
            </a:r>
            <a:endParaRPr sz="1600">
              <a:latin typeface="Comfortaa"/>
              <a:ea typeface="Comfortaa"/>
              <a:cs typeface="Comfortaa"/>
              <a:sym typeface="Comfortaa"/>
            </a:endParaRPr>
          </a:p>
        </p:txBody>
      </p:sp>
      <p:sp>
        <p:nvSpPr>
          <p:cNvPr id="360" name="Google Shape;360;p34"/>
          <p:cNvSpPr txBox="1"/>
          <p:nvPr/>
        </p:nvSpPr>
        <p:spPr>
          <a:xfrm>
            <a:off x="936000" y="3928825"/>
            <a:ext cx="7151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lt1"/>
                </a:solidFill>
                <a:latin typeface="Comfortaa"/>
                <a:ea typeface="Comfortaa"/>
                <a:cs typeface="Comfortaa"/>
                <a:sym typeface="Comfortaa"/>
              </a:rPr>
              <a:t>Iako se možda čini da bi razgovor o drugim temama relaksirao pacijenta, pacijenti često to doživljavaju kao nezainteresovanost i nepoštovanje, što može značajno da naruši odnos. </a:t>
            </a:r>
            <a:endParaRPr sz="1600">
              <a:solidFill>
                <a:schemeClr val="lt1"/>
              </a:solidFill>
              <a:latin typeface="Comfortaa"/>
              <a:ea typeface="Comfortaa"/>
              <a:cs typeface="Comfortaa"/>
              <a:sym typeface="Comfortaa"/>
            </a:endParaRPr>
          </a:p>
        </p:txBody>
      </p:sp>
      <p:pic>
        <p:nvPicPr>
          <p:cNvPr id="361" name="Google Shape;361;p34"/>
          <p:cNvPicPr preferRelativeResize="0"/>
          <p:nvPr/>
        </p:nvPicPr>
        <p:blipFill>
          <a:blip r:embed="rId4">
            <a:alphaModFix/>
          </a:blip>
          <a:stretch>
            <a:fillRect/>
          </a:stretch>
        </p:blipFill>
        <p:spPr>
          <a:xfrm>
            <a:off x="643450" y="2578525"/>
            <a:ext cx="576000" cy="576000"/>
          </a:xfrm>
          <a:prstGeom prst="rect">
            <a:avLst/>
          </a:prstGeom>
          <a:noFill/>
          <a:ln>
            <a:noFill/>
          </a:ln>
        </p:spPr>
      </p:pic>
      <p:pic>
        <p:nvPicPr>
          <p:cNvPr id="362" name="Google Shape;362;p34"/>
          <p:cNvPicPr preferRelativeResize="0"/>
          <p:nvPr/>
        </p:nvPicPr>
        <p:blipFill>
          <a:blip r:embed="rId3">
            <a:alphaModFix/>
          </a:blip>
          <a:stretch>
            <a:fillRect/>
          </a:stretch>
        </p:blipFill>
        <p:spPr>
          <a:xfrm>
            <a:off x="191900" y="1605850"/>
            <a:ext cx="576000" cy="576000"/>
          </a:xfrm>
          <a:prstGeom prst="rect">
            <a:avLst/>
          </a:prstGeom>
          <a:noFill/>
          <a:ln>
            <a:noFill/>
          </a:ln>
        </p:spPr>
      </p:pic>
      <p:pic>
        <p:nvPicPr>
          <p:cNvPr id="363" name="Google Shape;363;p34"/>
          <p:cNvPicPr preferRelativeResize="0"/>
          <p:nvPr/>
        </p:nvPicPr>
        <p:blipFill>
          <a:blip r:embed="rId5">
            <a:alphaModFix/>
          </a:blip>
          <a:stretch>
            <a:fillRect/>
          </a:stretch>
        </p:blipFill>
        <p:spPr>
          <a:xfrm>
            <a:off x="119900" y="4045200"/>
            <a:ext cx="720000" cy="72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5"/>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a:t>
            </a:r>
            <a:endParaRPr sz="2420"/>
          </a:p>
          <a:p>
            <a:pPr marL="0" lvl="0" indent="0" algn="l" rtl="0">
              <a:spcBef>
                <a:spcPts val="0"/>
              </a:spcBef>
              <a:spcAft>
                <a:spcPts val="0"/>
              </a:spcAft>
              <a:buSzPts val="990"/>
              <a:buNone/>
            </a:pPr>
            <a:r>
              <a:rPr lang="en-GB" sz="2420"/>
              <a:t>POŠTUJTE GRANICE SVAKOG PACIJENTA</a:t>
            </a:r>
            <a:endParaRPr sz="2420"/>
          </a:p>
        </p:txBody>
      </p:sp>
      <p:sp>
        <p:nvSpPr>
          <p:cNvPr id="369" name="Google Shape;369;p35"/>
          <p:cNvSpPr/>
          <p:nvPr/>
        </p:nvSpPr>
        <p:spPr>
          <a:xfrm>
            <a:off x="0" y="1270525"/>
            <a:ext cx="8277900" cy="38730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70" name="Google Shape;370;p35"/>
          <p:cNvSpPr txBox="1"/>
          <p:nvPr/>
        </p:nvSpPr>
        <p:spPr>
          <a:xfrm>
            <a:off x="936000" y="1452400"/>
            <a:ext cx="7272000" cy="104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500" dirty="0" err="1">
                <a:solidFill>
                  <a:schemeClr val="dk1"/>
                </a:solidFill>
                <a:latin typeface="Comfortaa"/>
                <a:ea typeface="Comfortaa"/>
                <a:cs typeface="Comfortaa"/>
                <a:sym typeface="Comfortaa"/>
              </a:rPr>
              <a:t>Vodite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računa</a:t>
            </a:r>
            <a:r>
              <a:rPr lang="en-GB" sz="1500" dirty="0">
                <a:solidFill>
                  <a:schemeClr val="dk1"/>
                </a:solidFill>
                <a:latin typeface="Comfortaa"/>
                <a:ea typeface="Comfortaa"/>
                <a:cs typeface="Comfortaa"/>
                <a:sym typeface="Comfortaa"/>
              </a:rPr>
              <a:t> o </a:t>
            </a:r>
            <a:r>
              <a:rPr lang="en-GB" sz="1500" dirty="0" err="1">
                <a:solidFill>
                  <a:schemeClr val="dk1"/>
                </a:solidFill>
                <a:latin typeface="Comfortaa"/>
                <a:ea typeface="Comfortaa"/>
                <a:cs typeface="Comfortaa"/>
                <a:sym typeface="Comfortaa"/>
              </a:rPr>
              <a:t>granicama</a:t>
            </a:r>
            <a:r>
              <a:rPr lang="en-GB" sz="1500" dirty="0">
                <a:solidFill>
                  <a:schemeClr val="dk1"/>
                </a:solidFill>
                <a:latin typeface="Comfortaa"/>
                <a:ea typeface="Comfortaa"/>
                <a:cs typeface="Comfortaa"/>
                <a:sym typeface="Comfortaa"/>
              </a:rPr>
              <a:t> - </a:t>
            </a:r>
            <a:r>
              <a:rPr lang="en-GB" sz="1500" dirty="0" err="1">
                <a:solidFill>
                  <a:schemeClr val="dk1"/>
                </a:solidFill>
                <a:latin typeface="Comfortaa"/>
                <a:ea typeface="Comfortaa"/>
                <a:cs typeface="Comfortaa"/>
                <a:sym typeface="Comfortaa"/>
              </a:rPr>
              <a:t>nemojte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pacijentu</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postavljati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lična</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pitanja</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koja</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nisu</a:t>
            </a:r>
            <a:r>
              <a:rPr lang="en-GB" sz="1500" dirty="0">
                <a:solidFill>
                  <a:schemeClr val="dk1"/>
                </a:solidFill>
                <a:latin typeface="Comfortaa"/>
                <a:ea typeface="Comfortaa"/>
                <a:cs typeface="Comfortaa"/>
                <a:sym typeface="Comfortaa"/>
              </a:rPr>
              <a:t> u </a:t>
            </a:r>
            <a:r>
              <a:rPr lang="en-GB" sz="1500" dirty="0" err="1">
                <a:solidFill>
                  <a:schemeClr val="dk1"/>
                </a:solidFill>
                <a:latin typeface="Comfortaa"/>
                <a:ea typeface="Comfortaa"/>
                <a:cs typeface="Comfortaa"/>
                <a:sym typeface="Comfortaa"/>
              </a:rPr>
              <a:t>vezi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sa</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zdravstvenim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stanjem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niti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iznosite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svoje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lične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teme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ukoliko</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nisu</a:t>
            </a:r>
            <a:r>
              <a:rPr lang="en-GB" sz="1500" dirty="0">
                <a:solidFill>
                  <a:schemeClr val="dk1"/>
                </a:solidFill>
                <a:latin typeface="Comfortaa"/>
                <a:ea typeface="Comfortaa"/>
                <a:cs typeface="Comfortaa"/>
                <a:sym typeface="Comfortaa"/>
              </a:rPr>
              <a:t> u </a:t>
            </a:r>
            <a:r>
              <a:rPr lang="en-GB" sz="1500" dirty="0" err="1">
                <a:solidFill>
                  <a:schemeClr val="dk1"/>
                </a:solidFill>
                <a:latin typeface="Comfortaa"/>
                <a:ea typeface="Comfortaa"/>
                <a:cs typeface="Comfortaa"/>
                <a:sym typeface="Comfortaa"/>
              </a:rPr>
              <a:t>eksplicitnoj</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vezi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sa</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pacijentovim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zdravstvenim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stanjem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ukoliko</a:t>
            </a:r>
            <a:r>
              <a:rPr lang="en-GB" sz="1500" dirty="0">
                <a:solidFill>
                  <a:schemeClr val="dk1"/>
                </a:solidFill>
                <a:latin typeface="Comfortaa"/>
                <a:ea typeface="Comfortaa"/>
                <a:cs typeface="Comfortaa"/>
                <a:sym typeface="Comfortaa"/>
              </a:rPr>
              <a:t> ne </a:t>
            </a:r>
            <a:r>
              <a:rPr lang="en-GB" sz="1500" dirty="0" err="1">
                <a:solidFill>
                  <a:schemeClr val="dk1"/>
                </a:solidFill>
                <a:latin typeface="Comfortaa"/>
                <a:ea typeface="Comfortaa"/>
                <a:cs typeface="Comfortaa"/>
                <a:sym typeface="Comfortaa"/>
              </a:rPr>
              <a:t>mogu</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pacijentu</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biti</a:t>
            </a:r>
            <a:r>
              <a:rPr lang="en-GB" sz="1500" dirty="0">
                <a:solidFill>
                  <a:schemeClr val="dk1"/>
                </a:solidFill>
                <a:latin typeface="Comfortaa"/>
                <a:ea typeface="Comfortaa"/>
                <a:cs typeface="Comfortaa"/>
                <a:sym typeface="Comfortaa"/>
              </a:rPr>
              <a:t> od </a:t>
            </a:r>
            <a:r>
              <a:rPr lang="en-GB" sz="1500" dirty="0" err="1">
                <a:solidFill>
                  <a:schemeClr val="dk1"/>
                </a:solidFill>
                <a:latin typeface="Comfortaa"/>
                <a:ea typeface="Comfortaa"/>
                <a:cs typeface="Comfortaa"/>
                <a:sym typeface="Comfortaa"/>
              </a:rPr>
              <a:t>koristi</a:t>
            </a:r>
            <a:r>
              <a:rPr lang="en-GB" sz="1500" dirty="0">
                <a:solidFill>
                  <a:schemeClr val="dk1"/>
                </a:solidFill>
                <a:latin typeface="Comfortaa"/>
                <a:ea typeface="Comfortaa"/>
                <a:cs typeface="Comfortaa"/>
                <a:sym typeface="Comfortaa"/>
              </a:rPr>
              <a:t>. </a:t>
            </a:r>
            <a:endParaRPr sz="1500" dirty="0">
              <a:solidFill>
                <a:schemeClr val="dk1"/>
              </a:solidFill>
              <a:latin typeface="Comfortaa"/>
              <a:ea typeface="Comfortaa"/>
              <a:cs typeface="Comfortaa"/>
              <a:sym typeface="Comfortaa"/>
            </a:endParaRPr>
          </a:p>
          <a:p>
            <a:pPr marL="0" lvl="0" indent="0" algn="l" rtl="0">
              <a:lnSpc>
                <a:spcPct val="100000"/>
              </a:lnSpc>
              <a:spcBef>
                <a:spcPts val="1000"/>
              </a:spcBef>
              <a:spcAft>
                <a:spcPts val="0"/>
              </a:spcAft>
              <a:buClr>
                <a:schemeClr val="dk1"/>
              </a:buClr>
              <a:buSzPts val="1100"/>
              <a:buFont typeface="Arial"/>
              <a:buNone/>
            </a:pPr>
            <a:endParaRPr sz="1500" dirty="0">
              <a:solidFill>
                <a:schemeClr val="dk1"/>
              </a:solidFill>
              <a:latin typeface="Comfortaa"/>
              <a:ea typeface="Comfortaa"/>
              <a:cs typeface="Comfortaa"/>
              <a:sym typeface="Comfortaa"/>
            </a:endParaRPr>
          </a:p>
          <a:p>
            <a:pPr marL="0" lvl="0" indent="0" algn="l" rtl="0">
              <a:lnSpc>
                <a:spcPct val="100000"/>
              </a:lnSpc>
              <a:spcBef>
                <a:spcPts val="1000"/>
              </a:spcBef>
              <a:spcAft>
                <a:spcPts val="1000"/>
              </a:spcAft>
              <a:buNone/>
            </a:pPr>
            <a:endParaRPr sz="1500" dirty="0">
              <a:solidFill>
                <a:schemeClr val="dk1"/>
              </a:solidFill>
              <a:latin typeface="Comfortaa"/>
              <a:ea typeface="Comfortaa"/>
              <a:cs typeface="Comfortaa"/>
              <a:sym typeface="Comfortaa"/>
            </a:endParaRPr>
          </a:p>
        </p:txBody>
      </p:sp>
      <p:sp>
        <p:nvSpPr>
          <p:cNvPr id="371" name="Google Shape;371;p35"/>
          <p:cNvSpPr txBox="1"/>
          <p:nvPr/>
        </p:nvSpPr>
        <p:spPr>
          <a:xfrm>
            <a:off x="936000" y="2641441"/>
            <a:ext cx="72720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dirty="0">
                <a:latin typeface="Comfortaa"/>
                <a:ea typeface="Comfortaa"/>
                <a:cs typeface="Comfortaa"/>
                <a:sym typeface="Comfortaa"/>
              </a:rPr>
              <a:t>U </a:t>
            </a:r>
            <a:r>
              <a:rPr lang="en-GB" sz="1500" dirty="0" err="1">
                <a:latin typeface="Comfortaa"/>
                <a:ea typeface="Comfortaa"/>
                <a:cs typeface="Comfortaa"/>
                <a:sym typeface="Comfortaa"/>
              </a:rPr>
              <a:t>razgovoru</a:t>
            </a:r>
            <a:r>
              <a:rPr lang="en-GB" sz="1500" dirty="0">
                <a:latin typeface="Comfortaa"/>
                <a:ea typeface="Comfortaa"/>
                <a:cs typeface="Comfortaa"/>
                <a:sym typeface="Comfortaa"/>
              </a:rPr>
              <a:t> </a:t>
            </a:r>
            <a:r>
              <a:rPr lang="en-GB" sz="1500" dirty="0" err="1">
                <a:latin typeface="Comfortaa"/>
                <a:ea typeface="Comfortaa"/>
                <a:cs typeface="Comfortaa"/>
                <a:sym typeface="Comfortaa"/>
              </a:rPr>
              <a:t>sa</a:t>
            </a:r>
            <a:r>
              <a:rPr lang="en-GB" sz="1500" dirty="0">
                <a:latin typeface="Comfortaa"/>
                <a:ea typeface="Comfortaa"/>
                <a:cs typeface="Comfortaa"/>
                <a:sym typeface="Comfortaa"/>
              </a:rPr>
              <a:t> </a:t>
            </a:r>
            <a:r>
              <a:rPr lang="en-GB" sz="1500" dirty="0" err="1">
                <a:latin typeface="Comfortaa"/>
                <a:ea typeface="Comfortaa"/>
                <a:cs typeface="Comfortaa"/>
                <a:sym typeface="Comfortaa"/>
              </a:rPr>
              <a:t>pacijentima</a:t>
            </a:r>
            <a:r>
              <a:rPr lang="en-GB" sz="1500" dirty="0">
                <a:latin typeface="Comfortaa"/>
                <a:ea typeface="Comfortaa"/>
                <a:cs typeface="Comfortaa"/>
                <a:sym typeface="Comfortaa"/>
              </a:rPr>
              <a:t> </a:t>
            </a:r>
            <a:r>
              <a:rPr lang="en-GB" sz="1500" dirty="0" err="1">
                <a:latin typeface="Comfortaa"/>
                <a:ea typeface="Comfortaa"/>
                <a:cs typeface="Comfortaa"/>
                <a:sym typeface="Comfortaa"/>
              </a:rPr>
              <a:t>nemojte</a:t>
            </a:r>
            <a:r>
              <a:rPr lang="en-GB" sz="1500" dirty="0">
                <a:latin typeface="Comfortaa"/>
                <a:ea typeface="Comfortaa"/>
                <a:cs typeface="Comfortaa"/>
                <a:sym typeface="Comfortaa"/>
              </a:rPr>
              <a:t> </a:t>
            </a:r>
            <a:r>
              <a:rPr lang="en-GB" sz="1500" dirty="0" err="1">
                <a:latin typeface="Comfortaa"/>
                <a:ea typeface="Comfortaa"/>
                <a:cs typeface="Comfortaa"/>
                <a:sym typeface="Comfortaa"/>
              </a:rPr>
              <a:t>sebi</a:t>
            </a:r>
            <a:r>
              <a:rPr lang="en-GB" sz="1500" dirty="0">
                <a:latin typeface="Comfortaa"/>
                <a:ea typeface="Comfortaa"/>
                <a:cs typeface="Comfortaa"/>
                <a:sym typeface="Comfortaa"/>
              </a:rPr>
              <a:t> </a:t>
            </a:r>
            <a:r>
              <a:rPr lang="en-GB" sz="1500" dirty="0" err="1">
                <a:latin typeface="Comfortaa"/>
                <a:ea typeface="Comfortaa"/>
                <a:cs typeface="Comfortaa"/>
                <a:sym typeface="Comfortaa"/>
              </a:rPr>
              <a:t>davati</a:t>
            </a:r>
            <a:r>
              <a:rPr lang="en-GB" sz="1500" dirty="0">
                <a:latin typeface="Comfortaa"/>
                <a:ea typeface="Comfortaa"/>
                <a:cs typeface="Comfortaa"/>
                <a:sym typeface="Comfortaa"/>
              </a:rPr>
              <a:t> za </a:t>
            </a:r>
            <a:r>
              <a:rPr lang="en-GB" sz="1500" dirty="0" err="1">
                <a:latin typeface="Comfortaa"/>
                <a:ea typeface="Comfortaa"/>
                <a:cs typeface="Comfortaa"/>
                <a:sym typeface="Comfortaa"/>
              </a:rPr>
              <a:t>pravo</a:t>
            </a:r>
            <a:r>
              <a:rPr lang="en-GB" sz="1500" dirty="0">
                <a:latin typeface="Comfortaa"/>
                <a:ea typeface="Comfortaa"/>
                <a:cs typeface="Comfortaa"/>
                <a:sym typeface="Comfortaa"/>
              </a:rPr>
              <a:t> da </a:t>
            </a:r>
            <a:r>
              <a:rPr lang="en-GB" sz="1500" dirty="0" err="1">
                <a:latin typeface="Comfortaa"/>
                <a:ea typeface="Comfortaa"/>
                <a:cs typeface="Comfortaa"/>
                <a:sym typeface="Comfortaa"/>
              </a:rPr>
              <a:t>postavljate</a:t>
            </a:r>
            <a:r>
              <a:rPr lang="en-GB" sz="1500" dirty="0">
                <a:latin typeface="Comfortaa"/>
                <a:ea typeface="Comfortaa"/>
                <a:cs typeface="Comfortaa"/>
                <a:sym typeface="Comfortaa"/>
              </a:rPr>
              <a:t> </a:t>
            </a:r>
            <a:r>
              <a:rPr lang="en-GB" sz="1500" dirty="0" err="1">
                <a:latin typeface="Comfortaa"/>
                <a:ea typeface="Comfortaa"/>
                <a:cs typeface="Comfortaa"/>
                <a:sym typeface="Comfortaa"/>
              </a:rPr>
              <a:t>pitanja</a:t>
            </a:r>
            <a:r>
              <a:rPr lang="en-GB" sz="1500" dirty="0">
                <a:latin typeface="Comfortaa"/>
                <a:ea typeface="Comfortaa"/>
                <a:cs typeface="Comfortaa"/>
                <a:sym typeface="Comfortaa"/>
              </a:rPr>
              <a:t> </a:t>
            </a:r>
            <a:r>
              <a:rPr lang="en-GB" sz="1500" dirty="0" err="1">
                <a:latin typeface="Comfortaa"/>
                <a:ea typeface="Comfortaa"/>
                <a:cs typeface="Comfortaa"/>
                <a:sym typeface="Comfortaa"/>
              </a:rPr>
              <a:t>i</a:t>
            </a:r>
            <a:r>
              <a:rPr lang="en-GB" sz="1500" dirty="0">
                <a:latin typeface="Comfortaa"/>
                <a:ea typeface="Comfortaa"/>
                <a:cs typeface="Comfortaa"/>
                <a:sym typeface="Comfortaa"/>
              </a:rPr>
              <a:t> </a:t>
            </a:r>
            <a:r>
              <a:rPr lang="en-GB" sz="1500" dirty="0" err="1">
                <a:latin typeface="Comfortaa"/>
                <a:ea typeface="Comfortaa"/>
                <a:cs typeface="Comfortaa"/>
                <a:sym typeface="Comfortaa"/>
              </a:rPr>
              <a:t>razgovorate</a:t>
            </a:r>
            <a:r>
              <a:rPr lang="en-GB" sz="1500" dirty="0">
                <a:latin typeface="Comfortaa"/>
                <a:ea typeface="Comfortaa"/>
                <a:cs typeface="Comfortaa"/>
                <a:sym typeface="Comfortaa"/>
              </a:rPr>
              <a:t> o </a:t>
            </a:r>
            <a:r>
              <a:rPr lang="en-GB" sz="1500" dirty="0" err="1">
                <a:latin typeface="Comfortaa"/>
                <a:ea typeface="Comfortaa"/>
                <a:cs typeface="Comfortaa"/>
                <a:sym typeface="Comfortaa"/>
              </a:rPr>
              <a:t>namerama</a:t>
            </a:r>
            <a:r>
              <a:rPr lang="en-GB" sz="1500" dirty="0">
                <a:latin typeface="Comfortaa"/>
                <a:ea typeface="Comfortaa"/>
                <a:cs typeface="Comfortaa"/>
                <a:sym typeface="Comfortaa"/>
              </a:rPr>
              <a:t> u </a:t>
            </a:r>
            <a:r>
              <a:rPr lang="en-GB" sz="1500" dirty="0" err="1">
                <a:latin typeface="Comfortaa"/>
                <a:ea typeface="Comfortaa"/>
                <a:cs typeface="Comfortaa"/>
                <a:sym typeface="Comfortaa"/>
              </a:rPr>
              <a:t>vezi</a:t>
            </a:r>
            <a:r>
              <a:rPr lang="en-GB" sz="1500" dirty="0">
                <a:latin typeface="Comfortaa"/>
                <a:ea typeface="Comfortaa"/>
                <a:cs typeface="Comfortaa"/>
                <a:sym typeface="Comfortaa"/>
              </a:rPr>
              <a:t> </a:t>
            </a:r>
            <a:r>
              <a:rPr lang="en-GB" sz="1500" dirty="0" err="1">
                <a:latin typeface="Comfortaa"/>
                <a:ea typeface="Comfortaa"/>
                <a:cs typeface="Comfortaa"/>
                <a:sym typeface="Comfortaa"/>
              </a:rPr>
              <a:t>sa</a:t>
            </a:r>
            <a:r>
              <a:rPr lang="en-GB" sz="1500" dirty="0">
                <a:latin typeface="Comfortaa"/>
                <a:ea typeface="Comfortaa"/>
                <a:cs typeface="Comfortaa"/>
                <a:sym typeface="Comfortaa"/>
              </a:rPr>
              <a:t> </a:t>
            </a:r>
            <a:r>
              <a:rPr lang="en-GB" sz="1500" dirty="0" err="1">
                <a:latin typeface="Comfortaa"/>
                <a:ea typeface="Comfortaa"/>
                <a:cs typeface="Comfortaa"/>
                <a:sym typeface="Comfortaa"/>
              </a:rPr>
              <a:t>roditeljstvom</a:t>
            </a:r>
            <a:r>
              <a:rPr lang="en-GB" sz="1500" dirty="0">
                <a:latin typeface="Comfortaa"/>
                <a:ea typeface="Comfortaa"/>
                <a:cs typeface="Comfortaa"/>
                <a:sym typeface="Comfortaa"/>
              </a:rPr>
              <a:t> (</a:t>
            </a:r>
            <a:r>
              <a:rPr lang="en-GB" sz="1500" dirty="0" err="1">
                <a:latin typeface="Comfortaa"/>
                <a:ea typeface="Comfortaa"/>
                <a:cs typeface="Comfortaa"/>
                <a:sym typeface="Comfortaa"/>
              </a:rPr>
              <a:t>deca</a:t>
            </a:r>
            <a:r>
              <a:rPr lang="en-GB" sz="1500" dirty="0">
                <a:latin typeface="Comfortaa"/>
                <a:ea typeface="Comfortaa"/>
                <a:cs typeface="Comfortaa"/>
                <a:sym typeface="Comfortaa"/>
              </a:rPr>
              <a:t> da </a:t>
            </a:r>
            <a:r>
              <a:rPr lang="en-GB" sz="1500" dirty="0" err="1">
                <a:latin typeface="Comfortaa"/>
                <a:ea typeface="Comfortaa"/>
                <a:cs typeface="Comfortaa"/>
                <a:sym typeface="Comfortaa"/>
              </a:rPr>
              <a:t>ili</a:t>
            </a:r>
            <a:r>
              <a:rPr lang="en-GB" sz="1500" dirty="0">
                <a:latin typeface="Comfortaa"/>
                <a:ea typeface="Comfortaa"/>
                <a:cs typeface="Comfortaa"/>
                <a:sym typeface="Comfortaa"/>
              </a:rPr>
              <a:t> ne, </a:t>
            </a:r>
            <a:r>
              <a:rPr lang="en-GB" sz="1500" dirty="0" err="1">
                <a:latin typeface="Comfortaa"/>
                <a:ea typeface="Comfortaa"/>
                <a:cs typeface="Comfortaa"/>
                <a:sym typeface="Comfortaa"/>
              </a:rPr>
              <a:t>broj</a:t>
            </a:r>
            <a:r>
              <a:rPr lang="en-GB" sz="1500" dirty="0">
                <a:latin typeface="Comfortaa"/>
                <a:ea typeface="Comfortaa"/>
                <a:cs typeface="Comfortaa"/>
                <a:sym typeface="Comfortaa"/>
              </a:rPr>
              <a:t> </a:t>
            </a:r>
            <a:r>
              <a:rPr lang="en-GB" sz="1500" dirty="0" err="1">
                <a:latin typeface="Comfortaa"/>
                <a:ea typeface="Comfortaa"/>
                <a:cs typeface="Comfortaa"/>
                <a:sym typeface="Comfortaa"/>
              </a:rPr>
              <a:t>dece</a:t>
            </a:r>
            <a:r>
              <a:rPr lang="en-GB" sz="1500" dirty="0">
                <a:latin typeface="Comfortaa"/>
                <a:ea typeface="Comfortaa"/>
                <a:cs typeface="Comfortaa"/>
                <a:sym typeface="Comfortaa"/>
              </a:rPr>
              <a:t>) </a:t>
            </a:r>
            <a:r>
              <a:rPr lang="en-GB" sz="1500" dirty="0" err="1">
                <a:latin typeface="Comfortaa"/>
                <a:ea typeface="Comfortaa"/>
                <a:cs typeface="Comfortaa"/>
                <a:sym typeface="Comfortaa"/>
              </a:rPr>
              <a:t>i</a:t>
            </a:r>
            <a:r>
              <a:rPr lang="en-GB" sz="1500" dirty="0">
                <a:latin typeface="Comfortaa"/>
                <a:ea typeface="Comfortaa"/>
                <a:cs typeface="Comfortaa"/>
                <a:sym typeface="Comfortaa"/>
              </a:rPr>
              <a:t> </a:t>
            </a:r>
            <a:r>
              <a:rPr lang="en-GB" sz="1500" dirty="0" err="1">
                <a:latin typeface="Comfortaa"/>
                <a:ea typeface="Comfortaa"/>
                <a:cs typeface="Comfortaa"/>
                <a:sym typeface="Comfortaa"/>
              </a:rPr>
              <a:t>drugim</a:t>
            </a:r>
            <a:r>
              <a:rPr lang="en-GB" sz="1500" dirty="0">
                <a:latin typeface="Comfortaa"/>
                <a:ea typeface="Comfortaa"/>
                <a:cs typeface="Comfortaa"/>
                <a:sym typeface="Comfortaa"/>
              </a:rPr>
              <a:t> </a:t>
            </a:r>
            <a:r>
              <a:rPr lang="en-GB" sz="1500" dirty="0" err="1">
                <a:latin typeface="Comfortaa"/>
                <a:ea typeface="Comfortaa"/>
                <a:cs typeface="Comfortaa"/>
                <a:sym typeface="Comfortaa"/>
              </a:rPr>
              <a:t>ličnim</a:t>
            </a:r>
            <a:r>
              <a:rPr lang="en-GB" sz="1500" dirty="0">
                <a:latin typeface="Comfortaa"/>
                <a:ea typeface="Comfortaa"/>
                <a:cs typeface="Comfortaa"/>
                <a:sym typeface="Comfortaa"/>
              </a:rPr>
              <a:t> </a:t>
            </a:r>
            <a:r>
              <a:rPr lang="en-GB" sz="1500" dirty="0" err="1">
                <a:latin typeface="Comfortaa"/>
                <a:ea typeface="Comfortaa"/>
                <a:cs typeface="Comfortaa"/>
                <a:sym typeface="Comfortaa"/>
              </a:rPr>
              <a:t>izborima</a:t>
            </a:r>
            <a:r>
              <a:rPr lang="en-GB" sz="1500" dirty="0">
                <a:latin typeface="Comfortaa"/>
                <a:ea typeface="Comfortaa"/>
                <a:cs typeface="Comfortaa"/>
                <a:sym typeface="Comfortaa"/>
              </a:rPr>
              <a:t> </a:t>
            </a:r>
            <a:r>
              <a:rPr lang="en-GB" sz="1500" dirty="0" err="1">
                <a:latin typeface="Comfortaa"/>
                <a:ea typeface="Comfortaa"/>
                <a:cs typeface="Comfortaa"/>
                <a:sym typeface="Comfortaa"/>
              </a:rPr>
              <a:t>i</a:t>
            </a:r>
            <a:r>
              <a:rPr lang="en-GB" sz="1500" dirty="0">
                <a:latin typeface="Comfortaa"/>
                <a:ea typeface="Comfortaa"/>
                <a:cs typeface="Comfortaa"/>
                <a:sym typeface="Comfortaa"/>
              </a:rPr>
              <a:t> </a:t>
            </a:r>
            <a:r>
              <a:rPr lang="en-GB" sz="1500" dirty="0" err="1">
                <a:latin typeface="Comfortaa"/>
                <a:ea typeface="Comfortaa"/>
                <a:cs typeface="Comfortaa"/>
                <a:sym typeface="Comfortaa"/>
              </a:rPr>
              <a:t>planovima</a:t>
            </a:r>
            <a:r>
              <a:rPr lang="en-GB" sz="1500" dirty="0">
                <a:latin typeface="Comfortaa"/>
                <a:ea typeface="Comfortaa"/>
                <a:cs typeface="Comfortaa"/>
                <a:sym typeface="Comfortaa"/>
              </a:rPr>
              <a:t> (</a:t>
            </a:r>
            <a:r>
              <a:rPr lang="en-GB" sz="1500" dirty="0" err="1">
                <a:latin typeface="Comfortaa"/>
                <a:ea typeface="Comfortaa"/>
                <a:cs typeface="Comfortaa"/>
                <a:sym typeface="Comfortaa"/>
              </a:rPr>
              <a:t>brak</a:t>
            </a:r>
            <a:r>
              <a:rPr lang="en-GB" sz="1500" dirty="0">
                <a:latin typeface="Comfortaa"/>
                <a:ea typeface="Comfortaa"/>
                <a:cs typeface="Comfortaa"/>
                <a:sym typeface="Comfortaa"/>
              </a:rPr>
              <a:t>, </a:t>
            </a:r>
            <a:r>
              <a:rPr lang="en-GB" sz="1500" dirty="0" err="1">
                <a:latin typeface="Comfortaa"/>
                <a:ea typeface="Comfortaa"/>
                <a:cs typeface="Comfortaa"/>
                <a:sym typeface="Comfortaa"/>
              </a:rPr>
              <a:t>broj</a:t>
            </a:r>
            <a:r>
              <a:rPr lang="en-GB" sz="1500" dirty="0">
                <a:latin typeface="Comfortaa"/>
                <a:ea typeface="Comfortaa"/>
                <a:cs typeface="Comfortaa"/>
                <a:sym typeface="Comfortaa"/>
              </a:rPr>
              <a:t> </a:t>
            </a:r>
            <a:r>
              <a:rPr lang="en-GB" sz="1500" dirty="0" err="1">
                <a:latin typeface="Comfortaa"/>
                <a:ea typeface="Comfortaa"/>
                <a:cs typeface="Comfortaa"/>
                <a:sym typeface="Comfortaa"/>
              </a:rPr>
              <a:t>partnera</a:t>
            </a:r>
            <a:r>
              <a:rPr lang="en-GB" sz="1500" dirty="0">
                <a:latin typeface="Comfortaa"/>
                <a:ea typeface="Comfortaa"/>
                <a:cs typeface="Comfortaa"/>
                <a:sym typeface="Comfortaa"/>
              </a:rPr>
              <a:t>, </a:t>
            </a:r>
            <a:r>
              <a:rPr lang="en-GB" sz="1500" dirty="0" err="1">
                <a:latin typeface="Comfortaa"/>
                <a:ea typeface="Comfortaa"/>
                <a:cs typeface="Comfortaa"/>
                <a:sym typeface="Comfortaa"/>
              </a:rPr>
              <a:t>seksualna</a:t>
            </a:r>
            <a:r>
              <a:rPr lang="en-GB" sz="1500" dirty="0">
                <a:latin typeface="Comfortaa"/>
                <a:ea typeface="Comfortaa"/>
                <a:cs typeface="Comfortaa"/>
                <a:sym typeface="Comfortaa"/>
              </a:rPr>
              <a:t> </a:t>
            </a:r>
            <a:r>
              <a:rPr lang="en-GB" sz="1500" dirty="0" err="1">
                <a:latin typeface="Comfortaa"/>
                <a:ea typeface="Comfortaa"/>
                <a:cs typeface="Comfortaa"/>
                <a:sym typeface="Comfortaa"/>
              </a:rPr>
              <a:t>orijentacija</a:t>
            </a:r>
            <a:r>
              <a:rPr lang="en-GB" sz="1500" dirty="0">
                <a:latin typeface="Comfortaa"/>
                <a:ea typeface="Comfortaa"/>
                <a:cs typeface="Comfortaa"/>
                <a:sym typeface="Comfortaa"/>
              </a:rPr>
              <a:t> </a:t>
            </a:r>
            <a:r>
              <a:rPr lang="en-GB" sz="1500" dirty="0" err="1">
                <a:latin typeface="Comfortaa"/>
                <a:ea typeface="Comfortaa"/>
                <a:cs typeface="Comfortaa"/>
                <a:sym typeface="Comfortaa"/>
              </a:rPr>
              <a:t>i</a:t>
            </a:r>
            <a:r>
              <a:rPr lang="en-GB" sz="1500" dirty="0">
                <a:latin typeface="Comfortaa"/>
                <a:ea typeface="Comfortaa"/>
                <a:cs typeface="Comfortaa"/>
                <a:sym typeface="Comfortaa"/>
              </a:rPr>
              <a:t> sl.)</a:t>
            </a:r>
            <a:endParaRPr sz="1500" dirty="0">
              <a:latin typeface="Comfortaa"/>
              <a:ea typeface="Comfortaa"/>
              <a:cs typeface="Comfortaa"/>
              <a:sym typeface="Comfortaa"/>
            </a:endParaRPr>
          </a:p>
        </p:txBody>
      </p:sp>
      <p:pic>
        <p:nvPicPr>
          <p:cNvPr id="372" name="Google Shape;372;p35"/>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373" name="Google Shape;373;p35"/>
          <p:cNvSpPr txBox="1"/>
          <p:nvPr/>
        </p:nvSpPr>
        <p:spPr>
          <a:xfrm>
            <a:off x="936000" y="3894344"/>
            <a:ext cx="7272000" cy="9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500" dirty="0" err="1">
                <a:solidFill>
                  <a:schemeClr val="dk1"/>
                </a:solidFill>
                <a:latin typeface="Comfortaa"/>
                <a:ea typeface="Comfortaa"/>
                <a:cs typeface="Comfortaa"/>
                <a:sym typeface="Comfortaa"/>
              </a:rPr>
              <a:t>Nemojte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sebi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davati</a:t>
            </a:r>
            <a:r>
              <a:rPr lang="en-GB" sz="1500" dirty="0">
                <a:solidFill>
                  <a:schemeClr val="dk1"/>
                </a:solidFill>
                <a:latin typeface="Comfortaa"/>
                <a:ea typeface="Comfortaa"/>
                <a:cs typeface="Comfortaa"/>
                <a:sym typeface="Comfortaa"/>
              </a:rPr>
              <a:t> za </a:t>
            </a:r>
            <a:r>
              <a:rPr lang="en-GB" sz="1500" dirty="0" err="1">
                <a:solidFill>
                  <a:schemeClr val="dk1"/>
                </a:solidFill>
                <a:latin typeface="Comfortaa"/>
                <a:ea typeface="Comfortaa"/>
                <a:cs typeface="Comfortaa"/>
                <a:sym typeface="Comfortaa"/>
              </a:rPr>
              <a:t>pravo</a:t>
            </a:r>
            <a:r>
              <a:rPr lang="en-GB" sz="1500" dirty="0">
                <a:solidFill>
                  <a:schemeClr val="dk1"/>
                </a:solidFill>
                <a:latin typeface="Comfortaa"/>
                <a:ea typeface="Comfortaa"/>
                <a:cs typeface="Comfortaa"/>
                <a:sym typeface="Comfortaa"/>
              </a:rPr>
              <a:t> da </a:t>
            </a:r>
            <a:r>
              <a:rPr lang="en-GB" sz="1500" dirty="0" err="1">
                <a:solidFill>
                  <a:schemeClr val="dk1"/>
                </a:solidFill>
                <a:latin typeface="Comfortaa"/>
                <a:ea typeface="Comfortaa"/>
                <a:cs typeface="Comfortaa"/>
                <a:sym typeface="Comfortaa"/>
              </a:rPr>
              <a:t>komentarišete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izgled</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pacijenata</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osim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ukoliko</a:t>
            </a:r>
            <a:r>
              <a:rPr lang="en-GB" sz="1500" dirty="0">
                <a:solidFill>
                  <a:schemeClr val="dk1"/>
                </a:solidFill>
                <a:latin typeface="Comfortaa"/>
                <a:ea typeface="Comfortaa"/>
                <a:cs typeface="Comfortaa"/>
                <a:sym typeface="Comfortaa"/>
              </a:rPr>
              <a:t> to </a:t>
            </a:r>
            <a:r>
              <a:rPr lang="en-GB" sz="1500" dirty="0" err="1">
                <a:solidFill>
                  <a:schemeClr val="dk1"/>
                </a:solidFill>
                <a:latin typeface="Comfortaa"/>
                <a:ea typeface="Comfortaa"/>
                <a:cs typeface="Comfortaa"/>
                <a:sym typeface="Comfortaa"/>
              </a:rPr>
              <a:t>nije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eksplicitno</a:t>
            </a:r>
            <a:r>
              <a:rPr lang="en-GB" sz="1500" dirty="0">
                <a:solidFill>
                  <a:schemeClr val="dk1"/>
                </a:solidFill>
                <a:latin typeface="Comfortaa"/>
                <a:ea typeface="Comfortaa"/>
                <a:cs typeface="Comfortaa"/>
                <a:sym typeface="Comfortaa"/>
              </a:rPr>
              <a:t> u </a:t>
            </a:r>
            <a:r>
              <a:rPr lang="en-GB" sz="1500" dirty="0" err="1">
                <a:solidFill>
                  <a:schemeClr val="dk1"/>
                </a:solidFill>
                <a:latin typeface="Comfortaa"/>
                <a:ea typeface="Comfortaa"/>
                <a:cs typeface="Comfortaa"/>
                <a:sym typeface="Comfortaa"/>
              </a:rPr>
              <a:t>vezi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sa</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njihovim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zdravstvenim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stanjem</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Nemojte</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ni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pozitivno</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komentarisati</a:t>
            </a:r>
            <a:r>
              <a:rPr lang="en-GB" sz="1500" dirty="0">
                <a:solidFill>
                  <a:schemeClr val="dk1"/>
                </a:solidFill>
                <a:latin typeface="Comfortaa"/>
                <a:ea typeface="Comfortaa"/>
                <a:cs typeface="Comfortaa"/>
                <a:sym typeface="Comfortaa"/>
              </a:rPr>
              <a:t> </a:t>
            </a:r>
            <a:r>
              <a:rPr lang="en-GB" sz="1500" dirty="0" err="1">
                <a:solidFill>
                  <a:schemeClr val="dk1"/>
                </a:solidFill>
                <a:latin typeface="Comfortaa"/>
                <a:ea typeface="Comfortaa"/>
                <a:cs typeface="Comfortaa"/>
                <a:sym typeface="Comfortaa"/>
              </a:rPr>
              <a:t>izgled</a:t>
            </a:r>
            <a:r>
              <a:rPr lang="en-GB" sz="1500" dirty="0">
                <a:solidFill>
                  <a:schemeClr val="dk1"/>
                </a:solidFill>
                <a:latin typeface="Comfortaa"/>
                <a:ea typeface="Comfortaa"/>
                <a:cs typeface="Comfortaa"/>
                <a:sym typeface="Comfortaa"/>
              </a:rPr>
              <a:t>.</a:t>
            </a:r>
            <a:endParaRPr dirty="0">
              <a:solidFill>
                <a:schemeClr val="dk1"/>
              </a:solidFill>
            </a:endParaRPr>
          </a:p>
        </p:txBody>
      </p:sp>
      <p:pic>
        <p:nvPicPr>
          <p:cNvPr id="374" name="Google Shape;374;p35"/>
          <p:cNvPicPr preferRelativeResize="0"/>
          <p:nvPr/>
        </p:nvPicPr>
        <p:blipFill>
          <a:blip r:embed="rId3">
            <a:alphaModFix/>
          </a:blip>
          <a:stretch>
            <a:fillRect/>
          </a:stretch>
        </p:blipFill>
        <p:spPr>
          <a:xfrm>
            <a:off x="180000" y="1613950"/>
            <a:ext cx="720000" cy="720000"/>
          </a:xfrm>
          <a:prstGeom prst="rect">
            <a:avLst/>
          </a:prstGeom>
          <a:noFill/>
          <a:ln>
            <a:noFill/>
          </a:ln>
        </p:spPr>
      </p:pic>
      <p:pic>
        <p:nvPicPr>
          <p:cNvPr id="375" name="Google Shape;375;p35"/>
          <p:cNvPicPr preferRelativeResize="0"/>
          <p:nvPr/>
        </p:nvPicPr>
        <p:blipFill>
          <a:blip r:embed="rId3">
            <a:alphaModFix/>
          </a:blip>
          <a:stretch>
            <a:fillRect/>
          </a:stretch>
        </p:blipFill>
        <p:spPr>
          <a:xfrm>
            <a:off x="180000" y="2809551"/>
            <a:ext cx="720000" cy="720000"/>
          </a:xfrm>
          <a:prstGeom prst="rect">
            <a:avLst/>
          </a:prstGeom>
          <a:noFill/>
          <a:ln>
            <a:noFill/>
          </a:ln>
        </p:spPr>
      </p:pic>
      <p:pic>
        <p:nvPicPr>
          <p:cNvPr id="376" name="Google Shape;376;p35"/>
          <p:cNvPicPr preferRelativeResize="0"/>
          <p:nvPr/>
        </p:nvPicPr>
        <p:blipFill>
          <a:blip r:embed="rId3">
            <a:alphaModFix/>
          </a:blip>
          <a:stretch>
            <a:fillRect/>
          </a:stretch>
        </p:blipFill>
        <p:spPr>
          <a:xfrm>
            <a:off x="180000" y="3933148"/>
            <a:ext cx="720000" cy="720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a:t>
            </a:r>
            <a:endParaRPr sz="2420"/>
          </a:p>
          <a:p>
            <a:pPr marL="0" lvl="0" indent="0" algn="l" rtl="0">
              <a:spcBef>
                <a:spcPts val="0"/>
              </a:spcBef>
              <a:spcAft>
                <a:spcPts val="0"/>
              </a:spcAft>
              <a:buSzPts val="990"/>
              <a:buNone/>
            </a:pPr>
            <a:r>
              <a:rPr lang="en-GB" sz="2420"/>
              <a:t>POŠTUJTE GRANICE SVAKOG PACIJENTA</a:t>
            </a:r>
            <a:endParaRPr sz="2420"/>
          </a:p>
        </p:txBody>
      </p:sp>
      <p:sp>
        <p:nvSpPr>
          <p:cNvPr id="382" name="Google Shape;382;p36"/>
          <p:cNvSpPr/>
          <p:nvPr/>
        </p:nvSpPr>
        <p:spPr>
          <a:xfrm>
            <a:off x="0" y="1270525"/>
            <a:ext cx="8277900" cy="29589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83" name="Google Shape;383;p36"/>
          <p:cNvSpPr txBox="1"/>
          <p:nvPr/>
        </p:nvSpPr>
        <p:spPr>
          <a:xfrm>
            <a:off x="936000" y="1452400"/>
            <a:ext cx="7272000" cy="164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chemeClr val="lt1"/>
                </a:solidFill>
                <a:latin typeface="Comfortaa"/>
                <a:ea typeface="Comfortaa"/>
                <a:cs typeface="Comfortaa"/>
                <a:sym typeface="Comfortaa"/>
              </a:rPr>
              <a:t>Granice su u direktnoj vezi sa poštovanjem pacijenata. Vi ste kao lekar u poziciji moći u odnosu na pacijenta, što čini prelaženje granica problematičnijim. </a:t>
            </a:r>
            <a:endParaRPr sz="1600">
              <a:solidFill>
                <a:schemeClr val="lt1"/>
              </a:solidFill>
              <a:latin typeface="Comfortaa"/>
              <a:ea typeface="Comfortaa"/>
              <a:cs typeface="Comfortaa"/>
              <a:sym typeface="Comfortaa"/>
            </a:endParaRPr>
          </a:p>
          <a:p>
            <a:pPr marL="0" lvl="0" indent="0" algn="l" rtl="0">
              <a:lnSpc>
                <a:spcPct val="100000"/>
              </a:lnSpc>
              <a:spcBef>
                <a:spcPts val="1000"/>
              </a:spcBef>
              <a:spcAft>
                <a:spcPts val="0"/>
              </a:spcAft>
              <a:buNone/>
            </a:pPr>
            <a:endParaRPr sz="1600">
              <a:solidFill>
                <a:schemeClr val="lt1"/>
              </a:solidFill>
              <a:latin typeface="Comfortaa"/>
              <a:ea typeface="Comfortaa"/>
              <a:cs typeface="Comfortaa"/>
              <a:sym typeface="Comfortaa"/>
            </a:endParaRPr>
          </a:p>
          <a:p>
            <a:pPr marL="0" lvl="0" indent="0" algn="l" rtl="0">
              <a:lnSpc>
                <a:spcPct val="100000"/>
              </a:lnSpc>
              <a:spcBef>
                <a:spcPts val="1000"/>
              </a:spcBef>
              <a:spcAft>
                <a:spcPts val="0"/>
              </a:spcAft>
              <a:buNone/>
            </a:pPr>
            <a:endParaRPr sz="1600">
              <a:solidFill>
                <a:schemeClr val="dk1"/>
              </a:solidFill>
              <a:latin typeface="Comfortaa"/>
              <a:ea typeface="Comfortaa"/>
              <a:cs typeface="Comfortaa"/>
              <a:sym typeface="Comfortaa"/>
            </a:endParaRPr>
          </a:p>
          <a:p>
            <a:pPr marL="0" lvl="0" indent="0" algn="l" rtl="0">
              <a:lnSpc>
                <a:spcPct val="100000"/>
              </a:lnSpc>
              <a:spcBef>
                <a:spcPts val="1000"/>
              </a:spcBef>
              <a:spcAft>
                <a:spcPts val="1000"/>
              </a:spcAft>
              <a:buNone/>
            </a:pPr>
            <a:endParaRPr sz="1600">
              <a:solidFill>
                <a:schemeClr val="dk1"/>
              </a:solidFill>
              <a:latin typeface="Comfortaa"/>
              <a:ea typeface="Comfortaa"/>
              <a:cs typeface="Comfortaa"/>
              <a:sym typeface="Comfortaa"/>
            </a:endParaRPr>
          </a:p>
        </p:txBody>
      </p:sp>
      <p:pic>
        <p:nvPicPr>
          <p:cNvPr id="384" name="Google Shape;384;p36"/>
          <p:cNvPicPr preferRelativeResize="0"/>
          <p:nvPr/>
        </p:nvPicPr>
        <p:blipFill>
          <a:blip r:embed="rId3">
            <a:alphaModFix/>
          </a:blip>
          <a:stretch>
            <a:fillRect/>
          </a:stretch>
        </p:blipFill>
        <p:spPr>
          <a:xfrm>
            <a:off x="108000" y="1517858"/>
            <a:ext cx="720000" cy="720000"/>
          </a:xfrm>
          <a:prstGeom prst="rect">
            <a:avLst/>
          </a:prstGeom>
          <a:noFill/>
          <a:ln>
            <a:noFill/>
          </a:ln>
        </p:spPr>
      </p:pic>
      <p:pic>
        <p:nvPicPr>
          <p:cNvPr id="385" name="Google Shape;385;p36"/>
          <p:cNvPicPr preferRelativeResize="0"/>
          <p:nvPr/>
        </p:nvPicPr>
        <p:blipFill>
          <a:blip r:embed="rId4">
            <a:alphaModFix/>
          </a:blip>
          <a:stretch>
            <a:fillRect/>
          </a:stretch>
        </p:blipFill>
        <p:spPr>
          <a:xfrm>
            <a:off x="0" y="151200"/>
            <a:ext cx="828000" cy="828000"/>
          </a:xfrm>
          <a:prstGeom prst="rect">
            <a:avLst/>
          </a:prstGeom>
          <a:noFill/>
          <a:ln>
            <a:noFill/>
          </a:ln>
        </p:spPr>
      </p:pic>
      <p:sp>
        <p:nvSpPr>
          <p:cNvPr id="386" name="Google Shape;386;p36"/>
          <p:cNvSpPr txBox="1"/>
          <p:nvPr/>
        </p:nvSpPr>
        <p:spPr>
          <a:xfrm>
            <a:off x="1334775" y="2419350"/>
            <a:ext cx="67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Prelaženje granica se može shvatiti kao iskorišćavanje pozicije moći.</a:t>
            </a:r>
            <a:endParaRPr>
              <a:solidFill>
                <a:schemeClr val="lt1"/>
              </a:solidFill>
              <a:latin typeface="Comfortaa"/>
              <a:ea typeface="Comfortaa"/>
              <a:cs typeface="Comfortaa"/>
              <a:sym typeface="Comfortaa"/>
            </a:endParaRPr>
          </a:p>
        </p:txBody>
      </p:sp>
      <p:sp>
        <p:nvSpPr>
          <p:cNvPr id="387" name="Google Shape;387;p36"/>
          <p:cNvSpPr txBox="1"/>
          <p:nvPr/>
        </p:nvSpPr>
        <p:spPr>
          <a:xfrm>
            <a:off x="1334775" y="2895750"/>
            <a:ext cx="673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Pacijentima može biti neprijatno da Vam kažu da im neko Vaše pitanje ne prija, jer se mogu plašiti da ih nećete lečiti sa istom posvećenošću.</a:t>
            </a:r>
            <a:endParaRPr>
              <a:solidFill>
                <a:schemeClr val="lt1"/>
              </a:solidFill>
              <a:latin typeface="Comfortaa"/>
              <a:ea typeface="Comfortaa"/>
              <a:cs typeface="Comfortaa"/>
              <a:sym typeface="Comfortaa"/>
            </a:endParaRPr>
          </a:p>
        </p:txBody>
      </p:sp>
      <p:sp>
        <p:nvSpPr>
          <p:cNvPr id="388" name="Google Shape;388;p36"/>
          <p:cNvSpPr txBox="1"/>
          <p:nvPr/>
        </p:nvSpPr>
        <p:spPr>
          <a:xfrm>
            <a:off x="1334775" y="3577400"/>
            <a:ext cx="67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Pacijenti često imaju potrebu da Vas ne naljute.</a:t>
            </a:r>
            <a:endParaRPr>
              <a:solidFill>
                <a:schemeClr val="lt1"/>
              </a:solidFill>
              <a:latin typeface="Comfortaa"/>
              <a:ea typeface="Comfortaa"/>
              <a:cs typeface="Comfortaa"/>
              <a:sym typeface="Comforta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7"/>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a:t>
            </a:r>
            <a:endParaRPr sz="2420"/>
          </a:p>
          <a:p>
            <a:pPr marL="0" lvl="0" indent="0" algn="l" rtl="0">
              <a:spcBef>
                <a:spcPts val="0"/>
              </a:spcBef>
              <a:spcAft>
                <a:spcPts val="0"/>
              </a:spcAft>
              <a:buSzPts val="990"/>
              <a:buNone/>
            </a:pPr>
            <a:r>
              <a:rPr lang="en-GB" sz="2420"/>
              <a:t>POŠTUJTE GRANICE SVAKOG PACIJENTA</a:t>
            </a:r>
            <a:endParaRPr sz="2420"/>
          </a:p>
        </p:txBody>
      </p:sp>
      <p:sp>
        <p:nvSpPr>
          <p:cNvPr id="394" name="Google Shape;394;p37"/>
          <p:cNvSpPr/>
          <p:nvPr/>
        </p:nvSpPr>
        <p:spPr>
          <a:xfrm>
            <a:off x="0" y="1270525"/>
            <a:ext cx="8277900" cy="38730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5" name="Google Shape;395;p37"/>
          <p:cNvSpPr txBox="1"/>
          <p:nvPr/>
        </p:nvSpPr>
        <p:spPr>
          <a:xfrm>
            <a:off x="936000" y="1648700"/>
            <a:ext cx="7272000" cy="5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dirty="0" err="1">
                <a:solidFill>
                  <a:schemeClr val="lt1"/>
                </a:solidFill>
                <a:latin typeface="Comfortaa"/>
                <a:ea typeface="Comfortaa"/>
                <a:cs typeface="Comfortaa"/>
                <a:sym typeface="Comfortaa"/>
              </a:rPr>
              <a:t>Poštovanje</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granica</a:t>
            </a:r>
            <a:r>
              <a:rPr lang="en-GB" sz="1500" dirty="0">
                <a:solidFill>
                  <a:schemeClr val="lt1"/>
                </a:solidFill>
                <a:latin typeface="Comfortaa"/>
                <a:ea typeface="Comfortaa"/>
                <a:cs typeface="Comfortaa"/>
                <a:sym typeface="Comfortaa"/>
              </a:rPr>
              <a:t> je </a:t>
            </a:r>
            <a:r>
              <a:rPr lang="en-GB" sz="1500" dirty="0" err="1">
                <a:solidFill>
                  <a:schemeClr val="lt1"/>
                </a:solidFill>
                <a:latin typeface="Comfortaa"/>
                <a:ea typeface="Comfortaa"/>
                <a:cs typeface="Comfortaa"/>
                <a:sym typeface="Comfortaa"/>
              </a:rPr>
              <a:t>pogotovo</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osetljivo</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kada</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su</a:t>
            </a:r>
            <a:r>
              <a:rPr lang="en-GB" sz="1500" dirty="0">
                <a:solidFill>
                  <a:schemeClr val="lt1"/>
                </a:solidFill>
                <a:latin typeface="Comfortaa"/>
                <a:ea typeface="Comfortaa"/>
                <a:cs typeface="Comfortaa"/>
                <a:sym typeface="Comfortaa"/>
              </a:rPr>
              <a:t> u </a:t>
            </a:r>
            <a:r>
              <a:rPr lang="en-GB" sz="1500" dirty="0" err="1">
                <a:solidFill>
                  <a:schemeClr val="lt1"/>
                </a:solidFill>
                <a:latin typeface="Comfortaa"/>
                <a:ea typeface="Comfortaa"/>
                <a:cs typeface="Comfortaa"/>
                <a:sym typeface="Comfortaa"/>
              </a:rPr>
              <a:t>pitanju</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žene</a:t>
            </a:r>
            <a:endParaRPr sz="1500" dirty="0">
              <a:solidFill>
                <a:schemeClr val="lt1"/>
              </a:solidFill>
              <a:latin typeface="Comfortaa"/>
              <a:ea typeface="Comfortaa"/>
              <a:cs typeface="Comfortaa"/>
              <a:sym typeface="Comfortaa"/>
            </a:endParaRPr>
          </a:p>
        </p:txBody>
      </p:sp>
      <p:sp>
        <p:nvSpPr>
          <p:cNvPr id="396" name="Google Shape;396;p37"/>
          <p:cNvSpPr txBox="1"/>
          <p:nvPr/>
        </p:nvSpPr>
        <p:spPr>
          <a:xfrm>
            <a:off x="936000" y="3535325"/>
            <a:ext cx="7272000" cy="45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dirty="0" err="1">
                <a:solidFill>
                  <a:schemeClr val="lt1"/>
                </a:solidFill>
                <a:latin typeface="Comfortaa"/>
                <a:ea typeface="Comfortaa"/>
                <a:cs typeface="Comfortaa"/>
                <a:sym typeface="Comfortaa"/>
              </a:rPr>
              <a:t>Granice</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su</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na</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još</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bazičnijem</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nivou</a:t>
            </a:r>
            <a:r>
              <a:rPr lang="en-GB" sz="1500" dirty="0">
                <a:solidFill>
                  <a:schemeClr val="lt1"/>
                </a:solidFill>
                <a:latin typeface="Comfortaa"/>
                <a:ea typeface="Comfortaa"/>
                <a:cs typeface="Comfortaa"/>
                <a:sym typeface="Comfortaa"/>
              </a:rPr>
              <a:t> u </a:t>
            </a:r>
            <a:r>
              <a:rPr lang="en-GB" sz="1500" dirty="0" err="1">
                <a:solidFill>
                  <a:schemeClr val="lt1"/>
                </a:solidFill>
                <a:latin typeface="Comfortaa"/>
                <a:ea typeface="Comfortaa"/>
                <a:cs typeface="Comfortaa"/>
                <a:sym typeface="Comfortaa"/>
              </a:rPr>
              <a:t>vezi</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sa</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doživljajem</a:t>
            </a:r>
            <a:r>
              <a:rPr lang="en-GB" sz="1500" dirty="0">
                <a:solidFill>
                  <a:schemeClr val="lt1"/>
                </a:solidFill>
                <a:latin typeface="Comfortaa"/>
                <a:ea typeface="Comfortaa"/>
                <a:cs typeface="Comfortaa"/>
                <a:sym typeface="Comfortaa"/>
              </a:rPr>
              <a:t> </a:t>
            </a:r>
            <a:r>
              <a:rPr lang="en-GB" sz="1500" dirty="0" err="1">
                <a:solidFill>
                  <a:schemeClr val="lt1"/>
                </a:solidFill>
                <a:latin typeface="Comfortaa"/>
                <a:ea typeface="Comfortaa"/>
                <a:cs typeface="Comfortaa"/>
                <a:sym typeface="Comfortaa"/>
              </a:rPr>
              <a:t>bezbednosti</a:t>
            </a:r>
            <a:r>
              <a:rPr lang="en-GB" sz="1500" dirty="0">
                <a:solidFill>
                  <a:schemeClr val="lt1"/>
                </a:solidFill>
                <a:latin typeface="Comfortaa"/>
                <a:ea typeface="Comfortaa"/>
                <a:cs typeface="Comfortaa"/>
                <a:sym typeface="Comfortaa"/>
              </a:rPr>
              <a:t>. </a:t>
            </a:r>
            <a:endParaRPr sz="1500" dirty="0">
              <a:solidFill>
                <a:schemeClr val="lt1"/>
              </a:solidFill>
              <a:latin typeface="Comfortaa"/>
              <a:ea typeface="Comfortaa"/>
              <a:cs typeface="Comfortaa"/>
              <a:sym typeface="Comfortaa"/>
            </a:endParaRPr>
          </a:p>
        </p:txBody>
      </p:sp>
      <p:pic>
        <p:nvPicPr>
          <p:cNvPr id="397" name="Google Shape;397;p37"/>
          <p:cNvPicPr preferRelativeResize="0"/>
          <p:nvPr/>
        </p:nvPicPr>
        <p:blipFill>
          <a:blip r:embed="rId3">
            <a:alphaModFix/>
          </a:blip>
          <a:stretch>
            <a:fillRect/>
          </a:stretch>
        </p:blipFill>
        <p:spPr>
          <a:xfrm>
            <a:off x="139650" y="3572975"/>
            <a:ext cx="720000" cy="720000"/>
          </a:xfrm>
          <a:prstGeom prst="rect">
            <a:avLst/>
          </a:prstGeom>
          <a:noFill/>
          <a:ln>
            <a:noFill/>
          </a:ln>
        </p:spPr>
      </p:pic>
      <p:pic>
        <p:nvPicPr>
          <p:cNvPr id="398" name="Google Shape;398;p37"/>
          <p:cNvPicPr preferRelativeResize="0"/>
          <p:nvPr/>
        </p:nvPicPr>
        <p:blipFill>
          <a:blip r:embed="rId3">
            <a:alphaModFix/>
          </a:blip>
          <a:stretch>
            <a:fillRect/>
          </a:stretch>
        </p:blipFill>
        <p:spPr>
          <a:xfrm>
            <a:off x="108000" y="1507250"/>
            <a:ext cx="720000" cy="720000"/>
          </a:xfrm>
          <a:prstGeom prst="rect">
            <a:avLst/>
          </a:prstGeom>
          <a:noFill/>
          <a:ln>
            <a:noFill/>
          </a:ln>
        </p:spPr>
      </p:pic>
      <p:pic>
        <p:nvPicPr>
          <p:cNvPr id="399" name="Google Shape;399;p37"/>
          <p:cNvPicPr preferRelativeResize="0"/>
          <p:nvPr/>
        </p:nvPicPr>
        <p:blipFill>
          <a:blip r:embed="rId4">
            <a:alphaModFix/>
          </a:blip>
          <a:stretch>
            <a:fillRect/>
          </a:stretch>
        </p:blipFill>
        <p:spPr>
          <a:xfrm>
            <a:off x="0" y="151200"/>
            <a:ext cx="828000" cy="828000"/>
          </a:xfrm>
          <a:prstGeom prst="rect">
            <a:avLst/>
          </a:prstGeom>
          <a:noFill/>
          <a:ln>
            <a:noFill/>
          </a:ln>
        </p:spPr>
      </p:pic>
      <p:sp>
        <p:nvSpPr>
          <p:cNvPr id="400" name="Google Shape;400;p37"/>
          <p:cNvSpPr txBox="1"/>
          <p:nvPr/>
        </p:nvSpPr>
        <p:spPr>
          <a:xfrm>
            <a:off x="1334775" y="2108925"/>
            <a:ext cx="673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Pokazalo se da je prelazak granica sa pacijentkinjama čest kada su u pitanju teme roditeljstva i izgleda.</a:t>
            </a:r>
            <a:endParaRPr>
              <a:solidFill>
                <a:schemeClr val="lt1"/>
              </a:solidFill>
              <a:latin typeface="Comfortaa"/>
              <a:ea typeface="Comfortaa"/>
              <a:cs typeface="Comfortaa"/>
              <a:sym typeface="Comfortaa"/>
            </a:endParaRPr>
          </a:p>
        </p:txBody>
      </p:sp>
      <p:sp>
        <p:nvSpPr>
          <p:cNvPr id="401" name="Google Shape;401;p37"/>
          <p:cNvSpPr txBox="1"/>
          <p:nvPr/>
        </p:nvSpPr>
        <p:spPr>
          <a:xfrm>
            <a:off x="1334775" y="2718525"/>
            <a:ext cx="673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Ovo može imati posledice na dalje ponašanje pacijentkinja, npr. na oklevanje i odlaganje kontrolnih ili preventivnih pregleda.</a:t>
            </a:r>
            <a:endParaRPr>
              <a:solidFill>
                <a:schemeClr val="lt1"/>
              </a:solidFill>
              <a:latin typeface="Comfortaa"/>
              <a:ea typeface="Comfortaa"/>
              <a:cs typeface="Comfortaa"/>
              <a:sym typeface="Comfortaa"/>
            </a:endParaRPr>
          </a:p>
        </p:txBody>
      </p:sp>
      <p:sp>
        <p:nvSpPr>
          <p:cNvPr id="402" name="Google Shape;402;p37"/>
          <p:cNvSpPr txBox="1"/>
          <p:nvPr/>
        </p:nvSpPr>
        <p:spPr>
          <a:xfrm>
            <a:off x="1334775" y="3937725"/>
            <a:ext cx="673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Naime, kada se pređe granica druge osobe, to kod osobe može dovesti do doživljaja ugroženosti.</a:t>
            </a:r>
            <a:endParaRPr>
              <a:solidFill>
                <a:schemeClr val="lt1"/>
              </a:solidFill>
              <a:latin typeface="Comfortaa"/>
              <a:ea typeface="Comfortaa"/>
              <a:cs typeface="Comfortaa"/>
              <a:sym typeface="Comforta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8"/>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UČINITE DA SE PACIJENTI OSEĆAJU BEZBEDNO</a:t>
            </a:r>
            <a:endParaRPr sz="2420"/>
          </a:p>
        </p:txBody>
      </p:sp>
      <p:sp>
        <p:nvSpPr>
          <p:cNvPr id="408" name="Google Shape;408;p38"/>
          <p:cNvSpPr/>
          <p:nvPr/>
        </p:nvSpPr>
        <p:spPr>
          <a:xfrm>
            <a:off x="0" y="1270525"/>
            <a:ext cx="8277900" cy="17214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txBox="1"/>
          <p:nvPr/>
        </p:nvSpPr>
        <p:spPr>
          <a:xfrm>
            <a:off x="833700" y="1435463"/>
            <a:ext cx="7324200" cy="5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500">
                <a:solidFill>
                  <a:schemeClr val="dk1"/>
                </a:solidFill>
                <a:latin typeface="Comfortaa"/>
                <a:ea typeface="Comfortaa"/>
                <a:cs typeface="Comfortaa"/>
                <a:sym typeface="Comfortaa"/>
              </a:rPr>
              <a:t>Objasnite polako i razumljivim jezikom šta čete raditi i zbog čega.</a:t>
            </a:r>
            <a:endParaRPr sz="1500">
              <a:solidFill>
                <a:schemeClr val="dk1"/>
              </a:solidFill>
              <a:latin typeface="Comfortaa"/>
              <a:ea typeface="Comfortaa"/>
              <a:cs typeface="Comfortaa"/>
              <a:sym typeface="Comfortaa"/>
            </a:endParaRPr>
          </a:p>
        </p:txBody>
      </p:sp>
      <p:sp>
        <p:nvSpPr>
          <p:cNvPr id="410" name="Google Shape;410;p38"/>
          <p:cNvSpPr txBox="1"/>
          <p:nvPr/>
        </p:nvSpPr>
        <p:spPr>
          <a:xfrm>
            <a:off x="839900" y="1944000"/>
            <a:ext cx="7200000" cy="3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latin typeface="Comfortaa"/>
                <a:ea typeface="Comfortaa"/>
                <a:cs typeface="Comfortaa"/>
                <a:sym typeface="Comfortaa"/>
              </a:rPr>
              <a:t>Tražite dozvolu za bilo kakav dodir i intervenciju.</a:t>
            </a:r>
            <a:endParaRPr sz="1500">
              <a:latin typeface="Comfortaa"/>
              <a:ea typeface="Comfortaa"/>
              <a:cs typeface="Comfortaa"/>
              <a:sym typeface="Comfortaa"/>
            </a:endParaRPr>
          </a:p>
        </p:txBody>
      </p:sp>
      <p:pic>
        <p:nvPicPr>
          <p:cNvPr id="411" name="Google Shape;411;p38"/>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412" name="Google Shape;412;p38"/>
          <p:cNvSpPr txBox="1"/>
          <p:nvPr/>
        </p:nvSpPr>
        <p:spPr>
          <a:xfrm>
            <a:off x="859800" y="2450400"/>
            <a:ext cx="7566000" cy="4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latin typeface="Comfortaa"/>
                <a:ea typeface="Comfortaa"/>
                <a:cs typeface="Comfortaa"/>
                <a:sym typeface="Comfortaa"/>
              </a:rPr>
              <a:t>Ukoliko je potrebno da pacijent skine delove odeće, objasnite zbog čega.</a:t>
            </a:r>
            <a:endParaRPr sz="1500">
              <a:latin typeface="Comfortaa"/>
              <a:ea typeface="Comfortaa"/>
              <a:cs typeface="Comfortaa"/>
              <a:sym typeface="Comfortaa"/>
            </a:endParaRPr>
          </a:p>
        </p:txBody>
      </p:sp>
      <p:pic>
        <p:nvPicPr>
          <p:cNvPr id="413" name="Google Shape;413;p38"/>
          <p:cNvPicPr preferRelativeResize="0"/>
          <p:nvPr/>
        </p:nvPicPr>
        <p:blipFill>
          <a:blip r:embed="rId3">
            <a:alphaModFix/>
          </a:blip>
          <a:stretch>
            <a:fillRect/>
          </a:stretch>
        </p:blipFill>
        <p:spPr>
          <a:xfrm>
            <a:off x="332400" y="1408200"/>
            <a:ext cx="468000" cy="468000"/>
          </a:xfrm>
          <a:prstGeom prst="rect">
            <a:avLst/>
          </a:prstGeom>
          <a:noFill/>
          <a:ln>
            <a:noFill/>
          </a:ln>
        </p:spPr>
      </p:pic>
      <p:pic>
        <p:nvPicPr>
          <p:cNvPr id="414" name="Google Shape;414;p38"/>
          <p:cNvPicPr preferRelativeResize="0"/>
          <p:nvPr/>
        </p:nvPicPr>
        <p:blipFill>
          <a:blip r:embed="rId3">
            <a:alphaModFix/>
          </a:blip>
          <a:stretch>
            <a:fillRect/>
          </a:stretch>
        </p:blipFill>
        <p:spPr>
          <a:xfrm>
            <a:off x="332400" y="1908000"/>
            <a:ext cx="468000" cy="468000"/>
          </a:xfrm>
          <a:prstGeom prst="rect">
            <a:avLst/>
          </a:prstGeom>
          <a:noFill/>
          <a:ln>
            <a:noFill/>
          </a:ln>
        </p:spPr>
      </p:pic>
      <p:pic>
        <p:nvPicPr>
          <p:cNvPr id="415" name="Google Shape;415;p38"/>
          <p:cNvPicPr preferRelativeResize="0"/>
          <p:nvPr/>
        </p:nvPicPr>
        <p:blipFill>
          <a:blip r:embed="rId3">
            <a:alphaModFix/>
          </a:blip>
          <a:stretch>
            <a:fillRect/>
          </a:stretch>
        </p:blipFill>
        <p:spPr>
          <a:xfrm>
            <a:off x="332400" y="2407800"/>
            <a:ext cx="468000" cy="468000"/>
          </a:xfrm>
          <a:prstGeom prst="rect">
            <a:avLst/>
          </a:prstGeom>
          <a:noFill/>
          <a:ln>
            <a:noFill/>
          </a:ln>
        </p:spPr>
      </p:pic>
      <p:sp>
        <p:nvSpPr>
          <p:cNvPr id="416" name="Google Shape;416;p38"/>
          <p:cNvSpPr/>
          <p:nvPr/>
        </p:nvSpPr>
        <p:spPr>
          <a:xfrm>
            <a:off x="0" y="3051300"/>
            <a:ext cx="8277900" cy="20925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417" name="Google Shape;417;p38"/>
          <p:cNvSpPr txBox="1"/>
          <p:nvPr/>
        </p:nvSpPr>
        <p:spPr>
          <a:xfrm>
            <a:off x="936000" y="3127200"/>
            <a:ext cx="732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a:solidFill>
                  <a:schemeClr val="lt1"/>
                </a:solidFill>
                <a:latin typeface="Comfortaa"/>
                <a:ea typeface="Comfortaa"/>
                <a:cs typeface="Comfortaa"/>
                <a:sym typeface="Comfortaa"/>
              </a:rPr>
              <a:t>Telesni dodir bez najave i traženja dozvole je prelazak telesne granice pacijenta i može narušiti doživljaj bezbednosti. </a:t>
            </a:r>
            <a:endParaRPr>
              <a:solidFill>
                <a:schemeClr val="lt1"/>
              </a:solidFill>
              <a:latin typeface="Comfortaa"/>
              <a:ea typeface="Comfortaa"/>
              <a:cs typeface="Comfortaa"/>
              <a:sym typeface="Comfortaa"/>
            </a:endParaRPr>
          </a:p>
        </p:txBody>
      </p:sp>
      <p:pic>
        <p:nvPicPr>
          <p:cNvPr id="418" name="Google Shape;418;p38"/>
          <p:cNvPicPr preferRelativeResize="0"/>
          <p:nvPr/>
        </p:nvPicPr>
        <p:blipFill>
          <a:blip r:embed="rId4">
            <a:alphaModFix/>
          </a:blip>
          <a:stretch>
            <a:fillRect/>
          </a:stretch>
        </p:blipFill>
        <p:spPr>
          <a:xfrm>
            <a:off x="332400" y="3178800"/>
            <a:ext cx="468000" cy="468000"/>
          </a:xfrm>
          <a:prstGeom prst="rect">
            <a:avLst/>
          </a:prstGeom>
          <a:noFill/>
          <a:ln>
            <a:noFill/>
          </a:ln>
        </p:spPr>
      </p:pic>
      <p:sp>
        <p:nvSpPr>
          <p:cNvPr id="419" name="Google Shape;419;p38"/>
          <p:cNvSpPr txBox="1"/>
          <p:nvPr/>
        </p:nvSpPr>
        <p:spPr>
          <a:xfrm>
            <a:off x="936000" y="3696875"/>
            <a:ext cx="6732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Telesni dodir bez najave može posebno imati posledice kod pacijenata koji su traumatizovani fizičkim ili seksualnim nasiljem - može pojačati doživljaj nebezbednosti i psihološke simptome traume</a:t>
            </a:r>
            <a:endParaRPr>
              <a:solidFill>
                <a:schemeClr val="lt1"/>
              </a:solidFill>
              <a:latin typeface="Comfortaa"/>
              <a:ea typeface="Comfortaa"/>
              <a:cs typeface="Comfortaa"/>
              <a:sym typeface="Comfortaa"/>
            </a:endParaRPr>
          </a:p>
        </p:txBody>
      </p:sp>
      <p:sp>
        <p:nvSpPr>
          <p:cNvPr id="420" name="Google Shape;420;p38"/>
          <p:cNvSpPr txBox="1"/>
          <p:nvPr/>
        </p:nvSpPr>
        <p:spPr>
          <a:xfrm>
            <a:off x="936000" y="4504800"/>
            <a:ext cx="739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fortaa"/>
                <a:ea typeface="Comfortaa"/>
                <a:cs typeface="Comfortaa"/>
                <a:sym typeface="Comfortaa"/>
              </a:rPr>
              <a:t>Telesna izloženost pacijentima može biti izvor neprijatnosti i stida, bez obzira na prethodnu traumatizaciju, stoga je važno da budete posebno pažljivi</a:t>
            </a:r>
            <a:endParaRPr>
              <a:solidFill>
                <a:schemeClr val="lt1"/>
              </a:solidFill>
              <a:latin typeface="Comfortaa"/>
              <a:ea typeface="Comfortaa"/>
              <a:cs typeface="Comfortaa"/>
              <a:sym typeface="Comfortaa"/>
            </a:endParaRPr>
          </a:p>
        </p:txBody>
      </p:sp>
      <p:pic>
        <p:nvPicPr>
          <p:cNvPr id="421" name="Google Shape;421;p38"/>
          <p:cNvPicPr preferRelativeResize="0"/>
          <p:nvPr/>
        </p:nvPicPr>
        <p:blipFill>
          <a:blip r:embed="rId4">
            <a:alphaModFix/>
          </a:blip>
          <a:stretch>
            <a:fillRect/>
          </a:stretch>
        </p:blipFill>
        <p:spPr>
          <a:xfrm>
            <a:off x="332400" y="3864600"/>
            <a:ext cx="468000" cy="468000"/>
          </a:xfrm>
          <a:prstGeom prst="rect">
            <a:avLst/>
          </a:prstGeom>
          <a:noFill/>
          <a:ln>
            <a:noFill/>
          </a:ln>
        </p:spPr>
      </p:pic>
      <p:pic>
        <p:nvPicPr>
          <p:cNvPr id="422" name="Google Shape;422;p38"/>
          <p:cNvPicPr preferRelativeResize="0"/>
          <p:nvPr/>
        </p:nvPicPr>
        <p:blipFill>
          <a:blip r:embed="rId4">
            <a:alphaModFix/>
          </a:blip>
          <a:stretch>
            <a:fillRect/>
          </a:stretch>
        </p:blipFill>
        <p:spPr>
          <a:xfrm>
            <a:off x="332400" y="4550400"/>
            <a:ext cx="468000" cy="46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9"/>
          <p:cNvSpPr txBox="1">
            <a:spLocks noGrp="1"/>
          </p:cNvSpPr>
          <p:nvPr>
            <p:ph type="title"/>
          </p:nvPr>
        </p:nvSpPr>
        <p:spPr>
          <a:xfrm>
            <a:off x="1080000" y="126000"/>
            <a:ext cx="80640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NE PREKIDAJTE PACIJENTA USRED REČENICE</a:t>
            </a:r>
            <a:endParaRPr sz="2420"/>
          </a:p>
        </p:txBody>
      </p:sp>
      <p:sp>
        <p:nvSpPr>
          <p:cNvPr id="428" name="Google Shape;428;p39"/>
          <p:cNvSpPr/>
          <p:nvPr/>
        </p:nvSpPr>
        <p:spPr>
          <a:xfrm>
            <a:off x="0" y="1270525"/>
            <a:ext cx="8277900" cy="24699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txBox="1"/>
          <p:nvPr/>
        </p:nvSpPr>
        <p:spPr>
          <a:xfrm>
            <a:off x="909900" y="1501650"/>
            <a:ext cx="7324200" cy="21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solidFill>
                  <a:schemeClr val="dk1"/>
                </a:solidFill>
                <a:latin typeface="Comfortaa"/>
                <a:ea typeface="Comfortaa"/>
                <a:cs typeface="Comfortaa"/>
                <a:sym typeface="Comfortaa"/>
              </a:rPr>
              <a:t>Ako pacijenti suviše opširno i detaljno objašnjavaju, nemojte ih samo prekinuti nego preusmerite razgovor ili iskoristite neke od sledećih načina da na fini način to stavite do znanja pacijentu: </a:t>
            </a:r>
            <a:endParaRPr sz="1700">
              <a:solidFill>
                <a:schemeClr val="dk1"/>
              </a:solidFill>
              <a:latin typeface="Comfortaa"/>
              <a:ea typeface="Comfortaa"/>
              <a:cs typeface="Comfortaa"/>
              <a:sym typeface="Comfortaa"/>
            </a:endParaRPr>
          </a:p>
          <a:p>
            <a:pPr marL="457200" lvl="0" indent="0" algn="l" rtl="0">
              <a:spcBef>
                <a:spcPts val="1000"/>
              </a:spcBef>
              <a:spcAft>
                <a:spcPts val="0"/>
              </a:spcAft>
              <a:buNone/>
            </a:pPr>
            <a:r>
              <a:rPr lang="en-GB" sz="1600">
                <a:solidFill>
                  <a:schemeClr val="dk1"/>
                </a:solidFill>
                <a:latin typeface="Comfortaa"/>
                <a:ea typeface="Comfortaa"/>
                <a:cs typeface="Comfortaa"/>
                <a:sym typeface="Comfortaa"/>
              </a:rPr>
              <a:t>“To mi je dovoljno da razumem, hvala.” </a:t>
            </a:r>
            <a:endParaRPr sz="1600">
              <a:solidFill>
                <a:schemeClr val="dk1"/>
              </a:solidFill>
              <a:latin typeface="Comfortaa"/>
              <a:ea typeface="Comfortaa"/>
              <a:cs typeface="Comfortaa"/>
              <a:sym typeface="Comfortaa"/>
            </a:endParaRPr>
          </a:p>
          <a:p>
            <a:pPr marL="457200" lvl="0" indent="0" algn="l" rtl="0">
              <a:spcBef>
                <a:spcPts val="1000"/>
              </a:spcBef>
              <a:spcAft>
                <a:spcPts val="0"/>
              </a:spcAft>
              <a:buNone/>
            </a:pPr>
            <a:r>
              <a:rPr lang="en-GB" sz="1600">
                <a:solidFill>
                  <a:schemeClr val="dk1"/>
                </a:solidFill>
                <a:latin typeface="Comfortaa"/>
                <a:ea typeface="Comfortaa"/>
                <a:cs typeface="Comfortaa"/>
                <a:sym typeface="Comfortaa"/>
              </a:rPr>
              <a:t>“Nažalost nemamo puno vremena tako da ću Vas zamoliti da budete sažeti/koncizni”</a:t>
            </a:r>
            <a:endParaRPr sz="1600">
              <a:solidFill>
                <a:schemeClr val="dk1"/>
              </a:solidFill>
              <a:latin typeface="Comfortaa"/>
              <a:ea typeface="Comfortaa"/>
              <a:cs typeface="Comfortaa"/>
              <a:sym typeface="Comfortaa"/>
            </a:endParaRPr>
          </a:p>
        </p:txBody>
      </p:sp>
      <p:sp>
        <p:nvSpPr>
          <p:cNvPr id="430" name="Google Shape;430;p39"/>
          <p:cNvSpPr/>
          <p:nvPr/>
        </p:nvSpPr>
        <p:spPr>
          <a:xfrm>
            <a:off x="0" y="3864050"/>
            <a:ext cx="8277900" cy="12798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431" name="Google Shape;431;p39"/>
          <p:cNvSpPr txBox="1"/>
          <p:nvPr/>
        </p:nvSpPr>
        <p:spPr>
          <a:xfrm>
            <a:off x="936000" y="4041600"/>
            <a:ext cx="73242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sz="1700">
                <a:solidFill>
                  <a:schemeClr val="lt1"/>
                </a:solidFill>
                <a:latin typeface="Comfortaa"/>
                <a:ea typeface="Comfortaa"/>
                <a:cs typeface="Comfortaa"/>
                <a:sym typeface="Comfortaa"/>
              </a:rPr>
              <a:t>Ukoliko naglo prekinete pacijenta narednim pitanjem, to se može shvatiti kao nezainteresovanost za ono što pacijent govori.</a:t>
            </a:r>
            <a:endParaRPr sz="1700">
              <a:solidFill>
                <a:schemeClr val="lt1"/>
              </a:solidFill>
              <a:latin typeface="Comfortaa"/>
              <a:ea typeface="Comfortaa"/>
              <a:cs typeface="Comfortaa"/>
              <a:sym typeface="Comfortaa"/>
            </a:endParaRPr>
          </a:p>
        </p:txBody>
      </p:sp>
      <p:pic>
        <p:nvPicPr>
          <p:cNvPr id="432" name="Google Shape;432;p39"/>
          <p:cNvPicPr preferRelativeResize="0"/>
          <p:nvPr/>
        </p:nvPicPr>
        <p:blipFill>
          <a:blip r:embed="rId3">
            <a:alphaModFix/>
          </a:blip>
          <a:stretch>
            <a:fillRect/>
          </a:stretch>
        </p:blipFill>
        <p:spPr>
          <a:xfrm>
            <a:off x="108000" y="4140000"/>
            <a:ext cx="720000" cy="720000"/>
          </a:xfrm>
          <a:prstGeom prst="rect">
            <a:avLst/>
          </a:prstGeom>
          <a:noFill/>
          <a:ln>
            <a:noFill/>
          </a:ln>
        </p:spPr>
      </p:pic>
      <p:pic>
        <p:nvPicPr>
          <p:cNvPr id="433" name="Google Shape;433;p39"/>
          <p:cNvPicPr preferRelativeResize="0"/>
          <p:nvPr/>
        </p:nvPicPr>
        <p:blipFill>
          <a:blip r:embed="rId4">
            <a:alphaModFix/>
          </a:blip>
          <a:stretch>
            <a:fillRect/>
          </a:stretch>
        </p:blipFill>
        <p:spPr>
          <a:xfrm>
            <a:off x="0" y="151200"/>
            <a:ext cx="828000" cy="828000"/>
          </a:xfrm>
          <a:prstGeom prst="rect">
            <a:avLst/>
          </a:prstGeom>
          <a:noFill/>
          <a:ln>
            <a:noFill/>
          </a:ln>
        </p:spPr>
      </p:pic>
      <p:pic>
        <p:nvPicPr>
          <p:cNvPr id="434" name="Google Shape;434;p39"/>
          <p:cNvPicPr preferRelativeResize="0"/>
          <p:nvPr/>
        </p:nvPicPr>
        <p:blipFill>
          <a:blip r:embed="rId4">
            <a:alphaModFix/>
          </a:blip>
          <a:stretch>
            <a:fillRect/>
          </a:stretch>
        </p:blipFill>
        <p:spPr>
          <a:xfrm>
            <a:off x="108000" y="1602000"/>
            <a:ext cx="720000" cy="72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0"/>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AKTIVNO SLUŠANJE</a:t>
            </a:r>
            <a:endParaRPr sz="2420"/>
          </a:p>
        </p:txBody>
      </p:sp>
      <p:sp>
        <p:nvSpPr>
          <p:cNvPr id="440" name="Google Shape;440;p40"/>
          <p:cNvSpPr/>
          <p:nvPr/>
        </p:nvSpPr>
        <p:spPr>
          <a:xfrm>
            <a:off x="0" y="1270525"/>
            <a:ext cx="8277900" cy="24699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txBox="1"/>
          <p:nvPr/>
        </p:nvSpPr>
        <p:spPr>
          <a:xfrm>
            <a:off x="936000" y="1501650"/>
            <a:ext cx="71184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500">
                <a:solidFill>
                  <a:schemeClr val="dk1"/>
                </a:solidFill>
                <a:latin typeface="Comfortaa"/>
                <a:ea typeface="Comfortaa"/>
                <a:cs typeface="Comfortaa"/>
                <a:sym typeface="Comfortaa"/>
              </a:rPr>
              <a:t>Parafrazirajte - ponovite ono što je pacijent rekao do tada u jednoj rečenici.</a:t>
            </a:r>
            <a:endParaRPr sz="1500">
              <a:solidFill>
                <a:schemeClr val="dk1"/>
              </a:solidFill>
              <a:latin typeface="Comfortaa"/>
              <a:ea typeface="Comfortaa"/>
              <a:cs typeface="Comfortaa"/>
              <a:sym typeface="Comfortaa"/>
            </a:endParaRPr>
          </a:p>
        </p:txBody>
      </p:sp>
      <p:sp>
        <p:nvSpPr>
          <p:cNvPr id="442" name="Google Shape;442;p40"/>
          <p:cNvSpPr/>
          <p:nvPr/>
        </p:nvSpPr>
        <p:spPr>
          <a:xfrm>
            <a:off x="0" y="3864050"/>
            <a:ext cx="8277900" cy="12798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443" name="Google Shape;443;p40"/>
          <p:cNvSpPr txBox="1"/>
          <p:nvPr/>
        </p:nvSpPr>
        <p:spPr>
          <a:xfrm>
            <a:off x="936000" y="3942000"/>
            <a:ext cx="7324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sz="1600">
                <a:solidFill>
                  <a:schemeClr val="lt1"/>
                </a:solidFill>
                <a:latin typeface="Comfortaa"/>
                <a:ea typeface="Comfortaa"/>
                <a:cs typeface="Comfortaa"/>
                <a:sym typeface="Comfortaa"/>
              </a:rPr>
              <a:t>Ukoliko pažjlivo slušate pacijenta ali mu to ne stavite do znanja, on Vas može videti kao nezainteresovanog. Ovaj disbalans između doživljaja lekara i pacijenta je čest - pacijent zaključuje samo na osnovu onoga što mu eksplicitno pokažete.</a:t>
            </a:r>
            <a:endParaRPr sz="1600">
              <a:solidFill>
                <a:schemeClr val="lt1"/>
              </a:solidFill>
              <a:latin typeface="Comfortaa"/>
              <a:ea typeface="Comfortaa"/>
              <a:cs typeface="Comfortaa"/>
              <a:sym typeface="Comfortaa"/>
            </a:endParaRPr>
          </a:p>
        </p:txBody>
      </p:sp>
      <p:pic>
        <p:nvPicPr>
          <p:cNvPr id="444" name="Google Shape;444;p40"/>
          <p:cNvPicPr preferRelativeResize="0"/>
          <p:nvPr/>
        </p:nvPicPr>
        <p:blipFill>
          <a:blip r:embed="rId3">
            <a:alphaModFix/>
          </a:blip>
          <a:stretch>
            <a:fillRect/>
          </a:stretch>
        </p:blipFill>
        <p:spPr>
          <a:xfrm>
            <a:off x="108000" y="4140000"/>
            <a:ext cx="720000" cy="720000"/>
          </a:xfrm>
          <a:prstGeom prst="rect">
            <a:avLst/>
          </a:prstGeom>
          <a:noFill/>
          <a:ln>
            <a:noFill/>
          </a:ln>
        </p:spPr>
      </p:pic>
      <p:pic>
        <p:nvPicPr>
          <p:cNvPr id="445" name="Google Shape;445;p40"/>
          <p:cNvPicPr preferRelativeResize="0"/>
          <p:nvPr/>
        </p:nvPicPr>
        <p:blipFill>
          <a:blip r:embed="rId4">
            <a:alphaModFix/>
          </a:blip>
          <a:stretch>
            <a:fillRect/>
          </a:stretch>
        </p:blipFill>
        <p:spPr>
          <a:xfrm>
            <a:off x="0" y="151200"/>
            <a:ext cx="828000" cy="828000"/>
          </a:xfrm>
          <a:prstGeom prst="rect">
            <a:avLst/>
          </a:prstGeom>
          <a:noFill/>
          <a:ln>
            <a:noFill/>
          </a:ln>
        </p:spPr>
      </p:pic>
      <p:sp>
        <p:nvSpPr>
          <p:cNvPr id="446" name="Google Shape;446;p40"/>
          <p:cNvSpPr txBox="1"/>
          <p:nvPr/>
        </p:nvSpPr>
        <p:spPr>
          <a:xfrm>
            <a:off x="936000" y="2146500"/>
            <a:ext cx="73242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500">
                <a:solidFill>
                  <a:schemeClr val="dk1"/>
                </a:solidFill>
                <a:latin typeface="Comfortaa"/>
                <a:ea typeface="Comfortaa"/>
                <a:cs typeface="Comfortaa"/>
                <a:sym typeface="Comfortaa"/>
              </a:rPr>
              <a:t>Koristite kratke verbalne afirmacije: “Jasno”, “Razumem”, “Aham”, “Da”.</a:t>
            </a:r>
            <a:endParaRPr sz="1500">
              <a:solidFill>
                <a:schemeClr val="dk1"/>
              </a:solidFill>
              <a:latin typeface="Comfortaa"/>
              <a:ea typeface="Comfortaa"/>
              <a:cs typeface="Comfortaa"/>
              <a:sym typeface="Comfortaa"/>
            </a:endParaRPr>
          </a:p>
        </p:txBody>
      </p:sp>
      <p:sp>
        <p:nvSpPr>
          <p:cNvPr id="447" name="Google Shape;447;p40"/>
          <p:cNvSpPr txBox="1"/>
          <p:nvPr/>
        </p:nvSpPr>
        <p:spPr>
          <a:xfrm>
            <a:off x="936000" y="2565925"/>
            <a:ext cx="7191000" cy="11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500">
                <a:solidFill>
                  <a:schemeClr val="dk1"/>
                </a:solidFill>
                <a:latin typeface="Comfortaa"/>
                <a:ea typeface="Comfortaa"/>
                <a:cs typeface="Comfortaa"/>
                <a:sym typeface="Comfortaa"/>
              </a:rPr>
              <a:t>Reflektujte pacijentova osećanja kada primetite osećanja kao što su strah ili zabtinutost  - “Vidim da ste zabrinuti/uplašeni povodom XY”.  Nakon toga dajte prostor pacijentu da se nadoveže, i tek nakon toga možete reći nešto umirujuće (realistično umirujuće).</a:t>
            </a:r>
            <a:endParaRPr sz="1500">
              <a:solidFill>
                <a:schemeClr val="dk1"/>
              </a:solidFill>
              <a:latin typeface="Comfortaa"/>
              <a:ea typeface="Comfortaa"/>
              <a:cs typeface="Comfortaa"/>
              <a:sym typeface="Comfortaa"/>
            </a:endParaRPr>
          </a:p>
        </p:txBody>
      </p:sp>
      <p:pic>
        <p:nvPicPr>
          <p:cNvPr id="448" name="Google Shape;448;p40"/>
          <p:cNvPicPr preferRelativeResize="0"/>
          <p:nvPr/>
        </p:nvPicPr>
        <p:blipFill>
          <a:blip r:embed="rId4">
            <a:alphaModFix/>
          </a:blip>
          <a:stretch>
            <a:fillRect/>
          </a:stretch>
        </p:blipFill>
        <p:spPr>
          <a:xfrm>
            <a:off x="180000" y="1501650"/>
            <a:ext cx="576000" cy="576000"/>
          </a:xfrm>
          <a:prstGeom prst="rect">
            <a:avLst/>
          </a:prstGeom>
          <a:noFill/>
          <a:ln>
            <a:noFill/>
          </a:ln>
        </p:spPr>
      </p:pic>
      <p:pic>
        <p:nvPicPr>
          <p:cNvPr id="449" name="Google Shape;449;p40"/>
          <p:cNvPicPr preferRelativeResize="0"/>
          <p:nvPr/>
        </p:nvPicPr>
        <p:blipFill>
          <a:blip r:embed="rId4">
            <a:alphaModFix/>
          </a:blip>
          <a:stretch>
            <a:fillRect/>
          </a:stretch>
        </p:blipFill>
        <p:spPr>
          <a:xfrm>
            <a:off x="180000" y="2030850"/>
            <a:ext cx="576000" cy="576000"/>
          </a:xfrm>
          <a:prstGeom prst="rect">
            <a:avLst/>
          </a:prstGeom>
          <a:noFill/>
          <a:ln>
            <a:noFill/>
          </a:ln>
        </p:spPr>
      </p:pic>
      <p:pic>
        <p:nvPicPr>
          <p:cNvPr id="450" name="Google Shape;450;p40"/>
          <p:cNvPicPr preferRelativeResize="0"/>
          <p:nvPr/>
        </p:nvPicPr>
        <p:blipFill>
          <a:blip r:embed="rId4">
            <a:alphaModFix/>
          </a:blip>
          <a:stretch>
            <a:fillRect/>
          </a:stretch>
        </p:blipFill>
        <p:spPr>
          <a:xfrm>
            <a:off x="180000" y="2792850"/>
            <a:ext cx="576000" cy="576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1"/>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OBRATITE PAŽNJU NA NEVERBALNU KOMUNIKACIJU</a:t>
            </a:r>
            <a:endParaRPr sz="2420"/>
          </a:p>
        </p:txBody>
      </p:sp>
      <p:sp>
        <p:nvSpPr>
          <p:cNvPr id="456" name="Google Shape;456;p41"/>
          <p:cNvSpPr/>
          <p:nvPr/>
        </p:nvSpPr>
        <p:spPr>
          <a:xfrm>
            <a:off x="0" y="1270525"/>
            <a:ext cx="8277900" cy="21294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txBox="1"/>
          <p:nvPr/>
        </p:nvSpPr>
        <p:spPr>
          <a:xfrm>
            <a:off x="936000" y="1501650"/>
            <a:ext cx="71184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Ostvarite kontakt očima.</a:t>
            </a:r>
            <a:endParaRPr sz="1600">
              <a:solidFill>
                <a:schemeClr val="dk1"/>
              </a:solidFill>
              <a:latin typeface="Comfortaa"/>
              <a:ea typeface="Comfortaa"/>
              <a:cs typeface="Comfortaa"/>
              <a:sym typeface="Comfortaa"/>
            </a:endParaRPr>
          </a:p>
        </p:txBody>
      </p:sp>
      <p:sp>
        <p:nvSpPr>
          <p:cNvPr id="458" name="Google Shape;458;p41"/>
          <p:cNvSpPr/>
          <p:nvPr/>
        </p:nvSpPr>
        <p:spPr>
          <a:xfrm>
            <a:off x="0" y="3442550"/>
            <a:ext cx="8277900" cy="17013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459" name="Google Shape;459;p41"/>
          <p:cNvSpPr txBox="1"/>
          <p:nvPr/>
        </p:nvSpPr>
        <p:spPr>
          <a:xfrm>
            <a:off x="909900" y="3590450"/>
            <a:ext cx="73242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sz="1600">
                <a:solidFill>
                  <a:schemeClr val="lt1"/>
                </a:solidFill>
                <a:latin typeface="Comfortaa"/>
                <a:ea typeface="Comfortaa"/>
                <a:cs typeface="Comfortaa"/>
                <a:sym typeface="Comfortaa"/>
              </a:rPr>
              <a:t>Neverbalna komunikacija je osnovni način na koji pokazujete zainteresovanost i blagonaklonost. Čak i kada aktivno slušate, ali neverbalna komunikacija ne prati to (na primer gledate u kompjuter, i ton Vam je profesionalno neutralan), pacijent će Vas opaziti kao nezainteresovane.</a:t>
            </a:r>
            <a:endParaRPr sz="1600">
              <a:solidFill>
                <a:schemeClr val="lt1"/>
              </a:solidFill>
              <a:latin typeface="Comfortaa"/>
              <a:ea typeface="Comfortaa"/>
              <a:cs typeface="Comfortaa"/>
              <a:sym typeface="Comfortaa"/>
            </a:endParaRPr>
          </a:p>
        </p:txBody>
      </p:sp>
      <p:pic>
        <p:nvPicPr>
          <p:cNvPr id="460" name="Google Shape;460;p41"/>
          <p:cNvPicPr preferRelativeResize="0"/>
          <p:nvPr/>
        </p:nvPicPr>
        <p:blipFill>
          <a:blip r:embed="rId3">
            <a:alphaModFix/>
          </a:blip>
          <a:stretch>
            <a:fillRect/>
          </a:stretch>
        </p:blipFill>
        <p:spPr>
          <a:xfrm>
            <a:off x="184200" y="3835200"/>
            <a:ext cx="720000" cy="720000"/>
          </a:xfrm>
          <a:prstGeom prst="rect">
            <a:avLst/>
          </a:prstGeom>
          <a:noFill/>
          <a:ln>
            <a:noFill/>
          </a:ln>
        </p:spPr>
      </p:pic>
      <p:sp>
        <p:nvSpPr>
          <p:cNvPr id="461" name="Google Shape;461;p41"/>
          <p:cNvSpPr txBox="1"/>
          <p:nvPr/>
        </p:nvSpPr>
        <p:spPr>
          <a:xfrm>
            <a:off x="936000" y="2146500"/>
            <a:ext cx="73242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Telesni stav - okrenite se ka pacijentu.</a:t>
            </a:r>
            <a:endParaRPr sz="1600">
              <a:solidFill>
                <a:schemeClr val="dk1"/>
              </a:solidFill>
              <a:latin typeface="Comfortaa"/>
              <a:ea typeface="Comfortaa"/>
              <a:cs typeface="Comfortaa"/>
              <a:sym typeface="Comfortaa"/>
            </a:endParaRPr>
          </a:p>
        </p:txBody>
      </p:sp>
      <p:sp>
        <p:nvSpPr>
          <p:cNvPr id="462" name="Google Shape;462;p41"/>
          <p:cNvSpPr txBox="1"/>
          <p:nvPr/>
        </p:nvSpPr>
        <p:spPr>
          <a:xfrm>
            <a:off x="936000" y="2794525"/>
            <a:ext cx="71910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Obraćajte se pacijentima prijateljskim tonom.</a:t>
            </a:r>
            <a:endParaRPr sz="1600">
              <a:solidFill>
                <a:schemeClr val="dk1"/>
              </a:solidFill>
              <a:latin typeface="Comfortaa"/>
              <a:ea typeface="Comfortaa"/>
              <a:cs typeface="Comfortaa"/>
              <a:sym typeface="Comfortaa"/>
            </a:endParaRPr>
          </a:p>
        </p:txBody>
      </p:sp>
      <p:pic>
        <p:nvPicPr>
          <p:cNvPr id="463" name="Google Shape;463;p41"/>
          <p:cNvPicPr preferRelativeResize="0"/>
          <p:nvPr/>
        </p:nvPicPr>
        <p:blipFill>
          <a:blip r:embed="rId4">
            <a:alphaModFix/>
          </a:blip>
          <a:stretch>
            <a:fillRect/>
          </a:stretch>
        </p:blipFill>
        <p:spPr>
          <a:xfrm>
            <a:off x="0" y="151200"/>
            <a:ext cx="828000" cy="828000"/>
          </a:xfrm>
          <a:prstGeom prst="rect">
            <a:avLst/>
          </a:prstGeom>
          <a:noFill/>
          <a:ln>
            <a:noFill/>
          </a:ln>
        </p:spPr>
      </p:pic>
      <p:pic>
        <p:nvPicPr>
          <p:cNvPr id="464" name="Google Shape;464;p41"/>
          <p:cNvPicPr preferRelativeResize="0"/>
          <p:nvPr/>
        </p:nvPicPr>
        <p:blipFill>
          <a:blip r:embed="rId4">
            <a:alphaModFix/>
          </a:blip>
          <a:stretch>
            <a:fillRect/>
          </a:stretch>
        </p:blipFill>
        <p:spPr>
          <a:xfrm>
            <a:off x="276425" y="1408350"/>
            <a:ext cx="612000" cy="612000"/>
          </a:xfrm>
          <a:prstGeom prst="rect">
            <a:avLst/>
          </a:prstGeom>
          <a:noFill/>
          <a:ln>
            <a:noFill/>
          </a:ln>
        </p:spPr>
      </p:pic>
      <p:pic>
        <p:nvPicPr>
          <p:cNvPr id="465" name="Google Shape;465;p41"/>
          <p:cNvPicPr preferRelativeResize="0"/>
          <p:nvPr/>
        </p:nvPicPr>
        <p:blipFill>
          <a:blip r:embed="rId4">
            <a:alphaModFix/>
          </a:blip>
          <a:stretch>
            <a:fillRect/>
          </a:stretch>
        </p:blipFill>
        <p:spPr>
          <a:xfrm>
            <a:off x="276425" y="2053200"/>
            <a:ext cx="612000" cy="612000"/>
          </a:xfrm>
          <a:prstGeom prst="rect">
            <a:avLst/>
          </a:prstGeom>
          <a:noFill/>
          <a:ln>
            <a:noFill/>
          </a:ln>
        </p:spPr>
      </p:pic>
      <p:pic>
        <p:nvPicPr>
          <p:cNvPr id="466" name="Google Shape;466;p41"/>
          <p:cNvPicPr preferRelativeResize="0"/>
          <p:nvPr/>
        </p:nvPicPr>
        <p:blipFill>
          <a:blip r:embed="rId4">
            <a:alphaModFix/>
          </a:blip>
          <a:stretch>
            <a:fillRect/>
          </a:stretch>
        </p:blipFill>
        <p:spPr>
          <a:xfrm>
            <a:off x="276425" y="2662800"/>
            <a:ext cx="612000" cy="61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p:nvPr/>
        </p:nvSpPr>
        <p:spPr>
          <a:xfrm>
            <a:off x="5910450" y="1394300"/>
            <a:ext cx="197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chemeClr val="lt1"/>
                </a:solidFill>
                <a:latin typeface="Comfortaa"/>
                <a:ea typeface="Comfortaa"/>
                <a:cs typeface="Comfortaa"/>
                <a:sym typeface="Comfortaa"/>
              </a:rPr>
              <a:t>PRIMER</a:t>
            </a:r>
            <a:endParaRPr sz="1800">
              <a:solidFill>
                <a:schemeClr val="lt1"/>
              </a:solidFill>
              <a:latin typeface="Comfortaa"/>
              <a:ea typeface="Comfortaa"/>
              <a:cs typeface="Comfortaa"/>
              <a:sym typeface="Comfortaa"/>
            </a:endParaRPr>
          </a:p>
        </p:txBody>
      </p:sp>
      <p:sp>
        <p:nvSpPr>
          <p:cNvPr id="80" name="Google Shape;80;p15"/>
          <p:cNvSpPr txBox="1"/>
          <p:nvPr/>
        </p:nvSpPr>
        <p:spPr>
          <a:xfrm>
            <a:off x="720000" y="126000"/>
            <a:ext cx="8173200" cy="104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2800">
                <a:latin typeface="Comfortaa SemiBold"/>
                <a:ea typeface="Comfortaa SemiBold"/>
                <a:cs typeface="Comfortaa SemiBold"/>
                <a:sym typeface="Comfortaa SemiBold"/>
              </a:rPr>
              <a:t>RAZLOZI ZA UPITNA ZDRAVSTVENA PONAŠANJA: ŠTA KAŽU TKAM PRAKTIČARI?</a:t>
            </a:r>
            <a:endParaRPr sz="2800">
              <a:solidFill>
                <a:srgbClr val="000000"/>
              </a:solidFill>
              <a:latin typeface="Comfortaa SemiBold"/>
              <a:ea typeface="Comfortaa SemiBold"/>
              <a:cs typeface="Comfortaa SemiBold"/>
              <a:sym typeface="Comfortaa SemiBold"/>
            </a:endParaRPr>
          </a:p>
        </p:txBody>
      </p:sp>
      <p:sp>
        <p:nvSpPr>
          <p:cNvPr id="81" name="Google Shape;81;p15"/>
          <p:cNvSpPr/>
          <p:nvPr/>
        </p:nvSpPr>
        <p:spPr>
          <a:xfrm>
            <a:off x="0" y="1130000"/>
            <a:ext cx="8173200" cy="4013400"/>
          </a:xfrm>
          <a:prstGeom prst="rect">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p:nvPr/>
        </p:nvSpPr>
        <p:spPr>
          <a:xfrm>
            <a:off x="982800" y="2740375"/>
            <a:ext cx="7079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rgbClr val="FFFFFF"/>
                </a:solidFill>
                <a:latin typeface="Comfortaa"/>
                <a:ea typeface="Comfortaa"/>
                <a:cs typeface="Comfortaa"/>
                <a:sym typeface="Comfortaa"/>
              </a:rPr>
              <a:t>Prirodniji pristup zdravlju</a:t>
            </a:r>
            <a:endParaRPr sz="1600">
              <a:solidFill>
                <a:srgbClr val="FFFFFF"/>
              </a:solidFill>
              <a:latin typeface="Comfortaa"/>
              <a:ea typeface="Comfortaa"/>
              <a:cs typeface="Comfortaa"/>
              <a:sym typeface="Comfortaa"/>
            </a:endParaRPr>
          </a:p>
        </p:txBody>
      </p:sp>
      <p:sp>
        <p:nvSpPr>
          <p:cNvPr id="83" name="Google Shape;83;p15"/>
          <p:cNvSpPr txBox="1"/>
          <p:nvPr/>
        </p:nvSpPr>
        <p:spPr>
          <a:xfrm>
            <a:off x="1332000" y="4269600"/>
            <a:ext cx="648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FFFFFF"/>
                </a:solidFill>
                <a:latin typeface="Comfortaa"/>
                <a:ea typeface="Comfortaa"/>
                <a:cs typeface="Comfortaa"/>
                <a:sym typeface="Comfortaa"/>
              </a:rPr>
              <a:t>Ljudi se često obraćaju TKAM praktičarima onda kada konvencionalni tretmani ne daju željeni rezultat</a:t>
            </a:r>
            <a:endParaRPr sz="1600">
              <a:solidFill>
                <a:srgbClr val="FFFFFF"/>
              </a:solidFill>
              <a:latin typeface="Comfortaa"/>
              <a:ea typeface="Comfortaa"/>
              <a:cs typeface="Comfortaa"/>
              <a:sym typeface="Comfortaa"/>
            </a:endParaRPr>
          </a:p>
        </p:txBody>
      </p:sp>
      <p:sp>
        <p:nvSpPr>
          <p:cNvPr id="84" name="Google Shape;84;p15"/>
          <p:cNvSpPr txBox="1"/>
          <p:nvPr/>
        </p:nvSpPr>
        <p:spPr>
          <a:xfrm>
            <a:off x="981425" y="1366375"/>
            <a:ext cx="70794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b="1">
                <a:solidFill>
                  <a:srgbClr val="FFFFFF"/>
                </a:solidFill>
                <a:latin typeface="Comfortaa"/>
                <a:ea typeface="Comfortaa"/>
                <a:cs typeface="Comfortaa"/>
                <a:sym typeface="Comfortaa"/>
              </a:rPr>
              <a:t>Holistički pristup zdravlju u TKAM praksama</a:t>
            </a:r>
            <a:endParaRPr sz="1600">
              <a:solidFill>
                <a:srgbClr val="FFFFFF"/>
              </a:solidFill>
              <a:latin typeface="Comfortaa"/>
              <a:ea typeface="Comfortaa"/>
              <a:cs typeface="Comfortaa"/>
              <a:sym typeface="Comfortaa"/>
            </a:endParaRPr>
          </a:p>
        </p:txBody>
      </p:sp>
      <p:sp>
        <p:nvSpPr>
          <p:cNvPr id="85" name="Google Shape;85;p15"/>
          <p:cNvSpPr txBox="1"/>
          <p:nvPr/>
        </p:nvSpPr>
        <p:spPr>
          <a:xfrm>
            <a:off x="1281150" y="1728000"/>
            <a:ext cx="64800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a:solidFill>
                  <a:schemeClr val="lt1"/>
                </a:solidFill>
                <a:latin typeface="Comfortaa"/>
                <a:ea typeface="Comfortaa"/>
                <a:cs typeface="Comfortaa"/>
                <a:sym typeface="Comfortaa"/>
              </a:rPr>
              <a:t>TKAM prakse se fokusiraju na uzrok bolesti, a ne samo na simptome. Fizički simptomi upućuju na problem na nekom drugom nivou (spiritualnom, energetskom, emotivnom, itd.)</a:t>
            </a:r>
            <a:endParaRPr sz="1600">
              <a:latin typeface="Comfortaa"/>
              <a:ea typeface="Comfortaa"/>
              <a:cs typeface="Comfortaa"/>
              <a:sym typeface="Comfortaa"/>
            </a:endParaRPr>
          </a:p>
        </p:txBody>
      </p:sp>
      <p:sp>
        <p:nvSpPr>
          <p:cNvPr id="86" name="Google Shape;86;p15"/>
          <p:cNvSpPr txBox="1"/>
          <p:nvPr/>
        </p:nvSpPr>
        <p:spPr>
          <a:xfrm>
            <a:off x="1332000" y="3099600"/>
            <a:ext cx="648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lt1"/>
                </a:solidFill>
                <a:latin typeface="Comfortaa"/>
                <a:ea typeface="Comfortaa"/>
                <a:cs typeface="Comfortaa"/>
                <a:sym typeface="Comfortaa"/>
              </a:rPr>
              <a:t>TKAM metode često naglašavaju saradnju sa prirodom i vraćanje čoveka prirodi, što privlači pacijente/klijente.</a:t>
            </a:r>
            <a:endParaRPr sz="1600">
              <a:solidFill>
                <a:schemeClr val="lt1"/>
              </a:solidFill>
              <a:latin typeface="Comfortaa"/>
              <a:ea typeface="Comfortaa"/>
              <a:cs typeface="Comfortaa"/>
              <a:sym typeface="Comfortaa"/>
            </a:endParaRPr>
          </a:p>
        </p:txBody>
      </p:sp>
      <p:sp>
        <p:nvSpPr>
          <p:cNvPr id="87" name="Google Shape;87;p15"/>
          <p:cNvSpPr txBox="1"/>
          <p:nvPr/>
        </p:nvSpPr>
        <p:spPr>
          <a:xfrm>
            <a:off x="982800" y="3908150"/>
            <a:ext cx="7079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rgbClr val="FFFFFF"/>
                </a:solidFill>
                <a:latin typeface="Comfortaa"/>
                <a:ea typeface="Comfortaa"/>
                <a:cs typeface="Comfortaa"/>
                <a:sym typeface="Comfortaa"/>
              </a:rPr>
              <a:t>Neuspeh tretmana zvanične medicine</a:t>
            </a:r>
            <a:endParaRPr sz="1600" b="1">
              <a:solidFill>
                <a:srgbClr val="FFFFFF"/>
              </a:solidFill>
              <a:latin typeface="Comfortaa"/>
              <a:ea typeface="Comfortaa"/>
              <a:cs typeface="Comfortaa"/>
              <a:sym typeface="Comfortaa"/>
            </a:endParaRPr>
          </a:p>
        </p:txBody>
      </p:sp>
      <p:pic>
        <p:nvPicPr>
          <p:cNvPr id="88" name="Google Shape;88;p15"/>
          <p:cNvPicPr preferRelativeResize="0"/>
          <p:nvPr/>
        </p:nvPicPr>
        <p:blipFill>
          <a:blip r:embed="rId3">
            <a:alphaModFix/>
          </a:blip>
          <a:stretch>
            <a:fillRect/>
          </a:stretch>
        </p:blipFill>
        <p:spPr>
          <a:xfrm>
            <a:off x="154800" y="4151455"/>
            <a:ext cx="720000" cy="720000"/>
          </a:xfrm>
          <a:prstGeom prst="rect">
            <a:avLst/>
          </a:prstGeom>
          <a:noFill/>
          <a:ln>
            <a:noFill/>
          </a:ln>
        </p:spPr>
      </p:pic>
      <p:pic>
        <p:nvPicPr>
          <p:cNvPr id="89" name="Google Shape;89;p15"/>
          <p:cNvPicPr preferRelativeResize="0"/>
          <p:nvPr/>
        </p:nvPicPr>
        <p:blipFill>
          <a:blip r:embed="rId4">
            <a:alphaModFix/>
          </a:blip>
          <a:stretch>
            <a:fillRect/>
          </a:stretch>
        </p:blipFill>
        <p:spPr>
          <a:xfrm>
            <a:off x="154800" y="1758730"/>
            <a:ext cx="720000" cy="720000"/>
          </a:xfrm>
          <a:prstGeom prst="rect">
            <a:avLst/>
          </a:prstGeom>
          <a:noFill/>
          <a:ln>
            <a:noFill/>
          </a:ln>
        </p:spPr>
      </p:pic>
      <p:pic>
        <p:nvPicPr>
          <p:cNvPr id="90" name="Google Shape;90;p15"/>
          <p:cNvPicPr preferRelativeResize="0"/>
          <p:nvPr/>
        </p:nvPicPr>
        <p:blipFill>
          <a:blip r:embed="rId5">
            <a:alphaModFix/>
          </a:blip>
          <a:stretch>
            <a:fillRect/>
          </a:stretch>
        </p:blipFill>
        <p:spPr>
          <a:xfrm>
            <a:off x="154800" y="2945636"/>
            <a:ext cx="720000" cy="720000"/>
          </a:xfrm>
          <a:prstGeom prst="rect">
            <a:avLst/>
          </a:prstGeom>
          <a:noFill/>
          <a:ln>
            <a:noFill/>
          </a:ln>
        </p:spPr>
      </p:pic>
      <p:pic>
        <p:nvPicPr>
          <p:cNvPr id="91" name="Google Shape;91;p15"/>
          <p:cNvPicPr preferRelativeResize="0"/>
          <p:nvPr/>
        </p:nvPicPr>
        <p:blipFill>
          <a:blip r:embed="rId6">
            <a:alphaModFix/>
          </a:blip>
          <a:stretch>
            <a:fillRect/>
          </a:stretch>
        </p:blipFill>
        <p:spPr>
          <a:xfrm>
            <a:off x="0" y="151200"/>
            <a:ext cx="828000" cy="82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2"/>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PRAVITE PAUZE U RAZGOVORU</a:t>
            </a:r>
            <a:endParaRPr sz="2420"/>
          </a:p>
        </p:txBody>
      </p:sp>
      <p:sp>
        <p:nvSpPr>
          <p:cNvPr id="472" name="Google Shape;472;p42"/>
          <p:cNvSpPr/>
          <p:nvPr/>
        </p:nvSpPr>
        <p:spPr>
          <a:xfrm>
            <a:off x="0" y="1270525"/>
            <a:ext cx="8277900" cy="25671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txBox="1"/>
          <p:nvPr/>
        </p:nvSpPr>
        <p:spPr>
          <a:xfrm>
            <a:off x="936000" y="1654050"/>
            <a:ext cx="71184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Slobodno dozvolite pauzu/tišinu nakon što pacijentu saopštite nešto važno, novo, negativno, komplikovano itd.</a:t>
            </a:r>
            <a:endParaRPr sz="1700">
              <a:solidFill>
                <a:schemeClr val="dk1"/>
              </a:solidFill>
              <a:latin typeface="Comfortaa"/>
              <a:ea typeface="Comfortaa"/>
              <a:cs typeface="Comfortaa"/>
              <a:sym typeface="Comfortaa"/>
            </a:endParaRPr>
          </a:p>
        </p:txBody>
      </p:sp>
      <p:sp>
        <p:nvSpPr>
          <p:cNvPr id="474" name="Google Shape;474;p42"/>
          <p:cNvSpPr/>
          <p:nvPr/>
        </p:nvSpPr>
        <p:spPr>
          <a:xfrm>
            <a:off x="0" y="3903525"/>
            <a:ext cx="8277900" cy="12402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475" name="Google Shape;475;p42"/>
          <p:cNvSpPr txBox="1"/>
          <p:nvPr/>
        </p:nvSpPr>
        <p:spPr>
          <a:xfrm>
            <a:off x="936000" y="4146075"/>
            <a:ext cx="7324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sz="1700">
                <a:solidFill>
                  <a:schemeClr val="lt1"/>
                </a:solidFill>
                <a:latin typeface="Comfortaa"/>
                <a:ea typeface="Comfortaa"/>
                <a:cs typeface="Comfortaa"/>
                <a:sym typeface="Comfortaa"/>
              </a:rPr>
              <a:t>Pacijentima nekad treba vremena da prihvate/obrade ono što im govorite. Da razmisle kako će nešto da izvedu itd.</a:t>
            </a:r>
            <a:endParaRPr sz="1700">
              <a:solidFill>
                <a:schemeClr val="lt1"/>
              </a:solidFill>
              <a:latin typeface="Comfortaa"/>
              <a:ea typeface="Comfortaa"/>
              <a:cs typeface="Comfortaa"/>
              <a:sym typeface="Comfortaa"/>
            </a:endParaRPr>
          </a:p>
        </p:txBody>
      </p:sp>
      <p:pic>
        <p:nvPicPr>
          <p:cNvPr id="476" name="Google Shape;476;p42"/>
          <p:cNvPicPr preferRelativeResize="0"/>
          <p:nvPr/>
        </p:nvPicPr>
        <p:blipFill>
          <a:blip r:embed="rId3">
            <a:alphaModFix/>
          </a:blip>
          <a:stretch>
            <a:fillRect/>
          </a:stretch>
        </p:blipFill>
        <p:spPr>
          <a:xfrm>
            <a:off x="184200" y="4140000"/>
            <a:ext cx="720000" cy="720000"/>
          </a:xfrm>
          <a:prstGeom prst="rect">
            <a:avLst/>
          </a:prstGeom>
          <a:noFill/>
          <a:ln>
            <a:noFill/>
          </a:ln>
        </p:spPr>
      </p:pic>
      <p:sp>
        <p:nvSpPr>
          <p:cNvPr id="477" name="Google Shape;477;p42"/>
          <p:cNvSpPr txBox="1"/>
          <p:nvPr/>
        </p:nvSpPr>
        <p:spPr>
          <a:xfrm>
            <a:off x="936000" y="2527500"/>
            <a:ext cx="7324200" cy="8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Ako ste pacijentu saopštili nešto negativno, nemojte odmah da ga umirujete ili da odmah prelazite na tretman, prvo napravite pauzu. </a:t>
            </a:r>
            <a:endParaRPr sz="1700">
              <a:solidFill>
                <a:schemeClr val="dk1"/>
              </a:solidFill>
              <a:latin typeface="Comfortaa"/>
              <a:ea typeface="Comfortaa"/>
              <a:cs typeface="Comfortaa"/>
              <a:sym typeface="Comfortaa"/>
            </a:endParaRPr>
          </a:p>
        </p:txBody>
      </p:sp>
      <p:pic>
        <p:nvPicPr>
          <p:cNvPr id="478" name="Google Shape;478;p42"/>
          <p:cNvPicPr preferRelativeResize="0"/>
          <p:nvPr/>
        </p:nvPicPr>
        <p:blipFill>
          <a:blip r:embed="rId4">
            <a:alphaModFix/>
          </a:blip>
          <a:stretch>
            <a:fillRect/>
          </a:stretch>
        </p:blipFill>
        <p:spPr>
          <a:xfrm>
            <a:off x="0" y="151200"/>
            <a:ext cx="828000" cy="828000"/>
          </a:xfrm>
          <a:prstGeom prst="rect">
            <a:avLst/>
          </a:prstGeom>
          <a:noFill/>
          <a:ln>
            <a:noFill/>
          </a:ln>
        </p:spPr>
      </p:pic>
      <p:pic>
        <p:nvPicPr>
          <p:cNvPr id="479" name="Google Shape;479;p42"/>
          <p:cNvPicPr preferRelativeResize="0"/>
          <p:nvPr/>
        </p:nvPicPr>
        <p:blipFill>
          <a:blip r:embed="rId4">
            <a:alphaModFix/>
          </a:blip>
          <a:stretch>
            <a:fillRect/>
          </a:stretch>
        </p:blipFill>
        <p:spPr>
          <a:xfrm>
            <a:off x="219500" y="2607150"/>
            <a:ext cx="720000" cy="720000"/>
          </a:xfrm>
          <a:prstGeom prst="rect">
            <a:avLst/>
          </a:prstGeom>
          <a:noFill/>
          <a:ln>
            <a:noFill/>
          </a:ln>
        </p:spPr>
      </p:pic>
      <p:pic>
        <p:nvPicPr>
          <p:cNvPr id="480" name="Google Shape;480;p42"/>
          <p:cNvPicPr preferRelativeResize="0"/>
          <p:nvPr/>
        </p:nvPicPr>
        <p:blipFill>
          <a:blip r:embed="rId4">
            <a:alphaModFix/>
          </a:blip>
          <a:stretch>
            <a:fillRect/>
          </a:stretch>
        </p:blipFill>
        <p:spPr>
          <a:xfrm>
            <a:off x="216000" y="1640400"/>
            <a:ext cx="720000" cy="72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1080000" y="1260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UVAŽITE PACIJENTE</a:t>
            </a:r>
            <a:endParaRPr sz="2420"/>
          </a:p>
        </p:txBody>
      </p:sp>
      <p:sp>
        <p:nvSpPr>
          <p:cNvPr id="486" name="Google Shape;486;p43"/>
          <p:cNvSpPr/>
          <p:nvPr/>
        </p:nvSpPr>
        <p:spPr>
          <a:xfrm>
            <a:off x="0" y="1270525"/>
            <a:ext cx="8277900" cy="25671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3"/>
          <p:cNvSpPr txBox="1"/>
          <p:nvPr/>
        </p:nvSpPr>
        <p:spPr>
          <a:xfrm>
            <a:off x="936000" y="1501650"/>
            <a:ext cx="71184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Pacijentu pokažite uvažavanje bez obzira na to šta govori ili kako se ponaša. </a:t>
            </a:r>
            <a:endParaRPr sz="1700">
              <a:solidFill>
                <a:schemeClr val="dk1"/>
              </a:solidFill>
              <a:latin typeface="Comfortaa"/>
              <a:ea typeface="Comfortaa"/>
              <a:cs typeface="Comfortaa"/>
              <a:sym typeface="Comfortaa"/>
            </a:endParaRPr>
          </a:p>
        </p:txBody>
      </p:sp>
      <p:sp>
        <p:nvSpPr>
          <p:cNvPr id="488" name="Google Shape;488;p43"/>
          <p:cNvSpPr/>
          <p:nvPr/>
        </p:nvSpPr>
        <p:spPr>
          <a:xfrm>
            <a:off x="0" y="3903525"/>
            <a:ext cx="8277900" cy="12402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489" name="Google Shape;489;p43"/>
          <p:cNvSpPr txBox="1"/>
          <p:nvPr/>
        </p:nvSpPr>
        <p:spPr>
          <a:xfrm>
            <a:off x="936000" y="4069875"/>
            <a:ext cx="73242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sz="1700">
                <a:solidFill>
                  <a:schemeClr val="lt1"/>
                </a:solidFill>
                <a:latin typeface="Comfortaa"/>
                <a:ea typeface="Comfortaa"/>
                <a:cs typeface="Comfortaa"/>
                <a:sym typeface="Comfortaa"/>
              </a:rPr>
              <a:t>Budući da imate više moći i da pacijent od Vas očekuje da se za njega/nju pobrinete, odgovornost  za kvalitet odnosa sa pacijentom je pretežno na Vama. </a:t>
            </a:r>
            <a:endParaRPr sz="1700">
              <a:solidFill>
                <a:schemeClr val="lt1"/>
              </a:solidFill>
              <a:latin typeface="Comfortaa"/>
              <a:ea typeface="Comfortaa"/>
              <a:cs typeface="Comfortaa"/>
              <a:sym typeface="Comfortaa"/>
            </a:endParaRPr>
          </a:p>
        </p:txBody>
      </p:sp>
      <p:pic>
        <p:nvPicPr>
          <p:cNvPr id="490" name="Google Shape;490;p43"/>
          <p:cNvPicPr preferRelativeResize="0"/>
          <p:nvPr/>
        </p:nvPicPr>
        <p:blipFill>
          <a:blip r:embed="rId3">
            <a:alphaModFix/>
          </a:blip>
          <a:stretch>
            <a:fillRect/>
          </a:stretch>
        </p:blipFill>
        <p:spPr>
          <a:xfrm>
            <a:off x="184200" y="4140000"/>
            <a:ext cx="720000" cy="720000"/>
          </a:xfrm>
          <a:prstGeom prst="rect">
            <a:avLst/>
          </a:prstGeom>
          <a:noFill/>
          <a:ln>
            <a:noFill/>
          </a:ln>
        </p:spPr>
      </p:pic>
      <p:sp>
        <p:nvSpPr>
          <p:cNvPr id="491" name="Google Shape;491;p43"/>
          <p:cNvSpPr txBox="1"/>
          <p:nvPr/>
        </p:nvSpPr>
        <p:spPr>
          <a:xfrm>
            <a:off x="936000" y="2222700"/>
            <a:ext cx="7324200" cy="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Čak i ako biste osudili neko ponašanje, ili ste se naljutili zbog nečega što je pacijent rekao - nemojte to pokazivati.</a:t>
            </a:r>
            <a:endParaRPr sz="1700">
              <a:solidFill>
                <a:schemeClr val="dk1"/>
              </a:solidFill>
              <a:latin typeface="Comfortaa"/>
              <a:ea typeface="Comfortaa"/>
              <a:cs typeface="Comfortaa"/>
              <a:sym typeface="Comfortaa"/>
            </a:endParaRPr>
          </a:p>
        </p:txBody>
      </p:sp>
      <p:sp>
        <p:nvSpPr>
          <p:cNvPr id="492" name="Google Shape;492;p43"/>
          <p:cNvSpPr txBox="1"/>
          <p:nvPr/>
        </p:nvSpPr>
        <p:spPr>
          <a:xfrm>
            <a:off x="953700" y="3018025"/>
            <a:ext cx="7324200" cy="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U razgovoru se potrudite da pokažete strpljenje bez obzira na ponašanje ili situaciju pacijenta/kinje.</a:t>
            </a:r>
            <a:endParaRPr sz="1700">
              <a:solidFill>
                <a:schemeClr val="dk1"/>
              </a:solidFill>
              <a:latin typeface="Comfortaa"/>
              <a:ea typeface="Comfortaa"/>
              <a:cs typeface="Comfortaa"/>
              <a:sym typeface="Comfortaa"/>
            </a:endParaRPr>
          </a:p>
        </p:txBody>
      </p:sp>
      <p:pic>
        <p:nvPicPr>
          <p:cNvPr id="493" name="Google Shape;493;p43"/>
          <p:cNvPicPr preferRelativeResize="0"/>
          <p:nvPr/>
        </p:nvPicPr>
        <p:blipFill>
          <a:blip r:embed="rId4">
            <a:alphaModFix/>
          </a:blip>
          <a:stretch>
            <a:fillRect/>
          </a:stretch>
        </p:blipFill>
        <p:spPr>
          <a:xfrm>
            <a:off x="0" y="151200"/>
            <a:ext cx="828000" cy="828000"/>
          </a:xfrm>
          <a:prstGeom prst="rect">
            <a:avLst/>
          </a:prstGeom>
          <a:noFill/>
          <a:ln>
            <a:noFill/>
          </a:ln>
        </p:spPr>
      </p:pic>
      <p:pic>
        <p:nvPicPr>
          <p:cNvPr id="494" name="Google Shape;494;p43"/>
          <p:cNvPicPr preferRelativeResize="0"/>
          <p:nvPr/>
        </p:nvPicPr>
        <p:blipFill>
          <a:blip r:embed="rId4">
            <a:alphaModFix/>
          </a:blip>
          <a:stretch>
            <a:fillRect/>
          </a:stretch>
        </p:blipFill>
        <p:spPr>
          <a:xfrm>
            <a:off x="260400" y="1440000"/>
            <a:ext cx="612000" cy="612000"/>
          </a:xfrm>
          <a:prstGeom prst="rect">
            <a:avLst/>
          </a:prstGeom>
          <a:noFill/>
          <a:ln>
            <a:noFill/>
          </a:ln>
        </p:spPr>
      </p:pic>
      <p:pic>
        <p:nvPicPr>
          <p:cNvPr id="495" name="Google Shape;495;p43"/>
          <p:cNvPicPr preferRelativeResize="0"/>
          <p:nvPr/>
        </p:nvPicPr>
        <p:blipFill>
          <a:blip r:embed="rId4">
            <a:alphaModFix/>
          </a:blip>
          <a:stretch>
            <a:fillRect/>
          </a:stretch>
        </p:blipFill>
        <p:spPr>
          <a:xfrm>
            <a:off x="260400" y="2202000"/>
            <a:ext cx="612000" cy="612000"/>
          </a:xfrm>
          <a:prstGeom prst="rect">
            <a:avLst/>
          </a:prstGeom>
          <a:noFill/>
          <a:ln>
            <a:noFill/>
          </a:ln>
        </p:spPr>
      </p:pic>
      <p:pic>
        <p:nvPicPr>
          <p:cNvPr id="496" name="Google Shape;496;p43"/>
          <p:cNvPicPr preferRelativeResize="0"/>
          <p:nvPr/>
        </p:nvPicPr>
        <p:blipFill>
          <a:blip r:embed="rId4">
            <a:alphaModFix/>
          </a:blip>
          <a:stretch>
            <a:fillRect/>
          </a:stretch>
        </p:blipFill>
        <p:spPr>
          <a:xfrm>
            <a:off x="260400" y="2964000"/>
            <a:ext cx="612000" cy="61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4"/>
          <p:cNvSpPr txBox="1">
            <a:spLocks noGrp="1"/>
          </p:cNvSpPr>
          <p:nvPr>
            <p:ph type="title"/>
          </p:nvPr>
        </p:nvSpPr>
        <p:spPr>
          <a:xfrm>
            <a:off x="1080000" y="2784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PREPORUKE ZA KOMUNIKACIJU: EMPATIJA</a:t>
            </a:r>
            <a:endParaRPr sz="2420"/>
          </a:p>
        </p:txBody>
      </p:sp>
      <p:sp>
        <p:nvSpPr>
          <p:cNvPr id="502" name="Google Shape;502;p44"/>
          <p:cNvSpPr/>
          <p:nvPr/>
        </p:nvSpPr>
        <p:spPr>
          <a:xfrm>
            <a:off x="0" y="1270525"/>
            <a:ext cx="8277900" cy="3873000"/>
          </a:xfrm>
          <a:prstGeom prst="rect">
            <a:avLst/>
          </a:prstGeom>
          <a:solidFill>
            <a:srgbClr val="E6BB41"/>
          </a:solidFill>
          <a:ln w="9525" cap="flat" cmpd="sng">
            <a:solidFill>
              <a:srgbClr val="E6BB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4"/>
          <p:cNvSpPr txBox="1"/>
          <p:nvPr/>
        </p:nvSpPr>
        <p:spPr>
          <a:xfrm>
            <a:off x="936000" y="1501650"/>
            <a:ext cx="71184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Možete empatisati sa pacijentom na dva načina:</a:t>
            </a:r>
            <a:endParaRPr sz="1700">
              <a:solidFill>
                <a:schemeClr val="dk1"/>
              </a:solidFill>
              <a:latin typeface="Comfortaa"/>
              <a:ea typeface="Comfortaa"/>
              <a:cs typeface="Comfortaa"/>
              <a:sym typeface="Comfortaa"/>
            </a:endParaRPr>
          </a:p>
        </p:txBody>
      </p:sp>
      <p:sp>
        <p:nvSpPr>
          <p:cNvPr id="504" name="Google Shape;504;p44"/>
          <p:cNvSpPr txBox="1"/>
          <p:nvPr/>
        </p:nvSpPr>
        <p:spPr>
          <a:xfrm>
            <a:off x="1384100" y="1917900"/>
            <a:ext cx="6876000" cy="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dk1"/>
                </a:solidFill>
                <a:latin typeface="Comfortaa"/>
                <a:ea typeface="Comfortaa"/>
                <a:cs typeface="Comfortaa"/>
                <a:sym typeface="Comfortaa"/>
              </a:rPr>
              <a:t>Kognitivna empatija - kada razumete kako pacijent razmišlja i kako se oseća</a:t>
            </a:r>
            <a:endParaRPr sz="1600">
              <a:solidFill>
                <a:schemeClr val="dk1"/>
              </a:solidFill>
              <a:latin typeface="Comfortaa"/>
              <a:ea typeface="Comfortaa"/>
              <a:cs typeface="Comfortaa"/>
              <a:sym typeface="Comfortaa"/>
            </a:endParaRPr>
          </a:p>
        </p:txBody>
      </p:sp>
      <p:sp>
        <p:nvSpPr>
          <p:cNvPr id="505" name="Google Shape;505;p44"/>
          <p:cNvSpPr txBox="1"/>
          <p:nvPr/>
        </p:nvSpPr>
        <p:spPr>
          <a:xfrm>
            <a:off x="1384100" y="2637025"/>
            <a:ext cx="6893700" cy="5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Emocionalna empatija - saosećanje sa pacijentom</a:t>
            </a:r>
            <a:endParaRPr sz="1700">
              <a:solidFill>
                <a:schemeClr val="dk1"/>
              </a:solidFill>
              <a:latin typeface="Comfortaa"/>
              <a:ea typeface="Comfortaa"/>
              <a:cs typeface="Comfortaa"/>
              <a:sym typeface="Comfortaa"/>
            </a:endParaRPr>
          </a:p>
        </p:txBody>
      </p:sp>
      <p:pic>
        <p:nvPicPr>
          <p:cNvPr id="506" name="Google Shape;506;p44"/>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507" name="Google Shape;507;p44"/>
          <p:cNvSpPr txBox="1"/>
          <p:nvPr/>
        </p:nvSpPr>
        <p:spPr>
          <a:xfrm>
            <a:off x="936000" y="3226622"/>
            <a:ext cx="7118400" cy="5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Nekada će Vam biti lako da osetite emocionalnu empatiju. </a:t>
            </a:r>
            <a:endParaRPr sz="1700">
              <a:solidFill>
                <a:schemeClr val="dk1"/>
              </a:solidFill>
              <a:latin typeface="Comfortaa"/>
              <a:ea typeface="Comfortaa"/>
              <a:cs typeface="Comfortaa"/>
              <a:sym typeface="Comfortaa"/>
            </a:endParaRPr>
          </a:p>
        </p:txBody>
      </p:sp>
      <p:sp>
        <p:nvSpPr>
          <p:cNvPr id="508" name="Google Shape;508;p44"/>
          <p:cNvSpPr txBox="1"/>
          <p:nvPr/>
        </p:nvSpPr>
        <p:spPr>
          <a:xfrm>
            <a:off x="936000" y="3850200"/>
            <a:ext cx="7118400" cy="10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dk1"/>
                </a:solidFill>
                <a:latin typeface="Comfortaa"/>
                <a:ea typeface="Comfortaa"/>
                <a:cs typeface="Comfortaa"/>
                <a:sym typeface="Comfortaa"/>
              </a:rPr>
              <a:t>Onda kada Vam je to teško, fokusirajte se na kognitivnu empatiju i kažite pacijentu da razumete kako kako razmišlja i kako se oseća.</a:t>
            </a:r>
            <a:endParaRPr sz="1700">
              <a:solidFill>
                <a:schemeClr val="dk1"/>
              </a:solidFill>
              <a:latin typeface="Comfortaa"/>
              <a:ea typeface="Comfortaa"/>
              <a:cs typeface="Comfortaa"/>
              <a:sym typeface="Comfortaa"/>
            </a:endParaRPr>
          </a:p>
        </p:txBody>
      </p:sp>
      <p:pic>
        <p:nvPicPr>
          <p:cNvPr id="509" name="Google Shape;509;p44"/>
          <p:cNvPicPr preferRelativeResize="0"/>
          <p:nvPr/>
        </p:nvPicPr>
        <p:blipFill>
          <a:blip r:embed="rId3">
            <a:alphaModFix/>
          </a:blip>
          <a:stretch>
            <a:fillRect/>
          </a:stretch>
        </p:blipFill>
        <p:spPr>
          <a:xfrm>
            <a:off x="234000" y="1501650"/>
            <a:ext cx="612000" cy="612000"/>
          </a:xfrm>
          <a:prstGeom prst="rect">
            <a:avLst/>
          </a:prstGeom>
          <a:noFill/>
          <a:ln>
            <a:noFill/>
          </a:ln>
        </p:spPr>
      </p:pic>
      <p:pic>
        <p:nvPicPr>
          <p:cNvPr id="510" name="Google Shape;510;p44"/>
          <p:cNvPicPr preferRelativeResize="0"/>
          <p:nvPr/>
        </p:nvPicPr>
        <p:blipFill>
          <a:blip r:embed="rId3">
            <a:alphaModFix/>
          </a:blip>
          <a:stretch>
            <a:fillRect/>
          </a:stretch>
        </p:blipFill>
        <p:spPr>
          <a:xfrm>
            <a:off x="234000" y="3178050"/>
            <a:ext cx="612000" cy="612000"/>
          </a:xfrm>
          <a:prstGeom prst="rect">
            <a:avLst/>
          </a:prstGeom>
          <a:noFill/>
          <a:ln>
            <a:noFill/>
          </a:ln>
        </p:spPr>
      </p:pic>
      <p:pic>
        <p:nvPicPr>
          <p:cNvPr id="511" name="Google Shape;511;p44"/>
          <p:cNvPicPr preferRelativeResize="0"/>
          <p:nvPr/>
        </p:nvPicPr>
        <p:blipFill>
          <a:blip r:embed="rId3">
            <a:alphaModFix/>
          </a:blip>
          <a:stretch>
            <a:fillRect/>
          </a:stretch>
        </p:blipFill>
        <p:spPr>
          <a:xfrm>
            <a:off x="234000" y="3940050"/>
            <a:ext cx="612000" cy="612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5"/>
          <p:cNvSpPr txBox="1">
            <a:spLocks noGrp="1"/>
          </p:cNvSpPr>
          <p:nvPr>
            <p:ph type="title"/>
          </p:nvPr>
        </p:nvSpPr>
        <p:spPr>
          <a:xfrm>
            <a:off x="1080000" y="2772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OPREZ PRILIKOM KOMUNIKACIJE: HUMOR</a:t>
            </a:r>
            <a:endParaRPr sz="2420"/>
          </a:p>
        </p:txBody>
      </p:sp>
      <p:sp>
        <p:nvSpPr>
          <p:cNvPr id="517" name="Google Shape;517;p45"/>
          <p:cNvSpPr/>
          <p:nvPr/>
        </p:nvSpPr>
        <p:spPr>
          <a:xfrm>
            <a:off x="0" y="1270525"/>
            <a:ext cx="8277900" cy="38730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5"/>
          <p:cNvSpPr txBox="1"/>
          <p:nvPr/>
        </p:nvSpPr>
        <p:spPr>
          <a:xfrm>
            <a:off x="936000" y="1577850"/>
            <a:ext cx="71184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lt1"/>
                </a:solidFill>
                <a:latin typeface="Comfortaa"/>
                <a:ea typeface="Comfortaa"/>
                <a:cs typeface="Comfortaa"/>
                <a:sym typeface="Comfortaa"/>
              </a:rPr>
              <a:t>Humor možete koristiti ukoliko Vam je svojstven, ali ne po svaku cenu. </a:t>
            </a:r>
            <a:endParaRPr sz="1700">
              <a:solidFill>
                <a:schemeClr val="lt1"/>
              </a:solidFill>
              <a:latin typeface="Comfortaa"/>
              <a:ea typeface="Comfortaa"/>
              <a:cs typeface="Comfortaa"/>
              <a:sym typeface="Comfortaa"/>
            </a:endParaRPr>
          </a:p>
        </p:txBody>
      </p:sp>
      <p:pic>
        <p:nvPicPr>
          <p:cNvPr id="519" name="Google Shape;519;p45"/>
          <p:cNvPicPr preferRelativeResize="0"/>
          <p:nvPr/>
        </p:nvPicPr>
        <p:blipFill>
          <a:blip r:embed="rId3">
            <a:alphaModFix/>
          </a:blip>
          <a:stretch>
            <a:fillRect/>
          </a:stretch>
        </p:blipFill>
        <p:spPr>
          <a:xfrm>
            <a:off x="0" y="151200"/>
            <a:ext cx="828000" cy="828000"/>
          </a:xfrm>
          <a:prstGeom prst="rect">
            <a:avLst/>
          </a:prstGeom>
          <a:noFill/>
          <a:ln>
            <a:noFill/>
          </a:ln>
        </p:spPr>
      </p:pic>
      <p:pic>
        <p:nvPicPr>
          <p:cNvPr id="520" name="Google Shape;520;p45"/>
          <p:cNvPicPr preferRelativeResize="0"/>
          <p:nvPr/>
        </p:nvPicPr>
        <p:blipFill>
          <a:blip r:embed="rId4">
            <a:alphaModFix/>
          </a:blip>
          <a:stretch>
            <a:fillRect/>
          </a:stretch>
        </p:blipFill>
        <p:spPr>
          <a:xfrm>
            <a:off x="216000" y="1591650"/>
            <a:ext cx="612000" cy="612000"/>
          </a:xfrm>
          <a:prstGeom prst="rect">
            <a:avLst/>
          </a:prstGeom>
          <a:noFill/>
          <a:ln>
            <a:noFill/>
          </a:ln>
        </p:spPr>
      </p:pic>
      <p:sp>
        <p:nvSpPr>
          <p:cNvPr id="521" name="Google Shape;521;p45"/>
          <p:cNvSpPr txBox="1"/>
          <p:nvPr/>
        </p:nvSpPr>
        <p:spPr>
          <a:xfrm>
            <a:off x="936000" y="2475900"/>
            <a:ext cx="7118400" cy="11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lt1"/>
                </a:solidFill>
                <a:latin typeface="Comfortaa"/>
                <a:ea typeface="Comfortaa"/>
                <a:cs typeface="Comfortaa"/>
                <a:sym typeface="Comfortaa"/>
              </a:rPr>
              <a:t>Imajte u vidu da neće svi pacijenti dobro reagovati na humor, iako će nekima pomoći u uspotstavljanju dobrog odnosa. Probajte - ukoliko vidite da pacijent ne reaguje dobro na humor nemojte ga koristiti. </a:t>
            </a:r>
            <a:endParaRPr sz="1700">
              <a:solidFill>
                <a:schemeClr val="lt1"/>
              </a:solidFill>
              <a:latin typeface="Comfortaa"/>
              <a:ea typeface="Comfortaa"/>
              <a:cs typeface="Comfortaa"/>
              <a:sym typeface="Comfortaa"/>
            </a:endParaRPr>
          </a:p>
        </p:txBody>
      </p:sp>
      <p:sp>
        <p:nvSpPr>
          <p:cNvPr id="522" name="Google Shape;522;p45"/>
          <p:cNvSpPr txBox="1"/>
          <p:nvPr/>
        </p:nvSpPr>
        <p:spPr>
          <a:xfrm>
            <a:off x="936000" y="3865275"/>
            <a:ext cx="7118400" cy="10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700">
                <a:solidFill>
                  <a:schemeClr val="lt1"/>
                </a:solidFill>
                <a:latin typeface="Comfortaa"/>
                <a:ea typeface="Comfortaa"/>
                <a:cs typeface="Comfortaa"/>
                <a:sym typeface="Comfortaa"/>
              </a:rPr>
              <a:t>Vodite računa da humor ne bude seksistički ili na nacionalnoj, verskoj ili rasnoj osnovi. Ukoliko imate dilemu da li ćete šalom uvrediti pacijenta - bolje ne pokušavajte.</a:t>
            </a:r>
            <a:endParaRPr sz="1700">
              <a:solidFill>
                <a:schemeClr val="lt1"/>
              </a:solidFill>
              <a:latin typeface="Comfortaa"/>
              <a:ea typeface="Comfortaa"/>
              <a:cs typeface="Comfortaa"/>
              <a:sym typeface="Comfortaa"/>
            </a:endParaRPr>
          </a:p>
        </p:txBody>
      </p:sp>
      <p:pic>
        <p:nvPicPr>
          <p:cNvPr id="523" name="Google Shape;523;p45"/>
          <p:cNvPicPr preferRelativeResize="0"/>
          <p:nvPr/>
        </p:nvPicPr>
        <p:blipFill>
          <a:blip r:embed="rId4">
            <a:alphaModFix/>
          </a:blip>
          <a:stretch>
            <a:fillRect/>
          </a:stretch>
        </p:blipFill>
        <p:spPr>
          <a:xfrm>
            <a:off x="216000" y="2734650"/>
            <a:ext cx="612000" cy="612000"/>
          </a:xfrm>
          <a:prstGeom prst="rect">
            <a:avLst/>
          </a:prstGeom>
          <a:noFill/>
          <a:ln>
            <a:noFill/>
          </a:ln>
        </p:spPr>
      </p:pic>
      <p:pic>
        <p:nvPicPr>
          <p:cNvPr id="524" name="Google Shape;524;p45"/>
          <p:cNvPicPr preferRelativeResize="0"/>
          <p:nvPr/>
        </p:nvPicPr>
        <p:blipFill>
          <a:blip r:embed="rId4">
            <a:alphaModFix/>
          </a:blip>
          <a:stretch>
            <a:fillRect/>
          </a:stretch>
        </p:blipFill>
        <p:spPr>
          <a:xfrm>
            <a:off x="216000" y="3953850"/>
            <a:ext cx="612000" cy="612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6"/>
          <p:cNvSpPr txBox="1">
            <a:spLocks noGrp="1"/>
          </p:cNvSpPr>
          <p:nvPr>
            <p:ph type="title"/>
          </p:nvPr>
        </p:nvSpPr>
        <p:spPr>
          <a:xfrm>
            <a:off x="1080000" y="124800"/>
            <a:ext cx="7752300" cy="8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OPREZ PRILIKOM KOMUNIKACIJE: APELOVANJE NA STRAH</a:t>
            </a:r>
            <a:endParaRPr sz="2420"/>
          </a:p>
        </p:txBody>
      </p:sp>
      <p:sp>
        <p:nvSpPr>
          <p:cNvPr id="530" name="Google Shape;530;p46"/>
          <p:cNvSpPr/>
          <p:nvPr/>
        </p:nvSpPr>
        <p:spPr>
          <a:xfrm>
            <a:off x="0" y="1270525"/>
            <a:ext cx="8277900" cy="3873000"/>
          </a:xfrm>
          <a:prstGeom prst="rect">
            <a:avLst/>
          </a:prstGeom>
          <a:solidFill>
            <a:srgbClr val="39A590"/>
          </a:solidFill>
          <a:ln w="9525" cap="flat" cmpd="sng">
            <a:solidFill>
              <a:srgbClr val="39A5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6"/>
          <p:cNvSpPr txBox="1"/>
          <p:nvPr/>
        </p:nvSpPr>
        <p:spPr>
          <a:xfrm>
            <a:off x="936000" y="1577850"/>
            <a:ext cx="71184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lt1"/>
                </a:solidFill>
                <a:latin typeface="Comfortaa"/>
                <a:ea typeface="Comfortaa"/>
                <a:cs typeface="Comfortaa"/>
                <a:sym typeface="Comfortaa"/>
              </a:rPr>
              <a:t>Psihološka istraživanja pokazuju da zastrašivanje često ne vodi većoj ubedljivosti poruka. Apeli na strah obično pojačavaju strah i mogu voditi zatvaranju u komunikaciji. </a:t>
            </a:r>
            <a:endParaRPr sz="1600">
              <a:solidFill>
                <a:schemeClr val="lt1"/>
              </a:solidFill>
              <a:latin typeface="Comfortaa"/>
              <a:ea typeface="Comfortaa"/>
              <a:cs typeface="Comfortaa"/>
              <a:sym typeface="Comfortaa"/>
            </a:endParaRPr>
          </a:p>
        </p:txBody>
      </p:sp>
      <p:sp>
        <p:nvSpPr>
          <p:cNvPr id="532" name="Google Shape;532;p46"/>
          <p:cNvSpPr txBox="1"/>
          <p:nvPr/>
        </p:nvSpPr>
        <p:spPr>
          <a:xfrm>
            <a:off x="936000" y="2628300"/>
            <a:ext cx="7118400" cy="11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lt1"/>
                </a:solidFill>
                <a:latin typeface="Comfortaa"/>
                <a:ea typeface="Comfortaa"/>
                <a:cs typeface="Comfortaa"/>
                <a:sym typeface="Comfortaa"/>
              </a:rPr>
              <a:t>Naročito kod pacijenata koji su već po pravilu dosta zabrinuti, može voditi odbrambenim reakcijama, na primer, umanjivanju ozbiljnosti situacije ili čak odustajanju od daljeg tretmana.</a:t>
            </a:r>
            <a:endParaRPr sz="1600">
              <a:solidFill>
                <a:schemeClr val="lt1"/>
              </a:solidFill>
              <a:latin typeface="Comfortaa"/>
              <a:ea typeface="Comfortaa"/>
              <a:cs typeface="Comfortaa"/>
              <a:sym typeface="Comfortaa"/>
            </a:endParaRPr>
          </a:p>
        </p:txBody>
      </p:sp>
      <p:sp>
        <p:nvSpPr>
          <p:cNvPr id="533" name="Google Shape;533;p46"/>
          <p:cNvSpPr txBox="1"/>
          <p:nvPr/>
        </p:nvSpPr>
        <p:spPr>
          <a:xfrm>
            <a:off x="936000" y="3865275"/>
            <a:ext cx="7118400" cy="10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600">
                <a:solidFill>
                  <a:schemeClr val="lt1"/>
                </a:solidFill>
                <a:latin typeface="Comfortaa"/>
                <a:ea typeface="Comfortaa"/>
                <a:cs typeface="Comfortaa"/>
                <a:sym typeface="Comfortaa"/>
              </a:rPr>
              <a:t>Preporučljivo je zato ne pojačavati strah u komunikaciji, već pokazati razumevanje za zabrinutosti i pružiti neke (realistične) pozitivne informacije.</a:t>
            </a:r>
            <a:endParaRPr sz="1600">
              <a:solidFill>
                <a:schemeClr val="lt1"/>
              </a:solidFill>
              <a:latin typeface="Comfortaa"/>
              <a:ea typeface="Comfortaa"/>
              <a:cs typeface="Comfortaa"/>
              <a:sym typeface="Comfortaa"/>
            </a:endParaRPr>
          </a:p>
        </p:txBody>
      </p:sp>
      <p:pic>
        <p:nvPicPr>
          <p:cNvPr id="534" name="Google Shape;534;p46"/>
          <p:cNvPicPr preferRelativeResize="0"/>
          <p:nvPr/>
        </p:nvPicPr>
        <p:blipFill>
          <a:blip r:embed="rId3">
            <a:alphaModFix/>
          </a:blip>
          <a:stretch>
            <a:fillRect/>
          </a:stretch>
        </p:blipFill>
        <p:spPr>
          <a:xfrm>
            <a:off x="4" y="151200"/>
            <a:ext cx="828000" cy="831067"/>
          </a:xfrm>
          <a:prstGeom prst="rect">
            <a:avLst/>
          </a:prstGeom>
          <a:noFill/>
          <a:ln>
            <a:noFill/>
          </a:ln>
        </p:spPr>
      </p:pic>
      <p:pic>
        <p:nvPicPr>
          <p:cNvPr id="535" name="Google Shape;535;p46"/>
          <p:cNvPicPr preferRelativeResize="0"/>
          <p:nvPr/>
        </p:nvPicPr>
        <p:blipFill>
          <a:blip r:embed="rId4">
            <a:alphaModFix/>
          </a:blip>
          <a:stretch>
            <a:fillRect/>
          </a:stretch>
        </p:blipFill>
        <p:spPr>
          <a:xfrm>
            <a:off x="216000" y="1690675"/>
            <a:ext cx="612000" cy="614132"/>
          </a:xfrm>
          <a:prstGeom prst="rect">
            <a:avLst/>
          </a:prstGeom>
          <a:noFill/>
          <a:ln>
            <a:noFill/>
          </a:ln>
        </p:spPr>
      </p:pic>
      <p:pic>
        <p:nvPicPr>
          <p:cNvPr id="536" name="Google Shape;536;p46"/>
          <p:cNvPicPr preferRelativeResize="0"/>
          <p:nvPr/>
        </p:nvPicPr>
        <p:blipFill>
          <a:blip r:embed="rId4">
            <a:alphaModFix/>
          </a:blip>
          <a:stretch>
            <a:fillRect/>
          </a:stretch>
        </p:blipFill>
        <p:spPr>
          <a:xfrm>
            <a:off x="216000" y="2749654"/>
            <a:ext cx="612000" cy="614132"/>
          </a:xfrm>
          <a:prstGeom prst="rect">
            <a:avLst/>
          </a:prstGeom>
          <a:noFill/>
          <a:ln>
            <a:noFill/>
          </a:ln>
        </p:spPr>
      </p:pic>
      <p:pic>
        <p:nvPicPr>
          <p:cNvPr id="537" name="Google Shape;537;p46"/>
          <p:cNvPicPr preferRelativeResize="0"/>
          <p:nvPr/>
        </p:nvPicPr>
        <p:blipFill>
          <a:blip r:embed="rId4">
            <a:alphaModFix/>
          </a:blip>
          <a:stretch>
            <a:fillRect/>
          </a:stretch>
        </p:blipFill>
        <p:spPr>
          <a:xfrm>
            <a:off x="216000" y="4014344"/>
            <a:ext cx="612000" cy="61413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7"/>
          <p:cNvSpPr/>
          <p:nvPr/>
        </p:nvSpPr>
        <p:spPr>
          <a:xfrm>
            <a:off x="-7900" y="1356450"/>
            <a:ext cx="8253300" cy="3786900"/>
          </a:xfrm>
          <a:prstGeom prst="rect">
            <a:avLst/>
          </a:prstGeom>
          <a:solidFill>
            <a:srgbClr val="39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7"/>
          <p:cNvSpPr txBox="1">
            <a:spLocks noGrp="1"/>
          </p:cNvSpPr>
          <p:nvPr>
            <p:ph type="title"/>
          </p:nvPr>
        </p:nvSpPr>
        <p:spPr>
          <a:xfrm>
            <a:off x="1080000" y="48600"/>
            <a:ext cx="7752300" cy="122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KAKO OBEZBEDITI PRIDRŽAVANJE KOD PACIJENATA KOJI ŽELE DA BUDU AKTIVNI SARADNICI U TRETMANU?</a:t>
            </a:r>
            <a:endParaRPr sz="2420"/>
          </a:p>
        </p:txBody>
      </p:sp>
      <p:sp>
        <p:nvSpPr>
          <p:cNvPr id="544" name="Google Shape;544;p47"/>
          <p:cNvSpPr txBox="1"/>
          <p:nvPr/>
        </p:nvSpPr>
        <p:spPr>
          <a:xfrm>
            <a:off x="936000" y="1425450"/>
            <a:ext cx="7118400" cy="7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500">
                <a:solidFill>
                  <a:schemeClr val="lt1"/>
                </a:solidFill>
                <a:latin typeface="Comfortaa"/>
                <a:ea typeface="Comfortaa"/>
                <a:cs typeface="Comfortaa"/>
                <a:sym typeface="Comfortaa"/>
              </a:rPr>
              <a:t>Učinite da se pacijenti osećaju prihvaćeno i bezbedno pored Vas da bi mogli da postave pitanje ili izraze nedoumicu ili sumnju. </a:t>
            </a:r>
            <a:endParaRPr sz="1500">
              <a:solidFill>
                <a:schemeClr val="lt1"/>
              </a:solidFill>
              <a:latin typeface="Comfortaa"/>
              <a:ea typeface="Comfortaa"/>
              <a:cs typeface="Comfortaa"/>
              <a:sym typeface="Comfortaa"/>
            </a:endParaRPr>
          </a:p>
        </p:txBody>
      </p:sp>
      <p:sp>
        <p:nvSpPr>
          <p:cNvPr id="545" name="Google Shape;545;p47"/>
          <p:cNvSpPr txBox="1"/>
          <p:nvPr/>
        </p:nvSpPr>
        <p:spPr>
          <a:xfrm>
            <a:off x="917250" y="2777475"/>
            <a:ext cx="73095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500">
                <a:solidFill>
                  <a:schemeClr val="lt1"/>
                </a:solidFill>
                <a:latin typeface="Comfortaa"/>
                <a:ea typeface="Comfortaa"/>
                <a:cs typeface="Comfortaa"/>
                <a:sym typeface="Comfortaa"/>
              </a:rPr>
              <a:t>Ostavite prostor da postave pitanja</a:t>
            </a:r>
            <a:endParaRPr sz="1500">
              <a:solidFill>
                <a:schemeClr val="lt1"/>
              </a:solidFill>
              <a:latin typeface="Comfortaa"/>
              <a:ea typeface="Comfortaa"/>
              <a:cs typeface="Comfortaa"/>
              <a:sym typeface="Comfortaa"/>
            </a:endParaRPr>
          </a:p>
        </p:txBody>
      </p:sp>
      <p:pic>
        <p:nvPicPr>
          <p:cNvPr id="546" name="Google Shape;546;p47"/>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547" name="Google Shape;547;p47"/>
          <p:cNvSpPr txBox="1"/>
          <p:nvPr/>
        </p:nvSpPr>
        <p:spPr>
          <a:xfrm>
            <a:off x="1206400" y="1986775"/>
            <a:ext cx="6723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a:solidFill>
                  <a:schemeClr val="lt1"/>
                </a:solidFill>
                <a:latin typeface="Comfortaa"/>
                <a:ea typeface="Comfortaa"/>
                <a:cs typeface="Comfortaa"/>
                <a:sym typeface="Comfortaa"/>
              </a:rPr>
              <a:t>Pacijenti koji preferiraju pasivnu ulogu neće postaviti pitanja ni u tom slučaju, ali pacijenti koji žele aktivnu ulogu hoće, a upravo su to pacijenti kod kojih je slabije pridržavanje.</a:t>
            </a:r>
            <a:endParaRPr sz="1200">
              <a:latin typeface="Comfortaa"/>
              <a:ea typeface="Comfortaa"/>
              <a:cs typeface="Comfortaa"/>
              <a:sym typeface="Comfortaa"/>
            </a:endParaRPr>
          </a:p>
        </p:txBody>
      </p:sp>
      <p:sp>
        <p:nvSpPr>
          <p:cNvPr id="548" name="Google Shape;548;p47"/>
          <p:cNvSpPr txBox="1"/>
          <p:nvPr/>
        </p:nvSpPr>
        <p:spPr>
          <a:xfrm>
            <a:off x="1279825" y="3115575"/>
            <a:ext cx="67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a:solidFill>
                  <a:schemeClr val="lt1"/>
                </a:solidFill>
                <a:latin typeface="Comfortaa"/>
                <a:ea typeface="Comfortaa"/>
                <a:cs typeface="Comfortaa"/>
                <a:sym typeface="Comfortaa"/>
              </a:rPr>
              <a:t>Pravljenje pauze - prostor za pitanje ili reakciju pacijenta</a:t>
            </a:r>
            <a:endParaRPr sz="1200">
              <a:latin typeface="Comfortaa"/>
              <a:ea typeface="Comfortaa"/>
              <a:cs typeface="Comfortaa"/>
              <a:sym typeface="Comfortaa"/>
            </a:endParaRPr>
          </a:p>
        </p:txBody>
      </p:sp>
      <p:sp>
        <p:nvSpPr>
          <p:cNvPr id="549" name="Google Shape;549;p47"/>
          <p:cNvSpPr txBox="1"/>
          <p:nvPr/>
        </p:nvSpPr>
        <p:spPr>
          <a:xfrm>
            <a:off x="1331400" y="3397650"/>
            <a:ext cx="6723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GB">
                <a:solidFill>
                  <a:schemeClr val="lt1"/>
                </a:solidFill>
                <a:latin typeface="Comfortaa"/>
                <a:ea typeface="Comfortaa"/>
                <a:cs typeface="Comfortaa"/>
                <a:sym typeface="Comfortaa"/>
              </a:rPr>
              <a:t>“Da li ima nešto što biste da me pitate?” / “Da li ima nešto što Vas brine, a što nismo pokrili?”</a:t>
            </a:r>
            <a:endParaRPr>
              <a:solidFill>
                <a:schemeClr val="lt1"/>
              </a:solidFill>
              <a:latin typeface="Comfortaa"/>
              <a:ea typeface="Comfortaa"/>
              <a:cs typeface="Comfortaa"/>
              <a:sym typeface="Comfortaa"/>
            </a:endParaRPr>
          </a:p>
        </p:txBody>
      </p:sp>
      <p:sp>
        <p:nvSpPr>
          <p:cNvPr id="550" name="Google Shape;550;p47"/>
          <p:cNvSpPr txBox="1"/>
          <p:nvPr/>
        </p:nvSpPr>
        <p:spPr>
          <a:xfrm>
            <a:off x="917250" y="3996675"/>
            <a:ext cx="7309500" cy="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500">
                <a:solidFill>
                  <a:schemeClr val="lt1"/>
                </a:solidFill>
                <a:latin typeface="Comfortaa"/>
                <a:ea typeface="Comfortaa"/>
                <a:cs typeface="Comfortaa"/>
                <a:sym typeface="Comfortaa"/>
              </a:rPr>
              <a:t>Prođite sa pacijentom kroz različite opcije za tretman ukoliko one postoje i doneti odluku o tretmanu zajedno sa pacijentom</a:t>
            </a:r>
            <a:endParaRPr sz="1500">
              <a:solidFill>
                <a:schemeClr val="lt1"/>
              </a:solidFill>
              <a:latin typeface="Comfortaa"/>
              <a:ea typeface="Comfortaa"/>
              <a:cs typeface="Comfortaa"/>
              <a:sym typeface="Comfortaa"/>
            </a:endParaRPr>
          </a:p>
        </p:txBody>
      </p:sp>
      <p:sp>
        <p:nvSpPr>
          <p:cNvPr id="551" name="Google Shape;551;p47"/>
          <p:cNvSpPr txBox="1"/>
          <p:nvPr/>
        </p:nvSpPr>
        <p:spPr>
          <a:xfrm>
            <a:off x="917250" y="4594575"/>
            <a:ext cx="7309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lt1"/>
                </a:solidFill>
                <a:latin typeface="Comfortaa"/>
                <a:ea typeface="Comfortaa"/>
                <a:cs typeface="Comfortaa"/>
                <a:sym typeface="Comfortaa"/>
              </a:rPr>
              <a:t>Odgovari na postavljena pitanja treba da budu potkrepljeni podacima</a:t>
            </a:r>
            <a:endParaRPr sz="1500">
              <a:solidFill>
                <a:schemeClr val="lt1"/>
              </a:solidFill>
              <a:latin typeface="Comfortaa"/>
              <a:ea typeface="Comfortaa"/>
              <a:cs typeface="Comfortaa"/>
              <a:sym typeface="Comfortaa"/>
            </a:endParaRPr>
          </a:p>
          <a:p>
            <a:pPr marL="0" lvl="0" indent="0" algn="l" rtl="0">
              <a:spcBef>
                <a:spcPts val="1000"/>
              </a:spcBef>
              <a:spcAft>
                <a:spcPts val="0"/>
              </a:spcAft>
              <a:buNone/>
            </a:pPr>
            <a:endParaRPr sz="1500">
              <a:solidFill>
                <a:schemeClr val="lt1"/>
              </a:solidFill>
              <a:latin typeface="Comfortaa"/>
              <a:ea typeface="Comfortaa"/>
              <a:cs typeface="Comfortaa"/>
              <a:sym typeface="Comfortaa"/>
            </a:endParaRPr>
          </a:p>
          <a:p>
            <a:pPr marL="0" lvl="0" indent="0" algn="l" rtl="0">
              <a:spcBef>
                <a:spcPts val="1000"/>
              </a:spcBef>
              <a:spcAft>
                <a:spcPts val="1000"/>
              </a:spcAft>
              <a:buNone/>
            </a:pPr>
            <a:endParaRPr sz="1500">
              <a:solidFill>
                <a:schemeClr val="lt1"/>
              </a:solidFill>
              <a:latin typeface="Comfortaa"/>
              <a:ea typeface="Comfortaa"/>
              <a:cs typeface="Comfortaa"/>
              <a:sym typeface="Comfortaa"/>
            </a:endParaRPr>
          </a:p>
        </p:txBody>
      </p:sp>
      <p:pic>
        <p:nvPicPr>
          <p:cNvPr id="552" name="Google Shape;552;p47"/>
          <p:cNvPicPr preferRelativeResize="0"/>
          <p:nvPr/>
        </p:nvPicPr>
        <p:blipFill>
          <a:blip r:embed="rId4">
            <a:alphaModFix/>
          </a:blip>
          <a:stretch>
            <a:fillRect/>
          </a:stretch>
        </p:blipFill>
        <p:spPr>
          <a:xfrm>
            <a:off x="234000" y="1515277"/>
            <a:ext cx="468000" cy="467826"/>
          </a:xfrm>
          <a:prstGeom prst="rect">
            <a:avLst/>
          </a:prstGeom>
          <a:noFill/>
          <a:ln>
            <a:noFill/>
          </a:ln>
        </p:spPr>
      </p:pic>
      <p:pic>
        <p:nvPicPr>
          <p:cNvPr id="553" name="Google Shape;553;p47"/>
          <p:cNvPicPr preferRelativeResize="0"/>
          <p:nvPr/>
        </p:nvPicPr>
        <p:blipFill>
          <a:blip r:embed="rId4">
            <a:alphaModFix/>
          </a:blip>
          <a:stretch>
            <a:fillRect/>
          </a:stretch>
        </p:blipFill>
        <p:spPr>
          <a:xfrm>
            <a:off x="234000" y="2841755"/>
            <a:ext cx="468000" cy="467826"/>
          </a:xfrm>
          <a:prstGeom prst="rect">
            <a:avLst/>
          </a:prstGeom>
          <a:noFill/>
          <a:ln>
            <a:noFill/>
          </a:ln>
        </p:spPr>
      </p:pic>
      <p:pic>
        <p:nvPicPr>
          <p:cNvPr id="554" name="Google Shape;554;p47"/>
          <p:cNvPicPr preferRelativeResize="0"/>
          <p:nvPr/>
        </p:nvPicPr>
        <p:blipFill>
          <a:blip r:embed="rId4">
            <a:alphaModFix/>
          </a:blip>
          <a:stretch>
            <a:fillRect/>
          </a:stretch>
        </p:blipFill>
        <p:spPr>
          <a:xfrm>
            <a:off x="234000" y="4013250"/>
            <a:ext cx="468000" cy="467826"/>
          </a:xfrm>
          <a:prstGeom prst="rect">
            <a:avLst/>
          </a:prstGeom>
          <a:noFill/>
          <a:ln>
            <a:noFill/>
          </a:ln>
        </p:spPr>
      </p:pic>
      <p:pic>
        <p:nvPicPr>
          <p:cNvPr id="555" name="Google Shape;555;p47"/>
          <p:cNvPicPr preferRelativeResize="0"/>
          <p:nvPr/>
        </p:nvPicPr>
        <p:blipFill>
          <a:blip r:embed="rId4">
            <a:alphaModFix/>
          </a:blip>
          <a:stretch>
            <a:fillRect/>
          </a:stretch>
        </p:blipFill>
        <p:spPr>
          <a:xfrm>
            <a:off x="234000" y="4547124"/>
            <a:ext cx="468000" cy="4678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8"/>
          <p:cNvSpPr/>
          <p:nvPr/>
        </p:nvSpPr>
        <p:spPr>
          <a:xfrm>
            <a:off x="6665650" y="1718550"/>
            <a:ext cx="2478300" cy="3425100"/>
          </a:xfrm>
          <a:prstGeom prst="rect">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8"/>
          <p:cNvSpPr/>
          <p:nvPr/>
        </p:nvSpPr>
        <p:spPr>
          <a:xfrm>
            <a:off x="-7900" y="1006625"/>
            <a:ext cx="9151800" cy="771300"/>
          </a:xfrm>
          <a:prstGeom prst="rect">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8"/>
          <p:cNvSpPr txBox="1">
            <a:spLocks noGrp="1"/>
          </p:cNvSpPr>
          <p:nvPr>
            <p:ph type="title"/>
          </p:nvPr>
        </p:nvSpPr>
        <p:spPr>
          <a:xfrm>
            <a:off x="1080000" y="277200"/>
            <a:ext cx="77523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PRIMERI KOMUNIKACIJE: SAŽETA UPUTSTVA</a:t>
            </a:r>
            <a:endParaRPr sz="2420"/>
          </a:p>
        </p:txBody>
      </p:sp>
      <p:sp>
        <p:nvSpPr>
          <p:cNvPr id="563" name="Google Shape;563;p48"/>
          <p:cNvSpPr txBox="1"/>
          <p:nvPr/>
        </p:nvSpPr>
        <p:spPr>
          <a:xfrm>
            <a:off x="97800" y="1044450"/>
            <a:ext cx="8907900" cy="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500">
                <a:solidFill>
                  <a:schemeClr val="dk1"/>
                </a:solidFill>
                <a:latin typeface="Comfortaa"/>
                <a:ea typeface="Comfortaa"/>
                <a:cs typeface="Comfortaa"/>
                <a:sym typeface="Comfortaa"/>
              </a:rPr>
              <a:t>Kako biste prevazišli manjak vremena, možete pacijentima deliti pisana uputstva onda kada to ima smisla - za česte bolesti ili stanja, i za tretmane koji nisu personalizovani</a:t>
            </a:r>
            <a:endParaRPr sz="1500">
              <a:solidFill>
                <a:schemeClr val="dk1"/>
              </a:solidFill>
              <a:latin typeface="Comfortaa"/>
              <a:ea typeface="Comfortaa"/>
              <a:cs typeface="Comfortaa"/>
              <a:sym typeface="Comfortaa"/>
            </a:endParaRPr>
          </a:p>
        </p:txBody>
      </p:sp>
      <p:pic>
        <p:nvPicPr>
          <p:cNvPr id="564" name="Google Shape;564;p48"/>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565" name="Google Shape;565;p48"/>
          <p:cNvSpPr txBox="1"/>
          <p:nvPr/>
        </p:nvSpPr>
        <p:spPr>
          <a:xfrm>
            <a:off x="6873125" y="2234200"/>
            <a:ext cx="2270700" cy="24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Comfortaa"/>
                <a:ea typeface="Comfortaa"/>
                <a:cs typeface="Comfortaa"/>
                <a:sym typeface="Comfortaa"/>
              </a:rPr>
              <a:t>Iako zahteva dodatni napor, ovaj metod zapravo lekarima štedi vreme.</a:t>
            </a:r>
            <a:endParaRPr>
              <a:solidFill>
                <a:schemeClr val="dk1"/>
              </a:solidFill>
              <a:latin typeface="Comfortaa"/>
              <a:ea typeface="Comfortaa"/>
              <a:cs typeface="Comfortaa"/>
              <a:sym typeface="Comfortaa"/>
            </a:endParaRPr>
          </a:p>
          <a:p>
            <a:pPr marL="0" lvl="0" indent="0" algn="l" rtl="0">
              <a:spcBef>
                <a:spcPts val="1000"/>
              </a:spcBef>
              <a:spcAft>
                <a:spcPts val="0"/>
              </a:spcAft>
              <a:buNone/>
            </a:pPr>
            <a:r>
              <a:rPr lang="en-GB">
                <a:solidFill>
                  <a:schemeClr val="dk1"/>
                </a:solidFill>
                <a:latin typeface="Comfortaa"/>
                <a:ea typeface="Comfortaa"/>
                <a:cs typeface="Comfortaa"/>
                <a:sym typeface="Comfortaa"/>
              </a:rPr>
              <a:t>Takođe, ovim se sprečava nenamerno nepridržavanje usled zaboravljanja</a:t>
            </a:r>
            <a:endParaRPr>
              <a:solidFill>
                <a:schemeClr val="dk1"/>
              </a:solidFill>
              <a:latin typeface="Comfortaa"/>
              <a:ea typeface="Comfortaa"/>
              <a:cs typeface="Comfortaa"/>
              <a:sym typeface="Comfortaa"/>
            </a:endParaRPr>
          </a:p>
          <a:p>
            <a:pPr marL="0" lvl="0" indent="0" algn="l" rtl="0">
              <a:spcBef>
                <a:spcPts val="1000"/>
              </a:spcBef>
              <a:spcAft>
                <a:spcPts val="0"/>
              </a:spcAft>
              <a:buNone/>
            </a:pPr>
            <a:endParaRPr>
              <a:solidFill>
                <a:schemeClr val="dk1"/>
              </a:solidFill>
              <a:latin typeface="Comfortaa"/>
              <a:ea typeface="Comfortaa"/>
              <a:cs typeface="Comfortaa"/>
              <a:sym typeface="Comfortaa"/>
            </a:endParaRPr>
          </a:p>
          <a:p>
            <a:pPr marL="0" lvl="0" indent="0" algn="l" rtl="0">
              <a:spcBef>
                <a:spcPts val="1000"/>
              </a:spcBef>
              <a:spcAft>
                <a:spcPts val="1000"/>
              </a:spcAft>
              <a:buNone/>
            </a:pPr>
            <a:endParaRPr>
              <a:solidFill>
                <a:schemeClr val="dk1"/>
              </a:solidFill>
              <a:latin typeface="Comfortaa"/>
              <a:ea typeface="Comfortaa"/>
              <a:cs typeface="Comfortaa"/>
              <a:sym typeface="Comfortaa"/>
            </a:endParaRPr>
          </a:p>
        </p:txBody>
      </p:sp>
      <p:grpSp>
        <p:nvGrpSpPr>
          <p:cNvPr id="566" name="Google Shape;566;p48"/>
          <p:cNvGrpSpPr/>
          <p:nvPr/>
        </p:nvGrpSpPr>
        <p:grpSpPr>
          <a:xfrm>
            <a:off x="0" y="1701725"/>
            <a:ext cx="6665641" cy="3462430"/>
            <a:chOff x="0" y="-7250"/>
            <a:chExt cx="8839200" cy="4845949"/>
          </a:xfrm>
        </p:grpSpPr>
        <p:pic>
          <p:nvPicPr>
            <p:cNvPr id="567" name="Google Shape;567;p48"/>
            <p:cNvPicPr preferRelativeResize="0"/>
            <p:nvPr/>
          </p:nvPicPr>
          <p:blipFill>
            <a:blip r:embed="rId4">
              <a:alphaModFix/>
            </a:blip>
            <a:stretch>
              <a:fillRect/>
            </a:stretch>
          </p:blipFill>
          <p:spPr>
            <a:xfrm>
              <a:off x="0" y="-7250"/>
              <a:ext cx="8839200" cy="566467"/>
            </a:xfrm>
            <a:prstGeom prst="rect">
              <a:avLst/>
            </a:prstGeom>
            <a:noFill/>
            <a:ln>
              <a:noFill/>
            </a:ln>
          </p:spPr>
        </p:pic>
        <p:pic>
          <p:nvPicPr>
            <p:cNvPr id="568" name="Google Shape;568;p48"/>
            <p:cNvPicPr preferRelativeResize="0"/>
            <p:nvPr/>
          </p:nvPicPr>
          <p:blipFill>
            <a:blip r:embed="rId5">
              <a:alphaModFix/>
            </a:blip>
            <a:stretch>
              <a:fillRect/>
            </a:stretch>
          </p:blipFill>
          <p:spPr>
            <a:xfrm>
              <a:off x="0" y="578749"/>
              <a:ext cx="2603012" cy="4259950"/>
            </a:xfrm>
            <a:prstGeom prst="rect">
              <a:avLst/>
            </a:prstGeom>
            <a:noFill/>
            <a:ln>
              <a:noFill/>
            </a:ln>
          </p:spPr>
        </p:pic>
        <p:pic>
          <p:nvPicPr>
            <p:cNvPr id="569" name="Google Shape;569;p48"/>
            <p:cNvPicPr preferRelativeResize="0"/>
            <p:nvPr/>
          </p:nvPicPr>
          <p:blipFill>
            <a:blip r:embed="rId6">
              <a:alphaModFix/>
            </a:blip>
            <a:stretch>
              <a:fillRect/>
            </a:stretch>
          </p:blipFill>
          <p:spPr>
            <a:xfrm>
              <a:off x="2603012" y="592649"/>
              <a:ext cx="6236187" cy="4232143"/>
            </a:xfrm>
            <a:prstGeom prst="rect">
              <a:avLst/>
            </a:prstGeom>
            <a:noFill/>
            <a:ln>
              <a:noFill/>
            </a:ln>
          </p:spPr>
        </p:pic>
      </p:grpSp>
      <p:sp>
        <p:nvSpPr>
          <p:cNvPr id="570" name="Google Shape;570;p48"/>
          <p:cNvSpPr txBox="1"/>
          <p:nvPr/>
        </p:nvSpPr>
        <p:spPr>
          <a:xfrm>
            <a:off x="6747000" y="4486000"/>
            <a:ext cx="22587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chemeClr val="lt1"/>
                </a:solidFill>
                <a:latin typeface="Comfortaa"/>
                <a:ea typeface="Comfortaa"/>
                <a:cs typeface="Comfortaa"/>
                <a:sym typeface="Comfortaa"/>
              </a:rPr>
              <a:t>Slika preuzeta i prilagođena sa https://www.hypertension.org.za/pages/patient-information-leaflet</a:t>
            </a:r>
            <a:endParaRPr sz="900">
              <a:solidFill>
                <a:schemeClr val="lt1"/>
              </a:solidFill>
              <a:latin typeface="Comfortaa"/>
              <a:ea typeface="Comfortaa"/>
              <a:cs typeface="Comfortaa"/>
              <a:sym typeface="Comforta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0"/>
          <p:cNvSpPr/>
          <p:nvPr/>
        </p:nvSpPr>
        <p:spPr>
          <a:xfrm>
            <a:off x="-7900" y="1159025"/>
            <a:ext cx="4462200" cy="3984600"/>
          </a:xfrm>
          <a:prstGeom prst="rect">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0"/>
          <p:cNvSpPr txBox="1">
            <a:spLocks noGrp="1"/>
          </p:cNvSpPr>
          <p:nvPr>
            <p:ph type="title"/>
          </p:nvPr>
        </p:nvSpPr>
        <p:spPr>
          <a:xfrm>
            <a:off x="1080000" y="277200"/>
            <a:ext cx="77523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PRIMERI KOMUNIKACIJE: UDRUŽENJA PACIJENATA SA HRONIČNIM BOLESTIMA</a:t>
            </a:r>
            <a:endParaRPr sz="2420"/>
          </a:p>
        </p:txBody>
      </p:sp>
      <p:sp>
        <p:nvSpPr>
          <p:cNvPr id="585" name="Google Shape;585;p50"/>
          <p:cNvSpPr txBox="1"/>
          <p:nvPr/>
        </p:nvSpPr>
        <p:spPr>
          <a:xfrm>
            <a:off x="267950" y="1577850"/>
            <a:ext cx="4235700" cy="31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chemeClr val="dk1"/>
                </a:solidFill>
                <a:latin typeface="Comfortaa"/>
                <a:ea typeface="Comfortaa"/>
                <a:cs typeface="Comfortaa"/>
                <a:sym typeface="Comfortaa"/>
              </a:rPr>
              <a:t>Pacijente sa dijagnozom hronične bolesti možete da uputite na udruženja koja okupljaju ljude sa istom dijagnozom</a:t>
            </a:r>
            <a:endParaRPr sz="1600">
              <a:solidFill>
                <a:schemeClr val="dk1"/>
              </a:solidFill>
              <a:latin typeface="Comfortaa"/>
              <a:ea typeface="Comfortaa"/>
              <a:cs typeface="Comfortaa"/>
              <a:sym typeface="Comfortaa"/>
            </a:endParaRPr>
          </a:p>
          <a:p>
            <a:pPr marL="0" lvl="0" indent="0" algn="l" rtl="0">
              <a:spcBef>
                <a:spcPts val="1000"/>
              </a:spcBef>
              <a:spcAft>
                <a:spcPts val="0"/>
              </a:spcAft>
              <a:buNone/>
            </a:pPr>
            <a:r>
              <a:rPr lang="en-GB" sz="1600">
                <a:solidFill>
                  <a:schemeClr val="dk1"/>
                </a:solidFill>
                <a:latin typeface="Comfortaa"/>
                <a:ea typeface="Comfortaa"/>
                <a:cs typeface="Comfortaa"/>
                <a:sym typeface="Comfortaa"/>
              </a:rPr>
              <a:t>Ova udruženja mogu biti izvor dodatnih informacija, kao i izvor emocionalne podrške.</a:t>
            </a:r>
            <a:endParaRPr sz="1600">
              <a:solidFill>
                <a:schemeClr val="dk1"/>
              </a:solidFill>
              <a:latin typeface="Comfortaa"/>
              <a:ea typeface="Comfortaa"/>
              <a:cs typeface="Comfortaa"/>
              <a:sym typeface="Comfortaa"/>
            </a:endParaRPr>
          </a:p>
          <a:p>
            <a:pPr marL="0" lvl="0" indent="0" algn="l" rtl="0">
              <a:spcBef>
                <a:spcPts val="1000"/>
              </a:spcBef>
              <a:spcAft>
                <a:spcPts val="1000"/>
              </a:spcAft>
              <a:buNone/>
            </a:pPr>
            <a:r>
              <a:rPr lang="en-GB" sz="1600">
                <a:solidFill>
                  <a:schemeClr val="dk1"/>
                </a:solidFill>
                <a:latin typeface="Comfortaa"/>
                <a:ea typeface="Comfortaa"/>
                <a:cs typeface="Comfortaa"/>
                <a:sym typeface="Comfortaa"/>
              </a:rPr>
              <a:t>Ako je indikovano, možete uputiti pacijente i na grupe samopomoći (ukoliko postoje), kao i na psihološku pomoć ili podršku.</a:t>
            </a:r>
            <a:endParaRPr sz="1600">
              <a:solidFill>
                <a:schemeClr val="dk1"/>
              </a:solidFill>
              <a:latin typeface="Comfortaa"/>
              <a:ea typeface="Comfortaa"/>
              <a:cs typeface="Comfortaa"/>
              <a:sym typeface="Comfortaa"/>
            </a:endParaRPr>
          </a:p>
        </p:txBody>
      </p:sp>
      <p:pic>
        <p:nvPicPr>
          <p:cNvPr id="586" name="Google Shape;586;p50"/>
          <p:cNvPicPr preferRelativeResize="0"/>
          <p:nvPr/>
        </p:nvPicPr>
        <p:blipFill>
          <a:blip r:embed="rId3">
            <a:alphaModFix/>
          </a:blip>
          <a:stretch>
            <a:fillRect/>
          </a:stretch>
        </p:blipFill>
        <p:spPr>
          <a:xfrm>
            <a:off x="0" y="151200"/>
            <a:ext cx="828000" cy="828000"/>
          </a:xfrm>
          <a:prstGeom prst="rect">
            <a:avLst/>
          </a:prstGeom>
          <a:noFill/>
          <a:ln>
            <a:noFill/>
          </a:ln>
        </p:spPr>
      </p:pic>
      <p:pic>
        <p:nvPicPr>
          <p:cNvPr id="587" name="Google Shape;587;p50"/>
          <p:cNvPicPr preferRelativeResize="0"/>
          <p:nvPr/>
        </p:nvPicPr>
        <p:blipFill>
          <a:blip r:embed="rId4">
            <a:alphaModFix/>
          </a:blip>
          <a:stretch>
            <a:fillRect/>
          </a:stretch>
        </p:blipFill>
        <p:spPr>
          <a:xfrm>
            <a:off x="4612325" y="1159025"/>
            <a:ext cx="3067050" cy="1524000"/>
          </a:xfrm>
          <a:prstGeom prst="rect">
            <a:avLst/>
          </a:prstGeom>
          <a:noFill/>
          <a:ln>
            <a:noFill/>
          </a:ln>
        </p:spPr>
      </p:pic>
      <p:pic>
        <p:nvPicPr>
          <p:cNvPr id="588" name="Google Shape;588;p50"/>
          <p:cNvPicPr preferRelativeResize="0"/>
          <p:nvPr/>
        </p:nvPicPr>
        <p:blipFill>
          <a:blip r:embed="rId5">
            <a:alphaModFix/>
          </a:blip>
          <a:stretch>
            <a:fillRect/>
          </a:stretch>
        </p:blipFill>
        <p:spPr>
          <a:xfrm>
            <a:off x="4914050" y="3190825"/>
            <a:ext cx="2039600" cy="480763"/>
          </a:xfrm>
          <a:prstGeom prst="rect">
            <a:avLst/>
          </a:prstGeom>
          <a:noFill/>
          <a:ln>
            <a:noFill/>
          </a:ln>
        </p:spPr>
      </p:pic>
      <p:pic>
        <p:nvPicPr>
          <p:cNvPr id="589" name="Google Shape;589;p50"/>
          <p:cNvPicPr preferRelativeResize="0"/>
          <p:nvPr/>
        </p:nvPicPr>
        <p:blipFill rotWithShape="1">
          <a:blip r:embed="rId6">
            <a:alphaModFix/>
          </a:blip>
          <a:srcRect t="19522" b="16530"/>
          <a:stretch/>
        </p:blipFill>
        <p:spPr>
          <a:xfrm>
            <a:off x="4503650" y="3928000"/>
            <a:ext cx="3002575" cy="1080000"/>
          </a:xfrm>
          <a:prstGeom prst="rect">
            <a:avLst/>
          </a:prstGeom>
          <a:noFill/>
          <a:ln>
            <a:noFill/>
          </a:ln>
        </p:spPr>
      </p:pic>
      <p:pic>
        <p:nvPicPr>
          <p:cNvPr id="590" name="Google Shape;590;p50"/>
          <p:cNvPicPr preferRelativeResize="0"/>
          <p:nvPr/>
        </p:nvPicPr>
        <p:blipFill>
          <a:blip r:embed="rId7">
            <a:alphaModFix/>
          </a:blip>
          <a:stretch>
            <a:fillRect/>
          </a:stretch>
        </p:blipFill>
        <p:spPr>
          <a:xfrm>
            <a:off x="6953638" y="2683025"/>
            <a:ext cx="1247775" cy="133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1"/>
          <p:cNvSpPr txBox="1">
            <a:spLocks noGrp="1"/>
          </p:cNvSpPr>
          <p:nvPr>
            <p:ph type="title"/>
          </p:nvPr>
        </p:nvSpPr>
        <p:spPr>
          <a:xfrm>
            <a:off x="1080000" y="277200"/>
            <a:ext cx="77523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VEŽBA</a:t>
            </a:r>
            <a:endParaRPr sz="2420"/>
          </a:p>
        </p:txBody>
      </p:sp>
      <p:pic>
        <p:nvPicPr>
          <p:cNvPr id="596" name="Google Shape;596;p51"/>
          <p:cNvPicPr preferRelativeResize="0"/>
          <p:nvPr/>
        </p:nvPicPr>
        <p:blipFill>
          <a:blip r:embed="rId3">
            <a:alphaModFix/>
          </a:blip>
          <a:stretch>
            <a:fillRect/>
          </a:stretch>
        </p:blipFill>
        <p:spPr>
          <a:xfrm>
            <a:off x="0" y="0"/>
            <a:ext cx="1080000" cy="1080000"/>
          </a:xfrm>
          <a:prstGeom prst="rect">
            <a:avLst/>
          </a:prstGeom>
          <a:noFill/>
          <a:ln>
            <a:noFill/>
          </a:ln>
        </p:spPr>
      </p:pic>
      <p:sp>
        <p:nvSpPr>
          <p:cNvPr id="597" name="Google Shape;597;p51"/>
          <p:cNvSpPr txBox="1"/>
          <p:nvPr/>
        </p:nvSpPr>
        <p:spPr>
          <a:xfrm>
            <a:off x="482925" y="1503000"/>
            <a:ext cx="7752300" cy="239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a:latin typeface="Comfortaa"/>
                <a:ea typeface="Comfortaa"/>
                <a:cs typeface="Comfortaa"/>
                <a:sym typeface="Comfortaa"/>
              </a:rPr>
              <a:t>Popunite ček listu na narednim slajdovima - ona će Vam služiti kao podsetnik ali i kao vežba da identifikujete prepreke ili izazove sa kojima se suočavate u komunikaciji sa pacijentima. </a:t>
            </a:r>
            <a:endParaRPr sz="2000">
              <a:latin typeface="Comfortaa"/>
              <a:ea typeface="Comfortaa"/>
              <a:cs typeface="Comfortaa"/>
              <a:sym typeface="Comfortaa"/>
            </a:endParaRPr>
          </a:p>
          <a:p>
            <a:pPr marL="0" lvl="0" indent="0" algn="l" rtl="0">
              <a:lnSpc>
                <a:spcPct val="115000"/>
              </a:lnSpc>
              <a:spcBef>
                <a:spcPts val="1000"/>
              </a:spcBef>
              <a:spcAft>
                <a:spcPts val="0"/>
              </a:spcAft>
              <a:buNone/>
            </a:pPr>
            <a:r>
              <a:rPr lang="en-GB" sz="2000">
                <a:latin typeface="Comfortaa"/>
                <a:ea typeface="Comfortaa"/>
                <a:cs typeface="Comfortaa"/>
                <a:sym typeface="Comfortaa"/>
              </a:rPr>
              <a:t>Nakon toga razmislite da li i kako možete date izazove da prevaziđete. </a:t>
            </a:r>
            <a:endParaRPr sz="2000">
              <a:latin typeface="Comfortaa"/>
              <a:ea typeface="Comfortaa"/>
              <a:cs typeface="Comfortaa"/>
              <a:sym typeface="Comforta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2"/>
          <p:cNvSpPr txBox="1">
            <a:spLocks noGrp="1"/>
          </p:cNvSpPr>
          <p:nvPr>
            <p:ph type="title"/>
          </p:nvPr>
        </p:nvSpPr>
        <p:spPr>
          <a:xfrm>
            <a:off x="1080000" y="277200"/>
            <a:ext cx="77523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ČEK LISTA</a:t>
            </a:r>
            <a:endParaRPr sz="2420"/>
          </a:p>
        </p:txBody>
      </p:sp>
      <p:pic>
        <p:nvPicPr>
          <p:cNvPr id="603" name="Google Shape;603;p52"/>
          <p:cNvPicPr preferRelativeResize="0"/>
          <p:nvPr/>
        </p:nvPicPr>
        <p:blipFill>
          <a:blip r:embed="rId3">
            <a:alphaModFix/>
          </a:blip>
          <a:stretch>
            <a:fillRect/>
          </a:stretch>
        </p:blipFill>
        <p:spPr>
          <a:xfrm>
            <a:off x="0" y="0"/>
            <a:ext cx="1080000" cy="1080000"/>
          </a:xfrm>
          <a:prstGeom prst="rect">
            <a:avLst/>
          </a:prstGeom>
          <a:noFill/>
          <a:ln>
            <a:noFill/>
          </a:ln>
        </p:spPr>
      </p:pic>
      <p:graphicFrame>
        <p:nvGraphicFramePr>
          <p:cNvPr id="604" name="Google Shape;604;p52"/>
          <p:cNvGraphicFramePr/>
          <p:nvPr/>
        </p:nvGraphicFramePr>
        <p:xfrm>
          <a:off x="13" y="1285610"/>
          <a:ext cx="9144000" cy="3857900"/>
        </p:xfrm>
        <a:graphic>
          <a:graphicData uri="http://schemas.openxmlformats.org/drawingml/2006/table">
            <a:tbl>
              <a:tblPr>
                <a:noFill/>
                <a:tableStyleId>{5424166C-0D07-4034-97C2-7E9600B9D20F}</a:tableStyleId>
              </a:tblPr>
              <a:tblGrid>
                <a:gridCol w="5400225">
                  <a:extLst>
                    <a:ext uri="{9D8B030D-6E8A-4147-A177-3AD203B41FA5}">
                      <a16:colId xmlns:a16="http://schemas.microsoft.com/office/drawing/2014/main" val="20000"/>
                    </a:ext>
                  </a:extLst>
                </a:gridCol>
                <a:gridCol w="1701200">
                  <a:extLst>
                    <a:ext uri="{9D8B030D-6E8A-4147-A177-3AD203B41FA5}">
                      <a16:colId xmlns:a16="http://schemas.microsoft.com/office/drawing/2014/main" val="20001"/>
                    </a:ext>
                  </a:extLst>
                </a:gridCol>
                <a:gridCol w="2042575">
                  <a:extLst>
                    <a:ext uri="{9D8B030D-6E8A-4147-A177-3AD203B41FA5}">
                      <a16:colId xmlns:a16="http://schemas.microsoft.com/office/drawing/2014/main" val="20002"/>
                    </a:ext>
                  </a:extLst>
                </a:gridCol>
              </a:tblGrid>
              <a:tr h="1040400">
                <a:tc>
                  <a:txBody>
                    <a:bodyPr/>
                    <a:lstStyle/>
                    <a:p>
                      <a:pPr marL="0" lvl="0" indent="0" algn="l" rtl="0">
                        <a:spcBef>
                          <a:spcPts val="0"/>
                        </a:spcBef>
                        <a:spcAft>
                          <a:spcPts val="0"/>
                        </a:spcAft>
                        <a:buNone/>
                      </a:pPr>
                      <a:r>
                        <a:rPr lang="en-GB" sz="1800">
                          <a:latin typeface="Roboto"/>
                          <a:ea typeface="Roboto"/>
                          <a:cs typeface="Roboto"/>
                          <a:sym typeface="Roboto"/>
                        </a:rPr>
                        <a:t>Aktivnost</a:t>
                      </a:r>
                      <a:endParaRPr sz="1800">
                        <a:latin typeface="Roboto"/>
                        <a:ea typeface="Roboto"/>
                        <a:cs typeface="Roboto"/>
                        <a:sym typeface="Roboto"/>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Koliko često obavljam ovu aktivnost sa pacijentima? 1-5</a:t>
                      </a:r>
                      <a:endParaRPr sz="1200">
                        <a:latin typeface="Roboto"/>
                        <a:ea typeface="Roboto"/>
                        <a:cs typeface="Roboto"/>
                        <a:sym typeface="Roboto"/>
                      </a:endParaRPr>
                    </a:p>
                  </a:txBody>
                  <a:tcPr marL="91425" marR="91425" marT="91425" marB="91425" anchor="ctr">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Izazovi/prepreke sa kojima se suočavam prilikom izvođenja ove aktivnosti</a:t>
                      </a:r>
                      <a:endParaRPr sz="1200">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0"/>
                  </a:ext>
                </a:extLst>
              </a:tr>
              <a:tr h="563500">
                <a:tc>
                  <a:txBody>
                    <a:bodyPr/>
                    <a:lstStyle/>
                    <a:p>
                      <a:pPr marL="0" lvl="0" indent="0" algn="l" rtl="0">
                        <a:spcBef>
                          <a:spcPts val="0"/>
                        </a:spcBef>
                        <a:spcAft>
                          <a:spcPts val="0"/>
                        </a:spcAft>
                        <a:buNone/>
                      </a:pPr>
                      <a:r>
                        <a:rPr lang="en-GB" sz="1500">
                          <a:latin typeface="Roboto"/>
                          <a:ea typeface="Roboto"/>
                          <a:cs typeface="Roboto"/>
                          <a:sym typeface="Roboto"/>
                        </a:rPr>
                        <a:t>Trudim se da pacijentu/kinji bude prijatno</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1"/>
                  </a:ext>
                </a:extLst>
              </a:tr>
              <a:tr h="563500">
                <a:tc>
                  <a:txBody>
                    <a:bodyPr/>
                    <a:lstStyle/>
                    <a:p>
                      <a:pPr marL="0" lvl="0" indent="0" algn="l" rtl="0">
                        <a:spcBef>
                          <a:spcPts val="0"/>
                        </a:spcBef>
                        <a:spcAft>
                          <a:spcPts val="0"/>
                        </a:spcAft>
                        <a:buNone/>
                      </a:pPr>
                      <a:r>
                        <a:rPr lang="en-GB" sz="1500">
                          <a:latin typeface="Roboto"/>
                          <a:ea typeface="Roboto"/>
                          <a:cs typeface="Roboto"/>
                          <a:sym typeface="Roboto"/>
                        </a:rPr>
                        <a:t>Gledam pacijenta/kinju u oči</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2"/>
                  </a:ext>
                </a:extLst>
              </a:tr>
              <a:tr h="563500">
                <a:tc>
                  <a:txBody>
                    <a:bodyPr/>
                    <a:lstStyle/>
                    <a:p>
                      <a:pPr marL="0" lvl="0" indent="0" algn="l" rtl="0">
                        <a:spcBef>
                          <a:spcPts val="0"/>
                        </a:spcBef>
                        <a:spcAft>
                          <a:spcPts val="0"/>
                        </a:spcAft>
                        <a:buNone/>
                      </a:pPr>
                      <a:r>
                        <a:rPr lang="en-GB" sz="1500">
                          <a:latin typeface="Roboto"/>
                          <a:ea typeface="Roboto"/>
                          <a:cs typeface="Roboto"/>
                          <a:sym typeface="Roboto"/>
                        </a:rPr>
                        <a:t>Ukazujem poštovanje - ne osuđujem osobu niti njenu situaciju</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3"/>
                  </a:ext>
                </a:extLst>
              </a:tr>
              <a:tr h="563500">
                <a:tc>
                  <a:txBody>
                    <a:bodyPr/>
                    <a:lstStyle/>
                    <a:p>
                      <a:pPr marL="0" lvl="0" indent="0" algn="l" rtl="0">
                        <a:spcBef>
                          <a:spcPts val="0"/>
                        </a:spcBef>
                        <a:spcAft>
                          <a:spcPts val="0"/>
                        </a:spcAft>
                        <a:buClr>
                          <a:srgbClr val="000000"/>
                        </a:buClr>
                        <a:buSzPts val="1100"/>
                        <a:buFont typeface="Arial"/>
                        <a:buNone/>
                      </a:pPr>
                      <a:r>
                        <a:rPr lang="en-GB" sz="1500">
                          <a:solidFill>
                            <a:srgbClr val="000000"/>
                          </a:solidFill>
                          <a:latin typeface="Roboto"/>
                          <a:ea typeface="Roboto"/>
                          <a:cs typeface="Roboto"/>
                          <a:sym typeface="Roboto"/>
                        </a:rPr>
                        <a:t>Sumiram svojim rečima ono što mi je pacijent rekao.</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4"/>
                  </a:ext>
                </a:extLst>
              </a:tr>
              <a:tr h="563500">
                <a:tc>
                  <a:txBody>
                    <a:bodyPr/>
                    <a:lstStyle/>
                    <a:p>
                      <a:pPr marL="0" lvl="0" indent="0" algn="l" rtl="0">
                        <a:spcBef>
                          <a:spcPts val="0"/>
                        </a:spcBef>
                        <a:spcAft>
                          <a:spcPts val="0"/>
                        </a:spcAft>
                        <a:buClr>
                          <a:srgbClr val="000000"/>
                        </a:buClr>
                        <a:buSzPts val="1100"/>
                        <a:buFont typeface="Arial"/>
                        <a:buNone/>
                      </a:pPr>
                      <a:r>
                        <a:rPr lang="en-GB" sz="1500">
                          <a:solidFill>
                            <a:srgbClr val="000000"/>
                          </a:solidFill>
                          <a:latin typeface="Roboto"/>
                          <a:ea typeface="Roboto"/>
                          <a:cs typeface="Roboto"/>
                          <a:sym typeface="Roboto"/>
                        </a:rPr>
                        <a:t>Koristim verbalne afirmacije da pokažem da pratim pacijenta.</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6"/>
          <p:cNvSpPr txBox="1"/>
          <p:nvPr/>
        </p:nvSpPr>
        <p:spPr>
          <a:xfrm>
            <a:off x="548400" y="1671300"/>
            <a:ext cx="80472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500">
                <a:solidFill>
                  <a:schemeClr val="lt1"/>
                </a:solidFill>
                <a:latin typeface="Comfortaa"/>
                <a:ea typeface="Comfortaa"/>
                <a:cs typeface="Comfortaa"/>
                <a:sym typeface="Comfortaa"/>
              </a:rPr>
              <a:t>ZAŠTO SE LJUDI NE PRIDRŽAVAJU ZVANIČNIH MEDICINSKIH PREPORUKA?</a:t>
            </a:r>
            <a:endParaRPr sz="3500">
              <a:solidFill>
                <a:schemeClr val="lt1"/>
              </a:solidFill>
              <a:latin typeface="Comfortaa"/>
              <a:ea typeface="Comfortaa"/>
              <a:cs typeface="Comfortaa"/>
              <a:sym typeface="Comfortaa"/>
            </a:endParaRPr>
          </a:p>
        </p:txBody>
      </p:sp>
      <p:pic>
        <p:nvPicPr>
          <p:cNvPr id="97" name="Google Shape;97;p16"/>
          <p:cNvPicPr preferRelativeResize="0"/>
          <p:nvPr/>
        </p:nvPicPr>
        <p:blipFill>
          <a:blip r:embed="rId4">
            <a:alphaModFix/>
          </a:blip>
          <a:stretch>
            <a:fillRect/>
          </a:stretch>
        </p:blipFill>
        <p:spPr>
          <a:xfrm>
            <a:off x="0" y="-3150"/>
            <a:ext cx="1080000" cy="1080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3"/>
          <p:cNvSpPr txBox="1">
            <a:spLocks noGrp="1"/>
          </p:cNvSpPr>
          <p:nvPr>
            <p:ph type="title"/>
          </p:nvPr>
        </p:nvSpPr>
        <p:spPr>
          <a:xfrm>
            <a:off x="1080000" y="277200"/>
            <a:ext cx="77523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ČEK LISTA</a:t>
            </a:r>
            <a:endParaRPr sz="2420"/>
          </a:p>
        </p:txBody>
      </p:sp>
      <p:pic>
        <p:nvPicPr>
          <p:cNvPr id="610" name="Google Shape;610;p53"/>
          <p:cNvPicPr preferRelativeResize="0"/>
          <p:nvPr/>
        </p:nvPicPr>
        <p:blipFill>
          <a:blip r:embed="rId3">
            <a:alphaModFix/>
          </a:blip>
          <a:stretch>
            <a:fillRect/>
          </a:stretch>
        </p:blipFill>
        <p:spPr>
          <a:xfrm>
            <a:off x="0" y="0"/>
            <a:ext cx="1080000" cy="1080000"/>
          </a:xfrm>
          <a:prstGeom prst="rect">
            <a:avLst/>
          </a:prstGeom>
          <a:noFill/>
          <a:ln>
            <a:noFill/>
          </a:ln>
        </p:spPr>
      </p:pic>
      <p:graphicFrame>
        <p:nvGraphicFramePr>
          <p:cNvPr id="611" name="Google Shape;611;p53"/>
          <p:cNvGraphicFramePr/>
          <p:nvPr/>
        </p:nvGraphicFramePr>
        <p:xfrm>
          <a:off x="0" y="1123335"/>
          <a:ext cx="9143975" cy="4020175"/>
        </p:xfrm>
        <a:graphic>
          <a:graphicData uri="http://schemas.openxmlformats.org/drawingml/2006/table">
            <a:tbl>
              <a:tblPr>
                <a:noFill/>
                <a:tableStyleId>{5424166C-0D07-4034-97C2-7E9600B9D20F}</a:tableStyleId>
              </a:tblPr>
              <a:tblGrid>
                <a:gridCol w="5400200">
                  <a:extLst>
                    <a:ext uri="{9D8B030D-6E8A-4147-A177-3AD203B41FA5}">
                      <a16:colId xmlns:a16="http://schemas.microsoft.com/office/drawing/2014/main" val="20000"/>
                    </a:ext>
                  </a:extLst>
                </a:gridCol>
                <a:gridCol w="1701200">
                  <a:extLst>
                    <a:ext uri="{9D8B030D-6E8A-4147-A177-3AD203B41FA5}">
                      <a16:colId xmlns:a16="http://schemas.microsoft.com/office/drawing/2014/main" val="20001"/>
                    </a:ext>
                  </a:extLst>
                </a:gridCol>
                <a:gridCol w="2042575">
                  <a:extLst>
                    <a:ext uri="{9D8B030D-6E8A-4147-A177-3AD203B41FA5}">
                      <a16:colId xmlns:a16="http://schemas.microsoft.com/office/drawing/2014/main" val="20002"/>
                    </a:ext>
                  </a:extLst>
                </a:gridCol>
              </a:tblGrid>
              <a:tr h="747950">
                <a:tc>
                  <a:txBody>
                    <a:bodyPr/>
                    <a:lstStyle/>
                    <a:p>
                      <a:pPr marL="0" lvl="0" indent="0" algn="l" rtl="0">
                        <a:spcBef>
                          <a:spcPts val="0"/>
                        </a:spcBef>
                        <a:spcAft>
                          <a:spcPts val="0"/>
                        </a:spcAft>
                        <a:buNone/>
                      </a:pPr>
                      <a:r>
                        <a:rPr lang="en-GB" sz="1800">
                          <a:latin typeface="Roboto"/>
                          <a:ea typeface="Roboto"/>
                          <a:cs typeface="Roboto"/>
                          <a:sym typeface="Roboto"/>
                        </a:rPr>
                        <a:t>Aktivnost</a:t>
                      </a:r>
                      <a:endParaRPr sz="1800">
                        <a:latin typeface="Roboto"/>
                        <a:ea typeface="Roboto"/>
                        <a:cs typeface="Roboto"/>
                        <a:sym typeface="Roboto"/>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Koliko često obavljam ovu aktivnost sa pacijentima? 1-5</a:t>
                      </a:r>
                      <a:endParaRPr sz="1200">
                        <a:latin typeface="Roboto"/>
                        <a:ea typeface="Roboto"/>
                        <a:cs typeface="Roboto"/>
                        <a:sym typeface="Roboto"/>
                      </a:endParaRPr>
                    </a:p>
                  </a:txBody>
                  <a:tcPr marL="91425" marR="91425" marT="91425" marB="91425" anchor="ctr">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Izazovi/prepreke sa kojima se suočavam prilikom izvođenja ove aktivnosti</a:t>
                      </a:r>
                      <a:endParaRPr sz="1200">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0"/>
                  </a:ext>
                </a:extLst>
              </a:tr>
              <a:tr h="654450">
                <a:tc>
                  <a:txBody>
                    <a:bodyPr/>
                    <a:lstStyle/>
                    <a:p>
                      <a:pPr marL="0" lvl="0" indent="0" algn="l" rtl="0">
                        <a:spcBef>
                          <a:spcPts val="0"/>
                        </a:spcBef>
                        <a:spcAft>
                          <a:spcPts val="0"/>
                        </a:spcAft>
                        <a:buNone/>
                      </a:pPr>
                      <a:r>
                        <a:rPr lang="en-GB" sz="1500">
                          <a:solidFill>
                            <a:schemeClr val="dk1"/>
                          </a:solidFill>
                          <a:latin typeface="Roboto"/>
                          <a:ea typeface="Roboto"/>
                          <a:cs typeface="Roboto"/>
                          <a:sym typeface="Roboto"/>
                        </a:rPr>
                        <a:t>Ponavljam svojim rečima najvažnije brige ili strahove koje pacijent  iznese</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1"/>
                  </a:ext>
                </a:extLst>
              </a:tr>
              <a:tr h="1121925">
                <a:tc>
                  <a:txBody>
                    <a:bodyPr/>
                    <a:lstStyle/>
                    <a:p>
                      <a:pPr marL="0" lvl="0" indent="0" algn="l" rtl="0">
                        <a:spcBef>
                          <a:spcPts val="0"/>
                        </a:spcBef>
                        <a:spcAft>
                          <a:spcPts val="0"/>
                        </a:spcAft>
                        <a:buNone/>
                      </a:pPr>
                      <a:r>
                        <a:rPr lang="en-GB" sz="1500">
                          <a:latin typeface="Roboto"/>
                          <a:ea typeface="Roboto"/>
                          <a:cs typeface="Roboto"/>
                          <a:sym typeface="Roboto"/>
                        </a:rPr>
                        <a:t>Vodim računa o granicama - ne pitam pacijenta ništa što nema veze sa zdravstvenim stanjem i ne govorim o ličnim temama ukoliko nisu eksplicitno važne za pacijentovo zdravstveno stanje.</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2"/>
                  </a:ext>
                </a:extLst>
              </a:tr>
              <a:tr h="654450">
                <a:tc>
                  <a:txBody>
                    <a:bodyPr/>
                    <a:lstStyle/>
                    <a:p>
                      <a:pPr marL="0" lvl="0" indent="0" algn="l" rtl="0">
                        <a:spcBef>
                          <a:spcPts val="0"/>
                        </a:spcBef>
                        <a:spcAft>
                          <a:spcPts val="0"/>
                        </a:spcAft>
                        <a:buClr>
                          <a:srgbClr val="000000"/>
                        </a:buClr>
                        <a:buSzPts val="1100"/>
                        <a:buFont typeface="Arial"/>
                        <a:buNone/>
                      </a:pPr>
                      <a:r>
                        <a:rPr lang="en-GB" sz="1500">
                          <a:solidFill>
                            <a:srgbClr val="000000"/>
                          </a:solidFill>
                          <a:latin typeface="Roboto"/>
                          <a:ea typeface="Roboto"/>
                          <a:cs typeface="Roboto"/>
                          <a:sym typeface="Roboto"/>
                        </a:rPr>
                        <a:t>Držim razgovor u okvirima zdravstvenog problema zbog kojeg je pacijent došao.</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3"/>
                  </a:ext>
                </a:extLst>
              </a:tr>
              <a:tr h="420700">
                <a:tc>
                  <a:txBody>
                    <a:bodyPr/>
                    <a:lstStyle/>
                    <a:p>
                      <a:pPr marL="0" lvl="0" indent="0" algn="l" rtl="0">
                        <a:spcBef>
                          <a:spcPts val="0"/>
                        </a:spcBef>
                        <a:spcAft>
                          <a:spcPts val="0"/>
                        </a:spcAft>
                        <a:buClr>
                          <a:srgbClr val="000000"/>
                        </a:buClr>
                        <a:buSzPts val="1100"/>
                        <a:buFont typeface="Arial"/>
                        <a:buNone/>
                      </a:pPr>
                      <a:r>
                        <a:rPr lang="en-GB" sz="1500">
                          <a:latin typeface="Roboto"/>
                          <a:ea typeface="Roboto"/>
                          <a:cs typeface="Roboto"/>
                          <a:sym typeface="Roboto"/>
                        </a:rPr>
                        <a:t>Pacijente prekidam na fin način i sa uvažavanjem.</a:t>
                      </a:r>
                      <a:endParaRPr sz="1500">
                        <a:latin typeface="Roboto"/>
                        <a:ea typeface="Roboto"/>
                        <a:cs typeface="Roboto"/>
                        <a:sym typeface="Roboto"/>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4"/>
                  </a:ext>
                </a:extLst>
              </a:tr>
              <a:tr h="420700">
                <a:tc>
                  <a:txBody>
                    <a:bodyPr/>
                    <a:lstStyle/>
                    <a:p>
                      <a:pPr marL="0" lvl="0" indent="0" algn="l" rtl="0">
                        <a:spcBef>
                          <a:spcPts val="0"/>
                        </a:spcBef>
                        <a:spcAft>
                          <a:spcPts val="0"/>
                        </a:spcAft>
                        <a:buNone/>
                      </a:pPr>
                      <a:r>
                        <a:rPr lang="en-GB" sz="1500">
                          <a:solidFill>
                            <a:srgbClr val="000000"/>
                          </a:solidFill>
                          <a:latin typeface="Roboto"/>
                          <a:ea typeface="Roboto"/>
                          <a:cs typeface="Roboto"/>
                          <a:sym typeface="Roboto"/>
                        </a:rPr>
                        <a:t>Koristim jednostavan i konkretan jezik.</a:t>
                      </a:r>
                      <a:endParaRPr sz="1500">
                        <a:solidFill>
                          <a:srgbClr val="000000"/>
                        </a:solidFill>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4"/>
          <p:cNvSpPr txBox="1">
            <a:spLocks noGrp="1"/>
          </p:cNvSpPr>
          <p:nvPr>
            <p:ph type="title"/>
          </p:nvPr>
        </p:nvSpPr>
        <p:spPr>
          <a:xfrm>
            <a:off x="1080000" y="277200"/>
            <a:ext cx="77523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ČEK LISTA</a:t>
            </a:r>
            <a:endParaRPr sz="2420"/>
          </a:p>
        </p:txBody>
      </p:sp>
      <p:pic>
        <p:nvPicPr>
          <p:cNvPr id="617" name="Google Shape;617;p54"/>
          <p:cNvPicPr preferRelativeResize="0"/>
          <p:nvPr/>
        </p:nvPicPr>
        <p:blipFill>
          <a:blip r:embed="rId3">
            <a:alphaModFix/>
          </a:blip>
          <a:stretch>
            <a:fillRect/>
          </a:stretch>
        </p:blipFill>
        <p:spPr>
          <a:xfrm>
            <a:off x="0" y="0"/>
            <a:ext cx="1080000" cy="1080000"/>
          </a:xfrm>
          <a:prstGeom prst="rect">
            <a:avLst/>
          </a:prstGeom>
          <a:noFill/>
          <a:ln>
            <a:noFill/>
          </a:ln>
        </p:spPr>
      </p:pic>
      <p:graphicFrame>
        <p:nvGraphicFramePr>
          <p:cNvPr id="618" name="Google Shape;618;p54"/>
          <p:cNvGraphicFramePr/>
          <p:nvPr/>
        </p:nvGraphicFramePr>
        <p:xfrm>
          <a:off x="0" y="1192610"/>
          <a:ext cx="3000000" cy="3000000"/>
        </p:xfrm>
        <a:graphic>
          <a:graphicData uri="http://schemas.openxmlformats.org/drawingml/2006/table">
            <a:tbl>
              <a:tblPr>
                <a:noFill/>
                <a:tableStyleId>{5424166C-0D07-4034-97C2-7E9600B9D20F}</a:tableStyleId>
              </a:tblPr>
              <a:tblGrid>
                <a:gridCol w="5400200">
                  <a:extLst>
                    <a:ext uri="{9D8B030D-6E8A-4147-A177-3AD203B41FA5}">
                      <a16:colId xmlns:a16="http://schemas.microsoft.com/office/drawing/2014/main" val="20000"/>
                    </a:ext>
                  </a:extLst>
                </a:gridCol>
                <a:gridCol w="1701200">
                  <a:extLst>
                    <a:ext uri="{9D8B030D-6E8A-4147-A177-3AD203B41FA5}">
                      <a16:colId xmlns:a16="http://schemas.microsoft.com/office/drawing/2014/main" val="20001"/>
                    </a:ext>
                  </a:extLst>
                </a:gridCol>
                <a:gridCol w="2042575">
                  <a:extLst>
                    <a:ext uri="{9D8B030D-6E8A-4147-A177-3AD203B41FA5}">
                      <a16:colId xmlns:a16="http://schemas.microsoft.com/office/drawing/2014/main" val="20002"/>
                    </a:ext>
                  </a:extLst>
                </a:gridCol>
              </a:tblGrid>
              <a:tr h="943500">
                <a:tc>
                  <a:txBody>
                    <a:bodyPr/>
                    <a:lstStyle/>
                    <a:p>
                      <a:pPr marL="0" lvl="0" indent="0" algn="l" rtl="0">
                        <a:spcBef>
                          <a:spcPts val="0"/>
                        </a:spcBef>
                        <a:spcAft>
                          <a:spcPts val="0"/>
                        </a:spcAft>
                        <a:buNone/>
                      </a:pPr>
                      <a:r>
                        <a:rPr lang="en-GB" sz="1800">
                          <a:latin typeface="Roboto"/>
                          <a:ea typeface="Roboto"/>
                          <a:cs typeface="Roboto"/>
                          <a:sym typeface="Roboto"/>
                        </a:rPr>
                        <a:t>Aktivnost</a:t>
                      </a:r>
                      <a:endParaRPr sz="1800">
                        <a:latin typeface="Roboto"/>
                        <a:ea typeface="Roboto"/>
                        <a:cs typeface="Roboto"/>
                        <a:sym typeface="Roboto"/>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Koliko često obavljam ovu aktivnost sa pacijentima? 1-5</a:t>
                      </a:r>
                      <a:endParaRPr sz="1200">
                        <a:latin typeface="Roboto"/>
                        <a:ea typeface="Roboto"/>
                        <a:cs typeface="Roboto"/>
                        <a:sym typeface="Roboto"/>
                      </a:endParaRPr>
                    </a:p>
                  </a:txBody>
                  <a:tcPr marL="91425" marR="91425" marT="91425" marB="91425" anchor="ctr">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Izazovi/prepreke sa kojima se suočavam prilikom izvođenja ove aktivnosti</a:t>
                      </a:r>
                      <a:endParaRPr sz="1200">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0"/>
                  </a:ext>
                </a:extLst>
              </a:tr>
              <a:tr h="751850">
                <a:tc>
                  <a:txBody>
                    <a:bodyPr/>
                    <a:lstStyle/>
                    <a:p>
                      <a:pPr marL="0" lvl="0" indent="0" algn="l" rtl="0">
                        <a:spcBef>
                          <a:spcPts val="0"/>
                        </a:spcBef>
                        <a:spcAft>
                          <a:spcPts val="0"/>
                        </a:spcAft>
                        <a:buClr>
                          <a:schemeClr val="dk1"/>
                        </a:buClr>
                        <a:buSzPts val="1100"/>
                        <a:buFont typeface="Arial"/>
                        <a:buNone/>
                      </a:pPr>
                      <a:r>
                        <a:rPr lang="en-GB" sz="1500">
                          <a:solidFill>
                            <a:schemeClr val="dk1"/>
                          </a:solidFill>
                          <a:latin typeface="Roboto"/>
                          <a:ea typeface="Roboto"/>
                          <a:cs typeface="Roboto"/>
                          <a:sym typeface="Roboto"/>
                        </a:rPr>
                        <a:t>Posebno naglašavam važne informacije (govorim ih na početku i na kraju, pitam pacijenta da ponovi)</a:t>
                      </a:r>
                      <a:endParaRPr sz="1500">
                        <a:solidFill>
                          <a:schemeClr val="dk1"/>
                        </a:solidFill>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1"/>
                  </a:ext>
                </a:extLst>
              </a:tr>
              <a:tr h="751850">
                <a:tc>
                  <a:txBody>
                    <a:bodyPr/>
                    <a:lstStyle/>
                    <a:p>
                      <a:pPr marL="0" lvl="0" indent="0" algn="l" rtl="0">
                        <a:spcBef>
                          <a:spcPts val="0"/>
                        </a:spcBef>
                        <a:spcAft>
                          <a:spcPts val="0"/>
                        </a:spcAft>
                        <a:buClr>
                          <a:schemeClr val="dk1"/>
                        </a:buClr>
                        <a:buSzPts val="1100"/>
                        <a:buFont typeface="Arial"/>
                        <a:buNone/>
                      </a:pPr>
                      <a:r>
                        <a:rPr lang="en-GB" sz="1500">
                          <a:solidFill>
                            <a:schemeClr val="dk1"/>
                          </a:solidFill>
                          <a:latin typeface="Roboto"/>
                          <a:ea typeface="Roboto"/>
                          <a:cs typeface="Roboto"/>
                          <a:sym typeface="Roboto"/>
                        </a:rPr>
                        <a:t>Na kraju sumiram plan tretmana i sledeće korake.</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2"/>
                  </a:ext>
                </a:extLst>
              </a:tr>
              <a:tr h="751850">
                <a:tc>
                  <a:txBody>
                    <a:bodyPr/>
                    <a:lstStyle/>
                    <a:p>
                      <a:pPr marL="0" lvl="0" indent="0" algn="l" rtl="0">
                        <a:spcBef>
                          <a:spcPts val="0"/>
                        </a:spcBef>
                        <a:spcAft>
                          <a:spcPts val="0"/>
                        </a:spcAft>
                        <a:buClr>
                          <a:schemeClr val="dk1"/>
                        </a:buClr>
                        <a:buSzPts val="1100"/>
                        <a:buFont typeface="Arial"/>
                        <a:buNone/>
                      </a:pPr>
                      <a:r>
                        <a:rPr lang="en-GB" sz="1500">
                          <a:solidFill>
                            <a:schemeClr val="dk1"/>
                          </a:solidFill>
                          <a:latin typeface="Roboto"/>
                          <a:ea typeface="Roboto"/>
                          <a:cs typeface="Roboto"/>
                          <a:sym typeface="Roboto"/>
                        </a:rPr>
                        <a:t>Relaksiram zabrinute pacijente pre nego što im dam informacije.</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3"/>
                  </a:ext>
                </a:extLst>
              </a:tr>
              <a:tr h="751850">
                <a:tc>
                  <a:txBody>
                    <a:bodyPr/>
                    <a:lstStyle/>
                    <a:p>
                      <a:pPr marL="0" lvl="0" indent="0" algn="l" rtl="0">
                        <a:spcBef>
                          <a:spcPts val="0"/>
                        </a:spcBef>
                        <a:spcAft>
                          <a:spcPts val="0"/>
                        </a:spcAft>
                        <a:buNone/>
                      </a:pPr>
                      <a:r>
                        <a:rPr lang="en-GB" sz="1500">
                          <a:latin typeface="Roboto"/>
                          <a:ea typeface="Roboto"/>
                          <a:cs typeface="Roboto"/>
                          <a:sym typeface="Roboto"/>
                        </a:rPr>
                        <a:t>Odgovaram na pitanja tako što se pozivam na podatke</a:t>
                      </a: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5"/>
          <p:cNvSpPr txBox="1">
            <a:spLocks noGrp="1"/>
          </p:cNvSpPr>
          <p:nvPr>
            <p:ph type="title"/>
          </p:nvPr>
        </p:nvSpPr>
        <p:spPr>
          <a:xfrm>
            <a:off x="1080000" y="277200"/>
            <a:ext cx="77523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ČEK LISTA</a:t>
            </a:r>
            <a:endParaRPr sz="2420"/>
          </a:p>
        </p:txBody>
      </p:sp>
      <p:pic>
        <p:nvPicPr>
          <p:cNvPr id="624" name="Google Shape;624;p55"/>
          <p:cNvPicPr preferRelativeResize="0"/>
          <p:nvPr/>
        </p:nvPicPr>
        <p:blipFill>
          <a:blip r:embed="rId3">
            <a:alphaModFix/>
          </a:blip>
          <a:stretch>
            <a:fillRect/>
          </a:stretch>
        </p:blipFill>
        <p:spPr>
          <a:xfrm>
            <a:off x="0" y="0"/>
            <a:ext cx="1080000" cy="1080000"/>
          </a:xfrm>
          <a:prstGeom prst="rect">
            <a:avLst/>
          </a:prstGeom>
          <a:noFill/>
          <a:ln>
            <a:noFill/>
          </a:ln>
        </p:spPr>
      </p:pic>
      <p:graphicFrame>
        <p:nvGraphicFramePr>
          <p:cNvPr id="625" name="Google Shape;625;p55"/>
          <p:cNvGraphicFramePr/>
          <p:nvPr/>
        </p:nvGraphicFramePr>
        <p:xfrm>
          <a:off x="0" y="1191600"/>
          <a:ext cx="9124225" cy="3951875"/>
        </p:xfrm>
        <a:graphic>
          <a:graphicData uri="http://schemas.openxmlformats.org/drawingml/2006/table">
            <a:tbl>
              <a:tblPr>
                <a:noFill/>
                <a:tableStyleId>{5424166C-0D07-4034-97C2-7E9600B9D20F}</a:tableStyleId>
              </a:tblPr>
              <a:tblGrid>
                <a:gridCol w="5380450">
                  <a:extLst>
                    <a:ext uri="{9D8B030D-6E8A-4147-A177-3AD203B41FA5}">
                      <a16:colId xmlns:a16="http://schemas.microsoft.com/office/drawing/2014/main" val="20000"/>
                    </a:ext>
                  </a:extLst>
                </a:gridCol>
                <a:gridCol w="1701200">
                  <a:extLst>
                    <a:ext uri="{9D8B030D-6E8A-4147-A177-3AD203B41FA5}">
                      <a16:colId xmlns:a16="http://schemas.microsoft.com/office/drawing/2014/main" val="20001"/>
                    </a:ext>
                  </a:extLst>
                </a:gridCol>
                <a:gridCol w="2042575">
                  <a:extLst>
                    <a:ext uri="{9D8B030D-6E8A-4147-A177-3AD203B41FA5}">
                      <a16:colId xmlns:a16="http://schemas.microsoft.com/office/drawing/2014/main" val="20002"/>
                    </a:ext>
                  </a:extLst>
                </a:gridCol>
              </a:tblGrid>
              <a:tr h="821200">
                <a:tc>
                  <a:txBody>
                    <a:bodyPr/>
                    <a:lstStyle/>
                    <a:p>
                      <a:pPr marL="0" lvl="0" indent="0" algn="l" rtl="0">
                        <a:spcBef>
                          <a:spcPts val="0"/>
                        </a:spcBef>
                        <a:spcAft>
                          <a:spcPts val="0"/>
                        </a:spcAft>
                        <a:buNone/>
                      </a:pPr>
                      <a:r>
                        <a:rPr lang="en-GB" sz="1800">
                          <a:latin typeface="Roboto"/>
                          <a:ea typeface="Roboto"/>
                          <a:cs typeface="Roboto"/>
                          <a:sym typeface="Roboto"/>
                        </a:rPr>
                        <a:t>Aktivnost</a:t>
                      </a:r>
                      <a:endParaRPr sz="1800">
                        <a:latin typeface="Roboto"/>
                        <a:ea typeface="Roboto"/>
                        <a:cs typeface="Roboto"/>
                        <a:sym typeface="Roboto"/>
                      </a:endParaRPr>
                    </a:p>
                  </a:txBody>
                  <a:tcPr marL="91425" marR="91425" marT="91425" marB="91425">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Koliko često obavljam ovu aktivnost sa pacijentima? 1-5</a:t>
                      </a:r>
                      <a:endParaRPr sz="1200">
                        <a:latin typeface="Roboto"/>
                        <a:ea typeface="Roboto"/>
                        <a:cs typeface="Roboto"/>
                        <a:sym typeface="Roboto"/>
                      </a:endParaRPr>
                    </a:p>
                  </a:txBody>
                  <a:tcPr marL="91425" marR="91425" marT="91425" marB="91425" anchor="ctr">
                    <a:solidFill>
                      <a:schemeClr val="lt1"/>
                    </a:solidFill>
                  </a:tcPr>
                </a:tc>
                <a:tc>
                  <a:txBody>
                    <a:bodyPr/>
                    <a:lstStyle/>
                    <a:p>
                      <a:pPr marL="0" lvl="0" indent="0" algn="ctr" rtl="0">
                        <a:spcBef>
                          <a:spcPts val="0"/>
                        </a:spcBef>
                        <a:spcAft>
                          <a:spcPts val="0"/>
                        </a:spcAft>
                        <a:buNone/>
                      </a:pPr>
                      <a:r>
                        <a:rPr lang="en-GB" sz="1200">
                          <a:latin typeface="Roboto"/>
                          <a:ea typeface="Roboto"/>
                          <a:cs typeface="Roboto"/>
                          <a:sym typeface="Roboto"/>
                        </a:rPr>
                        <a:t>Izazovi/prepreke sa kojima se suočavam prilikom izvođenja ove aktivnosti</a:t>
                      </a:r>
                      <a:endParaRPr sz="1200">
                        <a:latin typeface="Roboto"/>
                        <a:ea typeface="Roboto"/>
                        <a:cs typeface="Roboto"/>
                        <a:sym typeface="Roboto"/>
                      </a:endParaRPr>
                    </a:p>
                  </a:txBody>
                  <a:tcPr marL="91425" marR="91425" marT="91425" marB="91425" anchor="ctr">
                    <a:solidFill>
                      <a:schemeClr val="lt1"/>
                    </a:solidFill>
                  </a:tcPr>
                </a:tc>
                <a:extLst>
                  <a:ext uri="{0D108BD9-81ED-4DB2-BD59-A6C34878D82A}">
                    <a16:rowId xmlns:a16="http://schemas.microsoft.com/office/drawing/2014/main" val="10000"/>
                  </a:ext>
                </a:extLst>
              </a:tr>
              <a:tr h="975125">
                <a:tc>
                  <a:txBody>
                    <a:bodyPr/>
                    <a:lstStyle/>
                    <a:p>
                      <a:pPr marL="0" lvl="0" indent="0" algn="l" rtl="0">
                        <a:spcBef>
                          <a:spcPts val="0"/>
                        </a:spcBef>
                        <a:spcAft>
                          <a:spcPts val="0"/>
                        </a:spcAft>
                        <a:buClr>
                          <a:schemeClr val="dk1"/>
                        </a:buClr>
                        <a:buSzPts val="1100"/>
                        <a:buFont typeface="Arial"/>
                        <a:buNone/>
                      </a:pPr>
                      <a:r>
                        <a:rPr lang="en-GB" sz="1500">
                          <a:solidFill>
                            <a:schemeClr val="dk1"/>
                          </a:solidFill>
                          <a:latin typeface="Roboto"/>
                          <a:ea typeface="Roboto"/>
                          <a:cs typeface="Roboto"/>
                          <a:sym typeface="Roboto"/>
                        </a:rPr>
                        <a:t>Zajedno sa pacijentima prolazim kroz opcije za njihovo lečenje onda kada opcije postoje</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a:txBody>
                  <a:tcPr marL="91425" marR="91425" marT="91425" marB="91425" anchor="ctr">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1"/>
                  </a:ext>
                </a:extLst>
              </a:tr>
              <a:tr h="975125">
                <a:tc>
                  <a:txBody>
                    <a:bodyPr/>
                    <a:lstStyle/>
                    <a:p>
                      <a:pPr marL="0" lvl="0" indent="0" algn="l" rtl="0">
                        <a:spcBef>
                          <a:spcPts val="0"/>
                        </a:spcBef>
                        <a:spcAft>
                          <a:spcPts val="0"/>
                        </a:spcAft>
                        <a:buClr>
                          <a:schemeClr val="dk1"/>
                        </a:buClr>
                        <a:buSzPts val="1100"/>
                        <a:buFont typeface="Arial"/>
                        <a:buNone/>
                      </a:pPr>
                      <a:r>
                        <a:rPr lang="en-GB" sz="1500">
                          <a:latin typeface="Roboto"/>
                          <a:ea typeface="Roboto"/>
                          <a:cs typeface="Roboto"/>
                          <a:sym typeface="Roboto"/>
                        </a:rPr>
                        <a:t>Ohrabrujem postavljanje pitanja na konkretne načine (pravim pauze, pitam pacijenta/kinju da li ima nešto što nije jasno ili što dodatno želi da zna)</a:t>
                      </a:r>
                      <a:endParaRPr sz="1500">
                        <a:latin typeface="Roboto"/>
                        <a:ea typeface="Roboto"/>
                        <a:cs typeface="Roboto"/>
                        <a:sym typeface="Roboto"/>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2"/>
                  </a:ext>
                </a:extLst>
              </a:tr>
              <a:tr h="461900">
                <a:tc>
                  <a:txBody>
                    <a:bodyPr/>
                    <a:lstStyle/>
                    <a:p>
                      <a:pPr marL="0" lvl="0" indent="0" algn="l" rtl="0">
                        <a:spcBef>
                          <a:spcPts val="0"/>
                        </a:spcBef>
                        <a:spcAft>
                          <a:spcPts val="0"/>
                        </a:spcAft>
                        <a:buNone/>
                      </a:pPr>
                      <a:r>
                        <a:rPr lang="en-GB" sz="1500">
                          <a:latin typeface="Roboto"/>
                          <a:ea typeface="Roboto"/>
                          <a:cs typeface="Roboto"/>
                          <a:sym typeface="Roboto"/>
                        </a:rPr>
                        <a:t>Dajem pacijentima/kinjama edukativne letke </a:t>
                      </a:r>
                      <a:endParaRPr sz="1500">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3"/>
                  </a:ext>
                </a:extLst>
              </a:tr>
              <a:tr h="718525">
                <a:tc>
                  <a:txBody>
                    <a:bodyPr/>
                    <a:lstStyle/>
                    <a:p>
                      <a:pPr marL="0" lvl="0" indent="0" algn="l" rtl="0">
                        <a:spcBef>
                          <a:spcPts val="0"/>
                        </a:spcBef>
                        <a:spcAft>
                          <a:spcPts val="0"/>
                        </a:spcAft>
                        <a:buClr>
                          <a:schemeClr val="dk1"/>
                        </a:buClr>
                        <a:buSzPts val="1100"/>
                        <a:buFont typeface="Arial"/>
                        <a:buNone/>
                      </a:pPr>
                      <a:r>
                        <a:rPr lang="en-GB" sz="1500">
                          <a:latin typeface="Roboto"/>
                          <a:ea typeface="Roboto"/>
                          <a:cs typeface="Roboto"/>
                          <a:sym typeface="Roboto"/>
                        </a:rPr>
                        <a:t>Upućujem pacijente/kinje na psihološku pomoć, grupe samopomoći ili udruženja obolelih kada je to indikovano. </a:t>
                      </a:r>
                      <a:endParaRPr sz="1500">
                        <a:latin typeface="Roboto"/>
                        <a:ea typeface="Roboto"/>
                        <a:cs typeface="Roboto"/>
                        <a:sym typeface="Robo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solidFill>
                      <a:schemeClr val="lt1"/>
                    </a:solidFill>
                  </a:tcPr>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000000"/>
                </a:solidFill>
              </a:rPr>
              <a:t>Resursi za čitanje - dalje informisanje</a:t>
            </a:r>
            <a:endParaRPr/>
          </a:p>
        </p:txBody>
      </p:sp>
      <p:sp>
        <p:nvSpPr>
          <p:cNvPr id="631" name="Google Shape;631;p56"/>
          <p:cNvSpPr txBo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None/>
            </a:pPr>
            <a:r>
              <a:rPr lang="en-GB" sz="1800" b="1">
                <a:solidFill>
                  <a:srgbClr val="595959"/>
                </a:solidFill>
                <a:latin typeface="Comfortaa"/>
                <a:ea typeface="Comfortaa"/>
                <a:cs typeface="Comfortaa"/>
                <a:sym typeface="Comfortaa"/>
              </a:rPr>
              <a:t>Naučni članak o </a:t>
            </a:r>
            <a:r>
              <a:rPr lang="en-GB" sz="1800" b="1">
                <a:solidFill>
                  <a:schemeClr val="dk2"/>
                </a:solidFill>
                <a:latin typeface="Comfortaa"/>
                <a:ea typeface="Comfortaa"/>
                <a:cs typeface="Comfortaa"/>
                <a:sym typeface="Comfortaa"/>
              </a:rPr>
              <a:t>dnevnim varijacijama u upotrebi TKAM i nepridržavanju medicinskih preporuka (na engleskom):</a:t>
            </a:r>
            <a:endParaRPr sz="1800" b="1">
              <a:solidFill>
                <a:srgbClr val="595959"/>
              </a:solidFill>
              <a:latin typeface="Comfortaa"/>
              <a:ea typeface="Comfortaa"/>
              <a:cs typeface="Comfortaa"/>
              <a:sym typeface="Comfortaa"/>
            </a:endParaRPr>
          </a:p>
          <a:p>
            <a:pPr marL="457200" marR="0" lvl="0" indent="0" algn="l" rtl="0">
              <a:lnSpc>
                <a:spcPct val="100000"/>
              </a:lnSpc>
              <a:spcBef>
                <a:spcPts val="0"/>
              </a:spcBef>
              <a:spcAft>
                <a:spcPts val="0"/>
              </a:spcAft>
              <a:buNone/>
            </a:pPr>
            <a:r>
              <a:rPr lang="en-GB" sz="1800">
                <a:solidFill>
                  <a:srgbClr val="39A590"/>
                </a:solidFill>
                <a:latin typeface="Comfortaa"/>
                <a:ea typeface="Comfortaa"/>
                <a:cs typeface="Comfortaa"/>
                <a:sym typeface="Comfortaa"/>
              </a:rPr>
              <a:t>Lazarevic, L., Knezevic, G., Purić, D., Teovanovic, P., Petrović, M., Ninković, M., ... &amp; Zezelj, I. (2023). Tracking variations in daily questionable health behaviors and their psychological roots: A preregistered experience sampling study. </a:t>
            </a:r>
            <a:r>
              <a:rPr lang="en-GB" sz="1800" u="sng">
                <a:solidFill>
                  <a:srgbClr val="39A590"/>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https://doi.org/10.31234/osf.io/tgrcu</a:t>
            </a:r>
            <a:r>
              <a:rPr lang="en-GB" sz="1800">
                <a:solidFill>
                  <a:srgbClr val="39A590"/>
                </a:solidFill>
                <a:latin typeface="Comfortaa"/>
                <a:ea typeface="Comfortaa"/>
                <a:cs typeface="Comfortaa"/>
                <a:sym typeface="Comfortaa"/>
              </a:rPr>
              <a:t> </a:t>
            </a:r>
            <a:endParaRPr sz="1800">
              <a:solidFill>
                <a:srgbClr val="39A590"/>
              </a:solidFill>
              <a:latin typeface="Comfortaa"/>
              <a:ea typeface="Comfortaa"/>
              <a:cs typeface="Comfortaa"/>
              <a:sym typeface="Comfortaa"/>
            </a:endParaRPr>
          </a:p>
          <a:p>
            <a:pPr marL="0" lvl="0" indent="0" algn="l" rtl="0">
              <a:lnSpc>
                <a:spcPct val="115000"/>
              </a:lnSpc>
              <a:spcBef>
                <a:spcPts val="1000"/>
              </a:spcBef>
              <a:spcAft>
                <a:spcPts val="0"/>
              </a:spcAft>
              <a:buClr>
                <a:schemeClr val="dk1"/>
              </a:buClr>
              <a:buSzPct val="61111"/>
              <a:buFont typeface="Arial"/>
              <a:buNone/>
            </a:pPr>
            <a:r>
              <a:rPr lang="en-GB" sz="1800" b="1">
                <a:solidFill>
                  <a:schemeClr val="dk2"/>
                </a:solidFill>
                <a:latin typeface="Comfortaa"/>
                <a:ea typeface="Comfortaa"/>
                <a:cs typeface="Comfortaa"/>
                <a:sym typeface="Comfortaa"/>
              </a:rPr>
              <a:t>Naučni članak o namernom nepridržavanju zvaničnih medicinskih preporuka (na engleskom): </a:t>
            </a:r>
            <a:endParaRPr sz="1800" b="1">
              <a:solidFill>
                <a:schemeClr val="dk2"/>
              </a:solidFill>
              <a:latin typeface="Comfortaa"/>
              <a:ea typeface="Comfortaa"/>
              <a:cs typeface="Comfortaa"/>
              <a:sym typeface="Comfortaa"/>
            </a:endParaRPr>
          </a:p>
          <a:p>
            <a:pPr marL="457200" lvl="0" indent="0" algn="l" rtl="0">
              <a:lnSpc>
                <a:spcPct val="115000"/>
              </a:lnSpc>
              <a:spcBef>
                <a:spcPts val="0"/>
              </a:spcBef>
              <a:spcAft>
                <a:spcPts val="0"/>
              </a:spcAft>
              <a:buClr>
                <a:schemeClr val="dk1"/>
              </a:buClr>
              <a:buSzPct val="61111"/>
              <a:buFont typeface="Arial"/>
              <a:buNone/>
            </a:pPr>
            <a:r>
              <a:rPr lang="en-GB" sz="1800">
                <a:solidFill>
                  <a:srgbClr val="39A590"/>
                </a:solidFill>
                <a:latin typeface="Comfortaa"/>
                <a:ea typeface="Comfortaa"/>
                <a:cs typeface="Comfortaa"/>
                <a:sym typeface="Comfortaa"/>
              </a:rPr>
              <a:t>Purić, D., Petrović, M. B., Živanović, M., Lukić, P., Zupan, Z., Branković, M., Ninković, M., Lazarević, L. B., Stanković, S., &amp; Žeželj, I. (2022). Intentional non-adherence to official medical recommendations: An irrational choice or negative experience with the healthcare system. </a:t>
            </a:r>
            <a:r>
              <a:rPr lang="en-GB" sz="1800" u="sng">
                <a:solidFill>
                  <a:srgbClr val="39A590"/>
                </a:solid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https://doi.org/10.31234/osf.io/3yutm</a:t>
            </a:r>
            <a:r>
              <a:rPr lang="en-GB" sz="1800">
                <a:solidFill>
                  <a:srgbClr val="39A590"/>
                </a:solidFill>
                <a:latin typeface="Comfortaa"/>
                <a:ea typeface="Comfortaa"/>
                <a:cs typeface="Comfortaa"/>
                <a:sym typeface="Comfortaa"/>
              </a:rPr>
              <a:t> </a:t>
            </a:r>
            <a:endParaRPr sz="1800">
              <a:solidFill>
                <a:srgbClr val="39A590"/>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ct val="61111"/>
              <a:buFont typeface="Arial"/>
              <a:buNone/>
            </a:pPr>
            <a:r>
              <a:rPr lang="en-GB" sz="1800" b="1">
                <a:solidFill>
                  <a:schemeClr val="dk2"/>
                </a:solidFill>
                <a:latin typeface="Comfortaa"/>
                <a:ea typeface="Comfortaa"/>
                <a:cs typeface="Comfortaa"/>
                <a:sym typeface="Comfortaa"/>
              </a:rPr>
              <a:t>Naučni članak o korišćenju praksi tradicionalne, alternativne i komplementarne medicine (na engleskom): </a:t>
            </a:r>
            <a:endParaRPr sz="1800" b="1">
              <a:solidFill>
                <a:schemeClr val="dk2"/>
              </a:solidFill>
              <a:latin typeface="Comfortaa"/>
              <a:ea typeface="Comfortaa"/>
              <a:cs typeface="Comfortaa"/>
              <a:sym typeface="Comfortaa"/>
            </a:endParaRPr>
          </a:p>
          <a:p>
            <a:pPr marL="457200" lvl="0" indent="0" algn="l" rtl="0">
              <a:lnSpc>
                <a:spcPct val="115000"/>
              </a:lnSpc>
              <a:spcBef>
                <a:spcPts val="0"/>
              </a:spcBef>
              <a:spcAft>
                <a:spcPts val="1200"/>
              </a:spcAft>
              <a:buClr>
                <a:schemeClr val="dk1"/>
              </a:buClr>
              <a:buSzPct val="61111"/>
              <a:buFont typeface="Arial"/>
              <a:buNone/>
            </a:pPr>
            <a:r>
              <a:rPr lang="en-GB" sz="1800">
                <a:solidFill>
                  <a:srgbClr val="39A590"/>
                </a:solidFill>
                <a:latin typeface="Comfortaa"/>
                <a:ea typeface="Comfortaa"/>
                <a:cs typeface="Comfortaa"/>
                <a:sym typeface="Comfortaa"/>
              </a:rPr>
              <a:t>Purić, D., Živanović, M., Petrović, M., Lukić, P., Knežević, G., Teovanović, P., Ninković, M., Lazić, A., Opacić, G., Branković, M., Lazarević, L. B., &amp; Žeželj, I. (2022). Something old, something new, something borrowed, something green: How different domains of traditional, alternative, and complementary medicine use are rooted in an irrational mindset. </a:t>
            </a:r>
            <a:r>
              <a:rPr lang="en-GB" sz="1800" u="sng">
                <a:solidFill>
                  <a:srgbClr val="39A590"/>
                </a:solid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https://doi.org/10.31234/osf.io/agp5y</a:t>
            </a:r>
            <a:r>
              <a:rPr lang="en-GB" sz="1800">
                <a:solidFill>
                  <a:srgbClr val="39A590"/>
                </a:solidFill>
                <a:latin typeface="Comfortaa"/>
                <a:ea typeface="Comfortaa"/>
                <a:cs typeface="Comfortaa"/>
                <a:sym typeface="Comfortaa"/>
              </a:rPr>
              <a:t> </a:t>
            </a:r>
            <a:endParaRPr sz="1800">
              <a:solidFill>
                <a:srgbClr val="39A590"/>
              </a:solidFill>
              <a:latin typeface="Comfortaa"/>
              <a:ea typeface="Comfortaa"/>
              <a:cs typeface="Comfortaa"/>
              <a:sym typeface="Comforta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000000"/>
                </a:solidFill>
              </a:rPr>
              <a:t>Resursi za čitanje - dalje informisanje</a:t>
            </a:r>
            <a:endParaRPr/>
          </a:p>
        </p:txBody>
      </p:sp>
      <p:sp>
        <p:nvSpPr>
          <p:cNvPr id="637" name="Google Shape;637;p57"/>
          <p:cNvSpPr txBox="1"/>
          <p:nvPr/>
        </p:nvSpPr>
        <p:spPr>
          <a:xfrm>
            <a:off x="311700" y="1017725"/>
            <a:ext cx="8520600" cy="3726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935"/>
              <a:buNone/>
            </a:pPr>
            <a:r>
              <a:rPr lang="en-GB" sz="1230" b="1">
                <a:solidFill>
                  <a:srgbClr val="595959"/>
                </a:solidFill>
                <a:latin typeface="Comfortaa"/>
                <a:ea typeface="Comfortaa"/>
                <a:cs typeface="Comfortaa"/>
                <a:sym typeface="Comfortaa"/>
              </a:rPr>
              <a:t>Naučni članak o komunikaciji lekar-pacijent (na engleskom):</a:t>
            </a:r>
            <a:endParaRPr sz="1230" b="1">
              <a:solidFill>
                <a:srgbClr val="595959"/>
              </a:solidFill>
              <a:latin typeface="Comfortaa"/>
              <a:ea typeface="Comfortaa"/>
              <a:cs typeface="Comfortaa"/>
              <a:sym typeface="Comfortaa"/>
            </a:endParaRPr>
          </a:p>
          <a:p>
            <a:pPr marL="457200" lvl="0" indent="0" algn="l" rtl="0">
              <a:lnSpc>
                <a:spcPct val="90000"/>
              </a:lnSpc>
              <a:spcBef>
                <a:spcPts val="0"/>
              </a:spcBef>
              <a:spcAft>
                <a:spcPts val="0"/>
              </a:spcAft>
              <a:buSzPts val="935"/>
              <a:buNone/>
            </a:pPr>
            <a:r>
              <a:rPr lang="en-GB" sz="1230">
                <a:solidFill>
                  <a:srgbClr val="39A590"/>
                </a:solidFill>
                <a:latin typeface="Comfortaa"/>
                <a:ea typeface="Comfortaa"/>
                <a:cs typeface="Comfortaa"/>
                <a:sym typeface="Comfortaa"/>
              </a:rPr>
              <a:t>American College of Obstetricians and Gynecologists (2014). Effective patient–physician communication. Committee Opinion No. 587. Obstet Gynecol 123, 389–93. </a:t>
            </a:r>
            <a:r>
              <a:rPr lang="en-GB" sz="1230" u="sng">
                <a:solidFill>
                  <a:srgbClr val="39A590"/>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https://www.acog.org/-/media/project/acog/acogorg/clinical/files/committee-opinion/articles/2014/02/effective-patient-physician-communication.pdf</a:t>
            </a:r>
            <a:r>
              <a:rPr lang="en-GB" sz="1230">
                <a:solidFill>
                  <a:srgbClr val="39A590"/>
                </a:solidFill>
                <a:latin typeface="Comfortaa"/>
                <a:ea typeface="Comfortaa"/>
                <a:cs typeface="Comfortaa"/>
                <a:sym typeface="Comfortaa"/>
              </a:rPr>
              <a:t> </a:t>
            </a:r>
            <a:endParaRPr sz="1230">
              <a:solidFill>
                <a:srgbClr val="39A590"/>
              </a:solidFill>
              <a:latin typeface="Comfortaa"/>
              <a:ea typeface="Comfortaa"/>
              <a:cs typeface="Comfortaa"/>
              <a:sym typeface="Comfortaa"/>
            </a:endParaRPr>
          </a:p>
          <a:p>
            <a:pPr marL="0" lvl="0" indent="0" algn="l" rtl="0">
              <a:lnSpc>
                <a:spcPct val="90000"/>
              </a:lnSpc>
              <a:spcBef>
                <a:spcPts val="1000"/>
              </a:spcBef>
              <a:spcAft>
                <a:spcPts val="0"/>
              </a:spcAft>
              <a:buSzPts val="935"/>
              <a:buNone/>
            </a:pPr>
            <a:r>
              <a:rPr lang="en-GB" sz="1230" b="1">
                <a:solidFill>
                  <a:srgbClr val="595959"/>
                </a:solidFill>
                <a:latin typeface="Comfortaa"/>
                <a:ea typeface="Comfortaa"/>
                <a:cs typeface="Comfortaa"/>
                <a:sym typeface="Comfortaa"/>
              </a:rPr>
              <a:t>Priručnik SZO o pridržavanju dugoročnih terapija (na engleskom):</a:t>
            </a:r>
            <a:endParaRPr sz="1230" b="1">
              <a:solidFill>
                <a:srgbClr val="595959"/>
              </a:solidFill>
              <a:latin typeface="Comfortaa"/>
              <a:ea typeface="Comfortaa"/>
              <a:cs typeface="Comfortaa"/>
              <a:sym typeface="Comfortaa"/>
            </a:endParaRPr>
          </a:p>
          <a:p>
            <a:pPr marL="457200" lvl="0" indent="0" algn="l" rtl="0">
              <a:lnSpc>
                <a:spcPct val="90000"/>
              </a:lnSpc>
              <a:spcBef>
                <a:spcPts val="0"/>
              </a:spcBef>
              <a:spcAft>
                <a:spcPts val="0"/>
              </a:spcAft>
              <a:buSzPts val="935"/>
              <a:buNone/>
            </a:pPr>
            <a:r>
              <a:rPr lang="en-GB" sz="1230">
                <a:solidFill>
                  <a:srgbClr val="39A590"/>
                </a:solidFill>
                <a:latin typeface="Comfortaa"/>
                <a:ea typeface="Comfortaa"/>
                <a:cs typeface="Comfortaa"/>
                <a:sym typeface="Comfortaa"/>
              </a:rPr>
              <a:t>World Health organization (2003). Adherence to long-term therapies : evidence for action. </a:t>
            </a:r>
            <a:r>
              <a:rPr lang="en-GB" sz="1230" u="sng">
                <a:solidFill>
                  <a:srgbClr val="39A590"/>
                </a:solid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https://apps.who.int/iris/handle/10665/42682</a:t>
            </a:r>
            <a:r>
              <a:rPr lang="en-GB" sz="1230">
                <a:solidFill>
                  <a:srgbClr val="39A590"/>
                </a:solidFill>
                <a:latin typeface="Comfortaa"/>
                <a:ea typeface="Comfortaa"/>
                <a:cs typeface="Comfortaa"/>
                <a:sym typeface="Comfortaa"/>
              </a:rPr>
              <a:t> </a:t>
            </a:r>
            <a:endParaRPr sz="1230">
              <a:solidFill>
                <a:srgbClr val="39A590"/>
              </a:solidFill>
              <a:latin typeface="Comfortaa"/>
              <a:ea typeface="Comfortaa"/>
              <a:cs typeface="Comfortaa"/>
              <a:sym typeface="Comfortaa"/>
            </a:endParaRPr>
          </a:p>
          <a:p>
            <a:pPr marL="0" lvl="0" indent="0" algn="l" rtl="0">
              <a:lnSpc>
                <a:spcPct val="90000"/>
              </a:lnSpc>
              <a:spcBef>
                <a:spcPts val="1200"/>
              </a:spcBef>
              <a:spcAft>
                <a:spcPts val="0"/>
              </a:spcAft>
              <a:buSzPts val="935"/>
              <a:buNone/>
            </a:pPr>
            <a:r>
              <a:rPr lang="en-GB" sz="1230" b="1">
                <a:solidFill>
                  <a:srgbClr val="595959"/>
                </a:solidFill>
                <a:latin typeface="Comfortaa"/>
                <a:ea typeface="Comfortaa"/>
                <a:cs typeface="Comfortaa"/>
                <a:sym typeface="Comfortaa"/>
              </a:rPr>
              <a:t>Tekst o odnosu poverenja i ponašanja pacijentkinja nastao na osnovu psihološkog istraživanja u Srbiji (na srpskom):</a:t>
            </a:r>
            <a:endParaRPr sz="1230" b="1">
              <a:solidFill>
                <a:srgbClr val="595959"/>
              </a:solidFill>
              <a:latin typeface="Comfortaa"/>
              <a:ea typeface="Comfortaa"/>
              <a:cs typeface="Comfortaa"/>
              <a:sym typeface="Comfortaa"/>
            </a:endParaRPr>
          </a:p>
          <a:p>
            <a:pPr marL="457200" lvl="0" indent="0" algn="l" rtl="0">
              <a:lnSpc>
                <a:spcPct val="90000"/>
              </a:lnSpc>
              <a:spcBef>
                <a:spcPts val="0"/>
              </a:spcBef>
              <a:spcAft>
                <a:spcPts val="0"/>
              </a:spcAft>
              <a:buSzPts val="935"/>
              <a:buNone/>
            </a:pPr>
            <a:r>
              <a:rPr lang="en-GB" sz="1230">
                <a:solidFill>
                  <a:srgbClr val="39A590"/>
                </a:solidFill>
                <a:latin typeface="Comfortaa"/>
                <a:ea typeface="Comfortaa"/>
                <a:cs typeface="Comfortaa"/>
                <a:sym typeface="Comfortaa"/>
              </a:rPr>
              <a:t>WITCH tim (2021). Reč struke, poverenje i pasivno ponašanje. </a:t>
            </a:r>
            <a:r>
              <a:rPr lang="en-GB" sz="1230" u="sng">
                <a:solidFill>
                  <a:srgbClr val="39A590"/>
                </a:solid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https://biopolis.rs/portfolio_page/rec-struke-poverenje-i-pasivno-ponasanje/</a:t>
            </a:r>
            <a:r>
              <a:rPr lang="en-GB" sz="1230">
                <a:solidFill>
                  <a:srgbClr val="39A590"/>
                </a:solidFill>
                <a:latin typeface="Comfortaa"/>
                <a:ea typeface="Comfortaa"/>
                <a:cs typeface="Comfortaa"/>
                <a:sym typeface="Comfortaa"/>
              </a:rPr>
              <a:t> </a:t>
            </a:r>
            <a:endParaRPr sz="1230">
              <a:solidFill>
                <a:srgbClr val="39A590"/>
              </a:solidFill>
              <a:latin typeface="Comfortaa"/>
              <a:ea typeface="Comfortaa"/>
              <a:cs typeface="Comfortaa"/>
              <a:sym typeface="Comfortaa"/>
            </a:endParaRPr>
          </a:p>
          <a:p>
            <a:pPr marL="0" lvl="0" indent="0" algn="l" rtl="0">
              <a:lnSpc>
                <a:spcPct val="90000"/>
              </a:lnSpc>
              <a:spcBef>
                <a:spcPts val="1200"/>
              </a:spcBef>
              <a:spcAft>
                <a:spcPts val="0"/>
              </a:spcAft>
              <a:buSzPts val="935"/>
              <a:buNone/>
            </a:pPr>
            <a:r>
              <a:rPr lang="en-GB" sz="1230" b="1">
                <a:solidFill>
                  <a:srgbClr val="595959"/>
                </a:solidFill>
                <a:latin typeface="Comfortaa"/>
                <a:ea typeface="Comfortaa"/>
                <a:cs typeface="Comfortaa"/>
                <a:sym typeface="Comfortaa"/>
              </a:rPr>
              <a:t>Brošura o ispitivanju dnevnih varijacija u upotrebi TKAM i nepridržavanju preporuka lekara (na srpskom):</a:t>
            </a:r>
            <a:endParaRPr sz="1230" b="1">
              <a:solidFill>
                <a:srgbClr val="595959"/>
              </a:solidFill>
              <a:latin typeface="Comfortaa"/>
              <a:ea typeface="Comfortaa"/>
              <a:cs typeface="Comfortaa"/>
              <a:sym typeface="Comfortaa"/>
            </a:endParaRPr>
          </a:p>
          <a:p>
            <a:pPr marL="457200" marR="0" lvl="0" indent="0" algn="l" rtl="0">
              <a:lnSpc>
                <a:spcPct val="90000"/>
              </a:lnSpc>
              <a:spcBef>
                <a:spcPts val="0"/>
              </a:spcBef>
              <a:spcAft>
                <a:spcPts val="0"/>
              </a:spcAft>
              <a:buSzPts val="935"/>
              <a:buNone/>
            </a:pPr>
            <a:r>
              <a:rPr lang="en-GB" sz="1230">
                <a:solidFill>
                  <a:srgbClr val="39A590"/>
                </a:solidFill>
                <a:latin typeface="Comfortaa"/>
                <a:ea typeface="Comfortaa"/>
                <a:cs typeface="Comfortaa"/>
                <a:sym typeface="Comfortaa"/>
              </a:rPr>
              <a:t>Vasilijević, M., Žeželj, I., Purić, D. i Ninković, M. (2023, jul). Dnevnik zdravstvenih</a:t>
            </a:r>
            <a:endParaRPr sz="1230">
              <a:solidFill>
                <a:srgbClr val="39A590"/>
              </a:solidFill>
              <a:latin typeface="Comfortaa"/>
              <a:ea typeface="Comfortaa"/>
              <a:cs typeface="Comfortaa"/>
              <a:sym typeface="Comfortaa"/>
            </a:endParaRPr>
          </a:p>
          <a:p>
            <a:pPr marL="457200" marR="0" lvl="0" indent="0" algn="l" rtl="0">
              <a:lnSpc>
                <a:spcPct val="90000"/>
              </a:lnSpc>
              <a:spcBef>
                <a:spcPts val="0"/>
              </a:spcBef>
              <a:spcAft>
                <a:spcPts val="0"/>
              </a:spcAft>
              <a:buSzPts val="935"/>
              <a:buNone/>
            </a:pPr>
            <a:r>
              <a:rPr lang="en-GB" sz="1230">
                <a:solidFill>
                  <a:srgbClr val="39A590"/>
                </a:solidFill>
                <a:latin typeface="Comfortaa"/>
                <a:ea typeface="Comfortaa"/>
                <a:cs typeface="Comfortaa"/>
                <a:sym typeface="Comfortaa"/>
              </a:rPr>
              <a:t>ponašanja: Učestalost upitnih praksi i njihovi psihološki koreni. Projekat</a:t>
            </a:r>
            <a:endParaRPr sz="1230">
              <a:solidFill>
                <a:srgbClr val="39A590"/>
              </a:solidFill>
              <a:latin typeface="Comfortaa"/>
              <a:ea typeface="Comfortaa"/>
              <a:cs typeface="Comfortaa"/>
              <a:sym typeface="Comfortaa"/>
            </a:endParaRPr>
          </a:p>
          <a:p>
            <a:pPr marL="457200" marR="0" lvl="0" indent="0" algn="l" rtl="0">
              <a:lnSpc>
                <a:spcPct val="90000"/>
              </a:lnSpc>
              <a:spcBef>
                <a:spcPts val="0"/>
              </a:spcBef>
              <a:spcAft>
                <a:spcPts val="0"/>
              </a:spcAft>
              <a:buSzPts val="935"/>
              <a:buNone/>
            </a:pPr>
            <a:r>
              <a:rPr lang="en-GB" sz="1230">
                <a:solidFill>
                  <a:srgbClr val="39A590"/>
                </a:solidFill>
                <a:latin typeface="Comfortaa"/>
                <a:ea typeface="Comfortaa"/>
                <a:cs typeface="Comfortaa"/>
                <a:sym typeface="Comfortaa"/>
              </a:rPr>
              <a:t>Reason4Health</a:t>
            </a:r>
            <a:r>
              <a:rPr lang="en-GB" sz="1230" b="1">
                <a:solidFill>
                  <a:srgbClr val="595959"/>
                </a:solidFill>
                <a:latin typeface="Comfortaa"/>
                <a:ea typeface="Comfortaa"/>
                <a:cs typeface="Comfortaa"/>
                <a:sym typeface="Comfortaa"/>
              </a:rPr>
              <a:t>. </a:t>
            </a:r>
            <a:r>
              <a:rPr lang="en-GB" sz="1230" u="sng">
                <a:solidFill>
                  <a:srgbClr val="39A590"/>
                </a:solidFill>
                <a:latin typeface="Comfortaa"/>
                <a:ea typeface="Comfortaa"/>
                <a:cs typeface="Comfortaa"/>
                <a:sym typeface="Comfortaa"/>
                <a:hlinkClick r:id="rId6">
                  <a:extLst>
                    <a:ext uri="{A12FA001-AC4F-418D-AE19-62706E023703}">
                      <ahyp:hlinkClr xmlns:ahyp="http://schemas.microsoft.com/office/drawing/2018/hyperlinkcolor" val="tx"/>
                    </a:ext>
                  </a:extLst>
                </a:hlinkClick>
              </a:rPr>
              <a:t>https://reasonforhealth.f.bg.ac.rs/wp-content/uploads/2023/07/WP3-lay-summary-Dnevnik-zdravstvenih-ponasanja.pdf</a:t>
            </a:r>
            <a:r>
              <a:rPr lang="en-GB" sz="1230">
                <a:solidFill>
                  <a:srgbClr val="595959"/>
                </a:solidFill>
                <a:latin typeface="Comfortaa"/>
                <a:ea typeface="Comfortaa"/>
                <a:cs typeface="Comfortaa"/>
                <a:sym typeface="Comfortaa"/>
              </a:rPr>
              <a:t> </a:t>
            </a:r>
            <a:endParaRPr sz="1230">
              <a:solidFill>
                <a:srgbClr val="595959"/>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p:nvPr/>
        </p:nvSpPr>
        <p:spPr>
          <a:xfrm>
            <a:off x="147425" y="180950"/>
            <a:ext cx="3022800" cy="2005200"/>
          </a:xfrm>
          <a:prstGeom prst="rect">
            <a:avLst/>
          </a:prstGeom>
          <a:solidFill>
            <a:srgbClr val="3A3D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1"/>
              </a:solidFill>
              <a:latin typeface="Comfortaa Medium"/>
              <a:ea typeface="Comfortaa Medium"/>
              <a:cs typeface="Comfortaa Medium"/>
              <a:sym typeface="Comfortaa Medium"/>
            </a:endParaRPr>
          </a:p>
        </p:txBody>
      </p:sp>
      <p:sp>
        <p:nvSpPr>
          <p:cNvPr id="103" name="Google Shape;103;p17"/>
          <p:cNvSpPr/>
          <p:nvPr/>
        </p:nvSpPr>
        <p:spPr>
          <a:xfrm>
            <a:off x="6552000" y="2861050"/>
            <a:ext cx="2419200" cy="2109600"/>
          </a:xfrm>
          <a:prstGeom prst="rect">
            <a:avLst/>
          </a:prstGeom>
          <a:solidFill>
            <a:srgbClr val="3A3D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1"/>
              </a:solidFill>
              <a:latin typeface="Comfortaa Medium"/>
              <a:ea typeface="Comfortaa Medium"/>
              <a:cs typeface="Comfortaa Medium"/>
              <a:sym typeface="Comfortaa Medium"/>
            </a:endParaRPr>
          </a:p>
        </p:txBody>
      </p:sp>
      <p:sp>
        <p:nvSpPr>
          <p:cNvPr id="104" name="Google Shape;104;p17"/>
          <p:cNvSpPr txBox="1"/>
          <p:nvPr/>
        </p:nvSpPr>
        <p:spPr>
          <a:xfrm>
            <a:off x="6607075" y="3616325"/>
            <a:ext cx="22728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-ozbiljnost simptoma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-progresija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-dostupnost tretmana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-komorbiditeti</a:t>
            </a:r>
            <a:endParaRPr>
              <a:solidFill>
                <a:schemeClr val="lt1"/>
              </a:solidFill>
              <a:latin typeface="Comfortaa"/>
              <a:ea typeface="Comfortaa"/>
              <a:cs typeface="Comfortaa"/>
              <a:sym typeface="Comfortaa"/>
            </a:endParaRPr>
          </a:p>
        </p:txBody>
      </p:sp>
      <p:sp>
        <p:nvSpPr>
          <p:cNvPr id="105" name="Google Shape;105;p17"/>
          <p:cNvSpPr/>
          <p:nvPr/>
        </p:nvSpPr>
        <p:spPr>
          <a:xfrm>
            <a:off x="3218825" y="180000"/>
            <a:ext cx="5751900" cy="2652600"/>
          </a:xfrm>
          <a:prstGeom prst="rect">
            <a:avLst/>
          </a:prstGeom>
          <a:solidFill>
            <a:srgbClr val="39A5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1"/>
              </a:solidFill>
              <a:latin typeface="Comfortaa Medium"/>
              <a:ea typeface="Comfortaa Medium"/>
              <a:cs typeface="Comfortaa Medium"/>
              <a:sym typeface="Comfortaa Medium"/>
            </a:endParaRPr>
          </a:p>
        </p:txBody>
      </p:sp>
      <p:sp>
        <p:nvSpPr>
          <p:cNvPr id="106" name="Google Shape;106;p17"/>
          <p:cNvSpPr txBox="1"/>
          <p:nvPr/>
        </p:nvSpPr>
        <p:spPr>
          <a:xfrm>
            <a:off x="3353800" y="2109950"/>
            <a:ext cx="5529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a:solidFill>
                  <a:schemeClr val="lt1"/>
                </a:solidFill>
                <a:latin typeface="Comfortaa"/>
                <a:ea typeface="Comfortaa"/>
                <a:cs typeface="Comfortaa"/>
                <a:sym typeface="Comfortaa"/>
              </a:rPr>
              <a:t>Ovi faktori su primenjivi na sve pacijente, nezavisno od zdravstvenog stanja!</a:t>
            </a:r>
            <a:endParaRPr sz="1500" b="1">
              <a:solidFill>
                <a:schemeClr val="lt1"/>
              </a:solidFill>
              <a:latin typeface="Comfortaa"/>
              <a:ea typeface="Comfortaa"/>
              <a:cs typeface="Comfortaa"/>
              <a:sym typeface="Comfortaa"/>
            </a:endParaRPr>
          </a:p>
        </p:txBody>
      </p:sp>
      <p:sp>
        <p:nvSpPr>
          <p:cNvPr id="107" name="Google Shape;107;p17"/>
          <p:cNvSpPr/>
          <p:nvPr/>
        </p:nvSpPr>
        <p:spPr>
          <a:xfrm>
            <a:off x="3218825" y="2862125"/>
            <a:ext cx="3288300" cy="2109600"/>
          </a:xfrm>
          <a:prstGeom prst="rect">
            <a:avLst/>
          </a:prstGeom>
          <a:solidFill>
            <a:srgbClr val="A5A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1"/>
              </a:solidFill>
              <a:latin typeface="Comfortaa Medium"/>
              <a:ea typeface="Comfortaa Medium"/>
              <a:cs typeface="Comfortaa Medium"/>
              <a:sym typeface="Comfortaa Medium"/>
            </a:endParaRPr>
          </a:p>
        </p:txBody>
      </p:sp>
      <p:sp>
        <p:nvSpPr>
          <p:cNvPr id="108" name="Google Shape;108;p17"/>
          <p:cNvSpPr txBox="1"/>
          <p:nvPr/>
        </p:nvSpPr>
        <p:spPr>
          <a:xfrm>
            <a:off x="271925" y="323600"/>
            <a:ext cx="2773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Socio-ekonomski faktori</a:t>
            </a:r>
            <a:endParaRPr b="1">
              <a:latin typeface="Comfortaa"/>
              <a:ea typeface="Comfortaa"/>
              <a:cs typeface="Comfortaa"/>
              <a:sym typeface="Comfortaa"/>
            </a:endParaRPr>
          </a:p>
        </p:txBody>
      </p:sp>
      <p:sp>
        <p:nvSpPr>
          <p:cNvPr id="109" name="Google Shape;109;p17"/>
          <p:cNvSpPr txBox="1"/>
          <p:nvPr/>
        </p:nvSpPr>
        <p:spPr>
          <a:xfrm>
            <a:off x="321275" y="707450"/>
            <a:ext cx="25281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-siromaštvo</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-slabije obrazovanje</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-nestabilni životni uslovi</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-udaljenost zdravstvenih centara</a:t>
            </a:r>
            <a:endParaRPr>
              <a:solidFill>
                <a:schemeClr val="lt1"/>
              </a:solidFill>
              <a:latin typeface="Comfortaa"/>
              <a:ea typeface="Comfortaa"/>
              <a:cs typeface="Comfortaa"/>
              <a:sym typeface="Comfortaa"/>
            </a:endParaRPr>
          </a:p>
        </p:txBody>
      </p:sp>
      <p:sp>
        <p:nvSpPr>
          <p:cNvPr id="110" name="Google Shape;110;p17"/>
          <p:cNvSpPr txBox="1"/>
          <p:nvPr/>
        </p:nvSpPr>
        <p:spPr>
          <a:xfrm>
            <a:off x="3418750" y="323600"/>
            <a:ext cx="5388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Faktori vezani za zdravstveni sistem</a:t>
            </a:r>
            <a:endParaRPr b="1">
              <a:latin typeface="Comfortaa"/>
              <a:ea typeface="Comfortaa"/>
              <a:cs typeface="Comfortaa"/>
              <a:sym typeface="Comfortaa"/>
            </a:endParaRPr>
          </a:p>
        </p:txBody>
      </p:sp>
      <p:sp>
        <p:nvSpPr>
          <p:cNvPr id="111" name="Google Shape;111;p17"/>
          <p:cNvSpPr txBox="1"/>
          <p:nvPr/>
        </p:nvSpPr>
        <p:spPr>
          <a:xfrm>
            <a:off x="3751300" y="709200"/>
            <a:ext cx="47523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-odnos lekar-pacijent</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-preopterećenost medicinskog osoblja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-slab kapacitet sistema da edukuje pacijente</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-nedostatak informacija o adherenci i efikasnim intervencijama za njeno poboljšanje</a:t>
            </a:r>
            <a:endParaRPr>
              <a:solidFill>
                <a:schemeClr val="lt1"/>
              </a:solidFill>
              <a:latin typeface="Comfortaa"/>
              <a:ea typeface="Comfortaa"/>
              <a:cs typeface="Comfortaa"/>
              <a:sym typeface="Comfortaa"/>
            </a:endParaRPr>
          </a:p>
        </p:txBody>
      </p:sp>
      <p:sp>
        <p:nvSpPr>
          <p:cNvPr id="112" name="Google Shape;112;p17"/>
          <p:cNvSpPr/>
          <p:nvPr/>
        </p:nvSpPr>
        <p:spPr>
          <a:xfrm>
            <a:off x="147425" y="2221800"/>
            <a:ext cx="3022800" cy="2748900"/>
          </a:xfrm>
          <a:prstGeom prst="rect">
            <a:avLst/>
          </a:prstGeom>
          <a:solidFill>
            <a:srgbClr val="E6BB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1"/>
              </a:solidFill>
              <a:latin typeface="Comfortaa Medium"/>
              <a:ea typeface="Comfortaa Medium"/>
              <a:cs typeface="Comfortaa Medium"/>
              <a:sym typeface="Comfortaa Medium"/>
            </a:endParaRPr>
          </a:p>
        </p:txBody>
      </p:sp>
      <p:sp>
        <p:nvSpPr>
          <p:cNvPr id="113" name="Google Shape;113;p17"/>
          <p:cNvSpPr txBox="1"/>
          <p:nvPr/>
        </p:nvSpPr>
        <p:spPr>
          <a:xfrm>
            <a:off x="271925" y="2364600"/>
            <a:ext cx="2773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Faktori vezani za pacijenta</a:t>
            </a:r>
            <a:endParaRPr b="1">
              <a:latin typeface="Comfortaa"/>
              <a:ea typeface="Comfortaa"/>
              <a:cs typeface="Comfortaa"/>
              <a:sym typeface="Comfortaa"/>
            </a:endParaRPr>
          </a:p>
        </p:txBody>
      </p:sp>
      <p:sp>
        <p:nvSpPr>
          <p:cNvPr id="114" name="Google Shape;114;p17"/>
          <p:cNvSpPr txBox="1"/>
          <p:nvPr/>
        </p:nvSpPr>
        <p:spPr>
          <a:xfrm>
            <a:off x="198425" y="3041700"/>
            <a:ext cx="29259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-informisanost i uverenja u vezi sa zdravstvenim stanjem</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-motivacija i očekivanja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-uverenja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-osobine ličnosti </a:t>
            </a:r>
            <a:endParaRPr>
              <a:solidFill>
                <a:schemeClr val="lt1"/>
              </a:solidFill>
              <a:latin typeface="Comfortaa"/>
              <a:ea typeface="Comfortaa"/>
              <a:cs typeface="Comfortaa"/>
              <a:sym typeface="Comfortaa"/>
            </a:endParaRPr>
          </a:p>
        </p:txBody>
      </p:sp>
      <p:sp>
        <p:nvSpPr>
          <p:cNvPr id="115" name="Google Shape;115;p17"/>
          <p:cNvSpPr txBox="1"/>
          <p:nvPr/>
        </p:nvSpPr>
        <p:spPr>
          <a:xfrm>
            <a:off x="384075" y="4458950"/>
            <a:ext cx="25281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500" b="1">
                <a:solidFill>
                  <a:schemeClr val="lt1"/>
                </a:solidFill>
                <a:latin typeface="Comfortaa"/>
                <a:ea typeface="Comfortaa"/>
                <a:cs typeface="Comfortaa"/>
                <a:sym typeface="Comfortaa"/>
              </a:rPr>
              <a:t>PSIHOLOŠKI FAKTORI!</a:t>
            </a:r>
            <a:endParaRPr sz="1500" b="1">
              <a:solidFill>
                <a:schemeClr val="lt1"/>
              </a:solidFill>
              <a:latin typeface="Comfortaa"/>
              <a:ea typeface="Comfortaa"/>
              <a:cs typeface="Comfortaa"/>
              <a:sym typeface="Comfortaa"/>
            </a:endParaRPr>
          </a:p>
        </p:txBody>
      </p:sp>
      <p:sp>
        <p:nvSpPr>
          <p:cNvPr id="116" name="Google Shape;116;p17"/>
          <p:cNvSpPr txBox="1"/>
          <p:nvPr/>
        </p:nvSpPr>
        <p:spPr>
          <a:xfrm>
            <a:off x="6546325" y="2939225"/>
            <a:ext cx="2394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lt1"/>
                </a:solidFill>
                <a:latin typeface="Comfortaa Medium"/>
                <a:ea typeface="Comfortaa Medium"/>
                <a:cs typeface="Comfortaa Medium"/>
                <a:sym typeface="Comfortaa Medium"/>
              </a:rPr>
              <a:t>Faktori vezani za bolest</a:t>
            </a:r>
            <a:endParaRPr>
              <a:latin typeface="Comfortaa"/>
              <a:ea typeface="Comfortaa"/>
              <a:cs typeface="Comfortaa"/>
              <a:sym typeface="Comfortaa"/>
            </a:endParaRPr>
          </a:p>
        </p:txBody>
      </p:sp>
      <p:sp>
        <p:nvSpPr>
          <p:cNvPr id="117" name="Google Shape;117;p17"/>
          <p:cNvSpPr txBox="1"/>
          <p:nvPr/>
        </p:nvSpPr>
        <p:spPr>
          <a:xfrm>
            <a:off x="3329125" y="2939225"/>
            <a:ext cx="3088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lt1"/>
                </a:solidFill>
                <a:latin typeface="Comfortaa Medium"/>
                <a:ea typeface="Comfortaa Medium"/>
                <a:cs typeface="Comfortaa Medium"/>
                <a:sym typeface="Comfortaa Medium"/>
              </a:rPr>
              <a:t>Faktori vezani za terapiju</a:t>
            </a:r>
            <a:endParaRPr>
              <a:latin typeface="Comfortaa"/>
              <a:ea typeface="Comfortaa"/>
              <a:cs typeface="Comfortaa"/>
              <a:sym typeface="Comfortaa"/>
            </a:endParaRPr>
          </a:p>
        </p:txBody>
      </p:sp>
      <p:sp>
        <p:nvSpPr>
          <p:cNvPr id="118" name="Google Shape;118;p17"/>
          <p:cNvSpPr txBox="1"/>
          <p:nvPr/>
        </p:nvSpPr>
        <p:spPr>
          <a:xfrm>
            <a:off x="3201400" y="3370325"/>
            <a:ext cx="32883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-trajanje lečenja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-neuspešnost prethodne terapije</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-česte promene u lečenju</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 neposrednost korisnih efekata</a:t>
            </a:r>
            <a:endParaRPr>
              <a:solidFill>
                <a:schemeClr val="lt1"/>
              </a:solidFill>
              <a:latin typeface="Comfortaa"/>
              <a:ea typeface="Comfortaa"/>
              <a:cs typeface="Comfortaa"/>
              <a:sym typeface="Comfortaa"/>
            </a:endParaRPr>
          </a:p>
          <a:p>
            <a:pPr marL="0" lvl="0" indent="0" algn="l" rtl="0">
              <a:lnSpc>
                <a:spcPct val="115000"/>
              </a:lnSpc>
              <a:spcBef>
                <a:spcPts val="0"/>
              </a:spcBef>
              <a:spcAft>
                <a:spcPts val="0"/>
              </a:spcAft>
              <a:buNone/>
            </a:pPr>
            <a:r>
              <a:rPr lang="en-GB">
                <a:solidFill>
                  <a:schemeClr val="lt1"/>
                </a:solidFill>
                <a:latin typeface="Comfortaa"/>
                <a:ea typeface="Comfortaa"/>
                <a:cs typeface="Comfortaa"/>
                <a:sym typeface="Comfortaa"/>
              </a:rPr>
              <a:t>-nuspojave</a:t>
            </a:r>
            <a:endParaRPr>
              <a:solidFill>
                <a:schemeClr val="lt1"/>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p:nvPr/>
        </p:nvSpPr>
        <p:spPr>
          <a:xfrm>
            <a:off x="872400" y="126000"/>
            <a:ext cx="8173200" cy="104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2800">
                <a:latin typeface="Comfortaa SemiBold"/>
                <a:ea typeface="Comfortaa SemiBold"/>
                <a:cs typeface="Comfortaa SemiBold"/>
                <a:sym typeface="Comfortaa SemiBold"/>
              </a:rPr>
              <a:t>KO SU LJUDI KOJI SE NE PRIDRŽAVAJU ZVANIČNIH MEDICINSKIH PREPORUKA?</a:t>
            </a:r>
            <a:endParaRPr sz="2800">
              <a:solidFill>
                <a:srgbClr val="000000"/>
              </a:solidFill>
              <a:latin typeface="Comfortaa SemiBold"/>
              <a:ea typeface="Comfortaa SemiBold"/>
              <a:cs typeface="Comfortaa SemiBold"/>
              <a:sym typeface="Comfortaa SemiBold"/>
            </a:endParaRPr>
          </a:p>
        </p:txBody>
      </p:sp>
      <p:pic>
        <p:nvPicPr>
          <p:cNvPr id="124" name="Google Shape;124;p18"/>
          <p:cNvPicPr preferRelativeResize="0"/>
          <p:nvPr/>
        </p:nvPicPr>
        <p:blipFill>
          <a:blip r:embed="rId3">
            <a:alphaModFix/>
          </a:blip>
          <a:stretch>
            <a:fillRect/>
          </a:stretch>
        </p:blipFill>
        <p:spPr>
          <a:xfrm>
            <a:off x="0" y="151200"/>
            <a:ext cx="828000" cy="828000"/>
          </a:xfrm>
          <a:prstGeom prst="rect">
            <a:avLst/>
          </a:prstGeom>
          <a:noFill/>
          <a:ln>
            <a:noFill/>
          </a:ln>
        </p:spPr>
      </p:pic>
      <p:sp>
        <p:nvSpPr>
          <p:cNvPr id="125" name="Google Shape;125;p18"/>
          <p:cNvSpPr/>
          <p:nvPr/>
        </p:nvSpPr>
        <p:spPr>
          <a:xfrm>
            <a:off x="49650" y="2883750"/>
            <a:ext cx="2650500" cy="1201500"/>
          </a:xfrm>
          <a:prstGeom prst="roundRect">
            <a:avLst>
              <a:gd name="adj" fmla="val 16667"/>
            </a:avLst>
          </a:prstGeom>
          <a:solidFill>
            <a:srgbClr val="39A5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solidFill>
                  <a:schemeClr val="lt1"/>
                </a:solidFill>
                <a:latin typeface="Comfortaa"/>
                <a:ea typeface="Comfortaa"/>
                <a:cs typeface="Comfortaa"/>
                <a:sym typeface="Comfortaa"/>
              </a:rPr>
              <a:t>Ispitanici lošijeg zdravstvenog stanja</a:t>
            </a:r>
            <a:endParaRPr sz="1700">
              <a:solidFill>
                <a:schemeClr val="lt1"/>
              </a:solidFill>
              <a:latin typeface="Comfortaa"/>
              <a:ea typeface="Comfortaa"/>
              <a:cs typeface="Comfortaa"/>
              <a:sym typeface="Comfortaa"/>
            </a:endParaRPr>
          </a:p>
        </p:txBody>
      </p:sp>
      <p:sp>
        <p:nvSpPr>
          <p:cNvPr id="126" name="Google Shape;126;p18"/>
          <p:cNvSpPr txBox="1"/>
          <p:nvPr/>
        </p:nvSpPr>
        <p:spPr>
          <a:xfrm>
            <a:off x="3012463" y="2930400"/>
            <a:ext cx="2946900" cy="11082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Comfortaa"/>
                <a:ea typeface="Comfortaa"/>
                <a:cs typeface="Comfortaa"/>
                <a:sym typeface="Comfortaa"/>
              </a:rPr>
              <a:t>Ljudi koji svoje zdravstveno stanje procenjuju kao </a:t>
            </a:r>
            <a:r>
              <a:rPr lang="en-GB" sz="1500" b="1">
                <a:latin typeface="Comfortaa"/>
                <a:ea typeface="Comfortaa"/>
                <a:cs typeface="Comfortaa"/>
                <a:sym typeface="Comfortaa"/>
              </a:rPr>
              <a:t>lošije</a:t>
            </a:r>
            <a:r>
              <a:rPr lang="en-GB" sz="1500">
                <a:latin typeface="Comfortaa"/>
                <a:ea typeface="Comfortaa"/>
                <a:cs typeface="Comfortaa"/>
                <a:sym typeface="Comfortaa"/>
              </a:rPr>
              <a:t> se manje pridržavaju preporuka lekara</a:t>
            </a:r>
            <a:endParaRPr sz="1500">
              <a:latin typeface="Comfortaa"/>
              <a:ea typeface="Comfortaa"/>
              <a:cs typeface="Comfortaa"/>
              <a:sym typeface="Comfortaa"/>
            </a:endParaRPr>
          </a:p>
        </p:txBody>
      </p:sp>
      <p:sp>
        <p:nvSpPr>
          <p:cNvPr id="127" name="Google Shape;127;p18"/>
          <p:cNvSpPr txBox="1"/>
          <p:nvPr/>
        </p:nvSpPr>
        <p:spPr>
          <a:xfrm>
            <a:off x="288000" y="1279575"/>
            <a:ext cx="2173800" cy="11082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Comfortaa"/>
                <a:ea typeface="Comfortaa"/>
                <a:cs typeface="Comfortaa"/>
                <a:sym typeface="Comfortaa"/>
              </a:rPr>
              <a:t>Ljudi koji boluju od hroničnih bolesti se manje pridržavaju preporuka lekara</a:t>
            </a:r>
            <a:endParaRPr sz="1500">
              <a:latin typeface="Comfortaa"/>
              <a:ea typeface="Comfortaa"/>
              <a:cs typeface="Comfortaa"/>
              <a:sym typeface="Comfortaa"/>
            </a:endParaRPr>
          </a:p>
        </p:txBody>
      </p:sp>
      <p:cxnSp>
        <p:nvCxnSpPr>
          <p:cNvPr id="128" name="Google Shape;128;p18"/>
          <p:cNvCxnSpPr>
            <a:stCxn id="127" idx="2"/>
            <a:endCxn id="125" idx="0"/>
          </p:cNvCxnSpPr>
          <p:nvPr/>
        </p:nvCxnSpPr>
        <p:spPr>
          <a:xfrm>
            <a:off x="1374900" y="2387775"/>
            <a:ext cx="0" cy="495900"/>
          </a:xfrm>
          <a:prstGeom prst="straightConnector1">
            <a:avLst/>
          </a:prstGeom>
          <a:noFill/>
          <a:ln w="9525" cap="flat" cmpd="sng">
            <a:solidFill>
              <a:srgbClr val="39A590"/>
            </a:solidFill>
            <a:prstDash val="solid"/>
            <a:round/>
            <a:headEnd type="none" w="med" len="med"/>
            <a:tailEnd type="none" w="med" len="med"/>
          </a:ln>
        </p:spPr>
      </p:cxnSp>
      <p:cxnSp>
        <p:nvCxnSpPr>
          <p:cNvPr id="129" name="Google Shape;129;p18"/>
          <p:cNvCxnSpPr>
            <a:stCxn id="125" idx="3"/>
            <a:endCxn id="126" idx="1"/>
          </p:cNvCxnSpPr>
          <p:nvPr/>
        </p:nvCxnSpPr>
        <p:spPr>
          <a:xfrm>
            <a:off x="2700150" y="3484500"/>
            <a:ext cx="312300" cy="0"/>
          </a:xfrm>
          <a:prstGeom prst="straightConnector1">
            <a:avLst/>
          </a:prstGeom>
          <a:noFill/>
          <a:ln w="9525" cap="flat" cmpd="sng">
            <a:solidFill>
              <a:srgbClr val="39A590"/>
            </a:solidFill>
            <a:prstDash val="solid"/>
            <a:round/>
            <a:headEnd type="none" w="med" len="med"/>
            <a:tailEnd type="none" w="med" len="med"/>
          </a:ln>
        </p:spPr>
      </p:cxnSp>
      <p:sp>
        <p:nvSpPr>
          <p:cNvPr id="130" name="Google Shape;130;p18"/>
          <p:cNvSpPr/>
          <p:nvPr/>
        </p:nvSpPr>
        <p:spPr>
          <a:xfrm>
            <a:off x="3264575" y="1470450"/>
            <a:ext cx="3003300" cy="1201500"/>
          </a:xfrm>
          <a:prstGeom prst="roundRect">
            <a:avLst>
              <a:gd name="adj" fmla="val 16667"/>
            </a:avLst>
          </a:prstGeom>
          <a:solidFill>
            <a:srgbClr val="E6BB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dirty="0" err="1">
                <a:solidFill>
                  <a:schemeClr val="lt1"/>
                </a:solidFill>
                <a:latin typeface="Comfortaa"/>
                <a:ea typeface="Comfortaa"/>
                <a:cs typeface="Comfortaa"/>
                <a:sym typeface="Comfortaa"/>
              </a:rPr>
              <a:t>Ispitanici</a:t>
            </a:r>
            <a:r>
              <a:rPr lang="en-GB" sz="1600" dirty="0">
                <a:solidFill>
                  <a:schemeClr val="lt1"/>
                </a:solidFill>
                <a:latin typeface="Comfortaa"/>
                <a:ea typeface="Comfortaa"/>
                <a:cs typeface="Comfortaa"/>
                <a:sym typeface="Comfortaa"/>
              </a:rPr>
              <a:t> koji </a:t>
            </a:r>
            <a:r>
              <a:rPr lang="en-GB" sz="1600" dirty="0" err="1">
                <a:solidFill>
                  <a:schemeClr val="lt1"/>
                </a:solidFill>
                <a:latin typeface="Comfortaa"/>
                <a:ea typeface="Comfortaa"/>
                <a:cs typeface="Comfortaa"/>
                <a:sym typeface="Comfortaa"/>
              </a:rPr>
              <a:t>su</a:t>
            </a:r>
            <a:r>
              <a:rPr lang="en-GB" sz="1600" dirty="0">
                <a:solidFill>
                  <a:schemeClr val="lt1"/>
                </a:solidFill>
                <a:latin typeface="Comfortaa"/>
                <a:ea typeface="Comfortaa"/>
                <a:cs typeface="Comfortaa"/>
                <a:sym typeface="Comfortaa"/>
              </a:rPr>
              <a:t> </a:t>
            </a:r>
            <a:r>
              <a:rPr lang="en-GB" sz="1600" dirty="0" err="1">
                <a:solidFill>
                  <a:schemeClr val="lt1"/>
                </a:solidFill>
                <a:latin typeface="Comfortaa"/>
                <a:ea typeface="Comfortaa"/>
                <a:cs typeface="Comfortaa"/>
                <a:sym typeface="Comfortaa"/>
              </a:rPr>
              <a:t>imali</a:t>
            </a:r>
            <a:r>
              <a:rPr lang="en-GB" sz="1600" dirty="0">
                <a:solidFill>
                  <a:schemeClr val="lt1"/>
                </a:solidFill>
                <a:latin typeface="Comfortaa"/>
                <a:ea typeface="Comfortaa"/>
                <a:cs typeface="Comfortaa"/>
                <a:sym typeface="Comfortaa"/>
              </a:rPr>
              <a:t> </a:t>
            </a:r>
            <a:r>
              <a:rPr lang="en-GB" sz="1600" dirty="0" err="1">
                <a:solidFill>
                  <a:schemeClr val="lt1"/>
                </a:solidFill>
                <a:latin typeface="Comfortaa"/>
                <a:ea typeface="Comfortaa"/>
                <a:cs typeface="Comfortaa"/>
                <a:sym typeface="Comfortaa"/>
              </a:rPr>
              <a:t>više</a:t>
            </a:r>
            <a:r>
              <a:rPr lang="en-GB" sz="1600" dirty="0">
                <a:solidFill>
                  <a:schemeClr val="lt1"/>
                </a:solidFill>
                <a:latin typeface="Comfortaa"/>
                <a:ea typeface="Comfortaa"/>
                <a:cs typeface="Comfortaa"/>
                <a:sym typeface="Comfortaa"/>
              </a:rPr>
              <a:t> </a:t>
            </a:r>
            <a:r>
              <a:rPr lang="en-GB" sz="1600" dirty="0" err="1">
                <a:solidFill>
                  <a:schemeClr val="lt1"/>
                </a:solidFill>
                <a:latin typeface="Comfortaa"/>
                <a:ea typeface="Comfortaa"/>
                <a:cs typeface="Comfortaa"/>
                <a:sym typeface="Comfortaa"/>
              </a:rPr>
              <a:t>negativnih</a:t>
            </a:r>
            <a:r>
              <a:rPr lang="en-GB" sz="1600" dirty="0">
                <a:solidFill>
                  <a:schemeClr val="lt1"/>
                </a:solidFill>
                <a:latin typeface="Comfortaa"/>
                <a:ea typeface="Comfortaa"/>
                <a:cs typeface="Comfortaa"/>
                <a:sym typeface="Comfortaa"/>
              </a:rPr>
              <a:t> </a:t>
            </a:r>
            <a:r>
              <a:rPr lang="en-GB" sz="1600" dirty="0" err="1">
                <a:solidFill>
                  <a:schemeClr val="lt1"/>
                </a:solidFill>
                <a:latin typeface="Comfortaa"/>
                <a:ea typeface="Comfortaa"/>
                <a:cs typeface="Comfortaa"/>
                <a:sym typeface="Comfortaa"/>
              </a:rPr>
              <a:t>iskustava</a:t>
            </a:r>
            <a:r>
              <a:rPr lang="en-GB" sz="1600" dirty="0">
                <a:solidFill>
                  <a:schemeClr val="lt1"/>
                </a:solidFill>
                <a:latin typeface="Comfortaa"/>
                <a:ea typeface="Comfortaa"/>
                <a:cs typeface="Comfortaa"/>
                <a:sym typeface="Comfortaa"/>
              </a:rPr>
              <a:t> </a:t>
            </a:r>
            <a:r>
              <a:rPr lang="en-GB" sz="1600" dirty="0" err="1">
                <a:solidFill>
                  <a:schemeClr val="lt1"/>
                </a:solidFill>
                <a:latin typeface="Comfortaa"/>
                <a:ea typeface="Comfortaa"/>
                <a:cs typeface="Comfortaa"/>
                <a:sym typeface="Comfortaa"/>
              </a:rPr>
              <a:t>sa</a:t>
            </a:r>
            <a:r>
              <a:rPr lang="en-GB" sz="1600" dirty="0">
                <a:solidFill>
                  <a:schemeClr val="lt1"/>
                </a:solidFill>
                <a:latin typeface="Comfortaa"/>
                <a:ea typeface="Comfortaa"/>
                <a:cs typeface="Comfortaa"/>
                <a:sym typeface="Comfortaa"/>
              </a:rPr>
              <a:t> </a:t>
            </a:r>
            <a:r>
              <a:rPr lang="en-GB" sz="1600" dirty="0" err="1">
                <a:solidFill>
                  <a:schemeClr val="lt1"/>
                </a:solidFill>
                <a:latin typeface="Comfortaa"/>
                <a:ea typeface="Comfortaa"/>
                <a:cs typeface="Comfortaa"/>
                <a:sym typeface="Comfortaa"/>
              </a:rPr>
              <a:t>zdravstvenim</a:t>
            </a:r>
            <a:r>
              <a:rPr lang="en-GB" sz="1600" dirty="0">
                <a:solidFill>
                  <a:schemeClr val="lt1"/>
                </a:solidFill>
                <a:latin typeface="Comfortaa"/>
                <a:ea typeface="Comfortaa"/>
                <a:cs typeface="Comfortaa"/>
                <a:sym typeface="Comfortaa"/>
              </a:rPr>
              <a:t> </a:t>
            </a:r>
            <a:r>
              <a:rPr lang="en-GB" sz="1600" dirty="0" err="1">
                <a:solidFill>
                  <a:schemeClr val="lt1"/>
                </a:solidFill>
                <a:latin typeface="Comfortaa"/>
                <a:ea typeface="Comfortaa"/>
                <a:cs typeface="Comfortaa"/>
                <a:sym typeface="Comfortaa"/>
              </a:rPr>
              <a:t>radnicima</a:t>
            </a:r>
            <a:endParaRPr sz="1600" dirty="0">
              <a:solidFill>
                <a:schemeClr val="lt1"/>
              </a:solidFill>
              <a:latin typeface="Comfortaa"/>
              <a:ea typeface="Comfortaa"/>
              <a:cs typeface="Comfortaa"/>
              <a:sym typeface="Comfortaa"/>
            </a:endParaRPr>
          </a:p>
        </p:txBody>
      </p:sp>
      <p:sp>
        <p:nvSpPr>
          <p:cNvPr id="131" name="Google Shape;131;p18"/>
          <p:cNvSpPr txBox="1"/>
          <p:nvPr/>
        </p:nvSpPr>
        <p:spPr>
          <a:xfrm>
            <a:off x="6547975" y="1286250"/>
            <a:ext cx="2443200" cy="1569900"/>
          </a:xfrm>
          <a:prstGeom prst="rect">
            <a:avLst/>
          </a:prstGeom>
          <a:noFill/>
          <a:ln w="9525" cap="flat" cmpd="sng">
            <a:solidFill>
              <a:srgbClr val="E6BB4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Comfortaa"/>
                <a:ea typeface="Comfortaa"/>
                <a:cs typeface="Comfortaa"/>
                <a:sym typeface="Comfortaa"/>
              </a:rPr>
              <a:t>Što češće pacijenti doživljavaju negativna iskustva sa lekarima i medicinskim osobljem, manje se pridržavaju preporuka</a:t>
            </a:r>
            <a:endParaRPr sz="1500">
              <a:latin typeface="Comfortaa"/>
              <a:ea typeface="Comfortaa"/>
              <a:cs typeface="Comfortaa"/>
              <a:sym typeface="Comfortaa"/>
            </a:endParaRPr>
          </a:p>
        </p:txBody>
      </p:sp>
      <p:cxnSp>
        <p:nvCxnSpPr>
          <p:cNvPr id="132" name="Google Shape;132;p18"/>
          <p:cNvCxnSpPr>
            <a:stCxn id="130" idx="3"/>
            <a:endCxn id="131" idx="1"/>
          </p:cNvCxnSpPr>
          <p:nvPr/>
        </p:nvCxnSpPr>
        <p:spPr>
          <a:xfrm>
            <a:off x="6267875" y="2071200"/>
            <a:ext cx="280200" cy="0"/>
          </a:xfrm>
          <a:prstGeom prst="straightConnector1">
            <a:avLst/>
          </a:prstGeom>
          <a:noFill/>
          <a:ln w="9525" cap="flat" cmpd="sng">
            <a:solidFill>
              <a:srgbClr val="E6BB41"/>
            </a:solidFill>
            <a:prstDash val="solid"/>
            <a:round/>
            <a:headEnd type="none" w="med" len="med"/>
            <a:tailEnd type="none" w="med" len="med"/>
          </a:ln>
        </p:spPr>
      </p:cxnSp>
      <p:sp>
        <p:nvSpPr>
          <p:cNvPr id="133" name="Google Shape;133;p18"/>
          <p:cNvSpPr/>
          <p:nvPr/>
        </p:nvSpPr>
        <p:spPr>
          <a:xfrm>
            <a:off x="6582325" y="2916000"/>
            <a:ext cx="2408850" cy="1460100"/>
          </a:xfrm>
          <a:prstGeom prst="roundRect">
            <a:avLst>
              <a:gd name="adj" fmla="val 16667"/>
            </a:avLst>
          </a:prstGeom>
          <a:solidFill>
            <a:srgbClr val="3A3D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err="1">
                <a:solidFill>
                  <a:schemeClr val="lt1"/>
                </a:solidFill>
                <a:latin typeface="Comfortaa"/>
                <a:ea typeface="Comfortaa"/>
                <a:cs typeface="Comfortaa"/>
                <a:sym typeface="Comfortaa"/>
              </a:rPr>
              <a:t>Sociodemografski</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faktori</a:t>
            </a:r>
            <a:r>
              <a:rPr lang="en-GB" dirty="0">
                <a:solidFill>
                  <a:schemeClr val="lt1"/>
                </a:solidFill>
                <a:latin typeface="Comfortaa"/>
                <a:ea typeface="Comfortaa"/>
                <a:cs typeface="Comfortaa"/>
                <a:sym typeface="Comfortaa"/>
              </a:rPr>
              <a:t> (pol, </a:t>
            </a:r>
            <a:r>
              <a:rPr lang="en-GB" dirty="0" err="1">
                <a:solidFill>
                  <a:schemeClr val="lt1"/>
                </a:solidFill>
                <a:latin typeface="Comfortaa"/>
                <a:ea typeface="Comfortaa"/>
                <a:cs typeface="Comfortaa"/>
                <a:sym typeface="Comfortaa"/>
              </a:rPr>
              <a:t>uzrast</a:t>
            </a:r>
            <a:r>
              <a:rPr lang="en-GB" dirty="0">
                <a:solidFill>
                  <a:schemeClr val="lt1"/>
                </a:solidFill>
                <a:latin typeface="Comfortaa"/>
                <a:ea typeface="Comfortaa"/>
                <a:cs typeface="Comfortaa"/>
                <a:sym typeface="Comfortaa"/>
              </a:rPr>
              <a:t>, socio-</a:t>
            </a:r>
            <a:r>
              <a:rPr lang="en-GB" dirty="0" err="1">
                <a:solidFill>
                  <a:schemeClr val="lt1"/>
                </a:solidFill>
                <a:latin typeface="Comfortaa"/>
                <a:ea typeface="Comfortaa"/>
                <a:cs typeface="Comfortaa"/>
                <a:sym typeface="Comfortaa"/>
              </a:rPr>
              <a:t>ekonomski</a:t>
            </a:r>
            <a:r>
              <a:rPr lang="en-GB" dirty="0">
                <a:solidFill>
                  <a:schemeClr val="lt1"/>
                </a:solidFill>
                <a:latin typeface="Comfortaa"/>
                <a:ea typeface="Comfortaa"/>
                <a:cs typeface="Comfortaa"/>
                <a:sym typeface="Comfortaa"/>
              </a:rPr>
              <a:t> status) </a:t>
            </a:r>
            <a:r>
              <a:rPr lang="en-GB" dirty="0" err="1">
                <a:solidFill>
                  <a:schemeClr val="lt1"/>
                </a:solidFill>
                <a:latin typeface="Comfortaa"/>
                <a:ea typeface="Comfortaa"/>
                <a:cs typeface="Comfortaa"/>
                <a:sym typeface="Comfortaa"/>
              </a:rPr>
              <a:t>nisu</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bili</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povezani</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sa</a:t>
            </a:r>
            <a:r>
              <a:rPr lang="en-GB" dirty="0">
                <a:solidFill>
                  <a:schemeClr val="lt1"/>
                </a:solidFill>
                <a:latin typeface="Comfortaa"/>
                <a:ea typeface="Comfortaa"/>
                <a:cs typeface="Comfortaa"/>
                <a:sym typeface="Comfortaa"/>
              </a:rPr>
              <a:t> </a:t>
            </a:r>
            <a:r>
              <a:rPr lang="en-GB" dirty="0" err="1">
                <a:solidFill>
                  <a:schemeClr val="lt1"/>
                </a:solidFill>
                <a:latin typeface="Comfortaa"/>
                <a:ea typeface="Comfortaa"/>
                <a:cs typeface="Comfortaa"/>
                <a:sym typeface="Comfortaa"/>
              </a:rPr>
              <a:t>nepridržavanjem</a:t>
            </a:r>
            <a:r>
              <a:rPr lang="en-GB" dirty="0">
                <a:solidFill>
                  <a:schemeClr val="lt1"/>
                </a:solidFill>
                <a:latin typeface="Comfortaa"/>
                <a:ea typeface="Comfortaa"/>
                <a:cs typeface="Comfortaa"/>
                <a:sym typeface="Comfortaa"/>
              </a:rPr>
              <a:t>.</a:t>
            </a:r>
            <a:endParaRPr dirty="0">
              <a:solidFill>
                <a:schemeClr val="lt1"/>
              </a:solidFill>
              <a:latin typeface="Comfortaa"/>
              <a:ea typeface="Comfortaa"/>
              <a:cs typeface="Comfortaa"/>
              <a:sym typeface="Comfortaa"/>
            </a:endParaRPr>
          </a:p>
        </p:txBody>
      </p:sp>
      <p:sp>
        <p:nvSpPr>
          <p:cNvPr id="134" name="Google Shape;134;p18"/>
          <p:cNvSpPr txBox="1"/>
          <p:nvPr/>
        </p:nvSpPr>
        <p:spPr>
          <a:xfrm>
            <a:off x="0" y="4208400"/>
            <a:ext cx="3741900" cy="938100"/>
          </a:xfrm>
          <a:prstGeom prst="rect">
            <a:avLst/>
          </a:prstGeom>
          <a:solidFill>
            <a:srgbClr val="737677"/>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a:solidFill>
                  <a:srgbClr val="FFFFFF"/>
                </a:solidFill>
                <a:latin typeface="Comfortaa"/>
                <a:ea typeface="Comfortaa"/>
                <a:cs typeface="Comfortaa"/>
                <a:sym typeface="Comfortaa"/>
              </a:rPr>
              <a:t>Napomena: podaci su dobijeni na </a:t>
            </a:r>
            <a:r>
              <a:rPr lang="en-GB" sz="1100" b="1">
                <a:solidFill>
                  <a:srgbClr val="FFFFFF"/>
                </a:solidFill>
                <a:latin typeface="Comfortaa"/>
                <a:ea typeface="Comfortaa"/>
                <a:cs typeface="Comfortaa"/>
                <a:sym typeface="Comfortaa"/>
              </a:rPr>
              <a:t>prigodnom </a:t>
            </a:r>
            <a:r>
              <a:rPr lang="en-GB" sz="1100">
                <a:solidFill>
                  <a:srgbClr val="FFFFFF"/>
                </a:solidFill>
                <a:latin typeface="Comfortaa"/>
                <a:ea typeface="Comfortaa"/>
                <a:cs typeface="Comfortaa"/>
                <a:sym typeface="Comfortaa"/>
              </a:rPr>
              <a:t>uzorku od 524 građana Srbije. Informacije će biti dopunjene podacima sa </a:t>
            </a:r>
            <a:r>
              <a:rPr lang="en-GB" sz="1100" b="1">
                <a:solidFill>
                  <a:srgbClr val="FFFFFF"/>
                </a:solidFill>
                <a:latin typeface="Comfortaa"/>
                <a:ea typeface="Comfortaa"/>
                <a:cs typeface="Comfortaa"/>
                <a:sym typeface="Comfortaa"/>
              </a:rPr>
              <a:t>reprezentativnog </a:t>
            </a:r>
            <a:r>
              <a:rPr lang="en-GB" sz="1100">
                <a:solidFill>
                  <a:srgbClr val="FFFFFF"/>
                </a:solidFill>
                <a:latin typeface="Comfortaa"/>
                <a:ea typeface="Comfortaa"/>
                <a:cs typeface="Comfortaa"/>
                <a:sym typeface="Comfortaa"/>
              </a:rPr>
              <a:t>uzorka kada oni budu dostupni.</a:t>
            </a:r>
            <a:endParaRPr sz="1100">
              <a:solidFill>
                <a:srgbClr val="FFFFFF"/>
              </a:solidFill>
              <a:latin typeface="Comfortaa"/>
              <a:ea typeface="Comfortaa"/>
              <a:cs typeface="Comfortaa"/>
              <a:sym typeface="Comfortaa"/>
            </a:endParaRPr>
          </a:p>
        </p:txBody>
      </p:sp>
      <p:sp>
        <p:nvSpPr>
          <p:cNvPr id="135" name="Google Shape;135;p18"/>
          <p:cNvSpPr/>
          <p:nvPr/>
        </p:nvSpPr>
        <p:spPr>
          <a:xfrm>
            <a:off x="3946500" y="4427400"/>
            <a:ext cx="3741900" cy="7191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dk1"/>
                </a:solidFill>
                <a:latin typeface="Comfortaa"/>
                <a:ea typeface="Comfortaa"/>
                <a:cs typeface="Comfortaa"/>
                <a:sym typeface="Comfortaa"/>
              </a:rPr>
              <a:t>Još uvek ne znamo ništa o uzročno-posledičnom toku ovih veza!</a:t>
            </a:r>
            <a:endParaRPr b="1">
              <a:solidFill>
                <a:schemeClr val="dk1"/>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p:nvPr/>
        </p:nvSpPr>
        <p:spPr>
          <a:xfrm>
            <a:off x="3425250" y="2412000"/>
            <a:ext cx="1684200" cy="1754400"/>
          </a:xfrm>
          <a:prstGeom prst="roundRect">
            <a:avLst>
              <a:gd name="adj" fmla="val 16667"/>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4850550" y="1170000"/>
            <a:ext cx="4044900" cy="1204500"/>
          </a:xfrm>
          <a:prstGeom prst="roundRect">
            <a:avLst>
              <a:gd name="adj" fmla="val 16667"/>
            </a:avLst>
          </a:prstGeom>
          <a:solidFill>
            <a:srgbClr val="E6B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872400" y="126000"/>
            <a:ext cx="8173200" cy="104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2800">
                <a:latin typeface="Comfortaa SemiBold"/>
                <a:ea typeface="Comfortaa SemiBold"/>
                <a:cs typeface="Comfortaa SemiBold"/>
                <a:sym typeface="Comfortaa SemiBold"/>
              </a:rPr>
              <a:t>KO SU LJUDI KOJI SE NE PRIDRŽAVAJU ZVANIČNIH MEDICINSKIH PREPORUKA?</a:t>
            </a:r>
            <a:endParaRPr sz="2800">
              <a:solidFill>
                <a:srgbClr val="000000"/>
              </a:solidFill>
              <a:latin typeface="Comfortaa SemiBold"/>
              <a:ea typeface="Comfortaa SemiBold"/>
              <a:cs typeface="Comfortaa SemiBold"/>
              <a:sym typeface="Comfortaa SemiBold"/>
            </a:endParaRPr>
          </a:p>
        </p:txBody>
      </p:sp>
      <p:sp>
        <p:nvSpPr>
          <p:cNvPr id="143" name="Google Shape;143;p19"/>
          <p:cNvSpPr/>
          <p:nvPr/>
        </p:nvSpPr>
        <p:spPr>
          <a:xfrm>
            <a:off x="3946500" y="4403250"/>
            <a:ext cx="3741900" cy="7434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dk1"/>
                </a:solidFill>
                <a:latin typeface="Comfortaa"/>
                <a:ea typeface="Comfortaa"/>
                <a:cs typeface="Comfortaa"/>
                <a:sym typeface="Comfortaa"/>
              </a:rPr>
              <a:t>Još uvek ne znamo ništa o uzročno-posledičnom toku ovih veza!</a:t>
            </a:r>
            <a:endParaRPr b="1">
              <a:solidFill>
                <a:schemeClr val="dk1"/>
              </a:solidFill>
              <a:latin typeface="Comfortaa"/>
              <a:ea typeface="Comfortaa"/>
              <a:cs typeface="Comfortaa"/>
              <a:sym typeface="Comfortaa"/>
            </a:endParaRPr>
          </a:p>
        </p:txBody>
      </p:sp>
      <p:sp>
        <p:nvSpPr>
          <p:cNvPr id="144" name="Google Shape;144;p19"/>
          <p:cNvSpPr/>
          <p:nvPr/>
        </p:nvSpPr>
        <p:spPr>
          <a:xfrm>
            <a:off x="5204450" y="2412000"/>
            <a:ext cx="3690900" cy="1754400"/>
          </a:xfrm>
          <a:prstGeom prst="roundRect">
            <a:avLst>
              <a:gd name="adj" fmla="val 16667"/>
            </a:avLst>
          </a:prstGeom>
          <a:solidFill>
            <a:srgbClr val="39A5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1"/>
              </a:solidFill>
              <a:latin typeface="Comfortaa"/>
              <a:ea typeface="Comfortaa"/>
              <a:cs typeface="Comfortaa"/>
              <a:sym typeface="Comfortaa"/>
            </a:endParaRPr>
          </a:p>
        </p:txBody>
      </p:sp>
      <p:sp>
        <p:nvSpPr>
          <p:cNvPr id="145" name="Google Shape;145;p19"/>
          <p:cNvSpPr txBox="1"/>
          <p:nvPr/>
        </p:nvSpPr>
        <p:spPr>
          <a:xfrm>
            <a:off x="5220000" y="3232125"/>
            <a:ext cx="3690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Comfortaa"/>
                <a:ea typeface="Comfortaa"/>
                <a:cs typeface="Comfortaa"/>
                <a:sym typeface="Comfortaa"/>
              </a:rPr>
              <a:t>Ljudi skloni rigidnim, ekstremnim i nelogičnim uverenjima i očekivanjima od sebe i drugih</a:t>
            </a:r>
            <a:endParaRPr>
              <a:solidFill>
                <a:schemeClr val="lt1"/>
              </a:solidFill>
              <a:latin typeface="Comfortaa"/>
              <a:ea typeface="Comfortaa"/>
              <a:cs typeface="Comfortaa"/>
              <a:sym typeface="Comfortaa"/>
            </a:endParaRPr>
          </a:p>
        </p:txBody>
      </p:sp>
      <p:sp>
        <p:nvSpPr>
          <p:cNvPr id="146" name="Google Shape;146;p19"/>
          <p:cNvSpPr/>
          <p:nvPr/>
        </p:nvSpPr>
        <p:spPr>
          <a:xfrm>
            <a:off x="205200" y="1170025"/>
            <a:ext cx="4487700" cy="1206000"/>
          </a:xfrm>
          <a:prstGeom prst="roundRect">
            <a:avLst>
              <a:gd name="adj" fmla="val 16667"/>
            </a:avLst>
          </a:prstGeom>
          <a:solidFill>
            <a:srgbClr val="39A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txBox="1"/>
          <p:nvPr/>
        </p:nvSpPr>
        <p:spPr>
          <a:xfrm>
            <a:off x="1573500" y="1302600"/>
            <a:ext cx="1778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Manje savesni</a:t>
            </a:r>
            <a:endParaRPr sz="1600" b="1">
              <a:latin typeface="Comfortaa"/>
              <a:ea typeface="Comfortaa"/>
              <a:cs typeface="Comfortaa"/>
              <a:sym typeface="Comfortaa"/>
            </a:endParaRPr>
          </a:p>
        </p:txBody>
      </p:sp>
      <p:sp>
        <p:nvSpPr>
          <p:cNvPr id="148" name="Google Shape;148;p19"/>
          <p:cNvSpPr txBox="1"/>
          <p:nvPr/>
        </p:nvSpPr>
        <p:spPr>
          <a:xfrm>
            <a:off x="6107700" y="1302588"/>
            <a:ext cx="1530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Intuitivniji</a:t>
            </a:r>
            <a:endParaRPr sz="1600" b="1">
              <a:solidFill>
                <a:schemeClr val="lt1"/>
              </a:solidFill>
              <a:latin typeface="Comfortaa"/>
              <a:ea typeface="Comfortaa"/>
              <a:cs typeface="Comfortaa"/>
              <a:sym typeface="Comfortaa"/>
            </a:endParaRPr>
          </a:p>
        </p:txBody>
      </p:sp>
      <p:sp>
        <p:nvSpPr>
          <p:cNvPr id="149" name="Google Shape;149;p19"/>
          <p:cNvSpPr txBox="1"/>
          <p:nvPr/>
        </p:nvSpPr>
        <p:spPr>
          <a:xfrm>
            <a:off x="3436075" y="2774775"/>
            <a:ext cx="1684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Skloni verovanju u teorije zavere</a:t>
            </a:r>
            <a:endParaRPr sz="1600" b="1">
              <a:solidFill>
                <a:schemeClr val="lt1"/>
              </a:solidFill>
              <a:latin typeface="Comfortaa"/>
              <a:ea typeface="Comfortaa"/>
              <a:cs typeface="Comfortaa"/>
              <a:sym typeface="Comfortaa"/>
            </a:endParaRPr>
          </a:p>
        </p:txBody>
      </p:sp>
      <p:sp>
        <p:nvSpPr>
          <p:cNvPr id="150" name="Google Shape;150;p19"/>
          <p:cNvSpPr txBox="1"/>
          <p:nvPr/>
        </p:nvSpPr>
        <p:spPr>
          <a:xfrm>
            <a:off x="313650" y="1656000"/>
            <a:ext cx="4298100" cy="6156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Comfortaa"/>
                <a:ea typeface="Comfortaa"/>
                <a:cs typeface="Comfortaa"/>
                <a:sym typeface="Comfortaa"/>
              </a:rPr>
              <a:t>Ljudi koji su slabije organizovani, manje disciplinovani i manje skloni perfekcionizmu </a:t>
            </a:r>
            <a:endParaRPr>
              <a:solidFill>
                <a:schemeClr val="lt1"/>
              </a:solidFill>
              <a:latin typeface="Comfortaa"/>
              <a:ea typeface="Comfortaa"/>
              <a:cs typeface="Comfortaa"/>
              <a:sym typeface="Comfortaa"/>
            </a:endParaRPr>
          </a:p>
        </p:txBody>
      </p:sp>
      <p:sp>
        <p:nvSpPr>
          <p:cNvPr id="151" name="Google Shape;151;p19"/>
          <p:cNvSpPr txBox="1"/>
          <p:nvPr/>
        </p:nvSpPr>
        <p:spPr>
          <a:xfrm>
            <a:off x="4987500" y="1656000"/>
            <a:ext cx="3907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Comfortaa"/>
                <a:ea typeface="Comfortaa"/>
                <a:cs typeface="Comfortaa"/>
                <a:sym typeface="Comfortaa"/>
              </a:rPr>
              <a:t>Skloniji intuitivnom donošenju odluka (nasuprot racionalnom)</a:t>
            </a:r>
            <a:endParaRPr>
              <a:solidFill>
                <a:schemeClr val="lt1"/>
              </a:solidFill>
              <a:latin typeface="Comfortaa"/>
              <a:ea typeface="Comfortaa"/>
              <a:cs typeface="Comfortaa"/>
              <a:sym typeface="Comfortaa"/>
            </a:endParaRPr>
          </a:p>
        </p:txBody>
      </p:sp>
      <p:sp>
        <p:nvSpPr>
          <p:cNvPr id="152" name="Google Shape;152;p19"/>
          <p:cNvSpPr/>
          <p:nvPr/>
        </p:nvSpPr>
        <p:spPr>
          <a:xfrm>
            <a:off x="205200" y="2412000"/>
            <a:ext cx="3146700" cy="1754400"/>
          </a:xfrm>
          <a:prstGeom prst="roundRect">
            <a:avLst>
              <a:gd name="adj" fmla="val 16667"/>
            </a:avLst>
          </a:prstGeom>
          <a:solidFill>
            <a:srgbClr val="3A3D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txBox="1"/>
          <p:nvPr/>
        </p:nvSpPr>
        <p:spPr>
          <a:xfrm>
            <a:off x="388350" y="2502000"/>
            <a:ext cx="2780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Skloni magijskim uverenjima o zdravlju</a:t>
            </a:r>
            <a:endParaRPr b="1">
              <a:latin typeface="Comfortaa"/>
              <a:ea typeface="Comfortaa"/>
              <a:cs typeface="Comfortaa"/>
              <a:sym typeface="Comfortaa"/>
            </a:endParaRPr>
          </a:p>
        </p:txBody>
      </p:sp>
      <p:sp>
        <p:nvSpPr>
          <p:cNvPr id="154" name="Google Shape;154;p19"/>
          <p:cNvSpPr txBox="1"/>
          <p:nvPr/>
        </p:nvSpPr>
        <p:spPr>
          <a:xfrm>
            <a:off x="291900" y="3115200"/>
            <a:ext cx="29733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Comfortaa"/>
                <a:ea typeface="Comfortaa"/>
                <a:cs typeface="Comfortaa"/>
                <a:sym typeface="Comfortaa"/>
              </a:rPr>
              <a:t>Ljudi čija su uverenja o zdravlju često zasnovana na pseudonaučnim ili magijskim pretpostavkama</a:t>
            </a:r>
            <a:endParaRPr>
              <a:solidFill>
                <a:schemeClr val="lt1"/>
              </a:solidFill>
              <a:latin typeface="Comfortaa"/>
              <a:ea typeface="Comfortaa"/>
              <a:cs typeface="Comfortaa"/>
              <a:sym typeface="Comfortaa"/>
            </a:endParaRPr>
          </a:p>
        </p:txBody>
      </p:sp>
      <p:sp>
        <p:nvSpPr>
          <p:cNvPr id="155" name="Google Shape;155;p19"/>
          <p:cNvSpPr txBox="1"/>
          <p:nvPr/>
        </p:nvSpPr>
        <p:spPr>
          <a:xfrm>
            <a:off x="5322200" y="2520000"/>
            <a:ext cx="3455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lt1"/>
                </a:solidFill>
                <a:latin typeface="Comfortaa"/>
                <a:ea typeface="Comfortaa"/>
                <a:cs typeface="Comfortaa"/>
                <a:sym typeface="Comfortaa"/>
              </a:rPr>
              <a:t>Skloniji iracionalnim uverenjima o sebi i drugima</a:t>
            </a:r>
            <a:endParaRPr b="1">
              <a:latin typeface="Comfortaa"/>
              <a:ea typeface="Comfortaa"/>
              <a:cs typeface="Comfortaa"/>
              <a:sym typeface="Comfortaa"/>
            </a:endParaRPr>
          </a:p>
        </p:txBody>
      </p:sp>
      <p:sp>
        <p:nvSpPr>
          <p:cNvPr id="156" name="Google Shape;156;p19"/>
          <p:cNvSpPr txBox="1"/>
          <p:nvPr/>
        </p:nvSpPr>
        <p:spPr>
          <a:xfrm>
            <a:off x="0" y="4208400"/>
            <a:ext cx="3741900" cy="938100"/>
          </a:xfrm>
          <a:prstGeom prst="rect">
            <a:avLst/>
          </a:prstGeom>
          <a:solidFill>
            <a:srgbClr val="737677"/>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a:solidFill>
                  <a:srgbClr val="FFFFFF"/>
                </a:solidFill>
                <a:latin typeface="Comfortaa"/>
                <a:ea typeface="Comfortaa"/>
                <a:cs typeface="Comfortaa"/>
                <a:sym typeface="Comfortaa"/>
              </a:rPr>
              <a:t>Napomena: podaci su dobijeni na </a:t>
            </a:r>
            <a:r>
              <a:rPr lang="en-GB" sz="1100" b="1">
                <a:solidFill>
                  <a:srgbClr val="FFFFFF"/>
                </a:solidFill>
                <a:latin typeface="Comfortaa"/>
                <a:ea typeface="Comfortaa"/>
                <a:cs typeface="Comfortaa"/>
                <a:sym typeface="Comfortaa"/>
              </a:rPr>
              <a:t>prigodnom </a:t>
            </a:r>
            <a:r>
              <a:rPr lang="en-GB" sz="1100">
                <a:solidFill>
                  <a:srgbClr val="FFFFFF"/>
                </a:solidFill>
                <a:latin typeface="Comfortaa"/>
                <a:ea typeface="Comfortaa"/>
                <a:cs typeface="Comfortaa"/>
                <a:sym typeface="Comfortaa"/>
              </a:rPr>
              <a:t>uzorku od 524 građana Srbije. Informacije će biti dopunjene podacima sa </a:t>
            </a:r>
            <a:r>
              <a:rPr lang="en-GB" sz="1100" b="1">
                <a:solidFill>
                  <a:srgbClr val="FFFFFF"/>
                </a:solidFill>
                <a:latin typeface="Comfortaa"/>
                <a:ea typeface="Comfortaa"/>
                <a:cs typeface="Comfortaa"/>
                <a:sym typeface="Comfortaa"/>
              </a:rPr>
              <a:t>reprezentativnog </a:t>
            </a:r>
            <a:r>
              <a:rPr lang="en-GB" sz="1100">
                <a:solidFill>
                  <a:srgbClr val="FFFFFF"/>
                </a:solidFill>
                <a:latin typeface="Comfortaa"/>
                <a:ea typeface="Comfortaa"/>
                <a:cs typeface="Comfortaa"/>
                <a:sym typeface="Comfortaa"/>
              </a:rPr>
              <a:t>uzorka kada oni budu dostupni.</a:t>
            </a:r>
            <a:endParaRPr sz="1100">
              <a:solidFill>
                <a:srgbClr val="FFFFFF"/>
              </a:solidFill>
              <a:latin typeface="Comfortaa"/>
              <a:ea typeface="Comfortaa"/>
              <a:cs typeface="Comfortaa"/>
              <a:sym typeface="Comfortaa"/>
            </a:endParaRPr>
          </a:p>
        </p:txBody>
      </p:sp>
      <p:pic>
        <p:nvPicPr>
          <p:cNvPr id="157" name="Google Shape;157;p19"/>
          <p:cNvPicPr preferRelativeResize="0"/>
          <p:nvPr/>
        </p:nvPicPr>
        <p:blipFill>
          <a:blip r:embed="rId3">
            <a:alphaModFix/>
          </a:blip>
          <a:stretch>
            <a:fillRect/>
          </a:stretch>
        </p:blipFill>
        <p:spPr>
          <a:xfrm>
            <a:off x="0" y="151200"/>
            <a:ext cx="828000" cy="82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p:nvPr/>
        </p:nvSpPr>
        <p:spPr>
          <a:xfrm>
            <a:off x="872400" y="126000"/>
            <a:ext cx="8173200" cy="8577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00000"/>
              </a:lnSpc>
              <a:spcBef>
                <a:spcPts val="0"/>
              </a:spcBef>
              <a:spcAft>
                <a:spcPts val="0"/>
              </a:spcAft>
              <a:buNone/>
            </a:pPr>
            <a:r>
              <a:rPr lang="en-GB" sz="2800">
                <a:latin typeface="Comfortaa SemiBold"/>
                <a:ea typeface="Comfortaa SemiBold"/>
                <a:cs typeface="Comfortaa SemiBold"/>
                <a:sym typeface="Comfortaa SemiBold"/>
              </a:rPr>
              <a:t>NAJBOLJI PREKURSOR NEPRIDRŽAVANJA: NEGATIVNA ISKUSTVA U ZDRAVSTVENIM USTANOVAMA</a:t>
            </a:r>
            <a:endParaRPr sz="2800">
              <a:solidFill>
                <a:srgbClr val="000000"/>
              </a:solidFill>
              <a:latin typeface="Comfortaa SemiBold"/>
              <a:ea typeface="Comfortaa SemiBold"/>
              <a:cs typeface="Comfortaa SemiBold"/>
              <a:sym typeface="Comfortaa SemiBold"/>
            </a:endParaRPr>
          </a:p>
        </p:txBody>
      </p:sp>
      <p:sp>
        <p:nvSpPr>
          <p:cNvPr id="163" name="Google Shape;163;p20"/>
          <p:cNvSpPr/>
          <p:nvPr/>
        </p:nvSpPr>
        <p:spPr>
          <a:xfrm>
            <a:off x="156300" y="1157650"/>
            <a:ext cx="1188000" cy="1188000"/>
          </a:xfrm>
          <a:prstGeom prst="ellipse">
            <a:avLst/>
          </a:prstGeom>
          <a:solidFill>
            <a:srgbClr val="39A590"/>
          </a:solidFill>
          <a:ln w="9525" cap="flat" cmpd="sng">
            <a:solidFill>
              <a:srgbClr val="3A3D4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Comfortaa Medium"/>
                <a:ea typeface="Comfortaa Medium"/>
                <a:cs typeface="Comfortaa Medium"/>
                <a:sym typeface="Comfortaa Medium"/>
              </a:rPr>
              <a:t>36%</a:t>
            </a:r>
            <a:endParaRPr sz="2400">
              <a:solidFill>
                <a:schemeClr val="lt1"/>
              </a:solidFill>
              <a:latin typeface="Comfortaa Medium"/>
              <a:ea typeface="Comfortaa Medium"/>
              <a:cs typeface="Comfortaa Medium"/>
              <a:sym typeface="Comfortaa Medium"/>
            </a:endParaRPr>
          </a:p>
        </p:txBody>
      </p:sp>
      <p:sp>
        <p:nvSpPr>
          <p:cNvPr id="164" name="Google Shape;164;p20"/>
          <p:cNvSpPr txBox="1"/>
          <p:nvPr/>
        </p:nvSpPr>
        <p:spPr>
          <a:xfrm>
            <a:off x="2047200" y="1228300"/>
            <a:ext cx="2224200" cy="10467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ispitanika kaže da im se često događa da zdravstveni radnici </a:t>
            </a:r>
            <a:r>
              <a:rPr lang="en-GB" b="1">
                <a:latin typeface="Comfortaa"/>
                <a:ea typeface="Comfortaa"/>
                <a:cs typeface="Comfortaa"/>
                <a:sym typeface="Comfortaa"/>
              </a:rPr>
              <a:t>viču ili se deru</a:t>
            </a:r>
            <a:r>
              <a:rPr lang="en-GB">
                <a:latin typeface="Comfortaa"/>
                <a:ea typeface="Comfortaa"/>
                <a:cs typeface="Comfortaa"/>
                <a:sym typeface="Comfortaa"/>
              </a:rPr>
              <a:t> na njih</a:t>
            </a:r>
            <a:endParaRPr>
              <a:latin typeface="Comfortaa"/>
              <a:ea typeface="Comfortaa"/>
              <a:cs typeface="Comfortaa"/>
              <a:sym typeface="Comfortaa"/>
            </a:endParaRPr>
          </a:p>
        </p:txBody>
      </p:sp>
      <p:cxnSp>
        <p:nvCxnSpPr>
          <p:cNvPr id="165" name="Google Shape;165;p20"/>
          <p:cNvCxnSpPr>
            <a:stCxn id="163" idx="6"/>
            <a:endCxn id="164" idx="1"/>
          </p:cNvCxnSpPr>
          <p:nvPr/>
        </p:nvCxnSpPr>
        <p:spPr>
          <a:xfrm>
            <a:off x="1344300" y="1751650"/>
            <a:ext cx="702900" cy="0"/>
          </a:xfrm>
          <a:prstGeom prst="straightConnector1">
            <a:avLst/>
          </a:prstGeom>
          <a:noFill/>
          <a:ln w="9525" cap="flat" cmpd="sng">
            <a:solidFill>
              <a:srgbClr val="39A590"/>
            </a:solidFill>
            <a:prstDash val="solid"/>
            <a:round/>
            <a:headEnd type="none" w="med" len="med"/>
            <a:tailEnd type="none" w="med" len="med"/>
          </a:ln>
        </p:spPr>
      </p:cxnSp>
      <p:sp>
        <p:nvSpPr>
          <p:cNvPr id="166" name="Google Shape;166;p20"/>
          <p:cNvSpPr/>
          <p:nvPr/>
        </p:nvSpPr>
        <p:spPr>
          <a:xfrm>
            <a:off x="7048700" y="3824650"/>
            <a:ext cx="1188000" cy="1188000"/>
          </a:xfrm>
          <a:prstGeom prst="ellipse">
            <a:avLst/>
          </a:prstGeom>
          <a:solidFill>
            <a:srgbClr val="39A590"/>
          </a:solidFill>
          <a:ln w="9525" cap="flat" cmpd="sng">
            <a:solidFill>
              <a:srgbClr val="3A3D4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Comfortaa Medium"/>
                <a:ea typeface="Comfortaa Medium"/>
                <a:cs typeface="Comfortaa Medium"/>
                <a:sym typeface="Comfortaa Medium"/>
              </a:rPr>
              <a:t>20%</a:t>
            </a:r>
            <a:endParaRPr sz="2400">
              <a:solidFill>
                <a:schemeClr val="lt1"/>
              </a:solidFill>
              <a:latin typeface="Comfortaa Medium"/>
              <a:ea typeface="Comfortaa Medium"/>
              <a:cs typeface="Comfortaa Medium"/>
              <a:sym typeface="Comfortaa Medium"/>
            </a:endParaRPr>
          </a:p>
        </p:txBody>
      </p:sp>
      <p:sp>
        <p:nvSpPr>
          <p:cNvPr id="167" name="Google Shape;167;p20"/>
          <p:cNvSpPr txBox="1"/>
          <p:nvPr/>
        </p:nvSpPr>
        <p:spPr>
          <a:xfrm>
            <a:off x="6238550" y="2664100"/>
            <a:ext cx="2808300" cy="8313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ispitanika kaže da lekari često </a:t>
            </a:r>
            <a:r>
              <a:rPr lang="en-GB" b="1">
                <a:latin typeface="Comfortaa"/>
                <a:ea typeface="Comfortaa"/>
                <a:cs typeface="Comfortaa"/>
                <a:sym typeface="Comfortaa"/>
              </a:rPr>
              <a:t>ignorišu simptome</a:t>
            </a:r>
            <a:r>
              <a:rPr lang="en-GB">
                <a:latin typeface="Comfortaa"/>
                <a:ea typeface="Comfortaa"/>
                <a:cs typeface="Comfortaa"/>
                <a:sym typeface="Comfortaa"/>
              </a:rPr>
              <a:t> na koje im oni skreću pažnju</a:t>
            </a:r>
            <a:endParaRPr>
              <a:latin typeface="Comfortaa"/>
              <a:ea typeface="Comfortaa"/>
              <a:cs typeface="Comfortaa"/>
              <a:sym typeface="Comfortaa"/>
            </a:endParaRPr>
          </a:p>
        </p:txBody>
      </p:sp>
      <p:cxnSp>
        <p:nvCxnSpPr>
          <p:cNvPr id="168" name="Google Shape;168;p20"/>
          <p:cNvCxnSpPr>
            <a:stCxn id="166" idx="0"/>
            <a:endCxn id="167" idx="2"/>
          </p:cNvCxnSpPr>
          <p:nvPr/>
        </p:nvCxnSpPr>
        <p:spPr>
          <a:xfrm rot="10800000">
            <a:off x="7642700" y="3495550"/>
            <a:ext cx="0" cy="329100"/>
          </a:xfrm>
          <a:prstGeom prst="straightConnector1">
            <a:avLst/>
          </a:prstGeom>
          <a:noFill/>
          <a:ln w="9525" cap="flat" cmpd="sng">
            <a:solidFill>
              <a:srgbClr val="39A590"/>
            </a:solidFill>
            <a:prstDash val="solid"/>
            <a:round/>
            <a:headEnd type="none" w="med" len="med"/>
            <a:tailEnd type="none" w="med" len="med"/>
          </a:ln>
        </p:spPr>
      </p:cxnSp>
      <p:sp>
        <p:nvSpPr>
          <p:cNvPr id="169" name="Google Shape;169;p20"/>
          <p:cNvSpPr/>
          <p:nvPr/>
        </p:nvSpPr>
        <p:spPr>
          <a:xfrm>
            <a:off x="156300" y="2858500"/>
            <a:ext cx="1188000" cy="1188000"/>
          </a:xfrm>
          <a:prstGeom prst="ellipse">
            <a:avLst/>
          </a:prstGeom>
          <a:solidFill>
            <a:srgbClr val="E6BB41"/>
          </a:solidFill>
          <a:ln w="9525" cap="flat" cmpd="sng">
            <a:solidFill>
              <a:srgbClr val="3A3D4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Comfortaa Medium"/>
                <a:ea typeface="Comfortaa Medium"/>
                <a:cs typeface="Comfortaa Medium"/>
                <a:sym typeface="Comfortaa Medium"/>
              </a:rPr>
              <a:t>54%</a:t>
            </a:r>
            <a:endParaRPr sz="2400">
              <a:solidFill>
                <a:schemeClr val="lt1"/>
              </a:solidFill>
              <a:latin typeface="Comfortaa Medium"/>
              <a:ea typeface="Comfortaa Medium"/>
              <a:cs typeface="Comfortaa Medium"/>
              <a:sym typeface="Comfortaa Medium"/>
            </a:endParaRPr>
          </a:p>
        </p:txBody>
      </p:sp>
      <p:sp>
        <p:nvSpPr>
          <p:cNvPr id="170" name="Google Shape;170;p20"/>
          <p:cNvSpPr txBox="1"/>
          <p:nvPr/>
        </p:nvSpPr>
        <p:spPr>
          <a:xfrm>
            <a:off x="1972900" y="2929150"/>
            <a:ext cx="2393100" cy="1046700"/>
          </a:xfrm>
          <a:prstGeom prst="rect">
            <a:avLst/>
          </a:prstGeom>
          <a:noFill/>
          <a:ln w="9525" cap="flat" cmpd="sng">
            <a:solidFill>
              <a:srgbClr val="E6BB4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ispitanika koji kaže da se zdravstveni radnici uglavnom </a:t>
            </a:r>
            <a:r>
              <a:rPr lang="en-GB" b="1">
                <a:latin typeface="Comfortaa"/>
                <a:ea typeface="Comfortaa"/>
                <a:cs typeface="Comfortaa"/>
                <a:sym typeface="Comfortaa"/>
              </a:rPr>
              <a:t>ljubazno ophode</a:t>
            </a:r>
            <a:r>
              <a:rPr lang="en-GB">
                <a:latin typeface="Comfortaa"/>
                <a:ea typeface="Comfortaa"/>
                <a:cs typeface="Comfortaa"/>
                <a:sym typeface="Comfortaa"/>
              </a:rPr>
              <a:t> prema njima</a:t>
            </a:r>
            <a:endParaRPr>
              <a:latin typeface="Comfortaa"/>
              <a:ea typeface="Comfortaa"/>
              <a:cs typeface="Comfortaa"/>
              <a:sym typeface="Comfortaa"/>
            </a:endParaRPr>
          </a:p>
        </p:txBody>
      </p:sp>
      <p:cxnSp>
        <p:nvCxnSpPr>
          <p:cNvPr id="171" name="Google Shape;171;p20"/>
          <p:cNvCxnSpPr>
            <a:stCxn id="169" idx="6"/>
            <a:endCxn id="170" idx="1"/>
          </p:cNvCxnSpPr>
          <p:nvPr/>
        </p:nvCxnSpPr>
        <p:spPr>
          <a:xfrm>
            <a:off x="1344300" y="3452500"/>
            <a:ext cx="628500" cy="0"/>
          </a:xfrm>
          <a:prstGeom prst="straightConnector1">
            <a:avLst/>
          </a:prstGeom>
          <a:noFill/>
          <a:ln w="9525" cap="flat" cmpd="sng">
            <a:solidFill>
              <a:srgbClr val="E6BB41"/>
            </a:solidFill>
            <a:prstDash val="solid"/>
            <a:round/>
            <a:headEnd type="none" w="med" len="med"/>
            <a:tailEnd type="none" w="med" len="med"/>
          </a:ln>
        </p:spPr>
      </p:cxnSp>
      <p:sp>
        <p:nvSpPr>
          <p:cNvPr id="172" name="Google Shape;172;p20"/>
          <p:cNvSpPr/>
          <p:nvPr/>
        </p:nvSpPr>
        <p:spPr>
          <a:xfrm>
            <a:off x="4619925" y="2549700"/>
            <a:ext cx="1188000" cy="1188000"/>
          </a:xfrm>
          <a:prstGeom prst="ellipse">
            <a:avLst/>
          </a:prstGeom>
          <a:solidFill>
            <a:srgbClr val="E6BB41"/>
          </a:solidFill>
          <a:ln w="9525" cap="flat" cmpd="sng">
            <a:solidFill>
              <a:srgbClr val="3A3D4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Comfortaa Medium"/>
                <a:ea typeface="Comfortaa Medium"/>
                <a:cs typeface="Comfortaa Medium"/>
                <a:sym typeface="Comfortaa Medium"/>
              </a:rPr>
              <a:t>61%</a:t>
            </a:r>
            <a:endParaRPr sz="2400">
              <a:solidFill>
                <a:schemeClr val="lt1"/>
              </a:solidFill>
              <a:latin typeface="Comfortaa Medium"/>
              <a:ea typeface="Comfortaa Medium"/>
              <a:cs typeface="Comfortaa Medium"/>
              <a:sym typeface="Comfortaa Medium"/>
            </a:endParaRPr>
          </a:p>
        </p:txBody>
      </p:sp>
      <p:sp>
        <p:nvSpPr>
          <p:cNvPr id="173" name="Google Shape;173;p20"/>
          <p:cNvSpPr txBox="1"/>
          <p:nvPr/>
        </p:nvSpPr>
        <p:spPr>
          <a:xfrm>
            <a:off x="3871575" y="4406950"/>
            <a:ext cx="2684700" cy="615600"/>
          </a:xfrm>
          <a:prstGeom prst="rect">
            <a:avLst/>
          </a:prstGeom>
          <a:noFill/>
          <a:ln w="9525" cap="flat" cmpd="sng">
            <a:solidFill>
              <a:srgbClr val="E6BB4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ispitanika kaže da ih lekari najčešće </a:t>
            </a:r>
            <a:r>
              <a:rPr lang="en-GB" b="1">
                <a:latin typeface="Comfortaa"/>
                <a:ea typeface="Comfortaa"/>
                <a:cs typeface="Comfortaa"/>
                <a:sym typeface="Comfortaa"/>
              </a:rPr>
              <a:t>pažljivo slušaju</a:t>
            </a:r>
            <a:endParaRPr b="1">
              <a:latin typeface="Comfortaa"/>
              <a:ea typeface="Comfortaa"/>
              <a:cs typeface="Comfortaa"/>
              <a:sym typeface="Comfortaa"/>
            </a:endParaRPr>
          </a:p>
        </p:txBody>
      </p:sp>
      <p:cxnSp>
        <p:nvCxnSpPr>
          <p:cNvPr id="174" name="Google Shape;174;p20"/>
          <p:cNvCxnSpPr>
            <a:stCxn id="172" idx="4"/>
            <a:endCxn id="173" idx="0"/>
          </p:cNvCxnSpPr>
          <p:nvPr/>
        </p:nvCxnSpPr>
        <p:spPr>
          <a:xfrm>
            <a:off x="5213925" y="3737700"/>
            <a:ext cx="0" cy="669300"/>
          </a:xfrm>
          <a:prstGeom prst="straightConnector1">
            <a:avLst/>
          </a:prstGeom>
          <a:noFill/>
          <a:ln w="9525" cap="flat" cmpd="sng">
            <a:solidFill>
              <a:srgbClr val="E6BB41"/>
            </a:solidFill>
            <a:prstDash val="solid"/>
            <a:round/>
            <a:headEnd type="none" w="med" len="med"/>
            <a:tailEnd type="none" w="med" len="med"/>
          </a:ln>
        </p:spPr>
      </p:cxnSp>
      <p:sp>
        <p:nvSpPr>
          <p:cNvPr id="175" name="Google Shape;175;p20"/>
          <p:cNvSpPr/>
          <p:nvPr/>
        </p:nvSpPr>
        <p:spPr>
          <a:xfrm>
            <a:off x="7734850" y="1157650"/>
            <a:ext cx="1188000" cy="1188000"/>
          </a:xfrm>
          <a:prstGeom prst="ellipse">
            <a:avLst/>
          </a:prstGeom>
          <a:solidFill>
            <a:srgbClr val="39A590"/>
          </a:solidFill>
          <a:ln w="9525" cap="flat" cmpd="sng">
            <a:solidFill>
              <a:srgbClr val="3A3D4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Comfortaa Medium"/>
                <a:ea typeface="Comfortaa Medium"/>
                <a:cs typeface="Comfortaa Medium"/>
                <a:sym typeface="Comfortaa Medium"/>
              </a:rPr>
              <a:t>31%</a:t>
            </a:r>
            <a:endParaRPr sz="2400">
              <a:solidFill>
                <a:schemeClr val="lt1"/>
              </a:solidFill>
              <a:latin typeface="Comfortaa Medium"/>
              <a:ea typeface="Comfortaa Medium"/>
              <a:cs typeface="Comfortaa Medium"/>
              <a:sym typeface="Comfortaa Medium"/>
            </a:endParaRPr>
          </a:p>
        </p:txBody>
      </p:sp>
      <p:sp>
        <p:nvSpPr>
          <p:cNvPr id="176" name="Google Shape;176;p20"/>
          <p:cNvSpPr txBox="1"/>
          <p:nvPr/>
        </p:nvSpPr>
        <p:spPr>
          <a:xfrm>
            <a:off x="4594600" y="1228300"/>
            <a:ext cx="2489400" cy="1046700"/>
          </a:xfrm>
          <a:prstGeom prst="rect">
            <a:avLst/>
          </a:prstGeom>
          <a:noFill/>
          <a:ln w="9525" cap="flat" cmpd="sng">
            <a:solidFill>
              <a:srgbClr val="39A59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omfortaa"/>
                <a:ea typeface="Comfortaa"/>
                <a:cs typeface="Comfortaa"/>
                <a:sym typeface="Comfortaa"/>
              </a:rPr>
              <a:t>ispitanika kaže da lekari često </a:t>
            </a:r>
            <a:r>
              <a:rPr lang="en-GB" b="1">
                <a:latin typeface="Comfortaa"/>
                <a:ea typeface="Comfortaa"/>
                <a:cs typeface="Comfortaa"/>
                <a:sym typeface="Comfortaa"/>
              </a:rPr>
              <a:t>ne iznose dovoljno informacija</a:t>
            </a:r>
            <a:r>
              <a:rPr lang="en-GB">
                <a:latin typeface="Comfortaa"/>
                <a:ea typeface="Comfortaa"/>
                <a:cs typeface="Comfortaa"/>
                <a:sym typeface="Comfortaa"/>
              </a:rPr>
              <a:t> o postupku koji sprovode nad njima</a:t>
            </a:r>
            <a:endParaRPr>
              <a:latin typeface="Comfortaa"/>
              <a:ea typeface="Comfortaa"/>
              <a:cs typeface="Comfortaa"/>
              <a:sym typeface="Comfortaa"/>
            </a:endParaRPr>
          </a:p>
        </p:txBody>
      </p:sp>
      <p:cxnSp>
        <p:nvCxnSpPr>
          <p:cNvPr id="177" name="Google Shape;177;p20"/>
          <p:cNvCxnSpPr>
            <a:stCxn id="176" idx="3"/>
            <a:endCxn id="175" idx="2"/>
          </p:cNvCxnSpPr>
          <p:nvPr/>
        </p:nvCxnSpPr>
        <p:spPr>
          <a:xfrm>
            <a:off x="7084000" y="1751650"/>
            <a:ext cx="651000" cy="0"/>
          </a:xfrm>
          <a:prstGeom prst="straightConnector1">
            <a:avLst/>
          </a:prstGeom>
          <a:noFill/>
          <a:ln w="9525" cap="flat" cmpd="sng">
            <a:solidFill>
              <a:srgbClr val="39A590"/>
            </a:solidFill>
            <a:prstDash val="solid"/>
            <a:round/>
            <a:headEnd type="none" w="med" len="med"/>
            <a:tailEnd type="none" w="med" len="med"/>
          </a:ln>
        </p:spPr>
      </p:cxnSp>
      <p:sp>
        <p:nvSpPr>
          <p:cNvPr id="178" name="Google Shape;178;p20"/>
          <p:cNvSpPr txBox="1"/>
          <p:nvPr/>
        </p:nvSpPr>
        <p:spPr>
          <a:xfrm>
            <a:off x="0" y="4208400"/>
            <a:ext cx="3741900" cy="938100"/>
          </a:xfrm>
          <a:prstGeom prst="rect">
            <a:avLst/>
          </a:prstGeom>
          <a:solidFill>
            <a:srgbClr val="737677"/>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dirty="0" err="1">
                <a:solidFill>
                  <a:srgbClr val="FFFFFF"/>
                </a:solidFill>
                <a:latin typeface="Comfortaa"/>
                <a:ea typeface="Comfortaa"/>
                <a:cs typeface="Comfortaa"/>
                <a:sym typeface="Comfortaa"/>
              </a:rPr>
              <a:t>Napomena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podaci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su</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dobijeni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na</a:t>
            </a:r>
            <a:r>
              <a:rPr lang="en-GB" sz="1100" dirty="0">
                <a:solidFill>
                  <a:srgbClr val="FFFFFF"/>
                </a:solidFill>
                <a:latin typeface="Comfortaa"/>
                <a:ea typeface="Comfortaa"/>
                <a:cs typeface="Comfortaa"/>
                <a:sym typeface="Comfortaa"/>
              </a:rPr>
              <a:t> </a:t>
            </a:r>
            <a:r>
              <a:rPr lang="en-GB" sz="1100" b="1" dirty="0" err="1">
                <a:solidFill>
                  <a:srgbClr val="FFFFFF"/>
                </a:solidFill>
                <a:latin typeface="Comfortaa"/>
                <a:ea typeface="Comfortaa"/>
                <a:cs typeface="Comfortaa"/>
                <a:sym typeface="Comfortaa"/>
              </a:rPr>
              <a:t>prigodnom</a:t>
            </a:r>
            <a:r>
              <a:rPr lang="en-GB" sz="1100" b="1"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uzorku</a:t>
            </a:r>
            <a:r>
              <a:rPr lang="en-GB" sz="1100" dirty="0">
                <a:solidFill>
                  <a:srgbClr val="FFFFFF"/>
                </a:solidFill>
                <a:latin typeface="Comfortaa"/>
                <a:ea typeface="Comfortaa"/>
                <a:cs typeface="Comfortaa"/>
                <a:sym typeface="Comfortaa"/>
              </a:rPr>
              <a:t> od 524 </a:t>
            </a:r>
            <a:r>
              <a:rPr lang="en-GB" sz="1100" dirty="0" err="1">
                <a:solidFill>
                  <a:srgbClr val="FFFFFF"/>
                </a:solidFill>
                <a:latin typeface="Comfortaa"/>
                <a:ea typeface="Comfortaa"/>
                <a:cs typeface="Comfortaa"/>
                <a:sym typeface="Comfortaa"/>
              </a:rPr>
              <a:t>građana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Srbije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Informacije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će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biti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dopunjene</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podacima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sa</a:t>
            </a:r>
            <a:r>
              <a:rPr lang="en-GB" sz="1100" dirty="0">
                <a:solidFill>
                  <a:srgbClr val="FFFFFF"/>
                </a:solidFill>
                <a:latin typeface="Comfortaa"/>
                <a:ea typeface="Comfortaa"/>
                <a:cs typeface="Comfortaa"/>
                <a:sym typeface="Comfortaa"/>
              </a:rPr>
              <a:t> </a:t>
            </a:r>
            <a:r>
              <a:rPr lang="en-GB" sz="1100" b="1" dirty="0" err="1">
                <a:solidFill>
                  <a:srgbClr val="FFFFFF"/>
                </a:solidFill>
                <a:latin typeface="Comfortaa"/>
                <a:ea typeface="Comfortaa"/>
                <a:cs typeface="Comfortaa"/>
                <a:sym typeface="Comfortaa"/>
              </a:rPr>
              <a:t>reprezentativnog</a:t>
            </a:r>
            <a:r>
              <a:rPr lang="en-GB" sz="1100" b="1"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uzorka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kada</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oni</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budu</a:t>
            </a:r>
            <a:r>
              <a:rPr lang="en-GB" sz="1100" dirty="0">
                <a:solidFill>
                  <a:srgbClr val="FFFFFF"/>
                </a:solidFill>
                <a:latin typeface="Comfortaa"/>
                <a:ea typeface="Comfortaa"/>
                <a:cs typeface="Comfortaa"/>
                <a:sym typeface="Comfortaa"/>
              </a:rPr>
              <a:t> </a:t>
            </a:r>
            <a:r>
              <a:rPr lang="en-GB" sz="1100" dirty="0" err="1">
                <a:solidFill>
                  <a:srgbClr val="FFFFFF"/>
                </a:solidFill>
                <a:latin typeface="Comfortaa"/>
                <a:ea typeface="Comfortaa"/>
                <a:cs typeface="Comfortaa"/>
                <a:sym typeface="Comfortaa"/>
              </a:rPr>
              <a:t>dostupni</a:t>
            </a:r>
            <a:r>
              <a:rPr lang="en-GB" sz="1100" dirty="0">
                <a:solidFill>
                  <a:srgbClr val="FFFFFF"/>
                </a:solidFill>
                <a:latin typeface="Comfortaa"/>
                <a:ea typeface="Comfortaa"/>
                <a:cs typeface="Comfortaa"/>
                <a:sym typeface="Comfortaa"/>
              </a:rPr>
              <a:t>.</a:t>
            </a:r>
            <a:endParaRPr sz="1100" dirty="0">
              <a:solidFill>
                <a:srgbClr val="FFFFFF"/>
              </a:solidFill>
              <a:latin typeface="Comfortaa"/>
              <a:ea typeface="Comfortaa"/>
              <a:cs typeface="Comfortaa"/>
              <a:sym typeface="Comfortaa"/>
            </a:endParaRPr>
          </a:p>
        </p:txBody>
      </p:sp>
      <p:pic>
        <p:nvPicPr>
          <p:cNvPr id="179" name="Google Shape;179;p20"/>
          <p:cNvPicPr preferRelativeResize="0"/>
          <p:nvPr/>
        </p:nvPicPr>
        <p:blipFill>
          <a:blip r:embed="rId3">
            <a:alphaModFix/>
          </a:blip>
          <a:stretch>
            <a:fillRect/>
          </a:stretch>
        </p:blipFill>
        <p:spPr>
          <a:xfrm>
            <a:off x="0" y="151200"/>
            <a:ext cx="828000" cy="82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1"/>
          <p:cNvSpPr txBox="1"/>
          <p:nvPr/>
        </p:nvSpPr>
        <p:spPr>
          <a:xfrm>
            <a:off x="548400" y="2210100"/>
            <a:ext cx="80472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500">
                <a:solidFill>
                  <a:schemeClr val="lt1"/>
                </a:solidFill>
                <a:latin typeface="Comfortaa"/>
                <a:ea typeface="Comfortaa"/>
                <a:cs typeface="Comfortaa"/>
                <a:sym typeface="Comfortaa"/>
              </a:rPr>
              <a:t>ZAŠTO LJUDI KORISTE TKAM?</a:t>
            </a:r>
            <a:endParaRPr sz="3500">
              <a:solidFill>
                <a:schemeClr val="lt1"/>
              </a:solidFill>
              <a:latin typeface="Comfortaa"/>
              <a:ea typeface="Comfortaa"/>
              <a:cs typeface="Comfortaa"/>
              <a:sym typeface="Comfortaa"/>
            </a:endParaRPr>
          </a:p>
        </p:txBody>
      </p:sp>
      <p:pic>
        <p:nvPicPr>
          <p:cNvPr id="185" name="Google Shape;185;p21"/>
          <p:cNvPicPr preferRelativeResize="0"/>
          <p:nvPr/>
        </p:nvPicPr>
        <p:blipFill>
          <a:blip r:embed="rId4">
            <a:alphaModFix/>
          </a:blip>
          <a:stretch>
            <a:fillRect/>
          </a:stretch>
        </p:blipFill>
        <p:spPr>
          <a:xfrm>
            <a:off x="0" y="0"/>
            <a:ext cx="1080000" cy="1080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3956</Words>
  <Application>Microsoft Office PowerPoint</Application>
  <PresentationFormat>On-screen Show (16:9)</PresentationFormat>
  <Paragraphs>294</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Comfortaa</vt:lpstr>
      <vt:lpstr>Comfortaa Medium</vt:lpstr>
      <vt:lpstr>Comfortaa SemiBold</vt:lpstr>
      <vt:lpstr>Roboto</vt:lpstr>
      <vt:lpstr>Comfortaa Light</vt:lpstr>
      <vt:lpstr>Simple Light</vt:lpstr>
      <vt:lpstr>ZAŠTO SU LJUDI SKLONI UPITNIM ZDRAVSTVENIM PONAŠANJIMA?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UPOTREBA TKAM I POVERENJE U LEKARE</vt:lpstr>
      <vt:lpstr>PowerPoint Presentation</vt:lpstr>
      <vt:lpstr>PowerPoint Presentation</vt:lpstr>
      <vt:lpstr>PowerPoint Presentation</vt:lpstr>
      <vt:lpstr>ZNAČAJ POVERENJA</vt:lpstr>
      <vt:lpstr>ZNAČAJ POVERENJA</vt:lpstr>
      <vt:lpstr>ZADOVOLJSTVO PACIJENTA</vt:lpstr>
      <vt:lpstr>PowerPoint Presentation</vt:lpstr>
      <vt:lpstr>PREPORUKE ZA KOMUNIKACIJU: KAKO OSTVARITI DOBAR ODNOS SA PACIJENTIMA?</vt:lpstr>
      <vt:lpstr>PAMĆENJE INFORMACIJA</vt:lpstr>
      <vt:lpstr>PRENOŠENJE INFORMACIJA</vt:lpstr>
      <vt:lpstr>PRENOŠENJE INFORMACIJA</vt:lpstr>
      <vt:lpstr>PREPORUKE ZA KOMUNIKACIJU:  FOKUSIRAJTE SE NA ZDRAVSTVENI PROBLEM</vt:lpstr>
      <vt:lpstr>PREPORUKE ZA KOMUNIKACIJU:  POŠTUJTE GRANICE SVAKOG PACIJENTA</vt:lpstr>
      <vt:lpstr>PREPORUKE ZA KOMUNIKACIJU:  POŠTUJTE GRANICE SVAKOG PACIJENTA</vt:lpstr>
      <vt:lpstr>PREPORUKE ZA KOMUNIKACIJU:  POŠTUJTE GRANICE SVAKOG PACIJENTA</vt:lpstr>
      <vt:lpstr>PREPORUKE ZA KOMUNIKACIJU: UČINITE DA SE PACIJENTI OSEĆAJU BEZBEDNO</vt:lpstr>
      <vt:lpstr>PREPORUKE ZA KOMUNIKACIJU: NE PREKIDAJTE PACIJENTA USRED REČENICE</vt:lpstr>
      <vt:lpstr>PREPORUKE ZA KOMUNIKACIJU: AKTIVNO SLUŠANJE</vt:lpstr>
      <vt:lpstr>PREPORUKE ZA KOMUNIKACIJU: OBRATITE PAŽNJU NA NEVERBALNU KOMUNIKACIJU</vt:lpstr>
      <vt:lpstr>PREPORUKE ZA KOMUNIKACIJU: PRAVITE PAUZE U RAZGOVORU</vt:lpstr>
      <vt:lpstr>PREPORUKE ZA KOMUNIKACIJU: UVAŽITE PACIJENTE</vt:lpstr>
      <vt:lpstr>PREPORUKE ZA KOMUNIKACIJU: EMPATIJA</vt:lpstr>
      <vt:lpstr>OPREZ PRILIKOM KOMUNIKACIJE: HUMOR</vt:lpstr>
      <vt:lpstr>OPREZ PRILIKOM KOMUNIKACIJE: APELOVANJE NA STRAH</vt:lpstr>
      <vt:lpstr>KAKO OBEZBEDITI PRIDRŽAVANJE KOD PACIJENATA KOJI ŽELE DA BUDU AKTIVNI SARADNICI U TRETMANU?</vt:lpstr>
      <vt:lpstr>PRIMERI KOMUNIKACIJE: SAŽETA UPUTSTVA</vt:lpstr>
      <vt:lpstr>PRIMERI KOMUNIKACIJE: UDRUŽENJA PACIJENATA SA HRONIČNIM BOLESTIMA</vt:lpstr>
      <vt:lpstr>VEŽBA</vt:lpstr>
      <vt:lpstr>ČEK LISTA</vt:lpstr>
      <vt:lpstr>ČEK LISTA</vt:lpstr>
      <vt:lpstr>ČEK LISTA</vt:lpstr>
      <vt:lpstr>ČEK LISTA</vt:lpstr>
      <vt:lpstr>Resursi za čitanje - dalje informisanje</vt:lpstr>
      <vt:lpstr>Resursi za čitanje - dalje informisanje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ZAŠTO SU LJUDI SKLONI UPITNIM ZDRAVSTVENIM PONAŠANJIMA?</dc:title>
  <cp:lastModifiedBy>Milica Ninkovic</cp:lastModifiedBy>
  <cp:revision>1</cp:revision>
  <dcterms:modified xsi:type="dcterms:W3CDTF">2023-07-15T12:14:42Z</dcterms:modified>
</cp:coreProperties>
</file>