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7" r:id="rId1"/>
  </p:sldMasterIdLst>
  <p:sldIdLst>
    <p:sldId id="256" r:id="rId2"/>
    <p:sldId id="378" r:id="rId3"/>
    <p:sldId id="379" r:id="rId4"/>
    <p:sldId id="260" r:id="rId5"/>
    <p:sldId id="380" r:id="rId6"/>
    <p:sldId id="381" r:id="rId7"/>
    <p:sldId id="382" r:id="rId8"/>
    <p:sldId id="383" r:id="rId9"/>
    <p:sldId id="384" r:id="rId10"/>
    <p:sldId id="385" r:id="rId11"/>
    <p:sldId id="347" r:id="rId12"/>
    <p:sldId id="386" r:id="rId13"/>
    <p:sldId id="387" r:id="rId14"/>
    <p:sldId id="284" r:id="rId15"/>
    <p:sldId id="388" r:id="rId16"/>
    <p:sldId id="389" r:id="rId17"/>
    <p:sldId id="390" r:id="rId18"/>
    <p:sldId id="391" r:id="rId19"/>
    <p:sldId id="432" r:id="rId20"/>
    <p:sldId id="433" r:id="rId21"/>
    <p:sldId id="392" r:id="rId22"/>
    <p:sldId id="326" r:id="rId23"/>
    <p:sldId id="327" r:id="rId24"/>
    <p:sldId id="328" r:id="rId25"/>
    <p:sldId id="393" r:id="rId26"/>
    <p:sldId id="330" r:id="rId27"/>
    <p:sldId id="394" r:id="rId28"/>
    <p:sldId id="395" r:id="rId29"/>
    <p:sldId id="396" r:id="rId30"/>
    <p:sldId id="397" r:id="rId31"/>
    <p:sldId id="331" r:id="rId32"/>
    <p:sldId id="398" r:id="rId33"/>
    <p:sldId id="400" r:id="rId34"/>
    <p:sldId id="399" r:id="rId35"/>
    <p:sldId id="332" r:id="rId36"/>
    <p:sldId id="401" r:id="rId37"/>
    <p:sldId id="402" r:id="rId38"/>
    <p:sldId id="403" r:id="rId39"/>
    <p:sldId id="346" r:id="rId40"/>
    <p:sldId id="345" r:id="rId41"/>
    <p:sldId id="322" r:id="rId42"/>
    <p:sldId id="404" r:id="rId43"/>
    <p:sldId id="337" r:id="rId44"/>
    <p:sldId id="405" r:id="rId45"/>
    <p:sldId id="406" r:id="rId46"/>
    <p:sldId id="407" r:id="rId47"/>
    <p:sldId id="411" r:id="rId48"/>
    <p:sldId id="412" r:id="rId49"/>
    <p:sldId id="408" r:id="rId50"/>
    <p:sldId id="410" r:id="rId51"/>
    <p:sldId id="414" r:id="rId52"/>
    <p:sldId id="415" r:id="rId53"/>
    <p:sldId id="431" r:id="rId54"/>
    <p:sldId id="419" r:id="rId55"/>
    <p:sldId id="310" r:id="rId56"/>
    <p:sldId id="375" r:id="rId57"/>
    <p:sldId id="368" r:id="rId58"/>
    <p:sldId id="421" r:id="rId59"/>
    <p:sldId id="299" r:id="rId60"/>
    <p:sldId id="422" r:id="rId61"/>
    <p:sldId id="423" r:id="rId62"/>
    <p:sldId id="302" r:id="rId63"/>
    <p:sldId id="424" r:id="rId64"/>
    <p:sldId id="303" r:id="rId65"/>
    <p:sldId id="426" r:id="rId66"/>
    <p:sldId id="427" r:id="rId67"/>
    <p:sldId id="425" r:id="rId68"/>
    <p:sldId id="306" r:id="rId69"/>
    <p:sldId id="429" r:id="rId70"/>
    <p:sldId id="369" r:id="rId71"/>
    <p:sldId id="370" r:id="rId72"/>
    <p:sldId id="351" r:id="rId73"/>
    <p:sldId id="430" r:id="rId7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35" autoAdjust="0"/>
    <p:restoredTop sz="94660"/>
  </p:normalViewPr>
  <p:slideViewPr>
    <p:cSldViewPr>
      <p:cViewPr varScale="1">
        <p:scale>
          <a:sx n="80" d="100"/>
          <a:sy n="80" d="100"/>
        </p:scale>
        <p:origin x="141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6684-2A3F-4281-A96D-2C5FD2822840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672342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6DF3-A589-4D5D-9D9C-9FC10882CBC8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89928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9A7BF-99F3-49CA-9D17-4F50D70461AC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4588731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91D093F-2614-41E6-A1C2-8B789AEC4F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0423559-5B53-4877-8DD3-6EFDDFECF5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0F2FD6-6684-4875-BF6E-8F9B8FACB7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3B4EA0-A75C-419E-8991-78B13E8BE55A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928742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92100"/>
            <a:ext cx="8229600" cy="5727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DA1BA14-FF4E-46BF-BD21-AE38EE0FAA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7B66BBE-2D7E-4A65-83E6-B908B825EF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CB52D4C-1C52-458A-A6B4-0AAC51DAFD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6CF25A-A5F8-470C-B660-CD8A2B66A09E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078481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D7B17E-035C-459B-A262-BF2A2ED0AD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38D6A97-9A17-408C-A166-8EDD40E39F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20AB03-C923-4698-B08B-74351ED443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6BA163-A16D-4CFB-AEA4-080BD1CC59BC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658190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26C2-FEAC-49FE-B11A-C79A406CF8E0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2222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uiExpand="1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F8314-A772-4B96-80FF-F9A6C2E824AB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861601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66ABB-A6C5-4897-910C-7C12A9CA26D5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357960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3739E-E9C1-411C-A49B-CCB4CA1474A9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131830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0D3C0-A191-47F3-AEEE-8FCEF07B7C21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67683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E3CB-2463-45E7-8F5E-CA3EC137FB3D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758491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4A2C-60B2-4448-8255-5A941B0C3282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740863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87D3-11CD-4E86-90EE-49D64360E222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927683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64D8E-8F5F-4C46-B824-1E45418D4B7A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384235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  <p:sldLayoutId id="2147483891" r:id="rId12"/>
    <p:sldLayoutId id="2147483892" r:id="rId13"/>
    <p:sldLayoutId id="2147483895" r:id="rId1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wmf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E21BDCD-70F0-4906-95BA-D25E2B80F03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Kanoni</a:t>
            </a:r>
            <a:r>
              <a:rPr lang="sr-Latn-CS" dirty="0">
                <a:latin typeface="+mn-lt"/>
              </a:rPr>
              <a:t>č</a:t>
            </a:r>
            <a:r>
              <a:rPr lang="en-US" dirty="0">
                <a:latin typeface="+mn-lt"/>
              </a:rPr>
              <a:t>ka </a:t>
            </a:r>
            <a:r>
              <a:rPr lang="en-US" dirty="0" err="1">
                <a:latin typeface="+mn-lt"/>
              </a:rPr>
              <a:t>korelaciona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analiza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29578-BF4D-4EAF-A0F0-A42C09F1F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Predviđanje složenog kriterijuma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40184-AE72-4240-A43B-429096E4B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altLang="sr-Latn-RS" dirty="0" err="1"/>
              <a:t>Kanonička</a:t>
            </a:r>
            <a:r>
              <a:rPr lang="sr-Latn-RS" altLang="sr-Latn-RS" dirty="0"/>
              <a:t> </a:t>
            </a:r>
            <a:r>
              <a:rPr lang="sr-Latn-RS" altLang="sr-Latn-RS" dirty="0" err="1"/>
              <a:t>korelaciona</a:t>
            </a:r>
            <a:r>
              <a:rPr lang="sr-Latn-RS" altLang="sr-Latn-RS" dirty="0"/>
              <a:t> analiza </a:t>
            </a:r>
            <a:r>
              <a:rPr lang="pl-PL" dirty="0"/>
              <a:t>predstavlja generalizaciju postupka multiple regresije na situaciju kada imamo </a:t>
            </a:r>
            <a:r>
              <a:rPr lang="pl-PL" dirty="0">
                <a:solidFill>
                  <a:srgbClr val="FF0000"/>
                </a:solidFill>
              </a:rPr>
              <a:t>više nezavisnih </a:t>
            </a:r>
            <a:r>
              <a:rPr lang="pl-PL" dirty="0"/>
              <a:t>(prediktorskih) varijabli (x) i </a:t>
            </a:r>
            <a:r>
              <a:rPr lang="pl-PL" dirty="0">
                <a:solidFill>
                  <a:srgbClr val="FF0000"/>
                </a:solidFill>
              </a:rPr>
              <a:t>više zavisnih </a:t>
            </a:r>
            <a:r>
              <a:rPr lang="pl-PL" dirty="0"/>
              <a:t>(kriterijumskih) varijabli (y)</a:t>
            </a:r>
          </a:p>
          <a:p>
            <a:r>
              <a:rPr lang="sr-Latn-RS" altLang="sr-Latn-RS" dirty="0"/>
              <a:t>Rešava probleme prethodnih rešenja</a:t>
            </a:r>
          </a:p>
          <a:p>
            <a:pPr lvl="1"/>
            <a:r>
              <a:rPr lang="sr-Latn-RS" altLang="sr-Latn-RS" dirty="0"/>
              <a:t>Samo jedna analiza (manji rizik od lažnih pozitiva)</a:t>
            </a:r>
          </a:p>
          <a:p>
            <a:pPr lvl="1"/>
            <a:r>
              <a:rPr lang="sr-Latn-RS" altLang="sr-Latn-RS" dirty="0"/>
              <a:t>Uzima u obzir korelacije i unutar </a:t>
            </a:r>
            <a:r>
              <a:rPr lang="sr-Latn-RS" altLang="sr-Latn-RS" dirty="0" err="1"/>
              <a:t>prediktorskog</a:t>
            </a:r>
            <a:r>
              <a:rPr lang="sr-Latn-RS" altLang="sr-Latn-RS" dirty="0"/>
              <a:t> i unutar kriterijumskog skupa</a:t>
            </a:r>
          </a:p>
          <a:p>
            <a:pPr lvl="1"/>
            <a:r>
              <a:rPr lang="sr-Latn-RS" altLang="sr-Latn-RS" dirty="0"/>
              <a:t>Može opisati nekoliko načina povezanosti između dva skupa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99754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>
              <a:ext uri="{FF2B5EF4-FFF2-40B4-BE49-F238E27FC236}">
                <a16:creationId xmlns:a16="http://schemas.microsoft.com/office/drawing/2014/main" id="{551818A1-6F57-4D64-AD04-E892F5369D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dirty="0" err="1"/>
              <a:t>Kanonička</a:t>
            </a:r>
            <a:r>
              <a:rPr lang="sr-Latn-CS" dirty="0"/>
              <a:t> </a:t>
            </a:r>
            <a:r>
              <a:rPr lang="sr-Latn-CS" dirty="0" err="1"/>
              <a:t>korelaciona</a:t>
            </a:r>
            <a:r>
              <a:rPr lang="sr-Latn-CS" dirty="0"/>
              <a:t> analiza</a:t>
            </a:r>
          </a:p>
        </p:txBody>
      </p:sp>
      <p:sp>
        <p:nvSpPr>
          <p:cNvPr id="133123" name="Rectangle 3">
            <a:extLst>
              <a:ext uri="{FF2B5EF4-FFF2-40B4-BE49-F238E27FC236}">
                <a16:creationId xmlns:a16="http://schemas.microsoft.com/office/drawing/2014/main" id="{2C0B4CEC-F868-4FFF-85D1-DAFA797F1B2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sr-Latn-CS" altLang="sr-Latn-RS" sz="2800" dirty="0"/>
              <a:t>KKA predstavlja postupak </a:t>
            </a:r>
            <a:r>
              <a:rPr lang="sr-Latn-CS" altLang="sr-Latn-RS" sz="2800" dirty="0">
                <a:solidFill>
                  <a:srgbClr val="FF0000"/>
                </a:solidFill>
              </a:rPr>
              <a:t>linearne transformacije </a:t>
            </a:r>
            <a:r>
              <a:rPr lang="sr-Latn-CS" altLang="sr-Latn-RS" sz="2800" dirty="0"/>
              <a:t>inicijalnih varijabli koje su međusobno </a:t>
            </a:r>
            <a:r>
              <a:rPr lang="sr-Latn-CS" altLang="sr-Latn-RS" sz="2800" dirty="0" err="1"/>
              <a:t>korelirane</a:t>
            </a:r>
            <a:r>
              <a:rPr lang="sr-Latn-CS" altLang="sr-Latn-RS" sz="2800" dirty="0"/>
              <a:t> u </a:t>
            </a:r>
            <a:r>
              <a:rPr lang="sr-Latn-CS" altLang="sr-Latn-RS" sz="2800" dirty="0">
                <a:solidFill>
                  <a:srgbClr val="FF0000"/>
                </a:solidFill>
              </a:rPr>
              <a:t>linearne kompozite koji su međusobno nezavisni </a:t>
            </a:r>
            <a:r>
              <a:rPr lang="sr-Latn-CS" altLang="sr-Latn-RS" sz="2800" dirty="0"/>
              <a:t>(ortogonalni)</a:t>
            </a:r>
          </a:p>
          <a:p>
            <a:pPr eaLnBrk="1" hangingPunct="1">
              <a:lnSpc>
                <a:spcPct val="90000"/>
              </a:lnSpc>
            </a:pPr>
            <a:r>
              <a:rPr lang="sr-Latn-CS" altLang="sr-Latn-RS" sz="2800" dirty="0"/>
              <a:t>Ovo se radi </a:t>
            </a:r>
            <a:r>
              <a:rPr lang="sr-Latn-CS" altLang="sr-Latn-RS" sz="2800" dirty="0">
                <a:solidFill>
                  <a:srgbClr val="FF0000"/>
                </a:solidFill>
              </a:rPr>
              <a:t>paralelno / simultano u dva skupa </a:t>
            </a:r>
            <a:r>
              <a:rPr lang="sr-Latn-CS" altLang="sr-Latn-RS" sz="2800" dirty="0"/>
              <a:t>– </a:t>
            </a:r>
            <a:r>
              <a:rPr lang="sr-Latn-CS" altLang="sr-Latn-RS" sz="2800" dirty="0" err="1"/>
              <a:t>prediktorskom</a:t>
            </a:r>
            <a:r>
              <a:rPr lang="sr-Latn-CS" altLang="sr-Latn-RS" sz="2800" dirty="0"/>
              <a:t> (obično </a:t>
            </a:r>
            <a:r>
              <a:rPr lang="sr-Latn-CS" altLang="sr-Latn-RS" sz="2800" dirty="0" err="1"/>
              <a:t>levom</a:t>
            </a:r>
            <a:r>
              <a:rPr lang="sr-Latn-CS" altLang="sr-Latn-RS" sz="2800" dirty="0"/>
              <a:t>) i </a:t>
            </a:r>
            <a:r>
              <a:rPr lang="sr-Latn-CS" altLang="sr-Latn-RS" sz="2800" dirty="0" err="1"/>
              <a:t>kirterijumskom</a:t>
            </a:r>
            <a:r>
              <a:rPr lang="sr-Latn-CS" altLang="sr-Latn-RS" sz="2800" dirty="0"/>
              <a:t> (obično desnom)</a:t>
            </a:r>
          </a:p>
          <a:p>
            <a:pPr eaLnBrk="1" hangingPunct="1">
              <a:lnSpc>
                <a:spcPct val="90000"/>
              </a:lnSpc>
            </a:pPr>
            <a:r>
              <a:rPr lang="sr-Latn-CS" altLang="sr-Latn-RS" dirty="0"/>
              <a:t>Ono što se </a:t>
            </a:r>
            <a:r>
              <a:rPr lang="sr-Latn-CS" altLang="sr-Latn-RS" dirty="0">
                <a:solidFill>
                  <a:srgbClr val="FF0000"/>
                </a:solidFill>
              </a:rPr>
              <a:t>maksimizuje</a:t>
            </a:r>
            <a:r>
              <a:rPr lang="sr-Latn-CS" altLang="sr-Latn-RS" dirty="0"/>
              <a:t> jeste </a:t>
            </a:r>
            <a:r>
              <a:rPr lang="sr-Latn-CS" altLang="sr-Latn-RS" dirty="0">
                <a:solidFill>
                  <a:srgbClr val="FF0000"/>
                </a:solidFill>
              </a:rPr>
              <a:t>korelacija</a:t>
            </a:r>
            <a:r>
              <a:rPr lang="sr-Latn-CS" altLang="sr-Latn-RS" dirty="0"/>
              <a:t> ova dva linearna kompozita</a:t>
            </a:r>
          </a:p>
          <a:p>
            <a:pPr eaLnBrk="1" hangingPunct="1">
              <a:lnSpc>
                <a:spcPct val="90000"/>
              </a:lnSpc>
            </a:pPr>
            <a:r>
              <a:rPr lang="sr-Latn-CS" altLang="sr-Latn-RS" sz="2800" dirty="0"/>
              <a:t>Linearne kompozite nazivamo </a:t>
            </a:r>
            <a:r>
              <a:rPr lang="sr-Latn-CS" altLang="sr-Latn-RS" sz="2800" dirty="0" err="1">
                <a:solidFill>
                  <a:srgbClr val="FF0000"/>
                </a:solidFill>
              </a:rPr>
              <a:t>kanoničkim</a:t>
            </a:r>
            <a:r>
              <a:rPr lang="sr-Latn-CS" altLang="sr-Latn-RS" sz="2800" dirty="0">
                <a:solidFill>
                  <a:srgbClr val="FF0000"/>
                </a:solidFill>
              </a:rPr>
              <a:t> komponentama, </a:t>
            </a:r>
            <a:r>
              <a:rPr lang="sr-Latn-CS" altLang="sr-Latn-RS" sz="2800" dirty="0" err="1">
                <a:solidFill>
                  <a:srgbClr val="FF0000"/>
                </a:solidFill>
              </a:rPr>
              <a:t>kanoničkim</a:t>
            </a:r>
            <a:r>
              <a:rPr lang="sr-Latn-CS" altLang="sr-Latn-RS" sz="2800" dirty="0">
                <a:solidFill>
                  <a:srgbClr val="FF0000"/>
                </a:solidFill>
              </a:rPr>
              <a:t> faktorima </a:t>
            </a:r>
            <a:r>
              <a:rPr lang="sr-Latn-CS" altLang="sr-Latn-RS" sz="2800" dirty="0"/>
              <a:t>ili </a:t>
            </a:r>
            <a:r>
              <a:rPr lang="sr-Latn-CS" altLang="sr-Latn-RS" sz="2800" dirty="0" err="1">
                <a:solidFill>
                  <a:srgbClr val="FF0000"/>
                </a:solidFill>
              </a:rPr>
              <a:t>kanoničkim</a:t>
            </a:r>
            <a:r>
              <a:rPr lang="sr-Latn-CS" altLang="sr-Latn-RS" sz="2800" dirty="0">
                <a:solidFill>
                  <a:srgbClr val="FF0000"/>
                </a:solidFill>
              </a:rPr>
              <a:t> funkcijama</a:t>
            </a:r>
          </a:p>
          <a:p>
            <a:r>
              <a:rPr lang="sr-Latn-CS" altLang="sr-Latn-RS" dirty="0"/>
              <a:t>Kao kod FA, </a:t>
            </a:r>
            <a:r>
              <a:rPr lang="sr-Latn-RS" altLang="sr-Latn-RS" dirty="0"/>
              <a:t>k</a:t>
            </a:r>
            <a:r>
              <a:rPr lang="en-US" dirty="0" err="1"/>
              <a:t>anoni</a:t>
            </a:r>
            <a:r>
              <a:rPr lang="sr-Latn-CS" dirty="0"/>
              <a:t>č</a:t>
            </a:r>
            <a:r>
              <a:rPr lang="en-US" dirty="0"/>
              <a:t>k</a:t>
            </a:r>
            <a:r>
              <a:rPr lang="sr-Latn-RS" dirty="0"/>
              <a:t>e</a:t>
            </a:r>
            <a:r>
              <a:rPr lang="en-US" dirty="0"/>
              <a:t> </a:t>
            </a:r>
            <a:r>
              <a:rPr lang="sr-Latn-CS" dirty="0"/>
              <a:t>komponente se mogu posmatrati kao</a:t>
            </a:r>
            <a:r>
              <a:rPr lang="en-US" dirty="0"/>
              <a:t> </a:t>
            </a:r>
            <a:r>
              <a:rPr lang="en-US" dirty="0" err="1"/>
              <a:t>latentne</a:t>
            </a:r>
            <a:r>
              <a:rPr lang="en-US" dirty="0"/>
              <a:t> </a:t>
            </a:r>
            <a:r>
              <a:rPr lang="en-US" dirty="0" err="1"/>
              <a:t>dimen</a:t>
            </a:r>
            <a:r>
              <a:rPr lang="sr-Latn-CS" dirty="0"/>
              <a:t>z</a:t>
            </a:r>
            <a:r>
              <a:rPr lang="en-US" dirty="0" err="1"/>
              <a:t>ije</a:t>
            </a:r>
            <a:endParaRPr lang="sr-Latn-CS" altLang="sr-Latn-R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>
              <a:ext uri="{FF2B5EF4-FFF2-40B4-BE49-F238E27FC236}">
                <a16:creationId xmlns:a16="http://schemas.microsoft.com/office/drawing/2014/main" id="{551818A1-6F57-4D64-AD04-E892F5369D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dirty="0" err="1"/>
              <a:t>Kanonička</a:t>
            </a:r>
            <a:r>
              <a:rPr lang="sr-Latn-CS" dirty="0"/>
              <a:t> </a:t>
            </a:r>
            <a:r>
              <a:rPr lang="sr-Latn-CS" dirty="0" err="1"/>
              <a:t>korelaciona</a:t>
            </a:r>
            <a:r>
              <a:rPr lang="sr-Latn-CS" dirty="0"/>
              <a:t> analiza</a:t>
            </a:r>
          </a:p>
        </p:txBody>
      </p:sp>
      <p:sp>
        <p:nvSpPr>
          <p:cNvPr id="133123" name="Rectangle 3">
            <a:extLst>
              <a:ext uri="{FF2B5EF4-FFF2-40B4-BE49-F238E27FC236}">
                <a16:creationId xmlns:a16="http://schemas.microsoft.com/office/drawing/2014/main" id="{2C0B4CEC-F868-4FFF-85D1-DAFA797F1B2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Latn-CS" altLang="sr-Latn-RS" dirty="0"/>
              <a:t>Korelacije između </a:t>
            </a:r>
            <a:r>
              <a:rPr lang="sr-Latn-CS" altLang="sr-Latn-RS" dirty="0" err="1"/>
              <a:t>kanoničkih</a:t>
            </a:r>
            <a:r>
              <a:rPr lang="sr-Latn-CS" altLang="sr-Latn-RS" dirty="0"/>
              <a:t> komponenti nazivamo </a:t>
            </a:r>
            <a:r>
              <a:rPr lang="sr-Latn-CS" altLang="sr-Latn-RS" dirty="0" err="1">
                <a:solidFill>
                  <a:srgbClr val="FF0000"/>
                </a:solidFill>
              </a:rPr>
              <a:t>kanoničkim</a:t>
            </a:r>
            <a:r>
              <a:rPr lang="sr-Latn-CS" altLang="sr-Latn-RS" dirty="0">
                <a:solidFill>
                  <a:srgbClr val="FF0000"/>
                </a:solidFill>
              </a:rPr>
              <a:t> korelacijama</a:t>
            </a:r>
          </a:p>
          <a:p>
            <a:r>
              <a:rPr lang="sr-Latn-CS" altLang="sr-Latn-RS" dirty="0"/>
              <a:t>Prva </a:t>
            </a:r>
            <a:r>
              <a:rPr lang="sr-Latn-CS" altLang="sr-Latn-RS" dirty="0" err="1"/>
              <a:t>kanonička</a:t>
            </a:r>
            <a:r>
              <a:rPr lang="sr-Latn-CS" altLang="sr-Latn-RS" dirty="0"/>
              <a:t> korelacija je najveća moguća </a:t>
            </a:r>
            <a:r>
              <a:rPr lang="sr-Latn-CS" altLang="sr-Latn-RS" dirty="0" err="1"/>
              <a:t>Pirsonova</a:t>
            </a:r>
            <a:r>
              <a:rPr lang="sr-Latn-CS" altLang="sr-Latn-RS" dirty="0"/>
              <a:t> korelacija između bilo koja dva linearna kompozita u jednom i drugom skupu varijabli</a:t>
            </a:r>
          </a:p>
          <a:p>
            <a:r>
              <a:rPr lang="sr-Latn-CS" altLang="sr-Latn-RS" dirty="0"/>
              <a:t>Druga </a:t>
            </a:r>
            <a:r>
              <a:rPr lang="sr-Latn-CS" altLang="sr-Latn-RS" dirty="0" err="1"/>
              <a:t>kanonička</a:t>
            </a:r>
            <a:r>
              <a:rPr lang="sr-Latn-CS" altLang="sr-Latn-RS" dirty="0"/>
              <a:t> korelacija je sledeća najveća moguća linearna korelacija između ova dva skupa varijabli</a:t>
            </a:r>
          </a:p>
          <a:p>
            <a:r>
              <a:rPr lang="sr-Latn-CS" altLang="sr-Latn-RS" dirty="0"/>
              <a:t>I tako dalje</a:t>
            </a:r>
          </a:p>
          <a:p>
            <a:r>
              <a:rPr lang="sr-Latn-CS" altLang="sr-Latn-RS" dirty="0" err="1"/>
              <a:t>Kanoničke</a:t>
            </a:r>
            <a:r>
              <a:rPr lang="sr-Latn-CS" altLang="sr-Latn-RS" dirty="0"/>
              <a:t> korelacije su </a:t>
            </a:r>
            <a:r>
              <a:rPr lang="sr-Latn-CS" altLang="sr-Latn-RS" dirty="0" err="1">
                <a:solidFill>
                  <a:srgbClr val="FF0000"/>
                </a:solidFill>
              </a:rPr>
              <a:t>uvek</a:t>
            </a:r>
            <a:r>
              <a:rPr lang="sr-Latn-CS" altLang="sr-Latn-RS" dirty="0">
                <a:solidFill>
                  <a:srgbClr val="FF0000"/>
                </a:solidFill>
              </a:rPr>
              <a:t> pozitivne </a:t>
            </a:r>
            <a:r>
              <a:rPr lang="sr-Latn-CS" altLang="sr-Latn-RS" dirty="0"/>
              <a:t>(imaju </a:t>
            </a:r>
            <a:r>
              <a:rPr lang="sr-Latn-CS" altLang="sr-Latn-RS" dirty="0" err="1"/>
              <a:t>vrednost</a:t>
            </a:r>
            <a:r>
              <a:rPr lang="sr-Latn-CS" altLang="sr-Latn-RS" dirty="0"/>
              <a:t> od 0 do 1)!</a:t>
            </a:r>
          </a:p>
        </p:txBody>
      </p:sp>
    </p:spTree>
    <p:extLst>
      <p:ext uri="{BB962C8B-B14F-4D97-AF65-F5344CB8AC3E}">
        <p14:creationId xmlns:p14="http://schemas.microsoft.com/office/powerpoint/2010/main" val="39128116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>
              <a:ext uri="{FF2B5EF4-FFF2-40B4-BE49-F238E27FC236}">
                <a16:creationId xmlns:a16="http://schemas.microsoft.com/office/drawing/2014/main" id="{551818A1-6F57-4D64-AD04-E892F5369D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dirty="0" err="1"/>
              <a:t>Kanonička</a:t>
            </a:r>
            <a:r>
              <a:rPr lang="sr-Latn-CS" dirty="0"/>
              <a:t> </a:t>
            </a:r>
            <a:r>
              <a:rPr lang="sr-Latn-CS" dirty="0" err="1"/>
              <a:t>korelaciona</a:t>
            </a:r>
            <a:r>
              <a:rPr lang="sr-Latn-CS" dirty="0"/>
              <a:t> analiza</a:t>
            </a:r>
          </a:p>
        </p:txBody>
      </p:sp>
      <p:sp>
        <p:nvSpPr>
          <p:cNvPr id="133123" name="Rectangle 3">
            <a:extLst>
              <a:ext uri="{FF2B5EF4-FFF2-40B4-BE49-F238E27FC236}">
                <a16:creationId xmlns:a16="http://schemas.microsoft.com/office/drawing/2014/main" id="{2C0B4CEC-F868-4FFF-85D1-DAFA797F1B2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CS" altLang="sr-Latn-RS" dirty="0"/>
              <a:t>Koliko najviše </a:t>
            </a:r>
            <a:r>
              <a:rPr lang="sr-Latn-CS" altLang="sr-Latn-RS" dirty="0" err="1"/>
              <a:t>kanoničkih</a:t>
            </a:r>
            <a:r>
              <a:rPr lang="sr-Latn-CS" altLang="sr-Latn-RS" dirty="0"/>
              <a:t> korelacija možemo dobiti?</a:t>
            </a:r>
          </a:p>
          <a:p>
            <a:r>
              <a:rPr lang="sr-Latn-CS" altLang="sr-Latn-RS" dirty="0"/>
              <a:t>Onoliko koliko ima varijabli u manjem skupu</a:t>
            </a:r>
          </a:p>
          <a:p>
            <a:pPr lvl="1"/>
            <a:r>
              <a:rPr lang="sr-Latn-CS" altLang="sr-Latn-RS" dirty="0"/>
              <a:t>Pošto se nakon toga „iscrpljuje“ varijansa manjeg skupa</a:t>
            </a:r>
            <a:endParaRPr lang="sr-Latn-CS" altLang="sr-Latn-RS" sz="2800" dirty="0"/>
          </a:p>
          <a:p>
            <a:pPr eaLnBrk="1" hangingPunct="1">
              <a:lnSpc>
                <a:spcPct val="90000"/>
              </a:lnSpc>
            </a:pPr>
            <a:r>
              <a:rPr lang="sr-Latn-CS" altLang="sr-Latn-RS" sz="2800" dirty="0"/>
              <a:t>Dobijamo onoliko parova </a:t>
            </a:r>
            <a:r>
              <a:rPr lang="sr-Latn-CS" altLang="sr-Latn-RS" dirty="0"/>
              <a:t>linearnih kompozita</a:t>
            </a:r>
            <a:r>
              <a:rPr lang="sr-Latn-CS" altLang="sr-Latn-RS" sz="2800" dirty="0"/>
              <a:t> koliko ima varijabli u manjem skupu</a:t>
            </a:r>
          </a:p>
          <a:p>
            <a:pPr eaLnBrk="1" hangingPunct="1">
              <a:lnSpc>
                <a:spcPct val="90000"/>
              </a:lnSpc>
            </a:pPr>
            <a:r>
              <a:rPr lang="sr-Latn-CS" altLang="sr-Latn-RS" sz="2800" dirty="0"/>
              <a:t>Ako manji skup čini samo 1 varijabla dobijamo identičnu korelaciju kao u multiploj regresiji</a:t>
            </a:r>
          </a:p>
          <a:p>
            <a:pPr lvl="1"/>
            <a:r>
              <a:rPr lang="sr-Latn-CS" altLang="sr-Latn-RS" dirty="0"/>
              <a:t>KKA je generalizacija MR!</a:t>
            </a:r>
          </a:p>
        </p:txBody>
      </p:sp>
    </p:spTree>
    <p:extLst>
      <p:ext uri="{BB962C8B-B14F-4D97-AF65-F5344CB8AC3E}">
        <p14:creationId xmlns:p14="http://schemas.microsoft.com/office/powerpoint/2010/main" val="26224064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>
            <a:extLst>
              <a:ext uri="{FF2B5EF4-FFF2-40B4-BE49-F238E27FC236}">
                <a16:creationId xmlns:a16="http://schemas.microsoft.com/office/drawing/2014/main" id="{E42AC103-4C92-4884-8684-D19DC3396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>
                <a:latin typeface="+mn-lt"/>
              </a:rPr>
              <a:t>KKA ulazna matrica</a:t>
            </a:r>
            <a:endParaRPr lang="en-US" dirty="0">
              <a:latin typeface="+mn-lt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BB999FA-C035-4B94-8052-6063FB73C67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r-Latn-CS" dirty="0"/>
              <a:t>Šta je ulazna matrica za KKA?</a:t>
            </a:r>
          </a:p>
          <a:p>
            <a:r>
              <a:rPr lang="sr-Latn-CS" dirty="0"/>
              <a:t>Kao i kod AGK i kod MR – u pitanju je matrica korelacija</a:t>
            </a:r>
          </a:p>
          <a:p>
            <a:r>
              <a:rPr lang="sr-Latn-CS" dirty="0"/>
              <a:t>Ukupna matrica korelacija se može rastaviti na četiri </a:t>
            </a:r>
            <a:r>
              <a:rPr lang="sr-Latn-CS" dirty="0" err="1"/>
              <a:t>submatrice</a:t>
            </a:r>
            <a:endParaRPr lang="sr-Latn-RS" dirty="0"/>
          </a:p>
        </p:txBody>
      </p:sp>
      <p:graphicFrame>
        <p:nvGraphicFramePr>
          <p:cNvPr id="11" name="Group 16">
            <a:extLst>
              <a:ext uri="{FF2B5EF4-FFF2-40B4-BE49-F238E27FC236}">
                <a16:creationId xmlns:a16="http://schemas.microsoft.com/office/drawing/2014/main" id="{8C6E246B-210A-40CA-9229-9327336DF2F6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23725104"/>
              </p:ext>
            </p:extLst>
          </p:nvPr>
        </p:nvGraphicFramePr>
        <p:xfrm>
          <a:off x="4640875" y="2878942"/>
          <a:ext cx="3886200" cy="1981200"/>
        </p:xfrm>
        <a:graphic>
          <a:graphicData uri="http://schemas.openxmlformats.org/drawingml/2006/table">
            <a:tbl>
              <a:tblPr/>
              <a:tblGrid>
                <a:gridCol w="194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Rxx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7989" marR="8798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Rxy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7989" marR="879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Ryx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7989" marR="8798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Ryy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7989" marR="879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466DEA5-AEB1-41BE-A244-F080B8E79DEA}"/>
              </a:ext>
            </a:extLst>
          </p:cNvPr>
          <p:cNvSpPr txBox="1"/>
          <p:nvPr/>
        </p:nvSpPr>
        <p:spPr>
          <a:xfrm>
            <a:off x="4800600" y="2114312"/>
            <a:ext cx="3459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err="1"/>
              <a:t>Interkorelacije</a:t>
            </a:r>
            <a:r>
              <a:rPr lang="sr-Latn-RS" dirty="0"/>
              <a:t> </a:t>
            </a:r>
            <a:r>
              <a:rPr lang="sr-Latn-RS" dirty="0" err="1"/>
              <a:t>prediktorskog</a:t>
            </a:r>
            <a:r>
              <a:rPr lang="sr-Latn-RS" dirty="0"/>
              <a:t> skupa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D297EAC-4364-468F-8E8C-8A88515D5967}"/>
              </a:ext>
            </a:extLst>
          </p:cNvPr>
          <p:cNvSpPr txBox="1"/>
          <p:nvPr/>
        </p:nvSpPr>
        <p:spPr>
          <a:xfrm>
            <a:off x="5647451" y="5304178"/>
            <a:ext cx="3528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err="1"/>
              <a:t>Interkorelacije</a:t>
            </a:r>
            <a:r>
              <a:rPr lang="sr-Latn-RS" dirty="0"/>
              <a:t> kriterijumskog skupa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93B756C-9BDD-459E-B8A5-7CD336372476}"/>
              </a:ext>
            </a:extLst>
          </p:cNvPr>
          <p:cNvSpPr txBox="1"/>
          <p:nvPr/>
        </p:nvSpPr>
        <p:spPr>
          <a:xfrm>
            <a:off x="3657600" y="5844983"/>
            <a:ext cx="491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err="1"/>
              <a:t>Kroskorelacije</a:t>
            </a:r>
            <a:r>
              <a:rPr lang="sr-Latn-RS" dirty="0"/>
              <a:t> </a:t>
            </a:r>
            <a:r>
              <a:rPr lang="sr-Latn-RS" dirty="0" err="1"/>
              <a:t>prediktorskog</a:t>
            </a:r>
            <a:r>
              <a:rPr lang="sr-Latn-RS" dirty="0"/>
              <a:t> i kriterijumskog skupa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7693850-6C01-4A52-A79B-1F636EE75FBC}"/>
              </a:ext>
            </a:extLst>
          </p:cNvPr>
          <p:cNvCxnSpPr>
            <a:cxnSpLocks/>
            <a:stCxn id="9" idx="2"/>
          </p:cNvCxnSpPr>
          <p:nvPr/>
        </p:nvCxnSpPr>
        <p:spPr>
          <a:xfrm flipH="1">
            <a:off x="5715000" y="2483644"/>
            <a:ext cx="815593" cy="71675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F23672E-7949-46FA-B608-4478CD0A2900}"/>
              </a:ext>
            </a:extLst>
          </p:cNvPr>
          <p:cNvCxnSpPr>
            <a:cxnSpLocks/>
            <a:stCxn id="13" idx="0"/>
          </p:cNvCxnSpPr>
          <p:nvPr/>
        </p:nvCxnSpPr>
        <p:spPr>
          <a:xfrm flipV="1">
            <a:off x="7411845" y="4648200"/>
            <a:ext cx="55755" cy="65597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782A7F9-3ACA-4149-8656-3171061A43A2}"/>
              </a:ext>
            </a:extLst>
          </p:cNvPr>
          <p:cNvCxnSpPr>
            <a:cxnSpLocks/>
            <a:stCxn id="14" idx="0"/>
          </p:cNvCxnSpPr>
          <p:nvPr/>
        </p:nvCxnSpPr>
        <p:spPr>
          <a:xfrm flipH="1" flipV="1">
            <a:off x="5715000" y="4648200"/>
            <a:ext cx="399491" cy="119678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5D76011-25C6-4565-B009-FA63FB015C4C}"/>
              </a:ext>
            </a:extLst>
          </p:cNvPr>
          <p:cNvCxnSpPr>
            <a:cxnSpLocks/>
            <a:stCxn id="14" idx="0"/>
          </p:cNvCxnSpPr>
          <p:nvPr/>
        </p:nvCxnSpPr>
        <p:spPr>
          <a:xfrm flipV="1">
            <a:off x="6114491" y="3595698"/>
            <a:ext cx="1200150" cy="224928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1" uiExpand="1" build="p"/>
      <p:bldP spid="9" grpId="0"/>
      <p:bldP spid="13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Rectangle 4">
            <a:extLst>
              <a:ext uri="{FF2B5EF4-FFF2-40B4-BE49-F238E27FC236}">
                <a16:creationId xmlns:a16="http://schemas.microsoft.com/office/drawing/2014/main" id="{9DD266F9-4431-43A8-ADFD-B9A0376017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>
                <a:latin typeface="+mn-lt"/>
              </a:rPr>
              <a:t>Kako dobijamo </a:t>
            </a:r>
            <a:r>
              <a:rPr lang="sr-Latn-CS" dirty="0" err="1">
                <a:latin typeface="+mn-lt"/>
              </a:rPr>
              <a:t>kanoničke</a:t>
            </a:r>
            <a:r>
              <a:rPr lang="sr-Latn-CS" dirty="0">
                <a:latin typeface="+mn-lt"/>
              </a:rPr>
              <a:t> komponente?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8F9D568-59EB-46A7-81EF-912F18F85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CS" dirty="0" err="1"/>
              <a:t>Kanoničku</a:t>
            </a:r>
            <a:r>
              <a:rPr lang="sr-Latn-CS" dirty="0"/>
              <a:t> </a:t>
            </a:r>
            <a:r>
              <a:rPr lang="sr-Latn-CS" dirty="0" err="1"/>
              <a:t>korelacionu</a:t>
            </a:r>
            <a:r>
              <a:rPr lang="sr-Latn-CS" dirty="0"/>
              <a:t> analizu možemo posmatrati kao dvostruku multiplu regresiju</a:t>
            </a:r>
          </a:p>
          <a:p>
            <a:endParaRPr lang="sr-Latn-CS" dirty="0"/>
          </a:p>
          <a:p>
            <a:endParaRPr lang="sr-Latn-CS" dirty="0"/>
          </a:p>
          <a:p>
            <a:r>
              <a:rPr lang="sr-Latn-CS" dirty="0"/>
              <a:t>Kako određujemo veličinu </a:t>
            </a:r>
            <a:r>
              <a:rPr lang="sr-Latn-CS" dirty="0" err="1"/>
              <a:t>pondera</a:t>
            </a:r>
            <a:r>
              <a:rPr lang="sr-Latn-CS" dirty="0"/>
              <a:t> sa jedne i druge strane?</a:t>
            </a:r>
          </a:p>
          <a:p>
            <a:r>
              <a:rPr lang="sr-Latn-CS" dirty="0"/>
              <a:t>Isto kao u multiploj regresiji – koeficijenti će biti utoliko veći ukoliko su korelacije sa varijablama iz drugog seta (</a:t>
            </a:r>
            <a:r>
              <a:rPr lang="sr-Latn-CS" dirty="0" err="1"/>
              <a:t>kroskorelacije</a:t>
            </a:r>
            <a:r>
              <a:rPr lang="sr-Latn-CS" dirty="0"/>
              <a:t>) veće, a korelacije sa varijablama iz vlastitog seta (</a:t>
            </a:r>
            <a:r>
              <a:rPr lang="sr-Latn-CS" dirty="0" err="1"/>
              <a:t>interkorelacije</a:t>
            </a:r>
            <a:r>
              <a:rPr lang="sr-Latn-CS" dirty="0"/>
              <a:t>) manje</a:t>
            </a:r>
            <a:endParaRPr lang="en-US" dirty="0"/>
          </a:p>
        </p:txBody>
      </p:sp>
      <p:graphicFrame>
        <p:nvGraphicFramePr>
          <p:cNvPr id="8" name="Object 3">
            <a:extLst>
              <a:ext uri="{FF2B5EF4-FFF2-40B4-BE49-F238E27FC236}">
                <a16:creationId xmlns:a16="http://schemas.microsoft.com/office/drawing/2014/main" id="{0F0BEB33-9B79-46F6-AC15-4B4D8B0135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6214868"/>
              </p:ext>
            </p:extLst>
          </p:nvPr>
        </p:nvGraphicFramePr>
        <p:xfrm>
          <a:off x="685800" y="2667000"/>
          <a:ext cx="77724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413000" imgH="228600" progId="">
                  <p:embed/>
                </p:oleObj>
              </mc:Choice>
              <mc:Fallback>
                <p:oleObj name="Equation" r:id="rId2" imgW="2413000" imgH="228600" progId="">
                  <p:embed/>
                  <p:pic>
                    <p:nvPicPr>
                      <p:cNvPr id="21507" name="Object 3">
                        <a:extLst>
                          <a:ext uri="{FF2B5EF4-FFF2-40B4-BE49-F238E27FC236}">
                            <a16:creationId xmlns:a16="http://schemas.microsoft.com/office/drawing/2014/main" id="{EBCD3F8E-ADA5-4540-AA26-415591BE35C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667000"/>
                        <a:ext cx="77724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6867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Rectangle 4">
            <a:extLst>
              <a:ext uri="{FF2B5EF4-FFF2-40B4-BE49-F238E27FC236}">
                <a16:creationId xmlns:a16="http://schemas.microsoft.com/office/drawing/2014/main" id="{9DD266F9-4431-43A8-ADFD-B9A0376017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/>
              <a:t>Kako dobijamo </a:t>
            </a:r>
            <a:r>
              <a:rPr lang="sr-Latn-CS" dirty="0" err="1"/>
              <a:t>kanoničke</a:t>
            </a:r>
            <a:r>
              <a:rPr lang="sr-Latn-CS" dirty="0"/>
              <a:t> komponente?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BC2C4-D5A1-4430-A740-4FE2F131A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/>
              <a:t>Slično kao u faktorskoj analizi, problem se matematički </a:t>
            </a:r>
            <a:r>
              <a:rPr lang="sr-Latn-CS" dirty="0" err="1"/>
              <a:t>rešava</a:t>
            </a:r>
            <a:r>
              <a:rPr lang="sr-Latn-CS" dirty="0"/>
              <a:t> </a:t>
            </a:r>
            <a:r>
              <a:rPr lang="sr-Latn-CS" dirty="0" err="1"/>
              <a:t>preko</a:t>
            </a:r>
            <a:r>
              <a:rPr lang="sr-Latn-CS" dirty="0"/>
              <a:t> svojstvenih </a:t>
            </a:r>
            <a:r>
              <a:rPr lang="sr-Latn-CS" dirty="0" err="1"/>
              <a:t>vrednosti</a:t>
            </a:r>
            <a:endParaRPr lang="sr-Latn-CS" dirty="0"/>
          </a:p>
          <a:p>
            <a:r>
              <a:rPr lang="sr-Latn-CS" altLang="sr-Latn-RS" dirty="0"/>
              <a:t>Svojstvene </a:t>
            </a:r>
            <a:r>
              <a:rPr lang="sr-Latn-CS" altLang="sr-Latn-RS" dirty="0" err="1"/>
              <a:t>vrednosti</a:t>
            </a:r>
            <a:r>
              <a:rPr lang="sr-Latn-CS" altLang="sr-Latn-RS" dirty="0"/>
              <a:t> matrice koja sadrži recipročne </a:t>
            </a:r>
            <a:r>
              <a:rPr lang="sr-Latn-CS" altLang="sr-Latn-RS" dirty="0" err="1"/>
              <a:t>vrednosti</a:t>
            </a:r>
            <a:r>
              <a:rPr lang="sr-Latn-CS" altLang="sr-Latn-RS" dirty="0"/>
              <a:t> </a:t>
            </a:r>
            <a:r>
              <a:rPr lang="sr-Latn-CS" altLang="sr-Latn-RS" dirty="0" err="1"/>
              <a:t>interkorelacija</a:t>
            </a:r>
            <a:r>
              <a:rPr lang="sr-Latn-CS" altLang="sr-Latn-RS" dirty="0"/>
              <a:t> unutar oba skupa varijabli i </a:t>
            </a:r>
            <a:r>
              <a:rPr lang="sr-Latn-CS" altLang="sr-Latn-RS" dirty="0" err="1"/>
              <a:t>kroskorelacije</a:t>
            </a:r>
            <a:r>
              <a:rPr lang="sr-Latn-CS" altLang="sr-Latn-RS" dirty="0"/>
              <a:t> između skupova je kvadrat koeficijenata </a:t>
            </a:r>
            <a:r>
              <a:rPr lang="sr-Latn-CS" altLang="sr-Latn-RS" dirty="0" err="1"/>
              <a:t>kanoničke</a:t>
            </a:r>
            <a:r>
              <a:rPr lang="sr-Latn-CS" altLang="sr-Latn-RS" dirty="0"/>
              <a:t> korelacije</a:t>
            </a:r>
            <a:endParaRPr lang="en-US" altLang="sr-Latn-RS" dirty="0"/>
          </a:p>
          <a:p>
            <a:endParaRPr lang="sr-Latn-RS" dirty="0"/>
          </a:p>
        </p:txBody>
      </p:sp>
      <p:graphicFrame>
        <p:nvGraphicFramePr>
          <p:cNvPr id="7" name="Group 3">
            <a:extLst>
              <a:ext uri="{FF2B5EF4-FFF2-40B4-BE49-F238E27FC236}">
                <a16:creationId xmlns:a16="http://schemas.microsoft.com/office/drawing/2014/main" id="{008E1986-53D9-4BDC-8A2A-09FB9FCA55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4277254"/>
              </p:ext>
            </p:extLst>
          </p:nvPr>
        </p:nvGraphicFramePr>
        <p:xfrm>
          <a:off x="1066800" y="4511674"/>
          <a:ext cx="4038600" cy="1981200"/>
        </p:xfrm>
        <a:graphic>
          <a:graphicData uri="http://schemas.openxmlformats.org/drawingml/2006/table">
            <a:tbl>
              <a:tblPr/>
              <a:tblGrid>
                <a:gridCol w="201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Rxx</a:t>
                      </a:r>
                      <a:r>
                        <a:rPr kumimoji="0" lang="sr-Latn-CS" sz="2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-1</a:t>
                      </a:r>
                      <a:endParaRPr kumimoji="0" lang="en-US" sz="28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Rxy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Ryx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Ryy</a:t>
                      </a:r>
                      <a:r>
                        <a:rPr kumimoji="0" lang="sr-Latn-CS" sz="2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-1</a:t>
                      </a:r>
                      <a:endParaRPr kumimoji="0" lang="en-US" sz="28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5580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Rectangle 4">
            <a:extLst>
              <a:ext uri="{FF2B5EF4-FFF2-40B4-BE49-F238E27FC236}">
                <a16:creationId xmlns:a16="http://schemas.microsoft.com/office/drawing/2014/main" id="{9DD266F9-4431-43A8-ADFD-B9A0376017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/>
              <a:t>Kako dobijamo </a:t>
            </a:r>
            <a:r>
              <a:rPr lang="sr-Latn-CS" dirty="0" err="1"/>
              <a:t>kanoničke</a:t>
            </a:r>
            <a:r>
              <a:rPr lang="sr-Latn-CS" dirty="0"/>
              <a:t> komponente?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BC2C4-D5A1-4430-A740-4FE2F131A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sr-Latn-CS" dirty="0" err="1"/>
              <a:t>Posledica</a:t>
            </a:r>
            <a:r>
              <a:rPr lang="sr-Latn-CS" dirty="0"/>
              <a:t> ovakvog računanja je:</a:t>
            </a:r>
          </a:p>
          <a:p>
            <a:pPr lvl="1">
              <a:defRPr/>
            </a:pPr>
            <a:r>
              <a:rPr lang="sr-Latn-CS" dirty="0"/>
              <a:t>Svaka </a:t>
            </a:r>
            <a:r>
              <a:rPr lang="sr-Latn-CS" dirty="0" err="1"/>
              <a:t>kanonička</a:t>
            </a:r>
            <a:r>
              <a:rPr lang="sr-Latn-CS" dirty="0"/>
              <a:t> korelacija je manja od prethodne, a veća od naredne</a:t>
            </a:r>
          </a:p>
          <a:p>
            <a:pPr lvl="1">
              <a:defRPr/>
            </a:pPr>
            <a:r>
              <a:rPr lang="sr-Latn-CS" dirty="0" err="1"/>
              <a:t>Kanonička</a:t>
            </a:r>
            <a:r>
              <a:rPr lang="sr-Latn-CS" dirty="0"/>
              <a:t> komponenta u jednom skupu ortogonalna je na sve druge </a:t>
            </a:r>
            <a:r>
              <a:rPr lang="sr-Latn-CS" dirty="0" err="1"/>
              <a:t>kanoničke</a:t>
            </a:r>
            <a:r>
              <a:rPr lang="sr-Latn-CS" dirty="0"/>
              <a:t> komponente u svom skupu</a:t>
            </a:r>
          </a:p>
          <a:p>
            <a:pPr lvl="1">
              <a:defRPr/>
            </a:pPr>
            <a:r>
              <a:rPr lang="sr-Latn-CS" dirty="0"/>
              <a:t>Kao i na sve </a:t>
            </a:r>
            <a:r>
              <a:rPr lang="sr-Latn-CS" dirty="0" err="1"/>
              <a:t>kanoničke</a:t>
            </a:r>
            <a:r>
              <a:rPr lang="sr-Latn-CS" dirty="0"/>
              <a:t> komponente u drugom skupu OSIM sebi korespondentne komponente</a:t>
            </a:r>
          </a:p>
          <a:p>
            <a:pPr lvl="1">
              <a:defRPr/>
            </a:pPr>
            <a:endParaRPr lang="sr-Latn-CS" dirty="0"/>
          </a:p>
          <a:p>
            <a:pPr lvl="1">
              <a:defRPr/>
            </a:pPr>
            <a:r>
              <a:rPr lang="sr-Latn-CS" dirty="0"/>
              <a:t>Dakle, 1. KK iz 1. skupa je ortogonalna na 2. i 3. </a:t>
            </a:r>
            <a:r>
              <a:rPr lang="sr-Latn-CS" dirty="0" err="1"/>
              <a:t>komponenetu</a:t>
            </a:r>
            <a:r>
              <a:rPr lang="sr-Latn-CS" dirty="0"/>
              <a:t> iz svog skupa, kao i na 2. i 3. komponentu iz opozitnog skupa, ALI je maksimalno </a:t>
            </a:r>
            <a:r>
              <a:rPr lang="sr-Latn-CS" dirty="0" err="1"/>
              <a:t>korelirana</a:t>
            </a:r>
            <a:r>
              <a:rPr lang="sr-Latn-CS" dirty="0"/>
              <a:t> sa 1. komponentom iz opozitnog skupa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078021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5">
            <a:extLst>
              <a:ext uri="{FF2B5EF4-FFF2-40B4-BE49-F238E27FC236}">
                <a16:creationId xmlns:a16="http://schemas.microsoft.com/office/drawing/2014/main" id="{8E8A48CD-7588-4945-9705-48B4B5B61E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/>
              <a:t>KKA grafički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F81512-2B58-2FFD-AC39-0963C973CE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600" y="838200"/>
            <a:ext cx="52993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4057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F3C5A-E82D-F6A7-90FF-A855CB134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/>
              <a:t>Koeficijenti strukture</a:t>
            </a:r>
            <a:endParaRPr lang="sr-Latn-R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DE108CA-8BBE-5679-B597-875842A1C3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8400" y="1371600"/>
            <a:ext cx="5358245" cy="6934200"/>
          </a:xfrm>
        </p:spPr>
      </p:pic>
    </p:spTree>
    <p:extLst>
      <p:ext uri="{BB962C8B-B14F-4D97-AF65-F5344CB8AC3E}">
        <p14:creationId xmlns:p14="http://schemas.microsoft.com/office/powerpoint/2010/main" val="1664373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00FB4-EED3-4698-AA49-55D9A350D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err="1"/>
              <a:t>Kanonička</a:t>
            </a:r>
            <a:r>
              <a:rPr lang="sr-Latn-RS" dirty="0"/>
              <a:t> </a:t>
            </a:r>
            <a:r>
              <a:rPr lang="sr-Latn-RS" dirty="0" err="1"/>
              <a:t>korelaciona</a:t>
            </a:r>
            <a:r>
              <a:rPr lang="sr-Latn-RS" dirty="0"/>
              <a:t> analiza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1BA2CBD-A521-4363-AABF-9970A05AD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Predstavlja u izvesnom smislu kombinaciju multiple regresije i faktorske analize / analize glavnih komponenti</a:t>
            </a:r>
          </a:p>
          <a:p>
            <a:r>
              <a:rPr lang="sr-Latn-RS" dirty="0"/>
              <a:t>U kontekstu valjanosti, odnosi se na </a:t>
            </a:r>
            <a:r>
              <a:rPr lang="sr-Latn-RS" dirty="0" err="1"/>
              <a:t>prognostičku</a:t>
            </a:r>
            <a:r>
              <a:rPr lang="sr-Latn-RS" dirty="0"/>
              <a:t> i kriterijumsku valjanost</a:t>
            </a:r>
          </a:p>
          <a:p>
            <a:pPr lvl="1"/>
            <a:r>
              <a:rPr lang="sr-Latn-RS" dirty="0"/>
              <a:t>Pošto se u najvećem broju slučajeva koristi za predviđanje nekog spoljnog kriterijuma</a:t>
            </a:r>
          </a:p>
          <a:p>
            <a:pPr lvl="1"/>
            <a:r>
              <a:rPr lang="sr-Latn-RS" dirty="0"/>
              <a:t>Ali se može koristiti i bez jasne ideje o </a:t>
            </a:r>
            <a:r>
              <a:rPr lang="sr-Latn-RS" dirty="0" err="1"/>
              <a:t>prediktorskom</a:t>
            </a:r>
            <a:r>
              <a:rPr lang="sr-Latn-RS" dirty="0"/>
              <a:t> i kriterijumskom skupu</a:t>
            </a:r>
          </a:p>
        </p:txBody>
      </p:sp>
    </p:spTree>
    <p:extLst>
      <p:ext uri="{BB962C8B-B14F-4D97-AF65-F5344CB8AC3E}">
        <p14:creationId xmlns:p14="http://schemas.microsoft.com/office/powerpoint/2010/main" val="3723462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9E040-D085-9F82-D185-C7D1E3F71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8515350" cy="701674"/>
          </a:xfrm>
        </p:spPr>
        <p:txBody>
          <a:bodyPr/>
          <a:lstStyle/>
          <a:p>
            <a:r>
              <a:rPr lang="sr-Latn-BA" dirty="0"/>
              <a:t>Koeficijenti </a:t>
            </a:r>
            <a:r>
              <a:rPr lang="sr-Latn-BA" dirty="0" err="1"/>
              <a:t>krosstrukture</a:t>
            </a:r>
            <a:endParaRPr lang="sr-Latn-R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6A1EB12-3551-4ED0-C2F8-324C851CA0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7800" y="1447800"/>
            <a:ext cx="5486400" cy="7100048"/>
          </a:xfrm>
        </p:spPr>
      </p:pic>
    </p:spTree>
    <p:extLst>
      <p:ext uri="{BB962C8B-B14F-4D97-AF65-F5344CB8AC3E}">
        <p14:creationId xmlns:p14="http://schemas.microsoft.com/office/powerpoint/2010/main" val="14008690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03628-9155-4503-A44A-548683CA3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Osnovna pitanja u KKA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A094B-5CA1-4FEA-94FC-DECC119FA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Da li </a:t>
            </a:r>
            <a:r>
              <a:rPr lang="sr-Latn-RS" dirty="0" err="1"/>
              <a:t>prediktorski</a:t>
            </a:r>
            <a:r>
              <a:rPr lang="sr-Latn-RS" dirty="0"/>
              <a:t> skup predviđa kriterijumski?</a:t>
            </a:r>
          </a:p>
          <a:p>
            <a:pPr lvl="1"/>
            <a:r>
              <a:rPr lang="sr-Latn-RS" dirty="0"/>
              <a:t>Na koliko načina i u kom intenzitetu</a:t>
            </a:r>
          </a:p>
          <a:p>
            <a:r>
              <a:rPr lang="sr-Latn-RS" dirty="0"/>
              <a:t>Koja je priroda povezanosti ova dva skupa?</a:t>
            </a:r>
          </a:p>
          <a:p>
            <a:r>
              <a:rPr lang="sr-Latn-RS" dirty="0"/>
              <a:t>Koji procenat varijanse kriterijumskog skupa možemo objasniti na osnovu </a:t>
            </a:r>
            <a:r>
              <a:rPr lang="sr-Latn-RS" dirty="0" err="1"/>
              <a:t>prediktorskog</a:t>
            </a:r>
            <a:r>
              <a:rPr lang="sr-Latn-R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86253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51D55BF-EFD7-47B3-8370-3AD00FD3E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err="1">
                <a:latin typeface="+mn-lt"/>
              </a:rPr>
              <a:t>Interkorelacije</a:t>
            </a:r>
            <a:r>
              <a:rPr lang="sr-Latn-RS" dirty="0">
                <a:latin typeface="+mn-lt"/>
              </a:rPr>
              <a:t> </a:t>
            </a:r>
            <a:r>
              <a:rPr lang="sr-Latn-RS" dirty="0" err="1">
                <a:latin typeface="+mn-lt"/>
              </a:rPr>
              <a:t>prediktorskog</a:t>
            </a:r>
            <a:r>
              <a:rPr lang="sr-Latn-RS" dirty="0">
                <a:latin typeface="+mn-lt"/>
              </a:rPr>
              <a:t> skupa</a:t>
            </a:r>
          </a:p>
        </p:txBody>
      </p:sp>
      <p:graphicFrame>
        <p:nvGraphicFramePr>
          <p:cNvPr id="101964" name="Group 1612">
            <a:extLst>
              <a:ext uri="{FF2B5EF4-FFF2-40B4-BE49-F238E27FC236}">
                <a16:creationId xmlns:a16="http://schemas.microsoft.com/office/drawing/2014/main" id="{70489D52-5795-456B-BC24-B3BE5A995655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457200" y="1905001"/>
          <a:ext cx="8229595" cy="4581082"/>
        </p:xfrm>
        <a:graphic>
          <a:graphicData uri="http://schemas.openxmlformats.org/drawingml/2006/table">
            <a:tbl>
              <a:tblPr/>
              <a:tblGrid>
                <a:gridCol w="7481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8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81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81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81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81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81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81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814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4814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4814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4164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sr-Latn-C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marT="45714" marB="4571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intot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odbot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kazot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zahot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konot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intma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odbma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kazma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zahma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konma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4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intot</a:t>
                      </a:r>
                      <a:endParaRPr kumimoji="0" lang="sr-Latn-C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1.000</a:t>
                      </a:r>
                      <a:endParaRPr kumimoji="0" lang="sr-Latn-C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-.564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-.304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-.193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-.323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.259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-.190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-.201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-.223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-.188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64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odbot</a:t>
                      </a:r>
                      <a:endParaRPr kumimoji="0" lang="sr-Latn-C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-.564</a:t>
                      </a:r>
                      <a:endParaRPr kumimoji="0" lang="sr-Latn-C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1.000</a:t>
                      </a:r>
                      <a:endParaRPr kumimoji="0" lang="sr-Latn-C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.478</a:t>
                      </a:r>
                      <a:endParaRPr kumimoji="0" lang="sr-Latn-C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.350</a:t>
                      </a:r>
                      <a:endParaRPr kumimoji="0" lang="sr-Latn-C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.371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-.206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.451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.329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.345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.293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64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kazot</a:t>
                      </a:r>
                      <a:endParaRPr kumimoji="0" lang="sr-Latn-C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-.304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.478</a:t>
                      </a:r>
                      <a:endParaRPr kumimoji="0" lang="sr-Latn-C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1.000</a:t>
                      </a:r>
                      <a:endParaRPr kumimoji="0" lang="sr-Latn-C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.570</a:t>
                      </a:r>
                      <a:endParaRPr kumimoji="0" lang="sr-Latn-C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.574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-.219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.397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.570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.425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.385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4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zahot</a:t>
                      </a:r>
                      <a:endParaRPr kumimoji="0" lang="sr-Latn-C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-.193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.350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.570</a:t>
                      </a:r>
                      <a:endParaRPr kumimoji="0" lang="sr-Latn-C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1.000</a:t>
                      </a:r>
                      <a:endParaRPr kumimoji="0" lang="sr-Latn-C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.473</a:t>
                      </a:r>
                      <a:endParaRPr kumimoji="0" lang="sr-Latn-C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-.267</a:t>
                      </a:r>
                      <a:endParaRPr kumimoji="0" lang="sr-Latn-C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.428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.437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.601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.355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64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konot</a:t>
                      </a:r>
                      <a:endParaRPr kumimoji="0" lang="sr-Latn-C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-.323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.371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.574</a:t>
                      </a:r>
                      <a:endParaRPr kumimoji="0" lang="sr-Latn-C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.473</a:t>
                      </a:r>
                      <a:endParaRPr kumimoji="0" lang="sr-Latn-C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1.000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-.201</a:t>
                      </a:r>
                      <a:endParaRPr kumimoji="0" lang="sr-Latn-C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.368</a:t>
                      </a:r>
                      <a:endParaRPr kumimoji="0" lang="sr-Latn-C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.379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.379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.548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64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intma</a:t>
                      </a:r>
                      <a:endParaRPr kumimoji="0" lang="sr-Latn-C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.259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-.206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-.219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-.267</a:t>
                      </a:r>
                      <a:endParaRPr kumimoji="0" lang="sr-Latn-C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-.201</a:t>
                      </a:r>
                      <a:endParaRPr kumimoji="0" lang="sr-Latn-C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1.000</a:t>
                      </a:r>
                      <a:endParaRPr kumimoji="0" lang="sr-Latn-C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-.475</a:t>
                      </a:r>
                      <a:endParaRPr kumimoji="0" lang="sr-Latn-C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-.330</a:t>
                      </a:r>
                      <a:endParaRPr kumimoji="0" lang="sr-Latn-C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-.304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-.336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64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odbma</a:t>
                      </a:r>
                      <a:endParaRPr kumimoji="0" lang="sr-Latn-C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-.190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.451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.397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.428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.368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-.475</a:t>
                      </a:r>
                      <a:endParaRPr kumimoji="0" lang="sr-Latn-C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1.000</a:t>
                      </a:r>
                      <a:endParaRPr kumimoji="0" lang="sr-Latn-C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.477</a:t>
                      </a:r>
                      <a:endParaRPr kumimoji="0" lang="sr-Latn-C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.471</a:t>
                      </a:r>
                      <a:endParaRPr kumimoji="0" lang="sr-Latn-C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.446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64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kazma</a:t>
                      </a:r>
                      <a:endParaRPr kumimoji="0" lang="sr-Latn-C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-.201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.329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.570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.437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.379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-.330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.477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1.000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.539</a:t>
                      </a:r>
                      <a:endParaRPr kumimoji="0" lang="sr-Latn-C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.548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64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zahma</a:t>
                      </a:r>
                      <a:endParaRPr kumimoji="0" lang="sr-Latn-C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-.223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.345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.425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.601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.379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-.304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.471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.539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1.000</a:t>
                      </a:r>
                      <a:endParaRPr kumimoji="0" lang="sr-Latn-C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.549</a:t>
                      </a:r>
                      <a:endParaRPr kumimoji="0" lang="sr-Latn-C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64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konma</a:t>
                      </a:r>
                      <a:endParaRPr kumimoji="0" lang="sr-Latn-C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-.188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.293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.385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.355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.548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-.336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.446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.548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.549</a:t>
                      </a:r>
                      <a:endParaRPr kumimoji="0" lang="sr-Latn-C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1.000</a:t>
                      </a:r>
                      <a:endParaRPr kumimoji="0" lang="sr-Latn-C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74073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4" name="Rectangle 4">
            <a:extLst>
              <a:ext uri="{FF2B5EF4-FFF2-40B4-BE49-F238E27FC236}">
                <a16:creationId xmlns:a16="http://schemas.microsoft.com/office/drawing/2014/main" id="{9B65F1BE-38D9-4E9F-8865-8FCB3B5AE7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458200" cy="1384300"/>
          </a:xfrm>
        </p:spPr>
        <p:txBody>
          <a:bodyPr/>
          <a:lstStyle/>
          <a:p>
            <a:pPr>
              <a:defRPr/>
            </a:pPr>
            <a:r>
              <a:rPr lang="sr-Latn-RS" dirty="0" err="1">
                <a:latin typeface="+mn-lt"/>
              </a:rPr>
              <a:t>Interkorelacije</a:t>
            </a:r>
            <a:r>
              <a:rPr lang="sr-Latn-RS" dirty="0">
                <a:latin typeface="+mn-lt"/>
              </a:rPr>
              <a:t> kriterijumskog skupa</a:t>
            </a:r>
            <a:endParaRPr lang="sr-Latn-CS" dirty="0">
              <a:latin typeface="+mn-lt"/>
            </a:endParaRPr>
          </a:p>
        </p:txBody>
      </p:sp>
      <p:graphicFrame>
        <p:nvGraphicFramePr>
          <p:cNvPr id="102505" name="Group 105">
            <a:extLst>
              <a:ext uri="{FF2B5EF4-FFF2-40B4-BE49-F238E27FC236}">
                <a16:creationId xmlns:a16="http://schemas.microsoft.com/office/drawing/2014/main" id="{12EFD27B-472C-4F07-B998-A3CEC6D12DFE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1142999" y="2209800"/>
          <a:ext cx="6858000" cy="2895600"/>
        </p:xfrm>
        <a:graphic>
          <a:graphicData uri="http://schemas.openxmlformats.org/drawingml/2006/table">
            <a:tbl>
              <a:tblPr/>
              <a:tblGrid>
                <a:gridCol w="1714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3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skmotiv</a:t>
                      </a: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kimpuls  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prokrim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skmotiv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1.000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.633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.458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kimpuls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.633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1.000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.387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prokrim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.458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.387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1.000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61165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Rectangle 4">
            <a:extLst>
              <a:ext uri="{FF2B5EF4-FFF2-40B4-BE49-F238E27FC236}">
                <a16:creationId xmlns:a16="http://schemas.microsoft.com/office/drawing/2014/main" id="{9DD266F9-4431-43A8-ADFD-B9A0376017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err="1">
                <a:latin typeface="+mn-lt"/>
              </a:rPr>
              <a:t>Kroskorelacije</a:t>
            </a:r>
            <a:r>
              <a:rPr lang="sr-Latn-CS" dirty="0">
                <a:latin typeface="+mn-lt"/>
              </a:rPr>
              <a:t> dva skupa varijabli</a:t>
            </a:r>
          </a:p>
        </p:txBody>
      </p:sp>
      <p:graphicFrame>
        <p:nvGraphicFramePr>
          <p:cNvPr id="104741" name="Group 293">
            <a:extLst>
              <a:ext uri="{FF2B5EF4-FFF2-40B4-BE49-F238E27FC236}">
                <a16:creationId xmlns:a16="http://schemas.microsoft.com/office/drawing/2014/main" id="{8FD7FD0A-E34C-4C0B-9188-F55C2662CA0C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1295400" y="1536700"/>
          <a:ext cx="6553200" cy="5029200"/>
        </p:xfrm>
        <a:graphic>
          <a:graphicData uri="http://schemas.openxmlformats.org/drawingml/2006/table">
            <a:tbl>
              <a:tblPr/>
              <a:tblGrid>
                <a:gridCol w="163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8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8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8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42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 </a:t>
                      </a: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skmotiv</a:t>
                      </a: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  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kimpuls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prokrim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2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intot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-.163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-.086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-.063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42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odbot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.243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.172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.161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42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kazot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.223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.191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.082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42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zahot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.225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.179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.079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42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konot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.041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.095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-.050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2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intma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-.226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-.230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-.173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42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odbma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.208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.165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.053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42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kazma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.173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.213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.093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42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zahma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.168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.164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.059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42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konma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.029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.091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-.029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92350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ABB55-AD9C-4F11-AAD1-57F84B08F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Ima li </a:t>
            </a:r>
            <a:r>
              <a:rPr lang="sr-Latn-RS" dirty="0" err="1"/>
              <a:t>kanoničkih</a:t>
            </a:r>
            <a:r>
              <a:rPr lang="sr-Latn-RS" dirty="0"/>
              <a:t> korelacija?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04411C-259D-47C2-9F43-87B4D0DEC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Koliko maksimalno možemo dobiti </a:t>
            </a:r>
            <a:r>
              <a:rPr lang="sr-Latn-RS" dirty="0" err="1"/>
              <a:t>kanoničkih</a:t>
            </a:r>
            <a:r>
              <a:rPr lang="sr-Latn-RS" dirty="0"/>
              <a:t> korelacija za dva skupa?</a:t>
            </a:r>
          </a:p>
          <a:p>
            <a:r>
              <a:rPr lang="sr-Latn-RS" dirty="0"/>
              <a:t>Onoliko koliko ima varijabli u manjem skupu</a:t>
            </a:r>
          </a:p>
          <a:p>
            <a:r>
              <a:rPr lang="sr-Latn-RS" dirty="0"/>
              <a:t>Ali da li će nam sve biti relevantne?</a:t>
            </a:r>
          </a:p>
          <a:p>
            <a:r>
              <a:rPr lang="sr-Latn-RS" dirty="0"/>
              <a:t>Ne nužno, neke korelacije mogu biti i </a:t>
            </a:r>
            <a:r>
              <a:rPr lang="sr-Latn-RS" dirty="0" err="1"/>
              <a:t>neznačajne</a:t>
            </a:r>
            <a:endParaRPr lang="sr-Latn-RS" dirty="0"/>
          </a:p>
          <a:p>
            <a:endParaRPr lang="sr-Latn-RS" dirty="0"/>
          </a:p>
          <a:p>
            <a:pPr>
              <a:defRPr/>
            </a:pPr>
            <a:r>
              <a:rPr lang="sr-Latn-CS" dirty="0"/>
              <a:t>H0 u KKA je da ne postoji ni jedna linearna kombinacija varijabli u dva seta varijabli čija je korelacija veća od 0</a:t>
            </a:r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2591368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B4A6DC5-7E70-4971-A266-F5B5FAC94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>
                <a:latin typeface="+mn-lt"/>
              </a:rPr>
              <a:t>Ima li </a:t>
            </a:r>
            <a:r>
              <a:rPr lang="sr-Latn-RS" dirty="0" err="1">
                <a:latin typeface="+mn-lt"/>
              </a:rPr>
              <a:t>kanoničkih</a:t>
            </a:r>
            <a:r>
              <a:rPr lang="sr-Latn-RS" dirty="0">
                <a:latin typeface="+mn-lt"/>
              </a:rPr>
              <a:t> korelacija?</a:t>
            </a:r>
          </a:p>
        </p:txBody>
      </p:sp>
      <p:graphicFrame>
        <p:nvGraphicFramePr>
          <p:cNvPr id="107675" name="Group 155">
            <a:extLst>
              <a:ext uri="{FF2B5EF4-FFF2-40B4-BE49-F238E27FC236}">
                <a16:creationId xmlns:a16="http://schemas.microsoft.com/office/drawing/2014/main" id="{76E8F1CA-984E-4990-9498-3235A742EE12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938338844"/>
              </p:ext>
            </p:extLst>
          </p:nvPr>
        </p:nvGraphicFramePr>
        <p:xfrm>
          <a:off x="1066800" y="1905000"/>
          <a:ext cx="7010400" cy="304800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 </a:t>
                      </a:r>
                      <a:r>
                        <a:rPr kumimoji="0" lang="sr-Latn-C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Rho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Lambda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Hi2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df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sig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.392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.792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105.716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30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.000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.194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.936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30.163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18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.036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.167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.972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12.822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8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.118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25C20F98-68EF-4076-A0E6-45D5EE7207DC}"/>
              </a:ext>
            </a:extLst>
          </p:cNvPr>
          <p:cNvSpPr/>
          <p:nvPr/>
        </p:nvSpPr>
        <p:spPr>
          <a:xfrm>
            <a:off x="1219200" y="5375030"/>
            <a:ext cx="3352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dirty="0"/>
              <a:t>Koeficijenti </a:t>
            </a:r>
            <a:r>
              <a:rPr lang="sr-Latn-CS" dirty="0" err="1"/>
              <a:t>kanoničkih</a:t>
            </a:r>
            <a:r>
              <a:rPr lang="sr-Latn-CS" dirty="0"/>
              <a:t> korelacija</a:t>
            </a:r>
            <a:endParaRPr lang="sr-Latn-R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51DFCC9-D3E4-4B7A-B4BD-CF25D530280E}"/>
              </a:ext>
            </a:extLst>
          </p:cNvPr>
          <p:cNvSpPr/>
          <p:nvPr/>
        </p:nvSpPr>
        <p:spPr>
          <a:xfrm>
            <a:off x="6324600" y="5375030"/>
            <a:ext cx="1752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dirty="0"/>
              <a:t>Značajnost</a:t>
            </a:r>
            <a:endParaRPr lang="sr-Latn-RS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4881998-712B-46DE-9519-9F1280D282FD}"/>
              </a:ext>
            </a:extLst>
          </p:cNvPr>
          <p:cNvCxnSpPr>
            <a:cxnSpLocks/>
            <a:stCxn id="6" idx="0"/>
          </p:cNvCxnSpPr>
          <p:nvPr/>
        </p:nvCxnSpPr>
        <p:spPr>
          <a:xfrm flipV="1">
            <a:off x="2895600" y="2511669"/>
            <a:ext cx="0" cy="286336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99D0842-CB38-4023-94B0-9561037885CE}"/>
              </a:ext>
            </a:extLst>
          </p:cNvPr>
          <p:cNvCxnSpPr>
            <a:cxnSpLocks/>
            <a:stCxn id="9" idx="0"/>
          </p:cNvCxnSpPr>
          <p:nvPr/>
        </p:nvCxnSpPr>
        <p:spPr>
          <a:xfrm flipV="1">
            <a:off x="7200900" y="2438399"/>
            <a:ext cx="0" cy="293663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D7F84-47AB-4BC6-B515-1AF05BB39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Koja je priroda povezanosti?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CAFD8-3801-484D-9119-2441DA5E6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/>
              <a:t>Za ovo nam je potrebno da gledamo odnose između izvornih varijabli i </a:t>
            </a:r>
            <a:r>
              <a:rPr lang="sr-Latn-RS" dirty="0" err="1"/>
              <a:t>kanoničkih</a:t>
            </a:r>
            <a:r>
              <a:rPr lang="sr-Latn-RS" dirty="0"/>
              <a:t> komponenti</a:t>
            </a:r>
          </a:p>
          <a:p>
            <a:r>
              <a:rPr lang="sr-Latn-RS" dirty="0"/>
              <a:t>Slično kao u FA, postoji nekoliko matrica / koeficijenata koji su nam relevantni</a:t>
            </a:r>
          </a:p>
          <a:p>
            <a:pPr lvl="1"/>
            <a:r>
              <a:rPr lang="sr-Latn-RS" dirty="0"/>
              <a:t>Koeficijent </a:t>
            </a:r>
            <a:r>
              <a:rPr lang="sr-Latn-RS" dirty="0" err="1"/>
              <a:t>kanoničke</a:t>
            </a:r>
            <a:r>
              <a:rPr lang="sr-Latn-RS" dirty="0"/>
              <a:t> funkcije (matrica </a:t>
            </a:r>
            <a:r>
              <a:rPr lang="sr-Latn-RS" dirty="0" err="1"/>
              <a:t>kanoničkih</a:t>
            </a:r>
            <a:r>
              <a:rPr lang="sr-Latn-RS" dirty="0"/>
              <a:t> koeficijenata)</a:t>
            </a:r>
          </a:p>
          <a:p>
            <a:pPr lvl="1"/>
            <a:r>
              <a:rPr lang="sr-Latn-RS" dirty="0"/>
              <a:t>Koeficijent </a:t>
            </a:r>
            <a:r>
              <a:rPr lang="sr-Latn-RS" dirty="0" err="1"/>
              <a:t>kanoničke</a:t>
            </a:r>
            <a:r>
              <a:rPr lang="sr-Latn-RS" dirty="0"/>
              <a:t> strukture (matrica strukture)</a:t>
            </a:r>
          </a:p>
          <a:p>
            <a:pPr lvl="1"/>
            <a:r>
              <a:rPr lang="sr-Latn-RS" dirty="0"/>
              <a:t>Koeficijent </a:t>
            </a:r>
            <a:r>
              <a:rPr lang="sr-Latn-RS" dirty="0" err="1"/>
              <a:t>kanoničke</a:t>
            </a:r>
            <a:r>
              <a:rPr lang="sr-Latn-RS" dirty="0"/>
              <a:t> kros-strukture (matrica kros-strukture)</a:t>
            </a:r>
          </a:p>
          <a:p>
            <a:r>
              <a:rPr lang="sr-Latn-RS" dirty="0"/>
              <a:t>Sve ove matrice / koeficijente dobijamo DVA puta – za levi (</a:t>
            </a:r>
            <a:r>
              <a:rPr lang="sr-Latn-RS" dirty="0" err="1"/>
              <a:t>prediktorski</a:t>
            </a:r>
            <a:r>
              <a:rPr lang="sr-Latn-RS" dirty="0"/>
              <a:t>) i desni (kriterijumski skup)</a:t>
            </a:r>
          </a:p>
        </p:txBody>
      </p:sp>
    </p:spTree>
    <p:extLst>
      <p:ext uri="{BB962C8B-B14F-4D97-AF65-F5344CB8AC3E}">
        <p14:creationId xmlns:p14="http://schemas.microsoft.com/office/powerpoint/2010/main" val="39664450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D1DF8-1B10-4FA3-96F2-FD1E359D6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Koeficijenti </a:t>
            </a:r>
            <a:r>
              <a:rPr lang="sr-Latn-RS" dirty="0" err="1"/>
              <a:t>kanoničke</a:t>
            </a:r>
            <a:r>
              <a:rPr lang="sr-Latn-RS" dirty="0"/>
              <a:t> funkcije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761CD-C243-4C4E-A0D7-5D315CD4F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b="1" dirty="0"/>
              <a:t>Doprinosi</a:t>
            </a:r>
            <a:r>
              <a:rPr lang="sr-Latn-RS" dirty="0"/>
              <a:t> izvornih varijabli izgradnji </a:t>
            </a:r>
            <a:r>
              <a:rPr lang="sr-Latn-RS" dirty="0" err="1"/>
              <a:t>kanoničkih</a:t>
            </a:r>
            <a:r>
              <a:rPr lang="sr-Latn-RS" dirty="0"/>
              <a:t> funkcija</a:t>
            </a:r>
          </a:p>
          <a:p>
            <a:r>
              <a:rPr lang="sr-Latn-RS" dirty="0"/>
              <a:t>Analogni beta </a:t>
            </a:r>
            <a:r>
              <a:rPr lang="sr-Latn-RS" dirty="0" err="1"/>
              <a:t>ponderima</a:t>
            </a:r>
            <a:r>
              <a:rPr lang="sr-Latn-RS" dirty="0"/>
              <a:t> i faktorskim koeficijentima</a:t>
            </a:r>
          </a:p>
          <a:p>
            <a:pPr>
              <a:defRPr/>
            </a:pPr>
            <a:r>
              <a:rPr lang="sr-Latn-RS" dirty="0"/>
              <a:t>Njihova veličina zavisi od </a:t>
            </a:r>
            <a:r>
              <a:rPr lang="en-US" dirty="0" err="1"/>
              <a:t>korelacije</a:t>
            </a:r>
            <a:r>
              <a:rPr lang="en-US" dirty="0"/>
              <a:t> </a:t>
            </a:r>
            <a:r>
              <a:rPr lang="sr-Latn-RS" dirty="0"/>
              <a:t>sa</a:t>
            </a:r>
            <a:r>
              <a:rPr lang="en-US" dirty="0"/>
              <a:t> </a:t>
            </a:r>
            <a:r>
              <a:rPr lang="en-US" dirty="0" err="1"/>
              <a:t>kanoničk</a:t>
            </a:r>
            <a:r>
              <a:rPr lang="sr-Latn-RS" dirty="0"/>
              <a:t>om</a:t>
            </a:r>
            <a:r>
              <a:rPr lang="en-US" dirty="0"/>
              <a:t> </a:t>
            </a:r>
            <a:r>
              <a:rPr lang="en-US" dirty="0" err="1"/>
              <a:t>komponent</a:t>
            </a:r>
            <a:r>
              <a:rPr lang="sr-Latn-RS" dirty="0"/>
              <a:t>om (poželjno što viša)</a:t>
            </a:r>
            <a:r>
              <a:rPr lang="en-US" dirty="0"/>
              <a:t>,</a:t>
            </a:r>
            <a:r>
              <a:rPr lang="sr-Latn-RS" dirty="0"/>
              <a:t> ali i </a:t>
            </a:r>
            <a:r>
              <a:rPr lang="en-US" dirty="0"/>
              <a:t>s</a:t>
            </a:r>
            <a:r>
              <a:rPr lang="sr-Latn-RS" dirty="0"/>
              <a:t>a</a:t>
            </a:r>
            <a:r>
              <a:rPr lang="en-US" dirty="0"/>
              <a:t> </a:t>
            </a:r>
            <a:r>
              <a:rPr lang="en-US" dirty="0" err="1"/>
              <a:t>ostalim</a:t>
            </a:r>
            <a:r>
              <a:rPr lang="en-US" dirty="0"/>
              <a:t> </a:t>
            </a:r>
            <a:r>
              <a:rPr lang="en-US" dirty="0" err="1"/>
              <a:t>varijablama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seta</a:t>
            </a:r>
            <a:r>
              <a:rPr lang="sr-Latn-RS" dirty="0"/>
              <a:t> (poželjno što niža)</a:t>
            </a:r>
          </a:p>
          <a:p>
            <a:pPr>
              <a:defRPr/>
            </a:pPr>
            <a:r>
              <a:rPr lang="sr-Latn-RS" dirty="0"/>
              <a:t>Mogu imati vrednosti veće od 1</a:t>
            </a:r>
            <a:endParaRPr lang="sr-Latn-C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7405040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80425-DC3F-4A00-B349-64F969B68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Koeficijenti strukture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1FBF5-2BF6-428B-839F-6D65869A2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b="1" dirty="0"/>
              <a:t>Korelacije</a:t>
            </a:r>
            <a:r>
              <a:rPr lang="sr-Latn-RS" dirty="0"/>
              <a:t> izvornih varijabli i </a:t>
            </a:r>
            <a:r>
              <a:rPr lang="sr-Latn-RS" dirty="0" err="1"/>
              <a:t>kanoničkih</a:t>
            </a:r>
            <a:r>
              <a:rPr lang="sr-Latn-RS" dirty="0"/>
              <a:t> komponenti</a:t>
            </a:r>
          </a:p>
          <a:p>
            <a:r>
              <a:rPr lang="sr-Latn-RS" dirty="0"/>
              <a:t>Analogni koeficijentima strukture iz FA i </a:t>
            </a:r>
            <a:r>
              <a:rPr lang="sr-Latn-RS" dirty="0" err="1"/>
              <a:t>regresionom</a:t>
            </a:r>
            <a:r>
              <a:rPr lang="sr-Latn-RS" dirty="0"/>
              <a:t> faktoru iz MR</a:t>
            </a:r>
          </a:p>
          <a:p>
            <a:r>
              <a:rPr lang="sr-Latn-RS" dirty="0"/>
              <a:t>Njihovim </a:t>
            </a:r>
            <a:r>
              <a:rPr lang="sr-Latn-RS" dirty="0" err="1"/>
              <a:t>kvadriranjem</a:t>
            </a:r>
            <a:r>
              <a:rPr lang="sr-Latn-RS" dirty="0"/>
              <a:t> dobijamo procenat deljene varijanse između izvorne varijable i </a:t>
            </a:r>
            <a:r>
              <a:rPr lang="sr-Latn-RS" dirty="0" err="1"/>
              <a:t>kanoničke</a:t>
            </a:r>
            <a:r>
              <a:rPr lang="sr-Latn-RS" dirty="0"/>
              <a:t> komponente</a:t>
            </a:r>
          </a:p>
        </p:txBody>
      </p:sp>
    </p:spTree>
    <p:extLst>
      <p:ext uri="{BB962C8B-B14F-4D97-AF65-F5344CB8AC3E}">
        <p14:creationId xmlns:p14="http://schemas.microsoft.com/office/powerpoint/2010/main" val="2017537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F33C2-9003-4B59-9B16-76B060EF3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Faktorska analiza – podsećanje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5A280-BF42-4376-A921-7A1281D57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/>
              <a:t>Šta je cilj FA?</a:t>
            </a:r>
          </a:p>
          <a:p>
            <a:pPr lvl="1"/>
            <a:r>
              <a:rPr lang="sr-Latn-RS" dirty="0"/>
              <a:t>Da se na osnovu </a:t>
            </a:r>
            <a:r>
              <a:rPr lang="sr-Latn-CS" dirty="0"/>
              <a:t>n izvornih varijabli koje su međusobno </a:t>
            </a:r>
            <a:r>
              <a:rPr lang="sr-Latn-CS" dirty="0" err="1"/>
              <a:t>korelirane</a:t>
            </a:r>
            <a:r>
              <a:rPr lang="sr-Latn-CS" dirty="0"/>
              <a:t> izdvoji manji broj ortogonalnih linearnih kombinacija izvornih varijabli i to tako da svaka nova komponenta objašnjava najveću moguću proporciju </a:t>
            </a:r>
            <a:r>
              <a:rPr lang="sr-Latn-CS" dirty="0" err="1"/>
              <a:t>rezidualne</a:t>
            </a:r>
            <a:r>
              <a:rPr lang="en-US" dirty="0"/>
              <a:t> </a:t>
            </a:r>
            <a:r>
              <a:rPr lang="sr-Latn-CS" dirty="0"/>
              <a:t>varijanse</a:t>
            </a:r>
          </a:p>
          <a:p>
            <a:pPr lvl="1"/>
            <a:r>
              <a:rPr lang="sr-Latn-CS" dirty="0"/>
              <a:t>Naknadno možemo raditi i rotacije faktora</a:t>
            </a:r>
          </a:p>
          <a:p>
            <a:r>
              <a:rPr lang="sr-Latn-CS" dirty="0"/>
              <a:t>Osnovna pitanja u FA?</a:t>
            </a:r>
          </a:p>
          <a:p>
            <a:pPr lvl="1"/>
            <a:r>
              <a:rPr lang="sr-Latn-CS" altLang="en-US" dirty="0"/>
              <a:t>Koliko je faktora potrebno da bismo objasnili odnos datih varijabli (matricu korelacija)?</a:t>
            </a:r>
          </a:p>
          <a:p>
            <a:pPr lvl="1"/>
            <a:r>
              <a:rPr lang="sr-Latn-CS" altLang="en-US" dirty="0"/>
              <a:t>Kakva je priroda ovih faktora?</a:t>
            </a:r>
            <a:r>
              <a:rPr lang="en-US" altLang="en-US" dirty="0"/>
              <a:t> </a:t>
            </a:r>
            <a:endParaRPr lang="sr-Latn-CS" altLang="en-US" dirty="0"/>
          </a:p>
          <a:p>
            <a:pPr lvl="1"/>
            <a:r>
              <a:rPr lang="sr-Latn-CS" altLang="en-US" dirty="0"/>
              <a:t>Koliko dobro pretpostavljeni faktori objašnjavaju date </a:t>
            </a:r>
            <a:r>
              <a:rPr lang="sr-Latn-CS" altLang="en-US" dirty="0" err="1"/>
              <a:t>manifestne</a:t>
            </a:r>
            <a:r>
              <a:rPr lang="sr-Latn-CS" altLang="en-US" dirty="0"/>
              <a:t> varijable?</a:t>
            </a:r>
            <a:endParaRPr lang="en-US" altLang="en-US" dirty="0"/>
          </a:p>
          <a:p>
            <a:pPr lvl="1"/>
            <a:r>
              <a:rPr lang="sr-Latn-CS" altLang="en-US" dirty="0"/>
              <a:t>Kolika je proporcija specifične varijanse i varijanse greške?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393518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E8F42-B2DC-4E6C-8C96-9985DD3B7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Koeficijenti kros-strukture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98F21F-B370-402F-AA26-DF5F386446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b="1" dirty="0"/>
              <a:t>Korelacije</a:t>
            </a:r>
            <a:r>
              <a:rPr lang="sr-Latn-RS" dirty="0"/>
              <a:t> izvornih varijabli i </a:t>
            </a:r>
            <a:r>
              <a:rPr lang="sr-Latn-RS" dirty="0" err="1"/>
              <a:t>kanoničkih</a:t>
            </a:r>
            <a:r>
              <a:rPr lang="sr-Latn-RS" dirty="0"/>
              <a:t> komponenti iz OPOZITNOG skupa</a:t>
            </a:r>
          </a:p>
          <a:p>
            <a:r>
              <a:rPr lang="sr-Latn-CS" dirty="0"/>
              <a:t>Dobijaju se kao proizvod koeficijenta strukture i odgovarajuće </a:t>
            </a:r>
            <a:r>
              <a:rPr lang="sr-Latn-CS" dirty="0" err="1"/>
              <a:t>kanoničke</a:t>
            </a:r>
            <a:r>
              <a:rPr lang="sr-Latn-CS" dirty="0"/>
              <a:t> korelacije</a:t>
            </a:r>
            <a:endParaRPr lang="sr-Latn-RS" dirty="0"/>
          </a:p>
          <a:p>
            <a:r>
              <a:rPr lang="sr-Latn-RS" dirty="0"/>
              <a:t>Ne preslikavaju se direktno na koeficijente iz FA i MR, u suštini analogni koeficijentima strukture (samo za opozitni skup)</a:t>
            </a:r>
          </a:p>
          <a:p>
            <a:r>
              <a:rPr lang="sr-Latn-RS" dirty="0"/>
              <a:t>Njihovim </a:t>
            </a:r>
            <a:r>
              <a:rPr lang="sr-Latn-RS" dirty="0" err="1"/>
              <a:t>kvadriranjem</a:t>
            </a:r>
            <a:r>
              <a:rPr lang="sr-Latn-RS" dirty="0"/>
              <a:t> dobijamo procenat deljene varijanse između izvorne varijable iz jednog skupa i </a:t>
            </a:r>
            <a:r>
              <a:rPr lang="sr-Latn-RS" dirty="0" err="1"/>
              <a:t>kanoničke</a:t>
            </a:r>
            <a:r>
              <a:rPr lang="sr-Latn-RS" dirty="0"/>
              <a:t> komponente iz opozitnog skupa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1929306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>
            <a:extLst>
              <a:ext uri="{FF2B5EF4-FFF2-40B4-BE49-F238E27FC236}">
                <a16:creationId xmlns:a16="http://schemas.microsoft.com/office/drawing/2014/main" id="{9FE4EE9E-A07A-4E46-9B6E-4AB48DD145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sz="4000" dirty="0">
                <a:latin typeface="+mn-lt"/>
              </a:rPr>
              <a:t>Svi koeficijenti za </a:t>
            </a:r>
            <a:r>
              <a:rPr lang="sr-Latn-CS" sz="4000" dirty="0" err="1">
                <a:latin typeface="+mn-lt"/>
              </a:rPr>
              <a:t>levi</a:t>
            </a:r>
            <a:r>
              <a:rPr lang="sr-Latn-CS" sz="4000" dirty="0">
                <a:latin typeface="+mn-lt"/>
              </a:rPr>
              <a:t> skup</a:t>
            </a:r>
          </a:p>
        </p:txBody>
      </p:sp>
      <p:graphicFrame>
        <p:nvGraphicFramePr>
          <p:cNvPr id="111056" name="Group 464">
            <a:extLst>
              <a:ext uri="{FF2B5EF4-FFF2-40B4-BE49-F238E27FC236}">
                <a16:creationId xmlns:a16="http://schemas.microsoft.com/office/drawing/2014/main" id="{8C23D902-751F-4264-A555-C22572D1CFCA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226660779"/>
              </p:ext>
            </p:extLst>
          </p:nvPr>
        </p:nvGraphicFramePr>
        <p:xfrm>
          <a:off x="990600" y="1905000"/>
          <a:ext cx="7086600" cy="4572000"/>
        </p:xfrm>
        <a:graphic>
          <a:graphicData uri="http://schemas.openxmlformats.org/drawingml/2006/table">
            <a:tbl>
              <a:tblPr/>
              <a:tblGrid>
                <a:gridCol w="1192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2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2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2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2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2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23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f1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yx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f2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yx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intma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.542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.639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.250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.673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.317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.061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odbot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-.480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-.636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-.249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-.466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.104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.020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kazot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-.293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-.552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-.216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.403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.142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.027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zahot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-.272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-.547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-.214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.355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.221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.043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odbma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.024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-.491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-.192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.835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.264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.051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kazma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-.180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-.476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-.186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-.686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-.301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-.058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zahma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-.072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-.421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-.165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-.039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.018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.003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konot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.375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-.080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-.031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-.435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-.060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-.012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konma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.378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-.071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-.028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.035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-.175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-.034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>
            <a:extLst>
              <a:ext uri="{FF2B5EF4-FFF2-40B4-BE49-F238E27FC236}">
                <a16:creationId xmlns:a16="http://schemas.microsoft.com/office/drawing/2014/main" id="{9FE4EE9E-A07A-4E46-9B6E-4AB48DD145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sz="4000" dirty="0" err="1">
                <a:latin typeface="+mn-lt"/>
              </a:rPr>
              <a:t>Kanonički</a:t>
            </a:r>
            <a:r>
              <a:rPr lang="sr-Latn-CS" sz="4000" dirty="0">
                <a:latin typeface="+mn-lt"/>
              </a:rPr>
              <a:t> koeficijenti za </a:t>
            </a:r>
            <a:r>
              <a:rPr lang="sr-Latn-CS" sz="4000" dirty="0" err="1">
                <a:latin typeface="+mn-lt"/>
              </a:rPr>
              <a:t>levi</a:t>
            </a:r>
            <a:r>
              <a:rPr lang="sr-Latn-CS" sz="4000" dirty="0">
                <a:latin typeface="+mn-lt"/>
              </a:rPr>
              <a:t> skup</a:t>
            </a:r>
          </a:p>
        </p:txBody>
      </p:sp>
      <p:graphicFrame>
        <p:nvGraphicFramePr>
          <p:cNvPr id="111056" name="Group 464">
            <a:extLst>
              <a:ext uri="{FF2B5EF4-FFF2-40B4-BE49-F238E27FC236}">
                <a16:creationId xmlns:a16="http://schemas.microsoft.com/office/drawing/2014/main" id="{8C23D902-751F-4264-A555-C22572D1CFCA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33905874"/>
              </p:ext>
            </p:extLst>
          </p:nvPr>
        </p:nvGraphicFramePr>
        <p:xfrm>
          <a:off x="990600" y="1905000"/>
          <a:ext cx="7086600" cy="4572000"/>
        </p:xfrm>
        <a:graphic>
          <a:graphicData uri="http://schemas.openxmlformats.org/drawingml/2006/table">
            <a:tbl>
              <a:tblPr/>
              <a:tblGrid>
                <a:gridCol w="1192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2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2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2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2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2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23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f1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yx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f2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yx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intma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.542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.639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.250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.673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.317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.061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odbot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-.480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-.636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-.249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-.466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.104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.020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kazot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-.293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-.552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-.216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.403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.142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.027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zahot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-.272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-.547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-.214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.355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.221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.043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odbma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.024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-.491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-.192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.835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.264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.051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kazma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-.180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-.476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-.186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-.686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-.301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-.058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zahma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-.072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-.421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-.165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-.039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.018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.003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konot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.375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-.080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-.031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-.435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-.060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-.012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konma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.378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-.071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-.028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.035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-.175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-.034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31789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>
            <a:extLst>
              <a:ext uri="{FF2B5EF4-FFF2-40B4-BE49-F238E27FC236}">
                <a16:creationId xmlns:a16="http://schemas.microsoft.com/office/drawing/2014/main" id="{9FE4EE9E-A07A-4E46-9B6E-4AB48DD145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sz="4000" dirty="0">
                <a:latin typeface="+mn-lt"/>
              </a:rPr>
              <a:t>Koeficijenti strukture za </a:t>
            </a:r>
            <a:r>
              <a:rPr lang="sr-Latn-CS" sz="4000" dirty="0" err="1">
                <a:latin typeface="+mn-lt"/>
              </a:rPr>
              <a:t>levi</a:t>
            </a:r>
            <a:r>
              <a:rPr lang="sr-Latn-CS" sz="4000" dirty="0">
                <a:latin typeface="+mn-lt"/>
              </a:rPr>
              <a:t> skup</a:t>
            </a:r>
          </a:p>
        </p:txBody>
      </p:sp>
      <p:graphicFrame>
        <p:nvGraphicFramePr>
          <p:cNvPr id="111056" name="Group 464">
            <a:extLst>
              <a:ext uri="{FF2B5EF4-FFF2-40B4-BE49-F238E27FC236}">
                <a16:creationId xmlns:a16="http://schemas.microsoft.com/office/drawing/2014/main" id="{8C23D902-751F-4264-A555-C22572D1CFCA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680222450"/>
              </p:ext>
            </p:extLst>
          </p:nvPr>
        </p:nvGraphicFramePr>
        <p:xfrm>
          <a:off x="990600" y="1905000"/>
          <a:ext cx="7086600" cy="4572000"/>
        </p:xfrm>
        <a:graphic>
          <a:graphicData uri="http://schemas.openxmlformats.org/drawingml/2006/table">
            <a:tbl>
              <a:tblPr/>
              <a:tblGrid>
                <a:gridCol w="1192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2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2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2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2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2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23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f1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yx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f2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yx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intma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.542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.639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.250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.673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.317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.061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odbot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-.480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-.636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-.249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-.466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.104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.020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kazot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-.293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-.552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-.216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.403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.142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.027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zahot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-.272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-.547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-.214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.355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.221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.043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odbma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.024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-.491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-.192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.835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.264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.051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kazma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-.180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-.476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-.186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-.686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-.301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-.058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zahma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-.072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-.421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-.165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-.039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.018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.003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konot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.375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-.080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-.031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-.435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-.060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-.012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konma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.378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-.071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-.028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.035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-.175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-.034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91436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>
            <a:extLst>
              <a:ext uri="{FF2B5EF4-FFF2-40B4-BE49-F238E27FC236}">
                <a16:creationId xmlns:a16="http://schemas.microsoft.com/office/drawing/2014/main" id="{9FE4EE9E-A07A-4E46-9B6E-4AB48DD145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r-Latn-CS" sz="4000" dirty="0">
                <a:latin typeface="+mn-lt"/>
              </a:rPr>
              <a:t>Koeficijenti kros-strukture za </a:t>
            </a:r>
            <a:r>
              <a:rPr lang="sr-Latn-CS" sz="4000" dirty="0" err="1">
                <a:latin typeface="+mn-lt"/>
              </a:rPr>
              <a:t>levi</a:t>
            </a:r>
            <a:r>
              <a:rPr lang="sr-Latn-CS" sz="4000" dirty="0">
                <a:latin typeface="+mn-lt"/>
              </a:rPr>
              <a:t> skup</a:t>
            </a:r>
          </a:p>
        </p:txBody>
      </p:sp>
      <p:graphicFrame>
        <p:nvGraphicFramePr>
          <p:cNvPr id="111056" name="Group 464">
            <a:extLst>
              <a:ext uri="{FF2B5EF4-FFF2-40B4-BE49-F238E27FC236}">
                <a16:creationId xmlns:a16="http://schemas.microsoft.com/office/drawing/2014/main" id="{8C23D902-751F-4264-A555-C22572D1CFCA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570496079"/>
              </p:ext>
            </p:extLst>
          </p:nvPr>
        </p:nvGraphicFramePr>
        <p:xfrm>
          <a:off x="990600" y="1905000"/>
          <a:ext cx="7086600" cy="4572000"/>
        </p:xfrm>
        <a:graphic>
          <a:graphicData uri="http://schemas.openxmlformats.org/drawingml/2006/table">
            <a:tbl>
              <a:tblPr/>
              <a:tblGrid>
                <a:gridCol w="1192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2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2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2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2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2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23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f1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yx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f2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yx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intma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.542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.639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.250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.673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.317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.061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odbot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-.480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-.636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-.249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-.466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.104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.020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kazot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-.293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-.552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-.216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.403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.142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.027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zahot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-.272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-.547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-.214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.355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.221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.043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odbma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.024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-.491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-.192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.835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.264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.051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kazma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-.180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-.476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-.186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-.686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-.301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-.058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zahma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-.072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-.421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-.165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-.039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.018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.003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konot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.375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-.080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-.031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-.435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-.060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-.012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konma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.378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-.071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-.028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.035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-.175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-.034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25839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4" name="Rectangle 4">
            <a:extLst>
              <a:ext uri="{FF2B5EF4-FFF2-40B4-BE49-F238E27FC236}">
                <a16:creationId xmlns:a16="http://schemas.microsoft.com/office/drawing/2014/main" id="{BB0D043D-759B-427B-BD61-C9C833D9AE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dirty="0">
                <a:latin typeface="+mn-lt"/>
              </a:rPr>
              <a:t>Svi koeficijenti za desni skup</a:t>
            </a:r>
          </a:p>
        </p:txBody>
      </p:sp>
      <p:graphicFrame>
        <p:nvGraphicFramePr>
          <p:cNvPr id="112820" name="Group 180">
            <a:extLst>
              <a:ext uri="{FF2B5EF4-FFF2-40B4-BE49-F238E27FC236}">
                <a16:creationId xmlns:a16="http://schemas.microsoft.com/office/drawing/2014/main" id="{F2097F10-894B-4F6C-9A81-E1B9732A7FAE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389713345"/>
              </p:ext>
            </p:extLst>
          </p:nvPr>
        </p:nvGraphicFramePr>
        <p:xfrm>
          <a:off x="451338" y="2164761"/>
          <a:ext cx="8229600" cy="2528478"/>
        </p:xfrm>
        <a:graphic>
          <a:graphicData uri="http://schemas.openxmlformats.org/drawingml/2006/table">
            <a:tbl>
              <a:tblPr/>
              <a:tblGrid>
                <a:gridCol w="1604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09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37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w1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f1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f1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xy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w2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f2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f2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sr-Latn-CS" sz="2400" b="1" i="0" u="none" strike="noStrike" cap="none" normalizeH="0" baseline="-30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xy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skmotiv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-.722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-.955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-.374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1.145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.274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.053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88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kimpuls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-.165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-.731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-.286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-.935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-.445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-.086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prokrim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-.281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-.675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-.264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-.608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-.445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-.086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4" name="Rectangle 4">
            <a:extLst>
              <a:ext uri="{FF2B5EF4-FFF2-40B4-BE49-F238E27FC236}">
                <a16:creationId xmlns:a16="http://schemas.microsoft.com/office/drawing/2014/main" id="{BB0D043D-759B-427B-BD61-C9C833D9AE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dirty="0" err="1">
                <a:latin typeface="+mn-lt"/>
              </a:rPr>
              <a:t>Kanonički</a:t>
            </a:r>
            <a:r>
              <a:rPr lang="sr-Latn-CS" dirty="0">
                <a:latin typeface="+mn-lt"/>
              </a:rPr>
              <a:t> koeficijenti za desni skup</a:t>
            </a:r>
          </a:p>
        </p:txBody>
      </p:sp>
      <p:graphicFrame>
        <p:nvGraphicFramePr>
          <p:cNvPr id="112820" name="Group 180">
            <a:extLst>
              <a:ext uri="{FF2B5EF4-FFF2-40B4-BE49-F238E27FC236}">
                <a16:creationId xmlns:a16="http://schemas.microsoft.com/office/drawing/2014/main" id="{F2097F10-894B-4F6C-9A81-E1B9732A7FAE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215867344"/>
              </p:ext>
            </p:extLst>
          </p:nvPr>
        </p:nvGraphicFramePr>
        <p:xfrm>
          <a:off x="451338" y="2164761"/>
          <a:ext cx="8229600" cy="2528478"/>
        </p:xfrm>
        <a:graphic>
          <a:graphicData uri="http://schemas.openxmlformats.org/drawingml/2006/table">
            <a:tbl>
              <a:tblPr/>
              <a:tblGrid>
                <a:gridCol w="1604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09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37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w1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f1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f1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xy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w2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f2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f2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sr-Latn-CS" sz="2400" b="1" i="0" u="none" strike="noStrike" cap="none" normalizeH="0" baseline="-30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xy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skmotiv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-.722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-.955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-.374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1.145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.274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.053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88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kimpuls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-.165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-.731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-.286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-.935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-.445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-.086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prokrim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-.281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-.675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-.264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-.608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-.445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-.086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6575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4" name="Rectangle 4">
            <a:extLst>
              <a:ext uri="{FF2B5EF4-FFF2-40B4-BE49-F238E27FC236}">
                <a16:creationId xmlns:a16="http://schemas.microsoft.com/office/drawing/2014/main" id="{BB0D043D-759B-427B-BD61-C9C833D9AE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dirty="0">
                <a:latin typeface="+mn-lt"/>
              </a:rPr>
              <a:t>Koeficijenti strukture za desni skup</a:t>
            </a:r>
          </a:p>
        </p:txBody>
      </p:sp>
      <p:graphicFrame>
        <p:nvGraphicFramePr>
          <p:cNvPr id="112820" name="Group 180">
            <a:extLst>
              <a:ext uri="{FF2B5EF4-FFF2-40B4-BE49-F238E27FC236}">
                <a16:creationId xmlns:a16="http://schemas.microsoft.com/office/drawing/2014/main" id="{F2097F10-894B-4F6C-9A81-E1B9732A7FAE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936203502"/>
              </p:ext>
            </p:extLst>
          </p:nvPr>
        </p:nvGraphicFramePr>
        <p:xfrm>
          <a:off x="451338" y="2164761"/>
          <a:ext cx="8229600" cy="2528478"/>
        </p:xfrm>
        <a:graphic>
          <a:graphicData uri="http://schemas.openxmlformats.org/drawingml/2006/table">
            <a:tbl>
              <a:tblPr/>
              <a:tblGrid>
                <a:gridCol w="1604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09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37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w1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f1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f1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xy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w2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f2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f2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sr-Latn-CS" sz="2400" b="1" i="0" u="none" strike="noStrike" cap="none" normalizeH="0" baseline="-30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xy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skmotiv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-.722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-.955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-.374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1.145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.274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.053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88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kimpuls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-.165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-.731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-.286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-.935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-.445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-.086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prokrim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-.281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-.675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-.264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-.608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-.445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-.086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00713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4" name="Rectangle 4">
            <a:extLst>
              <a:ext uri="{FF2B5EF4-FFF2-40B4-BE49-F238E27FC236}">
                <a16:creationId xmlns:a16="http://schemas.microsoft.com/office/drawing/2014/main" id="{BB0D043D-759B-427B-BD61-C9C833D9AE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382000" cy="13843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sr-Latn-CS" sz="4000" dirty="0">
                <a:latin typeface="+mn-lt"/>
              </a:rPr>
              <a:t>Koeficijenti kros-strukture za desni skup</a:t>
            </a:r>
          </a:p>
        </p:txBody>
      </p:sp>
      <p:graphicFrame>
        <p:nvGraphicFramePr>
          <p:cNvPr id="112820" name="Group 180">
            <a:extLst>
              <a:ext uri="{FF2B5EF4-FFF2-40B4-BE49-F238E27FC236}">
                <a16:creationId xmlns:a16="http://schemas.microsoft.com/office/drawing/2014/main" id="{F2097F10-894B-4F6C-9A81-E1B9732A7FAE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082870866"/>
              </p:ext>
            </p:extLst>
          </p:nvPr>
        </p:nvGraphicFramePr>
        <p:xfrm>
          <a:off x="451338" y="2164761"/>
          <a:ext cx="8229600" cy="2528478"/>
        </p:xfrm>
        <a:graphic>
          <a:graphicData uri="http://schemas.openxmlformats.org/drawingml/2006/table">
            <a:tbl>
              <a:tblPr/>
              <a:tblGrid>
                <a:gridCol w="1604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09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37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w1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f1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f1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xy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w2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f2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f2</a:t>
                      </a:r>
                      <a:r>
                        <a:rPr kumimoji="0" lang="sr-Latn-CS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sr-Latn-CS" sz="2400" b="1" i="0" u="none" strike="noStrike" cap="none" normalizeH="0" baseline="-3000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xy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skmotiv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-.722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-.955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-.374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1.145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.274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.053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88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kimpuls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-.165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-.731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-.286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-.935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-.445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-.086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prokrim</a:t>
                      </a:r>
                      <a:endParaRPr kumimoji="0" lang="sr-Latn-C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-.281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-.675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-.264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-.608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-.445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-.086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732021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>
            <a:extLst>
              <a:ext uri="{FF2B5EF4-FFF2-40B4-BE49-F238E27FC236}">
                <a16:creationId xmlns:a16="http://schemas.microsoft.com/office/drawing/2014/main" id="{E045EA9B-B5D5-4447-A1B4-691D026250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r-Latn-RS" dirty="0"/>
              <a:t>Koja je priroda povezanosti?</a:t>
            </a:r>
            <a:endParaRPr lang="sr-Latn-CS" dirty="0"/>
          </a:p>
        </p:txBody>
      </p:sp>
      <p:sp>
        <p:nvSpPr>
          <p:cNvPr id="132099" name="Rectangle 3">
            <a:extLst>
              <a:ext uri="{FF2B5EF4-FFF2-40B4-BE49-F238E27FC236}">
                <a16:creationId xmlns:a16="http://schemas.microsoft.com/office/drawing/2014/main" id="{1A00A432-6D4E-4891-A2D1-B6A52517485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sr-Latn-CS" sz="2800" dirty="0" err="1"/>
              <a:t>Kanoničke</a:t>
            </a:r>
            <a:r>
              <a:rPr lang="sr-Latn-CS" sz="2800" dirty="0"/>
              <a:t> komponente posmatramo kao latentne varijable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800" dirty="0"/>
              <a:t>O sadržaju tih varijabli zaključujemo na osnovu </a:t>
            </a:r>
            <a:r>
              <a:rPr lang="sr-Latn-CS" sz="2800" dirty="0" err="1"/>
              <a:t>kanoničkih</a:t>
            </a:r>
            <a:r>
              <a:rPr lang="sr-Latn-CS" sz="2800" dirty="0"/>
              <a:t> koeficijenata i koeficijenata strukture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800" dirty="0"/>
              <a:t>Ukoliko je </a:t>
            </a:r>
            <a:r>
              <a:rPr lang="sr-Latn-CS" sz="2800" dirty="0">
                <a:solidFill>
                  <a:srgbClr val="FF0000"/>
                </a:solidFill>
              </a:rPr>
              <a:t>apsolutna </a:t>
            </a:r>
            <a:r>
              <a:rPr lang="sr-Latn-CS" sz="2800" dirty="0" err="1">
                <a:solidFill>
                  <a:srgbClr val="FF0000"/>
                </a:solidFill>
              </a:rPr>
              <a:t>vrednost</a:t>
            </a:r>
            <a:r>
              <a:rPr lang="sr-Latn-CS" sz="2800" dirty="0">
                <a:solidFill>
                  <a:srgbClr val="FF0000"/>
                </a:solidFill>
              </a:rPr>
              <a:t> </a:t>
            </a:r>
            <a:r>
              <a:rPr lang="sr-Latn-CS" sz="2800" dirty="0"/>
              <a:t>koeficijenta veća – varijabla je </a:t>
            </a:r>
            <a:r>
              <a:rPr lang="sr-Latn-CS" sz="2800" dirty="0" err="1"/>
              <a:t>važnja</a:t>
            </a:r>
            <a:r>
              <a:rPr lang="sr-Latn-CS" sz="2800" dirty="0"/>
              <a:t> za interpretaciju </a:t>
            </a:r>
            <a:r>
              <a:rPr lang="sr-Latn-CS" sz="2800" dirty="0" err="1"/>
              <a:t>kanoničke</a:t>
            </a:r>
            <a:r>
              <a:rPr lang="sr-Latn-CS" sz="2800" dirty="0"/>
              <a:t> komponente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229C6C86-1366-4BCD-BB45-6D7EA9C8D1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dirty="0"/>
              <a:t>Linearna regresija – </a:t>
            </a:r>
            <a:r>
              <a:rPr lang="sr-Latn-CS" dirty="0" err="1"/>
              <a:t>podsećanje</a:t>
            </a:r>
            <a:endParaRPr lang="en-US" dirty="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AF0E95F-DADE-46F8-84A0-BA342A4EC5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sr-Latn-CS" altLang="sr-Latn-RS" dirty="0"/>
              <a:t>Šta je cilj MR?</a:t>
            </a:r>
          </a:p>
          <a:p>
            <a:pPr lvl="1"/>
            <a:r>
              <a:rPr lang="sr-Latn-CS" altLang="sr-Latn-RS" dirty="0"/>
              <a:t>Da se na osnovu </a:t>
            </a:r>
            <a:r>
              <a:rPr lang="sr-Latn-CS" dirty="0"/>
              <a:t>n izvornih </a:t>
            </a:r>
            <a:r>
              <a:rPr lang="sr-Latn-CS" dirty="0" err="1"/>
              <a:t>prediktorskih</a:t>
            </a:r>
            <a:r>
              <a:rPr lang="sr-Latn-CS" dirty="0"/>
              <a:t> varijabli koje su međusobno </a:t>
            </a:r>
            <a:r>
              <a:rPr lang="sr-Latn-CS" dirty="0" err="1"/>
              <a:t>korelirane</a:t>
            </a:r>
            <a:r>
              <a:rPr lang="sr-Latn-CS" dirty="0"/>
              <a:t> izdvoji linearna kombinacija </a:t>
            </a:r>
            <a:r>
              <a:rPr lang="sr-Latn-RS" dirty="0"/>
              <a:t>koja najbolje predviđa kriterijumsku varijablu</a:t>
            </a:r>
            <a:endParaRPr lang="sr-Latn-CS" altLang="sr-Latn-RS" dirty="0"/>
          </a:p>
          <a:p>
            <a:pPr eaLnBrk="1" hangingPunct="1"/>
            <a:r>
              <a:rPr lang="sr-Latn-CS" altLang="sr-Latn-RS" dirty="0"/>
              <a:t>Osnovna pitanja u MR:</a:t>
            </a:r>
          </a:p>
          <a:p>
            <a:pPr lvl="1"/>
            <a:r>
              <a:rPr lang="sr-Latn-CS" altLang="sr-Latn-RS" dirty="0"/>
              <a:t>Da li postoji veza između nezavisnih varijabli i zavisne varijable?</a:t>
            </a:r>
            <a:endParaRPr lang="en-US" altLang="sr-Latn-RS" dirty="0"/>
          </a:p>
          <a:p>
            <a:pPr lvl="1"/>
            <a:r>
              <a:rPr lang="sr-Latn-CS" altLang="sr-Latn-RS" dirty="0"/>
              <a:t>Koliki procenat varijanse kriterijuma možemo objasniti pomoću prediktora?</a:t>
            </a:r>
          </a:p>
          <a:p>
            <a:pPr lvl="1"/>
            <a:r>
              <a:rPr lang="sr-Latn-CS" altLang="sr-Latn-RS" dirty="0"/>
              <a:t>Koliki je specifični doprinos pojedinih prediktora u predviđanju kriterijuma?</a:t>
            </a:r>
          </a:p>
          <a:p>
            <a:pPr lvl="1"/>
            <a:r>
              <a:rPr lang="sr-Latn-CS" altLang="sr-Latn-RS" dirty="0"/>
              <a:t>Kakva je struktura latentne dimenzije (</a:t>
            </a:r>
            <a:r>
              <a:rPr lang="sr-Latn-CS" altLang="sr-Latn-RS" dirty="0" err="1"/>
              <a:t>regresionog</a:t>
            </a:r>
            <a:r>
              <a:rPr lang="sr-Latn-CS" altLang="sr-Latn-RS" dirty="0"/>
              <a:t> faktora)?</a:t>
            </a:r>
          </a:p>
          <a:p>
            <a:r>
              <a:rPr lang="sr-Latn-CS" altLang="sr-Latn-RS" dirty="0"/>
              <a:t>MR ima značajnu praktičnu </a:t>
            </a:r>
            <a:r>
              <a:rPr lang="sr-Latn-CS" altLang="sr-Latn-RS" dirty="0" err="1"/>
              <a:t>primenu</a:t>
            </a:r>
            <a:r>
              <a:rPr lang="sr-Latn-CS" altLang="sr-Latn-RS" dirty="0"/>
              <a:t> u selekciji </a:t>
            </a:r>
            <a:r>
              <a:rPr lang="sr-Latn-CS" altLang="sr-Latn-RS" dirty="0" err="1"/>
              <a:t>ljudi</a:t>
            </a:r>
            <a:endParaRPr lang="en-US" altLang="sr-Latn-R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>
            <a:extLst>
              <a:ext uri="{FF2B5EF4-FFF2-40B4-BE49-F238E27FC236}">
                <a16:creationId xmlns:a16="http://schemas.microsoft.com/office/drawing/2014/main" id="{057BB1AF-634E-4210-877B-09373A2876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r-Latn-RS" dirty="0"/>
              <a:t>Koja je priroda povezanosti?</a:t>
            </a:r>
            <a:endParaRPr lang="sr-Latn-CS" dirty="0"/>
          </a:p>
        </p:txBody>
      </p:sp>
      <p:sp>
        <p:nvSpPr>
          <p:cNvPr id="131075" name="Rectangle 3">
            <a:extLst>
              <a:ext uri="{FF2B5EF4-FFF2-40B4-BE49-F238E27FC236}">
                <a16:creationId xmlns:a16="http://schemas.microsoft.com/office/drawing/2014/main" id="{48B21AE6-0FBD-4295-88F7-B1E685BDD3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sr-Latn-RS" altLang="sr-Latn-RS" dirty="0"/>
              <a:t>VAŽNO: Pošto </a:t>
            </a:r>
            <a:r>
              <a:rPr lang="sr-Latn-CS" altLang="sr-Latn-RS" dirty="0"/>
              <a:t>je </a:t>
            </a:r>
            <a:r>
              <a:rPr lang="sr-Latn-CS" altLang="sr-Latn-RS" dirty="0" err="1"/>
              <a:t>kanonička</a:t>
            </a:r>
            <a:r>
              <a:rPr lang="sr-Latn-CS" altLang="sr-Latn-RS" dirty="0"/>
              <a:t> korelacija (kao i multipla regresija) </a:t>
            </a:r>
            <a:r>
              <a:rPr lang="sr-Latn-CS" altLang="sr-Latn-RS" dirty="0" err="1"/>
              <a:t>uvek</a:t>
            </a:r>
            <a:r>
              <a:rPr lang="sr-Latn-CS" altLang="sr-Latn-RS" dirty="0"/>
              <a:t> pozitivna, </a:t>
            </a:r>
            <a:r>
              <a:rPr lang="sr-Latn-CS" altLang="sr-Latn-RS" dirty="0" err="1"/>
              <a:t>smer</a:t>
            </a:r>
            <a:r>
              <a:rPr lang="sr-Latn-CS" altLang="sr-Latn-RS" dirty="0"/>
              <a:t> veza se određuje na osnovu koeficijenata strukture</a:t>
            </a:r>
          </a:p>
          <a:p>
            <a:pPr eaLnBrk="1" hangingPunct="1"/>
            <a:r>
              <a:rPr lang="sr-Latn-CS" altLang="sr-Latn-RS" dirty="0"/>
              <a:t>Ako su koeficijenti strukture u dva skupa istog </a:t>
            </a:r>
            <a:r>
              <a:rPr lang="sr-Latn-CS" altLang="sr-Latn-RS" dirty="0" err="1"/>
              <a:t>smera</a:t>
            </a:r>
            <a:r>
              <a:rPr lang="sr-Latn-CS" altLang="sr-Latn-RS" dirty="0"/>
              <a:t> (-- ili ++) veze su pozitivne</a:t>
            </a:r>
          </a:p>
          <a:p>
            <a:r>
              <a:rPr lang="sr-Latn-CS" altLang="sr-Latn-RS" dirty="0"/>
              <a:t>Ako su različitog </a:t>
            </a:r>
            <a:r>
              <a:rPr lang="sr-Latn-CS" altLang="sr-Latn-RS" dirty="0" err="1"/>
              <a:t>smera</a:t>
            </a:r>
            <a:r>
              <a:rPr lang="sr-Latn-CS" altLang="sr-Latn-RS" dirty="0"/>
              <a:t> veze su negativne</a:t>
            </a:r>
          </a:p>
          <a:p>
            <a:r>
              <a:rPr lang="sr-Latn-CS" dirty="0"/>
              <a:t>Prilikom interpretacije, ako je to zgodnije, može se </a:t>
            </a:r>
            <a:r>
              <a:rPr lang="sr-Latn-CS" dirty="0" err="1"/>
              <a:t>promeniti</a:t>
            </a:r>
            <a:r>
              <a:rPr lang="sr-Latn-CS" dirty="0"/>
              <a:t> predznak svim varijablama, ali se to onda mora uraditi i kod varijabli u suprotnom setu</a:t>
            </a:r>
            <a:endParaRPr lang="sr-Latn-CS" altLang="sr-Latn-RS" dirty="0"/>
          </a:p>
          <a:p>
            <a:pPr eaLnBrk="1" hangingPunct="1"/>
            <a:endParaRPr lang="sr-Latn-CS" altLang="sr-Latn-R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6" name="Rectangle 4">
            <a:extLst>
              <a:ext uri="{FF2B5EF4-FFF2-40B4-BE49-F238E27FC236}">
                <a16:creationId xmlns:a16="http://schemas.microsoft.com/office/drawing/2014/main" id="{322C7A6F-8800-46BE-9A63-7AD408DC99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dirty="0"/>
              <a:t>Koja je priroda povezanosti?</a:t>
            </a: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F383A298-3DAA-4C79-8D96-0D3E31518D6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dirty="0"/>
              <a:t>Rekli smo da za interpretaciju gledamo </a:t>
            </a:r>
            <a:r>
              <a:rPr lang="sr-Latn-CS" dirty="0" err="1"/>
              <a:t>kanoničke</a:t>
            </a:r>
            <a:r>
              <a:rPr lang="sr-Latn-CS" dirty="0"/>
              <a:t> koeficijente i koeficijente strukture</a:t>
            </a:r>
          </a:p>
          <a:p>
            <a:pPr eaLnBrk="1" hangingPunct="1">
              <a:defRPr/>
            </a:pPr>
            <a:r>
              <a:rPr lang="sr-Latn-CS" dirty="0"/>
              <a:t>Međutim, m</a:t>
            </a:r>
            <a:r>
              <a:rPr lang="en-US" dirty="0" err="1"/>
              <a:t>ože</a:t>
            </a:r>
            <a:r>
              <a:rPr lang="en-US" dirty="0"/>
              <a:t> </a:t>
            </a:r>
            <a:r>
              <a:rPr lang="sr-Latn-RS" dirty="0"/>
              <a:t>se desiti da se ovi koeficijenti međusobno bitno razlikuju</a:t>
            </a:r>
            <a:endParaRPr lang="sr-Latn-C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24DA0-F830-4488-A87B-BCF5A442B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Tipovi prediktora u KKA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936D4-2C66-4A97-9B2B-A2BA523BE0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/>
              <a:t>Kao i kod MR možemo razlikovati 4 tipa prediktora</a:t>
            </a:r>
          </a:p>
          <a:p>
            <a:pPr lvl="1"/>
            <a:r>
              <a:rPr lang="sr-Latn-RS" dirty="0"/>
              <a:t>Dobar, loš prediktor, </a:t>
            </a:r>
            <a:r>
              <a:rPr lang="sr-Latn-RS" dirty="0" err="1"/>
              <a:t>redundantu</a:t>
            </a:r>
            <a:r>
              <a:rPr lang="sr-Latn-RS" dirty="0"/>
              <a:t> varijablu i </a:t>
            </a:r>
            <a:r>
              <a:rPr lang="sr-Latn-RS" dirty="0" err="1"/>
              <a:t>supresor</a:t>
            </a:r>
            <a:endParaRPr lang="sr-Latn-RS" dirty="0"/>
          </a:p>
          <a:p>
            <a:r>
              <a:rPr lang="sr-Latn-RS" dirty="0"/>
              <a:t>Identifikujemo ih na osnovu kombinacije doprinosa / </a:t>
            </a:r>
            <a:r>
              <a:rPr lang="sr-Latn-RS" dirty="0" err="1"/>
              <a:t>kanoničkog</a:t>
            </a:r>
            <a:r>
              <a:rPr lang="sr-Latn-RS" dirty="0"/>
              <a:t> koeficijenta i korelacije / koeficijenta strukture</a:t>
            </a:r>
          </a:p>
          <a:p>
            <a:pPr lvl="1"/>
            <a:r>
              <a:rPr lang="sr-Latn-RS" dirty="0">
                <a:solidFill>
                  <a:srgbClr val="00B050"/>
                </a:solidFill>
              </a:rPr>
              <a:t>Dobar prediktor</a:t>
            </a:r>
            <a:r>
              <a:rPr lang="sr-Latn-RS" dirty="0"/>
              <a:t> – oba visoka</a:t>
            </a:r>
          </a:p>
          <a:p>
            <a:pPr lvl="1"/>
            <a:r>
              <a:rPr lang="sr-Latn-RS" dirty="0">
                <a:solidFill>
                  <a:srgbClr val="FF0000"/>
                </a:solidFill>
              </a:rPr>
              <a:t>Loš prediktor </a:t>
            </a:r>
            <a:r>
              <a:rPr lang="sr-Latn-RS" dirty="0"/>
              <a:t>– oba niska</a:t>
            </a:r>
          </a:p>
          <a:p>
            <a:pPr lvl="1"/>
            <a:r>
              <a:rPr lang="sr-Latn-RS" dirty="0">
                <a:solidFill>
                  <a:srgbClr val="0070C0"/>
                </a:solidFill>
              </a:rPr>
              <a:t>Redundantna varijabla </a:t>
            </a:r>
            <a:r>
              <a:rPr lang="sr-Latn-RS" dirty="0"/>
              <a:t>– visoka korelacija, ali nizak doprinos; nije neophodna u modelu</a:t>
            </a:r>
          </a:p>
          <a:p>
            <a:pPr lvl="1"/>
            <a:r>
              <a:rPr lang="sr-Latn-RS" dirty="0" err="1">
                <a:solidFill>
                  <a:srgbClr val="FFC000"/>
                </a:solidFill>
              </a:rPr>
              <a:t>Supresor</a:t>
            </a:r>
            <a:r>
              <a:rPr lang="sr-Latn-RS" dirty="0"/>
              <a:t>  - niska korelacija, ali visok doprinos ili suprotan smer korelacije i doprinosa (oba moraju biti različita od 0); može ukazivati na posredan uticaj varijable ili biti statistički artefakt</a:t>
            </a:r>
          </a:p>
        </p:txBody>
      </p:sp>
    </p:spTree>
    <p:extLst>
      <p:ext uri="{BB962C8B-B14F-4D97-AF65-F5344CB8AC3E}">
        <p14:creationId xmlns:p14="http://schemas.microsoft.com/office/powerpoint/2010/main" val="176730147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>
            <a:extLst>
              <a:ext uri="{FF2B5EF4-FFF2-40B4-BE49-F238E27FC236}">
                <a16:creationId xmlns:a16="http://schemas.microsoft.com/office/drawing/2014/main" id="{16652ABE-F13C-492B-8141-159F5ED78E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>
                <a:latin typeface="+mn-lt"/>
              </a:rPr>
              <a:t>Tipovi prediktora u KKA</a:t>
            </a:r>
          </a:p>
        </p:txBody>
      </p:sp>
      <p:graphicFrame>
        <p:nvGraphicFramePr>
          <p:cNvPr id="118787" name="Group 3">
            <a:extLst>
              <a:ext uri="{FF2B5EF4-FFF2-40B4-BE49-F238E27FC236}">
                <a16:creationId xmlns:a16="http://schemas.microsoft.com/office/drawing/2014/main" id="{CCFDF7A0-0D09-4EC0-A35E-FE32CDB69647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493423346"/>
              </p:ext>
            </p:extLst>
          </p:nvPr>
        </p:nvGraphicFramePr>
        <p:xfrm>
          <a:off x="990598" y="1828800"/>
          <a:ext cx="7162803" cy="4572000"/>
        </p:xfrm>
        <a:graphic>
          <a:graphicData uri="http://schemas.openxmlformats.org/drawingml/2006/table">
            <a:tbl>
              <a:tblPr/>
              <a:tblGrid>
                <a:gridCol w="11814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6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6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68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68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68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68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</a:t>
                      </a:r>
                      <a:r>
                        <a:rPr kumimoji="0" lang="sr-Latn-CS" sz="2400" b="0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kumimoji="0" lang="sr-Latn-CS" sz="24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f1</a:t>
                      </a:r>
                      <a:r>
                        <a:rPr kumimoji="0" lang="sr-Latn-CS" sz="24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yx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</a:t>
                      </a:r>
                      <a:r>
                        <a:rPr kumimoji="0" lang="sr-Latn-CS" sz="24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kumimoji="0" lang="sr-Latn-CS" sz="24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f2</a:t>
                      </a:r>
                      <a:r>
                        <a:rPr kumimoji="0" lang="sr-Latn-CS" sz="24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yx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intma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.542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.639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.250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.673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.317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.061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odbot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-.480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-.636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-.249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-.466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.104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.020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kazot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-.293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-.552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-.216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.403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.142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.027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zahot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-.272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-.547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-.214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.355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.221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.043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odbma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.024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-.491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-.192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.835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.264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.051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kazma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-.180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-.476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-.186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-.686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-.301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-.058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zahma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-.072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-.421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-.165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-.039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.018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.003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konot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.375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-.080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-.031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-.435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-.060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-.012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konma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.378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-.071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-.028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.035</a:t>
                      </a:r>
                      <a:endParaRPr kumimoji="0" lang="sr-Latn-C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-.175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-.034</a:t>
                      </a:r>
                      <a:endParaRPr kumimoji="0" lang="sr-Latn-C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F568C-78CF-4B04-943C-C2E2D8703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Proporcija objašnjene varijanse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FA8BD7-BF0B-42D0-A025-FAA2EBA7BB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Najčešće pitanje koliko </a:t>
            </a:r>
            <a:r>
              <a:rPr lang="sr-Latn-RS" dirty="0" err="1"/>
              <a:t>prediktorski</a:t>
            </a:r>
            <a:r>
              <a:rPr lang="sr-Latn-RS" dirty="0"/>
              <a:t> skup objašnjava kriterijumski</a:t>
            </a:r>
          </a:p>
          <a:p>
            <a:r>
              <a:rPr lang="sr-Latn-RS" dirty="0"/>
              <a:t>Koji procenat varijanse OPOZITNOG skupa objašnjava data </a:t>
            </a:r>
            <a:r>
              <a:rPr lang="sr-Latn-RS" dirty="0" err="1"/>
              <a:t>kanonička</a:t>
            </a:r>
            <a:r>
              <a:rPr lang="sr-Latn-RS" dirty="0"/>
              <a:t> komponenta</a:t>
            </a:r>
          </a:p>
          <a:p>
            <a:r>
              <a:rPr lang="sr-Latn-RS" dirty="0"/>
              <a:t>Ali može nas zanimati i koji procenat varijanse SVOG skupa objašnjava koja komponenta</a:t>
            </a:r>
          </a:p>
          <a:p>
            <a:r>
              <a:rPr lang="sr-Latn-RS" dirty="0"/>
              <a:t>Koliko je svaka varijabla objašnjena komponentama iz svog i opozitnog skupa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74641138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9C64B-A98B-4775-A3A8-726190F9D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Proporcija objašnjene varijanse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AA934-B93C-4D3B-97E0-C60B9A2FA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/>
              <a:t>Ako želimo da dobijemo proporciju objašnjene varijanse – šta bismo mogli da gledamo?</a:t>
            </a:r>
          </a:p>
          <a:p>
            <a:pPr lvl="1"/>
            <a:r>
              <a:rPr lang="sr-Latn-RS" dirty="0"/>
              <a:t>Matricu strukture, jer se u njoj nalaze korelacije</a:t>
            </a:r>
          </a:p>
          <a:p>
            <a:pPr lvl="1"/>
            <a:r>
              <a:rPr lang="sr-Latn-RS" dirty="0"/>
              <a:t>Ili matricu kros-strukture, koja takođe sadrži korelacije, ali sa </a:t>
            </a:r>
            <a:r>
              <a:rPr lang="sr-Latn-RS" dirty="0" err="1"/>
              <a:t>kanoničkim</a:t>
            </a:r>
            <a:r>
              <a:rPr lang="sr-Latn-RS" dirty="0"/>
              <a:t> komponentama iz opozitnog skupa</a:t>
            </a:r>
          </a:p>
          <a:p>
            <a:r>
              <a:rPr lang="sr-Latn-RS" dirty="0"/>
              <a:t>VAŽNO – </a:t>
            </a:r>
            <a:r>
              <a:rPr lang="sr-Latn-RS" dirty="0" err="1"/>
              <a:t>kanoničke</a:t>
            </a:r>
            <a:r>
              <a:rPr lang="sr-Latn-RS" dirty="0"/>
              <a:t> komponente su ortogonalne </a:t>
            </a:r>
          </a:p>
          <a:p>
            <a:pPr lvl="1"/>
            <a:r>
              <a:rPr lang="sr-Latn-RS" dirty="0"/>
              <a:t>u istom skupu </a:t>
            </a:r>
          </a:p>
          <a:p>
            <a:pPr lvl="1"/>
            <a:r>
              <a:rPr lang="sr-Latn-RS" dirty="0"/>
              <a:t>i opozitnom, osim para koji maksimalno korelira</a:t>
            </a:r>
          </a:p>
          <a:p>
            <a:r>
              <a:rPr lang="sr-Latn-RS" dirty="0"/>
              <a:t>Zbog toga su procenti varijanse koji </a:t>
            </a:r>
            <a:r>
              <a:rPr lang="sr-Latn-RS" dirty="0" err="1"/>
              <a:t>kanoničke</a:t>
            </a:r>
            <a:r>
              <a:rPr lang="sr-Latn-RS" dirty="0"/>
              <a:t> komponente objašnjavaju (i u svom i u opozitnom setu) ADITIVNI</a:t>
            </a:r>
          </a:p>
        </p:txBody>
      </p:sp>
    </p:spTree>
    <p:extLst>
      <p:ext uri="{BB962C8B-B14F-4D97-AF65-F5344CB8AC3E}">
        <p14:creationId xmlns:p14="http://schemas.microsoft.com/office/powerpoint/2010/main" val="43249285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9C64B-A98B-4775-A3A8-726190F9D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Proporcija objašnjene varijanse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AA934-B93C-4D3B-97E0-C60B9A2FA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/>
              <a:t>Šta dobijamo ako </a:t>
            </a:r>
            <a:r>
              <a:rPr lang="sr-Latn-RS" dirty="0" err="1"/>
              <a:t>kvadriramo</a:t>
            </a:r>
            <a:r>
              <a:rPr lang="sr-Latn-RS" dirty="0"/>
              <a:t> koeficijente </a:t>
            </a:r>
            <a:r>
              <a:rPr lang="sr-Latn-RS" dirty="0" err="1"/>
              <a:t>kanoničke</a:t>
            </a:r>
            <a:r>
              <a:rPr lang="sr-Latn-RS" dirty="0"/>
              <a:t> strukture i saberemo po redovima?</a:t>
            </a:r>
          </a:p>
          <a:p>
            <a:pPr lvl="1"/>
            <a:r>
              <a:rPr lang="sr-Latn-RS" dirty="0"/>
              <a:t>Proporciju varijanse date varijable koja je objašnjena </a:t>
            </a:r>
            <a:r>
              <a:rPr lang="sr-Latn-RS" dirty="0" err="1"/>
              <a:t>kanoničkim</a:t>
            </a:r>
            <a:r>
              <a:rPr lang="sr-Latn-RS" dirty="0"/>
              <a:t> komponentama iz SVOG skupa</a:t>
            </a:r>
          </a:p>
          <a:p>
            <a:pPr lvl="1"/>
            <a:r>
              <a:rPr lang="sr-Latn-RS" dirty="0"/>
              <a:t>Analogno </a:t>
            </a:r>
            <a:r>
              <a:rPr lang="sr-Latn-RS" dirty="0" err="1"/>
              <a:t>komunalitetu</a:t>
            </a:r>
            <a:r>
              <a:rPr lang="sr-Latn-RS" dirty="0"/>
              <a:t> u FA</a:t>
            </a:r>
          </a:p>
          <a:p>
            <a:r>
              <a:rPr lang="sr-Latn-RS" dirty="0"/>
              <a:t>A ako </a:t>
            </a:r>
            <a:r>
              <a:rPr lang="sr-Latn-RS" dirty="0" err="1"/>
              <a:t>kvadriramo</a:t>
            </a:r>
            <a:r>
              <a:rPr lang="sr-Latn-RS" dirty="0"/>
              <a:t> koeficijente </a:t>
            </a:r>
            <a:r>
              <a:rPr lang="sr-Latn-RS" dirty="0" err="1"/>
              <a:t>kanoničke</a:t>
            </a:r>
            <a:r>
              <a:rPr lang="sr-Latn-RS" dirty="0"/>
              <a:t> strukture i </a:t>
            </a:r>
            <a:r>
              <a:rPr lang="sr-Latn-RS" dirty="0" err="1"/>
              <a:t>uprosečimo</a:t>
            </a:r>
            <a:r>
              <a:rPr lang="sr-Latn-RS" dirty="0"/>
              <a:t> po kolonama?</a:t>
            </a:r>
          </a:p>
          <a:p>
            <a:pPr lvl="1"/>
            <a:r>
              <a:rPr lang="sr-Latn-RS" dirty="0"/>
              <a:t>Proporciju varijanse u celom skupu varijabli koju objašnjava data </a:t>
            </a:r>
            <a:r>
              <a:rPr lang="sr-Latn-RS" dirty="0" err="1"/>
              <a:t>kanonička</a:t>
            </a:r>
            <a:r>
              <a:rPr lang="sr-Latn-RS" dirty="0"/>
              <a:t> komponenta (iz ISTOG seta)</a:t>
            </a:r>
          </a:p>
          <a:p>
            <a:pPr lvl="1"/>
            <a:r>
              <a:rPr lang="sr-Latn-RS" dirty="0"/>
              <a:t>Naziva se </a:t>
            </a:r>
            <a:r>
              <a:rPr lang="sr-Latn-RS" dirty="0">
                <a:solidFill>
                  <a:srgbClr val="FF0000"/>
                </a:solidFill>
              </a:rPr>
              <a:t>VARIJANSOM</a:t>
            </a:r>
            <a:r>
              <a:rPr lang="sr-Latn-RS" dirty="0"/>
              <a:t> </a:t>
            </a:r>
            <a:r>
              <a:rPr lang="sr-Latn-RS" dirty="0" err="1"/>
              <a:t>kanoničke</a:t>
            </a:r>
            <a:r>
              <a:rPr lang="sr-Latn-RS" dirty="0"/>
              <a:t> komponente</a:t>
            </a:r>
          </a:p>
          <a:p>
            <a:pPr lvl="1"/>
            <a:r>
              <a:rPr lang="sr-Latn-RS" dirty="0"/>
              <a:t>Analogno varijansi / svojstvenoj vrednosti faktora</a:t>
            </a:r>
          </a:p>
          <a:p>
            <a:pPr lvl="1"/>
            <a:r>
              <a:rPr lang="sr-Latn-RS" dirty="0"/>
              <a:t>Ukazuje na reprezentativnost komponente za svoj skup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38511285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7053F-2A3B-4BBC-A9EA-519E930C5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Proporcija objašnjene varijanse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8A958-F1F8-43E8-8B1C-867C5519E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RS" dirty="0"/>
              <a:t>Kolika je ukupna varijansa u jednom i drugom setu?</a:t>
            </a:r>
          </a:p>
          <a:p>
            <a:r>
              <a:rPr lang="sr-Latn-RS" dirty="0"/>
              <a:t>Jednaka je broju varijabli (ako su standardizovane)</a:t>
            </a:r>
          </a:p>
          <a:p>
            <a:r>
              <a:rPr lang="sr-Latn-RS" dirty="0"/>
              <a:t>To znači da ukupna varijansa u dva skupa ne mora biti jednaka</a:t>
            </a:r>
          </a:p>
          <a:p>
            <a:pPr lvl="1"/>
            <a:r>
              <a:rPr lang="sr-Latn-RS" dirty="0"/>
              <a:t>Npr. u jednom skupu imamo 5 varijabli, a u drugom 3 – ukupna varijansa prvog skupa je 5, a ukupna varijansa drugog skupa je 3</a:t>
            </a:r>
          </a:p>
          <a:p>
            <a:r>
              <a:rPr lang="sr-Latn-RS" dirty="0"/>
              <a:t>Zbog ovoga ne sabiramo, već </a:t>
            </a:r>
            <a:r>
              <a:rPr lang="sr-Latn-RS" dirty="0" err="1"/>
              <a:t>uprosečavamo</a:t>
            </a:r>
            <a:r>
              <a:rPr lang="sr-Latn-RS" dirty="0"/>
              <a:t> kvadrate koeficijenata strukture po redovima!</a:t>
            </a:r>
          </a:p>
          <a:p>
            <a:r>
              <a:rPr lang="sr-Latn-RS" dirty="0"/>
              <a:t>Šta su implikacije ovoga?</a:t>
            </a:r>
          </a:p>
          <a:p>
            <a:r>
              <a:rPr lang="sr-Latn-RS" dirty="0"/>
              <a:t>Koju proporciju varijanse skupova možemo objasniti ako zadržimo sve </a:t>
            </a:r>
            <a:r>
              <a:rPr lang="sr-Latn-RS" dirty="0" err="1"/>
              <a:t>kanoničke</a:t>
            </a:r>
            <a:r>
              <a:rPr lang="sr-Latn-RS" dirty="0"/>
              <a:t> komponente (ako su sve značajne)?</a:t>
            </a:r>
          </a:p>
          <a:p>
            <a:pPr lvl="1"/>
            <a:r>
              <a:rPr lang="sr-Latn-RS" dirty="0"/>
              <a:t>Možemo objasniti celu varijansu manjeg skupa, ali ne i većeg</a:t>
            </a:r>
          </a:p>
          <a:p>
            <a:r>
              <a:rPr lang="sr-Latn-RS" dirty="0"/>
              <a:t>Generalno, proporcija objašnjene varijanse u dva skupa će se razlikovati</a:t>
            </a:r>
          </a:p>
        </p:txBody>
      </p:sp>
    </p:spTree>
    <p:extLst>
      <p:ext uri="{BB962C8B-B14F-4D97-AF65-F5344CB8AC3E}">
        <p14:creationId xmlns:p14="http://schemas.microsoft.com/office/powerpoint/2010/main" val="66831782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7CE71-E500-49CD-879C-C12BE189E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Proporcija objašnjene varijanse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972EF2-0D87-4539-8B03-F3ECC03B18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Da li će prva </a:t>
            </a:r>
            <a:r>
              <a:rPr lang="sr-Latn-RS" dirty="0" err="1"/>
              <a:t>kanonička</a:t>
            </a:r>
            <a:r>
              <a:rPr lang="sr-Latn-RS" dirty="0"/>
              <a:t> komponenta uvek objašnjavati više varijanse u svom skupu od druge?</a:t>
            </a:r>
          </a:p>
          <a:p>
            <a:r>
              <a:rPr lang="sr-Latn-RS" dirty="0"/>
              <a:t>NE!</a:t>
            </a:r>
          </a:p>
          <a:p>
            <a:r>
              <a:rPr lang="sr-Latn-RS" dirty="0"/>
              <a:t>Zato što se ne maksimizuje varijansa komponenti, već korelacija sa komponentom iz opozitnog skupa!</a:t>
            </a:r>
          </a:p>
          <a:p>
            <a:r>
              <a:rPr lang="sr-Latn-RS" dirty="0"/>
              <a:t>Redosled komponenti po varijansi ne mora biti isti u dva skupa (npr. 2. komponenta je „najvažnija“ u levom, a 3. u desnom skupu)</a:t>
            </a:r>
          </a:p>
        </p:txBody>
      </p:sp>
    </p:spTree>
    <p:extLst>
      <p:ext uri="{BB962C8B-B14F-4D97-AF65-F5344CB8AC3E}">
        <p14:creationId xmlns:p14="http://schemas.microsoft.com/office/powerpoint/2010/main" val="220969666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9C64B-A98B-4775-A3A8-726190F9D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Proporcija objašnjene varijanse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AA934-B93C-4D3B-97E0-C60B9A2FA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/>
              <a:t>Šta dobijamo ako </a:t>
            </a:r>
            <a:r>
              <a:rPr lang="sr-Latn-RS" dirty="0" err="1"/>
              <a:t>kvadriramo</a:t>
            </a:r>
            <a:r>
              <a:rPr lang="sr-Latn-RS" dirty="0"/>
              <a:t> koeficijente </a:t>
            </a:r>
            <a:r>
              <a:rPr lang="sr-Latn-RS" dirty="0" err="1"/>
              <a:t>kanoničke</a:t>
            </a:r>
            <a:r>
              <a:rPr lang="sr-Latn-RS" dirty="0"/>
              <a:t> kros-strukture i saberemo po redovima?</a:t>
            </a:r>
          </a:p>
          <a:p>
            <a:pPr lvl="1"/>
            <a:r>
              <a:rPr lang="sr-Latn-RS" dirty="0"/>
              <a:t>Proporciju varijanse date varijable koja je objašnjena </a:t>
            </a:r>
            <a:r>
              <a:rPr lang="sr-Latn-RS" dirty="0" err="1"/>
              <a:t>kanoničkim</a:t>
            </a:r>
            <a:r>
              <a:rPr lang="sr-Latn-RS" dirty="0"/>
              <a:t> komponentama iz OPOZITNOG skupa</a:t>
            </a:r>
          </a:p>
          <a:p>
            <a:pPr lvl="1"/>
            <a:r>
              <a:rPr lang="sr-Latn-RS" dirty="0"/>
              <a:t>Analogno multiplom R2 za datu varijablu</a:t>
            </a:r>
          </a:p>
          <a:p>
            <a:r>
              <a:rPr lang="sr-Latn-RS" dirty="0"/>
              <a:t>A ako </a:t>
            </a:r>
            <a:r>
              <a:rPr lang="sr-Latn-RS" dirty="0" err="1"/>
              <a:t>kvadriramo</a:t>
            </a:r>
            <a:r>
              <a:rPr lang="sr-Latn-RS" dirty="0"/>
              <a:t> koeficijente </a:t>
            </a:r>
            <a:r>
              <a:rPr lang="sr-Latn-RS" dirty="0" err="1"/>
              <a:t>kanoničke</a:t>
            </a:r>
            <a:r>
              <a:rPr lang="sr-Latn-RS" dirty="0"/>
              <a:t> kros-strukture i </a:t>
            </a:r>
            <a:r>
              <a:rPr lang="sr-Latn-RS" dirty="0" err="1"/>
              <a:t>uprosečimo</a:t>
            </a:r>
            <a:r>
              <a:rPr lang="sr-Latn-RS" dirty="0"/>
              <a:t> po kolonama?</a:t>
            </a:r>
          </a:p>
          <a:p>
            <a:pPr lvl="1"/>
            <a:r>
              <a:rPr lang="sr-Latn-RS" dirty="0"/>
              <a:t>Proporciju varijanse u celom skupu varijabli koju objašnjava </a:t>
            </a:r>
            <a:r>
              <a:rPr lang="sr-Latn-RS" dirty="0" err="1"/>
              <a:t>kanonička</a:t>
            </a:r>
            <a:r>
              <a:rPr lang="sr-Latn-RS" dirty="0"/>
              <a:t> komponenta iz OPOZITNOG seta</a:t>
            </a:r>
          </a:p>
          <a:p>
            <a:pPr lvl="1"/>
            <a:r>
              <a:rPr lang="sr-Latn-RS" dirty="0"/>
              <a:t>Naziva se </a:t>
            </a:r>
            <a:r>
              <a:rPr lang="sr-Latn-RS" dirty="0">
                <a:solidFill>
                  <a:srgbClr val="FF0000"/>
                </a:solidFill>
              </a:rPr>
              <a:t>REDUNDANSOM</a:t>
            </a:r>
            <a:r>
              <a:rPr lang="sr-Latn-RS" dirty="0"/>
              <a:t> </a:t>
            </a:r>
            <a:r>
              <a:rPr lang="sr-Latn-RS" dirty="0" err="1"/>
              <a:t>kanoničke</a:t>
            </a:r>
            <a:r>
              <a:rPr lang="sr-Latn-RS" dirty="0"/>
              <a:t> komponente ili </a:t>
            </a:r>
            <a:r>
              <a:rPr lang="sr-Latn-RS" dirty="0">
                <a:solidFill>
                  <a:srgbClr val="FF0000"/>
                </a:solidFill>
              </a:rPr>
              <a:t>INDEKSOM REDUNDANSE </a:t>
            </a:r>
            <a:r>
              <a:rPr lang="sr-Latn-RS" dirty="0"/>
              <a:t>ili </a:t>
            </a:r>
            <a:r>
              <a:rPr lang="sr-Latn-RS" dirty="0">
                <a:solidFill>
                  <a:srgbClr val="FF0000"/>
                </a:solidFill>
              </a:rPr>
              <a:t>PREPOKRIVANJEM</a:t>
            </a:r>
          </a:p>
          <a:p>
            <a:pPr lvl="1"/>
            <a:r>
              <a:rPr lang="sr-Latn-RS" dirty="0"/>
              <a:t>Analogno multiplom R2 za ceo skup</a:t>
            </a:r>
          </a:p>
        </p:txBody>
      </p:sp>
    </p:spTree>
    <p:extLst>
      <p:ext uri="{BB962C8B-B14F-4D97-AF65-F5344CB8AC3E}">
        <p14:creationId xmlns:p14="http://schemas.microsoft.com/office/powerpoint/2010/main" val="3468734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78A5C-23D6-4353-9CB6-C36955BA4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Predviđanje složenog kriterijuma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BD748-DC19-43C8-958A-925C43D44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Pretpostavimo da na osnovu srednjoškolskog uspeha, poena na testu znanja i poena na TOI želimo da predvidimo uspešnost u studijama</a:t>
            </a:r>
          </a:p>
          <a:p>
            <a:r>
              <a:rPr lang="sr-Latn-RS" dirty="0"/>
              <a:t>Šta čini nekog uspešnim studentom?</a:t>
            </a:r>
          </a:p>
          <a:p>
            <a:pPr lvl="1"/>
            <a:r>
              <a:rPr lang="sr-Latn-RS" dirty="0"/>
              <a:t>Prosečna ocena</a:t>
            </a:r>
          </a:p>
          <a:p>
            <a:pPr lvl="1"/>
            <a:r>
              <a:rPr lang="sr-Latn-RS" dirty="0"/>
              <a:t>Redovnost studiranja</a:t>
            </a:r>
          </a:p>
          <a:p>
            <a:pPr lvl="1"/>
            <a:r>
              <a:rPr lang="sr-Latn-RS" dirty="0"/>
              <a:t>Broj ostvarenih ESPB u datom trenutku</a:t>
            </a:r>
          </a:p>
          <a:p>
            <a:pPr lvl="1"/>
            <a:r>
              <a:rPr lang="sr-Latn-RS" dirty="0"/>
              <a:t>…</a:t>
            </a:r>
          </a:p>
          <a:p>
            <a:r>
              <a:rPr lang="sr-Latn-RS" dirty="0"/>
              <a:t>Imamo kompleksan kriterijum!</a:t>
            </a:r>
          </a:p>
        </p:txBody>
      </p:sp>
    </p:spTree>
    <p:extLst>
      <p:ext uri="{BB962C8B-B14F-4D97-AF65-F5344CB8AC3E}">
        <p14:creationId xmlns:p14="http://schemas.microsoft.com/office/powerpoint/2010/main" val="262870355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84978-7ECD-4EFC-99AC-4A714D2C4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err="1"/>
              <a:t>Redundansa</a:t>
            </a:r>
            <a:endParaRPr lang="sr-Latn-R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ADCDF-C7C8-4840-9AFA-EC1A7055F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Kako dobijamo koeficijente kros-strukture?</a:t>
            </a:r>
          </a:p>
          <a:p>
            <a:pPr lvl="1"/>
            <a:r>
              <a:rPr lang="sr-Latn-RS" dirty="0"/>
              <a:t>Pomnožimo koeficijente strukture </a:t>
            </a:r>
            <a:r>
              <a:rPr lang="sr-Latn-RS" dirty="0" err="1"/>
              <a:t>kanoničkom</a:t>
            </a:r>
            <a:r>
              <a:rPr lang="sr-Latn-RS" dirty="0"/>
              <a:t> korelacijom</a:t>
            </a:r>
          </a:p>
          <a:p>
            <a:r>
              <a:rPr lang="sr-Latn-RS" dirty="0"/>
              <a:t>Kako onda dobijamo </a:t>
            </a:r>
            <a:r>
              <a:rPr lang="sr-Latn-RS" dirty="0" err="1"/>
              <a:t>redundansu</a:t>
            </a:r>
            <a:r>
              <a:rPr lang="sr-Latn-RS" dirty="0"/>
              <a:t>?</a:t>
            </a:r>
          </a:p>
          <a:p>
            <a:pPr lvl="1"/>
            <a:r>
              <a:rPr lang="sr-Latn-RS" dirty="0"/>
              <a:t>Pomnožimo varijansu </a:t>
            </a:r>
            <a:r>
              <a:rPr lang="sr-Latn-RS" dirty="0" err="1"/>
              <a:t>kanoničke</a:t>
            </a:r>
            <a:r>
              <a:rPr lang="sr-Latn-RS" dirty="0"/>
              <a:t> komponente </a:t>
            </a:r>
            <a:r>
              <a:rPr lang="sr-Latn-RS" dirty="0" err="1"/>
              <a:t>kanoničkom</a:t>
            </a:r>
            <a:r>
              <a:rPr lang="sr-Latn-RS" dirty="0"/>
              <a:t> korelacijom</a:t>
            </a:r>
          </a:p>
          <a:p>
            <a:pPr lvl="1"/>
            <a:r>
              <a:rPr lang="sr-Latn-RS" dirty="0"/>
              <a:t>Odnosno </a:t>
            </a:r>
            <a:r>
              <a:rPr lang="sr-Latn-RS" dirty="0" err="1"/>
              <a:t>kvadriramo</a:t>
            </a:r>
            <a:r>
              <a:rPr lang="sr-Latn-RS" dirty="0"/>
              <a:t> i </a:t>
            </a:r>
            <a:r>
              <a:rPr lang="sr-Latn-RS" dirty="0" err="1"/>
              <a:t>uprosečimo</a:t>
            </a:r>
            <a:r>
              <a:rPr lang="sr-Latn-RS" dirty="0"/>
              <a:t> koeficijente kros-strukture</a:t>
            </a:r>
          </a:p>
          <a:p>
            <a:r>
              <a:rPr lang="sr-Latn-RS" dirty="0"/>
              <a:t>Kao ni varijanse, ni </a:t>
            </a:r>
            <a:r>
              <a:rPr lang="sr-Latn-RS" dirty="0" err="1"/>
              <a:t>redundanse</a:t>
            </a:r>
            <a:r>
              <a:rPr lang="sr-Latn-RS" dirty="0"/>
              <a:t> u dva skupa neće biti jednake</a:t>
            </a:r>
          </a:p>
        </p:txBody>
      </p:sp>
    </p:spTree>
    <p:extLst>
      <p:ext uri="{BB962C8B-B14F-4D97-AF65-F5344CB8AC3E}">
        <p14:creationId xmlns:p14="http://schemas.microsoft.com/office/powerpoint/2010/main" val="56566536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2705F-FDCA-448F-9351-33EFF3E89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Proporcija objašnjene varijanse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FCE99-4511-496B-8708-FAB59F1113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RS" dirty="0"/>
              <a:t>Šta predstavlja kvadrat </a:t>
            </a:r>
            <a:r>
              <a:rPr lang="sr-Latn-RS" dirty="0" err="1"/>
              <a:t>kanoničke</a:t>
            </a:r>
            <a:r>
              <a:rPr lang="sr-Latn-RS" dirty="0"/>
              <a:t> korelacije? Da li je to proporcija varijanse koju dele skupovi?</a:t>
            </a:r>
          </a:p>
          <a:p>
            <a:r>
              <a:rPr lang="sr-Latn-RS" dirty="0" err="1"/>
              <a:t>Kanoničko</a:t>
            </a:r>
            <a:r>
              <a:rPr lang="sr-Latn-RS" dirty="0"/>
              <a:t> rho2 je proporcija varijanse koju dele dve </a:t>
            </a:r>
            <a:r>
              <a:rPr lang="sr-Latn-RS" dirty="0" err="1"/>
              <a:t>kanoničke</a:t>
            </a:r>
            <a:r>
              <a:rPr lang="sr-Latn-RS" dirty="0"/>
              <a:t> komponente</a:t>
            </a:r>
          </a:p>
          <a:p>
            <a:pPr lvl="1"/>
            <a:r>
              <a:rPr lang="sr-Latn-RS" dirty="0"/>
              <a:t>Ne celi skupovi!</a:t>
            </a:r>
          </a:p>
          <a:p>
            <a:r>
              <a:rPr lang="sr-Latn-RS" dirty="0"/>
              <a:t>Da li onda možemo da saberemo sve značajne rho2 i dobijemo procenat varijanse koji dele dva skupa?</a:t>
            </a:r>
          </a:p>
          <a:p>
            <a:r>
              <a:rPr lang="sr-Latn-RS" dirty="0"/>
              <a:t>NE!</a:t>
            </a:r>
          </a:p>
          <a:p>
            <a:r>
              <a:rPr lang="sr-Latn-RS" dirty="0"/>
              <a:t>Zato što ni sve značajne komponente ne moraju obuhvatiti kompletnu varijansu svog skupa (u većem skupu) i ne moraju biti jednako „reprezentativne“ za svoje skupove</a:t>
            </a:r>
          </a:p>
          <a:p>
            <a:r>
              <a:rPr lang="sr-Latn-RS" dirty="0"/>
              <a:t>Time bismo zanemarili varijansu komponenti u svojim skupovima (možda je korelacija visoka, ali varijanse komponenti koje koreliraju niske)</a:t>
            </a:r>
          </a:p>
        </p:txBody>
      </p:sp>
    </p:spTree>
    <p:extLst>
      <p:ext uri="{BB962C8B-B14F-4D97-AF65-F5344CB8AC3E}">
        <p14:creationId xmlns:p14="http://schemas.microsoft.com/office/powerpoint/2010/main" val="247656011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2705F-FDCA-448F-9351-33EFF3E89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Proporcija objašnjene varijanse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FCE99-4511-496B-8708-FAB59F1113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/>
              <a:t>Da bismo dobili procenat varijanse koji jedan skup objašnjava u drugom – treba da saberemo sve indekse </a:t>
            </a:r>
            <a:r>
              <a:rPr lang="sr-Latn-RS" dirty="0" err="1"/>
              <a:t>redundanse</a:t>
            </a:r>
            <a:r>
              <a:rPr lang="sr-Latn-RS" dirty="0"/>
              <a:t>!</a:t>
            </a:r>
          </a:p>
          <a:p>
            <a:r>
              <a:rPr lang="sr-Latn-RS" dirty="0"/>
              <a:t>Ovo možemo uraditi za oba skupa i nećemo dobiti iste vrednosti</a:t>
            </a:r>
          </a:p>
          <a:p>
            <a:pPr>
              <a:defRPr/>
            </a:pPr>
            <a:r>
              <a:rPr lang="sr-Latn-RS" dirty="0" err="1"/>
              <a:t>Redundansa</a:t>
            </a:r>
            <a:r>
              <a:rPr lang="sr-Latn-RS" dirty="0"/>
              <a:t> jednog skupa govori koliko je on objašnjen komponentama iz opozitnog skupa</a:t>
            </a:r>
          </a:p>
          <a:p>
            <a:pPr>
              <a:defRPr/>
            </a:pPr>
            <a:r>
              <a:rPr lang="pl-PL" dirty="0"/>
              <a:t>Veličina koeficijenta redundanse može da ukazuje na smer uticaja </a:t>
            </a:r>
          </a:p>
          <a:p>
            <a:pPr lvl="1">
              <a:defRPr/>
            </a:pPr>
            <a:r>
              <a:rPr lang="sr-Latn-CS" dirty="0"/>
              <a:t>Smatra se da </a:t>
            </a:r>
            <a:r>
              <a:rPr lang="sr-Latn-CS" dirty="0" err="1"/>
              <a:t>smer</a:t>
            </a:r>
            <a:r>
              <a:rPr lang="sr-Latn-CS" dirty="0"/>
              <a:t> uticaja ide iz skupa u kome je </a:t>
            </a:r>
            <a:r>
              <a:rPr lang="sr-Latn-CS" dirty="0" err="1"/>
              <a:t>redundansa</a:t>
            </a:r>
            <a:r>
              <a:rPr lang="sr-Latn-CS" dirty="0"/>
              <a:t> manja (jer je on manje objašnjen opozitnim skupom)</a:t>
            </a:r>
            <a:endParaRPr lang="en-US" dirty="0"/>
          </a:p>
          <a:p>
            <a:pPr lvl="1">
              <a:defRPr/>
            </a:pPr>
            <a:r>
              <a:rPr lang="pl-PL" dirty="0"/>
              <a:t>Ali za ovakvo njegovo tumačenje treba da bude zadovoljeno mnogo dodatnih uslova</a:t>
            </a:r>
          </a:p>
        </p:txBody>
      </p:sp>
    </p:spTree>
    <p:extLst>
      <p:ext uri="{BB962C8B-B14F-4D97-AF65-F5344CB8AC3E}">
        <p14:creationId xmlns:p14="http://schemas.microsoft.com/office/powerpoint/2010/main" val="57447235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2705F-FDCA-448F-9351-33EFF3E89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Proporcija objašnjene varijanse</a:t>
            </a:r>
          </a:p>
        </p:txBody>
      </p:sp>
      <p:graphicFrame>
        <p:nvGraphicFramePr>
          <p:cNvPr id="4" name="Group 244">
            <a:extLst>
              <a:ext uri="{FF2B5EF4-FFF2-40B4-BE49-F238E27FC236}">
                <a16:creationId xmlns:a16="http://schemas.microsoft.com/office/drawing/2014/main" id="{36DE9E04-219C-4507-BF71-EF01A04D8A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2811559"/>
              </p:ext>
            </p:extLst>
          </p:nvPr>
        </p:nvGraphicFramePr>
        <p:xfrm>
          <a:off x="457200" y="1600200"/>
          <a:ext cx="8229600" cy="2057400"/>
        </p:xfrm>
        <a:graphic>
          <a:graphicData uri="http://schemas.openxmlformats.org/drawingml/2006/table">
            <a:tbl>
              <a:tblPr/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porodična interakcija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antisocijalno ponašanje</a:t>
                      </a: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 Varijansa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Prepokrivanje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 Varijansa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Prepokrivanje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KK1-1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.222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.034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.634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.097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KK1-2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.050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.002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.157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.006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Group 180">
            <a:extLst>
              <a:ext uri="{FF2B5EF4-FFF2-40B4-BE49-F238E27FC236}">
                <a16:creationId xmlns:a16="http://schemas.microsoft.com/office/drawing/2014/main" id="{8AF7518C-2E86-4233-826B-E149E6ABB7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051170"/>
              </p:ext>
            </p:extLst>
          </p:nvPr>
        </p:nvGraphicFramePr>
        <p:xfrm>
          <a:off x="457200" y="3935089"/>
          <a:ext cx="8229600" cy="1584960"/>
        </p:xfrm>
        <a:graphic>
          <a:graphicData uri="http://schemas.openxmlformats.org/drawingml/2006/table">
            <a:tbl>
              <a:tblPr/>
              <a:tblGrid>
                <a:gridCol w="1604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09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37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40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w1</a:t>
                      </a:r>
                      <a:r>
                        <a:rPr kumimoji="0" lang="sr-Latn-CS" sz="20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y</a:t>
                      </a:r>
                      <a:endParaRPr kumimoji="0" lang="sr-Latn-C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f1</a:t>
                      </a:r>
                      <a:r>
                        <a:rPr kumimoji="0" lang="sr-Latn-CS" sz="2000" b="1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y</a:t>
                      </a:r>
                      <a:endParaRPr kumimoji="0" lang="sr-Latn-C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f1</a:t>
                      </a:r>
                      <a:r>
                        <a:rPr kumimoji="0" lang="sr-Latn-CS" sz="2000" b="1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xy</a:t>
                      </a:r>
                      <a:endParaRPr kumimoji="0" lang="sr-Latn-C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w2</a:t>
                      </a:r>
                      <a:r>
                        <a:rPr kumimoji="0" lang="sr-Latn-CS" sz="20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y</a:t>
                      </a:r>
                      <a:endParaRPr kumimoji="0" lang="sr-Latn-C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f2</a:t>
                      </a:r>
                      <a:r>
                        <a:rPr kumimoji="0" lang="sr-Latn-CS" sz="2000" b="1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y</a:t>
                      </a:r>
                      <a:endParaRPr kumimoji="0" lang="sr-Latn-C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f2</a:t>
                      </a:r>
                      <a:r>
                        <a:rPr kumimoji="0" lang="sr-Latn-CS" sz="2000" b="1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sr-Latn-CS" sz="2000" b="1" i="0" u="none" strike="noStrike" cap="none" normalizeH="0" baseline="-3000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xy</a:t>
                      </a:r>
                      <a:endParaRPr kumimoji="0" lang="sr-Latn-C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6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skmotiv</a:t>
                      </a:r>
                      <a:endParaRPr kumimoji="0" lang="sr-Latn-C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-.722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-.955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-.374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1.145</a:t>
                      </a: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.274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.053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9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kimpuls</a:t>
                      </a:r>
                      <a:endParaRPr kumimoji="0" lang="sr-Latn-C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-.165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-.731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-.286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-.935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-.445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-.086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6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prokrim</a:t>
                      </a:r>
                      <a:endParaRPr kumimoji="0" lang="sr-Latn-C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-.281</a:t>
                      </a: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-.675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-.264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-.608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-.445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-.086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C9BC652-0279-4A9F-8E0F-F664D024D500}"/>
              </a:ext>
            </a:extLst>
          </p:cNvPr>
          <p:cNvSpPr txBox="1"/>
          <p:nvPr/>
        </p:nvSpPr>
        <p:spPr>
          <a:xfrm>
            <a:off x="451338" y="5638800"/>
            <a:ext cx="6893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>
                <a:solidFill>
                  <a:srgbClr val="FF0000"/>
                </a:solidFill>
              </a:rPr>
              <a:t>((-.955)</a:t>
            </a:r>
            <a:r>
              <a:rPr lang="sr-Latn-RS" baseline="30000" dirty="0">
                <a:solidFill>
                  <a:srgbClr val="FF0000"/>
                </a:solidFill>
              </a:rPr>
              <a:t>2</a:t>
            </a:r>
            <a:r>
              <a:rPr lang="sr-Latn-RS" dirty="0">
                <a:solidFill>
                  <a:srgbClr val="FF0000"/>
                </a:solidFill>
              </a:rPr>
              <a:t> + (-.731)</a:t>
            </a:r>
            <a:r>
              <a:rPr lang="sr-Latn-RS" baseline="30000" dirty="0">
                <a:solidFill>
                  <a:srgbClr val="FF0000"/>
                </a:solidFill>
              </a:rPr>
              <a:t>2</a:t>
            </a:r>
            <a:r>
              <a:rPr lang="sr-Latn-RS" dirty="0">
                <a:solidFill>
                  <a:srgbClr val="FF0000"/>
                </a:solidFill>
              </a:rPr>
              <a:t> + (-.675)</a:t>
            </a:r>
            <a:r>
              <a:rPr lang="sr-Latn-RS" baseline="30000" dirty="0">
                <a:solidFill>
                  <a:srgbClr val="FF0000"/>
                </a:solidFill>
              </a:rPr>
              <a:t>2</a:t>
            </a:r>
            <a:r>
              <a:rPr lang="sr-Latn-RS" dirty="0">
                <a:solidFill>
                  <a:srgbClr val="FF0000"/>
                </a:solidFill>
              </a:rPr>
              <a:t>)/3 = (.912 + .534 + .456)/3 = 1.902/3 = .634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320AE0-714D-47EA-96F9-0BD9A0A1E1DF}"/>
              </a:ext>
            </a:extLst>
          </p:cNvPr>
          <p:cNvSpPr txBox="1"/>
          <p:nvPr/>
        </p:nvSpPr>
        <p:spPr>
          <a:xfrm>
            <a:off x="4495800" y="6127161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>
                <a:solidFill>
                  <a:srgbClr val="7030A0"/>
                </a:solidFill>
              </a:rPr>
              <a:t>.097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C96ABE-AFF3-45B5-A421-3BC57EF01786}"/>
              </a:ext>
            </a:extLst>
          </p:cNvPr>
          <p:cNvSpPr txBox="1"/>
          <p:nvPr/>
        </p:nvSpPr>
        <p:spPr>
          <a:xfrm>
            <a:off x="6751140" y="6127161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>
                <a:solidFill>
                  <a:srgbClr val="00B050"/>
                </a:solidFill>
              </a:rPr>
              <a:t>.157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DE9AE25-BF7D-4790-AA1C-C216EF7608A0}"/>
              </a:ext>
            </a:extLst>
          </p:cNvPr>
          <p:cNvSpPr txBox="1"/>
          <p:nvPr/>
        </p:nvSpPr>
        <p:spPr>
          <a:xfrm>
            <a:off x="7848600" y="6127161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>
                <a:solidFill>
                  <a:srgbClr val="7030A0"/>
                </a:solidFill>
              </a:rPr>
              <a:t>.</a:t>
            </a:r>
            <a:r>
              <a:rPr lang="sr-Latn-RS" dirty="0">
                <a:solidFill>
                  <a:srgbClr val="0070C0"/>
                </a:solidFill>
              </a:rPr>
              <a:t>006</a:t>
            </a:r>
          </a:p>
        </p:txBody>
      </p:sp>
    </p:spTree>
    <p:extLst>
      <p:ext uri="{BB962C8B-B14F-4D97-AF65-F5344CB8AC3E}">
        <p14:creationId xmlns:p14="http://schemas.microsoft.com/office/powerpoint/2010/main" val="2721227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2705F-FDCA-448F-9351-33EFF3E89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Proporcija objašnjene varijanse</a:t>
            </a:r>
          </a:p>
        </p:txBody>
      </p:sp>
      <p:graphicFrame>
        <p:nvGraphicFramePr>
          <p:cNvPr id="4" name="Group 244">
            <a:extLst>
              <a:ext uri="{FF2B5EF4-FFF2-40B4-BE49-F238E27FC236}">
                <a16:creationId xmlns:a16="http://schemas.microsoft.com/office/drawing/2014/main" id="{36DE9E04-219C-4507-BF71-EF01A04D8A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836685"/>
              </p:ext>
            </p:extLst>
          </p:nvPr>
        </p:nvGraphicFramePr>
        <p:xfrm>
          <a:off x="457200" y="1905001"/>
          <a:ext cx="8229600" cy="2057400"/>
        </p:xfrm>
        <a:graphic>
          <a:graphicData uri="http://schemas.openxmlformats.org/drawingml/2006/table">
            <a:tbl>
              <a:tblPr/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porodična interakcija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antisocijalno ponašanje</a:t>
                      </a: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 Varijansa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Prepokrivanje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 Varijansa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Prepokrivanje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KK1-1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.222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.034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.634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.097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KK1-2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.050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.002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.157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.006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Group 155">
            <a:extLst>
              <a:ext uri="{FF2B5EF4-FFF2-40B4-BE49-F238E27FC236}">
                <a16:creationId xmlns:a16="http://schemas.microsoft.com/office/drawing/2014/main" id="{45032318-B931-4F2E-82F5-C597A06CFC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2874932"/>
              </p:ext>
            </p:extLst>
          </p:nvPr>
        </p:nvGraphicFramePr>
        <p:xfrm>
          <a:off x="533400" y="4176713"/>
          <a:ext cx="5333999" cy="1188720"/>
        </p:xfrm>
        <a:graphic>
          <a:graphicData uri="http://schemas.openxmlformats.org/drawingml/2006/table">
            <a:tbl>
              <a:tblPr/>
              <a:tblGrid>
                <a:gridCol w="521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56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1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5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84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 </a:t>
                      </a:r>
                      <a:r>
                        <a:rPr kumimoji="0" lang="sr-Latn-C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Rho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Lambda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Hi2</a:t>
                      </a: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df</a:t>
                      </a: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sig</a:t>
                      </a:r>
                      <a:endParaRPr kumimoji="0" lang="sr-Latn-C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.392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.792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105.716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30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.000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.194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.936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30.163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18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.036</a:t>
                      </a:r>
                      <a:endParaRPr kumimoji="0" lang="sr-Latn-C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7C866676-8B23-48FE-B7CC-719340A11BA5}"/>
              </a:ext>
            </a:extLst>
          </p:cNvPr>
          <p:cNvSpPr/>
          <p:nvPr/>
        </p:nvSpPr>
        <p:spPr>
          <a:xfrm>
            <a:off x="655027" y="557974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r-Latn-RS" dirty="0"/>
              <a:t>.634 * .392</a:t>
            </a:r>
            <a:r>
              <a:rPr lang="sr-Latn-RS" baseline="30000" dirty="0"/>
              <a:t>2</a:t>
            </a:r>
            <a:r>
              <a:rPr lang="sr-Latn-RS" dirty="0"/>
              <a:t> = .634 * .154 = .097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87861B6-1FBB-4EF2-9B7B-C807A8F7E6FE}"/>
              </a:ext>
            </a:extLst>
          </p:cNvPr>
          <p:cNvCxnSpPr>
            <a:cxnSpLocks/>
          </p:cNvCxnSpPr>
          <p:nvPr/>
        </p:nvCxnSpPr>
        <p:spPr>
          <a:xfrm flipH="1">
            <a:off x="1066800" y="3352800"/>
            <a:ext cx="4800599" cy="222694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71060A8-5052-44D9-90EE-EF3672BAA895}"/>
              </a:ext>
            </a:extLst>
          </p:cNvPr>
          <p:cNvCxnSpPr>
            <a:cxnSpLocks/>
          </p:cNvCxnSpPr>
          <p:nvPr/>
        </p:nvCxnSpPr>
        <p:spPr>
          <a:xfrm flipH="1">
            <a:off x="3581400" y="3352800"/>
            <a:ext cx="4114801" cy="2286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D253C34-8409-46A7-B8CC-11A0D83BD652}"/>
              </a:ext>
            </a:extLst>
          </p:cNvPr>
          <p:cNvCxnSpPr>
            <a:cxnSpLocks/>
          </p:cNvCxnSpPr>
          <p:nvPr/>
        </p:nvCxnSpPr>
        <p:spPr>
          <a:xfrm>
            <a:off x="1600200" y="4876800"/>
            <a:ext cx="76201" cy="70294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7385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1962062D-9503-4E64-A9FC-082A68713B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err="1"/>
              <a:t>Primer</a:t>
            </a:r>
            <a:r>
              <a:rPr lang="sr-Latn-CS" dirty="0"/>
              <a:t> u SPSS-u</a:t>
            </a:r>
            <a:endParaRPr lang="en-US" dirty="0"/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32E2AFF2-71A2-48BC-BBD2-1DD20CD71C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CS" dirty="0"/>
              <a:t>Koliko osobine ličnosti predviđaju </a:t>
            </a:r>
            <a:r>
              <a:rPr lang="sr-Latn-CS" dirty="0" err="1"/>
              <a:t>samopoimanje</a:t>
            </a:r>
            <a:r>
              <a:rPr lang="sr-Latn-CS" dirty="0"/>
              <a:t>?</a:t>
            </a:r>
          </a:p>
          <a:p>
            <a:pPr lvl="1"/>
            <a:r>
              <a:rPr lang="sr-Latn-CS" dirty="0"/>
              <a:t>Osobine ličnosti </a:t>
            </a:r>
            <a:r>
              <a:rPr lang="sr-Latn-CS" dirty="0" err="1"/>
              <a:t>merene</a:t>
            </a:r>
            <a:r>
              <a:rPr lang="sr-Latn-CS" dirty="0"/>
              <a:t> </a:t>
            </a:r>
            <a:r>
              <a:rPr lang="sr-Latn-CS" dirty="0" err="1"/>
              <a:t>operacionalizacijom</a:t>
            </a:r>
            <a:r>
              <a:rPr lang="sr-Latn-CS" dirty="0"/>
              <a:t> kibernetičkog modela ličnosti KON6</a:t>
            </a:r>
          </a:p>
          <a:p>
            <a:pPr lvl="1"/>
            <a:r>
              <a:rPr lang="sr-Latn-CS" dirty="0" err="1"/>
              <a:t>Samopoimanje</a:t>
            </a:r>
            <a:r>
              <a:rPr lang="sr-Latn-CS" dirty="0"/>
              <a:t> (</a:t>
            </a:r>
            <a:r>
              <a:rPr lang="sr-Latn-CS" dirty="0" err="1"/>
              <a:t>self</a:t>
            </a:r>
            <a:r>
              <a:rPr lang="sr-Latn-CS" dirty="0"/>
              <a:t>-koncept) operacionalizovan </a:t>
            </a:r>
            <a:r>
              <a:rPr lang="sr-Latn-CS" dirty="0" err="1"/>
              <a:t>subskalama</a:t>
            </a:r>
            <a:r>
              <a:rPr lang="sr-Latn-CS" dirty="0"/>
              <a:t> skale gensel2</a:t>
            </a:r>
          </a:p>
          <a:p>
            <a:pPr lvl="2"/>
            <a:r>
              <a:rPr lang="sr-Latn-CS" dirty="0" err="1"/>
              <a:t>Procena</a:t>
            </a:r>
            <a:r>
              <a:rPr lang="sr-Latn-CS" dirty="0"/>
              <a:t> fizičkog izgleda-izgled1</a:t>
            </a:r>
          </a:p>
          <a:p>
            <a:pPr lvl="2"/>
            <a:r>
              <a:rPr lang="sr-Latn-CS" dirty="0" err="1"/>
              <a:t>Procena</a:t>
            </a:r>
            <a:r>
              <a:rPr lang="sr-Latn-CS" dirty="0"/>
              <a:t> fizičke snage i spretnosti-snaga1</a:t>
            </a:r>
          </a:p>
          <a:p>
            <a:pPr lvl="2"/>
            <a:r>
              <a:rPr lang="sr-Latn-CS" dirty="0"/>
              <a:t>Eva</a:t>
            </a:r>
            <a:r>
              <a:rPr lang="pl-PL" dirty="0"/>
              <a:t>luacija od strane vršnjaka-</a:t>
            </a:r>
            <a:r>
              <a:rPr lang="sr-Latn-CS" dirty="0"/>
              <a:t>omiljen1</a:t>
            </a:r>
          </a:p>
          <a:p>
            <a:pPr lvl="2"/>
            <a:r>
              <a:rPr lang="pl-PL" dirty="0"/>
              <a:t>Samoprocena intelektualnog funkcionisanja-</a:t>
            </a:r>
            <a:r>
              <a:rPr lang="sr-Latn-CS" dirty="0"/>
              <a:t>pamet1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Picture 5">
            <a:extLst>
              <a:ext uri="{FF2B5EF4-FFF2-40B4-BE49-F238E27FC236}">
                <a16:creationId xmlns:a16="http://schemas.microsoft.com/office/drawing/2014/main" id="{75EA2E18-34CA-4A0E-82F6-C233100807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04800"/>
            <a:ext cx="7010400" cy="5221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1923" name="Object 3">
            <a:extLst>
              <a:ext uri="{FF2B5EF4-FFF2-40B4-BE49-F238E27FC236}">
                <a16:creationId xmlns:a16="http://schemas.microsoft.com/office/drawing/2014/main" id="{C4FC2DF4-5886-4856-819D-94A0D3EE1D4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5800" y="5554663"/>
          <a:ext cx="77724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413000" imgH="228600" progId="">
                  <p:embed/>
                </p:oleObj>
              </mc:Choice>
              <mc:Fallback>
                <p:oleObj name="Equation" r:id="rId3" imgW="2413000" imgH="22860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554663"/>
                        <a:ext cx="77724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11FD5-824C-42AC-9AAE-613EADDDF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RS" dirty="0"/>
              <a:t>Primer u SPSS-u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25C03-4C6D-4D99-802E-D63E22C3E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sr-Latn-CS" dirty="0"/>
              <a:t>U SPSS nije direktno implementirana kanonička korelaciona analiza pa zato koristimo makroe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Latn-RS" dirty="0"/>
              <a:t>I</a:t>
            </a:r>
            <a:r>
              <a:rPr lang="en-US" dirty="0" err="1"/>
              <a:t>zvorni</a:t>
            </a:r>
            <a:r>
              <a:rPr lang="en-US" dirty="0"/>
              <a:t> SPSS-</a:t>
            </a:r>
            <a:r>
              <a:rPr lang="en-US" dirty="0" err="1"/>
              <a:t>ov</a:t>
            </a:r>
            <a:r>
              <a:rPr lang="en-US" dirty="0"/>
              <a:t> </a:t>
            </a:r>
            <a:r>
              <a:rPr lang="en-US" dirty="0" err="1"/>
              <a:t>makro</a:t>
            </a:r>
            <a:r>
              <a:rPr lang="en-US" dirty="0"/>
              <a:t> </a:t>
            </a:r>
            <a:r>
              <a:rPr lang="en-US" b="1" dirty="0"/>
              <a:t>CANCORR.SPS </a:t>
            </a:r>
            <a:r>
              <a:rPr lang="en-US" dirty="0" err="1"/>
              <a:t>ili</a:t>
            </a:r>
            <a:r>
              <a:rPr lang="sr-Latn-CS" dirty="0"/>
              <a:t> ma</a:t>
            </a:r>
            <a:r>
              <a:rPr lang="en-US" dirty="0" err="1"/>
              <a:t>kroi</a:t>
            </a:r>
            <a:r>
              <a:rPr lang="en-US" dirty="0"/>
              <a:t> </a:t>
            </a:r>
            <a:r>
              <a:rPr lang="en-US" dirty="0" err="1"/>
              <a:t>domaćih</a:t>
            </a:r>
            <a:r>
              <a:rPr lang="en-US" dirty="0"/>
              <a:t> </a:t>
            </a:r>
            <a:r>
              <a:rPr lang="en-US" dirty="0" err="1"/>
              <a:t>autora</a:t>
            </a:r>
            <a:r>
              <a:rPr lang="en-US" dirty="0"/>
              <a:t> </a:t>
            </a:r>
            <a:r>
              <a:rPr lang="sr-Latn-RS" dirty="0"/>
              <a:t>(</a:t>
            </a:r>
            <a:r>
              <a:rPr lang="en-US" dirty="0" err="1"/>
              <a:t>Knežević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Momirović</a:t>
            </a:r>
            <a:r>
              <a:rPr lang="sr-Latn-RS" dirty="0"/>
              <a:t>)</a:t>
            </a:r>
            <a:r>
              <a:rPr lang="en-US" dirty="0"/>
              <a:t> </a:t>
            </a:r>
            <a:r>
              <a:rPr lang="en-US" b="1" dirty="0"/>
              <a:t>QCCR.SPS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b="1" dirty="0"/>
              <a:t>KANONIKA.SPS</a:t>
            </a:r>
            <a:endParaRPr lang="sr-Latn-CS" dirty="0"/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C23BA-A10E-4730-B29C-E5B52CFC1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4000" dirty="0"/>
              <a:t>Primer u SPSS-u – pokretanje makroa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D6016-7E38-4F5B-827A-AFDF2FCB3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1800" dirty="0"/>
              <a:t>Include </a:t>
            </a:r>
            <a:r>
              <a:rPr lang="sr-Latn-RS" sz="1800" dirty="0"/>
              <a:t>’C:/</a:t>
            </a:r>
            <a:r>
              <a:rPr lang="pl-PL" sz="1800" dirty="0"/>
              <a:t>kanonika.sps’.</a:t>
            </a:r>
          </a:p>
          <a:p>
            <a:pPr marL="0" indent="0">
              <a:buNone/>
            </a:pPr>
            <a:r>
              <a:rPr lang="pl-PL" sz="1800" dirty="0"/>
              <a:t>kanonika </a:t>
            </a:r>
          </a:p>
          <a:p>
            <a:pPr marL="0" indent="0">
              <a:buNone/>
            </a:pPr>
            <a:r>
              <a:rPr lang="pl-PL" sz="1800" dirty="0"/>
              <a:t>set 1 = eps_s hi_s alf_s sig_s del_s eta_s/</a:t>
            </a:r>
          </a:p>
          <a:p>
            <a:pPr marL="0" indent="0">
              <a:buNone/>
            </a:pPr>
            <a:r>
              <a:rPr lang="pl-PL" sz="1800" dirty="0"/>
              <a:t>set2 = izgled1 snaga1 omiljen1 pamet1/</a:t>
            </a:r>
          </a:p>
          <a:p>
            <a:pPr marL="0" indent="0">
              <a:buNone/>
            </a:pPr>
            <a:r>
              <a:rPr lang="pl-PL" sz="1800" dirty="0"/>
              <a:t>inc = .05/.</a:t>
            </a:r>
          </a:p>
          <a:p>
            <a:endParaRPr lang="pl-PL" dirty="0"/>
          </a:p>
          <a:p>
            <a:r>
              <a:rPr lang="pl-PL" dirty="0"/>
              <a:t>Potrebno je proveriti da li odgovarajući makro postoji i na datoj lokaciji</a:t>
            </a:r>
          </a:p>
          <a:p>
            <a:r>
              <a:rPr lang="sr-Latn-RS" dirty="0"/>
              <a:t>Komanda </a:t>
            </a:r>
            <a:r>
              <a:rPr lang="sr-Latn-RS" dirty="0" err="1"/>
              <a:t>inc</a:t>
            </a:r>
            <a:r>
              <a:rPr lang="sr-Latn-RS" dirty="0"/>
              <a:t> je opciona, ako se izostavi koristi se p = .01</a:t>
            </a:r>
          </a:p>
        </p:txBody>
      </p:sp>
    </p:spTree>
    <p:extLst>
      <p:ext uri="{BB962C8B-B14F-4D97-AF65-F5344CB8AC3E}">
        <p14:creationId xmlns:p14="http://schemas.microsoft.com/office/powerpoint/2010/main" val="81976069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67F39A73-5F8A-45F0-A3E7-B757F895E0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dirty="0" err="1"/>
              <a:t>Primer</a:t>
            </a:r>
            <a:r>
              <a:rPr lang="sr-Latn-CS" dirty="0"/>
              <a:t> u SPSS-u</a:t>
            </a:r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BBF78F10-B6FD-4E91-A06F-926199493E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00200"/>
            <a:ext cx="4801270" cy="4001058"/>
          </a:xfrm>
        </p:spPr>
      </p:pic>
      <p:graphicFrame>
        <p:nvGraphicFramePr>
          <p:cNvPr id="7" name="Group 16">
            <a:extLst>
              <a:ext uri="{FF2B5EF4-FFF2-40B4-BE49-F238E27FC236}">
                <a16:creationId xmlns:a16="http://schemas.microsoft.com/office/drawing/2014/main" id="{53608EE4-8FD7-4591-81E4-171E1F1EDE8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9909277"/>
              </p:ext>
            </p:extLst>
          </p:nvPr>
        </p:nvGraphicFramePr>
        <p:xfrm>
          <a:off x="4943810" y="3276600"/>
          <a:ext cx="3886200" cy="1981200"/>
        </p:xfrm>
        <a:graphic>
          <a:graphicData uri="http://schemas.openxmlformats.org/drawingml/2006/table">
            <a:tbl>
              <a:tblPr/>
              <a:tblGrid>
                <a:gridCol w="194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Rxx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7989" marR="8798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Rxy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7989" marR="879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Ryx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7989" marR="8798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Ryy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7989" marR="879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78A5C-23D6-4353-9CB6-C36955BA4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Predviđanje složenog kriterijuma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BD748-DC19-43C8-958A-925C43D44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Koje sve opcije imamo na raspolaganju u slučaju složenog kriterijuma (kada nemamo jednu, već nekoliko kriterijumskih varijabli)?</a:t>
            </a:r>
          </a:p>
          <a:p>
            <a:pPr lvl="1"/>
            <a:r>
              <a:rPr lang="sr-Latn-RS" dirty="0"/>
              <a:t>Nekoliko multiplih regresija</a:t>
            </a:r>
          </a:p>
          <a:p>
            <a:pPr lvl="1"/>
            <a:r>
              <a:rPr lang="sr-Latn-RS" dirty="0"/>
              <a:t>Pravimo sumarni skor za kriterijumski skup</a:t>
            </a:r>
          </a:p>
          <a:p>
            <a:pPr lvl="1"/>
            <a:r>
              <a:rPr lang="sr-Latn-RS" dirty="0"/>
              <a:t>Računamo prvu glavnu komponentu za kriterijumski skup</a:t>
            </a:r>
          </a:p>
          <a:p>
            <a:pPr lvl="1"/>
            <a:r>
              <a:rPr lang="sr-Latn-RS" dirty="0"/>
              <a:t>KKA</a:t>
            </a:r>
          </a:p>
          <a:p>
            <a:pPr lvl="1"/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2533260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D55E9-0240-48C3-9053-155687893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Primer u SPSS-u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F0532-F841-4E61-AC8B-F0C2FAE25F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Koliko maksimalno </a:t>
            </a:r>
            <a:r>
              <a:rPr lang="sr-Latn-RS" dirty="0" err="1"/>
              <a:t>kanoničkih</a:t>
            </a:r>
            <a:r>
              <a:rPr lang="sr-Latn-RS" dirty="0"/>
              <a:t> korelacija možemo dobiti?</a:t>
            </a:r>
          </a:p>
          <a:p>
            <a:r>
              <a:rPr lang="sr-Latn-RS" dirty="0"/>
              <a:t>4, jer toliko varijabli imamo u manjem skupu</a:t>
            </a:r>
          </a:p>
          <a:p>
            <a:r>
              <a:rPr lang="sr-Latn-RS" dirty="0"/>
              <a:t>Od ukupno 4, značajne su 3 </a:t>
            </a:r>
            <a:r>
              <a:rPr lang="sr-Latn-RS" dirty="0" err="1"/>
              <a:t>kanoničke</a:t>
            </a:r>
            <a:r>
              <a:rPr lang="sr-Latn-RS" dirty="0"/>
              <a:t> korelacije</a:t>
            </a:r>
          </a:p>
          <a:p>
            <a:r>
              <a:rPr lang="sr-Latn-RS" dirty="0"/>
              <a:t>Najveća moguća korelacija između dva skupa je .522</a:t>
            </a:r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id="{30251A92-19C3-4A52-A422-0A9DF2D866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772238"/>
            <a:ext cx="4742857" cy="17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04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2" uiExpand="1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D55E9-0240-48C3-9053-155687893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Primer u SPSS-u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F0532-F841-4E61-AC8B-F0C2FAE25F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Kako znamo na koji način smo kreirali </a:t>
            </a:r>
            <a:r>
              <a:rPr lang="sr-Latn-RS" dirty="0" err="1"/>
              <a:t>kanoničke</a:t>
            </a:r>
            <a:r>
              <a:rPr lang="sr-Latn-RS" dirty="0"/>
              <a:t> komponente (linearne kompozite)?</a:t>
            </a:r>
          </a:p>
          <a:p>
            <a:pPr lvl="1"/>
            <a:r>
              <a:rPr lang="sr-Latn-RS" dirty="0"/>
              <a:t>Na osnovu </a:t>
            </a:r>
            <a:r>
              <a:rPr lang="sr-Latn-RS" dirty="0" err="1"/>
              <a:t>kanoničkih</a:t>
            </a:r>
            <a:r>
              <a:rPr lang="sr-Latn-RS" dirty="0"/>
              <a:t> koeficijenata</a:t>
            </a:r>
          </a:p>
          <a:p>
            <a:r>
              <a:rPr lang="sr-Latn-RS" dirty="0"/>
              <a:t>Koje će biti dimenzije matrice </a:t>
            </a:r>
            <a:r>
              <a:rPr lang="sr-Latn-RS" dirty="0" err="1"/>
              <a:t>kanoničkih</a:t>
            </a:r>
            <a:r>
              <a:rPr lang="sr-Latn-RS" dirty="0"/>
              <a:t> koeficijenata u levom skupu, a koje u desnom?</a:t>
            </a:r>
          </a:p>
          <a:p>
            <a:pPr lvl="1"/>
            <a:r>
              <a:rPr lang="sr-Latn-RS" dirty="0"/>
              <a:t>U levom 6x3, u desnom 4x3</a:t>
            </a:r>
          </a:p>
        </p:txBody>
      </p:sp>
    </p:spTree>
    <p:extLst>
      <p:ext uri="{BB962C8B-B14F-4D97-AF65-F5344CB8AC3E}">
        <p14:creationId xmlns:p14="http://schemas.microsoft.com/office/powerpoint/2010/main" val="262985968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1BEBD5A7-EA88-459E-9215-6C4F374EBC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err="1">
                <a:latin typeface="+mn-lt"/>
              </a:rPr>
              <a:t>Primer</a:t>
            </a:r>
            <a:r>
              <a:rPr lang="sr-Latn-CS" dirty="0">
                <a:latin typeface="+mn-lt"/>
              </a:rPr>
              <a:t> u SPSS-u</a:t>
            </a:r>
            <a:endParaRPr lang="en-US" dirty="0">
              <a:latin typeface="+mn-lt"/>
            </a:endParaRPr>
          </a:p>
        </p:txBody>
      </p:sp>
      <p:pic>
        <p:nvPicPr>
          <p:cNvPr id="82948" name="Picture 6">
            <a:extLst>
              <a:ext uri="{FF2B5EF4-FFF2-40B4-BE49-F238E27FC236}">
                <a16:creationId xmlns:a16="http://schemas.microsoft.com/office/drawing/2014/main" id="{7584221B-29AA-4E75-8919-E584B78249D0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7246" y="1869186"/>
            <a:ext cx="4260954" cy="3312414"/>
          </a:xfrm>
        </p:spPr>
      </p:pic>
      <p:sp>
        <p:nvSpPr>
          <p:cNvPr id="63493" name="Rectangle 5">
            <a:extLst>
              <a:ext uri="{FF2B5EF4-FFF2-40B4-BE49-F238E27FC236}">
                <a16:creationId xmlns:a16="http://schemas.microsoft.com/office/drawing/2014/main" id="{20E188F2-E05E-4833-A0C9-517DFBB0C023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CS" dirty="0"/>
              <a:t>Ako gledamo samo prvu </a:t>
            </a:r>
            <a:r>
              <a:rPr lang="sr-Latn-CS" dirty="0" err="1"/>
              <a:t>kanoničku</a:t>
            </a:r>
            <a:r>
              <a:rPr lang="sr-Latn-CS" dirty="0"/>
              <a:t> komponentu</a:t>
            </a:r>
          </a:p>
          <a:p>
            <a:r>
              <a:rPr lang="sr-Latn-CS" dirty="0"/>
              <a:t>Najveći </a:t>
            </a:r>
            <a:r>
              <a:rPr lang="sr-Latn-CS" dirty="0" err="1"/>
              <a:t>kanonički</a:t>
            </a:r>
            <a:r>
              <a:rPr lang="sr-Latn-CS" dirty="0"/>
              <a:t> koeficijent u </a:t>
            </a:r>
            <a:r>
              <a:rPr lang="sr-Latn-CS" dirty="0" err="1"/>
              <a:t>levom</a:t>
            </a:r>
            <a:r>
              <a:rPr lang="sr-Latn-CS" dirty="0"/>
              <a:t> skupu ima varijabla eps (ekstraverzija), zatim sledi alf (anksioznost) pa sig (agresivnost)</a:t>
            </a:r>
          </a:p>
          <a:p>
            <a:r>
              <a:rPr lang="sr-Latn-CS" dirty="0"/>
              <a:t>U desnom skupu koeficijenti su ujednačeniji najveći ima samoprocena int. spos (pamet), pa omiljenost, izgled, snaga </a:t>
            </a:r>
            <a:endParaRPr 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D55E9-0240-48C3-9053-155687893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Primer u SPSS-u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F0532-F841-4E61-AC8B-F0C2FAE25F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Kako interpretiramo prirodu </a:t>
            </a:r>
            <a:r>
              <a:rPr lang="sr-Latn-RS" dirty="0" err="1"/>
              <a:t>kanoničkih</a:t>
            </a:r>
            <a:r>
              <a:rPr lang="sr-Latn-RS" dirty="0"/>
              <a:t> komponenti?</a:t>
            </a:r>
          </a:p>
          <a:p>
            <a:pPr lvl="1"/>
            <a:r>
              <a:rPr lang="sr-Latn-RS" dirty="0"/>
              <a:t>(Dominantno) na osnovu matrice strukture</a:t>
            </a:r>
          </a:p>
          <a:p>
            <a:r>
              <a:rPr lang="sr-Latn-RS" dirty="0"/>
              <a:t>Koje će biti dimenzije matrice strukture u levom skupu, a koje u desnom?</a:t>
            </a:r>
          </a:p>
          <a:p>
            <a:pPr lvl="1"/>
            <a:r>
              <a:rPr lang="sr-Latn-RS" dirty="0"/>
              <a:t>U levom 6x3, u desnom 4x3</a:t>
            </a:r>
          </a:p>
          <a:p>
            <a:r>
              <a:rPr lang="sr-Latn-RS" dirty="0"/>
              <a:t>U ispisu, matrica strukture se zove matrica </a:t>
            </a:r>
            <a:r>
              <a:rPr lang="sr-Latn-RS" dirty="0" err="1"/>
              <a:t>kanoničkih</a:t>
            </a:r>
            <a:r>
              <a:rPr lang="sr-Latn-RS" dirty="0"/>
              <a:t> faktora (analogno </a:t>
            </a:r>
            <a:r>
              <a:rPr lang="sr-Latn-RS" dirty="0" err="1"/>
              <a:t>regresionom</a:t>
            </a:r>
            <a:r>
              <a:rPr lang="sr-Latn-RS" dirty="0"/>
              <a:t> faktoru)</a:t>
            </a:r>
          </a:p>
        </p:txBody>
      </p:sp>
    </p:spTree>
    <p:extLst>
      <p:ext uri="{BB962C8B-B14F-4D97-AF65-F5344CB8AC3E}">
        <p14:creationId xmlns:p14="http://schemas.microsoft.com/office/powerpoint/2010/main" val="26639759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4">
            <a:extLst>
              <a:ext uri="{FF2B5EF4-FFF2-40B4-BE49-F238E27FC236}">
                <a16:creationId xmlns:a16="http://schemas.microsoft.com/office/drawing/2014/main" id="{610AE4B4-7123-4DE6-9F00-A4B0E5DE38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err="1">
                <a:latin typeface="+mn-lt"/>
              </a:rPr>
              <a:t>Primer</a:t>
            </a:r>
            <a:r>
              <a:rPr lang="sr-Latn-CS" dirty="0">
                <a:latin typeface="+mn-lt"/>
              </a:rPr>
              <a:t> u SPSS-u</a:t>
            </a:r>
            <a:endParaRPr lang="en-US" dirty="0">
              <a:latin typeface="+mn-lt"/>
            </a:endParaRPr>
          </a:p>
        </p:txBody>
      </p:sp>
      <p:pic>
        <p:nvPicPr>
          <p:cNvPr id="83972" name="Picture 7">
            <a:extLst>
              <a:ext uri="{FF2B5EF4-FFF2-40B4-BE49-F238E27FC236}">
                <a16:creationId xmlns:a16="http://schemas.microsoft.com/office/drawing/2014/main" id="{F1837A08-ABB2-49A5-87C6-16F57EE42005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1869831"/>
            <a:ext cx="4038600" cy="3460742"/>
          </a:xfrm>
        </p:spPr>
      </p:pic>
      <p:sp>
        <p:nvSpPr>
          <p:cNvPr id="65542" name="Rectangle 6">
            <a:extLst>
              <a:ext uri="{FF2B5EF4-FFF2-40B4-BE49-F238E27FC236}">
                <a16:creationId xmlns:a16="http://schemas.microsoft.com/office/drawing/2014/main" id="{6EAEF36E-5E98-40E7-82AE-65E3460A0E23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05000"/>
            <a:ext cx="4038600" cy="4419600"/>
          </a:xfrm>
        </p:spPr>
        <p:txBody>
          <a:bodyPr>
            <a:normAutofit fontScale="77500" lnSpcReduction="20000"/>
          </a:bodyPr>
          <a:lstStyle/>
          <a:p>
            <a:r>
              <a:rPr lang="sr-Latn-CS" altLang="sr-Latn-RS" dirty="0"/>
              <a:t>Gledamo samo prvu </a:t>
            </a:r>
            <a:r>
              <a:rPr lang="sr-Latn-CS" altLang="sr-Latn-RS" dirty="0" err="1"/>
              <a:t>kanoničku</a:t>
            </a:r>
            <a:r>
              <a:rPr lang="sr-Latn-CS" altLang="sr-Latn-RS" dirty="0"/>
              <a:t> komponentu</a:t>
            </a:r>
          </a:p>
          <a:p>
            <a:r>
              <a:rPr lang="sr-Latn-CS" altLang="sr-Latn-RS" dirty="0"/>
              <a:t>U prostoru KON6 modela ličnosti imamo </a:t>
            </a:r>
            <a:r>
              <a:rPr lang="sr-Latn-CS" altLang="sr-Latn-RS" dirty="0" err="1"/>
              <a:t>introverte</a:t>
            </a:r>
            <a:r>
              <a:rPr lang="sr-Latn-CS" altLang="sr-Latn-RS" dirty="0"/>
              <a:t>, koji su anksiozni, </a:t>
            </a:r>
            <a:r>
              <a:rPr lang="sr-Latn-CS" altLang="sr-Latn-RS" dirty="0" err="1"/>
              <a:t>somatiziraju</a:t>
            </a:r>
            <a:r>
              <a:rPr lang="sr-Latn-CS" altLang="sr-Latn-RS" dirty="0"/>
              <a:t> i imaju oštećene </a:t>
            </a:r>
            <a:r>
              <a:rPr lang="sr-Latn-CS" altLang="sr-Latn-RS" dirty="0" err="1"/>
              <a:t>koordinativne</a:t>
            </a:r>
            <a:r>
              <a:rPr lang="sr-Latn-CS" altLang="sr-Latn-RS" dirty="0"/>
              <a:t> i integrativne funkcije</a:t>
            </a:r>
          </a:p>
          <a:p>
            <a:r>
              <a:rPr lang="sr-Latn-CS" altLang="sr-Latn-RS" dirty="0"/>
              <a:t>U prostoru SK imamo generalno loše samovrednovanje</a:t>
            </a:r>
          </a:p>
          <a:p>
            <a:r>
              <a:rPr lang="sr-Latn-CS" altLang="sr-Latn-RS" dirty="0"/>
              <a:t>Možemo isto tako reći da globalno visoko samovrednovanje imaju </a:t>
            </a:r>
            <a:r>
              <a:rPr lang="sr-Latn-CS" altLang="sr-Latn-RS" dirty="0" err="1"/>
              <a:t>ekstraverti</a:t>
            </a:r>
            <a:r>
              <a:rPr lang="sr-Latn-CS" altLang="sr-Latn-RS" dirty="0"/>
              <a:t> koji nisu anksiozni, koji ne </a:t>
            </a:r>
            <a:r>
              <a:rPr lang="sr-Latn-CS" altLang="sr-Latn-RS" dirty="0" err="1"/>
              <a:t>somatiziraju</a:t>
            </a:r>
            <a:r>
              <a:rPr lang="sr-Latn-CS" altLang="sr-Latn-RS" dirty="0"/>
              <a:t> koji imaju dobru koordinaciju i integraciju </a:t>
            </a:r>
            <a:r>
              <a:rPr lang="sr-Latn-CS" altLang="sr-Latn-RS" dirty="0" err="1"/>
              <a:t>konativnih</a:t>
            </a:r>
            <a:r>
              <a:rPr lang="sr-Latn-CS" altLang="sr-Latn-RS" dirty="0"/>
              <a:t> funkcija</a:t>
            </a:r>
            <a:endParaRPr lang="en-US" altLang="sr-Latn-RS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4">
            <a:extLst>
              <a:ext uri="{FF2B5EF4-FFF2-40B4-BE49-F238E27FC236}">
                <a16:creationId xmlns:a16="http://schemas.microsoft.com/office/drawing/2014/main" id="{610AE4B4-7123-4DE6-9F00-A4B0E5DE38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err="1">
                <a:latin typeface="+mn-lt"/>
              </a:rPr>
              <a:t>Primer</a:t>
            </a:r>
            <a:r>
              <a:rPr lang="sr-Latn-CS" dirty="0">
                <a:latin typeface="+mn-lt"/>
              </a:rPr>
              <a:t> u SPSS-u</a:t>
            </a:r>
            <a:endParaRPr lang="en-US" dirty="0">
              <a:latin typeface="+mn-lt"/>
            </a:endParaRPr>
          </a:p>
        </p:txBody>
      </p:sp>
      <p:pic>
        <p:nvPicPr>
          <p:cNvPr id="83972" name="Picture 7">
            <a:extLst>
              <a:ext uri="{FF2B5EF4-FFF2-40B4-BE49-F238E27FC236}">
                <a16:creationId xmlns:a16="http://schemas.microsoft.com/office/drawing/2014/main" id="{F1837A08-ABB2-49A5-87C6-16F57EE42005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1869831"/>
            <a:ext cx="4038600" cy="3460742"/>
          </a:xfrm>
        </p:spPr>
      </p:pic>
      <p:sp>
        <p:nvSpPr>
          <p:cNvPr id="65542" name="Rectangle 6">
            <a:extLst>
              <a:ext uri="{FF2B5EF4-FFF2-40B4-BE49-F238E27FC236}">
                <a16:creationId xmlns:a16="http://schemas.microsoft.com/office/drawing/2014/main" id="{6EAEF36E-5E98-40E7-82AE-65E3460A0E23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05000"/>
            <a:ext cx="4038600" cy="4419600"/>
          </a:xfrm>
        </p:spPr>
        <p:txBody>
          <a:bodyPr>
            <a:normAutofit/>
          </a:bodyPr>
          <a:lstStyle/>
          <a:p>
            <a:r>
              <a:rPr lang="sr-Latn-CS" altLang="sr-Latn-RS" dirty="0"/>
              <a:t>Sada gledamo drugu </a:t>
            </a:r>
            <a:r>
              <a:rPr lang="sr-Latn-CS" altLang="sr-Latn-RS" dirty="0" err="1"/>
              <a:t>kanoničku</a:t>
            </a:r>
            <a:r>
              <a:rPr lang="sr-Latn-CS" altLang="sr-Latn-RS" dirty="0"/>
              <a:t> komponentu</a:t>
            </a:r>
          </a:p>
          <a:p>
            <a:pPr>
              <a:defRPr/>
            </a:pPr>
            <a:r>
              <a:rPr lang="sr-Latn-CS" dirty="0"/>
              <a:t>U prostoru KON6 modela ličnosti KK opisuje agresivne osobe oštećenih integrativnih funkcija (</a:t>
            </a:r>
            <a:r>
              <a:rPr lang="sr-Latn-CS" dirty="0" err="1"/>
              <a:t>del</a:t>
            </a:r>
            <a:r>
              <a:rPr lang="sr-Latn-CS" dirty="0"/>
              <a:t>)</a:t>
            </a:r>
          </a:p>
          <a:p>
            <a:pPr>
              <a:defRPr/>
            </a:pPr>
            <a:r>
              <a:rPr lang="sr-Latn-CS" dirty="0"/>
              <a:t>U prostoru SK imamo loš doživljaj prihvaćenosti od vršnjaka</a:t>
            </a:r>
            <a:endParaRPr lang="sr-Latn-CS" altLang="sr-Latn-RS" dirty="0"/>
          </a:p>
        </p:txBody>
      </p:sp>
    </p:spTree>
    <p:extLst>
      <p:ext uri="{BB962C8B-B14F-4D97-AF65-F5344CB8AC3E}">
        <p14:creationId xmlns:p14="http://schemas.microsoft.com/office/powerpoint/2010/main" val="9629835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4">
            <a:extLst>
              <a:ext uri="{FF2B5EF4-FFF2-40B4-BE49-F238E27FC236}">
                <a16:creationId xmlns:a16="http://schemas.microsoft.com/office/drawing/2014/main" id="{610AE4B4-7123-4DE6-9F00-A4B0E5DE38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err="1">
                <a:latin typeface="+mn-lt"/>
              </a:rPr>
              <a:t>Primer</a:t>
            </a:r>
            <a:r>
              <a:rPr lang="sr-Latn-CS" dirty="0">
                <a:latin typeface="+mn-lt"/>
              </a:rPr>
              <a:t> u SPSS-u</a:t>
            </a:r>
            <a:endParaRPr lang="en-US" dirty="0">
              <a:latin typeface="+mn-lt"/>
            </a:endParaRPr>
          </a:p>
        </p:txBody>
      </p:sp>
      <p:pic>
        <p:nvPicPr>
          <p:cNvPr id="83972" name="Picture 7">
            <a:extLst>
              <a:ext uri="{FF2B5EF4-FFF2-40B4-BE49-F238E27FC236}">
                <a16:creationId xmlns:a16="http://schemas.microsoft.com/office/drawing/2014/main" id="{F1837A08-ABB2-49A5-87C6-16F57EE42005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1869831"/>
            <a:ext cx="4038600" cy="3460742"/>
          </a:xfrm>
        </p:spPr>
      </p:pic>
      <p:sp>
        <p:nvSpPr>
          <p:cNvPr id="65542" name="Rectangle 6">
            <a:extLst>
              <a:ext uri="{FF2B5EF4-FFF2-40B4-BE49-F238E27FC236}">
                <a16:creationId xmlns:a16="http://schemas.microsoft.com/office/drawing/2014/main" id="{6EAEF36E-5E98-40E7-82AE-65E3460A0E23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05000"/>
            <a:ext cx="4038600" cy="4419600"/>
          </a:xfrm>
        </p:spPr>
        <p:txBody>
          <a:bodyPr>
            <a:normAutofit fontScale="92500"/>
          </a:bodyPr>
          <a:lstStyle/>
          <a:p>
            <a:r>
              <a:rPr lang="sr-Latn-CS" altLang="sr-Latn-RS" dirty="0"/>
              <a:t>Sada gledamo treću </a:t>
            </a:r>
            <a:r>
              <a:rPr lang="sr-Latn-CS" altLang="sr-Latn-RS" dirty="0" err="1"/>
              <a:t>kanoničku</a:t>
            </a:r>
            <a:r>
              <a:rPr lang="sr-Latn-CS" altLang="sr-Latn-RS" dirty="0"/>
              <a:t> komponentu</a:t>
            </a:r>
          </a:p>
          <a:p>
            <a:pPr>
              <a:defRPr/>
            </a:pPr>
            <a:r>
              <a:rPr lang="sr-Latn-CS" dirty="0"/>
              <a:t>U prostoru ličnosti imamo generalni faktor ličnosti (generalni </a:t>
            </a:r>
            <a:r>
              <a:rPr lang="sr-Latn-CS" dirty="0" err="1"/>
              <a:t>neuroticizam</a:t>
            </a:r>
            <a:r>
              <a:rPr lang="sr-Latn-CS" dirty="0"/>
              <a:t>)</a:t>
            </a:r>
          </a:p>
          <a:p>
            <a:pPr>
              <a:defRPr/>
            </a:pPr>
            <a:r>
              <a:rPr lang="sr-Latn-CS" dirty="0"/>
              <a:t>U prostoru SK imamo </a:t>
            </a:r>
            <a:r>
              <a:rPr lang="sr-Latn-CS" dirty="0" err="1"/>
              <a:t>poitivan</a:t>
            </a:r>
            <a:r>
              <a:rPr lang="sr-Latn-CS" dirty="0"/>
              <a:t> doživljaj vlastite snage i donekle negativnu </a:t>
            </a:r>
            <a:r>
              <a:rPr lang="sr-Latn-CS" dirty="0" err="1"/>
              <a:t>procenu</a:t>
            </a:r>
            <a:r>
              <a:rPr lang="sr-Latn-CS" dirty="0"/>
              <a:t> vlastitog intelektualnog funkcionisanja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14133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D55E9-0240-48C3-9053-155687893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Primer u SPSS-u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F0532-F841-4E61-AC8B-F0C2FAE25F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Kako znamo na koji način su </a:t>
            </a:r>
            <a:r>
              <a:rPr lang="sr-Latn-RS" dirty="0" err="1"/>
              <a:t>kanoničke</a:t>
            </a:r>
            <a:r>
              <a:rPr lang="sr-Latn-RS" dirty="0"/>
              <a:t> komponente povezane sa opozitnim skupom?</a:t>
            </a:r>
          </a:p>
          <a:p>
            <a:pPr lvl="1"/>
            <a:r>
              <a:rPr lang="sr-Latn-RS" dirty="0"/>
              <a:t>Na osnovu matrice kros-strukture</a:t>
            </a:r>
          </a:p>
          <a:p>
            <a:r>
              <a:rPr lang="sr-Latn-RS" dirty="0"/>
              <a:t>Koje će biti dimenzije matrice kros-strukture u levom skupu, a koje u desnom?</a:t>
            </a:r>
          </a:p>
          <a:p>
            <a:pPr lvl="1"/>
            <a:r>
              <a:rPr lang="sr-Latn-RS" dirty="0"/>
              <a:t>U levom 6x3, u desnom 4x3</a:t>
            </a:r>
          </a:p>
          <a:p>
            <a:r>
              <a:rPr lang="sr-Latn-RS" dirty="0"/>
              <a:t>U ispisu, matrica kros-strukture se zove matrica </a:t>
            </a:r>
            <a:r>
              <a:rPr lang="sr-Latn-RS" dirty="0" err="1"/>
              <a:t>kanoničkih</a:t>
            </a:r>
            <a:r>
              <a:rPr lang="sr-Latn-RS" dirty="0"/>
              <a:t> kros-faktora</a:t>
            </a:r>
          </a:p>
        </p:txBody>
      </p:sp>
    </p:spTree>
    <p:extLst>
      <p:ext uri="{BB962C8B-B14F-4D97-AF65-F5344CB8AC3E}">
        <p14:creationId xmlns:p14="http://schemas.microsoft.com/office/powerpoint/2010/main" val="360890741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9" name="Rectangle 7">
            <a:extLst>
              <a:ext uri="{FF2B5EF4-FFF2-40B4-BE49-F238E27FC236}">
                <a16:creationId xmlns:a16="http://schemas.microsoft.com/office/drawing/2014/main" id="{A9427717-265D-4290-A2DD-AD67F6CB6B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>
                <a:latin typeface="+mn-lt"/>
              </a:rPr>
              <a:t>Primer u SPSS-u</a:t>
            </a:r>
            <a:endParaRPr lang="en-US" dirty="0">
              <a:latin typeface="+mn-lt"/>
            </a:endParaRPr>
          </a:p>
        </p:txBody>
      </p:sp>
      <p:pic>
        <p:nvPicPr>
          <p:cNvPr id="87044" name="Picture 12">
            <a:extLst>
              <a:ext uri="{FF2B5EF4-FFF2-40B4-BE49-F238E27FC236}">
                <a16:creationId xmlns:a16="http://schemas.microsoft.com/office/drawing/2014/main" id="{90C2D970-16DB-4B1B-ABC1-BC4D0DE08999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1905000"/>
            <a:ext cx="4408273" cy="3335108"/>
          </a:xfrm>
        </p:spPr>
      </p:pic>
      <p:sp>
        <p:nvSpPr>
          <p:cNvPr id="69641" name="Rectangle 9">
            <a:extLst>
              <a:ext uri="{FF2B5EF4-FFF2-40B4-BE49-F238E27FC236}">
                <a16:creationId xmlns:a16="http://schemas.microsoft.com/office/drawing/2014/main" id="{55ED4F8E-F6CD-458D-9B0A-DCDF65AC5A3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05000"/>
            <a:ext cx="4038600" cy="4660900"/>
          </a:xfrm>
        </p:spPr>
        <p:txBody>
          <a:bodyPr>
            <a:normAutofit fontScale="92500" lnSpcReduction="20000"/>
          </a:bodyPr>
          <a:lstStyle/>
          <a:p>
            <a:r>
              <a:rPr lang="sr-Latn-CS" dirty="0"/>
              <a:t>Vidimo da koeficijenti kros-strukture odražavaju relacije u matricama strukture </a:t>
            </a:r>
          </a:p>
          <a:p>
            <a:r>
              <a:rPr lang="sr-Latn-CS" dirty="0" err="1"/>
              <a:t>Prosečna</a:t>
            </a:r>
            <a:r>
              <a:rPr lang="sr-Latn-CS" dirty="0"/>
              <a:t> visina koeficijenata kros-strukture opada u svakoj sledećoj komponenti</a:t>
            </a:r>
          </a:p>
          <a:p>
            <a:r>
              <a:rPr lang="sr-Latn-CS" dirty="0"/>
              <a:t>Zašto?</a:t>
            </a:r>
          </a:p>
          <a:p>
            <a:r>
              <a:rPr lang="sr-Latn-RS" dirty="0"/>
              <a:t>Zato što su umnožak koeficijenta strukture i </a:t>
            </a:r>
            <a:r>
              <a:rPr lang="sr-Latn-RS" dirty="0" err="1"/>
              <a:t>kanoničke</a:t>
            </a:r>
            <a:r>
              <a:rPr lang="sr-Latn-RS" dirty="0"/>
              <a:t> korelacije, a </a:t>
            </a:r>
            <a:r>
              <a:rPr lang="sr-Latn-RS" dirty="0" err="1"/>
              <a:t>kanoničke</a:t>
            </a:r>
            <a:r>
              <a:rPr lang="sr-Latn-RS" dirty="0"/>
              <a:t> korelacije su sve manje i manje sa svakim sledećim parom</a:t>
            </a:r>
            <a:endParaRPr lang="en-US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9" name="Rectangle 7">
            <a:extLst>
              <a:ext uri="{FF2B5EF4-FFF2-40B4-BE49-F238E27FC236}">
                <a16:creationId xmlns:a16="http://schemas.microsoft.com/office/drawing/2014/main" id="{A9427717-265D-4290-A2DD-AD67F6CB6B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>
                <a:latin typeface="+mn-lt"/>
              </a:rPr>
              <a:t>Primer u SPSS-u</a:t>
            </a:r>
            <a:endParaRPr lang="en-US" dirty="0">
              <a:latin typeface="+mn-lt"/>
            </a:endParaRPr>
          </a:p>
        </p:txBody>
      </p:sp>
      <p:sp>
        <p:nvSpPr>
          <p:cNvPr id="69641" name="Rectangle 9">
            <a:extLst>
              <a:ext uri="{FF2B5EF4-FFF2-40B4-BE49-F238E27FC236}">
                <a16:creationId xmlns:a16="http://schemas.microsoft.com/office/drawing/2014/main" id="{55ED4F8E-F6CD-458D-9B0A-DCDF65AC5A3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05000"/>
            <a:ext cx="4038600" cy="4660900"/>
          </a:xfrm>
        </p:spPr>
        <p:txBody>
          <a:bodyPr>
            <a:normAutofit fontScale="85000" lnSpcReduction="10000"/>
          </a:bodyPr>
          <a:lstStyle/>
          <a:p>
            <a:r>
              <a:rPr lang="sr-Latn-CS" altLang="sr-Latn-RS" sz="2400" dirty="0"/>
              <a:t>Prva komponenta u prostoru KON6 modela objašnjava 33.4% varijanse, dok je varijansa ličnosti objašnjena komponentom iz opozitnog skupa 9.1%</a:t>
            </a:r>
          </a:p>
          <a:p>
            <a:r>
              <a:rPr lang="sr-Latn-CS" altLang="sr-Latn-RS" sz="2400" dirty="0"/>
              <a:t>Prva </a:t>
            </a:r>
            <a:r>
              <a:rPr lang="sr-Latn-CS" altLang="sr-Latn-RS" sz="2400" dirty="0" err="1"/>
              <a:t>kanonička</a:t>
            </a:r>
            <a:r>
              <a:rPr lang="sr-Latn-CS" altLang="sr-Latn-RS" sz="2400" dirty="0"/>
              <a:t> komponenta u prostoru SK objašnjava 54.1% varijanse, dok komponenta iz opozitnog skupa objašnjava 14.7 % varijanse SK </a:t>
            </a:r>
          </a:p>
          <a:p>
            <a:r>
              <a:rPr lang="sr-Latn-CS" altLang="sr-Latn-RS" sz="2400" dirty="0"/>
              <a:t>Ovo potencijalno ukazuje na to da </a:t>
            </a:r>
            <a:r>
              <a:rPr lang="sr-Latn-CS" altLang="sr-Latn-RS" sz="2400" dirty="0" err="1"/>
              <a:t>smer</a:t>
            </a:r>
            <a:r>
              <a:rPr lang="sr-Latn-CS" altLang="sr-Latn-RS" sz="2400" dirty="0"/>
              <a:t> uticaja ide iz ličnosti u SK</a:t>
            </a:r>
          </a:p>
          <a:p>
            <a:r>
              <a:rPr lang="sr-Latn-CS" altLang="sr-Latn-RS" sz="2400" dirty="0"/>
              <a:t>U prostoru kon6 treća komponenta reprezentativnija (objašnjava više varijanse) nego druga</a:t>
            </a:r>
            <a:endParaRPr lang="en-US" altLang="sr-Latn-RS" sz="2400" dirty="0"/>
          </a:p>
        </p:txBody>
      </p:sp>
      <p:pic>
        <p:nvPicPr>
          <p:cNvPr id="8" name="Picture 10">
            <a:extLst>
              <a:ext uri="{FF2B5EF4-FFF2-40B4-BE49-F238E27FC236}">
                <a16:creationId xmlns:a16="http://schemas.microsoft.com/office/drawing/2014/main" id="{9C6696CD-0C1C-48A6-9FA5-D0EEA0E1AE08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8554" y="1981200"/>
            <a:ext cx="4459646" cy="2685924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3989C08-F1E2-4345-B7D5-78D4A77C6EF2}"/>
              </a:ext>
            </a:extLst>
          </p:cNvPr>
          <p:cNvSpPr/>
          <p:nvPr/>
        </p:nvSpPr>
        <p:spPr>
          <a:xfrm>
            <a:off x="188554" y="5247180"/>
            <a:ext cx="38549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RS" dirty="0"/>
              <a:t>Var. je varijansa, </a:t>
            </a:r>
            <a:r>
              <a:rPr lang="sr-Latn-RS" dirty="0" err="1"/>
              <a:t>prepok</a:t>
            </a:r>
            <a:r>
              <a:rPr lang="sr-Latn-RS" dirty="0"/>
              <a:t>. je </a:t>
            </a:r>
            <a:r>
              <a:rPr lang="sr-Latn-RS" dirty="0" err="1"/>
              <a:t>redundansa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980907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41" grpId="2" uiExpand="1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29578-BF4D-4EAF-A0F0-A42C09F1F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Predviđanje složenog kriterijuma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40184-AE72-4240-A43B-429096E4B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altLang="sr-Latn-RS" dirty="0" err="1"/>
              <a:t>Rešenje</a:t>
            </a:r>
            <a:r>
              <a:rPr lang="sr-Latn-CS" altLang="sr-Latn-RS" dirty="0"/>
              <a:t> sa više </a:t>
            </a:r>
            <a:r>
              <a:rPr lang="sr-Latn-CS" altLang="sr-Latn-RS" dirty="0" err="1"/>
              <a:t>regresionih</a:t>
            </a:r>
            <a:r>
              <a:rPr lang="sr-Latn-CS" altLang="sr-Latn-RS" dirty="0"/>
              <a:t> analiza ima nekoliko nedostataka:</a:t>
            </a:r>
          </a:p>
          <a:p>
            <a:pPr lvl="1"/>
            <a:r>
              <a:rPr lang="sr-Latn-CS" altLang="sr-Latn-RS" dirty="0"/>
              <a:t>Povećava se </a:t>
            </a:r>
            <a:r>
              <a:rPr lang="sr-Latn-CS" altLang="sr-Latn-RS" dirty="0" err="1"/>
              <a:t>verovatnoća</a:t>
            </a:r>
            <a:r>
              <a:rPr lang="sr-Latn-CS" altLang="sr-Latn-RS" dirty="0"/>
              <a:t> da će neka regresija biti značajna samo na osnovu slučaja – manje </a:t>
            </a:r>
            <a:r>
              <a:rPr lang="sr-Latn-CS" altLang="sr-Latn-RS" dirty="0" err="1"/>
              <a:t>poverenje</a:t>
            </a:r>
            <a:r>
              <a:rPr lang="sr-Latn-CS" altLang="sr-Latn-RS" dirty="0"/>
              <a:t> u rezultate</a:t>
            </a:r>
          </a:p>
          <a:p>
            <a:pPr lvl="1"/>
            <a:r>
              <a:rPr lang="sr-Latn-CS" altLang="sr-Latn-RS" dirty="0"/>
              <a:t>Dobijene </a:t>
            </a:r>
            <a:r>
              <a:rPr lang="sr-Latn-CS" altLang="sr-Latn-RS" dirty="0" err="1"/>
              <a:t>regresione</a:t>
            </a:r>
            <a:r>
              <a:rPr lang="sr-Latn-CS" altLang="sr-Latn-RS" dirty="0"/>
              <a:t> funkcije nisu nezavisne jer su kriterijumske varijable takođe međusobno </a:t>
            </a:r>
            <a:r>
              <a:rPr lang="sr-Latn-CS" altLang="sr-Latn-RS" dirty="0" err="1"/>
              <a:t>korelirane</a:t>
            </a:r>
            <a:r>
              <a:rPr lang="sr-Latn-CS" altLang="sr-Latn-RS" dirty="0"/>
              <a:t> – varijansa koju one objašnjavaju nije aditivna</a:t>
            </a:r>
          </a:p>
        </p:txBody>
      </p:sp>
    </p:spTree>
    <p:extLst>
      <p:ext uri="{BB962C8B-B14F-4D97-AF65-F5344CB8AC3E}">
        <p14:creationId xmlns:p14="http://schemas.microsoft.com/office/powerpoint/2010/main" val="401710091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3708E8E0-B75E-4D4D-867F-09A17D2DAC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/>
              <a:t>KKA uslovi za analizu</a:t>
            </a:r>
            <a:endParaRPr lang="en-US" dirty="0"/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B7FA299D-77B1-4D2F-82BD-2C280A2ED6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altLang="sr-Latn-RS" dirty="0"/>
              <a:t>N</a:t>
            </a:r>
            <a:r>
              <a:rPr lang="en-US" altLang="sr-Latn-RS" dirty="0" err="1"/>
              <a:t>ajmanje</a:t>
            </a:r>
            <a:r>
              <a:rPr lang="en-US" altLang="sr-Latn-RS" dirty="0"/>
              <a:t> </a:t>
            </a:r>
            <a:r>
              <a:rPr lang="en-US" altLang="sr-Latn-RS" dirty="0" err="1"/>
              <a:t>intervalni</a:t>
            </a:r>
            <a:r>
              <a:rPr lang="en-US" altLang="sr-Latn-RS" dirty="0"/>
              <a:t> </a:t>
            </a:r>
            <a:r>
              <a:rPr lang="en-US" altLang="sr-Latn-RS" dirty="0" err="1"/>
              <a:t>nivo</a:t>
            </a:r>
            <a:r>
              <a:rPr lang="en-US" altLang="sr-Latn-RS" dirty="0"/>
              <a:t> </a:t>
            </a:r>
            <a:r>
              <a:rPr lang="en-US" altLang="sr-Latn-RS" dirty="0" err="1"/>
              <a:t>merenja</a:t>
            </a:r>
            <a:r>
              <a:rPr lang="en-US" altLang="sr-Latn-RS" dirty="0"/>
              <a:t> </a:t>
            </a:r>
            <a:endParaRPr lang="sr-Latn-RS" altLang="sr-Latn-RS" dirty="0"/>
          </a:p>
          <a:p>
            <a:r>
              <a:rPr lang="sr-Latn-CS" altLang="sr-Latn-RS" dirty="0"/>
              <a:t>Multi</a:t>
            </a:r>
            <a:r>
              <a:rPr lang="en-US" altLang="sr-Latn-RS" dirty="0" err="1"/>
              <a:t>normaln</a:t>
            </a:r>
            <a:r>
              <a:rPr lang="sr-Latn-RS" altLang="sr-Latn-RS" dirty="0"/>
              <a:t>a</a:t>
            </a:r>
            <a:r>
              <a:rPr lang="en-US" altLang="sr-Latn-RS" dirty="0"/>
              <a:t> </a:t>
            </a:r>
            <a:r>
              <a:rPr lang="en-US" altLang="sr-Latn-RS" dirty="0" err="1"/>
              <a:t>distribucij</a:t>
            </a:r>
            <a:r>
              <a:rPr lang="sr-Latn-RS" altLang="sr-Latn-RS" dirty="0"/>
              <a:t>a</a:t>
            </a:r>
            <a:r>
              <a:rPr lang="en-US" altLang="sr-Latn-RS" dirty="0"/>
              <a:t> </a:t>
            </a:r>
            <a:r>
              <a:rPr lang="sr-Latn-RS" altLang="sr-Latn-RS" dirty="0"/>
              <a:t>varijabli</a:t>
            </a:r>
          </a:p>
          <a:p>
            <a:r>
              <a:rPr lang="sr-Latn-CS" altLang="sr-Latn-RS" dirty="0"/>
              <a:t>Linearne veze među varijablama (nasuprot nelinearnim)</a:t>
            </a:r>
          </a:p>
          <a:p>
            <a:r>
              <a:rPr lang="sr-Latn-CS" altLang="sr-Latn-RS" dirty="0"/>
              <a:t>Linearna nezavisnost varijabli (varijable ne smeju biti linearni kompoziti drugih varijabli)</a:t>
            </a:r>
          </a:p>
          <a:p>
            <a:r>
              <a:rPr lang="sr-Latn-CS" altLang="sr-Latn-RS" dirty="0" err="1"/>
              <a:t>Homosedascitet</a:t>
            </a:r>
            <a:r>
              <a:rPr lang="sr-Latn-CS" altLang="sr-Latn-RS" dirty="0"/>
              <a:t> veza (varijansa greške ista na svim nivoima)</a:t>
            </a:r>
          </a:p>
          <a:p>
            <a:r>
              <a:rPr lang="sr-Latn-CS" dirty="0"/>
              <a:t>Broj ispitanika višestruko veći od broja varijabli (bar 10-20 puta, čak do 60 puta)</a:t>
            </a:r>
            <a:endParaRPr lang="sr-Latn-CS" altLang="sr-Latn-RS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BCE90-E884-4182-BB64-3DF81E11D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KKA dobre prakse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8BBE9-0BD7-4C53-AB29-1D367FA75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CS" dirty="0"/>
              <a:t>Kada se pravi </a:t>
            </a:r>
            <a:r>
              <a:rPr lang="sr-Latn-CS" dirty="0" err="1"/>
              <a:t>prediktivna</a:t>
            </a:r>
            <a:r>
              <a:rPr lang="sr-Latn-CS" dirty="0"/>
              <a:t> baterija varijable treba da budu izabrane tako da visoko koreliraju sa varijablama iz opozitnog skupa a nisko sa varijablama iz vlastitog skupa</a:t>
            </a:r>
          </a:p>
          <a:p>
            <a:pPr>
              <a:lnSpc>
                <a:spcPct val="80000"/>
              </a:lnSpc>
              <a:defRPr/>
            </a:pPr>
            <a:r>
              <a:rPr lang="sr-Latn-RS" dirty="0"/>
              <a:t>K</a:t>
            </a:r>
            <a:r>
              <a:rPr lang="en-US" dirty="0" err="1"/>
              <a:t>orisno</a:t>
            </a:r>
            <a:r>
              <a:rPr lang="en-US" dirty="0"/>
              <a:t> je </a:t>
            </a:r>
            <a:r>
              <a:rPr lang="en-US" dirty="0" err="1"/>
              <a:t>napraviti</a:t>
            </a:r>
            <a:r>
              <a:rPr lang="en-US" dirty="0"/>
              <a:t> validaciju </a:t>
            </a:r>
            <a:r>
              <a:rPr lang="en-US" dirty="0" err="1"/>
              <a:t>stabilnosti</a:t>
            </a:r>
            <a:r>
              <a:rPr lang="en-US" dirty="0"/>
              <a:t> </a:t>
            </a:r>
            <a:r>
              <a:rPr lang="en-US" dirty="0" err="1"/>
              <a:t>kanoničkih</a:t>
            </a:r>
            <a:r>
              <a:rPr lang="en-US" dirty="0"/>
              <a:t> </a:t>
            </a:r>
            <a:r>
              <a:rPr lang="en-US" dirty="0" err="1"/>
              <a:t>pondera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kanoničkih</a:t>
            </a:r>
            <a:r>
              <a:rPr lang="en-US" dirty="0"/>
              <a:t> </a:t>
            </a:r>
            <a:r>
              <a:rPr lang="en-US" dirty="0" err="1"/>
              <a:t>zasićenja</a:t>
            </a:r>
            <a:endParaRPr lang="en-US" dirty="0"/>
          </a:p>
          <a:p>
            <a:pPr lvl="1">
              <a:lnSpc>
                <a:spcPct val="80000"/>
              </a:lnSpc>
              <a:defRPr/>
            </a:pPr>
            <a:r>
              <a:rPr lang="en-US" dirty="0" err="1"/>
              <a:t>Uzorak</a:t>
            </a:r>
            <a:r>
              <a:rPr lang="en-US" dirty="0"/>
              <a:t> </a:t>
            </a:r>
            <a:r>
              <a:rPr lang="en-US" dirty="0" err="1"/>
              <a:t>nasumice</a:t>
            </a:r>
            <a:r>
              <a:rPr lang="en-US" dirty="0"/>
              <a:t> </a:t>
            </a:r>
            <a:r>
              <a:rPr lang="en-US" dirty="0" err="1"/>
              <a:t>podeli</a:t>
            </a:r>
            <a:r>
              <a:rPr lang="sr-Latn-RS" dirty="0"/>
              <a:t>ti</a:t>
            </a:r>
            <a:r>
              <a:rPr lang="en-US" dirty="0"/>
              <a:t> u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poduzorka</a:t>
            </a:r>
            <a:r>
              <a:rPr lang="sr-Latn-RS" dirty="0"/>
              <a:t> i uraditi KKA na oba</a:t>
            </a:r>
          </a:p>
          <a:p>
            <a:pPr lvl="1">
              <a:lnSpc>
                <a:spcPct val="80000"/>
              </a:lnSpc>
              <a:defRPr/>
            </a:pPr>
            <a:r>
              <a:rPr lang="sr-Latn-RS" dirty="0"/>
              <a:t>Na osnovu </a:t>
            </a:r>
            <a:r>
              <a:rPr lang="sr-Latn-RS" dirty="0" err="1"/>
              <a:t>kanoničkih</a:t>
            </a:r>
            <a:r>
              <a:rPr lang="sr-Latn-RS" dirty="0"/>
              <a:t> koeficijenata iz jednog skupa i u drugom „ručno“ izračunati skorove na </a:t>
            </a:r>
            <a:r>
              <a:rPr lang="sr-Latn-RS" dirty="0" err="1"/>
              <a:t>kanoničkim</a:t>
            </a:r>
            <a:r>
              <a:rPr lang="sr-Latn-RS" dirty="0"/>
              <a:t> komponentama </a:t>
            </a:r>
          </a:p>
          <a:p>
            <a:pPr lvl="1">
              <a:lnSpc>
                <a:spcPct val="80000"/>
              </a:lnSpc>
              <a:defRPr/>
            </a:pPr>
            <a:r>
              <a:rPr lang="sr-Latn-RS" dirty="0"/>
              <a:t>Izračunati </a:t>
            </a:r>
            <a:r>
              <a:rPr lang="sr-Latn-RS" dirty="0" err="1"/>
              <a:t>kanoničke</a:t>
            </a:r>
            <a:r>
              <a:rPr lang="sr-Latn-RS" dirty="0"/>
              <a:t> korelacije (treba da budu slične na uzorku na kom su određeni koeficijenti i na kom su „ručno“ primenjeni)</a:t>
            </a:r>
          </a:p>
          <a:p>
            <a:pPr lvl="1">
              <a:lnSpc>
                <a:spcPct val="80000"/>
              </a:lnSpc>
              <a:defRPr/>
            </a:pPr>
            <a:r>
              <a:rPr lang="sr-Latn-RS" dirty="0"/>
              <a:t>K</a:t>
            </a:r>
            <a:r>
              <a:rPr lang="en-US" dirty="0" err="1"/>
              <a:t>orelir</a:t>
            </a:r>
            <a:r>
              <a:rPr lang="sr-Latn-RS" dirty="0"/>
              <a:t>ati</a:t>
            </a:r>
            <a:r>
              <a:rPr lang="en-US" dirty="0"/>
              <a:t> </a:t>
            </a:r>
            <a:r>
              <a:rPr lang="en-US" dirty="0" err="1"/>
              <a:t>kanoničke</a:t>
            </a:r>
            <a:r>
              <a:rPr lang="en-US" dirty="0"/>
              <a:t> </a:t>
            </a:r>
            <a:r>
              <a:rPr lang="en-US" dirty="0" err="1"/>
              <a:t>varijable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sr-Latn-RS" dirty="0"/>
              <a:t>obe analize (što veće korelacije – to bolje)</a:t>
            </a:r>
            <a:endParaRPr lang="sr-Latn-C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1EA5A-E5B7-449D-A581-CEF8EA51F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KKA - nedostaci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41290-DFCC-4569-B846-6A18211C3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CS" dirty="0"/>
              <a:t>KKA ne daje </a:t>
            </a:r>
            <a:r>
              <a:rPr lang="sr-Latn-CS" dirty="0" err="1"/>
              <a:t>uvek</a:t>
            </a:r>
            <a:r>
              <a:rPr lang="sr-Latn-CS" dirty="0"/>
              <a:t> </a:t>
            </a:r>
            <a:r>
              <a:rPr lang="sr-Latn-CS" dirty="0" err="1"/>
              <a:t>rešenja</a:t>
            </a:r>
            <a:r>
              <a:rPr lang="sr-Latn-CS" dirty="0"/>
              <a:t> koja zadovoljavaju principe jednostavne strukture (jedna varijabla može imati više visokih zasićenja/doprinosa)</a:t>
            </a:r>
          </a:p>
          <a:p>
            <a:pPr lvl="1"/>
            <a:r>
              <a:rPr lang="sr-Latn-RS" dirty="0"/>
              <a:t>Treba razmotriti sve varijable značajne za definisanje </a:t>
            </a:r>
            <a:r>
              <a:rPr lang="sr-Latn-RS" dirty="0" err="1"/>
              <a:t>kanoničkih</a:t>
            </a:r>
            <a:r>
              <a:rPr lang="sr-Latn-RS" dirty="0"/>
              <a:t> komponenti</a:t>
            </a:r>
          </a:p>
          <a:p>
            <a:r>
              <a:rPr lang="sr-Latn-RS" dirty="0"/>
              <a:t>Maksimizuje se korelacija </a:t>
            </a:r>
            <a:r>
              <a:rPr lang="sr-Latn-RS" dirty="0" err="1"/>
              <a:t>kanoničkih</a:t>
            </a:r>
            <a:r>
              <a:rPr lang="sr-Latn-RS" dirty="0"/>
              <a:t> komponenti – čime se zanemaruje njihova varijansa, odnosno reprezentativnost za skup</a:t>
            </a:r>
          </a:p>
          <a:p>
            <a:pPr lvl="1"/>
            <a:r>
              <a:rPr lang="sr-Latn-RS" dirty="0"/>
              <a:t>Može se desiti da </a:t>
            </a:r>
            <a:r>
              <a:rPr lang="sr-Latn-CS" altLang="sr-Latn-RS" dirty="0"/>
              <a:t>samo jedna varijabla ima visoke (skoro jedinične) projekcije na </a:t>
            </a:r>
            <a:r>
              <a:rPr lang="sr-Latn-CS" altLang="sr-Latn-RS" dirty="0" err="1"/>
              <a:t>kanoničku</a:t>
            </a:r>
            <a:r>
              <a:rPr lang="sr-Latn-CS" altLang="sr-Latn-RS" dirty="0"/>
              <a:t> komponentu - tada su i koeficijenti strukture i koeficijenti kros-strukture praktično jednaki izvornim korelacijama date varijable i ostalih varijabli iz jednog i drugog skupa</a:t>
            </a:r>
          </a:p>
          <a:p>
            <a:pPr lvl="1"/>
            <a:r>
              <a:rPr lang="sr-Latn-CS" altLang="sr-Latn-RS" dirty="0"/>
              <a:t>Dakle, </a:t>
            </a:r>
            <a:r>
              <a:rPr lang="sr-Latn-CS" sz="2400" dirty="0"/>
              <a:t>ne dolazi ni do kakve generalizacije i sažimanja informacija</a:t>
            </a:r>
          </a:p>
          <a:p>
            <a:pPr lvl="1"/>
            <a:r>
              <a:rPr lang="sr-Latn-CS" sz="2400" dirty="0" err="1"/>
              <a:t>Pre</a:t>
            </a:r>
            <a:r>
              <a:rPr lang="sr-Latn-CS" sz="2400" dirty="0"/>
              <a:t> interpretacije </a:t>
            </a:r>
            <a:r>
              <a:rPr lang="sr-Latn-CS" sz="2400" dirty="0" err="1"/>
              <a:t>uvek</a:t>
            </a:r>
            <a:r>
              <a:rPr lang="sr-Latn-CS" sz="2400" dirty="0"/>
              <a:t> treba </a:t>
            </a:r>
            <a:r>
              <a:rPr lang="sr-Latn-CS" sz="2400" dirty="0" err="1"/>
              <a:t>proveriti</a:t>
            </a:r>
            <a:r>
              <a:rPr lang="sr-Latn-CS" sz="2400" dirty="0"/>
              <a:t> da li u matrici kros-korelacija postoje parovi varijabli sa ekstremno visokim korelacijama</a:t>
            </a:r>
          </a:p>
          <a:p>
            <a:r>
              <a:rPr lang="sr-Latn-CS" dirty="0"/>
              <a:t>Postoji i </a:t>
            </a:r>
            <a:r>
              <a:rPr lang="sr-Latn-CS" dirty="0" err="1"/>
              <a:t>kanonička</a:t>
            </a:r>
            <a:r>
              <a:rPr lang="sr-Latn-CS" dirty="0"/>
              <a:t> analiza </a:t>
            </a:r>
            <a:r>
              <a:rPr lang="sr-Latn-CS" dirty="0" err="1"/>
              <a:t>kovarijansi</a:t>
            </a:r>
            <a:r>
              <a:rPr lang="sr-Latn-CS" dirty="0"/>
              <a:t>!</a:t>
            </a:r>
          </a:p>
          <a:p>
            <a:pPr lvl="1"/>
            <a:r>
              <a:rPr lang="sr-Latn-CS" dirty="0"/>
              <a:t>O tome više na OTSP </a:t>
            </a:r>
            <a:r>
              <a:rPr lang="sr-Latn-CS" dirty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3FBCFAE-7D8F-421C-9F67-3AB128BA57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>
                <a:latin typeface="+mn-lt"/>
              </a:rPr>
              <a:t>Hvala na pažnji!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283E37C-BD70-410A-865B-A75EC137D6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/>
              <a:t>Pitanja?</a:t>
            </a:r>
          </a:p>
        </p:txBody>
      </p:sp>
    </p:spTree>
    <p:extLst>
      <p:ext uri="{BB962C8B-B14F-4D97-AF65-F5344CB8AC3E}">
        <p14:creationId xmlns:p14="http://schemas.microsoft.com/office/powerpoint/2010/main" val="1781975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29578-BF4D-4EAF-A0F0-A42C09F1F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Predviđanje složenog kriterijuma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40184-AE72-4240-A43B-429096E4B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CS" altLang="sr-Latn-RS" dirty="0" err="1"/>
              <a:t>Rešenje</a:t>
            </a:r>
            <a:r>
              <a:rPr lang="sr-Latn-CS" altLang="sr-Latn-RS" dirty="0"/>
              <a:t> sa pravljenjem sumarnog skora kriterijumske varijable</a:t>
            </a:r>
          </a:p>
          <a:p>
            <a:r>
              <a:rPr lang="sr-Latn-CS" dirty="0"/>
              <a:t>Implicitno pretpostavljamo da su sve varijable jednako važne i učestvuju u linearnom kompozitu svom svojom varijansom</a:t>
            </a:r>
          </a:p>
          <a:p>
            <a:pPr lvl="1"/>
            <a:r>
              <a:rPr lang="sr-Latn-CS" altLang="sr-Latn-RS" dirty="0"/>
              <a:t>Varijable ne koreliraju jednako sa sumarnim skorom, a pogotovo ne sa </a:t>
            </a:r>
            <a:r>
              <a:rPr lang="sr-Latn-CS" altLang="sr-Latn-RS" dirty="0" err="1"/>
              <a:t>regresionom</a:t>
            </a:r>
            <a:r>
              <a:rPr lang="sr-Latn-CS" altLang="sr-Latn-RS" dirty="0"/>
              <a:t> funkcijom koja je linearna kombinacija prediktora</a:t>
            </a:r>
          </a:p>
          <a:p>
            <a:pPr lvl="1"/>
            <a:r>
              <a:rPr lang="sr-Latn-CS" altLang="sr-Latn-RS" dirty="0"/>
              <a:t>Varijable nisu nezavisne pa postoji veliko </a:t>
            </a:r>
            <a:r>
              <a:rPr lang="sr-Latn-CS" altLang="sr-Latn-RS" dirty="0" err="1"/>
              <a:t>prepokrivanje</a:t>
            </a:r>
            <a:r>
              <a:rPr lang="sr-Latn-CS" altLang="sr-Latn-RS" dirty="0"/>
              <a:t> među njima</a:t>
            </a:r>
          </a:p>
          <a:p>
            <a:endParaRPr lang="sr-Latn-CS" altLang="sr-Latn-RS" dirty="0"/>
          </a:p>
        </p:txBody>
      </p:sp>
    </p:spTree>
    <p:extLst>
      <p:ext uri="{BB962C8B-B14F-4D97-AF65-F5344CB8AC3E}">
        <p14:creationId xmlns:p14="http://schemas.microsoft.com/office/powerpoint/2010/main" val="833769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29578-BF4D-4EAF-A0F0-A42C09F1F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Predviđanje složenog kriterijuma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40184-AE72-4240-A43B-429096E4B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CS" altLang="sr-Latn-RS" dirty="0" err="1"/>
              <a:t>Rešenje</a:t>
            </a:r>
            <a:r>
              <a:rPr lang="sr-Latn-CS" altLang="sr-Latn-RS" dirty="0"/>
              <a:t> sa </a:t>
            </a:r>
            <a:r>
              <a:rPr lang="sr-Latn-RS" altLang="sr-Latn-RS" dirty="0"/>
              <a:t>r</a:t>
            </a:r>
            <a:r>
              <a:rPr lang="sr-Latn-RS" dirty="0"/>
              <a:t>ačunanjem prve glavne komponente za kriterijumski skup</a:t>
            </a:r>
          </a:p>
          <a:p>
            <a:pPr lvl="1"/>
            <a:r>
              <a:rPr lang="sr-Latn-RS" dirty="0"/>
              <a:t>Može imati smisla ako su kriterijumske varijable relativno homogene po prirodi ili nam nije važno da pravimo distinkciju između njih</a:t>
            </a:r>
          </a:p>
          <a:p>
            <a:pPr lvl="1"/>
            <a:r>
              <a:rPr lang="sr-Latn-RS" dirty="0"/>
              <a:t>Ali ako nisu – gubimo važne delove kriterijuma (koji ostaju van glavne komponente) koje naši prediktori potencijalno predviđaju (na različite načine)</a:t>
            </a:r>
          </a:p>
        </p:txBody>
      </p:sp>
    </p:spTree>
    <p:extLst>
      <p:ext uri="{BB962C8B-B14F-4D97-AF65-F5344CB8AC3E}">
        <p14:creationId xmlns:p14="http://schemas.microsoft.com/office/powerpoint/2010/main" val="437674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1543</TotalTime>
  <Words>4794</Words>
  <Application>Microsoft Office PowerPoint</Application>
  <PresentationFormat>On-screen Show (4:3)</PresentationFormat>
  <Paragraphs>1082</Paragraphs>
  <Slides>73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73</vt:i4>
      </vt:variant>
    </vt:vector>
  </HeadingPairs>
  <TitlesOfParts>
    <vt:vector size="80" baseType="lpstr">
      <vt:lpstr>Arial</vt:lpstr>
      <vt:lpstr>Calibri</vt:lpstr>
      <vt:lpstr>Calibri Light</vt:lpstr>
      <vt:lpstr>Tahoma</vt:lpstr>
      <vt:lpstr>Times New Roman</vt:lpstr>
      <vt:lpstr>Office Theme</vt:lpstr>
      <vt:lpstr>Equation</vt:lpstr>
      <vt:lpstr>Kanonička korelaciona analiza</vt:lpstr>
      <vt:lpstr>Kanonička korelaciona analiza</vt:lpstr>
      <vt:lpstr>Faktorska analiza – podsećanje</vt:lpstr>
      <vt:lpstr>Linearna regresija – podsećanje</vt:lpstr>
      <vt:lpstr>Predviđanje složenog kriterijuma</vt:lpstr>
      <vt:lpstr>Predviđanje složenog kriterijuma</vt:lpstr>
      <vt:lpstr>Predviđanje složenog kriterijuma</vt:lpstr>
      <vt:lpstr>Predviđanje složenog kriterijuma</vt:lpstr>
      <vt:lpstr>Predviđanje složenog kriterijuma</vt:lpstr>
      <vt:lpstr>Predviđanje složenog kriterijuma</vt:lpstr>
      <vt:lpstr>Kanonička korelaciona analiza</vt:lpstr>
      <vt:lpstr>Kanonička korelaciona analiza</vt:lpstr>
      <vt:lpstr>Kanonička korelaciona analiza</vt:lpstr>
      <vt:lpstr>KKA ulazna matrica</vt:lpstr>
      <vt:lpstr>Kako dobijamo kanoničke komponente?</vt:lpstr>
      <vt:lpstr>Kako dobijamo kanoničke komponente?</vt:lpstr>
      <vt:lpstr>Kako dobijamo kanoničke komponente?</vt:lpstr>
      <vt:lpstr>KKA grafički</vt:lpstr>
      <vt:lpstr>Koeficijenti strukture</vt:lpstr>
      <vt:lpstr>Koeficijenti krosstrukture</vt:lpstr>
      <vt:lpstr>Osnovna pitanja u KKA</vt:lpstr>
      <vt:lpstr>Interkorelacije prediktorskog skupa</vt:lpstr>
      <vt:lpstr>Interkorelacije kriterijumskog skupa</vt:lpstr>
      <vt:lpstr>Kroskorelacije dva skupa varijabli</vt:lpstr>
      <vt:lpstr>Ima li kanoničkih korelacija?</vt:lpstr>
      <vt:lpstr>Ima li kanoničkih korelacija?</vt:lpstr>
      <vt:lpstr>Koja je priroda povezanosti?</vt:lpstr>
      <vt:lpstr>Koeficijenti kanoničke funkcije</vt:lpstr>
      <vt:lpstr>Koeficijenti strukture</vt:lpstr>
      <vt:lpstr>Koeficijenti kros-strukture</vt:lpstr>
      <vt:lpstr>Svi koeficijenti za levi skup</vt:lpstr>
      <vt:lpstr>Kanonički koeficijenti za levi skup</vt:lpstr>
      <vt:lpstr>Koeficijenti strukture za levi skup</vt:lpstr>
      <vt:lpstr>Koeficijenti kros-strukture za levi skup</vt:lpstr>
      <vt:lpstr>Svi koeficijenti za desni skup</vt:lpstr>
      <vt:lpstr>Kanonički koeficijenti za desni skup</vt:lpstr>
      <vt:lpstr>Koeficijenti strukture za desni skup</vt:lpstr>
      <vt:lpstr>Koeficijenti kros-strukture za desni skup</vt:lpstr>
      <vt:lpstr>Koja je priroda povezanosti?</vt:lpstr>
      <vt:lpstr>Koja je priroda povezanosti?</vt:lpstr>
      <vt:lpstr>Koja je priroda povezanosti?</vt:lpstr>
      <vt:lpstr>Tipovi prediktora u KKA</vt:lpstr>
      <vt:lpstr>Tipovi prediktora u KKA</vt:lpstr>
      <vt:lpstr>Proporcija objašnjene varijanse</vt:lpstr>
      <vt:lpstr>Proporcija objašnjene varijanse</vt:lpstr>
      <vt:lpstr>Proporcija objašnjene varijanse</vt:lpstr>
      <vt:lpstr>Proporcija objašnjene varijanse</vt:lpstr>
      <vt:lpstr>Proporcija objašnjene varijanse</vt:lpstr>
      <vt:lpstr>Proporcija objašnjene varijanse</vt:lpstr>
      <vt:lpstr>Redundansa</vt:lpstr>
      <vt:lpstr>Proporcija objašnjene varijanse</vt:lpstr>
      <vt:lpstr>Proporcija objašnjene varijanse</vt:lpstr>
      <vt:lpstr>Proporcija objašnjene varijanse</vt:lpstr>
      <vt:lpstr>Proporcija objašnjene varijanse</vt:lpstr>
      <vt:lpstr>Primer u SPSS-u</vt:lpstr>
      <vt:lpstr>PowerPoint Presentation</vt:lpstr>
      <vt:lpstr>Primer u SPSS-u</vt:lpstr>
      <vt:lpstr>Primer u SPSS-u – pokretanje makroa</vt:lpstr>
      <vt:lpstr>Primer u SPSS-u</vt:lpstr>
      <vt:lpstr>Primer u SPSS-u</vt:lpstr>
      <vt:lpstr>Primer u SPSS-u</vt:lpstr>
      <vt:lpstr>Primer u SPSS-u</vt:lpstr>
      <vt:lpstr>Primer u SPSS-u</vt:lpstr>
      <vt:lpstr>Primer u SPSS-u</vt:lpstr>
      <vt:lpstr>Primer u SPSS-u</vt:lpstr>
      <vt:lpstr>Primer u SPSS-u</vt:lpstr>
      <vt:lpstr>Primer u SPSS-u</vt:lpstr>
      <vt:lpstr>Primer u SPSS-u</vt:lpstr>
      <vt:lpstr>Primer u SPSS-u</vt:lpstr>
      <vt:lpstr>KKA uslovi za analizu</vt:lpstr>
      <vt:lpstr>KKA dobre prakse</vt:lpstr>
      <vt:lpstr>KKA - nedostaci</vt:lpstr>
      <vt:lpstr>Hvala na pažnji!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Danka</dc:creator>
  <cp:lastModifiedBy>goran.opacic.opy goran.opacic.opy</cp:lastModifiedBy>
  <cp:revision>253</cp:revision>
  <dcterms:created xsi:type="dcterms:W3CDTF">2006-11-23T14:02:34Z</dcterms:created>
  <dcterms:modified xsi:type="dcterms:W3CDTF">2023-03-21T11:46:43Z</dcterms:modified>
</cp:coreProperties>
</file>