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14630400" cy="8229600"/>
  <p:notesSz cx="8229600" cy="14630400"/>
  <p:embeddedFontLst>
    <p:embeddedFont>
      <p:font typeface="Montserrat"/>
      <p:regular r:id="rId28"/>
    </p:embeddedFont>
    <p:embeddedFont>
      <p:font typeface="Montserrat"/>
      <p:regular r:id="rId29"/>
    </p:embeddedFont>
    <p:embeddedFont>
      <p:font typeface="Montserrat"/>
      <p:regular r:id="rId30"/>
    </p:embeddedFont>
    <p:embeddedFont>
      <p:font typeface="Montserrat"/>
      <p:regular r:id="rId31"/>
    </p:embeddedFont>
    <p:embeddedFont>
      <p:font typeface="Source Sans 3"/>
      <p:regular r:id="rId32"/>
    </p:embeddedFont>
    <p:embeddedFont>
      <p:font typeface="Source Sans 3"/>
      <p:regular r:id="rId33"/>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openxmlformats.org/officeDocument/2006/relationships/font" Target="fonts/font1.fntdata"/><Relationship Id="rId29" Type="http://schemas.openxmlformats.org/officeDocument/2006/relationships/font" Target="fonts/font2.fntdata"/><Relationship Id="rId30" Type="http://schemas.openxmlformats.org/officeDocument/2006/relationships/font" Target="fonts/font3.fntdata"/><Relationship Id="rId31" Type="http://schemas.openxmlformats.org/officeDocument/2006/relationships/font" Target="fonts/font4.fntdata"/><Relationship Id="rId32" Type="http://schemas.openxmlformats.org/officeDocument/2006/relationships/font" Target="fonts/font5.fntdata"/><Relationship Id="rId33"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svg"/><Relationship Id="rId11" Type="http://schemas.openxmlformats.org/officeDocument/2006/relationships/image" Target="../media/image-12-11.png"/><Relationship Id="rId12" Type="http://schemas.openxmlformats.org/officeDocument/2006/relationships/slideLayout" Target="../slideLayouts/slideLayout13.xml"/><Relationship Id="rId1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5.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9.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20.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svg"/><Relationship Id="rId3" Type="http://schemas.openxmlformats.org/officeDocument/2006/relationships/slideLayout" Target="../slideLayouts/slideLayout2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svg"/><Relationship Id="rId4" Type="http://schemas.openxmlformats.org/officeDocument/2006/relationships/image" Target="../media/image-9-4.png"/><Relationship Id="rId5" Type="http://schemas.openxmlformats.org/officeDocument/2006/relationships/image" Target="../media/image-9-5.svg"/><Relationship Id="rId6" Type="http://schemas.openxmlformats.org/officeDocument/2006/relationships/image" Target="../media/image-9-6.png"/><Relationship Id="rId7" Type="http://schemas.openxmlformats.org/officeDocument/2006/relationships/image" Target="../media/image-9-7.svg"/><Relationship Id="rId8" Type="http://schemas.openxmlformats.org/officeDocument/2006/relationships/image" Target="../media/image-9-8.png"/><Relationship Id="rId9" Type="http://schemas.openxmlformats.org/officeDocument/2006/relationships/image" Target="../media/image-9-9.svg"/><Relationship Id="rId10" Type="http://schemas.openxmlformats.org/officeDocument/2006/relationships/image" Target="../media/image-9-10.png"/><Relationship Id="rId11" Type="http://schemas.openxmlformats.org/officeDocument/2006/relationships/image" Target="../media/image-9-11.svg"/><Relationship Id="rId12" Type="http://schemas.openxmlformats.org/officeDocument/2006/relationships/slideLayout" Target="../slideLayouts/slideLayout10.xml"/><Relationship Id="rId1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854154"/>
            <a:ext cx="6390799"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Studija slučaja — Spotify</a:t>
            </a:r>
            <a:endParaRPr lang="en-US" sz="3900" dirty="0"/>
          </a:p>
        </p:txBody>
      </p:sp>
      <p:sp>
        <p:nvSpPr>
          <p:cNvPr id="3" name="Text 1"/>
          <p:cNvSpPr/>
          <p:nvPr/>
        </p:nvSpPr>
        <p:spPr>
          <a:xfrm>
            <a:off x="793790" y="1553528"/>
            <a:ext cx="13042821" cy="744141"/>
          </a:xfrm>
          <a:prstGeom prst="rect">
            <a:avLst/>
          </a:prstGeom>
          <a:noFill/>
          <a:ln/>
        </p:spPr>
        <p:txBody>
          <a:bodyPr wrap="square" lIns="0" tIns="0" rIns="0" bIns="0" rtlCol="0" anchor="t"/>
          <a:lstStyle/>
          <a:p>
            <a:pPr algn="l" indent="0" marL="0">
              <a:lnSpc>
                <a:spcPts val="2900"/>
              </a:lnSpc>
              <a:buNone/>
            </a:pPr>
            <a:r>
              <a:rPr lang="en-US" sz="2300" b="1" dirty="0">
                <a:solidFill>
                  <a:srgbClr val="769993"/>
                </a:solidFill>
                <a:latin typeface="Montserrat Bold" pitchFamily="34" charset="0"/>
                <a:ea typeface="Montserrat Bold" pitchFamily="34" charset="-122"/>
                <a:cs typeface="Montserrat Bold" pitchFamily="34" charset="-120"/>
              </a:rPr>
              <a:t>Transformacija od startapa koji gubi novac do profitabilnog audio giganta (2023–2026)</a:t>
            </a:r>
            <a:endParaRPr lang="en-US" sz="2300" dirty="0"/>
          </a:p>
        </p:txBody>
      </p:sp>
      <p:sp>
        <p:nvSpPr>
          <p:cNvPr id="4" name="Shape 2"/>
          <p:cNvSpPr/>
          <p:nvPr/>
        </p:nvSpPr>
        <p:spPr>
          <a:xfrm>
            <a:off x="793790" y="2694473"/>
            <a:ext cx="13042821" cy="32385"/>
          </a:xfrm>
          <a:prstGeom prst="rect">
            <a:avLst/>
          </a:prstGeom>
          <a:solidFill>
            <a:srgbClr val="272525">
              <a:alpha val="50000"/>
            </a:srgbClr>
          </a:solidFill>
          <a:ln/>
        </p:spPr>
      </p:sp>
      <p:sp>
        <p:nvSpPr>
          <p:cNvPr id="5" name="Text 3"/>
          <p:cNvSpPr/>
          <p:nvPr/>
        </p:nvSpPr>
        <p:spPr>
          <a:xfrm>
            <a:off x="793790" y="3148370"/>
            <a:ext cx="3969425"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Uvod</a:t>
            </a:r>
            <a:endParaRPr lang="en-US" sz="3100" dirty="0"/>
          </a:p>
        </p:txBody>
      </p:sp>
      <p:sp>
        <p:nvSpPr>
          <p:cNvPr id="6" name="Text 4"/>
          <p:cNvSpPr/>
          <p:nvPr/>
        </p:nvSpPr>
        <p:spPr>
          <a:xfrm>
            <a:off x="793790" y="3842861"/>
            <a:ext cx="7632025" cy="1587698"/>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Spotify je švedska kompanija osnovana 2006. godine u Stokholmu, sa misijom da promeni način na koji ljudi slušaju muziku. Danas je to najveća platforma za strimovanje zvučnog sadržaja na svetu, sa više od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751 milion mesečno aktivnih korisnika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i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290 miliona pretplatnika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u 184 tržišta. Kompaniju je osnovao Daniel Ek, koji je bio CEO do kraja 2025. godine.</a:t>
            </a:r>
            <a:endParaRPr lang="en-US" sz="1550" dirty="0"/>
          </a:p>
        </p:txBody>
      </p:sp>
      <p:sp>
        <p:nvSpPr>
          <p:cNvPr id="7" name="Text 5"/>
          <p:cNvSpPr/>
          <p:nvPr/>
        </p:nvSpPr>
        <p:spPr>
          <a:xfrm>
            <a:off x="793790" y="5609153"/>
            <a:ext cx="7632025" cy="1587698"/>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U periodu od samo tri godine (2023–2026), Spotify je prošao kroz jednu od najdramatičnijih transformacija u istoriji tehnološke industrije. Put od masovnih otpuštanja, kroz prvi godišnji profit u istoriji kompanije, do promene kompletnog liderstva i zaokreta ka veštačkoj inteligenciji — to je priča koja otkriva kako velike organizacione promene zaista izgledaju u praksi: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haotičnije, bolnije i nepredvidljivije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nego što bilo koji udžbenik sugeriše.</a:t>
            </a:r>
            <a:endParaRPr lang="en-US" sz="1550" dirty="0"/>
          </a:p>
        </p:txBody>
      </p:sp>
      <p:sp>
        <p:nvSpPr>
          <p:cNvPr id="8" name="Shape 6"/>
          <p:cNvSpPr/>
          <p:nvPr/>
        </p:nvSpPr>
        <p:spPr>
          <a:xfrm>
            <a:off x="8774668" y="2950012"/>
            <a:ext cx="5212318" cy="4425434"/>
          </a:xfrm>
          <a:prstGeom prst="roundRect">
            <a:avLst>
              <a:gd name="adj" fmla="val 3229"/>
            </a:avLst>
          </a:prstGeom>
          <a:solidFill>
            <a:srgbClr val="769993"/>
          </a:solidFill>
          <a:ln/>
        </p:spPr>
      </p:sp>
      <p:sp>
        <p:nvSpPr>
          <p:cNvPr id="9" name="Text 7"/>
          <p:cNvSpPr/>
          <p:nvPr/>
        </p:nvSpPr>
        <p:spPr>
          <a:xfrm>
            <a:off x="8973026" y="3148370"/>
            <a:ext cx="4815602" cy="620316"/>
          </a:xfrm>
          <a:prstGeom prst="rect">
            <a:avLst/>
          </a:prstGeom>
          <a:noFill/>
          <a:ln/>
        </p:spPr>
        <p:txBody>
          <a:bodyPr wrap="squar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Dok čitate ovaj slučaj, obratite pažnju na:</a:t>
            </a:r>
            <a:endParaRPr lang="en-US" sz="1950" dirty="0"/>
          </a:p>
        </p:txBody>
      </p:sp>
      <p:sp>
        <p:nvSpPr>
          <p:cNvPr id="10" name="Text 8"/>
          <p:cNvSpPr/>
          <p:nvPr/>
        </p:nvSpPr>
        <p:spPr>
          <a:xfrm>
            <a:off x="8973026" y="3967043"/>
            <a:ext cx="4815602" cy="1091446"/>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000000"/>
                </a:solidFill>
                <a:latin typeface="Source Sans 3" pitchFamily="34" charset="0"/>
                <a:ea typeface="Source Sans 3" pitchFamily="34" charset="-122"/>
                <a:cs typeface="Source Sans 3" pitchFamily="34" charset="-120"/>
              </a:rPr>
              <a:t>Kako je liderski tim kreirao osećaj hitnosti za promenu</a:t>
            </a:r>
            <a:endParaRPr lang="en-US" sz="1550" dirty="0"/>
          </a:p>
          <a:p>
            <a:pPr algn="l" marL="342900" indent="-342900">
              <a:lnSpc>
                <a:spcPts val="2500"/>
              </a:lnSpc>
              <a:buSzPct val="100000"/>
              <a:buChar char="•"/>
            </a:pPr>
            <a:r>
              <a:rPr lang="en-US" sz="1550" dirty="0">
                <a:solidFill>
                  <a:srgbClr val="000000"/>
                </a:solidFill>
                <a:latin typeface="Source Sans 3" pitchFamily="34" charset="0"/>
                <a:ea typeface="Source Sans 3" pitchFamily="34" charset="-122"/>
                <a:cs typeface="Source Sans 3" pitchFamily="34" charset="-120"/>
              </a:rPr>
              <a:t>Ko je sve bio uključen u donošenje odluka</a:t>
            </a:r>
            <a:endParaRPr lang="en-US" sz="1550" dirty="0"/>
          </a:p>
          <a:p>
            <a:pPr algn="l" marL="342900" indent="-342900">
              <a:lnSpc>
                <a:spcPts val="2500"/>
              </a:lnSpc>
              <a:buSzPct val="100000"/>
              <a:buChar char="•"/>
            </a:pPr>
            <a:r>
              <a:rPr lang="en-US" sz="1550" dirty="0">
                <a:solidFill>
                  <a:srgbClr val="000000"/>
                </a:solidFill>
                <a:latin typeface="Source Sans 3" pitchFamily="34" charset="0"/>
                <a:ea typeface="Source Sans 3" pitchFamily="34" charset="-122"/>
                <a:cs typeface="Source Sans 3" pitchFamily="34" charset="-120"/>
              </a:rPr>
              <a:t>Kako je vizija komunicirana — i koliko puta se menjala</a:t>
            </a:r>
            <a:endParaRPr lang="en-US" sz="1550" dirty="0"/>
          </a:p>
        </p:txBody>
      </p:sp>
      <p:sp>
        <p:nvSpPr>
          <p:cNvPr id="11" name="Text 9"/>
          <p:cNvSpPr/>
          <p:nvPr/>
        </p:nvSpPr>
        <p:spPr>
          <a:xfrm>
            <a:off x="8973026" y="5237083"/>
            <a:ext cx="4815602"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Kasnije ćemo videti da postoji teorijski okvir koji pomaže da se sve ovo razume i imenuje.</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793790" y="806291"/>
            <a:ext cx="692229" cy="388382"/>
          </a:xfrm>
          <a:prstGeom prst="roundRect">
            <a:avLst>
              <a:gd name="adj" fmla="val 17171"/>
            </a:avLst>
          </a:prstGeom>
          <a:noFill/>
          <a:ln w="7620">
            <a:solidFill>
              <a:srgbClr val="769993"/>
            </a:solidFill>
            <a:prstDash val="solid"/>
          </a:ln>
        </p:spPr>
      </p:sp>
      <p:sp>
        <p:nvSpPr>
          <p:cNvPr id="3" name="Text 1"/>
          <p:cNvSpPr/>
          <p:nvPr/>
        </p:nvSpPr>
        <p:spPr>
          <a:xfrm>
            <a:off x="920472" y="873443"/>
            <a:ext cx="438864" cy="254079"/>
          </a:xfrm>
          <a:prstGeom prst="rect">
            <a:avLst/>
          </a:prstGeom>
          <a:noFill/>
          <a:ln/>
        </p:spPr>
        <p:txBody>
          <a:bodyPr wrap="none" lIns="0" tIns="0" rIns="0" bIns="0" rtlCol="0" anchor="t"/>
          <a:lstStyle/>
          <a:p>
            <a:pPr algn="l" indent="0" marL="0">
              <a:lnSpc>
                <a:spcPts val="2000"/>
              </a:lnSpc>
              <a:buNone/>
            </a:pPr>
            <a:r>
              <a:rPr lang="en-US" sz="1250" dirty="0">
                <a:solidFill>
                  <a:srgbClr val="769993"/>
                </a:solidFill>
                <a:latin typeface="Source Sans 3" pitchFamily="34" charset="0"/>
                <a:ea typeface="Source Sans 3" pitchFamily="34" charset="-122"/>
                <a:cs typeface="Source Sans 3" pitchFamily="34" charset="-120"/>
              </a:rPr>
              <a:t>FAZA 1</a:t>
            </a:r>
            <a:endParaRPr lang="en-US" sz="1250" dirty="0"/>
          </a:p>
        </p:txBody>
      </p:sp>
      <p:sp>
        <p:nvSpPr>
          <p:cNvPr id="4" name="Text 2"/>
          <p:cNvSpPr/>
          <p:nvPr/>
        </p:nvSpPr>
        <p:spPr>
          <a:xfrm>
            <a:off x="793790" y="1273969"/>
            <a:ext cx="8061246"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Kreiranje urgentnosti promene</a:t>
            </a:r>
            <a:endParaRPr lang="en-US" sz="3900" dirty="0"/>
          </a:p>
        </p:txBody>
      </p:sp>
      <p:sp>
        <p:nvSpPr>
          <p:cNvPr id="5" name="Text 3"/>
          <p:cNvSpPr/>
          <p:nvPr/>
        </p:nvSpPr>
        <p:spPr>
          <a:xfrm>
            <a:off x="793790" y="2370296"/>
            <a:ext cx="6279356" cy="1905238"/>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Prva i najčešća greška je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nedovoljno razvijena svest o neophodnosti promene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Koter navodi da čak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50% organizacija pogreši već u ovoj fazi</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Tipičan problem je „previše menadžera, a premalo lidera" — menadžeri po prirodi minimizuju rizike i održavaju postojeći sistem, dok transformacija zahteva ljude koji su spremni da napuste poznato i povedu organizaciju u novom pravcu.</a:t>
            </a:r>
            <a:endParaRPr lang="en-US" sz="1550" dirty="0"/>
          </a:p>
        </p:txBody>
      </p:sp>
      <p:sp>
        <p:nvSpPr>
          <p:cNvPr id="6" name="Text 4"/>
          <p:cNvSpPr/>
          <p:nvPr/>
        </p:nvSpPr>
        <p:spPr>
          <a:xfrm>
            <a:off x="793790" y="4454128"/>
            <a:ext cx="6279356"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Prva faza propada kada organizacija ne promoviše ili ne regrutuje dovoljno novih lidera za seniorske pozicije. Ako je promena usmerena na čitavu organizaciju, uloga izvršnog direktora je ključna. Suština ove faze je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učiniti da status quo postane veći rizik od promene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a:t>
            </a:r>
            <a:endParaRPr lang="en-US" sz="1550" dirty="0"/>
          </a:p>
        </p:txBody>
      </p:sp>
      <p:sp>
        <p:nvSpPr>
          <p:cNvPr id="7" name="Text 5"/>
          <p:cNvSpPr/>
          <p:nvPr/>
        </p:nvSpPr>
        <p:spPr>
          <a:xfrm>
            <a:off x="793790" y="5902881"/>
            <a:ext cx="6279356"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Koter postavlja visok kriterijum: potrebno je da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75% menadžmenta iskreno veruje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da aktuelni način rada više nije prihvatljiv.</a:t>
            </a:r>
            <a:endParaRPr lang="en-US" sz="1550" dirty="0"/>
          </a:p>
        </p:txBody>
      </p:sp>
      <p:sp>
        <p:nvSpPr>
          <p:cNvPr id="8" name="Text 6"/>
          <p:cNvSpPr/>
          <p:nvPr/>
        </p:nvSpPr>
        <p:spPr>
          <a:xfrm>
            <a:off x="7564874" y="2390061"/>
            <a:ext cx="3085028" cy="310158"/>
          </a:xfrm>
          <a:prstGeom prst="rect">
            <a:avLst/>
          </a:prstGeom>
          <a:noFill/>
          <a:ln/>
        </p:spPr>
        <p:txBody>
          <a:bodyPr wrap="none" lIns="0" tIns="0" rIns="0" bIns="0" rtlCol="0" anchor="t"/>
          <a:lstStyle/>
          <a:p>
            <a:pPr algn="l" indent="0" marL="0">
              <a:lnSpc>
                <a:spcPts val="2400"/>
              </a:lnSpc>
              <a:buNone/>
            </a:pPr>
            <a:r>
              <a:rPr lang="en-US" sz="1950" b="1" dirty="0">
                <a:solidFill>
                  <a:srgbClr val="769993"/>
                </a:solidFill>
                <a:latin typeface="Montserrat Bold" pitchFamily="34" charset="0"/>
                <a:ea typeface="Montserrat Bold" pitchFamily="34" charset="-122"/>
                <a:cs typeface="Montserrat Bold" pitchFamily="34" charset="-120"/>
              </a:rPr>
              <a:t>Spotify kroz ovu prizmu</a:t>
            </a:r>
            <a:endParaRPr lang="en-US" sz="1950" dirty="0"/>
          </a:p>
        </p:txBody>
      </p:sp>
      <p:sp>
        <p:nvSpPr>
          <p:cNvPr id="9" name="Text 7"/>
          <p:cNvSpPr/>
          <p:nvPr/>
        </p:nvSpPr>
        <p:spPr>
          <a:xfrm>
            <a:off x="7564874" y="2898577"/>
            <a:ext cx="6279356"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Setite se Spotifyja: Ek je kreirao urgentnost u trenutku kada su rezultati bili pozitivni. To je neuobičajeno — većina lidera čeka da kriza postane očigledna.</a:t>
            </a:r>
            <a:endParaRPr lang="en-US" sz="1550" dirty="0"/>
          </a:p>
        </p:txBody>
      </p:sp>
      <p:sp>
        <p:nvSpPr>
          <p:cNvPr id="10" name="Text 8"/>
          <p:cNvSpPr/>
          <p:nvPr/>
        </p:nvSpPr>
        <p:spPr>
          <a:xfrm>
            <a:off x="7564874" y="4029789"/>
            <a:ext cx="6279356"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Da li je Ek uspeo da ubedi 75% menadžmenta da je status quo neprihvatljiv? Ili je odluku doneo gotovo sam, na osnovu sopstvene analize jaza između troškova i ciljeva?</a:t>
            </a:r>
            <a:endParaRPr lang="en-US" sz="1550" dirty="0"/>
          </a:p>
        </p:txBody>
      </p:sp>
      <p:sp>
        <p:nvSpPr>
          <p:cNvPr id="11" name="Shape 9"/>
          <p:cNvSpPr/>
          <p:nvPr/>
        </p:nvSpPr>
        <p:spPr>
          <a:xfrm>
            <a:off x="7564874" y="5205651"/>
            <a:ext cx="6279356" cy="1994416"/>
          </a:xfrm>
          <a:prstGeom prst="roundRect">
            <a:avLst>
              <a:gd name="adj" fmla="val 4180"/>
            </a:avLst>
          </a:prstGeom>
          <a:solidFill>
            <a:srgbClr val="D3DEDC"/>
          </a:solidFill>
          <a:ln/>
        </p:spPr>
      </p:sp>
      <p:pic>
        <p:nvPicPr>
          <p:cNvPr id="12" name="Image 0" descr="preencoded.png">    </p:cNvPr>
          <p:cNvPicPr>
            <a:picLocks noChangeAspect="1"/>
          </p:cNvPicPr>
          <p:nvPr/>
        </p:nvPicPr>
        <p:blipFill>
          <a:blip r:embed="rId1"/>
          <a:stretch>
            <a:fillRect/>
          </a:stretch>
        </p:blipFill>
        <p:spPr>
          <a:xfrm>
            <a:off x="7763232" y="5480328"/>
            <a:ext cx="310039" cy="248007"/>
          </a:xfrm>
          <a:prstGeom prst="rect">
            <a:avLst/>
          </a:prstGeom>
        </p:spPr>
      </p:pic>
      <p:sp>
        <p:nvSpPr>
          <p:cNvPr id="13" name="Text 10"/>
          <p:cNvSpPr/>
          <p:nvPr/>
        </p:nvSpPr>
        <p:spPr>
          <a:xfrm>
            <a:off x="8271629" y="5453539"/>
            <a:ext cx="3283029" cy="31777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a:t>
            </a:r>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 Pitanje za razmišljanje</a:t>
            </a:r>
            <a:endParaRPr lang="en-US" sz="1950" dirty="0"/>
          </a:p>
        </p:txBody>
      </p:sp>
      <p:sp>
        <p:nvSpPr>
          <p:cNvPr id="14" name="Text 11"/>
          <p:cNvSpPr/>
          <p:nvPr/>
        </p:nvSpPr>
        <p:spPr>
          <a:xfrm>
            <a:off x="8271629" y="5969675"/>
            <a:ext cx="5374243" cy="95261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Zašto Koter insistira na tako visokom procentu (75%)? Šta se dešava u organizaciji ako, recimo, samo trećina menadžmenta oseća urgentnost — a ostali misle da je sve u redu?</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793790" y="1070372"/>
            <a:ext cx="692229" cy="388382"/>
          </a:xfrm>
          <a:prstGeom prst="roundRect">
            <a:avLst>
              <a:gd name="adj" fmla="val 17171"/>
            </a:avLst>
          </a:prstGeom>
          <a:noFill/>
          <a:ln w="7620">
            <a:solidFill>
              <a:srgbClr val="769993"/>
            </a:solidFill>
            <a:prstDash val="solid"/>
          </a:ln>
        </p:spPr>
      </p:sp>
      <p:sp>
        <p:nvSpPr>
          <p:cNvPr id="3" name="Text 1"/>
          <p:cNvSpPr/>
          <p:nvPr/>
        </p:nvSpPr>
        <p:spPr>
          <a:xfrm>
            <a:off x="920472" y="1137523"/>
            <a:ext cx="438864" cy="254079"/>
          </a:xfrm>
          <a:prstGeom prst="rect">
            <a:avLst/>
          </a:prstGeom>
          <a:noFill/>
          <a:ln/>
        </p:spPr>
        <p:txBody>
          <a:bodyPr wrap="none" lIns="0" tIns="0" rIns="0" bIns="0" rtlCol="0" anchor="t"/>
          <a:lstStyle/>
          <a:p>
            <a:pPr algn="l" indent="0" marL="0">
              <a:lnSpc>
                <a:spcPts val="2000"/>
              </a:lnSpc>
              <a:buNone/>
            </a:pPr>
            <a:r>
              <a:rPr lang="en-US" sz="1250" dirty="0">
                <a:solidFill>
                  <a:srgbClr val="769993"/>
                </a:solidFill>
                <a:latin typeface="Source Sans 3" pitchFamily="34" charset="0"/>
                <a:ea typeface="Source Sans 3" pitchFamily="34" charset="-122"/>
                <a:cs typeface="Source Sans 3" pitchFamily="34" charset="-120"/>
              </a:rPr>
              <a:t>FAZA 2</a:t>
            </a:r>
            <a:endParaRPr lang="en-US" sz="1250" dirty="0"/>
          </a:p>
        </p:txBody>
      </p:sp>
      <p:sp>
        <p:nvSpPr>
          <p:cNvPr id="4" name="Text 2"/>
          <p:cNvSpPr/>
          <p:nvPr/>
        </p:nvSpPr>
        <p:spPr>
          <a:xfrm>
            <a:off x="793790" y="1538049"/>
            <a:ext cx="8580715"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Kreiranje moćne vodeće koalicije</a:t>
            </a:r>
            <a:endParaRPr lang="en-US" sz="3900" dirty="0"/>
          </a:p>
        </p:txBody>
      </p:sp>
      <p:sp>
        <p:nvSpPr>
          <p:cNvPr id="5" name="Text 3"/>
          <p:cNvSpPr/>
          <p:nvPr/>
        </p:nvSpPr>
        <p:spPr>
          <a:xfrm>
            <a:off x="793790" y="2634377"/>
            <a:ext cx="695563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Velike transformacije obično kreću od jedne ili dve osobe, ali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jedna osoba ne može sama da sprovede promenu</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u celoj organizaciji. Potrebno je formirati koaliciju ljudi koji imaju dovoljno moći da vode proces.</a:t>
            </a:r>
            <a:endParaRPr lang="en-US" sz="1550" dirty="0"/>
          </a:p>
        </p:txBody>
      </p:sp>
      <p:sp>
        <p:nvSpPr>
          <p:cNvPr id="6" name="Text 4"/>
          <p:cNvSpPr/>
          <p:nvPr/>
        </p:nvSpPr>
        <p:spPr>
          <a:xfrm>
            <a:off x="793790" y="3765590"/>
            <a:ext cx="695563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Moć koalicije ne dolazi samo iz formalnih titula — jednako su važne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informacije kojima članovi raspolažu, njihova ekspertiza, reputacija i kvalitet odnosa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koje imaju u organizaciji.</a:t>
            </a:r>
            <a:endParaRPr lang="en-US" sz="1550" dirty="0"/>
          </a:p>
        </p:txBody>
      </p:sp>
      <p:sp>
        <p:nvSpPr>
          <p:cNvPr id="7" name="Text 5"/>
          <p:cNvSpPr/>
          <p:nvPr/>
        </p:nvSpPr>
        <p:spPr>
          <a:xfrm>
            <a:off x="793790" y="4896803"/>
            <a:ext cx="6955631"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Koter daje konkretne smernice za veličinu koalicije: u malim organizacijama dovoljno je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3 do 5 osoba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dok je u većim potrebno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20 do 50</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Koalicija treba da funkcioniše van uobičajenih hijerarhijskih protokola — dakle, ne kao formalni odbor, već kao grupa posvećenih ljudi koji rade zajedno na transformaciji.</a:t>
            </a:r>
            <a:endParaRPr lang="en-US" sz="1550" dirty="0"/>
          </a:p>
        </p:txBody>
      </p:sp>
      <p:sp>
        <p:nvSpPr>
          <p:cNvPr id="8" name="Text 6"/>
          <p:cNvSpPr/>
          <p:nvPr/>
        </p:nvSpPr>
        <p:spPr>
          <a:xfrm>
            <a:off x="793790" y="6345555"/>
            <a:ext cx="695563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Česta greška je očekivati da koaliciju vode direktori ljudskih resursa. HR može imati važnu ulogu, ali koalicija mora da uključuje ljude sa širom bazom moći i uticaja.</a:t>
            </a:r>
            <a:endParaRPr lang="en-US" sz="1550" dirty="0"/>
          </a:p>
        </p:txBody>
      </p:sp>
      <p:sp>
        <p:nvSpPr>
          <p:cNvPr id="9" name="Shape 7"/>
          <p:cNvSpPr/>
          <p:nvPr/>
        </p:nvSpPr>
        <p:spPr>
          <a:xfrm>
            <a:off x="8098274" y="2455783"/>
            <a:ext cx="5888712" cy="4703445"/>
          </a:xfrm>
          <a:prstGeom prst="roundRect">
            <a:avLst>
              <a:gd name="adj" fmla="val 3038"/>
            </a:avLst>
          </a:prstGeom>
          <a:solidFill>
            <a:srgbClr val="769993"/>
          </a:solidFill>
          <a:ln/>
        </p:spPr>
      </p:sp>
      <p:sp>
        <p:nvSpPr>
          <p:cNvPr id="10" name="Text 8"/>
          <p:cNvSpPr/>
          <p:nvPr/>
        </p:nvSpPr>
        <p:spPr>
          <a:xfrm>
            <a:off x="8296632" y="2654141"/>
            <a:ext cx="2579132"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Spotifyjeva koalicija</a:t>
            </a:r>
            <a:endParaRPr lang="en-US" sz="1950" dirty="0"/>
          </a:p>
        </p:txBody>
      </p:sp>
      <p:sp>
        <p:nvSpPr>
          <p:cNvPr id="11" name="Text 9"/>
          <p:cNvSpPr/>
          <p:nvPr/>
        </p:nvSpPr>
        <p:spPr>
          <a:xfrm>
            <a:off x="8296632" y="3162657"/>
            <a:ext cx="5491996"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U Spotifyjevom slučaju, ključna koalicija je bila veoma mala: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Ek, Söderström i Norström</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Sva trojica su u kompaniji od početka.</a:t>
            </a:r>
            <a:endParaRPr lang="en-US" sz="1550" dirty="0"/>
          </a:p>
        </p:txBody>
      </p:sp>
      <p:sp>
        <p:nvSpPr>
          <p:cNvPr id="12" name="Text 10"/>
          <p:cNvSpPr/>
          <p:nvPr/>
        </p:nvSpPr>
        <p:spPr>
          <a:xfrm>
            <a:off x="8296632" y="3976330"/>
            <a:ext cx="5491996"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Da li je to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prednost</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(duboko poznavanje organizacije, međusobno poverenje) ili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rizik</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(isti mentalni modeli, slepilo za probleme)?</a:t>
            </a:r>
            <a:endParaRPr lang="en-US" sz="1550" dirty="0"/>
          </a:p>
        </p:txBody>
      </p:sp>
      <p:sp>
        <p:nvSpPr>
          <p:cNvPr id="13" name="Shape 11"/>
          <p:cNvSpPr/>
          <p:nvPr/>
        </p:nvSpPr>
        <p:spPr>
          <a:xfrm>
            <a:off x="8296632" y="4933800"/>
            <a:ext cx="5491996" cy="32385"/>
          </a:xfrm>
          <a:prstGeom prst="rect">
            <a:avLst/>
          </a:prstGeom>
          <a:solidFill>
            <a:srgbClr val="000000">
              <a:alpha val="50000"/>
            </a:srgbClr>
          </a:solidFill>
          <a:ln/>
        </p:spPr>
      </p:sp>
      <p:sp>
        <p:nvSpPr>
          <p:cNvPr id="14" name="Shape 12"/>
          <p:cNvSpPr/>
          <p:nvPr/>
        </p:nvSpPr>
        <p:spPr>
          <a:xfrm>
            <a:off x="8296632" y="5189339"/>
            <a:ext cx="5491996" cy="1676876"/>
          </a:xfrm>
          <a:prstGeom prst="roundRect">
            <a:avLst>
              <a:gd name="adj" fmla="val 4971"/>
            </a:avLst>
          </a:prstGeom>
          <a:solidFill>
            <a:srgbClr val="D3DEDC"/>
          </a:solidFill>
          <a:ln/>
        </p:spPr>
      </p:sp>
      <p:pic>
        <p:nvPicPr>
          <p:cNvPr id="15" name="Image 0" descr="preencoded.png">    </p:cNvPr>
          <p:cNvPicPr>
            <a:picLocks noChangeAspect="1"/>
          </p:cNvPicPr>
          <p:nvPr/>
        </p:nvPicPr>
        <p:blipFill>
          <a:blip r:embed="rId1"/>
          <a:stretch>
            <a:fillRect/>
          </a:stretch>
        </p:blipFill>
        <p:spPr>
          <a:xfrm>
            <a:off x="8494990" y="5464016"/>
            <a:ext cx="310039" cy="248007"/>
          </a:xfrm>
          <a:prstGeom prst="rect">
            <a:avLst/>
          </a:prstGeom>
        </p:spPr>
      </p:pic>
      <p:sp>
        <p:nvSpPr>
          <p:cNvPr id="16" name="Text 13"/>
          <p:cNvSpPr/>
          <p:nvPr/>
        </p:nvSpPr>
        <p:spPr>
          <a:xfrm>
            <a:off x="9003387" y="5437227"/>
            <a:ext cx="3283029" cy="31777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a:t>
            </a:r>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 Pitanje za razmišljanje</a:t>
            </a:r>
            <a:endParaRPr lang="en-US" sz="1950" dirty="0"/>
          </a:p>
        </p:txBody>
      </p:sp>
      <p:sp>
        <p:nvSpPr>
          <p:cNvPr id="17" name="Text 14"/>
          <p:cNvSpPr/>
          <p:nvPr/>
        </p:nvSpPr>
        <p:spPr>
          <a:xfrm>
            <a:off x="9003387" y="5953363"/>
            <a:ext cx="4586883"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Zašto je problematično ako koaliciju čine samo ljudi sa vrha hijerarhije? Šta se gubi?</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793790" y="597575"/>
            <a:ext cx="556736" cy="293370"/>
          </a:xfrm>
          <a:prstGeom prst="roundRect">
            <a:avLst>
              <a:gd name="adj" fmla="val 18185"/>
            </a:avLst>
          </a:prstGeom>
          <a:noFill/>
          <a:ln w="7620">
            <a:solidFill>
              <a:srgbClr val="769993"/>
            </a:solidFill>
            <a:prstDash val="solid"/>
          </a:ln>
        </p:spPr>
      </p:sp>
      <p:sp>
        <p:nvSpPr>
          <p:cNvPr id="3" name="Text 1"/>
          <p:cNvSpPr/>
          <p:nvPr/>
        </p:nvSpPr>
        <p:spPr>
          <a:xfrm>
            <a:off x="896660" y="652820"/>
            <a:ext cx="350996" cy="182880"/>
          </a:xfrm>
          <a:prstGeom prst="rect">
            <a:avLst/>
          </a:prstGeom>
          <a:noFill/>
          <a:ln/>
        </p:spPr>
        <p:txBody>
          <a:bodyPr wrap="none" lIns="0" tIns="0" rIns="0" bIns="0" rtlCol="0" anchor="t"/>
          <a:lstStyle/>
          <a:p>
            <a:pPr algn="l" indent="0" marL="0">
              <a:lnSpc>
                <a:spcPts val="1400"/>
              </a:lnSpc>
              <a:buNone/>
            </a:pPr>
            <a:r>
              <a:rPr lang="en-US" sz="1000" dirty="0">
                <a:solidFill>
                  <a:srgbClr val="769993"/>
                </a:solidFill>
                <a:latin typeface="Source Sans 3" pitchFamily="34" charset="0"/>
                <a:ea typeface="Source Sans 3" pitchFamily="34" charset="-122"/>
                <a:cs typeface="Source Sans 3" pitchFamily="34" charset="-120"/>
              </a:rPr>
              <a:t>FAZA 3</a:t>
            </a:r>
            <a:endParaRPr lang="en-US" sz="1000" dirty="0"/>
          </a:p>
        </p:txBody>
      </p:sp>
      <p:sp>
        <p:nvSpPr>
          <p:cNvPr id="4" name="Text 2"/>
          <p:cNvSpPr/>
          <p:nvPr/>
        </p:nvSpPr>
        <p:spPr>
          <a:xfrm>
            <a:off x="793790" y="941665"/>
            <a:ext cx="3969425"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Kreiranje vizije</a:t>
            </a:r>
            <a:endParaRPr lang="en-US" sz="3100" dirty="0"/>
          </a:p>
        </p:txBody>
      </p:sp>
      <p:sp>
        <p:nvSpPr>
          <p:cNvPr id="5" name="Text 3"/>
          <p:cNvSpPr/>
          <p:nvPr/>
        </p:nvSpPr>
        <p:spPr>
          <a:xfrm>
            <a:off x="793790" y="1742599"/>
            <a:ext cx="6327815" cy="9144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Vodeća koalicija treba da formuliše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jasnu sliku budućnosti</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 viziju koja je dovoljno jednostavna da se može lako komunicirati svim zainteresovanim stranama. Vizija pojašnjava pravac u kome organizacija treba da se kreće i služi kao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„kompas" za sve odluke</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tokom transformacije.</a:t>
            </a:r>
            <a:endParaRPr lang="en-US" sz="1250" dirty="0"/>
          </a:p>
        </p:txBody>
      </p:sp>
      <p:sp>
        <p:nvSpPr>
          <p:cNvPr id="6" name="Text 4"/>
          <p:cNvSpPr/>
          <p:nvPr/>
        </p:nvSpPr>
        <p:spPr>
          <a:xfrm>
            <a:off x="793790" y="2771299"/>
            <a:ext cx="6327815" cy="9144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Proces nastanka vizije je obično iterativan: jedna osoba napravi prvu skicu, a zatim koalicija dorađuje viziju tokom nekoliko meseci. Važno je napraviti razliku između vizije i planova ili direktiva. Planovi su konkretni dokumenti sa rokovima i zaduženjima.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Vizija je nešto drugo — ona inspiriše.</a:t>
            </a:r>
            <a:endParaRPr lang="en-US" sz="1250" dirty="0"/>
          </a:p>
        </p:txBody>
      </p:sp>
      <p:sp>
        <p:nvSpPr>
          <p:cNvPr id="7" name="Text 5"/>
          <p:cNvSpPr/>
          <p:nvPr/>
        </p:nvSpPr>
        <p:spPr>
          <a:xfrm>
            <a:off x="793790" y="3799999"/>
            <a:ext cx="6327815" cy="685800"/>
          </a:xfrm>
          <a:prstGeom prst="rect">
            <a:avLst/>
          </a:prstGeom>
          <a:noFill/>
          <a:ln/>
        </p:spPr>
        <p:txBody>
          <a:bodyPr wrap="squar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Koterovo </a:t>
            </a:r>
            <a:pPr algn="l" indent="0" marL="0">
              <a:lnSpc>
                <a:spcPts val="1800"/>
              </a:lnSpc>
              <a:buNone/>
            </a:pPr>
            <a:r>
              <a:rPr lang="en-US" sz="1250" b="1" dirty="0">
                <a:solidFill>
                  <a:srgbClr val="272525"/>
                </a:solidFill>
                <a:latin typeface="Source Sans 3" pitchFamily="34" charset="0"/>
                <a:ea typeface="Source Sans 3" pitchFamily="34" charset="-122"/>
                <a:cs typeface="Source Sans 3" pitchFamily="34" charset="-120"/>
              </a:rPr>
              <a:t>„zlatno pravilo"</a:t>
            </a:r>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 za testiranje kvaliteta vizije glasi: ako ne možete da prenesete viziju za pet minuta ili manje, tako da reakcija sagovornika bude razumevanje i interesovanje, onda vizija još nije dovoljno jasna.</a:t>
            </a:r>
            <a:endParaRPr lang="en-US" sz="1250" dirty="0"/>
          </a:p>
        </p:txBody>
      </p:sp>
      <p:sp>
        <p:nvSpPr>
          <p:cNvPr id="8" name="Text 6"/>
          <p:cNvSpPr/>
          <p:nvPr/>
        </p:nvSpPr>
        <p:spPr>
          <a:xfrm>
            <a:off x="7516416" y="1755219"/>
            <a:ext cx="2966918" cy="248007"/>
          </a:xfrm>
          <a:prstGeom prst="rect">
            <a:avLst/>
          </a:prstGeom>
          <a:noFill/>
          <a:ln/>
        </p:spPr>
        <p:txBody>
          <a:bodyPr wrap="none" lIns="0" tIns="0" rIns="0" bIns="0" rtlCol="0" anchor="t"/>
          <a:lstStyle/>
          <a:p>
            <a:pPr algn="l" indent="0" marL="0">
              <a:lnSpc>
                <a:spcPts val="1950"/>
              </a:lnSpc>
              <a:buNone/>
            </a:pPr>
            <a:r>
              <a:rPr lang="en-US" sz="1550" b="1" dirty="0">
                <a:solidFill>
                  <a:srgbClr val="769993"/>
                </a:solidFill>
                <a:latin typeface="Montserrat Bold" pitchFamily="34" charset="0"/>
                <a:ea typeface="Montserrat Bold" pitchFamily="34" charset="-122"/>
                <a:cs typeface="Montserrat Bold" pitchFamily="34" charset="-120"/>
              </a:rPr>
              <a:t>Spotifyjeve vizije kroz vreme</a:t>
            </a:r>
            <a:endParaRPr lang="en-US" sz="1550" dirty="0"/>
          </a:p>
        </p:txBody>
      </p:sp>
      <p:pic>
        <p:nvPicPr>
          <p:cNvPr id="9"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575947" y="2153960"/>
            <a:ext cx="238125" cy="238125"/>
          </a:xfrm>
          <a:prstGeom prst="rect">
            <a:avLst/>
          </a:prstGeom>
        </p:spPr>
      </p:pic>
      <p:sp>
        <p:nvSpPr>
          <p:cNvPr id="10" name="Text 7"/>
          <p:cNvSpPr/>
          <p:nvPr/>
        </p:nvSpPr>
        <p:spPr>
          <a:xfrm>
            <a:off x="8032313" y="2146102"/>
            <a:ext cx="5811917" cy="228600"/>
          </a:xfrm>
          <a:prstGeom prst="rect">
            <a:avLst/>
          </a:prstGeom>
          <a:noFill/>
          <a:ln/>
        </p:spPr>
        <p:txBody>
          <a:bodyPr wrap="non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„Biti vodeća audio kompanija na svetu"</a:t>
            </a:r>
            <a:endParaRPr lang="en-US" sz="1250" dirty="0"/>
          </a:p>
        </p:txBody>
      </p:sp>
      <p:pic>
        <p:nvPicPr>
          <p:cNvPr id="11"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5947" y="2892028"/>
            <a:ext cx="238125" cy="238125"/>
          </a:xfrm>
          <a:prstGeom prst="rect">
            <a:avLst/>
          </a:prstGeom>
        </p:spPr>
      </p:pic>
      <p:sp>
        <p:nvSpPr>
          <p:cNvPr id="12" name="Text 8"/>
          <p:cNvSpPr/>
          <p:nvPr/>
        </p:nvSpPr>
        <p:spPr>
          <a:xfrm>
            <a:off x="8032313" y="2884170"/>
            <a:ext cx="5811917" cy="228600"/>
          </a:xfrm>
          <a:prstGeom prst="rect">
            <a:avLst/>
          </a:prstGeom>
          <a:noFill/>
          <a:ln/>
        </p:spPr>
        <p:txBody>
          <a:bodyPr wrap="non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„Efikasnost i profitabilnost"</a:t>
            </a:r>
            <a:endParaRPr lang="en-US" sz="1250" dirty="0"/>
          </a:p>
        </p:txBody>
      </p:sp>
      <p:pic>
        <p:nvPicPr>
          <p:cNvPr id="13"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5947" y="3630097"/>
            <a:ext cx="238125" cy="238125"/>
          </a:xfrm>
          <a:prstGeom prst="rect">
            <a:avLst/>
          </a:prstGeom>
        </p:spPr>
      </p:pic>
      <p:sp>
        <p:nvSpPr>
          <p:cNvPr id="14" name="Text 9"/>
          <p:cNvSpPr/>
          <p:nvPr/>
        </p:nvSpPr>
        <p:spPr>
          <a:xfrm>
            <a:off x="8032313" y="3622238"/>
            <a:ext cx="5811917" cy="228600"/>
          </a:xfrm>
          <a:prstGeom prst="rect">
            <a:avLst/>
          </a:prstGeom>
          <a:noFill/>
          <a:ln/>
        </p:spPr>
        <p:txBody>
          <a:bodyPr wrap="non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„Godina ubrzanog izvršavanja"</a:t>
            </a:r>
            <a:endParaRPr lang="en-US" sz="1250" dirty="0"/>
          </a:p>
        </p:txBody>
      </p:sp>
      <p:pic>
        <p:nvPicPr>
          <p:cNvPr id="1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75947" y="4368165"/>
            <a:ext cx="238125" cy="238125"/>
          </a:xfrm>
          <a:prstGeom prst="rect">
            <a:avLst/>
          </a:prstGeom>
        </p:spPr>
      </p:pic>
      <p:sp>
        <p:nvSpPr>
          <p:cNvPr id="16" name="Text 10"/>
          <p:cNvSpPr/>
          <p:nvPr/>
        </p:nvSpPr>
        <p:spPr>
          <a:xfrm>
            <a:off x="8032313" y="4360307"/>
            <a:ext cx="5811917" cy="228600"/>
          </a:xfrm>
          <a:prstGeom prst="rect">
            <a:avLst/>
          </a:prstGeom>
          <a:noFill/>
          <a:ln/>
        </p:spPr>
        <p:txBody>
          <a:bodyPr wrap="non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„Godina podizanja ambicija"</a:t>
            </a:r>
            <a:endParaRPr lang="en-US" sz="1250" dirty="0"/>
          </a:p>
        </p:txBody>
      </p:sp>
      <p:pic>
        <p:nvPicPr>
          <p:cNvPr id="17"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5947" y="5106233"/>
            <a:ext cx="238125" cy="238125"/>
          </a:xfrm>
          <a:prstGeom prst="rect">
            <a:avLst/>
          </a:prstGeom>
        </p:spPr>
      </p:pic>
      <p:sp>
        <p:nvSpPr>
          <p:cNvPr id="18" name="Text 11"/>
          <p:cNvSpPr/>
          <p:nvPr/>
        </p:nvSpPr>
        <p:spPr>
          <a:xfrm>
            <a:off x="8032313" y="5098375"/>
            <a:ext cx="5811917" cy="228600"/>
          </a:xfrm>
          <a:prstGeom prst="rect">
            <a:avLst/>
          </a:prstGeom>
          <a:noFill/>
          <a:ln/>
        </p:spPr>
        <p:txBody>
          <a:bodyPr wrap="none" lIns="0" tIns="0" rIns="0" bIns="0" rtlCol="0" anchor="t"/>
          <a:lstStyle/>
          <a:p>
            <a:pPr algn="l" indent="0" marL="0">
              <a:lnSpc>
                <a:spcPts val="1800"/>
              </a:lnSpc>
              <a:buNone/>
            </a:pPr>
            <a:r>
              <a:rPr lang="en-US" sz="1250" dirty="0">
                <a:solidFill>
                  <a:srgbClr val="272525"/>
                </a:solidFill>
                <a:latin typeface="Source Sans 3" pitchFamily="34" charset="0"/>
                <a:ea typeface="Source Sans 3" pitchFamily="34" charset="-122"/>
                <a:cs typeface="Source Sans 3" pitchFamily="34" charset="-120"/>
              </a:rPr>
              <a:t>„Tehnološka platforma za audio vođena veštačkom inteligencijom"</a:t>
            </a:r>
            <a:endParaRPr lang="en-US" sz="1250" dirty="0"/>
          </a:p>
        </p:txBody>
      </p:sp>
      <p:sp>
        <p:nvSpPr>
          <p:cNvPr id="19" name="Shape 12"/>
          <p:cNvSpPr/>
          <p:nvPr/>
        </p:nvSpPr>
        <p:spPr>
          <a:xfrm>
            <a:off x="7516416" y="5725358"/>
            <a:ext cx="6327815" cy="1763792"/>
          </a:xfrm>
          <a:prstGeom prst="roundRect">
            <a:avLst>
              <a:gd name="adj" fmla="val 3781"/>
            </a:avLst>
          </a:prstGeom>
          <a:solidFill>
            <a:srgbClr val="D3DEDC"/>
          </a:solidFill>
          <a:ln/>
        </p:spPr>
      </p:sp>
      <p:pic>
        <p:nvPicPr>
          <p:cNvPr id="20" name="Image 5" descr="preencoded.png">    </p:cNvPr>
          <p:cNvPicPr>
            <a:picLocks noChangeAspect="1"/>
          </p:cNvPicPr>
          <p:nvPr/>
        </p:nvPicPr>
        <p:blipFill>
          <a:blip r:embed="rId11"/>
          <a:stretch>
            <a:fillRect/>
          </a:stretch>
        </p:blipFill>
        <p:spPr>
          <a:xfrm>
            <a:off x="7675126" y="5908834"/>
            <a:ext cx="248007" cy="198358"/>
          </a:xfrm>
          <a:prstGeom prst="rect">
            <a:avLst/>
          </a:prstGeom>
        </p:spPr>
      </p:pic>
      <p:sp>
        <p:nvSpPr>
          <p:cNvPr id="21" name="Text 13"/>
          <p:cNvSpPr/>
          <p:nvPr/>
        </p:nvSpPr>
        <p:spPr>
          <a:xfrm>
            <a:off x="8081843" y="5891927"/>
            <a:ext cx="2625804" cy="248007"/>
          </a:xfrm>
          <a:prstGeom prst="rect">
            <a:avLst/>
          </a:prstGeom>
          <a:noFill/>
          <a:ln/>
        </p:spPr>
        <p:txBody>
          <a:bodyPr wrap="none" lIns="0" tIns="0" rIns="0" bIns="0" rtlCol="0" anchor="t"/>
          <a:lstStyle/>
          <a:p>
            <a:pPr algn="l" indent="0" marL="0">
              <a:lnSpc>
                <a:spcPts val="1950"/>
              </a:lnSpc>
              <a:buNone/>
            </a:pPr>
            <a:r>
              <a:rPr lang="en-US" sz="1550" b="1" dirty="0">
                <a:solidFill>
                  <a:srgbClr val="000000"/>
                </a:solidFill>
                <a:latin typeface="Montserrat Bold" pitchFamily="34" charset="0"/>
                <a:ea typeface="Montserrat Bold" pitchFamily="34" charset="-122"/>
                <a:cs typeface="Montserrat Bold" pitchFamily="34" charset="-120"/>
              </a:rPr>
              <a:t>🤔</a:t>
            </a:r>
            <a:pPr algn="l" indent="0" marL="0">
              <a:lnSpc>
                <a:spcPts val="1950"/>
              </a:lnSpc>
              <a:buNone/>
            </a:pPr>
            <a:r>
              <a:rPr lang="en-US" sz="1550" b="1" dirty="0">
                <a:solidFill>
                  <a:srgbClr val="000000"/>
                </a:solidFill>
                <a:latin typeface="Montserrat Bold" pitchFamily="34" charset="0"/>
                <a:ea typeface="Montserrat Bold" pitchFamily="34" charset="-122"/>
                <a:cs typeface="Montserrat Bold" pitchFamily="34" charset="-120"/>
              </a:rPr>
              <a:t> Pitanje za razmišljanje</a:t>
            </a:r>
            <a:endParaRPr lang="en-US" sz="1550" dirty="0"/>
          </a:p>
        </p:txBody>
      </p:sp>
      <p:sp>
        <p:nvSpPr>
          <p:cNvPr id="22" name="Text 14"/>
          <p:cNvSpPr/>
          <p:nvPr/>
        </p:nvSpPr>
        <p:spPr>
          <a:xfrm>
            <a:off x="8081843" y="6266855"/>
            <a:ext cx="5603677" cy="457200"/>
          </a:xfrm>
          <a:prstGeom prst="rect">
            <a:avLst/>
          </a:prstGeom>
          <a:noFill/>
          <a:ln/>
        </p:spPr>
        <p:txBody>
          <a:bodyPr wrap="square" lIns="0" tIns="0" rIns="0" bIns="0" rtlCol="0" anchor="t"/>
          <a:lstStyle/>
          <a:p>
            <a:pPr algn="l" indent="0" marL="0">
              <a:lnSpc>
                <a:spcPts val="1800"/>
              </a:lnSpc>
              <a:buNone/>
            </a:pPr>
            <a:r>
              <a:rPr lang="en-US" sz="1250" dirty="0">
                <a:solidFill>
                  <a:srgbClr val="000000"/>
                </a:solidFill>
                <a:latin typeface="Source Sans 3" pitchFamily="34" charset="0"/>
                <a:ea typeface="Source Sans 3" pitchFamily="34" charset="-122"/>
                <a:cs typeface="Source Sans 3" pitchFamily="34" charset="-120"/>
              </a:rPr>
              <a:t>Da li su ove vizije konzistentne ili kontradiktorne? Primenite zlatno pravilo: možete li neku od njih objasniti za pet minuta tako da izazovete razumevanje i entuzijazam?</a:t>
            </a:r>
            <a:endParaRPr lang="en-US" sz="1250" dirty="0"/>
          </a:p>
        </p:txBody>
      </p:sp>
      <p:sp>
        <p:nvSpPr>
          <p:cNvPr id="23" name="Text 15"/>
          <p:cNvSpPr/>
          <p:nvPr/>
        </p:nvSpPr>
        <p:spPr>
          <a:xfrm>
            <a:off x="8081843" y="6838355"/>
            <a:ext cx="5603677" cy="457200"/>
          </a:xfrm>
          <a:prstGeom prst="rect">
            <a:avLst/>
          </a:prstGeom>
          <a:noFill/>
          <a:ln/>
        </p:spPr>
        <p:txBody>
          <a:bodyPr wrap="square" lIns="0" tIns="0" rIns="0" bIns="0" rtlCol="0" anchor="t"/>
          <a:lstStyle/>
          <a:p>
            <a:pPr algn="l" indent="0" marL="0">
              <a:lnSpc>
                <a:spcPts val="1800"/>
              </a:lnSpc>
              <a:buNone/>
            </a:pPr>
            <a:r>
              <a:rPr lang="en-US" sz="1250" dirty="0">
                <a:solidFill>
                  <a:srgbClr val="000000"/>
                </a:solidFill>
                <a:latin typeface="Source Sans 3" pitchFamily="34" charset="0"/>
                <a:ea typeface="Source Sans 3" pitchFamily="34" charset="-122"/>
                <a:cs typeface="Source Sans 3" pitchFamily="34" charset="-120"/>
              </a:rPr>
              <a:t>Setite se neke poznate organizacione vizije. Šta je čini upečatljivom? Da li Spotifyjeve vizije imaju tu upečatljivost — ili su više operativni slogani?</a:t>
            </a:r>
            <a:endParaRPr lang="en-US" sz="1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793790" y="787718"/>
            <a:ext cx="692229" cy="388382"/>
          </a:xfrm>
          <a:prstGeom prst="roundRect">
            <a:avLst>
              <a:gd name="adj" fmla="val 17171"/>
            </a:avLst>
          </a:prstGeom>
          <a:noFill/>
          <a:ln w="7620">
            <a:solidFill>
              <a:srgbClr val="769993"/>
            </a:solidFill>
            <a:prstDash val="solid"/>
          </a:ln>
        </p:spPr>
      </p:sp>
      <p:sp>
        <p:nvSpPr>
          <p:cNvPr id="3" name="Text 1"/>
          <p:cNvSpPr/>
          <p:nvPr/>
        </p:nvSpPr>
        <p:spPr>
          <a:xfrm>
            <a:off x="920472" y="854869"/>
            <a:ext cx="438864" cy="254079"/>
          </a:xfrm>
          <a:prstGeom prst="rect">
            <a:avLst/>
          </a:prstGeom>
          <a:noFill/>
          <a:ln/>
        </p:spPr>
        <p:txBody>
          <a:bodyPr wrap="none" lIns="0" tIns="0" rIns="0" bIns="0" rtlCol="0" anchor="t"/>
          <a:lstStyle/>
          <a:p>
            <a:pPr algn="l" indent="0" marL="0">
              <a:lnSpc>
                <a:spcPts val="2000"/>
              </a:lnSpc>
              <a:buNone/>
            </a:pPr>
            <a:r>
              <a:rPr lang="en-US" sz="1250" dirty="0">
                <a:solidFill>
                  <a:srgbClr val="769993"/>
                </a:solidFill>
                <a:latin typeface="Source Sans 3" pitchFamily="34" charset="0"/>
                <a:ea typeface="Source Sans 3" pitchFamily="34" charset="-122"/>
                <a:cs typeface="Source Sans 3" pitchFamily="34" charset="-120"/>
              </a:rPr>
              <a:t>FAZA 4</a:t>
            </a:r>
            <a:endParaRPr lang="en-US" sz="1250" dirty="0"/>
          </a:p>
        </p:txBody>
      </p:sp>
      <p:sp>
        <p:nvSpPr>
          <p:cNvPr id="4" name="Text 2"/>
          <p:cNvSpPr/>
          <p:nvPr/>
        </p:nvSpPr>
        <p:spPr>
          <a:xfrm>
            <a:off x="793790" y="1255395"/>
            <a:ext cx="5254585"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Komuniciranje vizije</a:t>
            </a:r>
            <a:endParaRPr lang="en-US" sz="3900" dirty="0"/>
          </a:p>
        </p:txBody>
      </p:sp>
      <p:sp>
        <p:nvSpPr>
          <p:cNvPr id="5" name="Text 3"/>
          <p:cNvSpPr/>
          <p:nvPr/>
        </p:nvSpPr>
        <p:spPr>
          <a:xfrm>
            <a:off x="793790" y="2351723"/>
            <a:ext cx="6955631"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Vizija koja ostane u glavi pet ljudi na vrhu organizacije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nema nikakav efekat</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Četvrta faza se bavi pitanjem kako preneti viziju stotinama ili hiljadama zaposlenih. Najčešća greška je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nedovoljno komuniciranja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jedan sastanak ili jedan govor izvršnog direktora nisu dovoljni.</a:t>
            </a:r>
            <a:endParaRPr lang="en-US" sz="1550" dirty="0"/>
          </a:p>
        </p:txBody>
      </p:sp>
      <p:sp>
        <p:nvSpPr>
          <p:cNvPr id="6" name="Text 4"/>
          <p:cNvSpPr/>
          <p:nvPr/>
        </p:nvSpPr>
        <p:spPr>
          <a:xfrm>
            <a:off x="793790" y="3800475"/>
            <a:ext cx="6955631" cy="1587698"/>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Transformacija zahteva da veliki broj ljudi bude spreman da pomogne, često uz kratkotrajna odricanja. Zaposleni neće prihvatiti ta odricanja ako ne veruju da je promena moguća i smislena. Zato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poruke o transformaciji moraju biti prisutne u svim aspektima rada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na sastancima, u procenama učinka, u rutinskim diskusijama. Svi kanali komunikacije treba da budu iskorišćeni.</a:t>
            </a:r>
            <a:endParaRPr lang="en-US" sz="1550" dirty="0"/>
          </a:p>
        </p:txBody>
      </p:sp>
      <p:sp>
        <p:nvSpPr>
          <p:cNvPr id="7" name="Text 5"/>
          <p:cNvSpPr/>
          <p:nvPr/>
        </p:nvSpPr>
        <p:spPr>
          <a:xfrm>
            <a:off x="793790" y="5566767"/>
            <a:ext cx="6955631"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Ova faza je posebno izazovna kada promena podrazumeva otpuštanja. Tada se pojavljuje problem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dvostrukih poruka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lideri govore jedno, a ponašaju se drugačije. Kada komunikacija i ponašanje nisu usklađeni,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zaposleni veruju ponašanju, a ne rečima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a:t>
            </a:r>
            <a:endParaRPr lang="en-US" sz="1550" dirty="0"/>
          </a:p>
        </p:txBody>
      </p:sp>
      <p:sp>
        <p:nvSpPr>
          <p:cNvPr id="8" name="Shape 6"/>
          <p:cNvSpPr/>
          <p:nvPr/>
        </p:nvSpPr>
        <p:spPr>
          <a:xfrm>
            <a:off x="8098274" y="2173129"/>
            <a:ext cx="5888712" cy="5268754"/>
          </a:xfrm>
          <a:prstGeom prst="roundRect">
            <a:avLst>
              <a:gd name="adj" fmla="val 2712"/>
            </a:avLst>
          </a:prstGeom>
          <a:solidFill>
            <a:srgbClr val="769993"/>
          </a:solidFill>
          <a:ln/>
        </p:spPr>
      </p:sp>
      <p:sp>
        <p:nvSpPr>
          <p:cNvPr id="9" name="Text 7"/>
          <p:cNvSpPr/>
          <p:nvPr/>
        </p:nvSpPr>
        <p:spPr>
          <a:xfrm>
            <a:off x="8296632" y="2371487"/>
            <a:ext cx="5361503"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Spotify: Transparentnost ili neosetljivost?</a:t>
            </a:r>
            <a:endParaRPr lang="en-US" sz="1950" dirty="0"/>
          </a:p>
        </p:txBody>
      </p:sp>
      <p:sp>
        <p:nvSpPr>
          <p:cNvPr id="10" name="Text 8"/>
          <p:cNvSpPr/>
          <p:nvPr/>
        </p:nvSpPr>
        <p:spPr>
          <a:xfrm>
            <a:off x="8296632" y="2880003"/>
            <a:ext cx="5491996" cy="127015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Setite se kako je Ek komunicirao otpuštanja: hvalio je zaposlene za produktivnost, a zatim otpustio 17% njih. Pisma su objavljivana javno, tako da su zaposleni čitali o svojoj sudbini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istovremeno kad i ceo svet</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t>
            </a:r>
            <a:endParaRPr lang="en-US" sz="1550" dirty="0"/>
          </a:p>
        </p:txBody>
      </p:sp>
      <p:sp>
        <p:nvSpPr>
          <p:cNvPr id="11" name="Text 9"/>
          <p:cNvSpPr/>
          <p:nvPr/>
        </p:nvSpPr>
        <p:spPr>
          <a:xfrm>
            <a:off x="8296632" y="4328755"/>
            <a:ext cx="5491996"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Da li je to transparentnost ili neosetljivost?</a:t>
            </a:r>
            <a:endParaRPr lang="en-US" sz="1550" dirty="0"/>
          </a:p>
        </p:txBody>
      </p:sp>
      <p:sp>
        <p:nvSpPr>
          <p:cNvPr id="12" name="Shape 10"/>
          <p:cNvSpPr/>
          <p:nvPr/>
        </p:nvSpPr>
        <p:spPr>
          <a:xfrm>
            <a:off x="8296632" y="4968686"/>
            <a:ext cx="5491996" cy="32385"/>
          </a:xfrm>
          <a:prstGeom prst="rect">
            <a:avLst/>
          </a:prstGeom>
          <a:solidFill>
            <a:srgbClr val="000000">
              <a:alpha val="50000"/>
            </a:srgbClr>
          </a:solidFill>
          <a:ln/>
        </p:spPr>
      </p:sp>
      <p:sp>
        <p:nvSpPr>
          <p:cNvPr id="13" name="Shape 11"/>
          <p:cNvSpPr/>
          <p:nvPr/>
        </p:nvSpPr>
        <p:spPr>
          <a:xfrm>
            <a:off x="8296632" y="5224224"/>
            <a:ext cx="5491996" cy="1994416"/>
          </a:xfrm>
          <a:prstGeom prst="roundRect">
            <a:avLst>
              <a:gd name="adj" fmla="val 4180"/>
            </a:avLst>
          </a:prstGeom>
          <a:solidFill>
            <a:srgbClr val="D3DEDC"/>
          </a:solidFill>
          <a:ln/>
        </p:spPr>
      </p:sp>
      <p:pic>
        <p:nvPicPr>
          <p:cNvPr id="14" name="Image 0" descr="preencoded.png">    </p:cNvPr>
          <p:cNvPicPr>
            <a:picLocks noChangeAspect="1"/>
          </p:cNvPicPr>
          <p:nvPr/>
        </p:nvPicPr>
        <p:blipFill>
          <a:blip r:embed="rId1"/>
          <a:stretch>
            <a:fillRect/>
          </a:stretch>
        </p:blipFill>
        <p:spPr>
          <a:xfrm>
            <a:off x="8494990" y="5498902"/>
            <a:ext cx="310039" cy="248007"/>
          </a:xfrm>
          <a:prstGeom prst="rect">
            <a:avLst/>
          </a:prstGeom>
        </p:spPr>
      </p:pic>
      <p:sp>
        <p:nvSpPr>
          <p:cNvPr id="15" name="Text 12"/>
          <p:cNvSpPr/>
          <p:nvPr/>
        </p:nvSpPr>
        <p:spPr>
          <a:xfrm>
            <a:off x="9003387" y="5472113"/>
            <a:ext cx="3283029" cy="31777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a:t>
            </a:r>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 Pitanje za razmišljanje</a:t>
            </a:r>
            <a:endParaRPr lang="en-US" sz="1950" dirty="0"/>
          </a:p>
        </p:txBody>
      </p:sp>
      <p:sp>
        <p:nvSpPr>
          <p:cNvPr id="16" name="Text 13"/>
          <p:cNvSpPr/>
          <p:nvPr/>
        </p:nvSpPr>
        <p:spPr>
          <a:xfrm>
            <a:off x="9003387" y="5988248"/>
            <a:ext cx="4586883" cy="95261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Šta su primeri „dvostrukih poruka" u Spotifyjevom slučaju? Kako one utiču na poverenje zaposlenih u proces promene?</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789503" y="551736"/>
            <a:ext cx="654606" cy="360998"/>
          </a:xfrm>
          <a:prstGeom prst="roundRect">
            <a:avLst>
              <a:gd name="adj" fmla="val 17452"/>
            </a:avLst>
          </a:prstGeom>
          <a:noFill/>
          <a:ln w="7620">
            <a:solidFill>
              <a:srgbClr val="769993"/>
            </a:solidFill>
            <a:prstDash val="solid"/>
          </a:ln>
        </p:spPr>
      </p:sp>
      <p:sp>
        <p:nvSpPr>
          <p:cNvPr id="3" name="Text 1"/>
          <p:cNvSpPr/>
          <p:nvPr/>
        </p:nvSpPr>
        <p:spPr>
          <a:xfrm>
            <a:off x="909518" y="615553"/>
            <a:ext cx="414576" cy="233363"/>
          </a:xfrm>
          <a:prstGeom prst="rect">
            <a:avLst/>
          </a:prstGeom>
          <a:noFill/>
          <a:ln/>
        </p:spPr>
        <p:txBody>
          <a:bodyPr wrap="none" lIns="0" tIns="0" rIns="0" bIns="0" rtlCol="0" anchor="t"/>
          <a:lstStyle/>
          <a:p>
            <a:pPr algn="l" indent="0" marL="0">
              <a:lnSpc>
                <a:spcPts val="1800"/>
              </a:lnSpc>
              <a:buNone/>
            </a:pPr>
            <a:r>
              <a:rPr lang="en-US" sz="1150" dirty="0">
                <a:solidFill>
                  <a:srgbClr val="769993"/>
                </a:solidFill>
                <a:latin typeface="Source Sans 3" pitchFamily="34" charset="0"/>
                <a:ea typeface="Source Sans 3" pitchFamily="34" charset="-122"/>
                <a:cs typeface="Source Sans 3" pitchFamily="34" charset="-120"/>
              </a:rPr>
              <a:t>FAZA 5</a:t>
            </a:r>
            <a:endParaRPr lang="en-US" sz="1150" dirty="0"/>
          </a:p>
        </p:txBody>
      </p:sp>
      <p:sp>
        <p:nvSpPr>
          <p:cNvPr id="4" name="Text 2"/>
          <p:cNvSpPr/>
          <p:nvPr/>
        </p:nvSpPr>
        <p:spPr>
          <a:xfrm>
            <a:off x="789503" y="983575"/>
            <a:ext cx="11290816" cy="585907"/>
          </a:xfrm>
          <a:prstGeom prst="rect">
            <a:avLst/>
          </a:prstGeom>
          <a:noFill/>
          <a:ln/>
        </p:spPr>
        <p:txBody>
          <a:bodyPr wrap="none" lIns="0" tIns="0" rIns="0" bIns="0" rtlCol="0" anchor="t"/>
          <a:lstStyle/>
          <a:p>
            <a:pPr algn="l" indent="0" marL="0">
              <a:lnSpc>
                <a:spcPts val="4600"/>
              </a:lnSpc>
              <a:buNone/>
            </a:pPr>
            <a:r>
              <a:rPr lang="en-US" sz="3650" b="1" dirty="0">
                <a:solidFill>
                  <a:srgbClr val="769993"/>
                </a:solidFill>
                <a:latin typeface="Montserrat Bold" pitchFamily="34" charset="0"/>
                <a:ea typeface="Montserrat Bold" pitchFamily="34" charset="-122"/>
                <a:cs typeface="Montserrat Bold" pitchFamily="34" charset="-120"/>
              </a:rPr>
              <a:t>Otklanjanje prepreka i osnaživanje zaposlenih</a:t>
            </a:r>
            <a:endParaRPr lang="en-US" sz="3650" dirty="0"/>
          </a:p>
        </p:txBody>
      </p:sp>
      <p:sp>
        <p:nvSpPr>
          <p:cNvPr id="5" name="Text 3"/>
          <p:cNvSpPr/>
          <p:nvPr/>
        </p:nvSpPr>
        <p:spPr>
          <a:xfrm>
            <a:off x="789503" y="1994535"/>
            <a:ext cx="6296978" cy="875109"/>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Peta faza se fokusira na </a:t>
            </a:r>
            <a:pPr algn="l" indent="0" marL="0">
              <a:lnSpc>
                <a:spcPts val="2250"/>
              </a:lnSpc>
              <a:buNone/>
            </a:pPr>
            <a:r>
              <a:rPr lang="en-US" sz="1450" b="1" dirty="0">
                <a:solidFill>
                  <a:srgbClr val="272525"/>
                </a:solidFill>
                <a:latin typeface="Source Sans 3" pitchFamily="34" charset="0"/>
                <a:ea typeface="Source Sans 3" pitchFamily="34" charset="-122"/>
                <a:cs typeface="Source Sans 3" pitchFamily="34" charset="-120"/>
              </a:rPr>
              <a:t>ohrabrivanje zaposlenih da isprobaju nove pristupe</a:t>
            </a:r>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 generišu ideje i preuzmu inicijativu. Međutim, to je moguće samo ako se uklone barijere koje ih sprečavaju da se ponašaju u skladu sa vizijom.</a:t>
            </a:r>
            <a:endParaRPr lang="en-US" sz="1450" dirty="0"/>
          </a:p>
        </p:txBody>
      </p:sp>
      <p:sp>
        <p:nvSpPr>
          <p:cNvPr id="6" name="Text 4"/>
          <p:cNvSpPr/>
          <p:nvPr/>
        </p:nvSpPr>
        <p:spPr>
          <a:xfrm>
            <a:off x="789503" y="3029069"/>
            <a:ext cx="6296978" cy="1166813"/>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Barijere mogu biti raznovrsne: organizaciona struktura koja ne podržava novi način rada, sistemi procene učinka koji nagrađuju staro ponašanje, menadžeri koji postavljaju zahteve nekonzistentne sa vizijom ili koji otvoreno odbijaju promene.</a:t>
            </a:r>
            <a:endParaRPr lang="en-US" sz="1450" dirty="0"/>
          </a:p>
        </p:txBody>
      </p:sp>
      <p:sp>
        <p:nvSpPr>
          <p:cNvPr id="7" name="Text 5"/>
          <p:cNvSpPr/>
          <p:nvPr/>
        </p:nvSpPr>
        <p:spPr>
          <a:xfrm>
            <a:off x="789503" y="4355306"/>
            <a:ext cx="6296978" cy="875109"/>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Koter naglašava da je važno napraviti </a:t>
            </a:r>
            <a:pPr algn="l" indent="0" marL="0">
              <a:lnSpc>
                <a:spcPts val="2250"/>
              </a:lnSpc>
              <a:buNone/>
            </a:pPr>
            <a:r>
              <a:rPr lang="en-US" sz="1450" b="1" dirty="0">
                <a:solidFill>
                  <a:srgbClr val="272525"/>
                </a:solidFill>
                <a:latin typeface="Source Sans 3" pitchFamily="34" charset="0"/>
                <a:ea typeface="Source Sans 3" pitchFamily="34" charset="-122"/>
                <a:cs typeface="Source Sans 3" pitchFamily="34" charset="-120"/>
              </a:rPr>
              <a:t>hijerarhiju barijera</a:t>
            </a:r>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 i prvo se pozabaviti onim najvažnijim. Nije potrebno ukloniti sve prepreke odjednom, ali je neophodno da zaposleni vide da se nešto konkretno dešava.</a:t>
            </a:r>
            <a:endParaRPr lang="en-US" sz="1450" dirty="0"/>
          </a:p>
        </p:txBody>
      </p:sp>
      <p:sp>
        <p:nvSpPr>
          <p:cNvPr id="8" name="Text 6"/>
          <p:cNvSpPr/>
          <p:nvPr/>
        </p:nvSpPr>
        <p:spPr>
          <a:xfrm>
            <a:off x="7551539" y="2012156"/>
            <a:ext cx="2351127" cy="293013"/>
          </a:xfrm>
          <a:prstGeom prst="rect">
            <a:avLst/>
          </a:prstGeom>
          <a:noFill/>
          <a:ln/>
        </p:spPr>
        <p:txBody>
          <a:bodyPr wrap="none" lIns="0" tIns="0" rIns="0" bIns="0" rtlCol="0" anchor="t"/>
          <a:lstStyle/>
          <a:p>
            <a:pPr algn="l" indent="0" marL="0">
              <a:lnSpc>
                <a:spcPts val="2300"/>
              </a:lnSpc>
              <a:buNone/>
            </a:pPr>
            <a:r>
              <a:rPr lang="en-US" sz="1800" b="1" dirty="0">
                <a:solidFill>
                  <a:srgbClr val="769993"/>
                </a:solidFill>
                <a:latin typeface="Montserrat Bold" pitchFamily="34" charset="0"/>
                <a:ea typeface="Montserrat Bold" pitchFamily="34" charset="-122"/>
                <a:cs typeface="Montserrat Bold" pitchFamily="34" charset="-120"/>
              </a:rPr>
              <a:t>Barijere u Spotifyju</a:t>
            </a:r>
            <a:endParaRPr lang="en-US" sz="1800" dirty="0"/>
          </a:p>
        </p:txBody>
      </p:sp>
      <p:sp>
        <p:nvSpPr>
          <p:cNvPr id="9" name="Text 7"/>
          <p:cNvSpPr/>
          <p:nvPr/>
        </p:nvSpPr>
        <p:spPr>
          <a:xfrm>
            <a:off x="7551539" y="2482215"/>
            <a:ext cx="6296978" cy="583406"/>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Ek je sam priznao da su otpuštanja „poremetila svakodnevne operacije više nego što smo očekivali." Barijere su uključivale:</a:t>
            </a:r>
            <a:endParaRPr lang="en-US" sz="1450" dirty="0"/>
          </a:p>
        </p:txBody>
      </p:sp>
      <p:sp>
        <p:nvSpPr>
          <p:cNvPr id="10" name="Shape 8"/>
          <p:cNvSpPr/>
          <p:nvPr/>
        </p:nvSpPr>
        <p:spPr>
          <a:xfrm>
            <a:off x="7551539" y="3264813"/>
            <a:ext cx="3059906" cy="1003935"/>
          </a:xfrm>
          <a:prstGeom prst="roundRect">
            <a:avLst>
              <a:gd name="adj" fmla="val 10930"/>
            </a:avLst>
          </a:prstGeom>
          <a:solidFill>
            <a:srgbClr val="FFFFFF"/>
          </a:solidFill>
          <a:ln w="22860">
            <a:solidFill>
              <a:srgbClr val="C8CFCE"/>
            </a:solidFill>
            <a:prstDash val="solid"/>
          </a:ln>
        </p:spPr>
      </p:sp>
      <p:sp>
        <p:nvSpPr>
          <p:cNvPr id="11" name="Shape 9"/>
          <p:cNvSpPr/>
          <p:nvPr/>
        </p:nvSpPr>
        <p:spPr>
          <a:xfrm>
            <a:off x="7528679" y="3264813"/>
            <a:ext cx="91440" cy="1003935"/>
          </a:xfrm>
          <a:prstGeom prst="roundRect">
            <a:avLst>
              <a:gd name="adj" fmla="val 86126"/>
            </a:avLst>
          </a:prstGeom>
          <a:solidFill>
            <a:srgbClr val="769993"/>
          </a:solidFill>
          <a:ln/>
        </p:spPr>
      </p:sp>
      <p:sp>
        <p:nvSpPr>
          <p:cNvPr id="12" name="Text 10"/>
          <p:cNvSpPr/>
          <p:nvPr/>
        </p:nvSpPr>
        <p:spPr>
          <a:xfrm>
            <a:off x="7830383" y="3475077"/>
            <a:ext cx="2570797" cy="583406"/>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Organizaciona struktura sa previše koordinacionih uloga</a:t>
            </a:r>
            <a:endParaRPr lang="en-US" sz="1450" dirty="0"/>
          </a:p>
        </p:txBody>
      </p:sp>
      <p:sp>
        <p:nvSpPr>
          <p:cNvPr id="13" name="Shape 11"/>
          <p:cNvSpPr/>
          <p:nvPr/>
        </p:nvSpPr>
        <p:spPr>
          <a:xfrm>
            <a:off x="10788491" y="3264813"/>
            <a:ext cx="3060025" cy="1003935"/>
          </a:xfrm>
          <a:prstGeom prst="roundRect">
            <a:avLst>
              <a:gd name="adj" fmla="val 10930"/>
            </a:avLst>
          </a:prstGeom>
          <a:solidFill>
            <a:srgbClr val="FFFFFF"/>
          </a:solidFill>
          <a:ln w="22860">
            <a:solidFill>
              <a:srgbClr val="C8CFCE"/>
            </a:solidFill>
            <a:prstDash val="solid"/>
          </a:ln>
        </p:spPr>
      </p:sp>
      <p:sp>
        <p:nvSpPr>
          <p:cNvPr id="14" name="Shape 12"/>
          <p:cNvSpPr/>
          <p:nvPr/>
        </p:nvSpPr>
        <p:spPr>
          <a:xfrm>
            <a:off x="10765631" y="3264813"/>
            <a:ext cx="91440" cy="1003935"/>
          </a:xfrm>
          <a:prstGeom prst="roundRect">
            <a:avLst>
              <a:gd name="adj" fmla="val 86126"/>
            </a:avLst>
          </a:prstGeom>
          <a:solidFill>
            <a:srgbClr val="769993"/>
          </a:solidFill>
          <a:ln/>
        </p:spPr>
      </p:sp>
      <p:sp>
        <p:nvSpPr>
          <p:cNvPr id="15" name="Text 13"/>
          <p:cNvSpPr/>
          <p:nvPr/>
        </p:nvSpPr>
        <p:spPr>
          <a:xfrm>
            <a:off x="11067336" y="3475077"/>
            <a:ext cx="2570917" cy="583406"/>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Kultura brze ekspanzije iz perioda 2020–2021</a:t>
            </a:r>
            <a:endParaRPr lang="en-US" sz="1450" dirty="0"/>
          </a:p>
        </p:txBody>
      </p:sp>
      <p:sp>
        <p:nvSpPr>
          <p:cNvPr id="16" name="Shape 14"/>
          <p:cNvSpPr/>
          <p:nvPr/>
        </p:nvSpPr>
        <p:spPr>
          <a:xfrm>
            <a:off x="7551539" y="4445794"/>
            <a:ext cx="3059906" cy="1295638"/>
          </a:xfrm>
          <a:prstGeom prst="roundRect">
            <a:avLst>
              <a:gd name="adj" fmla="val 8469"/>
            </a:avLst>
          </a:prstGeom>
          <a:solidFill>
            <a:srgbClr val="FFFFFF"/>
          </a:solidFill>
          <a:ln w="22860">
            <a:solidFill>
              <a:srgbClr val="C8CFCE"/>
            </a:solidFill>
            <a:prstDash val="solid"/>
          </a:ln>
        </p:spPr>
      </p:sp>
      <p:sp>
        <p:nvSpPr>
          <p:cNvPr id="17" name="Shape 15"/>
          <p:cNvSpPr/>
          <p:nvPr/>
        </p:nvSpPr>
        <p:spPr>
          <a:xfrm>
            <a:off x="7528679" y="4445794"/>
            <a:ext cx="91440" cy="1295638"/>
          </a:xfrm>
          <a:prstGeom prst="roundRect">
            <a:avLst>
              <a:gd name="adj" fmla="val 86126"/>
            </a:avLst>
          </a:prstGeom>
          <a:solidFill>
            <a:srgbClr val="769993"/>
          </a:solidFill>
          <a:ln/>
        </p:spPr>
      </p:sp>
      <p:sp>
        <p:nvSpPr>
          <p:cNvPr id="18" name="Text 16"/>
          <p:cNvSpPr/>
          <p:nvPr/>
        </p:nvSpPr>
        <p:spPr>
          <a:xfrm>
            <a:off x="7830383" y="4656058"/>
            <a:ext cx="2570797" cy="583406"/>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Pad morala zaposlenih koji su preživeli otpuštanja</a:t>
            </a:r>
            <a:endParaRPr lang="en-US" sz="1450" dirty="0"/>
          </a:p>
        </p:txBody>
      </p:sp>
      <p:sp>
        <p:nvSpPr>
          <p:cNvPr id="19" name="Shape 17"/>
          <p:cNvSpPr/>
          <p:nvPr/>
        </p:nvSpPr>
        <p:spPr>
          <a:xfrm>
            <a:off x="10788491" y="4445794"/>
            <a:ext cx="3060025" cy="1295638"/>
          </a:xfrm>
          <a:prstGeom prst="roundRect">
            <a:avLst>
              <a:gd name="adj" fmla="val 8469"/>
            </a:avLst>
          </a:prstGeom>
          <a:solidFill>
            <a:srgbClr val="FFFFFF"/>
          </a:solidFill>
          <a:ln w="22860">
            <a:solidFill>
              <a:srgbClr val="C8CFCE"/>
            </a:solidFill>
            <a:prstDash val="solid"/>
          </a:ln>
        </p:spPr>
      </p:sp>
      <p:sp>
        <p:nvSpPr>
          <p:cNvPr id="20" name="Shape 18"/>
          <p:cNvSpPr/>
          <p:nvPr/>
        </p:nvSpPr>
        <p:spPr>
          <a:xfrm>
            <a:off x="10765631" y="4445794"/>
            <a:ext cx="91440" cy="1295638"/>
          </a:xfrm>
          <a:prstGeom prst="roundRect">
            <a:avLst>
              <a:gd name="adj" fmla="val 86126"/>
            </a:avLst>
          </a:prstGeom>
          <a:solidFill>
            <a:srgbClr val="769993"/>
          </a:solidFill>
          <a:ln/>
        </p:spPr>
      </p:sp>
      <p:sp>
        <p:nvSpPr>
          <p:cNvPr id="21" name="Text 19"/>
          <p:cNvSpPr/>
          <p:nvPr/>
        </p:nvSpPr>
        <p:spPr>
          <a:xfrm>
            <a:off x="11067336" y="4656058"/>
            <a:ext cx="2570917" cy="875109"/>
          </a:xfrm>
          <a:prstGeom prst="rect">
            <a:avLst/>
          </a:prstGeom>
          <a:noFill/>
          <a:ln/>
        </p:spPr>
        <p:txBody>
          <a:bodyPr wrap="square" lIns="0" tIns="0" rIns="0" bIns="0" rtlCol="0" anchor="t"/>
          <a:lstStyle/>
          <a:p>
            <a:pPr algn="l" indent="0" marL="0">
              <a:lnSpc>
                <a:spcPts val="2250"/>
              </a:lnSpc>
              <a:buNone/>
            </a:pPr>
            <a:r>
              <a:rPr lang="en-US" sz="1450" dirty="0">
                <a:solidFill>
                  <a:srgbClr val="272525"/>
                </a:solidFill>
                <a:latin typeface="Source Sans 3" pitchFamily="34" charset="0"/>
                <a:ea typeface="Source Sans 3" pitchFamily="34" charset="-122"/>
                <a:cs typeface="Source Sans 3" pitchFamily="34" charset="-120"/>
              </a:rPr>
              <a:t>Model licenciranja muzike koji ograničava marže (~70% prihoda muzičkim izdavačima)</a:t>
            </a:r>
            <a:endParaRPr lang="en-US" sz="1450" dirty="0"/>
          </a:p>
        </p:txBody>
      </p:sp>
      <p:sp>
        <p:nvSpPr>
          <p:cNvPr id="22" name="Shape 20"/>
          <p:cNvSpPr/>
          <p:nvPr/>
        </p:nvSpPr>
        <p:spPr>
          <a:xfrm>
            <a:off x="7551539" y="5940623"/>
            <a:ext cx="6296978" cy="1538049"/>
          </a:xfrm>
          <a:prstGeom prst="roundRect">
            <a:avLst>
              <a:gd name="adj" fmla="val 5120"/>
            </a:avLst>
          </a:prstGeom>
          <a:solidFill>
            <a:srgbClr val="D3DEDC"/>
          </a:solidFill>
          <a:ln/>
        </p:spPr>
      </p:sp>
      <p:pic>
        <p:nvPicPr>
          <p:cNvPr id="23" name="Image 0" descr="preencoded.png">    </p:cNvPr>
          <p:cNvPicPr>
            <a:picLocks noChangeAspect="1"/>
          </p:cNvPicPr>
          <p:nvPr/>
        </p:nvPicPr>
        <p:blipFill>
          <a:blip r:embed="rId1"/>
          <a:stretch>
            <a:fillRect/>
          </a:stretch>
        </p:blipFill>
        <p:spPr>
          <a:xfrm>
            <a:off x="7738943" y="6188035"/>
            <a:ext cx="292894" cy="234315"/>
          </a:xfrm>
          <a:prstGeom prst="rect">
            <a:avLst/>
          </a:prstGeom>
        </p:spPr>
      </p:pic>
      <p:sp>
        <p:nvSpPr>
          <p:cNvPr id="24" name="Text 21"/>
          <p:cNvSpPr/>
          <p:nvPr/>
        </p:nvSpPr>
        <p:spPr>
          <a:xfrm>
            <a:off x="8219242" y="6164461"/>
            <a:ext cx="3101816" cy="300633"/>
          </a:xfrm>
          <a:prstGeom prst="rect">
            <a:avLst/>
          </a:prstGeom>
          <a:noFill/>
          <a:ln/>
        </p:spPr>
        <p:txBody>
          <a:bodyPr wrap="none" lIns="0" tIns="0" rIns="0" bIns="0" rtlCol="0" anchor="t"/>
          <a:lstStyle/>
          <a:p>
            <a:pPr algn="l" indent="0" marL="0">
              <a:lnSpc>
                <a:spcPts val="2300"/>
              </a:lnSpc>
              <a:buNone/>
            </a:pPr>
            <a:r>
              <a:rPr lang="en-US" sz="1800" b="1" dirty="0">
                <a:solidFill>
                  <a:srgbClr val="000000"/>
                </a:solidFill>
                <a:latin typeface="Montserrat Bold" pitchFamily="34" charset="0"/>
                <a:ea typeface="Montserrat Bold" pitchFamily="34" charset="-122"/>
                <a:cs typeface="Montserrat Bold" pitchFamily="34" charset="-120"/>
              </a:rPr>
              <a:t>🤔</a:t>
            </a:r>
            <a:pPr algn="l" indent="0" marL="0">
              <a:lnSpc>
                <a:spcPts val="2300"/>
              </a:lnSpc>
              <a:buNone/>
            </a:pPr>
            <a:r>
              <a:rPr lang="en-US" sz="1800" b="1" dirty="0">
                <a:solidFill>
                  <a:srgbClr val="000000"/>
                </a:solidFill>
                <a:latin typeface="Montserrat Bold" pitchFamily="34" charset="0"/>
                <a:ea typeface="Montserrat Bold" pitchFamily="34" charset="-122"/>
                <a:cs typeface="Montserrat Bold" pitchFamily="34" charset="-120"/>
              </a:rPr>
              <a:t> Pitanje za razmišljanje</a:t>
            </a:r>
            <a:endParaRPr lang="en-US" sz="1800" dirty="0"/>
          </a:p>
        </p:txBody>
      </p:sp>
      <p:sp>
        <p:nvSpPr>
          <p:cNvPr id="25" name="Text 22"/>
          <p:cNvSpPr/>
          <p:nvPr/>
        </p:nvSpPr>
        <p:spPr>
          <a:xfrm>
            <a:off x="8219242" y="6642140"/>
            <a:ext cx="5441871" cy="583406"/>
          </a:xfrm>
          <a:prstGeom prst="rect">
            <a:avLst/>
          </a:prstGeom>
          <a:noFill/>
          <a:ln/>
        </p:spPr>
        <p:txBody>
          <a:bodyPr wrap="square" lIns="0" tIns="0" rIns="0" bIns="0" rtlCol="0" anchor="t"/>
          <a:lstStyle/>
          <a:p>
            <a:pPr algn="l" indent="0" marL="0">
              <a:lnSpc>
                <a:spcPts val="2250"/>
              </a:lnSpc>
              <a:buNone/>
            </a:pPr>
            <a:r>
              <a:rPr lang="en-US" sz="1450" dirty="0">
                <a:solidFill>
                  <a:srgbClr val="000000"/>
                </a:solidFill>
                <a:latin typeface="Source Sans 3" pitchFamily="34" charset="0"/>
                <a:ea typeface="Source Sans 3" pitchFamily="34" charset="-122"/>
                <a:cs typeface="Source Sans 3" pitchFamily="34" charset="-120"/>
              </a:rPr>
              <a:t>Ko su tipični „blokeri" u organizacijama i šta ih motiviše da se opiru promenama?</a:t>
            </a:r>
            <a:endParaRPr lang="en-US" sz="14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793790" y="787718"/>
            <a:ext cx="692229" cy="388382"/>
          </a:xfrm>
          <a:prstGeom prst="roundRect">
            <a:avLst>
              <a:gd name="adj" fmla="val 17171"/>
            </a:avLst>
          </a:prstGeom>
          <a:noFill/>
          <a:ln w="7620">
            <a:solidFill>
              <a:srgbClr val="769993"/>
            </a:solidFill>
            <a:prstDash val="solid"/>
          </a:ln>
        </p:spPr>
      </p:sp>
      <p:sp>
        <p:nvSpPr>
          <p:cNvPr id="3" name="Text 1"/>
          <p:cNvSpPr/>
          <p:nvPr/>
        </p:nvSpPr>
        <p:spPr>
          <a:xfrm>
            <a:off x="920472" y="854869"/>
            <a:ext cx="438864" cy="254079"/>
          </a:xfrm>
          <a:prstGeom prst="rect">
            <a:avLst/>
          </a:prstGeom>
          <a:noFill/>
          <a:ln/>
        </p:spPr>
        <p:txBody>
          <a:bodyPr wrap="none" lIns="0" tIns="0" rIns="0" bIns="0" rtlCol="0" anchor="t"/>
          <a:lstStyle/>
          <a:p>
            <a:pPr algn="l" indent="0" marL="0">
              <a:lnSpc>
                <a:spcPts val="2000"/>
              </a:lnSpc>
              <a:buNone/>
            </a:pPr>
            <a:r>
              <a:rPr lang="en-US" sz="1250" dirty="0">
                <a:solidFill>
                  <a:srgbClr val="769993"/>
                </a:solidFill>
                <a:latin typeface="Source Sans 3" pitchFamily="34" charset="0"/>
                <a:ea typeface="Source Sans 3" pitchFamily="34" charset="-122"/>
                <a:cs typeface="Source Sans 3" pitchFamily="34" charset="-120"/>
              </a:rPr>
              <a:t>FAZA 6</a:t>
            </a:r>
            <a:endParaRPr lang="en-US" sz="1250" dirty="0"/>
          </a:p>
        </p:txBody>
      </p:sp>
      <p:sp>
        <p:nvSpPr>
          <p:cNvPr id="4" name="Text 2"/>
          <p:cNvSpPr/>
          <p:nvPr/>
        </p:nvSpPr>
        <p:spPr>
          <a:xfrm>
            <a:off x="793790" y="1255395"/>
            <a:ext cx="10236756"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Planiranje i ostvarivanje „brzih pobeda"</a:t>
            </a:r>
            <a:endParaRPr lang="en-US" sz="3900" dirty="0"/>
          </a:p>
        </p:txBody>
      </p:sp>
      <p:sp>
        <p:nvSpPr>
          <p:cNvPr id="5" name="Text 3"/>
          <p:cNvSpPr/>
          <p:nvPr/>
        </p:nvSpPr>
        <p:spPr>
          <a:xfrm>
            <a:off x="793790" y="2351723"/>
            <a:ext cx="6279356"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Dugoročne transformacije traju godinama, a tokom tog vremena motivacija može da opadne. Zato je ključno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planirati i ostvariti kratkoročne, vidljive uspehe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„Brze pobede" služe kao dokaz da je transformacija na dobrom putu i da se trud isplati.</a:t>
            </a:r>
            <a:endParaRPr lang="en-US" sz="1550" dirty="0"/>
          </a:p>
        </p:txBody>
      </p:sp>
      <p:sp>
        <p:nvSpPr>
          <p:cNvPr id="6" name="Text 4"/>
          <p:cNvSpPr/>
          <p:nvPr/>
        </p:nvSpPr>
        <p:spPr>
          <a:xfrm>
            <a:off x="793790" y="3800475"/>
            <a:ext cx="6279356"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Bez kratkoročnih rezultata, menadžeri gube podršku, a zaposleni gube veru u smislenost promene. Slavlje brzih pobeda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održava urgentnost na visokom nivou</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i daje energiju za nastavak procesa.</a:t>
            </a:r>
            <a:endParaRPr lang="en-US" sz="1550" dirty="0"/>
          </a:p>
        </p:txBody>
      </p:sp>
      <p:sp>
        <p:nvSpPr>
          <p:cNvPr id="7" name="Shape 5"/>
          <p:cNvSpPr/>
          <p:nvPr/>
        </p:nvSpPr>
        <p:spPr>
          <a:xfrm>
            <a:off x="7421999" y="2173129"/>
            <a:ext cx="6565106" cy="5268754"/>
          </a:xfrm>
          <a:prstGeom prst="roundRect">
            <a:avLst>
              <a:gd name="adj" fmla="val 2712"/>
            </a:avLst>
          </a:prstGeom>
          <a:solidFill>
            <a:srgbClr val="769993"/>
          </a:solidFill>
          <a:ln/>
        </p:spPr>
      </p:sp>
      <p:sp>
        <p:nvSpPr>
          <p:cNvPr id="8" name="Text 6"/>
          <p:cNvSpPr/>
          <p:nvPr/>
        </p:nvSpPr>
        <p:spPr>
          <a:xfrm>
            <a:off x="7620357" y="2371487"/>
            <a:ext cx="3370183"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Spotifyjeve „brze pobede"</a:t>
            </a:r>
            <a:endParaRPr lang="en-US" sz="1950" dirty="0"/>
          </a:p>
        </p:txBody>
      </p:sp>
      <p:sp>
        <p:nvSpPr>
          <p:cNvPr id="9" name="Text 7"/>
          <p:cNvSpPr/>
          <p:nvPr/>
        </p:nvSpPr>
        <p:spPr>
          <a:xfrm>
            <a:off x="7620357" y="2880003"/>
            <a:ext cx="6168390" cy="95261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Spotify je imao izuzetno vidljive brze pobede: rekordna bruto marža već u Q1 2024, rast broja pretplatnika, rast prihoda od reklama, rast akcija od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150% tokom 2024</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t>
            </a:r>
            <a:endParaRPr lang="en-US" sz="1550" dirty="0"/>
          </a:p>
        </p:txBody>
      </p:sp>
      <p:sp>
        <p:nvSpPr>
          <p:cNvPr id="10" name="Text 8"/>
          <p:cNvSpPr/>
          <p:nvPr/>
        </p:nvSpPr>
        <p:spPr>
          <a:xfrm>
            <a:off x="7620357" y="4011216"/>
            <a:ext cx="6168390"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Ali postavlja se pitanje: da li su ovi rezultati bili „brze pobede" koje su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zaposleni osećali</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ili su to samo brojke za investitore i tržište?</a:t>
            </a:r>
            <a:endParaRPr lang="en-US" sz="1550" dirty="0"/>
          </a:p>
        </p:txBody>
      </p:sp>
      <p:sp>
        <p:nvSpPr>
          <p:cNvPr id="11" name="Shape 9"/>
          <p:cNvSpPr/>
          <p:nvPr/>
        </p:nvSpPr>
        <p:spPr>
          <a:xfrm>
            <a:off x="7620357" y="4968686"/>
            <a:ext cx="6168390" cy="32385"/>
          </a:xfrm>
          <a:prstGeom prst="rect">
            <a:avLst/>
          </a:prstGeom>
          <a:solidFill>
            <a:srgbClr val="000000">
              <a:alpha val="50000"/>
            </a:srgbClr>
          </a:solidFill>
          <a:ln/>
        </p:spPr>
      </p:sp>
      <p:sp>
        <p:nvSpPr>
          <p:cNvPr id="12" name="Shape 10"/>
          <p:cNvSpPr/>
          <p:nvPr/>
        </p:nvSpPr>
        <p:spPr>
          <a:xfrm>
            <a:off x="7620357" y="5224224"/>
            <a:ext cx="6168390" cy="1994416"/>
          </a:xfrm>
          <a:prstGeom prst="roundRect">
            <a:avLst>
              <a:gd name="adj" fmla="val 4180"/>
            </a:avLst>
          </a:prstGeom>
          <a:solidFill>
            <a:srgbClr val="D3DEDC"/>
          </a:solidFill>
          <a:ln/>
        </p:spPr>
      </p:sp>
      <p:pic>
        <p:nvPicPr>
          <p:cNvPr id="13" name="Image 0" descr="preencoded.png">    </p:cNvPr>
          <p:cNvPicPr>
            <a:picLocks noChangeAspect="1"/>
          </p:cNvPicPr>
          <p:nvPr/>
        </p:nvPicPr>
        <p:blipFill>
          <a:blip r:embed="rId1"/>
          <a:stretch>
            <a:fillRect/>
          </a:stretch>
        </p:blipFill>
        <p:spPr>
          <a:xfrm>
            <a:off x="7818715" y="5498902"/>
            <a:ext cx="310039" cy="248007"/>
          </a:xfrm>
          <a:prstGeom prst="rect">
            <a:avLst/>
          </a:prstGeom>
        </p:spPr>
      </p:pic>
      <p:sp>
        <p:nvSpPr>
          <p:cNvPr id="14" name="Text 11"/>
          <p:cNvSpPr/>
          <p:nvPr/>
        </p:nvSpPr>
        <p:spPr>
          <a:xfrm>
            <a:off x="8327112" y="5472113"/>
            <a:ext cx="3283029" cy="31777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a:t>
            </a:r>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 Pitanje za razmišljanje</a:t>
            </a:r>
            <a:endParaRPr lang="en-US" sz="1950" dirty="0"/>
          </a:p>
        </p:txBody>
      </p:sp>
      <p:sp>
        <p:nvSpPr>
          <p:cNvPr id="15" name="Text 12"/>
          <p:cNvSpPr/>
          <p:nvPr/>
        </p:nvSpPr>
        <p:spPr>
          <a:xfrm>
            <a:off x="8327112" y="5988248"/>
            <a:ext cx="5263277" cy="95261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Koja je razlika između prave „brze pobede" i uspeha koji je vidljiv samo spolja? Kako zaposleni koji su upravo izgubili kolege doživljavaju rast cene akcija?</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793790" y="1464826"/>
            <a:ext cx="692229" cy="388382"/>
          </a:xfrm>
          <a:prstGeom prst="roundRect">
            <a:avLst>
              <a:gd name="adj" fmla="val 17171"/>
            </a:avLst>
          </a:prstGeom>
          <a:noFill/>
          <a:ln w="7620">
            <a:solidFill>
              <a:srgbClr val="769993"/>
            </a:solidFill>
            <a:prstDash val="solid"/>
          </a:ln>
        </p:spPr>
      </p:sp>
      <p:sp>
        <p:nvSpPr>
          <p:cNvPr id="3" name="Text 1"/>
          <p:cNvSpPr/>
          <p:nvPr/>
        </p:nvSpPr>
        <p:spPr>
          <a:xfrm>
            <a:off x="920472" y="1531977"/>
            <a:ext cx="438864" cy="254079"/>
          </a:xfrm>
          <a:prstGeom prst="rect">
            <a:avLst/>
          </a:prstGeom>
          <a:noFill/>
          <a:ln/>
        </p:spPr>
        <p:txBody>
          <a:bodyPr wrap="none" lIns="0" tIns="0" rIns="0" bIns="0" rtlCol="0" anchor="t"/>
          <a:lstStyle/>
          <a:p>
            <a:pPr algn="l" indent="0" marL="0">
              <a:lnSpc>
                <a:spcPts val="2000"/>
              </a:lnSpc>
              <a:buNone/>
            </a:pPr>
            <a:r>
              <a:rPr lang="en-US" sz="1250" dirty="0">
                <a:solidFill>
                  <a:srgbClr val="769993"/>
                </a:solidFill>
                <a:latin typeface="Source Sans 3" pitchFamily="34" charset="0"/>
                <a:ea typeface="Source Sans 3" pitchFamily="34" charset="-122"/>
                <a:cs typeface="Source Sans 3" pitchFamily="34" charset="-120"/>
              </a:rPr>
              <a:t>FAZA 7</a:t>
            </a:r>
            <a:endParaRPr lang="en-US" sz="1250" dirty="0"/>
          </a:p>
        </p:txBody>
      </p:sp>
      <p:sp>
        <p:nvSpPr>
          <p:cNvPr id="4" name="Text 2"/>
          <p:cNvSpPr/>
          <p:nvPr/>
        </p:nvSpPr>
        <p:spPr>
          <a:xfrm>
            <a:off x="793790" y="1932503"/>
            <a:ext cx="4961811"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Konsolidovanje</a:t>
            </a:r>
            <a:endParaRPr lang="en-US" sz="3900" dirty="0"/>
          </a:p>
        </p:txBody>
      </p:sp>
      <p:sp>
        <p:nvSpPr>
          <p:cNvPr id="5" name="Text 3"/>
          <p:cNvSpPr/>
          <p:nvPr/>
        </p:nvSpPr>
        <p:spPr>
          <a:xfrm>
            <a:off x="793790" y="3028831"/>
            <a:ext cx="695563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Jedna od najopasnijih grešaka je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proglasiti pobedu prerano</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Sedma faza podrazumeva učvršćivanje postignutih rezultata i korišćenje stečenog kredibiliteta za pokretanje daljih promena.</a:t>
            </a:r>
            <a:endParaRPr lang="en-US" sz="1550" dirty="0"/>
          </a:p>
        </p:txBody>
      </p:sp>
      <p:sp>
        <p:nvSpPr>
          <p:cNvPr id="6" name="Text 4"/>
          <p:cNvSpPr/>
          <p:nvPr/>
        </p:nvSpPr>
        <p:spPr>
          <a:xfrm>
            <a:off x="793790" y="4160044"/>
            <a:ext cx="695563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Konsolidacija znači iskoristiti energiju i poverenje iz prethodnih faza da bi se uvele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dodatne promene koje su u skladu sa vizijom</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umesto da se organizacija „opusti" nakon prvih uspeha.</a:t>
            </a:r>
            <a:endParaRPr lang="en-US" sz="1550" dirty="0"/>
          </a:p>
        </p:txBody>
      </p:sp>
      <p:sp>
        <p:nvSpPr>
          <p:cNvPr id="7" name="Shape 5"/>
          <p:cNvSpPr/>
          <p:nvPr/>
        </p:nvSpPr>
        <p:spPr>
          <a:xfrm>
            <a:off x="8098274" y="2850237"/>
            <a:ext cx="5888712" cy="3914418"/>
          </a:xfrm>
          <a:prstGeom prst="roundRect">
            <a:avLst>
              <a:gd name="adj" fmla="val 3651"/>
            </a:avLst>
          </a:prstGeom>
          <a:solidFill>
            <a:srgbClr val="769993"/>
          </a:solidFill>
          <a:ln/>
        </p:spPr>
      </p:sp>
      <p:sp>
        <p:nvSpPr>
          <p:cNvPr id="8" name="Text 6"/>
          <p:cNvSpPr/>
          <p:nvPr/>
        </p:nvSpPr>
        <p:spPr>
          <a:xfrm>
            <a:off x="8296632" y="3048595"/>
            <a:ext cx="5491996" cy="620316"/>
          </a:xfrm>
          <a:prstGeom prst="rect">
            <a:avLst/>
          </a:prstGeom>
          <a:noFill/>
          <a:ln/>
        </p:spPr>
        <p:txBody>
          <a:bodyPr wrap="squar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Spotify: Dobra konsolidacija ili zamor od promena?</a:t>
            </a:r>
            <a:endParaRPr lang="en-US" sz="1950" dirty="0"/>
          </a:p>
        </p:txBody>
      </p:sp>
      <p:sp>
        <p:nvSpPr>
          <p:cNvPr id="9" name="Text 7"/>
          <p:cNvSpPr/>
          <p:nvPr/>
        </p:nvSpPr>
        <p:spPr>
          <a:xfrm>
            <a:off x="8296632" y="3867269"/>
            <a:ext cx="5491996"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Spotify je u 2024. dostigao profitabilnost, ali umesto da se zaustavi, kompanija je nastavila sa daljim promenama:</a:t>
            </a:r>
            <a:endParaRPr lang="en-US" sz="1550" dirty="0"/>
          </a:p>
        </p:txBody>
      </p:sp>
      <p:sp>
        <p:nvSpPr>
          <p:cNvPr id="10" name="Text 8"/>
          <p:cNvSpPr/>
          <p:nvPr/>
        </p:nvSpPr>
        <p:spPr>
          <a:xfrm>
            <a:off x="8296632" y="4680942"/>
            <a:ext cx="5491996" cy="1091446"/>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000000"/>
                </a:solidFill>
                <a:latin typeface="Source Sans 3" pitchFamily="34" charset="0"/>
                <a:ea typeface="Source Sans 3" pitchFamily="34" charset="-122"/>
                <a:cs typeface="Source Sans 3" pitchFamily="34" charset="-120"/>
              </a:rPr>
              <a:t>Promena liderstva (Ek → ko-CEO-i)</a:t>
            </a:r>
            <a:endParaRPr lang="en-US" sz="1550" dirty="0"/>
          </a:p>
          <a:p>
            <a:pPr algn="l" marL="342900" indent="-342900">
              <a:lnSpc>
                <a:spcPts val="2500"/>
              </a:lnSpc>
              <a:buSzPct val="100000"/>
              <a:buChar char="•"/>
            </a:pPr>
            <a:r>
              <a:rPr lang="en-US" sz="1550" dirty="0">
                <a:solidFill>
                  <a:srgbClr val="000000"/>
                </a:solidFill>
                <a:latin typeface="Source Sans 3" pitchFamily="34" charset="0"/>
                <a:ea typeface="Source Sans 3" pitchFamily="34" charset="-122"/>
                <a:cs typeface="Source Sans 3" pitchFamily="34" charset="-120"/>
              </a:rPr>
              <a:t>AI zaokret i nova strateška pozicija</a:t>
            </a:r>
            <a:endParaRPr lang="en-US" sz="1550" dirty="0"/>
          </a:p>
          <a:p>
            <a:pPr algn="l" marL="342900" indent="-342900">
              <a:lnSpc>
                <a:spcPts val="2500"/>
              </a:lnSpc>
              <a:buSzPct val="100000"/>
              <a:buChar char="•"/>
            </a:pPr>
            <a:r>
              <a:rPr lang="en-US" sz="1550" dirty="0">
                <a:solidFill>
                  <a:srgbClr val="000000"/>
                </a:solidFill>
                <a:latin typeface="Source Sans 3" pitchFamily="34" charset="0"/>
                <a:ea typeface="Source Sans 3" pitchFamily="34" charset="-122"/>
                <a:cs typeface="Source Sans 3" pitchFamily="34" charset="-120"/>
              </a:rPr>
              <a:t>Nova organizaciona struktura</a:t>
            </a:r>
            <a:endParaRPr lang="en-US" sz="1550" dirty="0"/>
          </a:p>
        </p:txBody>
      </p:sp>
      <p:sp>
        <p:nvSpPr>
          <p:cNvPr id="11" name="Text 9"/>
          <p:cNvSpPr/>
          <p:nvPr/>
        </p:nvSpPr>
        <p:spPr>
          <a:xfrm>
            <a:off x="8296632" y="5950982"/>
            <a:ext cx="5491996"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Da li je ovo primer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dobre konsolidacije</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ili rizik od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„zamora od promena"</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793790" y="2096214"/>
            <a:ext cx="692229" cy="388382"/>
          </a:xfrm>
          <a:prstGeom prst="roundRect">
            <a:avLst>
              <a:gd name="adj" fmla="val 17171"/>
            </a:avLst>
          </a:prstGeom>
          <a:noFill/>
          <a:ln w="7620">
            <a:solidFill>
              <a:srgbClr val="769993"/>
            </a:solidFill>
            <a:prstDash val="solid"/>
          </a:ln>
        </p:spPr>
      </p:sp>
      <p:sp>
        <p:nvSpPr>
          <p:cNvPr id="3" name="Text 1"/>
          <p:cNvSpPr/>
          <p:nvPr/>
        </p:nvSpPr>
        <p:spPr>
          <a:xfrm>
            <a:off x="920472" y="2163366"/>
            <a:ext cx="438864" cy="254079"/>
          </a:xfrm>
          <a:prstGeom prst="rect">
            <a:avLst/>
          </a:prstGeom>
          <a:noFill/>
          <a:ln/>
        </p:spPr>
        <p:txBody>
          <a:bodyPr wrap="none" lIns="0" tIns="0" rIns="0" bIns="0" rtlCol="0" anchor="t"/>
          <a:lstStyle/>
          <a:p>
            <a:pPr algn="l" indent="0" marL="0">
              <a:lnSpc>
                <a:spcPts val="2000"/>
              </a:lnSpc>
              <a:buNone/>
            </a:pPr>
            <a:r>
              <a:rPr lang="en-US" sz="1250" dirty="0">
                <a:solidFill>
                  <a:srgbClr val="769993"/>
                </a:solidFill>
                <a:latin typeface="Source Sans 3" pitchFamily="34" charset="0"/>
                <a:ea typeface="Source Sans 3" pitchFamily="34" charset="-122"/>
                <a:cs typeface="Source Sans 3" pitchFamily="34" charset="-120"/>
              </a:rPr>
              <a:t>FAZA 8</a:t>
            </a:r>
            <a:endParaRPr lang="en-US" sz="1250" dirty="0"/>
          </a:p>
        </p:txBody>
      </p:sp>
      <p:sp>
        <p:nvSpPr>
          <p:cNvPr id="4" name="Text 2"/>
          <p:cNvSpPr/>
          <p:nvPr/>
        </p:nvSpPr>
        <p:spPr>
          <a:xfrm>
            <a:off x="793790" y="2563892"/>
            <a:ext cx="5387578"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Institucionalizovanje</a:t>
            </a:r>
            <a:endParaRPr lang="en-US" sz="3900" dirty="0"/>
          </a:p>
        </p:txBody>
      </p:sp>
      <p:sp>
        <p:nvSpPr>
          <p:cNvPr id="5" name="Text 3"/>
          <p:cNvSpPr/>
          <p:nvPr/>
        </p:nvSpPr>
        <p:spPr>
          <a:xfrm>
            <a:off x="793790" y="3660219"/>
            <a:ext cx="695563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Poslednja faza znači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ugrađivanje novih pristupa u organizacionu kulturu</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Promena postaje deo „načina na koji mi ovde radimo" tek kada se duboko ukoreni u svakodnevne norme, vrednosti i ponašanje.</a:t>
            </a:r>
            <a:endParaRPr lang="en-US" sz="1550" dirty="0"/>
          </a:p>
        </p:txBody>
      </p:sp>
      <p:sp>
        <p:nvSpPr>
          <p:cNvPr id="6" name="Text 4"/>
          <p:cNvSpPr/>
          <p:nvPr/>
        </p:nvSpPr>
        <p:spPr>
          <a:xfrm>
            <a:off x="793790" y="4791432"/>
            <a:ext cx="695563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Dok se to ne dogodi,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promena je krhka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i lako se može vratiti na staro.</a:t>
            </a:r>
            <a:endParaRPr lang="en-US" sz="1550" dirty="0"/>
          </a:p>
        </p:txBody>
      </p:sp>
      <p:sp>
        <p:nvSpPr>
          <p:cNvPr id="7" name="Shape 5"/>
          <p:cNvSpPr/>
          <p:nvPr/>
        </p:nvSpPr>
        <p:spPr>
          <a:xfrm>
            <a:off x="8098274" y="3481626"/>
            <a:ext cx="5888712" cy="2651760"/>
          </a:xfrm>
          <a:prstGeom prst="roundRect">
            <a:avLst>
              <a:gd name="adj" fmla="val 5389"/>
            </a:avLst>
          </a:prstGeom>
          <a:solidFill>
            <a:srgbClr val="769993"/>
          </a:solidFill>
          <a:ln/>
        </p:spPr>
      </p:sp>
      <p:sp>
        <p:nvSpPr>
          <p:cNvPr id="8" name="Text 6"/>
          <p:cNvSpPr/>
          <p:nvPr/>
        </p:nvSpPr>
        <p:spPr>
          <a:xfrm>
            <a:off x="8296632" y="3679984"/>
            <a:ext cx="3685461"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„Nepopustljiva snalažljivost"</a:t>
            </a:r>
            <a:endParaRPr lang="en-US" sz="1950" dirty="0"/>
          </a:p>
        </p:txBody>
      </p:sp>
      <p:sp>
        <p:nvSpPr>
          <p:cNvPr id="9" name="Text 7"/>
          <p:cNvSpPr/>
          <p:nvPr/>
        </p:nvSpPr>
        <p:spPr>
          <a:xfrm>
            <a:off x="8296632" y="4188500"/>
            <a:ext cx="5491996"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Ek je novu kulturu nazvao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„relentlessly resourceful"</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(nepopustljiva snalažljivost).</a:t>
            </a:r>
            <a:endParaRPr lang="en-US" sz="1550" dirty="0"/>
          </a:p>
        </p:txBody>
      </p:sp>
      <p:sp>
        <p:nvSpPr>
          <p:cNvPr id="10" name="Text 8"/>
          <p:cNvSpPr/>
          <p:nvPr/>
        </p:nvSpPr>
        <p:spPr>
          <a:xfrm>
            <a:off x="8296632" y="5002173"/>
            <a:ext cx="5491996" cy="95261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Ali da li će ta kultura zaista opstati? Ili će, kada pritisak popusti i rezultati budu dobri, kompanija ponovo početi da se širi i zapošljava nekontrolisano —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kao što je to uradila 2020–2021</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38426" y="510659"/>
            <a:ext cx="5321260" cy="461486"/>
          </a:xfrm>
          <a:prstGeom prst="rect">
            <a:avLst/>
          </a:prstGeom>
          <a:noFill/>
          <a:ln/>
        </p:spPr>
        <p:txBody>
          <a:bodyPr wrap="none" lIns="0" tIns="0" rIns="0" bIns="0" rtlCol="0" anchor="t"/>
          <a:lstStyle/>
          <a:p>
            <a:pPr algn="l" indent="0" marL="0">
              <a:lnSpc>
                <a:spcPts val="3600"/>
              </a:lnSpc>
              <a:buNone/>
            </a:pPr>
            <a:r>
              <a:rPr lang="en-US" sz="2900" b="1" dirty="0">
                <a:solidFill>
                  <a:srgbClr val="769993"/>
                </a:solidFill>
                <a:latin typeface="Montserrat Bold" pitchFamily="34" charset="0"/>
                <a:ea typeface="Montserrat Bold" pitchFamily="34" charset="-122"/>
                <a:cs typeface="Montserrat Bold" pitchFamily="34" charset="-120"/>
              </a:rPr>
              <a:t>Linearan ili cikličan proces?</a:t>
            </a:r>
            <a:endParaRPr lang="en-US" sz="2900" dirty="0"/>
          </a:p>
        </p:txBody>
      </p:sp>
      <p:sp>
        <p:nvSpPr>
          <p:cNvPr id="3" name="Text 1"/>
          <p:cNvSpPr/>
          <p:nvPr/>
        </p:nvSpPr>
        <p:spPr>
          <a:xfrm>
            <a:off x="738426" y="1401366"/>
            <a:ext cx="3198138" cy="288369"/>
          </a:xfrm>
          <a:prstGeom prst="rect">
            <a:avLst/>
          </a:prstGeom>
          <a:noFill/>
          <a:ln/>
        </p:spPr>
        <p:txBody>
          <a:bodyPr wrap="none" lIns="0" tIns="0" rIns="0" bIns="0" rtlCol="0" anchor="t"/>
          <a:lstStyle/>
          <a:p>
            <a:pPr algn="l" indent="0" marL="0">
              <a:lnSpc>
                <a:spcPts val="2250"/>
              </a:lnSpc>
              <a:buNone/>
            </a:pPr>
            <a:r>
              <a:rPr lang="en-US" sz="1800" b="1" dirty="0">
                <a:solidFill>
                  <a:srgbClr val="769993"/>
                </a:solidFill>
                <a:latin typeface="Montserrat Bold" pitchFamily="34" charset="0"/>
                <a:ea typeface="Montserrat Bold" pitchFamily="34" charset="-122"/>
                <a:cs typeface="Montserrat Bold" pitchFamily="34" charset="-120"/>
              </a:rPr>
              <a:t>Originalni model: Linearan</a:t>
            </a:r>
            <a:endParaRPr lang="en-US" sz="1800" dirty="0"/>
          </a:p>
        </p:txBody>
      </p:sp>
      <p:sp>
        <p:nvSpPr>
          <p:cNvPr id="4" name="Text 2"/>
          <p:cNvSpPr/>
          <p:nvPr/>
        </p:nvSpPr>
        <p:spPr>
          <a:xfrm>
            <a:off x="738426" y="1861423"/>
            <a:ext cx="6351627" cy="570309"/>
          </a:xfrm>
          <a:prstGeom prst="rect">
            <a:avLst/>
          </a:prstGeom>
          <a:noFill/>
          <a:ln/>
        </p:spPr>
        <p:txBody>
          <a:bodyPr wrap="square" lIns="0" tIns="0" rIns="0" bIns="0" rtlCol="0" anchor="t"/>
          <a:lstStyle/>
          <a:p>
            <a:pPr algn="l" indent="0" marL="0">
              <a:lnSpc>
                <a:spcPts val="2200"/>
              </a:lnSpc>
              <a:buNone/>
            </a:pPr>
            <a:r>
              <a:rPr lang="en-US" sz="1450" dirty="0">
                <a:solidFill>
                  <a:srgbClr val="272525"/>
                </a:solidFill>
                <a:latin typeface="Source Sans 3" pitchFamily="34" charset="0"/>
                <a:ea typeface="Source Sans 3" pitchFamily="34" charset="-122"/>
                <a:cs typeface="Source Sans 3" pitchFamily="34" charset="-120"/>
              </a:rPr>
              <a:t>Koter je model izvorno prikazao kao </a:t>
            </a:r>
            <a:pPr algn="l" indent="0" marL="0">
              <a:lnSpc>
                <a:spcPts val="2200"/>
              </a:lnSpc>
              <a:buNone/>
            </a:pPr>
            <a:r>
              <a:rPr lang="en-US" sz="1450" b="1" dirty="0">
                <a:solidFill>
                  <a:srgbClr val="272525"/>
                </a:solidFill>
                <a:latin typeface="Source Sans 3" pitchFamily="34" charset="0"/>
                <a:ea typeface="Source Sans 3" pitchFamily="34" charset="-122"/>
                <a:cs typeface="Source Sans 3" pitchFamily="34" charset="-120"/>
              </a:rPr>
              <a:t>linearan niz od osam koraka</a:t>
            </a:r>
            <a:pPr algn="l" indent="0" marL="0">
              <a:lnSpc>
                <a:spcPts val="2200"/>
              </a:lnSpc>
              <a:buNone/>
            </a:pPr>
            <a:r>
              <a:rPr lang="en-US" sz="1450" dirty="0">
                <a:solidFill>
                  <a:srgbClr val="272525"/>
                </a:solidFill>
                <a:latin typeface="Source Sans 3" pitchFamily="34" charset="0"/>
                <a:ea typeface="Source Sans 3" pitchFamily="34" charset="-122"/>
                <a:cs typeface="Source Sans 3" pitchFamily="34" charset="-120"/>
              </a:rPr>
              <a:t>. Međutim, u praksi se transformacije retko odvijaju tako uredno.</a:t>
            </a:r>
            <a:endParaRPr lang="en-US" sz="1450" dirty="0"/>
          </a:p>
        </p:txBody>
      </p:sp>
      <p:sp>
        <p:nvSpPr>
          <p:cNvPr id="5" name="Text 3"/>
          <p:cNvSpPr/>
          <p:nvPr/>
        </p:nvSpPr>
        <p:spPr>
          <a:xfrm>
            <a:off x="738426" y="2603421"/>
            <a:ext cx="2423041" cy="288369"/>
          </a:xfrm>
          <a:prstGeom prst="rect">
            <a:avLst/>
          </a:prstGeom>
          <a:noFill/>
          <a:ln/>
        </p:spPr>
        <p:txBody>
          <a:bodyPr wrap="none" lIns="0" tIns="0" rIns="0" bIns="0" rtlCol="0" anchor="t"/>
          <a:lstStyle/>
          <a:p>
            <a:pPr algn="l" indent="0" marL="0">
              <a:lnSpc>
                <a:spcPts val="2250"/>
              </a:lnSpc>
              <a:buNone/>
            </a:pPr>
            <a:r>
              <a:rPr lang="en-US" sz="1800" b="1" dirty="0">
                <a:solidFill>
                  <a:srgbClr val="769993"/>
                </a:solidFill>
                <a:latin typeface="Montserrat Bold" pitchFamily="34" charset="0"/>
                <a:ea typeface="Montserrat Bold" pitchFamily="34" charset="-122"/>
                <a:cs typeface="Montserrat Bold" pitchFamily="34" charset="-120"/>
              </a:rPr>
              <a:t>Alternativa: Cikličan</a:t>
            </a:r>
            <a:endParaRPr lang="en-US" sz="1800" dirty="0"/>
          </a:p>
        </p:txBody>
      </p:sp>
      <p:sp>
        <p:nvSpPr>
          <p:cNvPr id="6" name="Text 4"/>
          <p:cNvSpPr/>
          <p:nvPr/>
        </p:nvSpPr>
        <p:spPr>
          <a:xfrm>
            <a:off x="738426" y="3063478"/>
            <a:ext cx="6351627" cy="1140619"/>
          </a:xfrm>
          <a:prstGeom prst="rect">
            <a:avLst/>
          </a:prstGeom>
          <a:noFill/>
          <a:ln/>
        </p:spPr>
        <p:txBody>
          <a:bodyPr wrap="square" lIns="0" tIns="0" rIns="0" bIns="0" rtlCol="0" anchor="t"/>
          <a:lstStyle/>
          <a:p>
            <a:pPr algn="l" indent="0" marL="0">
              <a:lnSpc>
                <a:spcPts val="2200"/>
              </a:lnSpc>
              <a:buNone/>
            </a:pPr>
            <a:r>
              <a:rPr lang="en-US" sz="1450" dirty="0">
                <a:solidFill>
                  <a:srgbClr val="272525"/>
                </a:solidFill>
                <a:latin typeface="Source Sans 3" pitchFamily="34" charset="0"/>
                <a:ea typeface="Source Sans 3" pitchFamily="34" charset="-122"/>
                <a:cs typeface="Source Sans 3" pitchFamily="34" charset="-120"/>
              </a:rPr>
              <a:t>Zato postoji i alternativni, </a:t>
            </a:r>
            <a:pPr algn="l" indent="0" marL="0">
              <a:lnSpc>
                <a:spcPts val="2200"/>
              </a:lnSpc>
              <a:buNone/>
            </a:pPr>
            <a:r>
              <a:rPr lang="en-US" sz="1450" b="1" dirty="0">
                <a:solidFill>
                  <a:srgbClr val="272525"/>
                </a:solidFill>
                <a:latin typeface="Source Sans 3" pitchFamily="34" charset="0"/>
                <a:ea typeface="Source Sans 3" pitchFamily="34" charset="-122"/>
                <a:cs typeface="Source Sans 3" pitchFamily="34" charset="-120"/>
              </a:rPr>
              <a:t>cikličan prikaz modela</a:t>
            </a:r>
            <a:pPr algn="l" indent="0" marL="0">
              <a:lnSpc>
                <a:spcPts val="2200"/>
              </a:lnSpc>
              <a:buNone/>
            </a:pPr>
            <a:r>
              <a:rPr lang="en-US" sz="1450" dirty="0">
                <a:solidFill>
                  <a:srgbClr val="272525"/>
                </a:solidFill>
                <a:latin typeface="Source Sans 3" pitchFamily="34" charset="0"/>
                <a:ea typeface="Source Sans 3" pitchFamily="34" charset="-122"/>
                <a:cs typeface="Source Sans 3" pitchFamily="34" charset="-120"/>
              </a:rPr>
              <a:t>, u kome se faze ponavljaju i preklapaju. Organizacija može da se vrati na ranije faze — na primer, da ponovo radi na urgentnosti nakon što je već komunicirala viziju, ili da rekonstruiše koaliciju u kasnijim fazama procesa.</a:t>
            </a:r>
            <a:endParaRPr lang="en-US" sz="1450" dirty="0"/>
          </a:p>
        </p:txBody>
      </p:sp>
      <p:sp>
        <p:nvSpPr>
          <p:cNvPr id="7" name="Shape 5"/>
          <p:cNvSpPr/>
          <p:nvPr/>
        </p:nvSpPr>
        <p:spPr>
          <a:xfrm>
            <a:off x="7415093" y="1229678"/>
            <a:ext cx="6617375" cy="6489263"/>
          </a:xfrm>
          <a:prstGeom prst="roundRect">
            <a:avLst>
              <a:gd name="adj" fmla="val 2048"/>
            </a:avLst>
          </a:prstGeom>
          <a:solidFill>
            <a:srgbClr val="769993"/>
          </a:solidFill>
          <a:ln/>
        </p:spPr>
      </p:sp>
      <p:sp>
        <p:nvSpPr>
          <p:cNvPr id="8" name="Text 6"/>
          <p:cNvSpPr/>
          <p:nvPr/>
        </p:nvSpPr>
        <p:spPr>
          <a:xfrm>
            <a:off x="7599640" y="1401366"/>
            <a:ext cx="3154323" cy="288369"/>
          </a:xfrm>
          <a:prstGeom prst="rect">
            <a:avLst/>
          </a:prstGeom>
          <a:noFill/>
          <a:ln/>
        </p:spPr>
        <p:txBody>
          <a:bodyPr wrap="none" lIns="0" tIns="0" rIns="0" bIns="0" rtlCol="0" anchor="t"/>
          <a:lstStyle/>
          <a:p>
            <a:pPr algn="l" indent="0" marL="0">
              <a:lnSpc>
                <a:spcPts val="2250"/>
              </a:lnSpc>
              <a:buNone/>
            </a:pPr>
            <a:r>
              <a:rPr lang="en-US" sz="1800" b="1" dirty="0">
                <a:solidFill>
                  <a:srgbClr val="000000"/>
                </a:solidFill>
                <a:latin typeface="Montserrat Bold" pitchFamily="34" charset="0"/>
                <a:ea typeface="Montserrat Bold" pitchFamily="34" charset="-122"/>
                <a:cs typeface="Montserrat Bold" pitchFamily="34" charset="-120"/>
              </a:rPr>
              <a:t>Spotify kao primer debate</a:t>
            </a:r>
            <a:endParaRPr lang="en-US" sz="1800" dirty="0"/>
          </a:p>
        </p:txBody>
      </p:sp>
      <p:sp>
        <p:nvSpPr>
          <p:cNvPr id="9" name="Text 7"/>
          <p:cNvSpPr/>
          <p:nvPr/>
        </p:nvSpPr>
        <p:spPr>
          <a:xfrm>
            <a:off x="7599640" y="1861423"/>
            <a:ext cx="6248281" cy="285155"/>
          </a:xfrm>
          <a:prstGeom prst="rect">
            <a:avLst/>
          </a:prstGeom>
          <a:noFill/>
          <a:ln/>
        </p:spPr>
        <p:txBody>
          <a:bodyPr wrap="none" lIns="0" tIns="0" rIns="0" bIns="0" rtlCol="0" anchor="t"/>
          <a:lstStyle/>
          <a:p>
            <a:pPr algn="l" indent="0" marL="0">
              <a:lnSpc>
                <a:spcPts val="2200"/>
              </a:lnSpc>
              <a:buNone/>
            </a:pPr>
            <a:r>
              <a:rPr lang="en-US" sz="1450" dirty="0">
                <a:solidFill>
                  <a:srgbClr val="000000"/>
                </a:solidFill>
                <a:latin typeface="Source Sans 3" pitchFamily="34" charset="0"/>
                <a:ea typeface="Source Sans 3" pitchFamily="34" charset="-122"/>
                <a:cs typeface="Source Sans 3" pitchFamily="34" charset="-120"/>
              </a:rPr>
              <a:t>Spotify je savršen primer za ovu debatu. Kompanija je prošla kroz ciklus:</a:t>
            </a:r>
            <a:endParaRPr lang="en-US" sz="1450" dirty="0"/>
          </a:p>
        </p:txBody>
      </p:sp>
      <p:pic>
        <p:nvPicPr>
          <p:cNvPr id="10" name="Image 0" descr="preencoded.png">    </p:cNvPr>
          <p:cNvPicPr>
            <a:picLocks noChangeAspect="1"/>
          </p:cNvPicPr>
          <p:nvPr/>
        </p:nvPicPr>
        <p:blipFill>
          <a:blip r:embed="rId1"/>
          <a:stretch>
            <a:fillRect/>
          </a:stretch>
        </p:blipFill>
        <p:spPr>
          <a:xfrm>
            <a:off x="7599640" y="2339697"/>
            <a:ext cx="6248281" cy="2449473"/>
          </a:xfrm>
          <a:prstGeom prst="rect">
            <a:avLst/>
          </a:prstGeom>
        </p:spPr>
      </p:pic>
      <p:sp>
        <p:nvSpPr>
          <p:cNvPr id="11" name="Text 8"/>
          <p:cNvSpPr/>
          <p:nvPr/>
        </p:nvSpPr>
        <p:spPr>
          <a:xfrm>
            <a:off x="7749242" y="2459825"/>
            <a:ext cx="1143795" cy="183824"/>
          </a:xfrm>
          <a:prstGeom prst="rect">
            <a:avLst/>
          </a:prstGeom>
          <a:noFill/>
          <a:ln/>
        </p:spPr>
        <p:txBody>
          <a:bodyPr wrap="none" lIns="0" tIns="0" rIns="0" bIns="0" rtlCol="0" anchor="t"/>
          <a:lstStyle/>
          <a:p>
            <a:pPr algn="r" indent="0" marL="0">
              <a:lnSpc>
                <a:spcPts val="1400"/>
              </a:lnSpc>
              <a:buNone/>
            </a:pPr>
            <a:r>
              <a:rPr lang="en-US" sz="1150" b="1" dirty="0">
                <a:solidFill>
                  <a:srgbClr val="000000"/>
                </a:solidFill>
                <a:latin typeface="Montserrat Bold" pitchFamily="34" charset="0"/>
                <a:ea typeface="Montserrat Bold" pitchFamily="34" charset="-122"/>
                <a:cs typeface="Montserrat Bold" pitchFamily="34" charset="-120"/>
              </a:rPr>
              <a:t>Ekspanzija</a:t>
            </a:r>
            <a:endParaRPr lang="en-US" sz="1150" dirty="0"/>
          </a:p>
        </p:txBody>
      </p:sp>
      <p:sp>
        <p:nvSpPr>
          <p:cNvPr id="12" name="Text 9"/>
          <p:cNvSpPr/>
          <p:nvPr/>
        </p:nvSpPr>
        <p:spPr>
          <a:xfrm>
            <a:off x="12554410" y="2459825"/>
            <a:ext cx="1143795" cy="183824"/>
          </a:xfrm>
          <a:prstGeom prst="rect">
            <a:avLst/>
          </a:prstGeom>
          <a:noFill/>
          <a:ln/>
        </p:spPr>
        <p:txBody>
          <a:bodyPr wrap="none" lIns="0" tIns="0" rIns="0" bIns="0" rtlCol="0" anchor="t"/>
          <a:lstStyle/>
          <a:p>
            <a:pPr algn="l" indent="0" marL="0">
              <a:lnSpc>
                <a:spcPts val="1400"/>
              </a:lnSpc>
              <a:buNone/>
            </a:pPr>
            <a:r>
              <a:rPr lang="en-US" sz="1150" b="1" dirty="0">
                <a:solidFill>
                  <a:srgbClr val="000000"/>
                </a:solidFill>
                <a:latin typeface="Montserrat Bold" pitchFamily="34" charset="0"/>
                <a:ea typeface="Montserrat Bold" pitchFamily="34" charset="-122"/>
                <a:cs typeface="Montserrat Bold" pitchFamily="34" charset="-120"/>
              </a:rPr>
              <a:t>Kriza</a:t>
            </a:r>
            <a:endParaRPr lang="en-US" sz="1150" dirty="0"/>
          </a:p>
        </p:txBody>
      </p:sp>
      <p:sp>
        <p:nvSpPr>
          <p:cNvPr id="13" name="Text 10"/>
          <p:cNvSpPr/>
          <p:nvPr/>
        </p:nvSpPr>
        <p:spPr>
          <a:xfrm>
            <a:off x="12554410" y="4485160"/>
            <a:ext cx="1143795" cy="183824"/>
          </a:xfrm>
          <a:prstGeom prst="rect">
            <a:avLst/>
          </a:prstGeom>
          <a:noFill/>
          <a:ln/>
        </p:spPr>
        <p:txBody>
          <a:bodyPr wrap="none" lIns="0" tIns="0" rIns="0" bIns="0" rtlCol="0" anchor="t"/>
          <a:lstStyle/>
          <a:p>
            <a:pPr algn="l" indent="0" marL="0">
              <a:lnSpc>
                <a:spcPts val="1400"/>
              </a:lnSpc>
              <a:buNone/>
            </a:pPr>
            <a:r>
              <a:rPr lang="en-US" sz="1150" b="1" dirty="0">
                <a:solidFill>
                  <a:srgbClr val="000000"/>
                </a:solidFill>
                <a:latin typeface="Montserrat Bold" pitchFamily="34" charset="0"/>
                <a:ea typeface="Montserrat Bold" pitchFamily="34" charset="-122"/>
                <a:cs typeface="Montserrat Bold" pitchFamily="34" charset="-120"/>
              </a:rPr>
              <a:t>Oporavak</a:t>
            </a:r>
            <a:endParaRPr lang="en-US" sz="1150" dirty="0"/>
          </a:p>
        </p:txBody>
      </p:sp>
      <p:sp>
        <p:nvSpPr>
          <p:cNvPr id="14" name="Text 11"/>
          <p:cNvSpPr/>
          <p:nvPr/>
        </p:nvSpPr>
        <p:spPr>
          <a:xfrm>
            <a:off x="7749242" y="4485160"/>
            <a:ext cx="1143795" cy="183824"/>
          </a:xfrm>
          <a:prstGeom prst="rect">
            <a:avLst/>
          </a:prstGeom>
          <a:noFill/>
          <a:ln/>
        </p:spPr>
        <p:txBody>
          <a:bodyPr wrap="none" lIns="0" tIns="0" rIns="0" bIns="0" rtlCol="0" anchor="t"/>
          <a:lstStyle/>
          <a:p>
            <a:pPr algn="r" indent="0" marL="0">
              <a:lnSpc>
                <a:spcPts val="1400"/>
              </a:lnSpc>
              <a:buNone/>
            </a:pPr>
            <a:r>
              <a:rPr lang="en-US" sz="1150" b="1" dirty="0">
                <a:solidFill>
                  <a:srgbClr val="000000"/>
                </a:solidFill>
                <a:latin typeface="Montserrat Bold" pitchFamily="34" charset="0"/>
                <a:ea typeface="Montserrat Bold" pitchFamily="34" charset="-122"/>
                <a:cs typeface="Montserrat Bold" pitchFamily="34" charset="-120"/>
              </a:rPr>
              <a:t>Nova vizija</a:t>
            </a:r>
            <a:endParaRPr lang="en-US" sz="1150" dirty="0"/>
          </a:p>
        </p:txBody>
      </p:sp>
      <p:sp>
        <p:nvSpPr>
          <p:cNvPr id="15" name="Text 12"/>
          <p:cNvSpPr/>
          <p:nvPr/>
        </p:nvSpPr>
        <p:spPr>
          <a:xfrm>
            <a:off x="7599640" y="4982289"/>
            <a:ext cx="6248281" cy="570309"/>
          </a:xfrm>
          <a:prstGeom prst="rect">
            <a:avLst/>
          </a:prstGeom>
          <a:noFill/>
          <a:ln/>
        </p:spPr>
        <p:txBody>
          <a:bodyPr wrap="square" lIns="0" tIns="0" rIns="0" bIns="0" rtlCol="0" anchor="t"/>
          <a:lstStyle/>
          <a:p>
            <a:pPr algn="l" indent="0" marL="0">
              <a:lnSpc>
                <a:spcPts val="2200"/>
              </a:lnSpc>
              <a:buNone/>
            </a:pPr>
            <a:r>
              <a:rPr lang="en-US" sz="1450" dirty="0">
                <a:solidFill>
                  <a:srgbClr val="000000"/>
                </a:solidFill>
                <a:latin typeface="Source Sans 3" pitchFamily="34" charset="0"/>
                <a:ea typeface="Source Sans 3" pitchFamily="34" charset="-122"/>
                <a:cs typeface="Source Sans 3" pitchFamily="34" charset="-120"/>
              </a:rPr>
              <a:t>Ako je „Godina podizanja ambicija" početak novog ciklusa, šta sprečava ponavljanje iste greške?</a:t>
            </a:r>
            <a:endParaRPr lang="en-US" sz="1450" dirty="0"/>
          </a:p>
        </p:txBody>
      </p:sp>
      <p:sp>
        <p:nvSpPr>
          <p:cNvPr id="16" name="Shape 13"/>
          <p:cNvSpPr/>
          <p:nvPr/>
        </p:nvSpPr>
        <p:spPr>
          <a:xfrm>
            <a:off x="7599640" y="5745718"/>
            <a:ext cx="6248281" cy="1780103"/>
          </a:xfrm>
          <a:prstGeom prst="roundRect">
            <a:avLst>
              <a:gd name="adj" fmla="val 4356"/>
            </a:avLst>
          </a:prstGeom>
          <a:solidFill>
            <a:srgbClr val="D3DEDC"/>
          </a:solidFill>
          <a:ln/>
        </p:spPr>
      </p:sp>
      <p:pic>
        <p:nvPicPr>
          <p:cNvPr id="17" name="Image 1" descr="preencoded.png">    </p:cNvPr>
          <p:cNvPicPr>
            <a:picLocks noChangeAspect="1"/>
          </p:cNvPicPr>
          <p:nvPr/>
        </p:nvPicPr>
        <p:blipFill>
          <a:blip r:embed="rId2"/>
          <a:stretch>
            <a:fillRect/>
          </a:stretch>
        </p:blipFill>
        <p:spPr>
          <a:xfrm>
            <a:off x="7784187" y="5982533"/>
            <a:ext cx="288369" cy="230743"/>
          </a:xfrm>
          <a:prstGeom prst="rect">
            <a:avLst/>
          </a:prstGeom>
        </p:spPr>
      </p:pic>
      <p:sp>
        <p:nvSpPr>
          <p:cNvPr id="18" name="Text 14"/>
          <p:cNvSpPr/>
          <p:nvPr/>
        </p:nvSpPr>
        <p:spPr>
          <a:xfrm>
            <a:off x="8257103" y="5963483"/>
            <a:ext cx="3052882" cy="288369"/>
          </a:xfrm>
          <a:prstGeom prst="rect">
            <a:avLst/>
          </a:prstGeom>
          <a:noFill/>
          <a:ln/>
        </p:spPr>
        <p:txBody>
          <a:bodyPr wrap="none" lIns="0" tIns="0" rIns="0" bIns="0" rtlCol="0" anchor="t"/>
          <a:lstStyle/>
          <a:p>
            <a:pPr algn="l" indent="0" marL="0">
              <a:lnSpc>
                <a:spcPts val="2250"/>
              </a:lnSpc>
              <a:buNone/>
            </a:pPr>
            <a:r>
              <a:rPr lang="en-US" sz="1800" b="1" dirty="0">
                <a:solidFill>
                  <a:srgbClr val="000000"/>
                </a:solidFill>
                <a:latin typeface="Montserrat Bold" pitchFamily="34" charset="0"/>
                <a:ea typeface="Montserrat Bold" pitchFamily="34" charset="-122"/>
                <a:cs typeface="Montserrat Bold" pitchFamily="34" charset="-120"/>
              </a:rPr>
              <a:t>🤔</a:t>
            </a:r>
            <a:pPr algn="l" indent="0" marL="0">
              <a:lnSpc>
                <a:spcPts val="2250"/>
              </a:lnSpc>
              <a:buNone/>
            </a:pPr>
            <a:r>
              <a:rPr lang="en-US" sz="1800" b="1" dirty="0">
                <a:solidFill>
                  <a:srgbClr val="000000"/>
                </a:solidFill>
                <a:latin typeface="Montserrat Bold" pitchFamily="34" charset="0"/>
                <a:ea typeface="Montserrat Bold" pitchFamily="34" charset="-122"/>
                <a:cs typeface="Montserrat Bold" pitchFamily="34" charset="-120"/>
              </a:rPr>
              <a:t> Pitanje za razmišljanje</a:t>
            </a:r>
            <a:endParaRPr lang="en-US" sz="1800" dirty="0"/>
          </a:p>
        </p:txBody>
      </p:sp>
      <p:sp>
        <p:nvSpPr>
          <p:cNvPr id="19" name="Text 15"/>
          <p:cNvSpPr/>
          <p:nvPr/>
        </p:nvSpPr>
        <p:spPr>
          <a:xfrm>
            <a:off x="8257103" y="6423541"/>
            <a:ext cx="5406271" cy="855464"/>
          </a:xfrm>
          <a:prstGeom prst="rect">
            <a:avLst/>
          </a:prstGeom>
          <a:noFill/>
          <a:ln/>
        </p:spPr>
        <p:txBody>
          <a:bodyPr wrap="square" lIns="0" tIns="0" rIns="0" bIns="0" rtlCol="0" anchor="t"/>
          <a:lstStyle/>
          <a:p>
            <a:pPr algn="l" indent="0" marL="0">
              <a:lnSpc>
                <a:spcPts val="2200"/>
              </a:lnSpc>
              <a:buNone/>
            </a:pPr>
            <a:r>
              <a:rPr lang="en-US" sz="1450" dirty="0">
                <a:solidFill>
                  <a:srgbClr val="000000"/>
                </a:solidFill>
                <a:latin typeface="Source Sans 3" pitchFamily="34" charset="0"/>
                <a:ea typeface="Source Sans 3" pitchFamily="34" charset="-122"/>
                <a:cs typeface="Source Sans 3" pitchFamily="34" charset="-120"/>
              </a:rPr>
              <a:t>Koji prikaz vam deluje realističnije — linearni ili ciklični? Da li možete da zamislite situaciju u kojoj bi Spotify morao da se „vrati" na raniju fazu?</a:t>
            </a:r>
            <a:endParaRPr lang="en-US" sz="14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689848"/>
            <a:ext cx="4853464" cy="372070"/>
          </a:xfrm>
          <a:prstGeom prst="rect">
            <a:avLst/>
          </a:prstGeom>
          <a:noFill/>
          <a:ln/>
        </p:spPr>
        <p:txBody>
          <a:bodyPr wrap="none" lIns="0" tIns="0" rIns="0" bIns="0" rtlCol="0" anchor="t"/>
          <a:lstStyle/>
          <a:p>
            <a:pPr algn="l" indent="0" marL="0">
              <a:lnSpc>
                <a:spcPts val="2900"/>
              </a:lnSpc>
              <a:buNone/>
            </a:pPr>
            <a:r>
              <a:rPr lang="en-US" sz="2300" b="1" dirty="0">
                <a:solidFill>
                  <a:srgbClr val="769993"/>
                </a:solidFill>
                <a:latin typeface="Montserrat Bold" pitchFamily="34" charset="0"/>
                <a:ea typeface="Montserrat Bold" pitchFamily="34" charset="-122"/>
                <a:cs typeface="Montserrat Bold" pitchFamily="34" charset="-120"/>
              </a:rPr>
              <a:t>Ograničenja Koterovog modela</a:t>
            </a:r>
            <a:endParaRPr lang="en-US" sz="2300" dirty="0"/>
          </a:p>
        </p:txBody>
      </p:sp>
      <p:sp>
        <p:nvSpPr>
          <p:cNvPr id="3" name="Text 1"/>
          <p:cNvSpPr/>
          <p:nvPr/>
        </p:nvSpPr>
        <p:spPr>
          <a:xfrm>
            <a:off x="793790" y="1285161"/>
            <a:ext cx="13042821" cy="208359"/>
          </a:xfrm>
          <a:prstGeom prst="rect">
            <a:avLst/>
          </a:prstGeom>
          <a:noFill/>
          <a:ln/>
        </p:spPr>
        <p:txBody>
          <a:bodyPr wrap="none" lIns="0" tIns="0" rIns="0" bIns="0" rtlCol="0" anchor="t"/>
          <a:lstStyle/>
          <a:p>
            <a:pPr algn="l" indent="0" marL="0">
              <a:lnSpc>
                <a:spcPts val="1600"/>
              </a:lnSpc>
              <a:buNone/>
            </a:pPr>
            <a:r>
              <a:rPr lang="en-US" sz="1150" dirty="0">
                <a:solidFill>
                  <a:srgbClr val="272525"/>
                </a:solidFill>
                <a:latin typeface="Source Sans 3" pitchFamily="34" charset="0"/>
                <a:ea typeface="Source Sans 3" pitchFamily="34" charset="-122"/>
                <a:cs typeface="Source Sans 3" pitchFamily="34" charset="-120"/>
              </a:rPr>
              <a:t>Nijedan model ne objašnjava sve, i Koterov model ima svojih ograničenja.</a:t>
            </a:r>
            <a:endParaRPr lang="en-US" sz="1150" dirty="0"/>
          </a:p>
        </p:txBody>
      </p:sp>
      <p:sp>
        <p:nvSpPr>
          <p:cNvPr id="4" name="Shape 2"/>
          <p:cNvSpPr/>
          <p:nvPr/>
        </p:nvSpPr>
        <p:spPr>
          <a:xfrm>
            <a:off x="793790" y="1619012"/>
            <a:ext cx="13042821" cy="893088"/>
          </a:xfrm>
          <a:prstGeom prst="roundRect">
            <a:avLst>
              <a:gd name="adj" fmla="val 7000"/>
            </a:avLst>
          </a:prstGeom>
          <a:solidFill>
            <a:srgbClr val="FFFFFF"/>
          </a:solidFill>
          <a:ln w="15240">
            <a:solidFill>
              <a:srgbClr val="C8CFCE"/>
            </a:solidFill>
            <a:prstDash val="solid"/>
          </a:ln>
        </p:spPr>
      </p:sp>
      <p:sp>
        <p:nvSpPr>
          <p:cNvPr id="5" name="Shape 3"/>
          <p:cNvSpPr/>
          <p:nvPr/>
        </p:nvSpPr>
        <p:spPr>
          <a:xfrm>
            <a:off x="809030" y="1634252"/>
            <a:ext cx="595313" cy="862608"/>
          </a:xfrm>
          <a:prstGeom prst="roundRect">
            <a:avLst>
              <a:gd name="adj" fmla="val 7430"/>
            </a:avLst>
          </a:prstGeom>
          <a:solidFill>
            <a:srgbClr val="E2E9E8"/>
          </a:solidFill>
          <a:ln/>
        </p:spPr>
      </p:sp>
      <p:sp>
        <p:nvSpPr>
          <p:cNvPr id="6" name="Text 4"/>
          <p:cNvSpPr/>
          <p:nvPr/>
        </p:nvSpPr>
        <p:spPr>
          <a:xfrm>
            <a:off x="991195" y="1925955"/>
            <a:ext cx="223242" cy="279083"/>
          </a:xfrm>
          <a:prstGeom prst="rect">
            <a:avLst/>
          </a:prstGeom>
          <a:noFill/>
          <a:ln/>
        </p:spPr>
        <p:txBody>
          <a:bodyPr wrap="none" lIns="0" tIns="0" rIns="0" bIns="0" rtlCol="0" anchor="t"/>
          <a:lstStyle/>
          <a:p>
            <a:pPr algn="l" indent="0" marL="0">
              <a:lnSpc>
                <a:spcPts val="1750"/>
              </a:lnSpc>
              <a:buNone/>
            </a:pPr>
            <a:r>
              <a:rPr lang="en-US" sz="1750" b="1" dirty="0">
                <a:solidFill>
                  <a:srgbClr val="272525"/>
                </a:solidFill>
                <a:latin typeface="Montserrat Bold" pitchFamily="34" charset="0"/>
                <a:ea typeface="Montserrat Bold" pitchFamily="34" charset="-122"/>
                <a:cs typeface="Montserrat Bold" pitchFamily="34" charset="-120"/>
              </a:rPr>
              <a:t>1</a:t>
            </a:r>
            <a:endParaRPr lang="en-US" sz="1750" dirty="0"/>
          </a:p>
        </p:txBody>
      </p:sp>
      <p:sp>
        <p:nvSpPr>
          <p:cNvPr id="7" name="Text 5"/>
          <p:cNvSpPr/>
          <p:nvPr/>
        </p:nvSpPr>
        <p:spPr>
          <a:xfrm>
            <a:off x="1515904" y="1783080"/>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Montserrat Bold" pitchFamily="34" charset="0"/>
                <a:ea typeface="Montserrat Bold" pitchFamily="34" charset="-122"/>
                <a:cs typeface="Montserrat Bold" pitchFamily="34" charset="-120"/>
              </a:rPr>
              <a:t>Linearnost</a:t>
            </a:r>
            <a:endParaRPr lang="en-US" sz="1450" dirty="0"/>
          </a:p>
        </p:txBody>
      </p:sp>
      <p:sp>
        <p:nvSpPr>
          <p:cNvPr id="8" name="Text 6"/>
          <p:cNvSpPr/>
          <p:nvPr/>
        </p:nvSpPr>
        <p:spPr>
          <a:xfrm>
            <a:off x="1515904" y="2082522"/>
            <a:ext cx="12156638" cy="208359"/>
          </a:xfrm>
          <a:prstGeom prst="rect">
            <a:avLst/>
          </a:prstGeom>
          <a:noFill/>
          <a:ln/>
        </p:spPr>
        <p:txBody>
          <a:bodyPr wrap="none" lIns="0" tIns="0" rIns="0" bIns="0" rtlCol="0" anchor="t"/>
          <a:lstStyle/>
          <a:p>
            <a:pPr algn="l" indent="0" marL="0">
              <a:lnSpc>
                <a:spcPts val="1600"/>
              </a:lnSpc>
              <a:buNone/>
            </a:pPr>
            <a:r>
              <a:rPr lang="en-US" sz="1150" dirty="0">
                <a:solidFill>
                  <a:srgbClr val="272525"/>
                </a:solidFill>
                <a:latin typeface="Source Sans 3" pitchFamily="34" charset="0"/>
                <a:ea typeface="Source Sans 3" pitchFamily="34" charset="-122"/>
                <a:cs typeface="Source Sans 3" pitchFamily="34" charset="-120"/>
              </a:rPr>
              <a:t>Model pretpostavlja da se faze odvijaju određenim redosledom, dok je stvarnost haotičnija.</a:t>
            </a:r>
            <a:endParaRPr lang="en-US" sz="1150" dirty="0"/>
          </a:p>
        </p:txBody>
      </p:sp>
      <p:sp>
        <p:nvSpPr>
          <p:cNvPr id="9" name="Shape 7"/>
          <p:cNvSpPr/>
          <p:nvPr/>
        </p:nvSpPr>
        <p:spPr>
          <a:xfrm>
            <a:off x="793790" y="2623661"/>
            <a:ext cx="13042821" cy="893088"/>
          </a:xfrm>
          <a:prstGeom prst="roundRect">
            <a:avLst>
              <a:gd name="adj" fmla="val 7000"/>
            </a:avLst>
          </a:prstGeom>
          <a:solidFill>
            <a:srgbClr val="FFFFFF"/>
          </a:solidFill>
          <a:ln w="15240">
            <a:solidFill>
              <a:srgbClr val="C8CFCE"/>
            </a:solidFill>
            <a:prstDash val="solid"/>
          </a:ln>
        </p:spPr>
      </p:sp>
      <p:sp>
        <p:nvSpPr>
          <p:cNvPr id="10" name="Shape 8"/>
          <p:cNvSpPr/>
          <p:nvPr/>
        </p:nvSpPr>
        <p:spPr>
          <a:xfrm>
            <a:off x="809030" y="2638901"/>
            <a:ext cx="595313" cy="862608"/>
          </a:xfrm>
          <a:prstGeom prst="roundRect">
            <a:avLst>
              <a:gd name="adj" fmla="val 7430"/>
            </a:avLst>
          </a:prstGeom>
          <a:solidFill>
            <a:srgbClr val="E2E9E8"/>
          </a:solidFill>
          <a:ln/>
        </p:spPr>
      </p:sp>
      <p:sp>
        <p:nvSpPr>
          <p:cNvPr id="11" name="Text 9"/>
          <p:cNvSpPr/>
          <p:nvPr/>
        </p:nvSpPr>
        <p:spPr>
          <a:xfrm>
            <a:off x="991195" y="2930604"/>
            <a:ext cx="223242" cy="279083"/>
          </a:xfrm>
          <a:prstGeom prst="rect">
            <a:avLst/>
          </a:prstGeom>
          <a:noFill/>
          <a:ln/>
        </p:spPr>
        <p:txBody>
          <a:bodyPr wrap="none" lIns="0" tIns="0" rIns="0" bIns="0" rtlCol="0" anchor="t"/>
          <a:lstStyle/>
          <a:p>
            <a:pPr algn="l" indent="0" marL="0">
              <a:lnSpc>
                <a:spcPts val="1750"/>
              </a:lnSpc>
              <a:buNone/>
            </a:pPr>
            <a:r>
              <a:rPr lang="en-US" sz="1750" b="1" dirty="0">
                <a:solidFill>
                  <a:srgbClr val="272525"/>
                </a:solidFill>
                <a:latin typeface="Montserrat Bold" pitchFamily="34" charset="0"/>
                <a:ea typeface="Montserrat Bold" pitchFamily="34" charset="-122"/>
                <a:cs typeface="Montserrat Bold" pitchFamily="34" charset="-120"/>
              </a:rPr>
              <a:t>2</a:t>
            </a:r>
            <a:endParaRPr lang="en-US" sz="1750" dirty="0"/>
          </a:p>
        </p:txBody>
      </p:sp>
      <p:sp>
        <p:nvSpPr>
          <p:cNvPr id="12" name="Text 10"/>
          <p:cNvSpPr/>
          <p:nvPr/>
        </p:nvSpPr>
        <p:spPr>
          <a:xfrm>
            <a:off x="1515904" y="2787729"/>
            <a:ext cx="1860590" cy="232529"/>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Montserrat Bold" pitchFamily="34" charset="0"/>
                <a:ea typeface="Montserrat Bold" pitchFamily="34" charset="-122"/>
                <a:cs typeface="Montserrat Bold" pitchFamily="34" charset="-120"/>
              </a:rPr>
              <a:t>Pitanje vizije</a:t>
            </a:r>
            <a:endParaRPr lang="en-US" sz="1450" dirty="0"/>
          </a:p>
        </p:txBody>
      </p:sp>
      <p:sp>
        <p:nvSpPr>
          <p:cNvPr id="13" name="Text 11"/>
          <p:cNvSpPr/>
          <p:nvPr/>
        </p:nvSpPr>
        <p:spPr>
          <a:xfrm>
            <a:off x="1515904" y="3087172"/>
            <a:ext cx="12156638" cy="208359"/>
          </a:xfrm>
          <a:prstGeom prst="rect">
            <a:avLst/>
          </a:prstGeom>
          <a:noFill/>
          <a:ln/>
        </p:spPr>
        <p:txBody>
          <a:bodyPr wrap="none" lIns="0" tIns="0" rIns="0" bIns="0" rtlCol="0" anchor="t"/>
          <a:lstStyle/>
          <a:p>
            <a:pPr algn="l" indent="0" marL="0">
              <a:lnSpc>
                <a:spcPts val="1600"/>
              </a:lnSpc>
              <a:buNone/>
            </a:pPr>
            <a:r>
              <a:rPr lang="en-US" sz="1150" dirty="0">
                <a:solidFill>
                  <a:srgbClr val="272525"/>
                </a:solidFill>
                <a:latin typeface="Source Sans 3" pitchFamily="34" charset="0"/>
                <a:ea typeface="Source Sans 3" pitchFamily="34" charset="-122"/>
                <a:cs typeface="Source Sans 3" pitchFamily="34" charset="-120"/>
              </a:rPr>
              <a:t>Da li je uvek moguće unapred odrediti krajnju viziju, kada se okolnosti menjaju? Spotify je viziju menjao više puta u tri godine.</a:t>
            </a:r>
            <a:endParaRPr lang="en-US" sz="1150" dirty="0"/>
          </a:p>
        </p:txBody>
      </p:sp>
      <p:sp>
        <p:nvSpPr>
          <p:cNvPr id="14" name="Shape 12"/>
          <p:cNvSpPr/>
          <p:nvPr/>
        </p:nvSpPr>
        <p:spPr>
          <a:xfrm>
            <a:off x="793790" y="3628311"/>
            <a:ext cx="13042821" cy="893088"/>
          </a:xfrm>
          <a:prstGeom prst="roundRect">
            <a:avLst>
              <a:gd name="adj" fmla="val 7000"/>
            </a:avLst>
          </a:prstGeom>
          <a:solidFill>
            <a:srgbClr val="FFFFFF"/>
          </a:solidFill>
          <a:ln w="15240">
            <a:solidFill>
              <a:srgbClr val="C8CFCE"/>
            </a:solidFill>
            <a:prstDash val="solid"/>
          </a:ln>
        </p:spPr>
      </p:sp>
      <p:sp>
        <p:nvSpPr>
          <p:cNvPr id="15" name="Shape 13"/>
          <p:cNvSpPr/>
          <p:nvPr/>
        </p:nvSpPr>
        <p:spPr>
          <a:xfrm>
            <a:off x="809030" y="3643551"/>
            <a:ext cx="595313" cy="862608"/>
          </a:xfrm>
          <a:prstGeom prst="roundRect">
            <a:avLst>
              <a:gd name="adj" fmla="val 7430"/>
            </a:avLst>
          </a:prstGeom>
          <a:solidFill>
            <a:srgbClr val="E2E9E8"/>
          </a:solidFill>
          <a:ln/>
        </p:spPr>
      </p:sp>
      <p:sp>
        <p:nvSpPr>
          <p:cNvPr id="16" name="Text 14"/>
          <p:cNvSpPr/>
          <p:nvPr/>
        </p:nvSpPr>
        <p:spPr>
          <a:xfrm>
            <a:off x="991195" y="3935254"/>
            <a:ext cx="223242" cy="279083"/>
          </a:xfrm>
          <a:prstGeom prst="rect">
            <a:avLst/>
          </a:prstGeom>
          <a:noFill/>
          <a:ln/>
        </p:spPr>
        <p:txBody>
          <a:bodyPr wrap="none" lIns="0" tIns="0" rIns="0" bIns="0" rtlCol="0" anchor="t"/>
          <a:lstStyle/>
          <a:p>
            <a:pPr algn="l" indent="0" marL="0">
              <a:lnSpc>
                <a:spcPts val="1750"/>
              </a:lnSpc>
              <a:buNone/>
            </a:pPr>
            <a:r>
              <a:rPr lang="en-US" sz="1750" b="1" dirty="0">
                <a:solidFill>
                  <a:srgbClr val="272525"/>
                </a:solidFill>
                <a:latin typeface="Montserrat Bold" pitchFamily="34" charset="0"/>
                <a:ea typeface="Montserrat Bold" pitchFamily="34" charset="-122"/>
                <a:cs typeface="Montserrat Bold" pitchFamily="34" charset="-120"/>
              </a:rPr>
              <a:t>3</a:t>
            </a:r>
            <a:endParaRPr lang="en-US" sz="1750" dirty="0"/>
          </a:p>
        </p:txBody>
      </p:sp>
      <p:sp>
        <p:nvSpPr>
          <p:cNvPr id="17" name="Text 15"/>
          <p:cNvSpPr/>
          <p:nvPr/>
        </p:nvSpPr>
        <p:spPr>
          <a:xfrm>
            <a:off x="1515904" y="3792379"/>
            <a:ext cx="2344698" cy="232529"/>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Montserrat Bold" pitchFamily="34" charset="0"/>
                <a:ea typeface="Montserrat Bold" pitchFamily="34" charset="-122"/>
                <a:cs typeface="Montserrat Bold" pitchFamily="34" charset="-120"/>
              </a:rPr>
              <a:t>Favorizovanje ranih faza</a:t>
            </a:r>
            <a:endParaRPr lang="en-US" sz="1450" dirty="0"/>
          </a:p>
        </p:txBody>
      </p:sp>
      <p:sp>
        <p:nvSpPr>
          <p:cNvPr id="18" name="Text 16"/>
          <p:cNvSpPr/>
          <p:nvPr/>
        </p:nvSpPr>
        <p:spPr>
          <a:xfrm>
            <a:off x="1515904" y="4091821"/>
            <a:ext cx="12156638" cy="208359"/>
          </a:xfrm>
          <a:prstGeom prst="rect">
            <a:avLst/>
          </a:prstGeom>
          <a:noFill/>
          <a:ln/>
        </p:spPr>
        <p:txBody>
          <a:bodyPr wrap="none" lIns="0" tIns="0" rIns="0" bIns="0" rtlCol="0" anchor="t"/>
          <a:lstStyle/>
          <a:p>
            <a:pPr algn="l" indent="0" marL="0">
              <a:lnSpc>
                <a:spcPts val="1600"/>
              </a:lnSpc>
              <a:buNone/>
            </a:pPr>
            <a:r>
              <a:rPr lang="en-US" sz="1150" dirty="0">
                <a:solidFill>
                  <a:srgbClr val="272525"/>
                </a:solidFill>
                <a:latin typeface="Source Sans 3" pitchFamily="34" charset="0"/>
                <a:ea typeface="Source Sans 3" pitchFamily="34" charset="-122"/>
                <a:cs typeface="Source Sans 3" pitchFamily="34" charset="-120"/>
              </a:rPr>
              <a:t>Model posvećuje najviše pažnje početnim koracima, dok se najozbiljnije teškoće javljaju tokom implementacije — kao što je Spotify osetio.</a:t>
            </a:r>
            <a:endParaRPr lang="en-US" sz="1150" dirty="0"/>
          </a:p>
        </p:txBody>
      </p:sp>
      <p:sp>
        <p:nvSpPr>
          <p:cNvPr id="19" name="Shape 17"/>
          <p:cNvSpPr/>
          <p:nvPr/>
        </p:nvSpPr>
        <p:spPr>
          <a:xfrm>
            <a:off x="793790" y="4632960"/>
            <a:ext cx="13042821" cy="893088"/>
          </a:xfrm>
          <a:prstGeom prst="roundRect">
            <a:avLst>
              <a:gd name="adj" fmla="val 7000"/>
            </a:avLst>
          </a:prstGeom>
          <a:solidFill>
            <a:srgbClr val="FFFFFF"/>
          </a:solidFill>
          <a:ln w="15240">
            <a:solidFill>
              <a:srgbClr val="C8CFCE"/>
            </a:solidFill>
            <a:prstDash val="solid"/>
          </a:ln>
        </p:spPr>
      </p:sp>
      <p:sp>
        <p:nvSpPr>
          <p:cNvPr id="20" name="Shape 18"/>
          <p:cNvSpPr/>
          <p:nvPr/>
        </p:nvSpPr>
        <p:spPr>
          <a:xfrm>
            <a:off x="809030" y="4648200"/>
            <a:ext cx="595313" cy="862608"/>
          </a:xfrm>
          <a:prstGeom prst="roundRect">
            <a:avLst>
              <a:gd name="adj" fmla="val 7430"/>
            </a:avLst>
          </a:prstGeom>
          <a:solidFill>
            <a:srgbClr val="E2E9E8"/>
          </a:solidFill>
          <a:ln/>
        </p:spPr>
      </p:sp>
      <p:sp>
        <p:nvSpPr>
          <p:cNvPr id="21" name="Text 19"/>
          <p:cNvSpPr/>
          <p:nvPr/>
        </p:nvSpPr>
        <p:spPr>
          <a:xfrm>
            <a:off x="991195" y="4939903"/>
            <a:ext cx="223242" cy="279083"/>
          </a:xfrm>
          <a:prstGeom prst="rect">
            <a:avLst/>
          </a:prstGeom>
          <a:noFill/>
          <a:ln/>
        </p:spPr>
        <p:txBody>
          <a:bodyPr wrap="none" lIns="0" tIns="0" rIns="0" bIns="0" rtlCol="0" anchor="t"/>
          <a:lstStyle/>
          <a:p>
            <a:pPr algn="l" indent="0" marL="0">
              <a:lnSpc>
                <a:spcPts val="1750"/>
              </a:lnSpc>
              <a:buNone/>
            </a:pPr>
            <a:r>
              <a:rPr lang="en-US" sz="1750" b="1" dirty="0">
                <a:solidFill>
                  <a:srgbClr val="272525"/>
                </a:solidFill>
                <a:latin typeface="Montserrat Bold" pitchFamily="34" charset="0"/>
                <a:ea typeface="Montserrat Bold" pitchFamily="34" charset="-122"/>
                <a:cs typeface="Montserrat Bold" pitchFamily="34" charset="-120"/>
              </a:rPr>
              <a:t>4</a:t>
            </a:r>
            <a:endParaRPr lang="en-US" sz="1750" dirty="0"/>
          </a:p>
        </p:txBody>
      </p:sp>
      <p:sp>
        <p:nvSpPr>
          <p:cNvPr id="22" name="Text 20"/>
          <p:cNvSpPr/>
          <p:nvPr/>
        </p:nvSpPr>
        <p:spPr>
          <a:xfrm>
            <a:off x="1515904" y="4797028"/>
            <a:ext cx="2222302" cy="232529"/>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Montserrat Bold" pitchFamily="34" charset="0"/>
                <a:ea typeface="Montserrat Bold" pitchFamily="34" charset="-122"/>
                <a:cs typeface="Montserrat Bold" pitchFamily="34" charset="-120"/>
              </a:rPr>
              <a:t>Pristup odozgo-nadole</a:t>
            </a:r>
            <a:endParaRPr lang="en-US" sz="1450" dirty="0"/>
          </a:p>
        </p:txBody>
      </p:sp>
      <p:sp>
        <p:nvSpPr>
          <p:cNvPr id="23" name="Text 21"/>
          <p:cNvSpPr/>
          <p:nvPr/>
        </p:nvSpPr>
        <p:spPr>
          <a:xfrm>
            <a:off x="1515904" y="5096470"/>
            <a:ext cx="12156638" cy="208359"/>
          </a:xfrm>
          <a:prstGeom prst="rect">
            <a:avLst/>
          </a:prstGeom>
          <a:noFill/>
          <a:ln/>
        </p:spPr>
        <p:txBody>
          <a:bodyPr wrap="none" lIns="0" tIns="0" rIns="0" bIns="0" rtlCol="0" anchor="t"/>
          <a:lstStyle/>
          <a:p>
            <a:pPr algn="l" indent="0" marL="0">
              <a:lnSpc>
                <a:spcPts val="1600"/>
              </a:lnSpc>
              <a:buNone/>
            </a:pPr>
            <a:r>
              <a:rPr lang="en-US" sz="1150" dirty="0">
                <a:solidFill>
                  <a:srgbClr val="272525"/>
                </a:solidFill>
                <a:latin typeface="Source Sans 3" pitchFamily="34" charset="0"/>
                <a:ea typeface="Source Sans 3" pitchFamily="34" charset="-122"/>
                <a:cs typeface="Source Sans 3" pitchFamily="34" charset="-120"/>
              </a:rPr>
              <a:t>Inicijativa dolazi sa vrha organizacije — u Spotifyju je bukvalno jedan čovek (Ek) doneo odluku.</a:t>
            </a:r>
            <a:endParaRPr lang="en-US" sz="1150" dirty="0"/>
          </a:p>
        </p:txBody>
      </p:sp>
      <p:sp>
        <p:nvSpPr>
          <p:cNvPr id="24" name="Shape 22"/>
          <p:cNvSpPr/>
          <p:nvPr/>
        </p:nvSpPr>
        <p:spPr>
          <a:xfrm>
            <a:off x="793790" y="5637609"/>
            <a:ext cx="13042821" cy="893088"/>
          </a:xfrm>
          <a:prstGeom prst="roundRect">
            <a:avLst>
              <a:gd name="adj" fmla="val 7000"/>
            </a:avLst>
          </a:prstGeom>
          <a:solidFill>
            <a:srgbClr val="FFFFFF"/>
          </a:solidFill>
          <a:ln w="15240">
            <a:solidFill>
              <a:srgbClr val="C8CFCE"/>
            </a:solidFill>
            <a:prstDash val="solid"/>
          </a:ln>
        </p:spPr>
      </p:sp>
      <p:sp>
        <p:nvSpPr>
          <p:cNvPr id="25" name="Shape 23"/>
          <p:cNvSpPr/>
          <p:nvPr/>
        </p:nvSpPr>
        <p:spPr>
          <a:xfrm>
            <a:off x="809030" y="5652849"/>
            <a:ext cx="595313" cy="862608"/>
          </a:xfrm>
          <a:prstGeom prst="roundRect">
            <a:avLst>
              <a:gd name="adj" fmla="val 7430"/>
            </a:avLst>
          </a:prstGeom>
          <a:solidFill>
            <a:srgbClr val="E2E9E8"/>
          </a:solidFill>
          <a:ln/>
        </p:spPr>
      </p:sp>
      <p:sp>
        <p:nvSpPr>
          <p:cNvPr id="26" name="Text 24"/>
          <p:cNvSpPr/>
          <p:nvPr/>
        </p:nvSpPr>
        <p:spPr>
          <a:xfrm>
            <a:off x="991195" y="5944553"/>
            <a:ext cx="223242" cy="279083"/>
          </a:xfrm>
          <a:prstGeom prst="rect">
            <a:avLst/>
          </a:prstGeom>
          <a:noFill/>
          <a:ln/>
        </p:spPr>
        <p:txBody>
          <a:bodyPr wrap="none" lIns="0" tIns="0" rIns="0" bIns="0" rtlCol="0" anchor="t"/>
          <a:lstStyle/>
          <a:p>
            <a:pPr algn="l" indent="0" marL="0">
              <a:lnSpc>
                <a:spcPts val="1750"/>
              </a:lnSpc>
              <a:buNone/>
            </a:pPr>
            <a:r>
              <a:rPr lang="en-US" sz="1750" b="1" dirty="0">
                <a:solidFill>
                  <a:srgbClr val="272525"/>
                </a:solidFill>
                <a:latin typeface="Montserrat Bold" pitchFamily="34" charset="0"/>
                <a:ea typeface="Montserrat Bold" pitchFamily="34" charset="-122"/>
                <a:cs typeface="Montserrat Bold" pitchFamily="34" charset="-120"/>
              </a:rPr>
              <a:t>5</a:t>
            </a:r>
            <a:endParaRPr lang="en-US" sz="1750" dirty="0"/>
          </a:p>
        </p:txBody>
      </p:sp>
      <p:sp>
        <p:nvSpPr>
          <p:cNvPr id="27" name="Text 25"/>
          <p:cNvSpPr/>
          <p:nvPr/>
        </p:nvSpPr>
        <p:spPr>
          <a:xfrm>
            <a:off x="1515904" y="5801678"/>
            <a:ext cx="3947517" cy="232529"/>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Montserrat Bold" pitchFamily="34" charset="0"/>
                <a:ea typeface="Montserrat Bold" pitchFamily="34" charset="-122"/>
                <a:cs typeface="Montserrat Bold" pitchFamily="34" charset="-120"/>
              </a:rPr>
              <a:t>Nedostatak fokusa na ljudsko ponašanje</a:t>
            </a:r>
            <a:endParaRPr lang="en-US" sz="1450" dirty="0"/>
          </a:p>
        </p:txBody>
      </p:sp>
      <p:sp>
        <p:nvSpPr>
          <p:cNvPr id="28" name="Text 26"/>
          <p:cNvSpPr/>
          <p:nvPr/>
        </p:nvSpPr>
        <p:spPr>
          <a:xfrm>
            <a:off x="1515904" y="6101120"/>
            <a:ext cx="12156638" cy="208359"/>
          </a:xfrm>
          <a:prstGeom prst="rect">
            <a:avLst/>
          </a:prstGeom>
          <a:noFill/>
          <a:ln/>
        </p:spPr>
        <p:txBody>
          <a:bodyPr wrap="none" lIns="0" tIns="0" rIns="0" bIns="0" rtlCol="0" anchor="t"/>
          <a:lstStyle/>
          <a:p>
            <a:pPr algn="l" indent="0" marL="0">
              <a:lnSpc>
                <a:spcPts val="1600"/>
              </a:lnSpc>
              <a:buNone/>
            </a:pPr>
            <a:r>
              <a:rPr lang="en-US" sz="1150" dirty="0">
                <a:solidFill>
                  <a:srgbClr val="272525"/>
                </a:solidFill>
                <a:latin typeface="Source Sans 3" pitchFamily="34" charset="0"/>
                <a:ea typeface="Source Sans 3" pitchFamily="34" charset="-122"/>
                <a:cs typeface="Source Sans 3" pitchFamily="34" charset="-120"/>
              </a:rPr>
              <a:t>Model se bavi strategijom i sistemom, ali nedovoljno razrađuje emocije zaposlenih, otpor, strah i gubitak kolega.</a:t>
            </a:r>
            <a:endParaRPr lang="en-US" sz="1150" dirty="0"/>
          </a:p>
        </p:txBody>
      </p:sp>
      <p:sp>
        <p:nvSpPr>
          <p:cNvPr id="29" name="Shape 27"/>
          <p:cNvSpPr/>
          <p:nvPr/>
        </p:nvSpPr>
        <p:spPr>
          <a:xfrm>
            <a:off x="793790" y="6656189"/>
            <a:ext cx="13042821" cy="883563"/>
          </a:xfrm>
          <a:prstGeom prst="roundRect">
            <a:avLst>
              <a:gd name="adj" fmla="val 7076"/>
            </a:avLst>
          </a:prstGeom>
          <a:solidFill>
            <a:srgbClr val="D3DEDC"/>
          </a:solidFill>
          <a:ln/>
        </p:spPr>
      </p:sp>
      <p:pic>
        <p:nvPicPr>
          <p:cNvPr id="30" name="Image 0" descr="preencoded.png">    </p:cNvPr>
          <p:cNvPicPr>
            <a:picLocks noChangeAspect="1"/>
          </p:cNvPicPr>
          <p:nvPr/>
        </p:nvPicPr>
        <p:blipFill>
          <a:blip r:embed="rId1"/>
          <a:stretch>
            <a:fillRect/>
          </a:stretch>
        </p:blipFill>
        <p:spPr>
          <a:xfrm>
            <a:off x="942618" y="6825020"/>
            <a:ext cx="232529" cy="185976"/>
          </a:xfrm>
          <a:prstGeom prst="rect">
            <a:avLst/>
          </a:prstGeom>
        </p:spPr>
      </p:pic>
      <p:sp>
        <p:nvSpPr>
          <p:cNvPr id="31" name="Text 28"/>
          <p:cNvSpPr/>
          <p:nvPr/>
        </p:nvSpPr>
        <p:spPr>
          <a:xfrm>
            <a:off x="1323975" y="6804898"/>
            <a:ext cx="2461855" cy="240149"/>
          </a:xfrm>
          <a:prstGeom prst="rect">
            <a:avLst/>
          </a:prstGeom>
          <a:noFill/>
          <a:ln/>
        </p:spPr>
        <p:txBody>
          <a:bodyPr wrap="none" lIns="0" tIns="0" rIns="0" bIns="0" rtlCol="0" anchor="t"/>
          <a:lstStyle/>
          <a:p>
            <a:pPr algn="l" indent="0" marL="0">
              <a:lnSpc>
                <a:spcPts val="1800"/>
              </a:lnSpc>
              <a:buNone/>
            </a:pPr>
            <a:r>
              <a:rPr lang="en-US" sz="1450" b="1" dirty="0">
                <a:solidFill>
                  <a:srgbClr val="000000"/>
                </a:solidFill>
                <a:latin typeface="Montserrat Bold" pitchFamily="34" charset="0"/>
                <a:ea typeface="Montserrat Bold" pitchFamily="34" charset="-122"/>
                <a:cs typeface="Montserrat Bold" pitchFamily="34" charset="-120"/>
              </a:rPr>
              <a:t>🤔</a:t>
            </a:r>
            <a:pPr algn="l" indent="0" marL="0">
              <a:lnSpc>
                <a:spcPts val="1800"/>
              </a:lnSpc>
              <a:buNone/>
            </a:pPr>
            <a:r>
              <a:rPr lang="en-US" sz="1450" b="1" dirty="0">
                <a:solidFill>
                  <a:srgbClr val="000000"/>
                </a:solidFill>
                <a:latin typeface="Montserrat Bold" pitchFamily="34" charset="0"/>
                <a:ea typeface="Montserrat Bold" pitchFamily="34" charset="-122"/>
                <a:cs typeface="Montserrat Bold" pitchFamily="34" charset="-120"/>
              </a:rPr>
              <a:t> Pitanje za razmišljanje</a:t>
            </a:r>
            <a:endParaRPr lang="en-US" sz="1450" dirty="0"/>
          </a:p>
        </p:txBody>
      </p:sp>
      <p:sp>
        <p:nvSpPr>
          <p:cNvPr id="32" name="Text 29"/>
          <p:cNvSpPr/>
          <p:nvPr/>
        </p:nvSpPr>
        <p:spPr>
          <a:xfrm>
            <a:off x="1323975" y="7156609"/>
            <a:ext cx="12363807" cy="208359"/>
          </a:xfrm>
          <a:prstGeom prst="rect">
            <a:avLst/>
          </a:prstGeom>
          <a:noFill/>
          <a:ln/>
        </p:spPr>
        <p:txBody>
          <a:bodyPr wrap="none" lIns="0" tIns="0" rIns="0" bIns="0" rtlCol="0" anchor="t"/>
          <a:lstStyle/>
          <a:p>
            <a:pPr algn="l" indent="0" marL="0">
              <a:lnSpc>
                <a:spcPts val="1600"/>
              </a:lnSpc>
              <a:buNone/>
            </a:pPr>
            <a:r>
              <a:rPr lang="en-US" sz="1150" dirty="0">
                <a:solidFill>
                  <a:srgbClr val="000000"/>
                </a:solidFill>
                <a:latin typeface="Source Sans 3" pitchFamily="34" charset="0"/>
                <a:ea typeface="Source Sans 3" pitchFamily="34" charset="-122"/>
                <a:cs typeface="Source Sans 3" pitchFamily="34" charset="-120"/>
              </a:rPr>
              <a:t>Da li su ova ograničenja dovoljno ozbiljna da dovedu u pitanje korisnost modela? Ili je model i dalje koristan kao okvir, uz svest o njegovim ograničenjima?</a:t>
            </a:r>
            <a:endParaRPr lang="en-US" sz="11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1647" y="551021"/>
            <a:ext cx="3760470" cy="469940"/>
          </a:xfrm>
          <a:prstGeom prst="rect">
            <a:avLst/>
          </a:prstGeom>
          <a:noFill/>
          <a:ln/>
        </p:spPr>
        <p:txBody>
          <a:bodyPr wrap="none" lIns="0" tIns="0" rIns="0" bIns="0" rtlCol="0" anchor="t"/>
          <a:lstStyle/>
          <a:p>
            <a:pPr algn="l" indent="0" marL="0">
              <a:lnSpc>
                <a:spcPts val="3700"/>
              </a:lnSpc>
              <a:buNone/>
            </a:pPr>
            <a:r>
              <a:rPr lang="en-US" sz="2950" b="1" dirty="0">
                <a:solidFill>
                  <a:srgbClr val="769993"/>
                </a:solidFill>
                <a:latin typeface="Montserrat Bold" pitchFamily="34" charset="0"/>
                <a:ea typeface="Montserrat Bold" pitchFamily="34" charset="-122"/>
                <a:cs typeface="Montserrat Bold" pitchFamily="34" charset="-120"/>
              </a:rPr>
              <a:t>Kontekst</a:t>
            </a:r>
            <a:endParaRPr lang="en-US" sz="2950" dirty="0"/>
          </a:p>
        </p:txBody>
      </p:sp>
      <p:sp>
        <p:nvSpPr>
          <p:cNvPr id="3" name="Text 1"/>
          <p:cNvSpPr/>
          <p:nvPr/>
        </p:nvSpPr>
        <p:spPr>
          <a:xfrm>
            <a:off x="791647" y="1092160"/>
            <a:ext cx="4441746" cy="352544"/>
          </a:xfrm>
          <a:prstGeom prst="rect">
            <a:avLst/>
          </a:prstGeom>
          <a:noFill/>
          <a:ln/>
        </p:spPr>
        <p:txBody>
          <a:bodyPr wrap="none" lIns="0" tIns="0" rIns="0" bIns="0" rtlCol="0" anchor="t"/>
          <a:lstStyle/>
          <a:p>
            <a:pPr algn="l" indent="0" marL="0">
              <a:lnSpc>
                <a:spcPts val="2750"/>
              </a:lnSpc>
              <a:buNone/>
            </a:pPr>
            <a:r>
              <a:rPr lang="en-US" sz="2200" b="1" dirty="0">
                <a:solidFill>
                  <a:srgbClr val="769993"/>
                </a:solidFill>
                <a:latin typeface="Montserrat Bold" pitchFamily="34" charset="0"/>
                <a:ea typeface="Montserrat Bold" pitchFamily="34" charset="-122"/>
                <a:cs typeface="Montserrat Bold" pitchFamily="34" charset="-120"/>
              </a:rPr>
              <a:t>Kako je Spotify došao u krizu?</a:t>
            </a:r>
            <a:endParaRPr lang="en-US" sz="2200" dirty="0"/>
          </a:p>
        </p:txBody>
      </p:sp>
      <p:sp>
        <p:nvSpPr>
          <p:cNvPr id="4" name="Text 2"/>
          <p:cNvSpPr/>
          <p:nvPr/>
        </p:nvSpPr>
        <p:spPr>
          <a:xfrm>
            <a:off x="791647" y="1872139"/>
            <a:ext cx="6969443" cy="878324"/>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Source Sans 3" pitchFamily="34" charset="0"/>
                <a:ea typeface="Source Sans 3" pitchFamily="34" charset="-122"/>
                <a:cs typeface="Source Sans 3" pitchFamily="34" charset="-120"/>
              </a:rPr>
              <a:t>Spotify je od osnivanja 2006. do 2023. bio kompanija koja je rasla, ali nije zarađivala. Za prvih 16 godina postojanja, kompanija nikada nije ostvarila godišnji profit. CEO Daniel Ek je to otvoreno priznao:</a:t>
            </a:r>
            <a:endParaRPr lang="en-US" sz="1450" dirty="0"/>
          </a:p>
        </p:txBody>
      </p:sp>
      <p:sp>
        <p:nvSpPr>
          <p:cNvPr id="5" name="Text 3"/>
          <p:cNvSpPr/>
          <p:nvPr/>
        </p:nvSpPr>
        <p:spPr>
          <a:xfrm>
            <a:off x="1073587" y="2950845"/>
            <a:ext cx="6687503" cy="585549"/>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Source Sans 3" pitchFamily="34" charset="0"/>
                <a:ea typeface="Source Sans 3" pitchFamily="34" charset="-122"/>
                <a:cs typeface="Source Sans 3" pitchFamily="34" charset="-120"/>
              </a:rPr>
              <a:t>„Prvih 16 godina, Spotify je bio fokusiran na postizanje značajnog obima. Nismo brinuli o profitabilnosti."</a:t>
            </a:r>
            <a:endParaRPr lang="en-US" sz="1450" dirty="0"/>
          </a:p>
        </p:txBody>
      </p:sp>
      <p:sp>
        <p:nvSpPr>
          <p:cNvPr id="6" name="Shape 4"/>
          <p:cNvSpPr/>
          <p:nvPr/>
        </p:nvSpPr>
        <p:spPr>
          <a:xfrm>
            <a:off x="791647" y="2950845"/>
            <a:ext cx="22860" cy="585549"/>
          </a:xfrm>
          <a:prstGeom prst="rect">
            <a:avLst/>
          </a:prstGeom>
          <a:solidFill>
            <a:srgbClr val="769993"/>
          </a:solidFill>
          <a:ln/>
        </p:spPr>
      </p:sp>
      <p:sp>
        <p:nvSpPr>
          <p:cNvPr id="7" name="Text 5"/>
          <p:cNvSpPr/>
          <p:nvPr/>
        </p:nvSpPr>
        <p:spPr>
          <a:xfrm>
            <a:off x="791647" y="3736777"/>
            <a:ext cx="6969443" cy="1171099"/>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Source Sans 3" pitchFamily="34" charset="0"/>
                <a:ea typeface="Source Sans 3" pitchFamily="34" charset="-122"/>
                <a:cs typeface="Source Sans 3" pitchFamily="34" charset="-120"/>
              </a:rPr>
              <a:t>Tokom pandemije (2020–2021), niže kamatne stope i lako dostupan kapital ohrabrili su kompaniju da masivno investira. Spotify je agresivno zapošljavao, proširivao se u nove oblasti (podkasti, audio knjige) i trošio milijarde na ekskluzivne ugovore sa kreatorima sadržaja. Broj zaposlenih je značajno porastao.</a:t>
            </a:r>
            <a:endParaRPr lang="en-US" sz="1450" dirty="0"/>
          </a:p>
        </p:txBody>
      </p:sp>
      <p:sp>
        <p:nvSpPr>
          <p:cNvPr id="8" name="Text 6"/>
          <p:cNvSpPr/>
          <p:nvPr/>
        </p:nvSpPr>
        <p:spPr>
          <a:xfrm>
            <a:off x="791647" y="5068133"/>
            <a:ext cx="6969443" cy="878324"/>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Source Sans 3" pitchFamily="34" charset="0"/>
                <a:ea typeface="Source Sans 3" pitchFamily="34" charset="-122"/>
                <a:cs typeface="Source Sans 3" pitchFamily="34" charset="-120"/>
              </a:rPr>
              <a:t>Problem je nastao kada se ekonomsko okruženje promenilo. Kamatne stope su porasle, kapital je postao skuplji, a rast tržišta se usporio. Spotify se našao u situaciji u kojoj je bio produktivniji nego ikada — ali istovremeno neefikasan. Kako je to Ek formulisao:</a:t>
            </a:r>
            <a:endParaRPr lang="en-US" sz="1450" dirty="0"/>
          </a:p>
        </p:txBody>
      </p:sp>
      <p:sp>
        <p:nvSpPr>
          <p:cNvPr id="9" name="Text 7"/>
          <p:cNvSpPr/>
          <p:nvPr/>
        </p:nvSpPr>
        <p:spPr>
          <a:xfrm>
            <a:off x="1073587" y="6146840"/>
            <a:ext cx="6687503" cy="585549"/>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Source Sans 3" pitchFamily="34" charset="0"/>
                <a:ea typeface="Source Sans 3" pitchFamily="34" charset="-122"/>
                <a:cs typeface="Source Sans 3" pitchFamily="34" charset="-120"/>
              </a:rPr>
              <a:t>„Još uvek imamo previše ljudi koji su posvećeni podršci radu i radu oko rada, umesto da doprinose prilikama sa stvarnim uticajem."</a:t>
            </a:r>
            <a:endParaRPr lang="en-US" sz="1450" dirty="0"/>
          </a:p>
        </p:txBody>
      </p:sp>
      <p:sp>
        <p:nvSpPr>
          <p:cNvPr id="10" name="Shape 8"/>
          <p:cNvSpPr/>
          <p:nvPr/>
        </p:nvSpPr>
        <p:spPr>
          <a:xfrm>
            <a:off x="791647" y="6146840"/>
            <a:ext cx="22860" cy="585549"/>
          </a:xfrm>
          <a:prstGeom prst="rect">
            <a:avLst/>
          </a:prstGeom>
          <a:solidFill>
            <a:srgbClr val="769993"/>
          </a:solidFill>
          <a:ln/>
        </p:spPr>
      </p:sp>
      <p:sp>
        <p:nvSpPr>
          <p:cNvPr id="11" name="Text 9"/>
          <p:cNvSpPr/>
          <p:nvPr/>
        </p:nvSpPr>
        <p:spPr>
          <a:xfrm>
            <a:off x="791647" y="6932771"/>
            <a:ext cx="6969443" cy="585549"/>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Source Sans 3" pitchFamily="34" charset="0"/>
                <a:ea typeface="Source Sans 3" pitchFamily="34" charset="-122"/>
                <a:cs typeface="Source Sans 3" pitchFamily="34" charset="-120"/>
              </a:rPr>
              <a:t>Krajem 2023, kompanija je i dalje bila neprofitabilna, akcije su gubile vrednost, a pritisak investitora je rastao.</a:t>
            </a:r>
            <a:endParaRPr lang="en-US" sz="1450" dirty="0"/>
          </a:p>
        </p:txBody>
      </p:sp>
      <p:sp>
        <p:nvSpPr>
          <p:cNvPr id="12" name="Shape 10"/>
          <p:cNvSpPr/>
          <p:nvPr/>
        </p:nvSpPr>
        <p:spPr>
          <a:xfrm>
            <a:off x="8227338" y="1912263"/>
            <a:ext cx="5618917" cy="3328630"/>
          </a:xfrm>
          <a:prstGeom prst="roundRect">
            <a:avLst>
              <a:gd name="adj" fmla="val 2373"/>
            </a:avLst>
          </a:prstGeom>
          <a:solidFill>
            <a:srgbClr val="D3DEDC"/>
          </a:solidFill>
          <a:ln/>
        </p:spPr>
      </p:sp>
      <p:pic>
        <p:nvPicPr>
          <p:cNvPr id="13" name="Image 0" descr="preencoded.png">    </p:cNvPr>
          <p:cNvPicPr>
            <a:picLocks noChangeAspect="1"/>
          </p:cNvPicPr>
          <p:nvPr/>
        </p:nvPicPr>
        <p:blipFill>
          <a:blip r:embed="rId1"/>
          <a:stretch>
            <a:fillRect/>
          </a:stretch>
        </p:blipFill>
        <p:spPr>
          <a:xfrm>
            <a:off x="8415338" y="2160151"/>
            <a:ext cx="293727" cy="235029"/>
          </a:xfrm>
          <a:prstGeom prst="rect">
            <a:avLst/>
          </a:prstGeom>
        </p:spPr>
      </p:pic>
      <p:sp>
        <p:nvSpPr>
          <p:cNvPr id="14" name="Text 11"/>
          <p:cNvSpPr/>
          <p:nvPr/>
        </p:nvSpPr>
        <p:spPr>
          <a:xfrm>
            <a:off x="8897064" y="2137291"/>
            <a:ext cx="2350294" cy="301347"/>
          </a:xfrm>
          <a:prstGeom prst="rect">
            <a:avLst/>
          </a:prstGeom>
          <a:noFill/>
          <a:ln/>
        </p:spPr>
        <p:txBody>
          <a:bodyPr wrap="none" lIns="0" tIns="0" rIns="0" bIns="0" rtlCol="0" anchor="t"/>
          <a:lstStyle/>
          <a:p>
            <a:pPr algn="l" indent="0" marL="0">
              <a:lnSpc>
                <a:spcPts val="2300"/>
              </a:lnSpc>
              <a:buNone/>
            </a:pPr>
            <a:r>
              <a:rPr lang="en-US" sz="1850" b="1" dirty="0">
                <a:solidFill>
                  <a:srgbClr val="000000"/>
                </a:solidFill>
                <a:latin typeface="Montserrat Bold" pitchFamily="34" charset="0"/>
                <a:ea typeface="Montserrat Bold" pitchFamily="34" charset="-122"/>
                <a:cs typeface="Montserrat Bold" pitchFamily="34" charset="-120"/>
              </a:rPr>
              <a:t>🤔</a:t>
            </a:r>
            <a:pPr algn="l" indent="0" marL="0">
              <a:lnSpc>
                <a:spcPts val="2300"/>
              </a:lnSpc>
              <a:buNone/>
            </a:pPr>
            <a:r>
              <a:rPr lang="en-US" sz="1850" b="1" dirty="0">
                <a:solidFill>
                  <a:srgbClr val="000000"/>
                </a:solidFill>
                <a:latin typeface="Montserrat Bold" pitchFamily="34" charset="0"/>
                <a:ea typeface="Montserrat Bold" pitchFamily="34" charset="-122"/>
                <a:cs typeface="Montserrat Bold" pitchFamily="34" charset="-120"/>
              </a:rPr>
              <a:t> Obratite pažnju</a:t>
            </a:r>
            <a:endParaRPr lang="en-US" sz="1850" dirty="0"/>
          </a:p>
        </p:txBody>
      </p:sp>
      <p:sp>
        <p:nvSpPr>
          <p:cNvPr id="15" name="Text 12"/>
          <p:cNvSpPr/>
          <p:nvPr/>
        </p:nvSpPr>
        <p:spPr>
          <a:xfrm>
            <a:off x="8897064" y="2616756"/>
            <a:ext cx="4761190" cy="1171099"/>
          </a:xfrm>
          <a:prstGeom prst="rect">
            <a:avLst/>
          </a:prstGeom>
          <a:noFill/>
          <a:ln/>
        </p:spPr>
        <p:txBody>
          <a:bodyPr wrap="square" lIns="0" tIns="0" rIns="0" bIns="0" rtlCol="0" anchor="t"/>
          <a:lstStyle/>
          <a:p>
            <a:pPr algn="l" indent="0" marL="0">
              <a:lnSpc>
                <a:spcPts val="2300"/>
              </a:lnSpc>
              <a:buNone/>
            </a:pPr>
            <a:r>
              <a:rPr lang="en-US" sz="1450" dirty="0">
                <a:solidFill>
                  <a:srgbClr val="000000"/>
                </a:solidFill>
                <a:latin typeface="Source Sans 3" pitchFamily="34" charset="0"/>
                <a:ea typeface="Source Sans 3" pitchFamily="34" charset="-122"/>
                <a:cs typeface="Source Sans 3" pitchFamily="34" charset="-120"/>
              </a:rPr>
              <a:t>Spotify je imao </a:t>
            </a:r>
            <a:pPr algn="l" indent="0" marL="0">
              <a:lnSpc>
                <a:spcPts val="2300"/>
              </a:lnSpc>
              <a:buNone/>
            </a:pPr>
            <a:r>
              <a:rPr lang="en-US" sz="1450" b="1" dirty="0">
                <a:solidFill>
                  <a:srgbClr val="000000"/>
                </a:solidFill>
                <a:latin typeface="Source Sans 3" pitchFamily="34" charset="0"/>
                <a:ea typeface="Source Sans 3" pitchFamily="34" charset="-122"/>
                <a:cs typeface="Source Sans 3" pitchFamily="34" charset="-120"/>
              </a:rPr>
              <a:t>pozitivne rezultate</a:t>
            </a:r>
            <a:pPr algn="l" indent="0" marL="0">
              <a:lnSpc>
                <a:spcPts val="2300"/>
              </a:lnSpc>
              <a:buNone/>
            </a:pPr>
            <a:r>
              <a:rPr lang="en-US" sz="1450" dirty="0">
                <a:solidFill>
                  <a:srgbClr val="000000"/>
                </a:solidFill>
                <a:latin typeface="Source Sans 3" pitchFamily="34" charset="0"/>
                <a:ea typeface="Source Sans 3" pitchFamily="34" charset="-122"/>
                <a:cs typeface="Source Sans 3" pitchFamily="34" charset="-120"/>
              </a:rPr>
              <a:t> u trenutku kada je Ek odlučio da sprovede najdramatičniju promenu. Ovo je neobična situacija — većina organizacija čeka da kriza postane očigledna.</a:t>
            </a:r>
            <a:endParaRPr lang="en-US" sz="1450" dirty="0"/>
          </a:p>
        </p:txBody>
      </p:sp>
      <p:sp>
        <p:nvSpPr>
          <p:cNvPr id="16" name="Text 13"/>
          <p:cNvSpPr/>
          <p:nvPr/>
        </p:nvSpPr>
        <p:spPr>
          <a:xfrm>
            <a:off x="8897064" y="3948113"/>
            <a:ext cx="4761190" cy="585549"/>
          </a:xfrm>
          <a:prstGeom prst="rect">
            <a:avLst/>
          </a:prstGeom>
          <a:noFill/>
          <a:ln/>
        </p:spPr>
        <p:txBody>
          <a:bodyPr wrap="square" lIns="0" tIns="0" rIns="0" bIns="0" rtlCol="0" anchor="t"/>
          <a:lstStyle/>
          <a:p>
            <a:pPr algn="l" indent="0" marL="0">
              <a:lnSpc>
                <a:spcPts val="2300"/>
              </a:lnSpc>
              <a:buNone/>
            </a:pPr>
            <a:r>
              <a:rPr lang="en-US" sz="1450" dirty="0">
                <a:solidFill>
                  <a:srgbClr val="000000"/>
                </a:solidFill>
                <a:latin typeface="Source Sans 3" pitchFamily="34" charset="0"/>
                <a:ea typeface="Source Sans 3" pitchFamily="34" charset="-122"/>
                <a:cs typeface="Source Sans 3" pitchFamily="34" charset="-120"/>
              </a:rPr>
              <a:t>Zašto je Ek reagovao ranije? I da li je to bila mudra odluka ili preterana reakcija?</a:t>
            </a:r>
            <a:endParaRPr lang="en-US" sz="1450" dirty="0"/>
          </a:p>
        </p:txBody>
      </p:sp>
      <p:sp>
        <p:nvSpPr>
          <p:cNvPr id="17" name="Text 14"/>
          <p:cNvSpPr/>
          <p:nvPr/>
        </p:nvSpPr>
        <p:spPr>
          <a:xfrm>
            <a:off x="8897064" y="4693920"/>
            <a:ext cx="4761190" cy="292775"/>
          </a:xfrm>
          <a:prstGeom prst="rect">
            <a:avLst/>
          </a:prstGeom>
          <a:noFill/>
          <a:ln/>
        </p:spPr>
        <p:txBody>
          <a:bodyPr wrap="none" lIns="0" tIns="0" rIns="0" bIns="0" rtlCol="0" anchor="t"/>
          <a:lstStyle/>
          <a:p>
            <a:pPr algn="l" indent="0" marL="0">
              <a:lnSpc>
                <a:spcPts val="2300"/>
              </a:lnSpc>
              <a:buNone/>
            </a:pPr>
            <a:r>
              <a:rPr lang="en-US" sz="1450" i="1" dirty="0">
                <a:solidFill>
                  <a:srgbClr val="000000"/>
                </a:solidFill>
                <a:latin typeface="Source Sans 3" pitchFamily="34" charset="0"/>
                <a:ea typeface="Source Sans 3" pitchFamily="34" charset="-122"/>
                <a:cs typeface="Source Sans 3" pitchFamily="34" charset="-120"/>
              </a:rPr>
              <a:t>Zapamtite ovo pitanje — vratićemo mu se.</a:t>
            </a:r>
            <a:endParaRPr lang="en-US" sz="14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793790" y="698659"/>
            <a:ext cx="922972" cy="300990"/>
          </a:xfrm>
          <a:prstGeom prst="roundRect">
            <a:avLst>
              <a:gd name="adj" fmla="val 18833"/>
            </a:avLst>
          </a:prstGeom>
          <a:solidFill>
            <a:srgbClr val="E2E9E8"/>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94993" y="781645"/>
            <a:ext cx="134898" cy="134898"/>
          </a:xfrm>
          <a:prstGeom prst="rect">
            <a:avLst/>
          </a:prstGeom>
        </p:spPr>
      </p:pic>
      <p:sp>
        <p:nvSpPr>
          <p:cNvPr id="4" name="Text 1"/>
          <p:cNvSpPr/>
          <p:nvPr/>
        </p:nvSpPr>
        <p:spPr>
          <a:xfrm>
            <a:off x="1097280" y="749260"/>
            <a:ext cx="518279" cy="199787"/>
          </a:xfrm>
          <a:prstGeom prst="rect">
            <a:avLst/>
          </a:prstGeom>
          <a:noFill/>
          <a:ln/>
        </p:spPr>
        <p:txBody>
          <a:bodyPr wrap="none" lIns="0" tIns="0" rIns="0" bIns="0" rtlCol="0" anchor="t"/>
          <a:lstStyle/>
          <a:p>
            <a:pPr algn="l" indent="0" marL="0">
              <a:lnSpc>
                <a:spcPts val="1550"/>
              </a:lnSpc>
              <a:buNone/>
            </a:pPr>
            <a:r>
              <a:rPr lang="en-US" sz="1050" dirty="0">
                <a:solidFill>
                  <a:srgbClr val="272525"/>
                </a:solidFill>
                <a:latin typeface="Source Sans 3" pitchFamily="34" charset="0"/>
                <a:ea typeface="Source Sans 3" pitchFamily="34" charset="-122"/>
                <a:cs typeface="Source Sans 3" pitchFamily="34" charset="-120"/>
              </a:rPr>
              <a:t>PRIMENA</a:t>
            </a:r>
            <a:endParaRPr lang="en-US" sz="1050" dirty="0"/>
          </a:p>
        </p:txBody>
      </p:sp>
      <p:sp>
        <p:nvSpPr>
          <p:cNvPr id="5" name="Text 2"/>
          <p:cNvSpPr/>
          <p:nvPr/>
        </p:nvSpPr>
        <p:spPr>
          <a:xfrm>
            <a:off x="793790" y="1056918"/>
            <a:ext cx="10291286" cy="527090"/>
          </a:xfrm>
          <a:prstGeom prst="rect">
            <a:avLst/>
          </a:prstGeom>
          <a:noFill/>
          <a:ln/>
        </p:spPr>
        <p:txBody>
          <a:bodyPr wrap="none" lIns="0" tIns="0" rIns="0" bIns="0" rtlCol="0" anchor="t"/>
          <a:lstStyle/>
          <a:p>
            <a:pPr algn="l" indent="0" marL="0">
              <a:lnSpc>
                <a:spcPts val="4150"/>
              </a:lnSpc>
              <a:buNone/>
            </a:pPr>
            <a:r>
              <a:rPr lang="en-US" sz="3300" b="1" dirty="0">
                <a:solidFill>
                  <a:srgbClr val="769993"/>
                </a:solidFill>
                <a:latin typeface="Montserrat Bold" pitchFamily="34" charset="0"/>
                <a:ea typeface="Montserrat Bold" pitchFamily="34" charset="-122"/>
                <a:cs typeface="Montserrat Bold" pitchFamily="34" charset="-120"/>
              </a:rPr>
              <a:t>Blok za primenu: Spotify kroz Koterovu prizmu</a:t>
            </a:r>
            <a:endParaRPr lang="en-US" sz="3300" dirty="0"/>
          </a:p>
        </p:txBody>
      </p:sp>
      <p:sp>
        <p:nvSpPr>
          <p:cNvPr id="6" name="Text 3"/>
          <p:cNvSpPr/>
          <p:nvPr/>
        </p:nvSpPr>
        <p:spPr>
          <a:xfrm>
            <a:off x="793790" y="1799034"/>
            <a:ext cx="13042821" cy="249674"/>
          </a:xfrm>
          <a:prstGeom prst="rect">
            <a:avLst/>
          </a:prstGeom>
          <a:noFill/>
          <a:ln/>
        </p:spPr>
        <p:txBody>
          <a:bodyPr wrap="non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Sada kada poznajete i Spotifyjevu priču i Koterov model, vreme je da ih spojite.</a:t>
            </a:r>
            <a:endParaRPr lang="en-US" sz="1300" dirty="0"/>
          </a:p>
        </p:txBody>
      </p:sp>
      <p:sp>
        <p:nvSpPr>
          <p:cNvPr id="7" name="Shape 4"/>
          <p:cNvSpPr/>
          <p:nvPr/>
        </p:nvSpPr>
        <p:spPr>
          <a:xfrm>
            <a:off x="793790" y="2462927"/>
            <a:ext cx="3153132" cy="2710339"/>
          </a:xfrm>
          <a:prstGeom prst="roundRect">
            <a:avLst>
              <a:gd name="adj" fmla="val 4048"/>
            </a:avLst>
          </a:prstGeom>
          <a:solidFill>
            <a:srgbClr val="FFFFFF"/>
          </a:solidFill>
          <a:ln/>
        </p:spPr>
      </p:sp>
      <p:sp>
        <p:nvSpPr>
          <p:cNvPr id="8" name="Shape 5"/>
          <p:cNvSpPr/>
          <p:nvPr/>
        </p:nvSpPr>
        <p:spPr>
          <a:xfrm>
            <a:off x="793790" y="2440067"/>
            <a:ext cx="3153132" cy="91440"/>
          </a:xfrm>
          <a:prstGeom prst="roundRect">
            <a:avLst>
              <a:gd name="adj" fmla="val 77488"/>
            </a:avLst>
          </a:prstGeom>
          <a:solidFill>
            <a:srgbClr val="769993"/>
          </a:solidFill>
          <a:ln/>
        </p:spPr>
      </p:sp>
      <p:sp>
        <p:nvSpPr>
          <p:cNvPr id="9" name="Shape 6"/>
          <p:cNvSpPr/>
          <p:nvPr/>
        </p:nvSpPr>
        <p:spPr>
          <a:xfrm>
            <a:off x="2117288" y="2209919"/>
            <a:ext cx="506016" cy="506016"/>
          </a:xfrm>
          <a:prstGeom prst="roundRect">
            <a:avLst>
              <a:gd name="adj" fmla="val 180706"/>
            </a:avLst>
          </a:prstGeom>
          <a:solidFill>
            <a:srgbClr val="769993"/>
          </a:solidFill>
          <a:ln/>
        </p:spPr>
      </p:sp>
      <p:sp>
        <p:nvSpPr>
          <p:cNvPr id="10" name="Text 7"/>
          <p:cNvSpPr/>
          <p:nvPr/>
        </p:nvSpPr>
        <p:spPr>
          <a:xfrm>
            <a:off x="2269093" y="2336363"/>
            <a:ext cx="202406" cy="253008"/>
          </a:xfrm>
          <a:prstGeom prst="rect">
            <a:avLst/>
          </a:prstGeom>
          <a:noFill/>
          <a:ln/>
        </p:spPr>
        <p:txBody>
          <a:bodyPr wrap="none" lIns="0" tIns="0" rIns="0" bIns="0" rtlCol="0" anchor="t"/>
          <a:lstStyle/>
          <a:p>
            <a:pPr algn="l" indent="0" marL="0">
              <a:lnSpc>
                <a:spcPts val="2350"/>
              </a:lnSpc>
              <a:buNone/>
            </a:pPr>
            <a:r>
              <a:rPr lang="en-US" sz="1550" b="1" dirty="0">
                <a:solidFill>
                  <a:srgbClr val="000000"/>
                </a:solidFill>
                <a:latin typeface="Montserrat Bold" pitchFamily="34" charset="0"/>
                <a:ea typeface="Montserrat Bold" pitchFamily="34" charset="-122"/>
                <a:cs typeface="Montserrat Bold" pitchFamily="34" charset="-120"/>
              </a:rPr>
              <a:t>1</a:t>
            </a:r>
            <a:endParaRPr lang="en-US" sz="1550" dirty="0"/>
          </a:p>
        </p:txBody>
      </p:sp>
      <p:sp>
        <p:nvSpPr>
          <p:cNvPr id="11" name="Text 8"/>
          <p:cNvSpPr/>
          <p:nvPr/>
        </p:nvSpPr>
        <p:spPr>
          <a:xfrm>
            <a:off x="985242" y="2884646"/>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Mapiranje faza</a:t>
            </a:r>
            <a:endParaRPr lang="en-US" sz="1650" dirty="0"/>
          </a:p>
        </p:txBody>
      </p:sp>
      <p:sp>
        <p:nvSpPr>
          <p:cNvPr id="12" name="Text 9"/>
          <p:cNvSpPr/>
          <p:nvPr/>
        </p:nvSpPr>
        <p:spPr>
          <a:xfrm>
            <a:off x="985242" y="3234095"/>
            <a:ext cx="2770227" cy="1498044"/>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Za svaku od osam Koterovih faza, identifikujte konkretne akcije koje je Spotify preduzeo (ili propustio da preduzme). Gde je Spotify postupio u skladu sa modelom, a gde je napravio greške koje Koter opisuje?</a:t>
            </a:r>
            <a:endParaRPr lang="en-US" sz="1300" dirty="0"/>
          </a:p>
        </p:txBody>
      </p:sp>
      <p:sp>
        <p:nvSpPr>
          <p:cNvPr id="13" name="Shape 10"/>
          <p:cNvSpPr/>
          <p:nvPr/>
        </p:nvSpPr>
        <p:spPr>
          <a:xfrm>
            <a:off x="4090273" y="2462927"/>
            <a:ext cx="3153251" cy="2710339"/>
          </a:xfrm>
          <a:prstGeom prst="roundRect">
            <a:avLst>
              <a:gd name="adj" fmla="val 4048"/>
            </a:avLst>
          </a:prstGeom>
          <a:solidFill>
            <a:srgbClr val="FFFFFF"/>
          </a:solidFill>
          <a:ln/>
        </p:spPr>
      </p:sp>
      <p:sp>
        <p:nvSpPr>
          <p:cNvPr id="14" name="Shape 11"/>
          <p:cNvSpPr/>
          <p:nvPr/>
        </p:nvSpPr>
        <p:spPr>
          <a:xfrm>
            <a:off x="4090273" y="2440067"/>
            <a:ext cx="3153251" cy="91440"/>
          </a:xfrm>
          <a:prstGeom prst="roundRect">
            <a:avLst>
              <a:gd name="adj" fmla="val 77488"/>
            </a:avLst>
          </a:prstGeom>
          <a:solidFill>
            <a:srgbClr val="769993"/>
          </a:solidFill>
          <a:ln/>
        </p:spPr>
      </p:sp>
      <p:sp>
        <p:nvSpPr>
          <p:cNvPr id="15" name="Shape 12"/>
          <p:cNvSpPr/>
          <p:nvPr/>
        </p:nvSpPr>
        <p:spPr>
          <a:xfrm>
            <a:off x="5413891" y="2209919"/>
            <a:ext cx="506016" cy="506016"/>
          </a:xfrm>
          <a:prstGeom prst="roundRect">
            <a:avLst>
              <a:gd name="adj" fmla="val 180706"/>
            </a:avLst>
          </a:prstGeom>
          <a:solidFill>
            <a:srgbClr val="769993"/>
          </a:solidFill>
          <a:ln/>
        </p:spPr>
      </p:sp>
      <p:sp>
        <p:nvSpPr>
          <p:cNvPr id="16" name="Text 13"/>
          <p:cNvSpPr/>
          <p:nvPr/>
        </p:nvSpPr>
        <p:spPr>
          <a:xfrm>
            <a:off x="5565696" y="2336363"/>
            <a:ext cx="202406" cy="253008"/>
          </a:xfrm>
          <a:prstGeom prst="rect">
            <a:avLst/>
          </a:prstGeom>
          <a:noFill/>
          <a:ln/>
        </p:spPr>
        <p:txBody>
          <a:bodyPr wrap="none" lIns="0" tIns="0" rIns="0" bIns="0" rtlCol="0" anchor="t"/>
          <a:lstStyle/>
          <a:p>
            <a:pPr algn="l" indent="0" marL="0">
              <a:lnSpc>
                <a:spcPts val="2350"/>
              </a:lnSpc>
              <a:buNone/>
            </a:pPr>
            <a:r>
              <a:rPr lang="en-US" sz="1550" b="1" dirty="0">
                <a:solidFill>
                  <a:srgbClr val="000000"/>
                </a:solidFill>
                <a:latin typeface="Montserrat Bold" pitchFamily="34" charset="0"/>
                <a:ea typeface="Montserrat Bold" pitchFamily="34" charset="-122"/>
                <a:cs typeface="Montserrat Bold" pitchFamily="34" charset="-120"/>
              </a:rPr>
              <a:t>2</a:t>
            </a:r>
            <a:endParaRPr lang="en-US" sz="1550" dirty="0"/>
          </a:p>
        </p:txBody>
      </p:sp>
      <p:sp>
        <p:nvSpPr>
          <p:cNvPr id="17" name="Text 14"/>
          <p:cNvSpPr/>
          <p:nvPr/>
        </p:nvSpPr>
        <p:spPr>
          <a:xfrm>
            <a:off x="4281726" y="2884646"/>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Komunikacija</a:t>
            </a:r>
            <a:endParaRPr lang="en-US" sz="1650" dirty="0"/>
          </a:p>
        </p:txBody>
      </p:sp>
      <p:sp>
        <p:nvSpPr>
          <p:cNvPr id="18" name="Text 15"/>
          <p:cNvSpPr/>
          <p:nvPr/>
        </p:nvSpPr>
        <p:spPr>
          <a:xfrm>
            <a:off x="4281726" y="3234095"/>
            <a:ext cx="2770346" cy="1498044"/>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Analizirajte Ekova pisma zaposlenima iz januara i decembra 2023. Kako biste vi komunicirali istu odluku? Napišite alternativno pismo od jednog pasusa koje bi, po vašem mišljenju, bilo efikasnije.</a:t>
            </a:r>
            <a:endParaRPr lang="en-US" sz="1300" dirty="0"/>
          </a:p>
        </p:txBody>
      </p:sp>
      <p:sp>
        <p:nvSpPr>
          <p:cNvPr id="19" name="Shape 16"/>
          <p:cNvSpPr/>
          <p:nvPr/>
        </p:nvSpPr>
        <p:spPr>
          <a:xfrm>
            <a:off x="7386876" y="2462927"/>
            <a:ext cx="3153132" cy="2710339"/>
          </a:xfrm>
          <a:prstGeom prst="roundRect">
            <a:avLst>
              <a:gd name="adj" fmla="val 4048"/>
            </a:avLst>
          </a:prstGeom>
          <a:solidFill>
            <a:srgbClr val="FFFFFF"/>
          </a:solidFill>
          <a:ln/>
        </p:spPr>
      </p:sp>
      <p:sp>
        <p:nvSpPr>
          <p:cNvPr id="20" name="Shape 17"/>
          <p:cNvSpPr/>
          <p:nvPr/>
        </p:nvSpPr>
        <p:spPr>
          <a:xfrm>
            <a:off x="7386876" y="2440067"/>
            <a:ext cx="3153132" cy="91440"/>
          </a:xfrm>
          <a:prstGeom prst="roundRect">
            <a:avLst>
              <a:gd name="adj" fmla="val 77488"/>
            </a:avLst>
          </a:prstGeom>
          <a:solidFill>
            <a:srgbClr val="769993"/>
          </a:solidFill>
          <a:ln/>
        </p:spPr>
      </p:sp>
      <p:sp>
        <p:nvSpPr>
          <p:cNvPr id="21" name="Shape 18"/>
          <p:cNvSpPr/>
          <p:nvPr/>
        </p:nvSpPr>
        <p:spPr>
          <a:xfrm>
            <a:off x="8710374" y="2209919"/>
            <a:ext cx="506016" cy="506016"/>
          </a:xfrm>
          <a:prstGeom prst="roundRect">
            <a:avLst>
              <a:gd name="adj" fmla="val 180706"/>
            </a:avLst>
          </a:prstGeom>
          <a:solidFill>
            <a:srgbClr val="769993"/>
          </a:solidFill>
          <a:ln/>
        </p:spPr>
      </p:sp>
      <p:sp>
        <p:nvSpPr>
          <p:cNvPr id="22" name="Text 19"/>
          <p:cNvSpPr/>
          <p:nvPr/>
        </p:nvSpPr>
        <p:spPr>
          <a:xfrm>
            <a:off x="8862179" y="2336363"/>
            <a:ext cx="202406" cy="253008"/>
          </a:xfrm>
          <a:prstGeom prst="rect">
            <a:avLst/>
          </a:prstGeom>
          <a:noFill/>
          <a:ln/>
        </p:spPr>
        <p:txBody>
          <a:bodyPr wrap="none" lIns="0" tIns="0" rIns="0" bIns="0" rtlCol="0" anchor="t"/>
          <a:lstStyle/>
          <a:p>
            <a:pPr algn="l" indent="0" marL="0">
              <a:lnSpc>
                <a:spcPts val="2350"/>
              </a:lnSpc>
              <a:buNone/>
            </a:pPr>
            <a:r>
              <a:rPr lang="en-US" sz="1550" b="1" dirty="0">
                <a:solidFill>
                  <a:srgbClr val="000000"/>
                </a:solidFill>
                <a:latin typeface="Montserrat Bold" pitchFamily="34" charset="0"/>
                <a:ea typeface="Montserrat Bold" pitchFamily="34" charset="-122"/>
                <a:cs typeface="Montserrat Bold" pitchFamily="34" charset="-120"/>
              </a:rPr>
              <a:t>3</a:t>
            </a:r>
            <a:endParaRPr lang="en-US" sz="1550" dirty="0"/>
          </a:p>
        </p:txBody>
      </p:sp>
      <p:sp>
        <p:nvSpPr>
          <p:cNvPr id="23" name="Text 20"/>
          <p:cNvSpPr/>
          <p:nvPr/>
        </p:nvSpPr>
        <p:spPr>
          <a:xfrm>
            <a:off x="7578328" y="2884646"/>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Etička dimenzija</a:t>
            </a:r>
            <a:endParaRPr lang="en-US" sz="1650" dirty="0"/>
          </a:p>
        </p:txBody>
      </p:sp>
      <p:sp>
        <p:nvSpPr>
          <p:cNvPr id="24" name="Text 21"/>
          <p:cNvSpPr/>
          <p:nvPr/>
        </p:nvSpPr>
        <p:spPr>
          <a:xfrm>
            <a:off x="7578328" y="3234095"/>
            <a:ext cx="2770227" cy="174771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Spotify je otpustio 1.500 ljudi i postigao rekordni profit. Da li cilj opravdava sredstva? Da li masovno otpuštanje može biti „ispravna strateška odluka" i istovremeno moralno problematična? Kako biste vi, kao budući OPR praktičari, savetovali liderski tim?</a:t>
            </a:r>
            <a:endParaRPr lang="en-US" sz="1300" dirty="0"/>
          </a:p>
        </p:txBody>
      </p:sp>
      <p:sp>
        <p:nvSpPr>
          <p:cNvPr id="25" name="Shape 22"/>
          <p:cNvSpPr/>
          <p:nvPr/>
        </p:nvSpPr>
        <p:spPr>
          <a:xfrm>
            <a:off x="10683359" y="2462927"/>
            <a:ext cx="3153251" cy="2710339"/>
          </a:xfrm>
          <a:prstGeom prst="roundRect">
            <a:avLst>
              <a:gd name="adj" fmla="val 4048"/>
            </a:avLst>
          </a:prstGeom>
          <a:solidFill>
            <a:srgbClr val="FFFFFF"/>
          </a:solidFill>
          <a:ln/>
        </p:spPr>
      </p:sp>
      <p:sp>
        <p:nvSpPr>
          <p:cNvPr id="26" name="Shape 23"/>
          <p:cNvSpPr/>
          <p:nvPr/>
        </p:nvSpPr>
        <p:spPr>
          <a:xfrm>
            <a:off x="10683359" y="2440067"/>
            <a:ext cx="3153251" cy="91440"/>
          </a:xfrm>
          <a:prstGeom prst="roundRect">
            <a:avLst>
              <a:gd name="adj" fmla="val 77488"/>
            </a:avLst>
          </a:prstGeom>
          <a:solidFill>
            <a:srgbClr val="769993"/>
          </a:solidFill>
          <a:ln/>
        </p:spPr>
      </p:sp>
      <p:sp>
        <p:nvSpPr>
          <p:cNvPr id="27" name="Shape 24"/>
          <p:cNvSpPr/>
          <p:nvPr/>
        </p:nvSpPr>
        <p:spPr>
          <a:xfrm>
            <a:off x="12006977" y="2209919"/>
            <a:ext cx="506016" cy="506016"/>
          </a:xfrm>
          <a:prstGeom prst="roundRect">
            <a:avLst>
              <a:gd name="adj" fmla="val 180706"/>
            </a:avLst>
          </a:prstGeom>
          <a:solidFill>
            <a:srgbClr val="769993"/>
          </a:solidFill>
          <a:ln/>
        </p:spPr>
      </p:sp>
      <p:sp>
        <p:nvSpPr>
          <p:cNvPr id="28" name="Text 25"/>
          <p:cNvSpPr/>
          <p:nvPr/>
        </p:nvSpPr>
        <p:spPr>
          <a:xfrm>
            <a:off x="12158782" y="2336363"/>
            <a:ext cx="202406" cy="253008"/>
          </a:xfrm>
          <a:prstGeom prst="rect">
            <a:avLst/>
          </a:prstGeom>
          <a:noFill/>
          <a:ln/>
        </p:spPr>
        <p:txBody>
          <a:bodyPr wrap="none" lIns="0" tIns="0" rIns="0" bIns="0" rtlCol="0" anchor="t"/>
          <a:lstStyle/>
          <a:p>
            <a:pPr algn="l" indent="0" marL="0">
              <a:lnSpc>
                <a:spcPts val="2350"/>
              </a:lnSpc>
              <a:buNone/>
            </a:pPr>
            <a:r>
              <a:rPr lang="en-US" sz="1550" b="1" dirty="0">
                <a:solidFill>
                  <a:srgbClr val="000000"/>
                </a:solidFill>
                <a:latin typeface="Montserrat Bold" pitchFamily="34" charset="0"/>
                <a:ea typeface="Montserrat Bold" pitchFamily="34" charset="-122"/>
                <a:cs typeface="Montserrat Bold" pitchFamily="34" charset="-120"/>
              </a:rPr>
              <a:t>4</a:t>
            </a:r>
            <a:endParaRPr lang="en-US" sz="1550" dirty="0"/>
          </a:p>
        </p:txBody>
      </p:sp>
      <p:sp>
        <p:nvSpPr>
          <p:cNvPr id="29" name="Text 26"/>
          <p:cNvSpPr/>
          <p:nvPr/>
        </p:nvSpPr>
        <p:spPr>
          <a:xfrm>
            <a:off x="10874812" y="2884646"/>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Lično iskustvo</a:t>
            </a:r>
            <a:endParaRPr lang="en-US" sz="1650" dirty="0"/>
          </a:p>
        </p:txBody>
      </p:sp>
      <p:sp>
        <p:nvSpPr>
          <p:cNvPr id="30" name="Text 27"/>
          <p:cNvSpPr/>
          <p:nvPr/>
        </p:nvSpPr>
        <p:spPr>
          <a:xfrm>
            <a:off x="10874812" y="3234095"/>
            <a:ext cx="2770346" cy="1747718"/>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Vi svi koristite Spotify. Da li ste primetili promenu u kvalitetu proizvoda tokom 2024. i 2025? Da li je za vas, kao korisnike, transformacija bila vidljiva? Šta to govori o odnosu između organizacione promene i korisničkog iskustva?</a:t>
            </a:r>
            <a:endParaRPr lang="en-US" sz="1300" dirty="0"/>
          </a:p>
        </p:txBody>
      </p:sp>
      <p:sp>
        <p:nvSpPr>
          <p:cNvPr id="31" name="Shape 28"/>
          <p:cNvSpPr/>
          <p:nvPr/>
        </p:nvSpPr>
        <p:spPr>
          <a:xfrm>
            <a:off x="793790" y="5569625"/>
            <a:ext cx="6449735" cy="1961317"/>
          </a:xfrm>
          <a:prstGeom prst="roundRect">
            <a:avLst>
              <a:gd name="adj" fmla="val 5595"/>
            </a:avLst>
          </a:prstGeom>
          <a:solidFill>
            <a:srgbClr val="FFFFFF"/>
          </a:solidFill>
          <a:ln/>
        </p:spPr>
      </p:sp>
      <p:sp>
        <p:nvSpPr>
          <p:cNvPr id="32" name="Shape 29"/>
          <p:cNvSpPr/>
          <p:nvPr/>
        </p:nvSpPr>
        <p:spPr>
          <a:xfrm>
            <a:off x="793790" y="5546765"/>
            <a:ext cx="6449735" cy="91440"/>
          </a:xfrm>
          <a:prstGeom prst="roundRect">
            <a:avLst>
              <a:gd name="adj" fmla="val 77488"/>
            </a:avLst>
          </a:prstGeom>
          <a:solidFill>
            <a:srgbClr val="769993"/>
          </a:solidFill>
          <a:ln/>
        </p:spPr>
      </p:sp>
      <p:sp>
        <p:nvSpPr>
          <p:cNvPr id="33" name="Shape 30"/>
          <p:cNvSpPr/>
          <p:nvPr/>
        </p:nvSpPr>
        <p:spPr>
          <a:xfrm>
            <a:off x="3765590" y="5316617"/>
            <a:ext cx="506016" cy="506016"/>
          </a:xfrm>
          <a:prstGeom prst="roundRect">
            <a:avLst>
              <a:gd name="adj" fmla="val 180706"/>
            </a:avLst>
          </a:prstGeom>
          <a:solidFill>
            <a:srgbClr val="769993"/>
          </a:solidFill>
          <a:ln/>
        </p:spPr>
      </p:sp>
      <p:sp>
        <p:nvSpPr>
          <p:cNvPr id="34" name="Text 31"/>
          <p:cNvSpPr/>
          <p:nvPr/>
        </p:nvSpPr>
        <p:spPr>
          <a:xfrm>
            <a:off x="3917394" y="5443061"/>
            <a:ext cx="202406" cy="253008"/>
          </a:xfrm>
          <a:prstGeom prst="rect">
            <a:avLst/>
          </a:prstGeom>
          <a:noFill/>
          <a:ln/>
        </p:spPr>
        <p:txBody>
          <a:bodyPr wrap="none" lIns="0" tIns="0" rIns="0" bIns="0" rtlCol="0" anchor="t"/>
          <a:lstStyle/>
          <a:p>
            <a:pPr algn="l" indent="0" marL="0">
              <a:lnSpc>
                <a:spcPts val="2350"/>
              </a:lnSpc>
              <a:buNone/>
            </a:pPr>
            <a:r>
              <a:rPr lang="en-US" sz="1550" b="1" dirty="0">
                <a:solidFill>
                  <a:srgbClr val="000000"/>
                </a:solidFill>
                <a:latin typeface="Montserrat Bold" pitchFamily="34" charset="0"/>
                <a:ea typeface="Montserrat Bold" pitchFamily="34" charset="-122"/>
                <a:cs typeface="Montserrat Bold" pitchFamily="34" charset="-120"/>
              </a:rPr>
              <a:t>5</a:t>
            </a:r>
            <a:endParaRPr lang="en-US" sz="1550" dirty="0"/>
          </a:p>
        </p:txBody>
      </p:sp>
      <p:sp>
        <p:nvSpPr>
          <p:cNvPr id="35" name="Text 32"/>
          <p:cNvSpPr/>
          <p:nvPr/>
        </p:nvSpPr>
        <p:spPr>
          <a:xfrm>
            <a:off x="985242" y="5991344"/>
            <a:ext cx="2108716"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Cikličnost</a:t>
            </a:r>
            <a:endParaRPr lang="en-US" sz="1650" dirty="0"/>
          </a:p>
        </p:txBody>
      </p:sp>
      <p:sp>
        <p:nvSpPr>
          <p:cNvPr id="36" name="Text 33"/>
          <p:cNvSpPr/>
          <p:nvPr/>
        </p:nvSpPr>
        <p:spPr>
          <a:xfrm>
            <a:off x="985242" y="6340793"/>
            <a:ext cx="6066830" cy="998696"/>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Spotify je 2026. u „Godini podizanja ambicija" — što zvuči kao početak novog ciklusa ekspanzije. Koristeći Koterov model (i njegova ograničenja), predvidite: šta su rizici ove nove faze? Šta bi Spotify trebalo da uradi drugačije ovog puta da ne ponovi greške iz 2020–2021?</a:t>
            </a:r>
            <a:endParaRPr lang="en-US" sz="1300" dirty="0"/>
          </a:p>
        </p:txBody>
      </p:sp>
      <p:sp>
        <p:nvSpPr>
          <p:cNvPr id="37" name="Shape 34"/>
          <p:cNvSpPr/>
          <p:nvPr/>
        </p:nvSpPr>
        <p:spPr>
          <a:xfrm>
            <a:off x="7386876" y="5569625"/>
            <a:ext cx="6449735" cy="1961317"/>
          </a:xfrm>
          <a:prstGeom prst="roundRect">
            <a:avLst>
              <a:gd name="adj" fmla="val 5595"/>
            </a:avLst>
          </a:prstGeom>
          <a:solidFill>
            <a:srgbClr val="FFFFFF"/>
          </a:solidFill>
          <a:ln/>
        </p:spPr>
      </p:sp>
      <p:sp>
        <p:nvSpPr>
          <p:cNvPr id="38" name="Shape 35"/>
          <p:cNvSpPr/>
          <p:nvPr/>
        </p:nvSpPr>
        <p:spPr>
          <a:xfrm>
            <a:off x="7386876" y="5546765"/>
            <a:ext cx="6449735" cy="91440"/>
          </a:xfrm>
          <a:prstGeom prst="roundRect">
            <a:avLst>
              <a:gd name="adj" fmla="val 77488"/>
            </a:avLst>
          </a:prstGeom>
          <a:solidFill>
            <a:srgbClr val="769993"/>
          </a:solidFill>
          <a:ln/>
        </p:spPr>
      </p:sp>
      <p:sp>
        <p:nvSpPr>
          <p:cNvPr id="39" name="Shape 36"/>
          <p:cNvSpPr/>
          <p:nvPr/>
        </p:nvSpPr>
        <p:spPr>
          <a:xfrm>
            <a:off x="10358676" y="5316617"/>
            <a:ext cx="506016" cy="506016"/>
          </a:xfrm>
          <a:prstGeom prst="roundRect">
            <a:avLst>
              <a:gd name="adj" fmla="val 180706"/>
            </a:avLst>
          </a:prstGeom>
          <a:solidFill>
            <a:srgbClr val="769993"/>
          </a:solidFill>
          <a:ln/>
        </p:spPr>
      </p:sp>
      <p:sp>
        <p:nvSpPr>
          <p:cNvPr id="40" name="Text 37"/>
          <p:cNvSpPr/>
          <p:nvPr/>
        </p:nvSpPr>
        <p:spPr>
          <a:xfrm>
            <a:off x="10510480" y="5443061"/>
            <a:ext cx="202406" cy="253008"/>
          </a:xfrm>
          <a:prstGeom prst="rect">
            <a:avLst/>
          </a:prstGeom>
          <a:noFill/>
          <a:ln/>
        </p:spPr>
        <p:txBody>
          <a:bodyPr wrap="none" lIns="0" tIns="0" rIns="0" bIns="0" rtlCol="0" anchor="t"/>
          <a:lstStyle/>
          <a:p>
            <a:pPr algn="l" indent="0" marL="0">
              <a:lnSpc>
                <a:spcPts val="2350"/>
              </a:lnSpc>
              <a:buNone/>
            </a:pPr>
            <a:r>
              <a:rPr lang="en-US" sz="1550" b="1" dirty="0">
                <a:solidFill>
                  <a:srgbClr val="000000"/>
                </a:solidFill>
                <a:latin typeface="Montserrat Bold" pitchFamily="34" charset="0"/>
                <a:ea typeface="Montserrat Bold" pitchFamily="34" charset="-122"/>
                <a:cs typeface="Montserrat Bold" pitchFamily="34" charset="-120"/>
              </a:rPr>
              <a:t>6</a:t>
            </a:r>
            <a:endParaRPr lang="en-US" sz="1550" dirty="0"/>
          </a:p>
        </p:txBody>
      </p:sp>
      <p:sp>
        <p:nvSpPr>
          <p:cNvPr id="41" name="Text 38"/>
          <p:cNvSpPr/>
          <p:nvPr/>
        </p:nvSpPr>
        <p:spPr>
          <a:xfrm>
            <a:off x="7578328" y="5991344"/>
            <a:ext cx="2235398" cy="263485"/>
          </a:xfrm>
          <a:prstGeom prst="rect">
            <a:avLst/>
          </a:prstGeom>
          <a:noFill/>
          <a:ln/>
        </p:spPr>
        <p:txBody>
          <a:bodyPr wrap="none" lIns="0" tIns="0" rIns="0" bIns="0" rtlCol="0" anchor="t"/>
          <a:lstStyle/>
          <a:p>
            <a:pPr algn="l" indent="0" marL="0">
              <a:lnSpc>
                <a:spcPts val="2050"/>
              </a:lnSpc>
              <a:buNone/>
            </a:pPr>
            <a:r>
              <a:rPr lang="en-US" sz="1650" b="1" dirty="0">
                <a:solidFill>
                  <a:srgbClr val="272525"/>
                </a:solidFill>
                <a:latin typeface="Montserrat Bold" pitchFamily="34" charset="0"/>
                <a:ea typeface="Montserrat Bold" pitchFamily="34" charset="-122"/>
                <a:cs typeface="Montserrat Bold" pitchFamily="34" charset="-120"/>
              </a:rPr>
              <a:t>Ograničenja modela</a:t>
            </a:r>
            <a:endParaRPr lang="en-US" sz="1650" dirty="0"/>
          </a:p>
        </p:txBody>
      </p:sp>
      <p:sp>
        <p:nvSpPr>
          <p:cNvPr id="42" name="Text 39"/>
          <p:cNvSpPr/>
          <p:nvPr/>
        </p:nvSpPr>
        <p:spPr>
          <a:xfrm>
            <a:off x="7578328" y="6340793"/>
            <a:ext cx="6066830" cy="749022"/>
          </a:xfrm>
          <a:prstGeom prst="rect">
            <a:avLst/>
          </a:prstGeom>
          <a:noFill/>
          <a:ln/>
        </p:spPr>
        <p:txBody>
          <a:bodyPr wrap="square" lIns="0" tIns="0" rIns="0" bIns="0" rtlCol="0" anchor="t"/>
          <a:lstStyle/>
          <a:p>
            <a:pPr algn="l" indent="0" marL="0">
              <a:lnSpc>
                <a:spcPts val="1950"/>
              </a:lnSpc>
              <a:buNone/>
            </a:pPr>
            <a:r>
              <a:rPr lang="en-US" sz="1300" dirty="0">
                <a:solidFill>
                  <a:srgbClr val="272525"/>
                </a:solidFill>
                <a:latin typeface="Source Sans 3" pitchFamily="34" charset="0"/>
                <a:ea typeface="Source Sans 3" pitchFamily="34" charset="-122"/>
                <a:cs typeface="Source Sans 3" pitchFamily="34" charset="-120"/>
              </a:rPr>
              <a:t>Izaberite jedno od pet ograničenja Koterovog modela i pokažite kako se ono manifestuje u Spotifyjevom slučaju. Koji dopunski pristupi ili modeli bi mogli da pomognu da se to ograničenje prevaziđe?</a:t>
            </a:r>
            <a:endParaRPr lang="en-US" sz="1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93790" y="781526"/>
            <a:ext cx="6847284" cy="855821"/>
          </a:xfrm>
          <a:prstGeom prst="rect">
            <a:avLst/>
          </a:prstGeom>
          <a:noFill/>
          <a:ln/>
        </p:spPr>
        <p:txBody>
          <a:bodyPr wrap="none" lIns="0" tIns="0" rIns="0" bIns="0" rtlCol="0" anchor="t"/>
          <a:lstStyle/>
          <a:p>
            <a:pPr algn="l" indent="0" marL="0">
              <a:lnSpc>
                <a:spcPts val="6700"/>
              </a:lnSpc>
              <a:buNone/>
            </a:pPr>
            <a:r>
              <a:rPr lang="en-US" sz="5350" b="1" dirty="0">
                <a:solidFill>
                  <a:srgbClr val="769993"/>
                </a:solidFill>
                <a:latin typeface="Montserrat Bold" pitchFamily="34" charset="0"/>
                <a:ea typeface="Montserrat Bold" pitchFamily="34" charset="-122"/>
                <a:cs typeface="Montserrat Bold" pitchFamily="34" charset="-120"/>
              </a:rPr>
              <a:t>Šta smo naučili?</a:t>
            </a:r>
            <a:endParaRPr lang="en-US" sz="5350" dirty="0"/>
          </a:p>
        </p:txBody>
      </p:sp>
      <p:sp>
        <p:nvSpPr>
          <p:cNvPr id="3" name="Shape 1"/>
          <p:cNvSpPr/>
          <p:nvPr/>
        </p:nvSpPr>
        <p:spPr>
          <a:xfrm>
            <a:off x="793790" y="2133331"/>
            <a:ext cx="13042821" cy="32385"/>
          </a:xfrm>
          <a:prstGeom prst="rect">
            <a:avLst/>
          </a:prstGeom>
          <a:solidFill>
            <a:srgbClr val="272525">
              <a:alpha val="50000"/>
            </a:srgbClr>
          </a:solidFill>
          <a:ln/>
        </p:spPr>
      </p:sp>
      <p:sp>
        <p:nvSpPr>
          <p:cNvPr id="4" name="Text 2"/>
          <p:cNvSpPr/>
          <p:nvPr/>
        </p:nvSpPr>
        <p:spPr>
          <a:xfrm>
            <a:off x="793790" y="2587228"/>
            <a:ext cx="4717137" cy="310158"/>
          </a:xfrm>
          <a:prstGeom prst="rect">
            <a:avLst/>
          </a:prstGeom>
          <a:noFill/>
          <a:ln/>
        </p:spPr>
        <p:txBody>
          <a:bodyPr wrap="none" lIns="0" tIns="0" rIns="0" bIns="0" rtlCol="0" anchor="t"/>
          <a:lstStyle/>
          <a:p>
            <a:pPr algn="l" indent="0" marL="0">
              <a:lnSpc>
                <a:spcPts val="2400"/>
              </a:lnSpc>
              <a:buNone/>
            </a:pPr>
            <a:r>
              <a:rPr lang="en-US" sz="1950" b="1" dirty="0">
                <a:solidFill>
                  <a:srgbClr val="769993"/>
                </a:solidFill>
                <a:latin typeface="Montserrat Bold" pitchFamily="34" charset="0"/>
                <a:ea typeface="Montserrat Bold" pitchFamily="34" charset="-122"/>
                <a:cs typeface="Montserrat Bold" pitchFamily="34" charset="-120"/>
              </a:rPr>
              <a:t>Spotifyjeva transformacija pokazuje:</a:t>
            </a:r>
            <a:endParaRPr lang="en-US" sz="1950" dirty="0"/>
          </a:p>
        </p:txBody>
      </p:sp>
      <p:sp>
        <p:nvSpPr>
          <p:cNvPr id="5" name="Shape 3"/>
          <p:cNvSpPr/>
          <p:nvPr/>
        </p:nvSpPr>
        <p:spPr>
          <a:xfrm>
            <a:off x="793790" y="3120628"/>
            <a:ext cx="446484" cy="446484"/>
          </a:xfrm>
          <a:prstGeom prst="roundRect">
            <a:avLst>
              <a:gd name="adj" fmla="val 18670"/>
            </a:avLst>
          </a:prstGeom>
          <a:solidFill>
            <a:srgbClr val="E2E9E8"/>
          </a:solidFill>
          <a:ln w="7620">
            <a:solidFill>
              <a:srgbClr val="C8CFCE"/>
            </a:solidFill>
            <a:prstDash val="solid"/>
          </a:ln>
        </p:spPr>
      </p:sp>
      <p:sp>
        <p:nvSpPr>
          <p:cNvPr id="6" name="Text 4"/>
          <p:cNvSpPr/>
          <p:nvPr/>
        </p:nvSpPr>
        <p:spPr>
          <a:xfrm>
            <a:off x="1438632" y="3188851"/>
            <a:ext cx="3832503"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Promena je moguća pre krize</a:t>
            </a:r>
            <a:endParaRPr lang="en-US" sz="1950" dirty="0"/>
          </a:p>
        </p:txBody>
      </p:sp>
      <p:sp>
        <p:nvSpPr>
          <p:cNvPr id="7" name="Text 5"/>
          <p:cNvSpPr/>
          <p:nvPr/>
        </p:nvSpPr>
        <p:spPr>
          <a:xfrm>
            <a:off x="1438632" y="3697367"/>
            <a:ext cx="5634514"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Ek je reagovao preventivno — neuobičajeno, ali potencijalno mudro.</a:t>
            </a:r>
            <a:endParaRPr lang="en-US" sz="1550" dirty="0"/>
          </a:p>
        </p:txBody>
      </p:sp>
      <p:sp>
        <p:nvSpPr>
          <p:cNvPr id="8" name="Shape 6"/>
          <p:cNvSpPr/>
          <p:nvPr/>
        </p:nvSpPr>
        <p:spPr>
          <a:xfrm>
            <a:off x="793790" y="4411742"/>
            <a:ext cx="446484" cy="446484"/>
          </a:xfrm>
          <a:prstGeom prst="roundRect">
            <a:avLst>
              <a:gd name="adj" fmla="val 18670"/>
            </a:avLst>
          </a:prstGeom>
          <a:solidFill>
            <a:srgbClr val="E2E9E8"/>
          </a:solidFill>
          <a:ln w="7620">
            <a:solidFill>
              <a:srgbClr val="C8CFCE"/>
            </a:solidFill>
            <a:prstDash val="solid"/>
          </a:ln>
        </p:spPr>
      </p:sp>
      <p:sp>
        <p:nvSpPr>
          <p:cNvPr id="9" name="Text 7"/>
          <p:cNvSpPr/>
          <p:nvPr/>
        </p:nvSpPr>
        <p:spPr>
          <a:xfrm>
            <a:off x="1438632" y="4479965"/>
            <a:ext cx="5634514" cy="620316"/>
          </a:xfrm>
          <a:prstGeom prst="rect">
            <a:avLst/>
          </a:prstGeom>
          <a:noFill/>
          <a:ln/>
        </p:spPr>
        <p:txBody>
          <a:bodyPr wrap="squar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Implementacija je uvek teža nego planiranje</a:t>
            </a:r>
            <a:endParaRPr lang="en-US" sz="1950" dirty="0"/>
          </a:p>
        </p:txBody>
      </p:sp>
      <p:sp>
        <p:nvSpPr>
          <p:cNvPr id="10" name="Text 8"/>
          <p:cNvSpPr/>
          <p:nvPr/>
        </p:nvSpPr>
        <p:spPr>
          <a:xfrm>
            <a:off x="1438632" y="5298638"/>
            <a:ext cx="5634514"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Čak i ispravne odluke donose neočekivane poremećaje.</a:t>
            </a:r>
            <a:endParaRPr lang="en-US" sz="1550" dirty="0"/>
          </a:p>
        </p:txBody>
      </p:sp>
      <p:sp>
        <p:nvSpPr>
          <p:cNvPr id="11" name="Shape 9"/>
          <p:cNvSpPr/>
          <p:nvPr/>
        </p:nvSpPr>
        <p:spPr>
          <a:xfrm>
            <a:off x="793790" y="6013013"/>
            <a:ext cx="446484" cy="446484"/>
          </a:xfrm>
          <a:prstGeom prst="roundRect">
            <a:avLst>
              <a:gd name="adj" fmla="val 18670"/>
            </a:avLst>
          </a:prstGeom>
          <a:solidFill>
            <a:srgbClr val="E2E9E8"/>
          </a:solidFill>
          <a:ln w="7620">
            <a:solidFill>
              <a:srgbClr val="C8CFCE"/>
            </a:solidFill>
            <a:prstDash val="solid"/>
          </a:ln>
        </p:spPr>
      </p:sp>
      <p:sp>
        <p:nvSpPr>
          <p:cNvPr id="12" name="Text 10"/>
          <p:cNvSpPr/>
          <p:nvPr/>
        </p:nvSpPr>
        <p:spPr>
          <a:xfrm>
            <a:off x="1438632" y="6081236"/>
            <a:ext cx="4379357"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Vizija se menja — i to je normalno</a:t>
            </a:r>
            <a:endParaRPr lang="en-US" sz="1950" dirty="0"/>
          </a:p>
        </p:txBody>
      </p:sp>
      <p:sp>
        <p:nvSpPr>
          <p:cNvPr id="13" name="Text 11"/>
          <p:cNvSpPr/>
          <p:nvPr/>
        </p:nvSpPr>
        <p:spPr>
          <a:xfrm>
            <a:off x="1438632" y="6589752"/>
            <a:ext cx="5634514"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Ali previše promena vizije može da zbuni zaposlene i naruši poverenje.</a:t>
            </a:r>
            <a:endParaRPr lang="en-US" sz="1550" dirty="0"/>
          </a:p>
        </p:txBody>
      </p:sp>
      <p:sp>
        <p:nvSpPr>
          <p:cNvPr id="14" name="Shape 12"/>
          <p:cNvSpPr/>
          <p:nvPr/>
        </p:nvSpPr>
        <p:spPr>
          <a:xfrm>
            <a:off x="7421999" y="2388870"/>
            <a:ext cx="6565106" cy="5059204"/>
          </a:xfrm>
          <a:prstGeom prst="roundRect">
            <a:avLst>
              <a:gd name="adj" fmla="val 2825"/>
            </a:avLst>
          </a:prstGeom>
          <a:solidFill>
            <a:srgbClr val="769993"/>
          </a:solidFill>
          <a:ln/>
        </p:spPr>
      </p:sp>
      <p:sp>
        <p:nvSpPr>
          <p:cNvPr id="15" name="Text 13"/>
          <p:cNvSpPr/>
          <p:nvPr/>
        </p:nvSpPr>
        <p:spPr>
          <a:xfrm>
            <a:off x="7620357" y="2587228"/>
            <a:ext cx="3238738"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Koterov model kao okvir:</a:t>
            </a:r>
            <a:endParaRPr lang="en-US" sz="1950" dirty="0"/>
          </a:p>
        </p:txBody>
      </p:sp>
      <p:sp>
        <p:nvSpPr>
          <p:cNvPr id="16" name="Shape 14"/>
          <p:cNvSpPr/>
          <p:nvPr/>
        </p:nvSpPr>
        <p:spPr>
          <a:xfrm>
            <a:off x="7620357" y="3120628"/>
            <a:ext cx="446484" cy="446484"/>
          </a:xfrm>
          <a:prstGeom prst="roundRect">
            <a:avLst>
              <a:gd name="adj" fmla="val 18670"/>
            </a:avLst>
          </a:prstGeom>
          <a:solidFill>
            <a:srgbClr val="E2E9E8"/>
          </a:solidFill>
          <a:ln w="7620">
            <a:solidFill>
              <a:srgbClr val="C8CFCE"/>
            </a:solidFill>
            <a:prstDash val="solid"/>
          </a:ln>
        </p:spPr>
      </p:sp>
      <p:sp>
        <p:nvSpPr>
          <p:cNvPr id="17" name="Text 15"/>
          <p:cNvSpPr/>
          <p:nvPr/>
        </p:nvSpPr>
        <p:spPr>
          <a:xfrm>
            <a:off x="8265200" y="3188851"/>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Nije savršen</a:t>
            </a:r>
            <a:endParaRPr lang="en-US" sz="1950" dirty="0"/>
          </a:p>
        </p:txBody>
      </p:sp>
      <p:sp>
        <p:nvSpPr>
          <p:cNvPr id="18" name="Text 16"/>
          <p:cNvSpPr/>
          <p:nvPr/>
        </p:nvSpPr>
        <p:spPr>
          <a:xfrm>
            <a:off x="8265200" y="3697367"/>
            <a:ext cx="5523548"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Linearan, odozgo-nadole, nedovoljno fokusiran na emocije.</a:t>
            </a:r>
            <a:endParaRPr lang="en-US" sz="1550" dirty="0"/>
          </a:p>
        </p:txBody>
      </p:sp>
      <p:sp>
        <p:nvSpPr>
          <p:cNvPr id="19" name="Shape 17"/>
          <p:cNvSpPr/>
          <p:nvPr/>
        </p:nvSpPr>
        <p:spPr>
          <a:xfrm>
            <a:off x="7620357" y="4411742"/>
            <a:ext cx="446484" cy="446484"/>
          </a:xfrm>
          <a:prstGeom prst="roundRect">
            <a:avLst>
              <a:gd name="adj" fmla="val 18670"/>
            </a:avLst>
          </a:prstGeom>
          <a:solidFill>
            <a:srgbClr val="E2E9E8"/>
          </a:solidFill>
          <a:ln w="7620">
            <a:solidFill>
              <a:srgbClr val="C8CFCE"/>
            </a:solidFill>
            <a:prstDash val="solid"/>
          </a:ln>
        </p:spPr>
      </p:sp>
      <p:sp>
        <p:nvSpPr>
          <p:cNvPr id="20" name="Text 18"/>
          <p:cNvSpPr/>
          <p:nvPr/>
        </p:nvSpPr>
        <p:spPr>
          <a:xfrm>
            <a:off x="8265200" y="447996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Ali je koristan</a:t>
            </a:r>
            <a:endParaRPr lang="en-US" sz="1950" dirty="0"/>
          </a:p>
        </p:txBody>
      </p:sp>
      <p:sp>
        <p:nvSpPr>
          <p:cNvPr id="21" name="Text 19"/>
          <p:cNvSpPr/>
          <p:nvPr/>
        </p:nvSpPr>
        <p:spPr>
          <a:xfrm>
            <a:off x="8265200" y="4988481"/>
            <a:ext cx="5523548"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Pruža strukturu za razumevanje i imenovanje onoga što se dešava u organizacijama.</a:t>
            </a:r>
            <a:endParaRPr lang="en-US" sz="1550" dirty="0"/>
          </a:p>
        </p:txBody>
      </p:sp>
      <p:sp>
        <p:nvSpPr>
          <p:cNvPr id="22" name="Shape 20"/>
          <p:cNvSpPr/>
          <p:nvPr/>
        </p:nvSpPr>
        <p:spPr>
          <a:xfrm>
            <a:off x="7620357" y="6020395"/>
            <a:ext cx="446484" cy="446484"/>
          </a:xfrm>
          <a:prstGeom prst="roundRect">
            <a:avLst>
              <a:gd name="adj" fmla="val 18670"/>
            </a:avLst>
          </a:prstGeom>
          <a:solidFill>
            <a:srgbClr val="E2E9E8"/>
          </a:solidFill>
          <a:ln w="7620">
            <a:solidFill>
              <a:srgbClr val="C8CFCE"/>
            </a:solidFill>
            <a:prstDash val="solid"/>
          </a:ln>
        </p:spPr>
      </p:sp>
      <p:sp>
        <p:nvSpPr>
          <p:cNvPr id="23" name="Text 21"/>
          <p:cNvSpPr/>
          <p:nvPr/>
        </p:nvSpPr>
        <p:spPr>
          <a:xfrm>
            <a:off x="8265200" y="6088618"/>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Koristite ga svesno</a:t>
            </a:r>
            <a:endParaRPr lang="en-US" sz="1950" dirty="0"/>
          </a:p>
        </p:txBody>
      </p:sp>
      <p:sp>
        <p:nvSpPr>
          <p:cNvPr id="24" name="Text 22"/>
          <p:cNvSpPr/>
          <p:nvPr/>
        </p:nvSpPr>
        <p:spPr>
          <a:xfrm>
            <a:off x="8265200" y="6597134"/>
            <a:ext cx="5523548"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Uz poznavanje njegovih ograničenja i dopunskih pristupa.</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719388"/>
            <a:ext cx="6279356"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e decembarskih otpuštanja bile teže nego što je rukovodstvo očekivalo:</a:t>
            </a:r>
            <a:endParaRPr lang="en-US" sz="1550" dirty="0"/>
          </a:p>
        </p:txBody>
      </p:sp>
      <p:sp>
        <p:nvSpPr>
          <p:cNvPr id="3" name="Text 1"/>
          <p:cNvSpPr/>
          <p:nvPr/>
        </p:nvSpPr>
        <p:spPr>
          <a:xfrm>
            <a:off x="1091446" y="3260169"/>
            <a:ext cx="5981700" cy="1587698"/>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„Još jedan značajan izazov bio je uticaj smanjenja radne snage iz decembra. Iako nema sumnje da je to bila ispravna strateška odluka, to je poremetilo naše svakodnevne operacije više nego što smo očekivali. Trebalo nam je vremena da pronađemo oslonac, ali više od četiri meseca od te tranzicije, mislim da smo ponovo na pravom putu."</a:t>
            </a:r>
            <a:endParaRPr lang="en-US" sz="1550" dirty="0"/>
          </a:p>
        </p:txBody>
      </p:sp>
      <p:sp>
        <p:nvSpPr>
          <p:cNvPr id="4" name="Shape 2"/>
          <p:cNvSpPr/>
          <p:nvPr/>
        </p:nvSpPr>
        <p:spPr>
          <a:xfrm>
            <a:off x="793790" y="3260169"/>
            <a:ext cx="22860" cy="1587698"/>
          </a:xfrm>
          <a:prstGeom prst="rect">
            <a:avLst/>
          </a:prstGeom>
          <a:solidFill>
            <a:srgbClr val="769993"/>
          </a:solidFill>
          <a:ln/>
        </p:spPr>
      </p:sp>
      <p:sp>
        <p:nvSpPr>
          <p:cNvPr id="5" name="Shape 3"/>
          <p:cNvSpPr/>
          <p:nvPr/>
        </p:nvSpPr>
        <p:spPr>
          <a:xfrm>
            <a:off x="7421999" y="2540794"/>
            <a:ext cx="6565106" cy="3147893"/>
          </a:xfrm>
          <a:prstGeom prst="roundRect">
            <a:avLst>
              <a:gd name="adj" fmla="val 4540"/>
            </a:avLst>
          </a:prstGeom>
          <a:solidFill>
            <a:srgbClr val="769993"/>
          </a:solidFill>
          <a:ln/>
        </p:spPr>
      </p:sp>
      <p:sp>
        <p:nvSpPr>
          <p:cNvPr id="6" name="Text 4"/>
          <p:cNvSpPr/>
          <p:nvPr/>
        </p:nvSpPr>
        <p:spPr>
          <a:xfrm>
            <a:off x="7620357" y="2739152"/>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Ključna lekcija</a:t>
            </a:r>
            <a:endParaRPr lang="en-US" sz="1950" dirty="0"/>
          </a:p>
        </p:txBody>
      </p:sp>
      <p:sp>
        <p:nvSpPr>
          <p:cNvPr id="7" name="Text 5"/>
          <p:cNvSpPr/>
          <p:nvPr/>
        </p:nvSpPr>
        <p:spPr>
          <a:xfrm>
            <a:off x="7620357" y="3247668"/>
            <a:ext cx="6168390"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Čak i kada je odluka o promeni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ispravna</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implementacija može da proizvede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neočekivane poremećaje</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t>
            </a:r>
            <a:endParaRPr lang="en-US" sz="1550" dirty="0"/>
          </a:p>
        </p:txBody>
      </p:sp>
      <p:sp>
        <p:nvSpPr>
          <p:cNvPr id="8" name="Text 6"/>
          <p:cNvSpPr/>
          <p:nvPr/>
        </p:nvSpPr>
        <p:spPr>
          <a:xfrm>
            <a:off x="7620357" y="4061341"/>
            <a:ext cx="6168390"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Ko planira veliku organizacionu promenu, mora da računa na period haosa — i da ima strategiju za prevazilaženje tog perioda.</a:t>
            </a:r>
            <a:endParaRPr lang="en-US" sz="1550" dirty="0"/>
          </a:p>
        </p:txBody>
      </p:sp>
      <p:sp>
        <p:nvSpPr>
          <p:cNvPr id="9" name="Text 7"/>
          <p:cNvSpPr/>
          <p:nvPr/>
        </p:nvSpPr>
        <p:spPr>
          <a:xfrm>
            <a:off x="7620357" y="4875014"/>
            <a:ext cx="6168390"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Uskoro ćemo videti da teorija ima šta da kaže o tome </a:t>
            </a:r>
            <a:pPr algn="l" indent="0" marL="0">
              <a:lnSpc>
                <a:spcPts val="2500"/>
              </a:lnSpc>
              <a:buNone/>
            </a:pPr>
            <a:r>
              <a:rPr lang="en-US" sz="1550" i="1" dirty="0">
                <a:solidFill>
                  <a:srgbClr val="000000"/>
                </a:solidFill>
                <a:latin typeface="Source Sans 3" pitchFamily="34" charset="0"/>
                <a:ea typeface="Source Sans 3" pitchFamily="34" charset="-122"/>
                <a:cs typeface="Source Sans 3" pitchFamily="34" charset="-120"/>
              </a:rPr>
              <a:t>zašto se ovo dešava</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i kako se može bolje upravljati.</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25793"/>
            <a:ext cx="7508200"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Preokret: 2024 — prvi profit u istoriji</a:t>
            </a:r>
            <a:endParaRPr lang="en-US" sz="3100" dirty="0"/>
          </a:p>
        </p:txBody>
      </p:sp>
      <p:sp>
        <p:nvSpPr>
          <p:cNvPr id="3" name="Text 1"/>
          <p:cNvSpPr/>
          <p:nvPr/>
        </p:nvSpPr>
        <p:spPr>
          <a:xfrm>
            <a:off x="793790" y="1518761"/>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Uprkos bolu koji je transformacija donela, rezultati su bili dramatični.</a:t>
            </a:r>
            <a:endParaRPr lang="en-US" sz="1550" dirty="0"/>
          </a:p>
        </p:txBody>
      </p:sp>
      <p:sp>
        <p:nvSpPr>
          <p:cNvPr id="4" name="Text 2"/>
          <p:cNvSpPr/>
          <p:nvPr/>
        </p:nvSpPr>
        <p:spPr>
          <a:xfrm>
            <a:off x="793790" y="2158722"/>
            <a:ext cx="3074670" cy="654963"/>
          </a:xfrm>
          <a:prstGeom prst="rect">
            <a:avLst/>
          </a:prstGeom>
          <a:noFill/>
          <a:ln/>
        </p:spPr>
        <p:txBody>
          <a:bodyPr wrap="none" lIns="0" tIns="0" rIns="0" bIns="0" rtlCol="0" anchor="t"/>
          <a:lstStyle/>
          <a:p>
            <a:pPr algn="ctr" indent="0" marL="0">
              <a:lnSpc>
                <a:spcPts val="5150"/>
              </a:lnSpc>
              <a:buNone/>
            </a:pPr>
            <a:r>
              <a:rPr lang="en-US" sz="5150" b="1" dirty="0">
                <a:solidFill>
                  <a:srgbClr val="272525"/>
                </a:solidFill>
                <a:latin typeface="Montserrat Bold" pitchFamily="34" charset="0"/>
                <a:ea typeface="Montserrat Bold" pitchFamily="34" charset="-122"/>
                <a:cs typeface="Montserrat Bold" pitchFamily="34" charset="-120"/>
              </a:rPr>
              <a:t>1.14B€</a:t>
            </a:r>
            <a:endParaRPr lang="en-US" sz="5150" dirty="0"/>
          </a:p>
        </p:txBody>
      </p:sp>
      <p:sp>
        <p:nvSpPr>
          <p:cNvPr id="5" name="Text 3"/>
          <p:cNvSpPr/>
          <p:nvPr/>
        </p:nvSpPr>
        <p:spPr>
          <a:xfrm>
            <a:off x="1090613" y="3061692"/>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Neto dobit 2024.</a:t>
            </a:r>
            <a:endParaRPr lang="en-US" sz="1950" dirty="0"/>
          </a:p>
        </p:txBody>
      </p:sp>
      <p:sp>
        <p:nvSpPr>
          <p:cNvPr id="6" name="Text 4"/>
          <p:cNvSpPr/>
          <p:nvPr/>
        </p:nvSpPr>
        <p:spPr>
          <a:xfrm>
            <a:off x="793790" y="3490913"/>
            <a:ext cx="3074670" cy="635079"/>
          </a:xfrm>
          <a:prstGeom prst="rect">
            <a:avLst/>
          </a:prstGeom>
          <a:noFill/>
          <a:ln/>
        </p:spPr>
        <p:txBody>
          <a:bodyPr wrap="square" lIns="0" tIns="0" rIns="0" bIns="0" rtlCol="0" anchor="t"/>
          <a:lstStyle/>
          <a:p>
            <a:pPr algn="ctr"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Nasuprot gubitku od 505M€ godinu dana ranije</a:t>
            </a:r>
            <a:endParaRPr lang="en-US" sz="1550" dirty="0"/>
          </a:p>
        </p:txBody>
      </p:sp>
      <p:sp>
        <p:nvSpPr>
          <p:cNvPr id="7" name="Text 5"/>
          <p:cNvSpPr/>
          <p:nvPr/>
        </p:nvSpPr>
        <p:spPr>
          <a:xfrm>
            <a:off x="4116467" y="2158722"/>
            <a:ext cx="3074670" cy="654963"/>
          </a:xfrm>
          <a:prstGeom prst="rect">
            <a:avLst/>
          </a:prstGeom>
          <a:noFill/>
          <a:ln/>
        </p:spPr>
        <p:txBody>
          <a:bodyPr wrap="none" lIns="0" tIns="0" rIns="0" bIns="0" rtlCol="0" anchor="t"/>
          <a:lstStyle/>
          <a:p>
            <a:pPr algn="ctr" indent="0" marL="0">
              <a:lnSpc>
                <a:spcPts val="5150"/>
              </a:lnSpc>
              <a:buNone/>
            </a:pPr>
            <a:r>
              <a:rPr lang="en-US" sz="5150" b="1" dirty="0">
                <a:solidFill>
                  <a:srgbClr val="272525"/>
                </a:solidFill>
                <a:latin typeface="Montserrat Bold" pitchFamily="34" charset="0"/>
                <a:ea typeface="Montserrat Bold" pitchFamily="34" charset="-122"/>
                <a:cs typeface="Montserrat Bold" pitchFamily="34" charset="-120"/>
              </a:rPr>
              <a:t>+18%</a:t>
            </a:r>
            <a:endParaRPr lang="en-US" sz="5150" dirty="0"/>
          </a:p>
        </p:txBody>
      </p:sp>
      <p:sp>
        <p:nvSpPr>
          <p:cNvPr id="8" name="Text 6"/>
          <p:cNvSpPr/>
          <p:nvPr/>
        </p:nvSpPr>
        <p:spPr>
          <a:xfrm>
            <a:off x="4413290" y="3061692"/>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Rast prihoda</a:t>
            </a:r>
            <a:endParaRPr lang="en-US" sz="1950" dirty="0"/>
          </a:p>
        </p:txBody>
      </p:sp>
      <p:sp>
        <p:nvSpPr>
          <p:cNvPr id="9" name="Text 7"/>
          <p:cNvSpPr/>
          <p:nvPr/>
        </p:nvSpPr>
        <p:spPr>
          <a:xfrm>
            <a:off x="4116467" y="3490913"/>
            <a:ext cx="3074670" cy="317540"/>
          </a:xfrm>
          <a:prstGeom prst="rect">
            <a:avLst/>
          </a:prstGeom>
          <a:noFill/>
          <a:ln/>
        </p:spPr>
        <p:txBody>
          <a:bodyPr wrap="none" lIns="0" tIns="0" rIns="0" bIns="0" rtlCol="0" anchor="t"/>
          <a:lstStyle/>
          <a:p>
            <a:pPr algn="ctr"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Na 15,67 milijardi evra</a:t>
            </a:r>
            <a:endParaRPr lang="en-US" sz="1550" dirty="0"/>
          </a:p>
        </p:txBody>
      </p:sp>
      <p:sp>
        <p:nvSpPr>
          <p:cNvPr id="10" name="Text 8"/>
          <p:cNvSpPr/>
          <p:nvPr/>
        </p:nvSpPr>
        <p:spPr>
          <a:xfrm>
            <a:off x="7439144" y="2158722"/>
            <a:ext cx="3074670" cy="654963"/>
          </a:xfrm>
          <a:prstGeom prst="rect">
            <a:avLst/>
          </a:prstGeom>
          <a:noFill/>
          <a:ln/>
        </p:spPr>
        <p:txBody>
          <a:bodyPr wrap="none" lIns="0" tIns="0" rIns="0" bIns="0" rtlCol="0" anchor="t"/>
          <a:lstStyle/>
          <a:p>
            <a:pPr algn="ctr" indent="0" marL="0">
              <a:lnSpc>
                <a:spcPts val="5150"/>
              </a:lnSpc>
              <a:buNone/>
            </a:pPr>
            <a:r>
              <a:rPr lang="en-US" sz="5150" b="1" dirty="0">
                <a:solidFill>
                  <a:srgbClr val="272525"/>
                </a:solidFill>
                <a:latin typeface="Montserrat Bold" pitchFamily="34" charset="0"/>
                <a:ea typeface="Montserrat Bold" pitchFamily="34" charset="-122"/>
                <a:cs typeface="Montserrat Bold" pitchFamily="34" charset="-120"/>
              </a:rPr>
              <a:t>32.2%</a:t>
            </a:r>
            <a:endParaRPr lang="en-US" sz="5150" dirty="0"/>
          </a:p>
        </p:txBody>
      </p:sp>
      <p:sp>
        <p:nvSpPr>
          <p:cNvPr id="11" name="Text 9"/>
          <p:cNvSpPr/>
          <p:nvPr/>
        </p:nvSpPr>
        <p:spPr>
          <a:xfrm>
            <a:off x="7735967" y="3061692"/>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Bruto marža</a:t>
            </a:r>
            <a:endParaRPr lang="en-US" sz="1950" dirty="0"/>
          </a:p>
        </p:txBody>
      </p:sp>
      <p:sp>
        <p:nvSpPr>
          <p:cNvPr id="12" name="Text 10"/>
          <p:cNvSpPr/>
          <p:nvPr/>
        </p:nvSpPr>
        <p:spPr>
          <a:xfrm>
            <a:off x="7439144" y="3490913"/>
            <a:ext cx="3074670" cy="317540"/>
          </a:xfrm>
          <a:prstGeom prst="rect">
            <a:avLst/>
          </a:prstGeom>
          <a:noFill/>
          <a:ln/>
        </p:spPr>
        <p:txBody>
          <a:bodyPr wrap="none" lIns="0" tIns="0" rIns="0" bIns="0" rtlCol="0" anchor="t"/>
          <a:lstStyle/>
          <a:p>
            <a:pPr algn="ctr"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Rekordni nivo u istoriji kompanije</a:t>
            </a:r>
            <a:endParaRPr lang="en-US" sz="1550" dirty="0"/>
          </a:p>
        </p:txBody>
      </p:sp>
      <p:sp>
        <p:nvSpPr>
          <p:cNvPr id="13" name="Text 11"/>
          <p:cNvSpPr/>
          <p:nvPr/>
        </p:nvSpPr>
        <p:spPr>
          <a:xfrm>
            <a:off x="10761821" y="2158722"/>
            <a:ext cx="3074789" cy="654963"/>
          </a:xfrm>
          <a:prstGeom prst="rect">
            <a:avLst/>
          </a:prstGeom>
          <a:noFill/>
          <a:ln/>
        </p:spPr>
        <p:txBody>
          <a:bodyPr wrap="none" lIns="0" tIns="0" rIns="0" bIns="0" rtlCol="0" anchor="t"/>
          <a:lstStyle/>
          <a:p>
            <a:pPr algn="ctr" indent="0" marL="0">
              <a:lnSpc>
                <a:spcPts val="5150"/>
              </a:lnSpc>
              <a:buNone/>
            </a:pPr>
            <a:r>
              <a:rPr lang="en-US" sz="5150" b="1" dirty="0">
                <a:solidFill>
                  <a:srgbClr val="272525"/>
                </a:solidFill>
                <a:latin typeface="Montserrat Bold" pitchFamily="34" charset="0"/>
                <a:ea typeface="Montserrat Bold" pitchFamily="34" charset="-122"/>
                <a:cs typeface="Montserrat Bold" pitchFamily="34" charset="-120"/>
              </a:rPr>
              <a:t>+150%</a:t>
            </a:r>
            <a:endParaRPr lang="en-US" sz="5150" dirty="0"/>
          </a:p>
        </p:txBody>
      </p:sp>
      <p:sp>
        <p:nvSpPr>
          <p:cNvPr id="14" name="Text 12"/>
          <p:cNvSpPr/>
          <p:nvPr/>
        </p:nvSpPr>
        <p:spPr>
          <a:xfrm>
            <a:off x="11058763" y="3061692"/>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Rast akcija</a:t>
            </a:r>
            <a:endParaRPr lang="en-US" sz="1950" dirty="0"/>
          </a:p>
        </p:txBody>
      </p:sp>
      <p:sp>
        <p:nvSpPr>
          <p:cNvPr id="15" name="Text 13"/>
          <p:cNvSpPr/>
          <p:nvPr/>
        </p:nvSpPr>
        <p:spPr>
          <a:xfrm>
            <a:off x="10761821" y="3490913"/>
            <a:ext cx="3074789" cy="317540"/>
          </a:xfrm>
          <a:prstGeom prst="rect">
            <a:avLst/>
          </a:prstGeom>
          <a:noFill/>
          <a:ln/>
        </p:spPr>
        <p:txBody>
          <a:bodyPr wrap="none" lIns="0" tIns="0" rIns="0" bIns="0" rtlCol="0" anchor="t"/>
          <a:lstStyle/>
          <a:p>
            <a:pPr algn="ctr"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Tokom 2024. godine</a:t>
            </a:r>
            <a:endParaRPr lang="en-US" sz="1550" dirty="0"/>
          </a:p>
        </p:txBody>
      </p:sp>
      <p:sp>
        <p:nvSpPr>
          <p:cNvPr id="16" name="Text 14"/>
          <p:cNvSpPr/>
          <p:nvPr/>
        </p:nvSpPr>
        <p:spPr>
          <a:xfrm>
            <a:off x="793790" y="4527828"/>
            <a:ext cx="6955631" cy="1587698"/>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Kako je ovo postignuto? Kombinacijom nekoliko strategija: drastično smanjenje troškova kroz otpuštanja i racionalizaciju ulaganja u podkaste, dva uzastopna povećanja cena pretplate koja korisnici nisu masovno napuštali, diversifikacija ponude (audio knjige, video podkasti, novi pretplatnički nivoi), i poboljšanje pregovaračke pozicije prema muzičkoj industriji.</a:t>
            </a:r>
            <a:endParaRPr lang="en-US" sz="1550" dirty="0"/>
          </a:p>
        </p:txBody>
      </p:sp>
      <p:sp>
        <p:nvSpPr>
          <p:cNvPr id="17" name="Text 15"/>
          <p:cNvSpPr/>
          <p:nvPr/>
        </p:nvSpPr>
        <p:spPr>
          <a:xfrm>
            <a:off x="793790" y="6294120"/>
            <a:ext cx="695563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Ek je 2025. proglasio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„Godinom ubrzanog izvršavanja"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i najavio: </a:t>
            </a:r>
            <a:pPr algn="l" indent="0" marL="0">
              <a:lnSpc>
                <a:spcPts val="2500"/>
              </a:lnSpc>
              <a:buNone/>
            </a:pPr>
            <a:r>
              <a:rPr lang="en-US" sz="1550" i="1" dirty="0">
                <a:solidFill>
                  <a:srgbClr val="272525"/>
                </a:solidFill>
                <a:latin typeface="Source Sans 3" pitchFamily="34" charset="0"/>
                <a:ea typeface="Source Sans 3" pitchFamily="34" charset="-122"/>
                <a:cs typeface="Source Sans 3" pitchFamily="34" charset="-120"/>
              </a:rPr>
              <a:t>„Udvostručićemo ulaganje u muziku, i to ćemo uraditi veoma disciplinovano."</a:t>
            </a:r>
            <a:endParaRPr lang="en-US" sz="1550" dirty="0"/>
          </a:p>
        </p:txBody>
      </p:sp>
      <p:sp>
        <p:nvSpPr>
          <p:cNvPr id="18" name="Shape 16"/>
          <p:cNvSpPr/>
          <p:nvPr/>
        </p:nvSpPr>
        <p:spPr>
          <a:xfrm>
            <a:off x="8241149" y="4572476"/>
            <a:ext cx="5602962" cy="2808089"/>
          </a:xfrm>
          <a:prstGeom prst="roundRect">
            <a:avLst>
              <a:gd name="adj" fmla="val 2969"/>
            </a:avLst>
          </a:prstGeom>
          <a:solidFill>
            <a:srgbClr val="D3DEDC"/>
          </a:solidFill>
          <a:ln/>
        </p:spPr>
      </p:sp>
      <p:pic>
        <p:nvPicPr>
          <p:cNvPr id="19" name="Image 0" descr="preencoded.png">    </p:cNvPr>
          <p:cNvPicPr>
            <a:picLocks noChangeAspect="1"/>
          </p:cNvPicPr>
          <p:nvPr/>
        </p:nvPicPr>
        <p:blipFill>
          <a:blip r:embed="rId1"/>
          <a:stretch>
            <a:fillRect/>
          </a:stretch>
        </p:blipFill>
        <p:spPr>
          <a:xfrm>
            <a:off x="8439507" y="4847153"/>
            <a:ext cx="310039" cy="248007"/>
          </a:xfrm>
          <a:prstGeom prst="rect">
            <a:avLst/>
          </a:prstGeom>
        </p:spPr>
      </p:pic>
      <p:sp>
        <p:nvSpPr>
          <p:cNvPr id="20" name="Text 17"/>
          <p:cNvSpPr/>
          <p:nvPr/>
        </p:nvSpPr>
        <p:spPr>
          <a:xfrm>
            <a:off x="8947904" y="4820364"/>
            <a:ext cx="3283029" cy="31777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a:t>
            </a:r>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 Pitanje za razmišljanje</a:t>
            </a:r>
            <a:endParaRPr lang="en-US" sz="1950" dirty="0"/>
          </a:p>
        </p:txBody>
      </p:sp>
      <p:sp>
        <p:nvSpPr>
          <p:cNvPr id="21" name="Text 18"/>
          <p:cNvSpPr/>
          <p:nvPr/>
        </p:nvSpPr>
        <p:spPr>
          <a:xfrm>
            <a:off x="8947904" y="5336500"/>
            <a:ext cx="4697849" cy="95261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Da li je ovaj preokret dokaz da su otpuštanja bila opravdana? Ili bi Spotify možda došao do istog rezultata i bez njih, samo sporije?</a:t>
            </a:r>
            <a:endParaRPr lang="en-US" sz="1550" dirty="0"/>
          </a:p>
        </p:txBody>
      </p:sp>
      <p:sp>
        <p:nvSpPr>
          <p:cNvPr id="22" name="Text 19"/>
          <p:cNvSpPr/>
          <p:nvPr/>
        </p:nvSpPr>
        <p:spPr>
          <a:xfrm>
            <a:off x="8947904" y="6467713"/>
            <a:ext cx="4697849"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Ovo je fundamentalno pitanje za svakoga ko vodi organizacione promene.</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00720"/>
            <a:ext cx="9928384" cy="446603"/>
          </a:xfrm>
          <a:prstGeom prst="rect">
            <a:avLst/>
          </a:prstGeom>
          <a:noFill/>
          <a:ln/>
        </p:spPr>
        <p:txBody>
          <a:bodyPr wrap="none" lIns="0" tIns="0" rIns="0" bIns="0" rtlCol="0" anchor="t"/>
          <a:lstStyle/>
          <a:p>
            <a:pPr algn="l" indent="0" marL="0">
              <a:lnSpc>
                <a:spcPts val="3500"/>
              </a:lnSpc>
              <a:buNone/>
            </a:pPr>
            <a:r>
              <a:rPr lang="en-US" sz="2800" b="1" dirty="0">
                <a:solidFill>
                  <a:srgbClr val="769993"/>
                </a:solidFill>
                <a:latin typeface="Montserrat Bold" pitchFamily="34" charset="0"/>
                <a:ea typeface="Montserrat Bold" pitchFamily="34" charset="-122"/>
                <a:cs typeface="Montserrat Bold" pitchFamily="34" charset="-120"/>
              </a:rPr>
              <a:t>Nova faza: AI zaokret i promena liderstva (2025–2026)</a:t>
            </a:r>
            <a:endParaRPr lang="en-US" sz="2800" dirty="0"/>
          </a:p>
        </p:txBody>
      </p:sp>
      <p:sp>
        <p:nvSpPr>
          <p:cNvPr id="3" name="Text 1"/>
          <p:cNvSpPr/>
          <p:nvPr/>
        </p:nvSpPr>
        <p:spPr>
          <a:xfrm>
            <a:off x="793790" y="1849160"/>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769993"/>
                </a:solidFill>
                <a:latin typeface="Montserrat Bold" pitchFamily="34" charset="0"/>
                <a:ea typeface="Montserrat Bold" pitchFamily="34" charset="-122"/>
                <a:cs typeface="Montserrat Bold" pitchFamily="34" charset="-120"/>
              </a:rPr>
              <a:t>Promena liderstva</a:t>
            </a:r>
            <a:endParaRPr lang="en-US" sz="1750" dirty="0"/>
          </a:p>
        </p:txBody>
      </p:sp>
      <p:sp>
        <p:nvSpPr>
          <p:cNvPr id="4" name="Text 2"/>
          <p:cNvSpPr/>
          <p:nvPr/>
        </p:nvSpPr>
        <p:spPr>
          <a:xfrm>
            <a:off x="793790" y="2288858"/>
            <a:ext cx="6303526" cy="1357313"/>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Krajem septembra 2025, Spotify je najavio fundamentalnu promenu liderstva. Daniel Ek, osnivač i CEO od samog početka, prelazi na poziciju </a:t>
            </a:r>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izvršnog predsednika upravnog odbora</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od 1. januara 2026. Na mesto ko-CEO-a dolaze </a:t>
            </a:r>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Gustav Söderström</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(zadužen za tehnologiju i proizvod) i </a:t>
            </a:r>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Alex Norström</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(zadužen za komercijalu). Obojica su u kompaniji od njenih najranijih dana — više od 15 godina.</a:t>
            </a:r>
            <a:endParaRPr lang="en-US" sz="1400" dirty="0"/>
          </a:p>
        </p:txBody>
      </p:sp>
      <p:sp>
        <p:nvSpPr>
          <p:cNvPr id="5" name="Text 3"/>
          <p:cNvSpPr/>
          <p:nvPr/>
        </p:nvSpPr>
        <p:spPr>
          <a:xfrm>
            <a:off x="1061680" y="3827026"/>
            <a:ext cx="6035635" cy="81438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„Tokom poslednjih godina, predao sam veliki deo svakodnevnog upravljanja i strateškog usmeravanja Spotifyja Aleksu i Gustavu. Ova promena jednostavno usklađuje titule sa načinom na koji već funkcionišemo." — Daniel Ek</a:t>
            </a:r>
            <a:endParaRPr lang="en-US" sz="1400" dirty="0"/>
          </a:p>
        </p:txBody>
      </p:sp>
      <p:sp>
        <p:nvSpPr>
          <p:cNvPr id="6" name="Shape 4"/>
          <p:cNvSpPr/>
          <p:nvPr/>
        </p:nvSpPr>
        <p:spPr>
          <a:xfrm>
            <a:off x="793790" y="3827026"/>
            <a:ext cx="22860" cy="814388"/>
          </a:xfrm>
          <a:prstGeom prst="rect">
            <a:avLst/>
          </a:prstGeom>
          <a:solidFill>
            <a:srgbClr val="769993"/>
          </a:solidFill>
          <a:ln/>
        </p:spPr>
      </p:sp>
      <p:sp>
        <p:nvSpPr>
          <p:cNvPr id="7" name="Text 5"/>
          <p:cNvSpPr/>
          <p:nvPr/>
        </p:nvSpPr>
        <p:spPr>
          <a:xfrm>
            <a:off x="793790" y="4822269"/>
            <a:ext cx="6303526"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Tržište je reagovalo oprezno — Goldman Sachs je istog dana smanjio rejting Spotifyja, a akcije su pale 3–5%.</a:t>
            </a:r>
            <a:endParaRPr lang="en-US" sz="1400" dirty="0"/>
          </a:p>
        </p:txBody>
      </p:sp>
      <p:sp>
        <p:nvSpPr>
          <p:cNvPr id="8" name="Shape 6"/>
          <p:cNvSpPr/>
          <p:nvPr/>
        </p:nvSpPr>
        <p:spPr>
          <a:xfrm>
            <a:off x="7412117" y="1688425"/>
            <a:ext cx="6560701" cy="3821430"/>
          </a:xfrm>
          <a:prstGeom prst="roundRect">
            <a:avLst>
              <a:gd name="adj" fmla="val 3366"/>
            </a:avLst>
          </a:prstGeom>
          <a:solidFill>
            <a:srgbClr val="769993"/>
          </a:solidFill>
          <a:ln/>
        </p:spPr>
      </p:sp>
      <p:sp>
        <p:nvSpPr>
          <p:cNvPr id="9" name="Text 7"/>
          <p:cNvSpPr/>
          <p:nvPr/>
        </p:nvSpPr>
        <p:spPr>
          <a:xfrm>
            <a:off x="7590711" y="1849160"/>
            <a:ext cx="3112056"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Montserrat Bold" pitchFamily="34" charset="0"/>
                <a:ea typeface="Montserrat Bold" pitchFamily="34" charset="-122"/>
                <a:cs typeface="Montserrat Bold" pitchFamily="34" charset="-120"/>
              </a:rPr>
              <a:t>Rekordni rezultati Q4 2025</a:t>
            </a:r>
            <a:endParaRPr lang="en-US" sz="1750" dirty="0"/>
          </a:p>
        </p:txBody>
      </p:sp>
      <p:sp>
        <p:nvSpPr>
          <p:cNvPr id="10" name="Shape 8"/>
          <p:cNvSpPr/>
          <p:nvPr/>
        </p:nvSpPr>
        <p:spPr>
          <a:xfrm>
            <a:off x="7590711" y="2308979"/>
            <a:ext cx="3021330" cy="1355050"/>
          </a:xfrm>
          <a:prstGeom prst="roundRect">
            <a:avLst>
              <a:gd name="adj" fmla="val 5537"/>
            </a:avLst>
          </a:prstGeom>
          <a:solidFill>
            <a:srgbClr val="E2E9E8"/>
          </a:solidFill>
          <a:ln w="7620">
            <a:solidFill>
              <a:srgbClr val="C8CFCE"/>
            </a:solidFill>
            <a:prstDash val="solid"/>
          </a:ln>
        </p:spPr>
      </p:sp>
      <p:sp>
        <p:nvSpPr>
          <p:cNvPr id="11" name="Text 9"/>
          <p:cNvSpPr/>
          <p:nvPr/>
        </p:nvSpPr>
        <p:spPr>
          <a:xfrm>
            <a:off x="7776924" y="2495193"/>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Montserrat Bold" pitchFamily="34" charset="0"/>
                <a:ea typeface="Montserrat Bold" pitchFamily="34" charset="-122"/>
                <a:cs typeface="Montserrat Bold" pitchFamily="34" charset="-120"/>
              </a:rPr>
              <a:t>751M</a:t>
            </a:r>
            <a:endParaRPr lang="en-US" sz="1750" dirty="0"/>
          </a:p>
        </p:txBody>
      </p:sp>
      <p:sp>
        <p:nvSpPr>
          <p:cNvPr id="12" name="Text 10"/>
          <p:cNvSpPr/>
          <p:nvPr/>
        </p:nvSpPr>
        <p:spPr>
          <a:xfrm>
            <a:off x="7776924" y="2934891"/>
            <a:ext cx="2648903" cy="542925"/>
          </a:xfrm>
          <a:prstGeom prst="rect">
            <a:avLst/>
          </a:prstGeom>
          <a:noFill/>
          <a:ln/>
        </p:spPr>
        <p:txBody>
          <a:bodyPr wrap="square" lIns="0" tIns="0" rIns="0" bIns="0" rtlCol="0" anchor="t"/>
          <a:lstStyle/>
          <a:p>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Mesečno aktivnih korisnika — rekord</a:t>
            </a:r>
            <a:endParaRPr lang="en-US" sz="1400" dirty="0"/>
          </a:p>
        </p:txBody>
      </p:sp>
      <p:sp>
        <p:nvSpPr>
          <p:cNvPr id="13" name="Shape 11"/>
          <p:cNvSpPr/>
          <p:nvPr/>
        </p:nvSpPr>
        <p:spPr>
          <a:xfrm>
            <a:off x="10772775" y="2308979"/>
            <a:ext cx="3021449" cy="1355050"/>
          </a:xfrm>
          <a:prstGeom prst="roundRect">
            <a:avLst>
              <a:gd name="adj" fmla="val 5537"/>
            </a:avLst>
          </a:prstGeom>
          <a:solidFill>
            <a:srgbClr val="E2E9E8"/>
          </a:solidFill>
          <a:ln w="7620">
            <a:solidFill>
              <a:srgbClr val="C8CFCE"/>
            </a:solidFill>
            <a:prstDash val="solid"/>
          </a:ln>
        </p:spPr>
      </p:sp>
      <p:sp>
        <p:nvSpPr>
          <p:cNvPr id="14" name="Text 12"/>
          <p:cNvSpPr/>
          <p:nvPr/>
        </p:nvSpPr>
        <p:spPr>
          <a:xfrm>
            <a:off x="10958989" y="2495193"/>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Montserrat Bold" pitchFamily="34" charset="0"/>
                <a:ea typeface="Montserrat Bold" pitchFamily="34" charset="-122"/>
                <a:cs typeface="Montserrat Bold" pitchFamily="34" charset="-120"/>
              </a:rPr>
              <a:t>4,53B€</a:t>
            </a:r>
            <a:endParaRPr lang="en-US" sz="1750" dirty="0"/>
          </a:p>
        </p:txBody>
      </p:sp>
      <p:sp>
        <p:nvSpPr>
          <p:cNvPr id="15" name="Text 13"/>
          <p:cNvSpPr/>
          <p:nvPr/>
        </p:nvSpPr>
        <p:spPr>
          <a:xfrm>
            <a:off x="10958989" y="2934891"/>
            <a:ext cx="2649022" cy="271463"/>
          </a:xfrm>
          <a:prstGeom prst="rect">
            <a:avLst/>
          </a:prstGeom>
          <a:noFill/>
          <a:ln/>
        </p:spPr>
        <p:txBody>
          <a:bodyPr wrap="none" lIns="0" tIns="0" rIns="0" bIns="0" rtlCol="0" anchor="t"/>
          <a:lstStyle/>
          <a:p>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Prihod u Q4 2025</a:t>
            </a:r>
            <a:endParaRPr lang="en-US" sz="1400" dirty="0"/>
          </a:p>
        </p:txBody>
      </p:sp>
      <p:sp>
        <p:nvSpPr>
          <p:cNvPr id="16" name="Shape 14"/>
          <p:cNvSpPr/>
          <p:nvPr/>
        </p:nvSpPr>
        <p:spPr>
          <a:xfrm>
            <a:off x="7590711" y="3824764"/>
            <a:ext cx="3021330" cy="1083588"/>
          </a:xfrm>
          <a:prstGeom prst="roundRect">
            <a:avLst>
              <a:gd name="adj" fmla="val 6924"/>
            </a:avLst>
          </a:prstGeom>
          <a:solidFill>
            <a:srgbClr val="E2E9E8"/>
          </a:solidFill>
          <a:ln w="7620">
            <a:solidFill>
              <a:srgbClr val="C8CFCE"/>
            </a:solidFill>
            <a:prstDash val="solid"/>
          </a:ln>
        </p:spPr>
      </p:sp>
      <p:sp>
        <p:nvSpPr>
          <p:cNvPr id="17" name="Text 15"/>
          <p:cNvSpPr/>
          <p:nvPr/>
        </p:nvSpPr>
        <p:spPr>
          <a:xfrm>
            <a:off x="7776924" y="4010977"/>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Montserrat Bold" pitchFamily="34" charset="0"/>
                <a:ea typeface="Montserrat Bold" pitchFamily="34" charset="-122"/>
                <a:cs typeface="Montserrat Bold" pitchFamily="34" charset="-120"/>
              </a:rPr>
              <a:t>+47%</a:t>
            </a:r>
            <a:endParaRPr lang="en-US" sz="1750" dirty="0"/>
          </a:p>
        </p:txBody>
      </p:sp>
      <p:sp>
        <p:nvSpPr>
          <p:cNvPr id="18" name="Text 16"/>
          <p:cNvSpPr/>
          <p:nvPr/>
        </p:nvSpPr>
        <p:spPr>
          <a:xfrm>
            <a:off x="7776924" y="4450675"/>
            <a:ext cx="2648903" cy="271463"/>
          </a:xfrm>
          <a:prstGeom prst="rect">
            <a:avLst/>
          </a:prstGeom>
          <a:noFill/>
          <a:ln/>
        </p:spPr>
        <p:txBody>
          <a:bodyPr wrap="none" lIns="0" tIns="0" rIns="0" bIns="0" rtlCol="0" anchor="t"/>
          <a:lstStyle/>
          <a:p>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Rast operativnog prihoda na 701M€</a:t>
            </a:r>
            <a:endParaRPr lang="en-US" sz="1400" dirty="0"/>
          </a:p>
        </p:txBody>
      </p:sp>
      <p:sp>
        <p:nvSpPr>
          <p:cNvPr id="19" name="Shape 17"/>
          <p:cNvSpPr/>
          <p:nvPr/>
        </p:nvSpPr>
        <p:spPr>
          <a:xfrm>
            <a:off x="10772775" y="3824764"/>
            <a:ext cx="3021449" cy="1083588"/>
          </a:xfrm>
          <a:prstGeom prst="roundRect">
            <a:avLst>
              <a:gd name="adj" fmla="val 6924"/>
            </a:avLst>
          </a:prstGeom>
          <a:solidFill>
            <a:srgbClr val="E2E9E8"/>
          </a:solidFill>
          <a:ln w="7620">
            <a:solidFill>
              <a:srgbClr val="C8CFCE"/>
            </a:solidFill>
            <a:prstDash val="solid"/>
          </a:ln>
        </p:spPr>
      </p:sp>
      <p:sp>
        <p:nvSpPr>
          <p:cNvPr id="20" name="Text 18"/>
          <p:cNvSpPr/>
          <p:nvPr/>
        </p:nvSpPr>
        <p:spPr>
          <a:xfrm>
            <a:off x="10958989" y="4010977"/>
            <a:ext cx="2232779" cy="278963"/>
          </a:xfrm>
          <a:prstGeom prst="rect">
            <a:avLst/>
          </a:prstGeom>
          <a:noFill/>
          <a:ln/>
        </p:spPr>
        <p:txBody>
          <a:bodyPr wrap="none" lIns="0" tIns="0" rIns="0" bIns="0" rtlCol="0" anchor="t"/>
          <a:lstStyle/>
          <a:p>
            <a:pPr algn="l" indent="0" marL="0">
              <a:lnSpc>
                <a:spcPts val="2150"/>
              </a:lnSpc>
              <a:buNone/>
            </a:pPr>
            <a:r>
              <a:rPr lang="en-US" sz="1750" b="1" dirty="0">
                <a:solidFill>
                  <a:srgbClr val="000000"/>
                </a:solidFill>
                <a:latin typeface="Montserrat Bold" pitchFamily="34" charset="0"/>
                <a:ea typeface="Montserrat Bold" pitchFamily="34" charset="-122"/>
                <a:cs typeface="Montserrat Bold" pitchFamily="34" charset="-120"/>
              </a:rPr>
              <a:t>2,9B€</a:t>
            </a:r>
            <a:endParaRPr lang="en-US" sz="1750" dirty="0"/>
          </a:p>
        </p:txBody>
      </p:sp>
      <p:sp>
        <p:nvSpPr>
          <p:cNvPr id="21" name="Text 19"/>
          <p:cNvSpPr/>
          <p:nvPr/>
        </p:nvSpPr>
        <p:spPr>
          <a:xfrm>
            <a:off x="10958989" y="4450675"/>
            <a:ext cx="2649022" cy="271463"/>
          </a:xfrm>
          <a:prstGeom prst="rect">
            <a:avLst/>
          </a:prstGeom>
          <a:noFill/>
          <a:ln/>
        </p:spPr>
        <p:txBody>
          <a:bodyPr wrap="none" lIns="0" tIns="0" rIns="0" bIns="0" rtlCol="0" anchor="t"/>
          <a:lstStyle/>
          <a:p>
            <a:pPr algn="l" indent="0" marL="0">
              <a:lnSpc>
                <a:spcPts val="2100"/>
              </a:lnSpc>
              <a:buNone/>
            </a:pPr>
            <a:r>
              <a:rPr lang="en-US" sz="1400" dirty="0">
                <a:solidFill>
                  <a:srgbClr val="000000"/>
                </a:solidFill>
                <a:latin typeface="Source Sans 3" pitchFamily="34" charset="0"/>
                <a:ea typeface="Source Sans 3" pitchFamily="34" charset="-122"/>
                <a:cs typeface="Source Sans 3" pitchFamily="34" charset="-120"/>
              </a:rPr>
              <a:t>Slobodan novčani tok za 2025.</a:t>
            </a:r>
            <a:endParaRPr lang="en-US" sz="1400" dirty="0"/>
          </a:p>
        </p:txBody>
      </p:sp>
      <p:sp>
        <p:nvSpPr>
          <p:cNvPr id="22" name="Text 20"/>
          <p:cNvSpPr/>
          <p:nvPr/>
        </p:nvSpPr>
        <p:spPr>
          <a:xfrm>
            <a:off x="793790" y="5690711"/>
            <a:ext cx="13042821" cy="814388"/>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Istovremeno, Spotify se strateški pozicionira kao </a:t>
            </a:r>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AI kompanija za audio</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Kompanija je lansirala AI funkcionalnosti poput „Prompted Playlists" (gde korisnici opisuju željeni zvuk, a AI kreira plejlistu), alate za prevođenje podkasta, i AI-vođenu personalizaciju reklama. Rashodi za istraživanje i razvoj su smanjeni za 6%, na 1,39 milijardi evra — </a:t>
            </a:r>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Spotify radi više sa manje ljudi</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a:t>
            </a:r>
            <a:endParaRPr lang="en-US" sz="1400" dirty="0"/>
          </a:p>
        </p:txBody>
      </p:sp>
      <p:sp>
        <p:nvSpPr>
          <p:cNvPr id="23" name="Text 21"/>
          <p:cNvSpPr/>
          <p:nvPr/>
        </p:nvSpPr>
        <p:spPr>
          <a:xfrm>
            <a:off x="793790" y="6685955"/>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Ek je izjavio: </a:t>
            </a:r>
            <a:pPr algn="l" indent="0" marL="0">
              <a:lnSpc>
                <a:spcPts val="2100"/>
              </a:lnSpc>
              <a:buNone/>
            </a:pPr>
            <a:r>
              <a:rPr lang="en-US" sz="1400" i="1" dirty="0">
                <a:solidFill>
                  <a:srgbClr val="272525"/>
                </a:solidFill>
                <a:latin typeface="Source Sans 3" pitchFamily="34" charset="0"/>
                <a:ea typeface="Source Sans 3" pitchFamily="34" charset="-122"/>
                <a:cs typeface="Source Sans 3" pitchFamily="34" charset="-120"/>
              </a:rPr>
              <a:t>„Ono što smo zapravo izgradili jeste tehnološka platforma za audio — i sve više za sve načine na koje kreatori komuniciraju sa publikom."</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Ko-CEO Norström je 2026. proglasio </a:t>
            </a:r>
            <a:pPr algn="l" indent="0" marL="0">
              <a:lnSpc>
                <a:spcPts val="2100"/>
              </a:lnSpc>
              <a:buNone/>
            </a:pPr>
            <a:r>
              <a:rPr lang="en-US" sz="1400" b="1" dirty="0">
                <a:solidFill>
                  <a:srgbClr val="272525"/>
                </a:solidFill>
                <a:latin typeface="Source Sans 3" pitchFamily="34" charset="0"/>
                <a:ea typeface="Source Sans 3" pitchFamily="34" charset="-122"/>
                <a:cs typeface="Source Sans 3" pitchFamily="34" charset="-120"/>
              </a:rPr>
              <a:t>„Godinom podizanja ambicija"</a:t>
            </a:r>
            <a:pPr algn="l" indent="0" marL="0">
              <a:lnSpc>
                <a:spcPts val="2100"/>
              </a:lnSpc>
              <a:buNone/>
            </a:pPr>
            <a:r>
              <a:rPr lang="en-US" sz="1400" dirty="0">
                <a:solidFill>
                  <a:srgbClr val="272525"/>
                </a:solidFill>
                <a:latin typeface="Source Sans 3" pitchFamily="34" charset="0"/>
                <a:ea typeface="Source Sans 3" pitchFamily="34" charset="-122"/>
                <a:cs typeface="Source Sans 3" pitchFamily="34" charset="-120"/>
              </a:rPr>
              <a:t>: </a:t>
            </a:r>
            <a:pPr algn="l" indent="0" marL="0">
              <a:lnSpc>
                <a:spcPts val="2100"/>
              </a:lnSpc>
              <a:buNone/>
            </a:pPr>
            <a:r>
              <a:rPr lang="en-US" sz="1400" i="1" dirty="0">
                <a:solidFill>
                  <a:srgbClr val="272525"/>
                </a:solidFill>
                <a:latin typeface="Source Sans 3" pitchFamily="34" charset="0"/>
                <a:ea typeface="Source Sans 3" pitchFamily="34" charset="-122"/>
                <a:cs typeface="Source Sans 3" pitchFamily="34" charset="-120"/>
              </a:rPr>
              <a:t>„Osnovani smo da rešimo ono što je delovalo nemoguće, i ambicija je bila pokretačka snaga iza našeg uspeha od najranijih dana."</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04599" y="537210"/>
            <a:ext cx="2753201" cy="245626"/>
          </a:xfrm>
          <a:prstGeom prst="rect">
            <a:avLst/>
          </a:prstGeom>
          <a:noFill/>
          <a:ln/>
        </p:spPr>
        <p:txBody>
          <a:bodyPr wrap="none" lIns="0" tIns="0" rIns="0" bIns="0" rtlCol="0" anchor="t"/>
          <a:lstStyle/>
          <a:p>
            <a:pPr algn="l" indent="0" marL="0">
              <a:lnSpc>
                <a:spcPts val="1900"/>
              </a:lnSpc>
              <a:buNone/>
            </a:pPr>
            <a:r>
              <a:rPr lang="en-US" sz="1500" b="1" dirty="0">
                <a:solidFill>
                  <a:srgbClr val="769993"/>
                </a:solidFill>
                <a:latin typeface="Montserrat Bold" pitchFamily="34" charset="0"/>
                <a:ea typeface="Montserrat Bold" pitchFamily="34" charset="-122"/>
                <a:cs typeface="Montserrat Bold" pitchFamily="34" charset="-120"/>
              </a:rPr>
              <a:t>Hronologija transformacije</a:t>
            </a:r>
            <a:endParaRPr lang="en-US" sz="1500" dirty="0"/>
          </a:p>
        </p:txBody>
      </p:sp>
      <p:sp>
        <p:nvSpPr>
          <p:cNvPr id="3" name="Shape 1"/>
          <p:cNvSpPr/>
          <p:nvPr/>
        </p:nvSpPr>
        <p:spPr>
          <a:xfrm>
            <a:off x="7307580" y="880110"/>
            <a:ext cx="15240" cy="6812161"/>
          </a:xfrm>
          <a:prstGeom prst="roundRect">
            <a:avLst>
              <a:gd name="adj" fmla="val 270788"/>
            </a:avLst>
          </a:prstGeom>
          <a:solidFill>
            <a:srgbClr val="C8CFCE"/>
          </a:solidFill>
          <a:ln/>
        </p:spPr>
      </p:sp>
      <p:sp>
        <p:nvSpPr>
          <p:cNvPr id="4" name="Shape 2"/>
          <p:cNvSpPr/>
          <p:nvPr/>
        </p:nvSpPr>
        <p:spPr>
          <a:xfrm>
            <a:off x="7133987" y="982980"/>
            <a:ext cx="196453" cy="15240"/>
          </a:xfrm>
          <a:prstGeom prst="roundRect">
            <a:avLst>
              <a:gd name="adj" fmla="val 270788"/>
            </a:avLst>
          </a:prstGeom>
          <a:solidFill>
            <a:srgbClr val="C8CFCE"/>
          </a:solidFill>
          <a:ln/>
        </p:spPr>
      </p:sp>
      <p:sp>
        <p:nvSpPr>
          <p:cNvPr id="5" name="Shape 3"/>
          <p:cNvSpPr/>
          <p:nvPr/>
        </p:nvSpPr>
        <p:spPr>
          <a:xfrm>
            <a:off x="7278410" y="953810"/>
            <a:ext cx="73581" cy="73581"/>
          </a:xfrm>
          <a:prstGeom prst="roundRect">
            <a:avLst>
              <a:gd name="adj" fmla="val 621356"/>
            </a:avLst>
          </a:prstGeom>
          <a:solidFill>
            <a:srgbClr val="769993"/>
          </a:solidFill>
          <a:ln/>
        </p:spPr>
      </p:sp>
      <p:sp>
        <p:nvSpPr>
          <p:cNvPr id="6" name="Text 4"/>
          <p:cNvSpPr/>
          <p:nvPr/>
        </p:nvSpPr>
        <p:spPr>
          <a:xfrm>
            <a:off x="5694045" y="913805"/>
            <a:ext cx="1228130" cy="153591"/>
          </a:xfrm>
          <a:prstGeom prst="rect">
            <a:avLst/>
          </a:prstGeom>
          <a:noFill/>
          <a:ln/>
        </p:spPr>
        <p:txBody>
          <a:bodyPr wrap="none" lIns="0" tIns="0" rIns="0" bIns="0" rtlCol="0" anchor="t"/>
          <a:lstStyle/>
          <a:p>
            <a:pPr algn="r"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2006</a:t>
            </a:r>
            <a:endParaRPr lang="en-US" sz="950" dirty="0"/>
          </a:p>
        </p:txBody>
      </p:sp>
      <p:sp>
        <p:nvSpPr>
          <p:cNvPr id="7" name="Text 5"/>
          <p:cNvSpPr/>
          <p:nvPr/>
        </p:nvSpPr>
        <p:spPr>
          <a:xfrm>
            <a:off x="604599" y="1096566"/>
            <a:ext cx="6317575" cy="117396"/>
          </a:xfrm>
          <a:prstGeom prst="rect">
            <a:avLst/>
          </a:prstGeom>
          <a:noFill/>
          <a:ln/>
        </p:spPr>
        <p:txBody>
          <a:bodyPr wrap="none" lIns="0" tIns="0" rIns="0" bIns="0" rtlCol="0" anchor="t"/>
          <a:lstStyle/>
          <a:p>
            <a:pPr algn="r"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Osnivanje Spotifyja u Stokholmu.</a:t>
            </a:r>
            <a:endParaRPr lang="en-US" sz="750" dirty="0"/>
          </a:p>
        </p:txBody>
      </p:sp>
      <p:sp>
        <p:nvSpPr>
          <p:cNvPr id="8" name="Shape 6"/>
          <p:cNvSpPr/>
          <p:nvPr/>
        </p:nvSpPr>
        <p:spPr>
          <a:xfrm>
            <a:off x="7299960" y="1473279"/>
            <a:ext cx="196453" cy="15240"/>
          </a:xfrm>
          <a:prstGeom prst="roundRect">
            <a:avLst>
              <a:gd name="adj" fmla="val 270788"/>
            </a:avLst>
          </a:prstGeom>
          <a:solidFill>
            <a:srgbClr val="C8CFCE"/>
          </a:solidFill>
          <a:ln/>
        </p:spPr>
      </p:sp>
      <p:sp>
        <p:nvSpPr>
          <p:cNvPr id="9" name="Shape 7"/>
          <p:cNvSpPr/>
          <p:nvPr/>
        </p:nvSpPr>
        <p:spPr>
          <a:xfrm>
            <a:off x="7278410" y="1444109"/>
            <a:ext cx="73581" cy="73581"/>
          </a:xfrm>
          <a:prstGeom prst="roundRect">
            <a:avLst>
              <a:gd name="adj" fmla="val 621356"/>
            </a:avLst>
          </a:prstGeom>
          <a:solidFill>
            <a:srgbClr val="769993"/>
          </a:solidFill>
          <a:ln/>
        </p:spPr>
      </p:sp>
      <p:sp>
        <p:nvSpPr>
          <p:cNvPr id="10" name="Text 8"/>
          <p:cNvSpPr/>
          <p:nvPr/>
        </p:nvSpPr>
        <p:spPr>
          <a:xfrm>
            <a:off x="7708225" y="1404104"/>
            <a:ext cx="1228130" cy="153591"/>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2008–2022</a:t>
            </a:r>
            <a:endParaRPr lang="en-US" sz="950" dirty="0"/>
          </a:p>
        </p:txBody>
      </p:sp>
      <p:sp>
        <p:nvSpPr>
          <p:cNvPr id="11" name="Text 9"/>
          <p:cNvSpPr/>
          <p:nvPr/>
        </p:nvSpPr>
        <p:spPr>
          <a:xfrm>
            <a:off x="7708225" y="1586865"/>
            <a:ext cx="6317575" cy="117396"/>
          </a:xfrm>
          <a:prstGeom prst="rect">
            <a:avLst/>
          </a:prstGeom>
          <a:noFill/>
          <a:ln/>
        </p:spPr>
        <p:txBody>
          <a:bodyPr wrap="none" lIns="0" tIns="0" rIns="0" bIns="0" rtlCol="0" anchor="t"/>
          <a:lstStyle/>
          <a:p>
            <a:pPr algn="l"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Rast do dominantne pozicije u strimovanju muzike; nikada godišnji profit.</a:t>
            </a:r>
            <a:endParaRPr lang="en-US" sz="750" dirty="0"/>
          </a:p>
        </p:txBody>
      </p:sp>
      <p:sp>
        <p:nvSpPr>
          <p:cNvPr id="12" name="Shape 10"/>
          <p:cNvSpPr/>
          <p:nvPr/>
        </p:nvSpPr>
        <p:spPr>
          <a:xfrm>
            <a:off x="7133987" y="1931789"/>
            <a:ext cx="196453" cy="15240"/>
          </a:xfrm>
          <a:prstGeom prst="roundRect">
            <a:avLst>
              <a:gd name="adj" fmla="val 270788"/>
            </a:avLst>
          </a:prstGeom>
          <a:solidFill>
            <a:srgbClr val="C8CFCE"/>
          </a:solidFill>
          <a:ln/>
        </p:spPr>
      </p:sp>
      <p:sp>
        <p:nvSpPr>
          <p:cNvPr id="13" name="Shape 11"/>
          <p:cNvSpPr/>
          <p:nvPr/>
        </p:nvSpPr>
        <p:spPr>
          <a:xfrm>
            <a:off x="7278410" y="1902619"/>
            <a:ext cx="73581" cy="73581"/>
          </a:xfrm>
          <a:prstGeom prst="roundRect">
            <a:avLst>
              <a:gd name="adj" fmla="val 621356"/>
            </a:avLst>
          </a:prstGeom>
          <a:solidFill>
            <a:srgbClr val="769993"/>
          </a:solidFill>
          <a:ln/>
        </p:spPr>
      </p:sp>
      <p:sp>
        <p:nvSpPr>
          <p:cNvPr id="14" name="Text 12"/>
          <p:cNvSpPr/>
          <p:nvPr/>
        </p:nvSpPr>
        <p:spPr>
          <a:xfrm>
            <a:off x="5694045" y="1862614"/>
            <a:ext cx="1228130" cy="153591"/>
          </a:xfrm>
          <a:prstGeom prst="rect">
            <a:avLst/>
          </a:prstGeom>
          <a:noFill/>
          <a:ln/>
        </p:spPr>
        <p:txBody>
          <a:bodyPr wrap="none" lIns="0" tIns="0" rIns="0" bIns="0" rtlCol="0" anchor="t"/>
          <a:lstStyle/>
          <a:p>
            <a:pPr algn="r"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2020–2021</a:t>
            </a:r>
            <a:endParaRPr lang="en-US" sz="950" dirty="0"/>
          </a:p>
        </p:txBody>
      </p:sp>
      <p:sp>
        <p:nvSpPr>
          <p:cNvPr id="15" name="Text 13"/>
          <p:cNvSpPr/>
          <p:nvPr/>
        </p:nvSpPr>
        <p:spPr>
          <a:xfrm>
            <a:off x="604599" y="2045375"/>
            <a:ext cx="6317575" cy="117396"/>
          </a:xfrm>
          <a:prstGeom prst="rect">
            <a:avLst/>
          </a:prstGeom>
          <a:noFill/>
          <a:ln/>
        </p:spPr>
        <p:txBody>
          <a:bodyPr wrap="none" lIns="0" tIns="0" rIns="0" bIns="0" rtlCol="0" anchor="t"/>
          <a:lstStyle/>
          <a:p>
            <a:pPr algn="r"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Agresivna ekspanzija podstaknuta jeftinim kapitalom — masovno zapošljavanje, ulaganja u podkaste i audio knjige.</a:t>
            </a:r>
            <a:endParaRPr lang="en-US" sz="750" dirty="0"/>
          </a:p>
        </p:txBody>
      </p:sp>
      <p:sp>
        <p:nvSpPr>
          <p:cNvPr id="16" name="Shape 14"/>
          <p:cNvSpPr/>
          <p:nvPr/>
        </p:nvSpPr>
        <p:spPr>
          <a:xfrm>
            <a:off x="7299960" y="2390299"/>
            <a:ext cx="196453" cy="15240"/>
          </a:xfrm>
          <a:prstGeom prst="roundRect">
            <a:avLst>
              <a:gd name="adj" fmla="val 270788"/>
            </a:avLst>
          </a:prstGeom>
          <a:solidFill>
            <a:srgbClr val="C8CFCE"/>
          </a:solidFill>
          <a:ln/>
        </p:spPr>
      </p:sp>
      <p:sp>
        <p:nvSpPr>
          <p:cNvPr id="17" name="Shape 15"/>
          <p:cNvSpPr/>
          <p:nvPr/>
        </p:nvSpPr>
        <p:spPr>
          <a:xfrm>
            <a:off x="7278410" y="2361128"/>
            <a:ext cx="73581" cy="73581"/>
          </a:xfrm>
          <a:prstGeom prst="roundRect">
            <a:avLst>
              <a:gd name="adj" fmla="val 621356"/>
            </a:avLst>
          </a:prstGeom>
          <a:solidFill>
            <a:srgbClr val="769993"/>
          </a:solidFill>
          <a:ln/>
        </p:spPr>
      </p:sp>
      <p:sp>
        <p:nvSpPr>
          <p:cNvPr id="18" name="Text 16"/>
          <p:cNvSpPr/>
          <p:nvPr/>
        </p:nvSpPr>
        <p:spPr>
          <a:xfrm>
            <a:off x="7708225" y="2321123"/>
            <a:ext cx="1228130" cy="153591"/>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2022</a:t>
            </a:r>
            <a:endParaRPr lang="en-US" sz="950" dirty="0"/>
          </a:p>
        </p:txBody>
      </p:sp>
      <p:sp>
        <p:nvSpPr>
          <p:cNvPr id="19" name="Text 17"/>
          <p:cNvSpPr/>
          <p:nvPr/>
        </p:nvSpPr>
        <p:spPr>
          <a:xfrm>
            <a:off x="7708225" y="2503884"/>
            <a:ext cx="6317575" cy="117396"/>
          </a:xfrm>
          <a:prstGeom prst="rect">
            <a:avLst/>
          </a:prstGeom>
          <a:noFill/>
          <a:ln/>
        </p:spPr>
        <p:txBody>
          <a:bodyPr wrap="none" lIns="0" tIns="0" rIns="0" bIns="0" rtlCol="0" anchor="t"/>
          <a:lstStyle/>
          <a:p>
            <a:pPr algn="l"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Ekonomsko okruženje se menja — rast kamatnih stopa, skuplji kapital, pritisak na profitabilnost.</a:t>
            </a:r>
            <a:endParaRPr lang="en-US" sz="750" dirty="0"/>
          </a:p>
        </p:txBody>
      </p:sp>
      <p:sp>
        <p:nvSpPr>
          <p:cNvPr id="20" name="Shape 18"/>
          <p:cNvSpPr/>
          <p:nvPr/>
        </p:nvSpPr>
        <p:spPr>
          <a:xfrm>
            <a:off x="7133987" y="2848808"/>
            <a:ext cx="196453" cy="15240"/>
          </a:xfrm>
          <a:prstGeom prst="roundRect">
            <a:avLst>
              <a:gd name="adj" fmla="val 270788"/>
            </a:avLst>
          </a:prstGeom>
          <a:solidFill>
            <a:srgbClr val="C8CFCE"/>
          </a:solidFill>
          <a:ln/>
        </p:spPr>
      </p:sp>
      <p:sp>
        <p:nvSpPr>
          <p:cNvPr id="21" name="Shape 19"/>
          <p:cNvSpPr/>
          <p:nvPr/>
        </p:nvSpPr>
        <p:spPr>
          <a:xfrm>
            <a:off x="7278410" y="2819638"/>
            <a:ext cx="73581" cy="73581"/>
          </a:xfrm>
          <a:prstGeom prst="roundRect">
            <a:avLst>
              <a:gd name="adj" fmla="val 621356"/>
            </a:avLst>
          </a:prstGeom>
          <a:solidFill>
            <a:srgbClr val="769993"/>
          </a:solidFill>
          <a:ln/>
        </p:spPr>
      </p:sp>
      <p:sp>
        <p:nvSpPr>
          <p:cNvPr id="22" name="Text 20"/>
          <p:cNvSpPr/>
          <p:nvPr/>
        </p:nvSpPr>
        <p:spPr>
          <a:xfrm>
            <a:off x="5694045" y="2779633"/>
            <a:ext cx="1228130" cy="153591"/>
          </a:xfrm>
          <a:prstGeom prst="rect">
            <a:avLst/>
          </a:prstGeom>
          <a:noFill/>
          <a:ln/>
        </p:spPr>
        <p:txBody>
          <a:bodyPr wrap="none" lIns="0" tIns="0" rIns="0" bIns="0" rtlCol="0" anchor="t"/>
          <a:lstStyle/>
          <a:p>
            <a:pPr algn="r"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Januar 2023</a:t>
            </a:r>
            <a:endParaRPr lang="en-US" sz="950" dirty="0"/>
          </a:p>
        </p:txBody>
      </p:sp>
      <p:sp>
        <p:nvSpPr>
          <p:cNvPr id="23" name="Text 21"/>
          <p:cNvSpPr/>
          <p:nvPr/>
        </p:nvSpPr>
        <p:spPr>
          <a:xfrm>
            <a:off x="604599" y="2962394"/>
            <a:ext cx="6317575" cy="117396"/>
          </a:xfrm>
          <a:prstGeom prst="rect">
            <a:avLst/>
          </a:prstGeom>
          <a:noFill/>
          <a:ln/>
        </p:spPr>
        <p:txBody>
          <a:bodyPr wrap="none" lIns="0" tIns="0" rIns="0" bIns="0" rtlCol="0" anchor="t"/>
          <a:lstStyle/>
          <a:p>
            <a:pPr algn="r"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Prvo otpuštanje — 6% zaposlenih (oko 600 ljudi).</a:t>
            </a:r>
            <a:endParaRPr lang="en-US" sz="750" dirty="0"/>
          </a:p>
        </p:txBody>
      </p:sp>
      <p:sp>
        <p:nvSpPr>
          <p:cNvPr id="24" name="Shape 22"/>
          <p:cNvSpPr/>
          <p:nvPr/>
        </p:nvSpPr>
        <p:spPr>
          <a:xfrm>
            <a:off x="7299960" y="3307318"/>
            <a:ext cx="196453" cy="15240"/>
          </a:xfrm>
          <a:prstGeom prst="roundRect">
            <a:avLst>
              <a:gd name="adj" fmla="val 270788"/>
            </a:avLst>
          </a:prstGeom>
          <a:solidFill>
            <a:srgbClr val="C8CFCE"/>
          </a:solidFill>
          <a:ln/>
        </p:spPr>
      </p:sp>
      <p:sp>
        <p:nvSpPr>
          <p:cNvPr id="25" name="Shape 23"/>
          <p:cNvSpPr/>
          <p:nvPr/>
        </p:nvSpPr>
        <p:spPr>
          <a:xfrm>
            <a:off x="7278410" y="3278148"/>
            <a:ext cx="73581" cy="73581"/>
          </a:xfrm>
          <a:prstGeom prst="roundRect">
            <a:avLst>
              <a:gd name="adj" fmla="val 621356"/>
            </a:avLst>
          </a:prstGeom>
          <a:solidFill>
            <a:srgbClr val="769993"/>
          </a:solidFill>
          <a:ln/>
        </p:spPr>
      </p:sp>
      <p:sp>
        <p:nvSpPr>
          <p:cNvPr id="26" name="Text 24"/>
          <p:cNvSpPr/>
          <p:nvPr/>
        </p:nvSpPr>
        <p:spPr>
          <a:xfrm>
            <a:off x="7708225" y="3238143"/>
            <a:ext cx="1228130" cy="153591"/>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Jun 2023</a:t>
            </a:r>
            <a:endParaRPr lang="en-US" sz="950" dirty="0"/>
          </a:p>
        </p:txBody>
      </p:sp>
      <p:sp>
        <p:nvSpPr>
          <p:cNvPr id="27" name="Text 25"/>
          <p:cNvSpPr/>
          <p:nvPr/>
        </p:nvSpPr>
        <p:spPr>
          <a:xfrm>
            <a:off x="7708225" y="3420904"/>
            <a:ext cx="6317575" cy="117396"/>
          </a:xfrm>
          <a:prstGeom prst="rect">
            <a:avLst/>
          </a:prstGeom>
          <a:noFill/>
          <a:ln/>
        </p:spPr>
        <p:txBody>
          <a:bodyPr wrap="none" lIns="0" tIns="0" rIns="0" bIns="0" rtlCol="0" anchor="t"/>
          <a:lstStyle/>
          <a:p>
            <a:pPr algn="l"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Drugo otpuštanje — oko 2% zaposlenih.</a:t>
            </a:r>
            <a:endParaRPr lang="en-US" sz="750" dirty="0"/>
          </a:p>
        </p:txBody>
      </p:sp>
      <p:sp>
        <p:nvSpPr>
          <p:cNvPr id="28" name="Shape 26"/>
          <p:cNvSpPr/>
          <p:nvPr/>
        </p:nvSpPr>
        <p:spPr>
          <a:xfrm>
            <a:off x="7133987" y="3765828"/>
            <a:ext cx="196453" cy="15240"/>
          </a:xfrm>
          <a:prstGeom prst="roundRect">
            <a:avLst>
              <a:gd name="adj" fmla="val 270788"/>
            </a:avLst>
          </a:prstGeom>
          <a:solidFill>
            <a:srgbClr val="C8CFCE"/>
          </a:solidFill>
          <a:ln/>
        </p:spPr>
      </p:sp>
      <p:sp>
        <p:nvSpPr>
          <p:cNvPr id="29" name="Shape 27"/>
          <p:cNvSpPr/>
          <p:nvPr/>
        </p:nvSpPr>
        <p:spPr>
          <a:xfrm>
            <a:off x="7278410" y="3736658"/>
            <a:ext cx="73581" cy="73581"/>
          </a:xfrm>
          <a:prstGeom prst="roundRect">
            <a:avLst>
              <a:gd name="adj" fmla="val 621356"/>
            </a:avLst>
          </a:prstGeom>
          <a:solidFill>
            <a:srgbClr val="769993"/>
          </a:solidFill>
          <a:ln/>
        </p:spPr>
      </p:sp>
      <p:sp>
        <p:nvSpPr>
          <p:cNvPr id="30" name="Text 28"/>
          <p:cNvSpPr/>
          <p:nvPr/>
        </p:nvSpPr>
        <p:spPr>
          <a:xfrm>
            <a:off x="5694045" y="3696653"/>
            <a:ext cx="1228130" cy="153591"/>
          </a:xfrm>
          <a:prstGeom prst="rect">
            <a:avLst/>
          </a:prstGeom>
          <a:noFill/>
          <a:ln/>
        </p:spPr>
        <p:txBody>
          <a:bodyPr wrap="none" lIns="0" tIns="0" rIns="0" bIns="0" rtlCol="0" anchor="t"/>
          <a:lstStyle/>
          <a:p>
            <a:pPr algn="r"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Decembar 2023</a:t>
            </a:r>
            <a:endParaRPr lang="en-US" sz="950" dirty="0"/>
          </a:p>
        </p:txBody>
      </p:sp>
      <p:sp>
        <p:nvSpPr>
          <p:cNvPr id="31" name="Text 29"/>
          <p:cNvSpPr/>
          <p:nvPr/>
        </p:nvSpPr>
        <p:spPr>
          <a:xfrm>
            <a:off x="604599" y="3879413"/>
            <a:ext cx="6317575" cy="117396"/>
          </a:xfrm>
          <a:prstGeom prst="rect">
            <a:avLst/>
          </a:prstGeom>
          <a:noFill/>
          <a:ln/>
        </p:spPr>
        <p:txBody>
          <a:bodyPr wrap="none" lIns="0" tIns="0" rIns="0" bIns="0" rtlCol="0" anchor="t"/>
          <a:lstStyle/>
          <a:p>
            <a:pPr algn="r"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Treće i najveće otpuštanje — 17% zaposlenih (1.500 ljudi). Odlazak CFO-a.</a:t>
            </a:r>
            <a:endParaRPr lang="en-US" sz="750" dirty="0"/>
          </a:p>
        </p:txBody>
      </p:sp>
      <p:sp>
        <p:nvSpPr>
          <p:cNvPr id="32" name="Shape 30"/>
          <p:cNvSpPr/>
          <p:nvPr/>
        </p:nvSpPr>
        <p:spPr>
          <a:xfrm>
            <a:off x="7299960" y="4224338"/>
            <a:ext cx="196453" cy="15240"/>
          </a:xfrm>
          <a:prstGeom prst="roundRect">
            <a:avLst>
              <a:gd name="adj" fmla="val 270788"/>
            </a:avLst>
          </a:prstGeom>
          <a:solidFill>
            <a:srgbClr val="C8CFCE"/>
          </a:solidFill>
          <a:ln/>
        </p:spPr>
      </p:sp>
      <p:sp>
        <p:nvSpPr>
          <p:cNvPr id="33" name="Shape 31"/>
          <p:cNvSpPr/>
          <p:nvPr/>
        </p:nvSpPr>
        <p:spPr>
          <a:xfrm>
            <a:off x="7278410" y="4195167"/>
            <a:ext cx="73581" cy="73581"/>
          </a:xfrm>
          <a:prstGeom prst="roundRect">
            <a:avLst>
              <a:gd name="adj" fmla="val 621356"/>
            </a:avLst>
          </a:prstGeom>
          <a:solidFill>
            <a:srgbClr val="769993"/>
          </a:solidFill>
          <a:ln/>
        </p:spPr>
      </p:sp>
      <p:sp>
        <p:nvSpPr>
          <p:cNvPr id="34" name="Text 32"/>
          <p:cNvSpPr/>
          <p:nvPr/>
        </p:nvSpPr>
        <p:spPr>
          <a:xfrm>
            <a:off x="7708225" y="4155162"/>
            <a:ext cx="1228130" cy="153591"/>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Q1 2024</a:t>
            </a:r>
            <a:endParaRPr lang="en-US" sz="950" dirty="0"/>
          </a:p>
        </p:txBody>
      </p:sp>
      <p:sp>
        <p:nvSpPr>
          <p:cNvPr id="35" name="Text 33"/>
          <p:cNvSpPr/>
          <p:nvPr/>
        </p:nvSpPr>
        <p:spPr>
          <a:xfrm>
            <a:off x="7708225" y="4337923"/>
            <a:ext cx="6317575" cy="117396"/>
          </a:xfrm>
          <a:prstGeom prst="rect">
            <a:avLst/>
          </a:prstGeom>
          <a:noFill/>
          <a:ln/>
        </p:spPr>
        <p:txBody>
          <a:bodyPr wrap="none" lIns="0" tIns="0" rIns="0" bIns="0" rtlCol="0" anchor="t"/>
          <a:lstStyle/>
          <a:p>
            <a:pPr algn="l"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Operativni poremećaji veći nego što se očekivalo; kompanija se stabilizuje.</a:t>
            </a:r>
            <a:endParaRPr lang="en-US" sz="750" dirty="0"/>
          </a:p>
        </p:txBody>
      </p:sp>
      <p:sp>
        <p:nvSpPr>
          <p:cNvPr id="36" name="Shape 34"/>
          <p:cNvSpPr/>
          <p:nvPr/>
        </p:nvSpPr>
        <p:spPr>
          <a:xfrm>
            <a:off x="7133987" y="4682847"/>
            <a:ext cx="196453" cy="15240"/>
          </a:xfrm>
          <a:prstGeom prst="roundRect">
            <a:avLst>
              <a:gd name="adj" fmla="val 270788"/>
            </a:avLst>
          </a:prstGeom>
          <a:solidFill>
            <a:srgbClr val="C8CFCE"/>
          </a:solidFill>
          <a:ln/>
        </p:spPr>
      </p:sp>
      <p:sp>
        <p:nvSpPr>
          <p:cNvPr id="37" name="Shape 35"/>
          <p:cNvSpPr/>
          <p:nvPr/>
        </p:nvSpPr>
        <p:spPr>
          <a:xfrm>
            <a:off x="7278410" y="4653677"/>
            <a:ext cx="73581" cy="73581"/>
          </a:xfrm>
          <a:prstGeom prst="roundRect">
            <a:avLst>
              <a:gd name="adj" fmla="val 621356"/>
            </a:avLst>
          </a:prstGeom>
          <a:solidFill>
            <a:srgbClr val="769993"/>
          </a:solidFill>
          <a:ln/>
        </p:spPr>
      </p:sp>
      <p:sp>
        <p:nvSpPr>
          <p:cNvPr id="38" name="Text 36"/>
          <p:cNvSpPr/>
          <p:nvPr/>
        </p:nvSpPr>
        <p:spPr>
          <a:xfrm>
            <a:off x="5694045" y="4613672"/>
            <a:ext cx="1228130" cy="153591"/>
          </a:xfrm>
          <a:prstGeom prst="rect">
            <a:avLst/>
          </a:prstGeom>
          <a:noFill/>
          <a:ln/>
        </p:spPr>
        <p:txBody>
          <a:bodyPr wrap="none" lIns="0" tIns="0" rIns="0" bIns="0" rtlCol="0" anchor="t"/>
          <a:lstStyle/>
          <a:p>
            <a:pPr algn="r"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2024</a:t>
            </a:r>
            <a:endParaRPr lang="en-US" sz="950" dirty="0"/>
          </a:p>
        </p:txBody>
      </p:sp>
      <p:sp>
        <p:nvSpPr>
          <p:cNvPr id="39" name="Text 37"/>
          <p:cNvSpPr/>
          <p:nvPr/>
        </p:nvSpPr>
        <p:spPr>
          <a:xfrm>
            <a:off x="604599" y="4796433"/>
            <a:ext cx="6317575" cy="117396"/>
          </a:xfrm>
          <a:prstGeom prst="rect">
            <a:avLst/>
          </a:prstGeom>
          <a:noFill/>
          <a:ln/>
        </p:spPr>
        <p:txBody>
          <a:bodyPr wrap="none" lIns="0" tIns="0" rIns="0" bIns="0" rtlCol="0" anchor="t"/>
          <a:lstStyle/>
          <a:p>
            <a:pPr algn="r"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Dva povećanja cena pretplate; diversifikacija ponude; prvi godišnji profit u istoriji (1,14 milijarde evra). Akcije rastu 150%.</a:t>
            </a:r>
            <a:endParaRPr lang="en-US" sz="750" dirty="0"/>
          </a:p>
        </p:txBody>
      </p:sp>
      <p:sp>
        <p:nvSpPr>
          <p:cNvPr id="40" name="Shape 38"/>
          <p:cNvSpPr/>
          <p:nvPr/>
        </p:nvSpPr>
        <p:spPr>
          <a:xfrm>
            <a:off x="7299960" y="5141357"/>
            <a:ext cx="196453" cy="15240"/>
          </a:xfrm>
          <a:prstGeom prst="roundRect">
            <a:avLst>
              <a:gd name="adj" fmla="val 270788"/>
            </a:avLst>
          </a:prstGeom>
          <a:solidFill>
            <a:srgbClr val="C8CFCE"/>
          </a:solidFill>
          <a:ln/>
        </p:spPr>
      </p:sp>
      <p:sp>
        <p:nvSpPr>
          <p:cNvPr id="41" name="Shape 39"/>
          <p:cNvSpPr/>
          <p:nvPr/>
        </p:nvSpPr>
        <p:spPr>
          <a:xfrm>
            <a:off x="7278410" y="5112187"/>
            <a:ext cx="73581" cy="73581"/>
          </a:xfrm>
          <a:prstGeom prst="roundRect">
            <a:avLst>
              <a:gd name="adj" fmla="val 621356"/>
            </a:avLst>
          </a:prstGeom>
          <a:solidFill>
            <a:srgbClr val="769993"/>
          </a:solidFill>
          <a:ln/>
        </p:spPr>
      </p:sp>
      <p:sp>
        <p:nvSpPr>
          <p:cNvPr id="42" name="Text 40"/>
          <p:cNvSpPr/>
          <p:nvPr/>
        </p:nvSpPr>
        <p:spPr>
          <a:xfrm>
            <a:off x="7708225" y="5072182"/>
            <a:ext cx="1228130" cy="153591"/>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Februar 2025</a:t>
            </a:r>
            <a:endParaRPr lang="en-US" sz="950" dirty="0"/>
          </a:p>
        </p:txBody>
      </p:sp>
      <p:sp>
        <p:nvSpPr>
          <p:cNvPr id="43" name="Text 41"/>
          <p:cNvSpPr/>
          <p:nvPr/>
        </p:nvSpPr>
        <p:spPr>
          <a:xfrm>
            <a:off x="7708225" y="5254943"/>
            <a:ext cx="6317575" cy="117396"/>
          </a:xfrm>
          <a:prstGeom prst="rect">
            <a:avLst/>
          </a:prstGeom>
          <a:noFill/>
          <a:ln/>
        </p:spPr>
        <p:txBody>
          <a:bodyPr wrap="none" lIns="0" tIns="0" rIns="0" bIns="0" rtlCol="0" anchor="t"/>
          <a:lstStyle/>
          <a:p>
            <a:pPr algn="l"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Ek proglašava 2025. „Godinom ubrzanog izvršavanja."</a:t>
            </a:r>
            <a:endParaRPr lang="en-US" sz="750" dirty="0"/>
          </a:p>
        </p:txBody>
      </p:sp>
      <p:sp>
        <p:nvSpPr>
          <p:cNvPr id="44" name="Shape 42"/>
          <p:cNvSpPr/>
          <p:nvPr/>
        </p:nvSpPr>
        <p:spPr>
          <a:xfrm>
            <a:off x="7133987" y="5599867"/>
            <a:ext cx="196453" cy="15240"/>
          </a:xfrm>
          <a:prstGeom prst="roundRect">
            <a:avLst>
              <a:gd name="adj" fmla="val 270788"/>
            </a:avLst>
          </a:prstGeom>
          <a:solidFill>
            <a:srgbClr val="C8CFCE"/>
          </a:solidFill>
          <a:ln/>
        </p:spPr>
      </p:sp>
      <p:sp>
        <p:nvSpPr>
          <p:cNvPr id="45" name="Shape 43"/>
          <p:cNvSpPr/>
          <p:nvPr/>
        </p:nvSpPr>
        <p:spPr>
          <a:xfrm>
            <a:off x="7278410" y="5570696"/>
            <a:ext cx="73581" cy="73581"/>
          </a:xfrm>
          <a:prstGeom prst="roundRect">
            <a:avLst>
              <a:gd name="adj" fmla="val 621356"/>
            </a:avLst>
          </a:prstGeom>
          <a:solidFill>
            <a:srgbClr val="769993"/>
          </a:solidFill>
          <a:ln/>
        </p:spPr>
      </p:sp>
      <p:sp>
        <p:nvSpPr>
          <p:cNvPr id="46" name="Text 44"/>
          <p:cNvSpPr/>
          <p:nvPr/>
        </p:nvSpPr>
        <p:spPr>
          <a:xfrm>
            <a:off x="5694045" y="5530691"/>
            <a:ext cx="1228130" cy="153591"/>
          </a:xfrm>
          <a:prstGeom prst="rect">
            <a:avLst/>
          </a:prstGeom>
          <a:noFill/>
          <a:ln/>
        </p:spPr>
        <p:txBody>
          <a:bodyPr wrap="none" lIns="0" tIns="0" rIns="0" bIns="0" rtlCol="0" anchor="t"/>
          <a:lstStyle/>
          <a:p>
            <a:pPr algn="r"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Septembar 2025</a:t>
            </a:r>
            <a:endParaRPr lang="en-US" sz="950" dirty="0"/>
          </a:p>
        </p:txBody>
      </p:sp>
      <p:sp>
        <p:nvSpPr>
          <p:cNvPr id="47" name="Text 45"/>
          <p:cNvSpPr/>
          <p:nvPr/>
        </p:nvSpPr>
        <p:spPr>
          <a:xfrm>
            <a:off x="604599" y="5713452"/>
            <a:ext cx="6317575" cy="117396"/>
          </a:xfrm>
          <a:prstGeom prst="rect">
            <a:avLst/>
          </a:prstGeom>
          <a:noFill/>
          <a:ln/>
        </p:spPr>
        <p:txBody>
          <a:bodyPr wrap="none" lIns="0" tIns="0" rIns="0" bIns="0" rtlCol="0" anchor="t"/>
          <a:lstStyle/>
          <a:p>
            <a:pPr algn="r"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Ek najavljuje prelazak na poziciju izvršnog predsednika; Söderström i Norström postaju ko-CEO-i od januara 2026.</a:t>
            </a:r>
            <a:endParaRPr lang="en-US" sz="750" dirty="0"/>
          </a:p>
        </p:txBody>
      </p:sp>
      <p:sp>
        <p:nvSpPr>
          <p:cNvPr id="48" name="Shape 46"/>
          <p:cNvSpPr/>
          <p:nvPr/>
        </p:nvSpPr>
        <p:spPr>
          <a:xfrm>
            <a:off x="7299960" y="6058376"/>
            <a:ext cx="196453" cy="15240"/>
          </a:xfrm>
          <a:prstGeom prst="roundRect">
            <a:avLst>
              <a:gd name="adj" fmla="val 270788"/>
            </a:avLst>
          </a:prstGeom>
          <a:solidFill>
            <a:srgbClr val="C8CFCE"/>
          </a:solidFill>
          <a:ln/>
        </p:spPr>
      </p:sp>
      <p:sp>
        <p:nvSpPr>
          <p:cNvPr id="49" name="Shape 47"/>
          <p:cNvSpPr/>
          <p:nvPr/>
        </p:nvSpPr>
        <p:spPr>
          <a:xfrm>
            <a:off x="7278410" y="6029206"/>
            <a:ext cx="73581" cy="73581"/>
          </a:xfrm>
          <a:prstGeom prst="roundRect">
            <a:avLst>
              <a:gd name="adj" fmla="val 621356"/>
            </a:avLst>
          </a:prstGeom>
          <a:solidFill>
            <a:srgbClr val="769993"/>
          </a:solidFill>
          <a:ln/>
        </p:spPr>
      </p:sp>
      <p:sp>
        <p:nvSpPr>
          <p:cNvPr id="50" name="Text 48"/>
          <p:cNvSpPr/>
          <p:nvPr/>
        </p:nvSpPr>
        <p:spPr>
          <a:xfrm>
            <a:off x="7708225" y="5989201"/>
            <a:ext cx="1228130" cy="153591"/>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Q4 2025</a:t>
            </a:r>
            <a:endParaRPr lang="en-US" sz="950" dirty="0"/>
          </a:p>
        </p:txBody>
      </p:sp>
      <p:sp>
        <p:nvSpPr>
          <p:cNvPr id="51" name="Text 49"/>
          <p:cNvSpPr/>
          <p:nvPr/>
        </p:nvSpPr>
        <p:spPr>
          <a:xfrm>
            <a:off x="7708225" y="6171962"/>
            <a:ext cx="6317575" cy="117396"/>
          </a:xfrm>
          <a:prstGeom prst="rect">
            <a:avLst/>
          </a:prstGeom>
          <a:noFill/>
          <a:ln/>
        </p:spPr>
        <p:txBody>
          <a:bodyPr wrap="none" lIns="0" tIns="0" rIns="0" bIns="0" rtlCol="0" anchor="t"/>
          <a:lstStyle/>
          <a:p>
            <a:pPr algn="l"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Rekordni kvartalni rezultati — 751 milion korisnika, operativni prihod 701 milion evra, slobodan novčani tok 2,9 milijardi evra za celu godinu.</a:t>
            </a:r>
            <a:endParaRPr lang="en-US" sz="750" dirty="0"/>
          </a:p>
        </p:txBody>
      </p:sp>
      <p:sp>
        <p:nvSpPr>
          <p:cNvPr id="52" name="Shape 50"/>
          <p:cNvSpPr/>
          <p:nvPr/>
        </p:nvSpPr>
        <p:spPr>
          <a:xfrm>
            <a:off x="7133987" y="6516886"/>
            <a:ext cx="196453" cy="15240"/>
          </a:xfrm>
          <a:prstGeom prst="roundRect">
            <a:avLst>
              <a:gd name="adj" fmla="val 270788"/>
            </a:avLst>
          </a:prstGeom>
          <a:solidFill>
            <a:srgbClr val="C8CFCE"/>
          </a:solidFill>
          <a:ln/>
        </p:spPr>
      </p:sp>
      <p:sp>
        <p:nvSpPr>
          <p:cNvPr id="53" name="Shape 51"/>
          <p:cNvSpPr/>
          <p:nvPr/>
        </p:nvSpPr>
        <p:spPr>
          <a:xfrm>
            <a:off x="7278410" y="6487716"/>
            <a:ext cx="73581" cy="73581"/>
          </a:xfrm>
          <a:prstGeom prst="roundRect">
            <a:avLst>
              <a:gd name="adj" fmla="val 621356"/>
            </a:avLst>
          </a:prstGeom>
          <a:solidFill>
            <a:srgbClr val="769993"/>
          </a:solidFill>
          <a:ln/>
        </p:spPr>
      </p:sp>
      <p:sp>
        <p:nvSpPr>
          <p:cNvPr id="54" name="Text 52"/>
          <p:cNvSpPr/>
          <p:nvPr/>
        </p:nvSpPr>
        <p:spPr>
          <a:xfrm>
            <a:off x="5694045" y="6447711"/>
            <a:ext cx="1228130" cy="153591"/>
          </a:xfrm>
          <a:prstGeom prst="rect">
            <a:avLst/>
          </a:prstGeom>
          <a:noFill/>
          <a:ln/>
        </p:spPr>
        <p:txBody>
          <a:bodyPr wrap="none" lIns="0" tIns="0" rIns="0" bIns="0" rtlCol="0" anchor="t"/>
          <a:lstStyle/>
          <a:p>
            <a:pPr algn="r"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Januar 2026</a:t>
            </a:r>
            <a:endParaRPr lang="en-US" sz="950" dirty="0"/>
          </a:p>
        </p:txBody>
      </p:sp>
      <p:sp>
        <p:nvSpPr>
          <p:cNvPr id="55" name="Text 53"/>
          <p:cNvSpPr/>
          <p:nvPr/>
        </p:nvSpPr>
        <p:spPr>
          <a:xfrm>
            <a:off x="604599" y="6630472"/>
            <a:ext cx="6317575" cy="117396"/>
          </a:xfrm>
          <a:prstGeom prst="rect">
            <a:avLst/>
          </a:prstGeom>
          <a:noFill/>
          <a:ln/>
        </p:spPr>
        <p:txBody>
          <a:bodyPr wrap="none" lIns="0" tIns="0" rIns="0" bIns="0" rtlCol="0" anchor="t"/>
          <a:lstStyle/>
          <a:p>
            <a:pPr algn="r"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Novo liderstvo preuzima. Spotify se pozicionira kao AI-powered audio platforma.</a:t>
            </a:r>
            <a:endParaRPr lang="en-US" sz="750" dirty="0"/>
          </a:p>
        </p:txBody>
      </p:sp>
      <p:sp>
        <p:nvSpPr>
          <p:cNvPr id="56" name="Shape 54"/>
          <p:cNvSpPr/>
          <p:nvPr/>
        </p:nvSpPr>
        <p:spPr>
          <a:xfrm>
            <a:off x="7299960" y="6975396"/>
            <a:ext cx="196453" cy="15240"/>
          </a:xfrm>
          <a:prstGeom prst="roundRect">
            <a:avLst>
              <a:gd name="adj" fmla="val 270788"/>
            </a:avLst>
          </a:prstGeom>
          <a:solidFill>
            <a:srgbClr val="C8CFCE"/>
          </a:solidFill>
          <a:ln/>
        </p:spPr>
      </p:sp>
      <p:sp>
        <p:nvSpPr>
          <p:cNvPr id="57" name="Shape 55"/>
          <p:cNvSpPr/>
          <p:nvPr/>
        </p:nvSpPr>
        <p:spPr>
          <a:xfrm>
            <a:off x="7278410" y="6946225"/>
            <a:ext cx="73581" cy="73581"/>
          </a:xfrm>
          <a:prstGeom prst="roundRect">
            <a:avLst>
              <a:gd name="adj" fmla="val 621356"/>
            </a:avLst>
          </a:prstGeom>
          <a:solidFill>
            <a:srgbClr val="769993"/>
          </a:solidFill>
          <a:ln/>
        </p:spPr>
      </p:sp>
      <p:sp>
        <p:nvSpPr>
          <p:cNvPr id="58" name="Text 56"/>
          <p:cNvSpPr/>
          <p:nvPr/>
        </p:nvSpPr>
        <p:spPr>
          <a:xfrm>
            <a:off x="7708225" y="6906220"/>
            <a:ext cx="1228130" cy="153591"/>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Februar 2026</a:t>
            </a:r>
            <a:endParaRPr lang="en-US" sz="950" dirty="0"/>
          </a:p>
        </p:txBody>
      </p:sp>
      <p:sp>
        <p:nvSpPr>
          <p:cNvPr id="59" name="Text 57"/>
          <p:cNvSpPr/>
          <p:nvPr/>
        </p:nvSpPr>
        <p:spPr>
          <a:xfrm>
            <a:off x="7708225" y="7088981"/>
            <a:ext cx="6317575" cy="117396"/>
          </a:xfrm>
          <a:prstGeom prst="rect">
            <a:avLst/>
          </a:prstGeom>
          <a:noFill/>
          <a:ln/>
        </p:spPr>
        <p:txBody>
          <a:bodyPr wrap="none" lIns="0" tIns="0" rIns="0" bIns="0" rtlCol="0" anchor="t"/>
          <a:lstStyle/>
          <a:p>
            <a:pPr algn="l" indent="0" marL="0">
              <a:lnSpc>
                <a:spcPts val="900"/>
              </a:lnSpc>
              <a:buNone/>
            </a:pPr>
            <a:r>
              <a:rPr lang="en-US" sz="750" dirty="0">
                <a:solidFill>
                  <a:srgbClr val="272525"/>
                </a:solidFill>
                <a:latin typeface="Source Sans 3" pitchFamily="34" charset="0"/>
                <a:ea typeface="Source Sans 3" pitchFamily="34" charset="-122"/>
                <a:cs typeface="Source Sans 3" pitchFamily="34" charset="-120"/>
              </a:rPr>
              <a:t>Ko-CEO Norström proglašava 2026. „Godinom podizanja ambicija."</a:t>
            </a:r>
            <a:endParaRPr lang="en-US" sz="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62789"/>
            <a:ext cx="4962882"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Pre nego što nastavite...</a:t>
            </a:r>
            <a:endParaRPr lang="en-US" sz="3100" dirty="0"/>
          </a:p>
        </p:txBody>
      </p:sp>
      <p:sp>
        <p:nvSpPr>
          <p:cNvPr id="3" name="Text 1"/>
          <p:cNvSpPr/>
          <p:nvPr/>
        </p:nvSpPr>
        <p:spPr>
          <a:xfrm>
            <a:off x="793790" y="2255758"/>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Sada kada poznajete Spotifyjevu priču, verovatno imate mnogo pitanja:</a:t>
            </a:r>
            <a:endParaRPr lang="en-US" sz="1550" dirty="0"/>
          </a:p>
        </p:txBody>
      </p:sp>
      <p:sp>
        <p:nvSpPr>
          <p:cNvPr id="4" name="Shape 2"/>
          <p:cNvSpPr/>
          <p:nvPr/>
        </p:nvSpPr>
        <p:spPr>
          <a:xfrm>
            <a:off x="793790" y="2796540"/>
            <a:ext cx="3111937" cy="1824276"/>
          </a:xfrm>
          <a:prstGeom prst="roundRect">
            <a:avLst>
              <a:gd name="adj" fmla="val 4569"/>
            </a:avLst>
          </a:prstGeom>
          <a:solidFill>
            <a:srgbClr val="FFFFFF"/>
          </a:solidFill>
          <a:ln w="22860">
            <a:solidFill>
              <a:srgbClr val="C8CFCE"/>
            </a:solidFill>
            <a:prstDash val="solid"/>
          </a:ln>
        </p:spPr>
      </p:sp>
      <p:sp>
        <p:nvSpPr>
          <p:cNvPr id="5" name="Text 3"/>
          <p:cNvSpPr/>
          <p:nvPr/>
        </p:nvSpPr>
        <p:spPr>
          <a:xfrm>
            <a:off x="1015008" y="3017758"/>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Urgentnost</a:t>
            </a:r>
            <a:endParaRPr lang="en-US" sz="1950" dirty="0"/>
          </a:p>
        </p:txBody>
      </p:sp>
      <p:sp>
        <p:nvSpPr>
          <p:cNvPr id="6" name="Text 4"/>
          <p:cNvSpPr/>
          <p:nvPr/>
        </p:nvSpPr>
        <p:spPr>
          <a:xfrm>
            <a:off x="1015008" y="3446978"/>
            <a:ext cx="2669500"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Zašto je Ek doneo tako radikalnu odluku u trenutku kada su rezultati bili pozitivni?</a:t>
            </a:r>
            <a:endParaRPr lang="en-US" sz="1550" dirty="0"/>
          </a:p>
        </p:txBody>
      </p:sp>
      <p:sp>
        <p:nvSpPr>
          <p:cNvPr id="7" name="Shape 5"/>
          <p:cNvSpPr/>
          <p:nvPr/>
        </p:nvSpPr>
        <p:spPr>
          <a:xfrm>
            <a:off x="4104084" y="2796540"/>
            <a:ext cx="3111937" cy="1824276"/>
          </a:xfrm>
          <a:prstGeom prst="roundRect">
            <a:avLst>
              <a:gd name="adj" fmla="val 4569"/>
            </a:avLst>
          </a:prstGeom>
          <a:solidFill>
            <a:srgbClr val="FFFFFF"/>
          </a:solidFill>
          <a:ln w="22860">
            <a:solidFill>
              <a:srgbClr val="C8CFCE"/>
            </a:solidFill>
            <a:prstDash val="solid"/>
          </a:ln>
        </p:spPr>
      </p:sp>
      <p:sp>
        <p:nvSpPr>
          <p:cNvPr id="8" name="Text 6"/>
          <p:cNvSpPr/>
          <p:nvPr/>
        </p:nvSpPr>
        <p:spPr>
          <a:xfrm>
            <a:off x="4325303" y="3017758"/>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Liderstvo</a:t>
            </a:r>
            <a:endParaRPr lang="en-US" sz="1950" dirty="0"/>
          </a:p>
        </p:txBody>
      </p:sp>
      <p:sp>
        <p:nvSpPr>
          <p:cNvPr id="9" name="Text 7"/>
          <p:cNvSpPr/>
          <p:nvPr/>
        </p:nvSpPr>
        <p:spPr>
          <a:xfrm>
            <a:off x="4325303" y="3446978"/>
            <a:ext cx="2669500"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Ko je zapravo vodio promenu?</a:t>
            </a:r>
            <a:endParaRPr lang="en-US" sz="1550" dirty="0"/>
          </a:p>
        </p:txBody>
      </p:sp>
      <p:sp>
        <p:nvSpPr>
          <p:cNvPr id="10" name="Shape 8"/>
          <p:cNvSpPr/>
          <p:nvPr/>
        </p:nvSpPr>
        <p:spPr>
          <a:xfrm>
            <a:off x="7414379" y="2796540"/>
            <a:ext cx="3111937" cy="1824276"/>
          </a:xfrm>
          <a:prstGeom prst="roundRect">
            <a:avLst>
              <a:gd name="adj" fmla="val 4569"/>
            </a:avLst>
          </a:prstGeom>
          <a:solidFill>
            <a:srgbClr val="FFFFFF"/>
          </a:solidFill>
          <a:ln w="22860">
            <a:solidFill>
              <a:srgbClr val="C8CFCE"/>
            </a:solidFill>
            <a:prstDash val="solid"/>
          </a:ln>
        </p:spPr>
      </p:sp>
      <p:sp>
        <p:nvSpPr>
          <p:cNvPr id="11" name="Text 9"/>
          <p:cNvSpPr/>
          <p:nvPr/>
        </p:nvSpPr>
        <p:spPr>
          <a:xfrm>
            <a:off x="7635597" y="3017758"/>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Vizija</a:t>
            </a:r>
            <a:endParaRPr lang="en-US" sz="1950" dirty="0"/>
          </a:p>
        </p:txBody>
      </p:sp>
      <p:sp>
        <p:nvSpPr>
          <p:cNvPr id="12" name="Text 10"/>
          <p:cNvSpPr/>
          <p:nvPr/>
        </p:nvSpPr>
        <p:spPr>
          <a:xfrm>
            <a:off x="7635597" y="3446978"/>
            <a:ext cx="2669500"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Da li je vizija bila jasna, ili se menjala iz godine u godinu?</a:t>
            </a:r>
            <a:endParaRPr lang="en-US" sz="1550" dirty="0"/>
          </a:p>
        </p:txBody>
      </p:sp>
      <p:sp>
        <p:nvSpPr>
          <p:cNvPr id="13" name="Shape 11"/>
          <p:cNvSpPr/>
          <p:nvPr/>
        </p:nvSpPr>
        <p:spPr>
          <a:xfrm>
            <a:off x="10724674" y="2796540"/>
            <a:ext cx="3111937" cy="1824276"/>
          </a:xfrm>
          <a:prstGeom prst="roundRect">
            <a:avLst>
              <a:gd name="adj" fmla="val 4569"/>
            </a:avLst>
          </a:prstGeom>
          <a:solidFill>
            <a:srgbClr val="FFFFFF"/>
          </a:solidFill>
          <a:ln w="22860">
            <a:solidFill>
              <a:srgbClr val="C8CFCE"/>
            </a:solidFill>
            <a:prstDash val="solid"/>
          </a:ln>
        </p:spPr>
      </p:sp>
      <p:sp>
        <p:nvSpPr>
          <p:cNvPr id="14" name="Text 12"/>
          <p:cNvSpPr/>
          <p:nvPr/>
        </p:nvSpPr>
        <p:spPr>
          <a:xfrm>
            <a:off x="10945892" y="3017758"/>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Zaposleni</a:t>
            </a:r>
            <a:endParaRPr lang="en-US" sz="1950" dirty="0"/>
          </a:p>
        </p:txBody>
      </p:sp>
      <p:sp>
        <p:nvSpPr>
          <p:cNvPr id="15" name="Text 13"/>
          <p:cNvSpPr/>
          <p:nvPr/>
        </p:nvSpPr>
        <p:spPr>
          <a:xfrm>
            <a:off x="10945892" y="3446978"/>
            <a:ext cx="2669500"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Kako su zaposleni reagovali?</a:t>
            </a:r>
            <a:endParaRPr lang="en-US" sz="1550" dirty="0"/>
          </a:p>
        </p:txBody>
      </p:sp>
      <p:sp>
        <p:nvSpPr>
          <p:cNvPr id="16" name="Shape 14"/>
          <p:cNvSpPr/>
          <p:nvPr/>
        </p:nvSpPr>
        <p:spPr>
          <a:xfrm>
            <a:off x="793790" y="4819174"/>
            <a:ext cx="13042821" cy="1189196"/>
          </a:xfrm>
          <a:prstGeom prst="roundRect">
            <a:avLst>
              <a:gd name="adj" fmla="val 7010"/>
            </a:avLst>
          </a:prstGeom>
          <a:solidFill>
            <a:srgbClr val="FFFFFF"/>
          </a:solidFill>
          <a:ln w="22860">
            <a:solidFill>
              <a:srgbClr val="C8CFCE"/>
            </a:solidFill>
            <a:prstDash val="solid"/>
          </a:ln>
        </p:spPr>
      </p:sp>
      <p:sp>
        <p:nvSpPr>
          <p:cNvPr id="17" name="Text 15"/>
          <p:cNvSpPr/>
          <p:nvPr/>
        </p:nvSpPr>
        <p:spPr>
          <a:xfrm>
            <a:off x="1015008" y="5040392"/>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Montserrat Bold" pitchFamily="34" charset="0"/>
                <a:ea typeface="Montserrat Bold" pitchFamily="34" charset="-122"/>
                <a:cs typeface="Montserrat Bold" pitchFamily="34" charset="-120"/>
              </a:rPr>
              <a:t>Implementacija</a:t>
            </a:r>
            <a:endParaRPr lang="en-US" sz="1950" dirty="0"/>
          </a:p>
        </p:txBody>
      </p:sp>
      <p:sp>
        <p:nvSpPr>
          <p:cNvPr id="18" name="Text 16"/>
          <p:cNvSpPr/>
          <p:nvPr/>
        </p:nvSpPr>
        <p:spPr>
          <a:xfrm>
            <a:off x="1015008" y="5469612"/>
            <a:ext cx="12600384" cy="317540"/>
          </a:xfrm>
          <a:prstGeom prst="rect">
            <a:avLst/>
          </a:prstGeom>
          <a:noFill/>
          <a:ln/>
        </p:spPr>
        <p:txBody>
          <a:bodyPr wrap="non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Zašto su posledice bile teže nego što su očekivali?</a:t>
            </a:r>
            <a:endParaRPr lang="en-US" sz="1550" dirty="0"/>
          </a:p>
        </p:txBody>
      </p:sp>
      <p:sp>
        <p:nvSpPr>
          <p:cNvPr id="19" name="Text 17"/>
          <p:cNvSpPr/>
          <p:nvPr/>
        </p:nvSpPr>
        <p:spPr>
          <a:xfrm>
            <a:off x="793790" y="623161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U delu koji sledi, upoznaćete se sa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Koterovim modelom vođenja promena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teorijskim okvirom koji nudi odgovore na sva ova pitanja. Model ne objašnjava sve, ali pruža strukturu za razumevanje: šta Spotify </a:t>
            </a:r>
            <a:pPr algn="l" indent="0" marL="0">
              <a:lnSpc>
                <a:spcPts val="2500"/>
              </a:lnSpc>
              <a:buNone/>
            </a:pPr>
            <a:r>
              <a:rPr lang="en-US" sz="1550" i="1" dirty="0">
                <a:solidFill>
                  <a:srgbClr val="272525"/>
                </a:solidFill>
                <a:latin typeface="Source Sans 3" pitchFamily="34" charset="0"/>
                <a:ea typeface="Source Sans 3" pitchFamily="34" charset="-122"/>
                <a:cs typeface="Source Sans 3" pitchFamily="34" charset="-120"/>
              </a:rPr>
              <a:t>jeste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uradio dobro, gde je pogrešio, i šta bi mogao da uradi drugačije.</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3618667"/>
            <a:ext cx="13042821" cy="992267"/>
          </a:xfrm>
          <a:prstGeom prst="rect">
            <a:avLst/>
          </a:prstGeom>
          <a:noFill/>
          <a:ln/>
        </p:spPr>
        <p:txBody>
          <a:bodyPr wrap="squar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Koterov model vođenja promena pruža okvir za razumevanje Spotifyjeve transformacije — i svake druge.</a:t>
            </a:r>
            <a:endParaRPr lang="en-US" sz="3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793790" y="893564"/>
            <a:ext cx="635437" cy="373142"/>
          </a:xfrm>
          <a:prstGeom prst="roundRect">
            <a:avLst>
              <a:gd name="adj" fmla="val 17872"/>
            </a:avLst>
          </a:prstGeom>
          <a:solidFill>
            <a:srgbClr val="E2E9E8"/>
          </a:solidFill>
          <a:ln/>
        </p:spPr>
      </p:sp>
      <p:sp>
        <p:nvSpPr>
          <p:cNvPr id="3" name="Text 1"/>
          <p:cNvSpPr/>
          <p:nvPr/>
        </p:nvSpPr>
        <p:spPr>
          <a:xfrm>
            <a:off x="912852" y="953095"/>
            <a:ext cx="397312" cy="254079"/>
          </a:xfrm>
          <a:prstGeom prst="rect">
            <a:avLst/>
          </a:prstGeom>
          <a:noFill/>
          <a:ln/>
        </p:spPr>
        <p:txBody>
          <a:bodyPr wrap="none" lIns="0" tIns="0" rIns="0" bIns="0" rtlCol="0" anchor="t"/>
          <a:lstStyle/>
          <a:p>
            <a:pPr algn="l" indent="0" marL="0">
              <a:lnSpc>
                <a:spcPts val="2000"/>
              </a:lnSpc>
              <a:buNone/>
            </a:pPr>
            <a:r>
              <a:rPr lang="en-US" sz="1250" dirty="0">
                <a:solidFill>
                  <a:srgbClr val="272525"/>
                </a:solidFill>
                <a:latin typeface="Source Sans 3" pitchFamily="34" charset="0"/>
                <a:ea typeface="Source Sans 3" pitchFamily="34" charset="-122"/>
                <a:cs typeface="Source Sans 3" pitchFamily="34" charset="-120"/>
              </a:rPr>
              <a:t>DEO 2</a:t>
            </a:r>
            <a:endParaRPr lang="en-US" sz="1250" dirty="0"/>
          </a:p>
        </p:txBody>
      </p:sp>
      <p:sp>
        <p:nvSpPr>
          <p:cNvPr id="4" name="Text 2"/>
          <p:cNvSpPr/>
          <p:nvPr/>
        </p:nvSpPr>
        <p:spPr>
          <a:xfrm>
            <a:off x="793790" y="1346002"/>
            <a:ext cx="8532614" cy="620078"/>
          </a:xfrm>
          <a:prstGeom prst="rect">
            <a:avLst/>
          </a:prstGeom>
          <a:noFill/>
          <a:ln/>
        </p:spPr>
        <p:txBody>
          <a:bodyPr wrap="none" lIns="0" tIns="0" rIns="0" bIns="0" rtlCol="0" anchor="t"/>
          <a:lstStyle/>
          <a:p>
            <a:pPr algn="l" indent="0" marL="0">
              <a:lnSpc>
                <a:spcPts val="4850"/>
              </a:lnSpc>
              <a:buNone/>
            </a:pPr>
            <a:r>
              <a:rPr lang="en-US" sz="3900" b="1" dirty="0">
                <a:solidFill>
                  <a:srgbClr val="769993"/>
                </a:solidFill>
                <a:latin typeface="Montserrat Bold" pitchFamily="34" charset="0"/>
                <a:ea typeface="Montserrat Bold" pitchFamily="34" charset="-122"/>
                <a:cs typeface="Montserrat Bold" pitchFamily="34" charset="-120"/>
              </a:rPr>
              <a:t>Koterov model vođenja promena</a:t>
            </a:r>
            <a:endParaRPr lang="en-US" sz="3900" dirty="0"/>
          </a:p>
        </p:txBody>
      </p:sp>
      <p:sp>
        <p:nvSpPr>
          <p:cNvPr id="5" name="Shape 3"/>
          <p:cNvSpPr/>
          <p:nvPr/>
        </p:nvSpPr>
        <p:spPr>
          <a:xfrm>
            <a:off x="793790" y="2362884"/>
            <a:ext cx="13042821" cy="32385"/>
          </a:xfrm>
          <a:prstGeom prst="rect">
            <a:avLst/>
          </a:prstGeom>
          <a:solidFill>
            <a:srgbClr val="272525">
              <a:alpha val="50000"/>
            </a:srgbClr>
          </a:solidFill>
          <a:ln/>
        </p:spPr>
      </p:sp>
      <p:sp>
        <p:nvSpPr>
          <p:cNvPr id="6" name="Text 4"/>
          <p:cNvSpPr/>
          <p:nvPr/>
        </p:nvSpPr>
        <p:spPr>
          <a:xfrm>
            <a:off x="793790" y="2692837"/>
            <a:ext cx="6939558" cy="496133"/>
          </a:xfrm>
          <a:prstGeom prst="rect">
            <a:avLst/>
          </a:prstGeom>
          <a:noFill/>
          <a:ln/>
        </p:spPr>
        <p:txBody>
          <a:bodyPr wrap="none" lIns="0" tIns="0" rIns="0" bIns="0" rtlCol="0" anchor="t"/>
          <a:lstStyle/>
          <a:p>
            <a:pPr algn="l" indent="0" marL="0">
              <a:lnSpc>
                <a:spcPts val="3900"/>
              </a:lnSpc>
              <a:buNone/>
            </a:pPr>
            <a:r>
              <a:rPr lang="en-US" sz="3100" b="1" dirty="0">
                <a:solidFill>
                  <a:srgbClr val="769993"/>
                </a:solidFill>
                <a:latin typeface="Montserrat Bold" pitchFamily="34" charset="0"/>
                <a:ea typeface="Montserrat Bold" pitchFamily="34" charset="-122"/>
                <a:cs typeface="Montserrat Bold" pitchFamily="34" charset="-120"/>
              </a:rPr>
              <a:t>Uvod: Zašto promene propadaju?</a:t>
            </a:r>
            <a:endParaRPr lang="en-US" sz="3100" dirty="0"/>
          </a:p>
        </p:txBody>
      </p:sp>
      <p:sp>
        <p:nvSpPr>
          <p:cNvPr id="7" name="Text 5"/>
          <p:cNvSpPr/>
          <p:nvPr/>
        </p:nvSpPr>
        <p:spPr>
          <a:xfrm>
            <a:off x="793790" y="3665220"/>
            <a:ext cx="6955631" cy="127015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Džon Koter (John Kotter), profesor sa Harvard Business School, proučavao je stotine organizacija koje su pokušale da sprovedu velike transformacije. Zaključio je da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većina tih pokušaja ne uspe</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 ne zato što su ideje bile loše, već zato što je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proces vođenja promena bio loše sproveden</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a:t>
            </a:r>
            <a:endParaRPr lang="en-US" sz="1550" dirty="0"/>
          </a:p>
        </p:txBody>
      </p:sp>
      <p:sp>
        <p:nvSpPr>
          <p:cNvPr id="8" name="Text 6"/>
          <p:cNvSpPr/>
          <p:nvPr/>
        </p:nvSpPr>
        <p:spPr>
          <a:xfrm>
            <a:off x="793790" y="5113973"/>
            <a:ext cx="695563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Na osnovu tih nalaza, Koter je identifikovao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osam najčešćih grešaka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koje organizacije prave i, kao odgovor na te greške, razvio </a:t>
            </a:r>
            <a:pPr algn="l" indent="0" marL="0">
              <a:lnSpc>
                <a:spcPts val="2500"/>
              </a:lnSpc>
              <a:buNone/>
            </a:pPr>
            <a:r>
              <a:rPr lang="en-US" sz="1550" b="1" dirty="0">
                <a:solidFill>
                  <a:srgbClr val="272525"/>
                </a:solidFill>
                <a:latin typeface="Source Sans 3" pitchFamily="34" charset="0"/>
                <a:ea typeface="Source Sans 3" pitchFamily="34" charset="-122"/>
                <a:cs typeface="Source Sans 3" pitchFamily="34" charset="-120"/>
              </a:rPr>
              <a:t>model od osam faza</a:t>
            </a:r>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 uspešne transformacije.</a:t>
            </a:r>
            <a:endParaRPr lang="en-US" sz="1550" dirty="0"/>
          </a:p>
        </p:txBody>
      </p:sp>
      <p:sp>
        <p:nvSpPr>
          <p:cNvPr id="9" name="Text 7"/>
          <p:cNvSpPr/>
          <p:nvPr/>
        </p:nvSpPr>
        <p:spPr>
          <a:xfrm>
            <a:off x="793790" y="6245185"/>
            <a:ext cx="695563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Source Sans 3" pitchFamily="34" charset="0"/>
                <a:ea typeface="Source Sans 3" pitchFamily="34" charset="-122"/>
                <a:cs typeface="Source Sans 3" pitchFamily="34" charset="-120"/>
              </a:rPr>
              <a:t>Svaka greška odgovara jednoj fazi. Kada razumemo šta organizacije rade pogrešno, lakše nam je da razumemo zašto je svaki korak u modelu bitan.</a:t>
            </a:r>
            <a:endParaRPr lang="en-US" sz="1550" dirty="0"/>
          </a:p>
        </p:txBody>
      </p:sp>
      <p:sp>
        <p:nvSpPr>
          <p:cNvPr id="10" name="Shape 8"/>
          <p:cNvSpPr/>
          <p:nvPr/>
        </p:nvSpPr>
        <p:spPr>
          <a:xfrm>
            <a:off x="8098274" y="3486626"/>
            <a:ext cx="5888712" cy="3849291"/>
          </a:xfrm>
          <a:prstGeom prst="roundRect">
            <a:avLst>
              <a:gd name="adj" fmla="val 3712"/>
            </a:avLst>
          </a:prstGeom>
          <a:solidFill>
            <a:srgbClr val="769993"/>
          </a:solidFill>
          <a:ln/>
        </p:spPr>
      </p:sp>
      <p:sp>
        <p:nvSpPr>
          <p:cNvPr id="11" name="Text 9"/>
          <p:cNvSpPr/>
          <p:nvPr/>
        </p:nvSpPr>
        <p:spPr>
          <a:xfrm>
            <a:off x="8296632" y="3684984"/>
            <a:ext cx="3049310" cy="310158"/>
          </a:xfrm>
          <a:prstGeom prst="rect">
            <a:avLst/>
          </a:prstGeom>
          <a:noFill/>
          <a:ln/>
        </p:spPr>
        <p:txBody>
          <a:bodyPr wrap="none" lIns="0" tIns="0" rIns="0" bIns="0" rtlCol="0" anchor="t"/>
          <a:lstStyle/>
          <a:p>
            <a:pPr algn="l" indent="0" marL="0">
              <a:lnSpc>
                <a:spcPts val="2400"/>
              </a:lnSpc>
              <a:buNone/>
            </a:pPr>
            <a:r>
              <a:rPr lang="en-US" sz="1950" b="1" dirty="0">
                <a:solidFill>
                  <a:srgbClr val="000000"/>
                </a:solidFill>
                <a:latin typeface="Montserrat Bold" pitchFamily="34" charset="0"/>
                <a:ea typeface="Montserrat Bold" pitchFamily="34" charset="-122"/>
                <a:cs typeface="Montserrat Bold" pitchFamily="34" charset="-120"/>
              </a:rPr>
              <a:t>Dok čitate o svakoj fazi:</a:t>
            </a:r>
            <a:endParaRPr lang="en-US" sz="1950" dirty="0"/>
          </a:p>
        </p:txBody>
      </p:sp>
      <p:sp>
        <p:nvSpPr>
          <p:cNvPr id="12" name="Text 10"/>
          <p:cNvSpPr/>
          <p:nvPr/>
        </p:nvSpPr>
        <p:spPr>
          <a:xfrm>
            <a:off x="8296632" y="4193500"/>
            <a:ext cx="5491996" cy="63507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Pokušajte da prepoznate gde se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Spotify uklopio</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 — i gde je </a:t>
            </a:r>
            <a:pPr algn="l" indent="0" marL="0">
              <a:lnSpc>
                <a:spcPts val="2500"/>
              </a:lnSpc>
              <a:buNone/>
            </a:pPr>
            <a:r>
              <a:rPr lang="en-US" sz="1550" b="1" dirty="0">
                <a:solidFill>
                  <a:srgbClr val="000000"/>
                </a:solidFill>
                <a:latin typeface="Source Sans 3" pitchFamily="34" charset="0"/>
                <a:ea typeface="Source Sans 3" pitchFamily="34" charset="-122"/>
                <a:cs typeface="Source Sans 3" pitchFamily="34" charset="-120"/>
              </a:rPr>
              <a:t>napravio greške</a:t>
            </a:r>
            <a:pPr algn="l" indent="0" marL="0">
              <a:lnSpc>
                <a:spcPts val="2500"/>
              </a:lnSpc>
              <a:buNone/>
            </a:pPr>
            <a:r>
              <a:rPr lang="en-US" sz="1550" dirty="0">
                <a:solidFill>
                  <a:srgbClr val="000000"/>
                </a:solidFill>
                <a:latin typeface="Source Sans 3" pitchFamily="34" charset="0"/>
                <a:ea typeface="Source Sans 3" pitchFamily="34" charset="-122"/>
                <a:cs typeface="Source Sans 3" pitchFamily="34" charset="-120"/>
              </a:rPr>
              <a:t>.</a:t>
            </a:r>
            <a:endParaRPr lang="en-US" sz="1550" dirty="0"/>
          </a:p>
        </p:txBody>
      </p:sp>
      <p:pic>
        <p:nvPicPr>
          <p:cNvPr id="13" name="Image 0" descr="preencoded.png">    </p:cNvPr>
          <p:cNvPicPr>
            <a:picLocks noChangeAspect="1"/>
          </p:cNvPicPr>
          <p:nvPr/>
        </p:nvPicPr>
        <p:blipFill>
          <a:blip r:embed="rId1"/>
          <a:stretch>
            <a:fillRect/>
          </a:stretch>
        </p:blipFill>
        <p:spPr>
          <a:xfrm>
            <a:off x="8296632" y="5051822"/>
            <a:ext cx="5491996" cy="2060853"/>
          </a:xfrm>
          <a:prstGeom prst="rect">
            <a:avLst/>
          </a:prstGeom>
        </p:spPr>
      </p:pic>
      <p:pic>
        <p:nvPicPr>
          <p:cNvPr id="14"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86861" y="5576758"/>
            <a:ext cx="283684" cy="283684"/>
          </a:xfrm>
          <a:prstGeom prst="rect">
            <a:avLst/>
          </a:prstGeom>
        </p:spPr>
      </p:pic>
      <p:sp>
        <p:nvSpPr>
          <p:cNvPr id="15" name="Text 11"/>
          <p:cNvSpPr/>
          <p:nvPr/>
        </p:nvSpPr>
        <p:spPr>
          <a:xfrm>
            <a:off x="12734116" y="6612383"/>
            <a:ext cx="828359" cy="159573"/>
          </a:xfrm>
          <a:prstGeom prst="rect">
            <a:avLst/>
          </a:prstGeom>
          <a:noFill/>
          <a:ln/>
        </p:spPr>
        <p:txBody>
          <a:bodyPr wrap="none" lIns="0" tIns="0" rIns="0" bIns="0" rtlCol="0" anchor="t"/>
          <a:lstStyle/>
          <a:p>
            <a:pPr algn="ctr" indent="0" marL="0">
              <a:lnSpc>
                <a:spcPts val="1250"/>
              </a:lnSpc>
              <a:buNone/>
            </a:pPr>
            <a:r>
              <a:rPr lang="en-US" sz="1000" b="1" dirty="0">
                <a:solidFill>
                  <a:srgbClr val="000000"/>
                </a:solidFill>
                <a:latin typeface="Montserrat Bold" pitchFamily="34" charset="0"/>
                <a:ea typeface="Montserrat Bold" pitchFamily="34" charset="-122"/>
                <a:cs typeface="Montserrat Bold" pitchFamily="34" charset="-120"/>
              </a:rPr>
              <a:t>Osnaži</a:t>
            </a:r>
            <a:endParaRPr lang="en-US" sz="1000" dirty="0"/>
          </a:p>
        </p:txBody>
      </p:sp>
      <p:pic>
        <p:nvPicPr>
          <p:cNvPr id="16"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48310" y="5577290"/>
            <a:ext cx="283684" cy="283685"/>
          </a:xfrm>
          <a:prstGeom prst="rect">
            <a:avLst/>
          </a:prstGeom>
        </p:spPr>
      </p:pic>
      <p:sp>
        <p:nvSpPr>
          <p:cNvPr id="17" name="Text 12"/>
          <p:cNvSpPr/>
          <p:nvPr/>
        </p:nvSpPr>
        <p:spPr>
          <a:xfrm>
            <a:off x="11690157" y="6612383"/>
            <a:ext cx="828359" cy="159573"/>
          </a:xfrm>
          <a:prstGeom prst="rect">
            <a:avLst/>
          </a:prstGeom>
          <a:noFill/>
          <a:ln/>
        </p:spPr>
        <p:txBody>
          <a:bodyPr wrap="none" lIns="0" tIns="0" rIns="0" bIns="0" rtlCol="0" anchor="t"/>
          <a:lstStyle/>
          <a:p>
            <a:pPr algn="ctr" indent="0" marL="0">
              <a:lnSpc>
                <a:spcPts val="1250"/>
              </a:lnSpc>
              <a:buNone/>
            </a:pPr>
            <a:r>
              <a:rPr lang="en-US" sz="1000" b="1" dirty="0">
                <a:solidFill>
                  <a:srgbClr val="000000"/>
                </a:solidFill>
                <a:latin typeface="Montserrat Bold" pitchFamily="34" charset="0"/>
                <a:ea typeface="Montserrat Bold" pitchFamily="34" charset="-122"/>
                <a:cs typeface="Montserrat Bold" pitchFamily="34" charset="-120"/>
              </a:rPr>
              <a:t>Komuniciraj</a:t>
            </a:r>
            <a:endParaRPr lang="en-US" sz="1000" dirty="0"/>
          </a:p>
        </p:txBody>
      </p:sp>
      <p:pic>
        <p:nvPicPr>
          <p:cNvPr id="18"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10024" y="5577290"/>
            <a:ext cx="283685" cy="283685"/>
          </a:xfrm>
          <a:prstGeom prst="rect">
            <a:avLst/>
          </a:prstGeom>
        </p:spPr>
      </p:pic>
      <p:sp>
        <p:nvSpPr>
          <p:cNvPr id="19" name="Text 13"/>
          <p:cNvSpPr/>
          <p:nvPr/>
        </p:nvSpPr>
        <p:spPr>
          <a:xfrm>
            <a:off x="10651872" y="6612383"/>
            <a:ext cx="828359" cy="159573"/>
          </a:xfrm>
          <a:prstGeom prst="rect">
            <a:avLst/>
          </a:prstGeom>
          <a:noFill/>
          <a:ln/>
        </p:spPr>
        <p:txBody>
          <a:bodyPr wrap="none" lIns="0" tIns="0" rIns="0" bIns="0" rtlCol="0" anchor="t"/>
          <a:lstStyle/>
          <a:p>
            <a:pPr algn="ctr" indent="0" marL="0">
              <a:lnSpc>
                <a:spcPts val="1250"/>
              </a:lnSpc>
              <a:buNone/>
            </a:pPr>
            <a:r>
              <a:rPr lang="en-US" sz="1000" b="1" dirty="0">
                <a:solidFill>
                  <a:srgbClr val="000000"/>
                </a:solidFill>
                <a:latin typeface="Montserrat Bold" pitchFamily="34" charset="0"/>
                <a:ea typeface="Montserrat Bold" pitchFamily="34" charset="-122"/>
                <a:cs typeface="Montserrat Bold" pitchFamily="34" charset="-120"/>
              </a:rPr>
              <a:t>Vizija</a:t>
            </a:r>
            <a:endParaRPr lang="en-US" sz="1000" dirty="0"/>
          </a:p>
        </p:txBody>
      </p:sp>
      <p:pic>
        <p:nvPicPr>
          <p:cNvPr id="20" name="Image 4"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1740" y="5577290"/>
            <a:ext cx="283684" cy="283685"/>
          </a:xfrm>
          <a:prstGeom prst="rect">
            <a:avLst/>
          </a:prstGeom>
        </p:spPr>
      </p:pic>
      <p:sp>
        <p:nvSpPr>
          <p:cNvPr id="21" name="Text 14"/>
          <p:cNvSpPr/>
          <p:nvPr/>
        </p:nvSpPr>
        <p:spPr>
          <a:xfrm>
            <a:off x="9613586" y="6612383"/>
            <a:ext cx="828359" cy="159573"/>
          </a:xfrm>
          <a:prstGeom prst="rect">
            <a:avLst/>
          </a:prstGeom>
          <a:noFill/>
          <a:ln/>
        </p:spPr>
        <p:txBody>
          <a:bodyPr wrap="none" lIns="0" tIns="0" rIns="0" bIns="0" rtlCol="0" anchor="t"/>
          <a:lstStyle/>
          <a:p>
            <a:pPr algn="ctr" indent="0" marL="0">
              <a:lnSpc>
                <a:spcPts val="1250"/>
              </a:lnSpc>
              <a:buNone/>
            </a:pPr>
            <a:r>
              <a:rPr lang="en-US" sz="1000" b="1" dirty="0">
                <a:solidFill>
                  <a:srgbClr val="000000"/>
                </a:solidFill>
                <a:latin typeface="Montserrat Bold" pitchFamily="34" charset="0"/>
                <a:ea typeface="Montserrat Bold" pitchFamily="34" charset="-122"/>
                <a:cs typeface="Montserrat Bold" pitchFamily="34" charset="-120"/>
              </a:rPr>
              <a:t>Koalicija</a:t>
            </a:r>
            <a:endParaRPr lang="en-US" sz="1000" dirty="0"/>
          </a:p>
        </p:txBody>
      </p:sp>
      <p:pic>
        <p:nvPicPr>
          <p:cNvPr id="22" name="Image 5" descr="preencoded.png">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27781" y="5577290"/>
            <a:ext cx="283684" cy="283685"/>
          </a:xfrm>
          <a:prstGeom prst="rect">
            <a:avLst/>
          </a:prstGeom>
        </p:spPr>
      </p:pic>
      <p:sp>
        <p:nvSpPr>
          <p:cNvPr id="23" name="Text 15"/>
          <p:cNvSpPr/>
          <p:nvPr/>
        </p:nvSpPr>
        <p:spPr>
          <a:xfrm>
            <a:off x="8552607" y="6612383"/>
            <a:ext cx="828358" cy="159573"/>
          </a:xfrm>
          <a:prstGeom prst="rect">
            <a:avLst/>
          </a:prstGeom>
          <a:noFill/>
          <a:ln/>
        </p:spPr>
        <p:txBody>
          <a:bodyPr wrap="none" lIns="0" tIns="0" rIns="0" bIns="0" rtlCol="0" anchor="t"/>
          <a:lstStyle/>
          <a:p>
            <a:pPr algn="ctr" indent="0" marL="0">
              <a:lnSpc>
                <a:spcPts val="1250"/>
              </a:lnSpc>
              <a:buNone/>
            </a:pPr>
            <a:r>
              <a:rPr lang="en-US" sz="1000" b="1" dirty="0">
                <a:solidFill>
                  <a:srgbClr val="000000"/>
                </a:solidFill>
                <a:latin typeface="Montserrat Bold" pitchFamily="34" charset="0"/>
                <a:ea typeface="Montserrat Bold" pitchFamily="34" charset="-122"/>
                <a:cs typeface="Montserrat Bold" pitchFamily="34" charset="-120"/>
              </a:rPr>
              <a:t>Hitnost</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2026-03-15T13:29:35Z</dcterms:created>
  <dcterms:modified xsi:type="dcterms:W3CDTF">2026-03-15T13:29:35Z</dcterms:modified>
</cp:coreProperties>
</file>