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12D0-4715-8774-BF0D-99B777218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31AAF-9EC1-65E5-97B2-CE0A982D1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19EE-3A71-1800-8952-0F157051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2C0B5-6672-DE04-AE70-BE617F16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24B55-5D6F-C797-09CD-FC28B271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C7640-B9FD-9CC5-EEB3-46CF2242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80F29-9460-E212-6D20-279173C8F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91322-2EF4-D963-B3AB-0AF1B10FB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73446-D9A1-70A9-2AE9-403209C3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8DFE0-347D-450B-1F1B-1A1816D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8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03B870-93AB-7F33-1396-99E763C3E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598A3-5CCE-FB9E-8131-BF2A4293C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BFC69-E2EB-8EB5-7FE4-C26C048B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E7CD-F28D-D764-AF99-9E069CF8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0D945-9F79-7E1F-A3F8-5F882666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2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E57B7-0855-E3FC-C38C-A7C68B383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D72E-9BE4-6112-3DBA-045F25C2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A6FEC-F7E6-2446-784F-97B97F8A4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F9F2D-48F4-9E0D-DCEA-53022572F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70E46-8DAB-02F0-E79E-0D75EA72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0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A6690-438B-B2EA-5A1A-CF52F697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9DA10-CF70-741A-10E8-65C181755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6DE78-55AF-65B1-AB1A-193C73854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04F63-AC87-C056-8FDA-CF957498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D97A0-4FD6-207A-77DD-B238F9EF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1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B2BD-E4A5-5C9F-202F-67D88844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341A0-1E3E-F811-6E6B-5988AD81D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138A9-BE93-52DB-2690-80E52D02E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A5538-C750-0113-C828-8532321D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6958C-459C-F8E0-B345-434342844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7458C-9C1B-78C3-05BE-9F2F700A0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0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4FF5-EA7A-ED07-27FC-A5E36C59E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FA297-E606-9631-F040-569AD4D9F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28C37-D989-4BB9-7342-DD2E53BF6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155C7A-6E84-8404-981B-173C233CD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8BE730-9D74-4337-8F9C-ACB6DC8B1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3ABF9-860F-2129-A79D-3387F7C7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5EDE67-0EC5-6550-F1AB-AC5B5047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5E4C28-5065-31D1-91E2-02A3DA12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5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C440E-0111-EB0F-3BC6-507D620B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5A1C2-6ABD-676F-CB62-81664779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F2776-E445-CD89-9FE3-DC4BBB436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16D2D-97FE-187A-2907-A3DCB8D7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0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E6C47-5519-8CBE-0C53-59532C97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884D1-6EEB-10F6-1B5A-03FE704B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CF143-F3A1-1DCA-ADAA-E6B5BAD2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8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1F0A5-AB29-83CE-B3A0-ECD24EFD5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7D4B4-206C-CD96-F406-4CFB6804D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D4373-37D4-F416-F3BC-A3C0D7D45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F0167-13A1-2C8E-84E4-289C91364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EB54D-A4FD-44B8-E670-38EF02B5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F5E43-6528-2DE6-71BD-D20AB2A4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7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F238-0F0E-0FC4-23FB-F433FE4E5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0530DB-C1D3-4CBB-C607-270955F800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AB702-F8FE-1EA4-2DDF-6091FA784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80A80-8116-CBBB-A181-12373F35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DAB70-54F0-DA5A-A822-B3021510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566E8-E902-D10B-E70F-9C996814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0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6D95C9-2A87-2344-FD0A-16E88468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30001-B15E-93AB-F7AA-E9713E303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7BE4D-4D1F-3402-3C65-305AB5887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6F5D0-2C6F-4374-98F8-29A1A9159AF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28A4-56EA-4166-3B40-20885FF09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7F8F8-35E5-0583-5676-87840EB6D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5553-4E72-46D0-8CF0-566BC12A6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FA0C-F4DD-14DF-CD92-77D6827B9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Analiza stavki na osnovu rezultata RTT10G analize, </a:t>
            </a:r>
            <a:br>
              <a:rPr lang="sr-Latn-RS" dirty="0"/>
            </a:br>
            <a:r>
              <a:rPr lang="sr-Latn-RS" dirty="0"/>
              <a:t>uz pomoć Excela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3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8807AC-8180-1BB5-03E2-6044AA7E4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69" y="287448"/>
            <a:ext cx="4401164" cy="42773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251806-0565-9289-27AA-84EB97F3B35E}"/>
              </a:ext>
            </a:extLst>
          </p:cNvPr>
          <p:cNvSpPr txBox="1"/>
          <p:nvPr/>
        </p:nvSpPr>
        <p:spPr>
          <a:xfrm>
            <a:off x="4776633" y="1964444"/>
            <a:ext cx="512260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Na primer, ako želimo da sortiramo stavke po reprezentativnosti, kliknućemo na strelicu u koloni REP, a zatim odabrati opciju Sort Smallest to Largest.</a:t>
            </a:r>
            <a:endParaRPr lang="en-US" dirty="0"/>
          </a:p>
        </p:txBody>
      </p:sp>
      <p:pic>
        <p:nvPicPr>
          <p:cNvPr id="7" name="Graphic 6" descr="Cursor with solid fill">
            <a:extLst>
              <a:ext uri="{FF2B5EF4-FFF2-40B4-BE49-F238E27FC236}">
                <a16:creationId xmlns:a16="http://schemas.microsoft.com/office/drawing/2014/main" id="{D6662C01-2026-9B44-140B-8AF92FA564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26084" y="610317"/>
            <a:ext cx="520471" cy="520471"/>
          </a:xfrm>
          <a:prstGeom prst="rect">
            <a:avLst/>
          </a:prstGeom>
        </p:spPr>
      </p:pic>
      <p:pic>
        <p:nvPicPr>
          <p:cNvPr id="8" name="Graphic 7" descr="Cursor with solid fill">
            <a:extLst>
              <a:ext uri="{FF2B5EF4-FFF2-40B4-BE49-F238E27FC236}">
                <a16:creationId xmlns:a16="http://schemas.microsoft.com/office/drawing/2014/main" id="{213A82B2-F620-53F6-EEF9-C23E7891B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2575" y="988859"/>
            <a:ext cx="520471" cy="5204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702BC0-6B1C-A642-2C41-25E2CA13D6CF}"/>
              </a:ext>
            </a:extLst>
          </p:cNvPr>
          <p:cNvSpPr txBox="1"/>
          <p:nvPr/>
        </p:nvSpPr>
        <p:spPr>
          <a:xfrm>
            <a:off x="1984633" y="2874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39BD7B-564C-F2E1-DC12-785CC7AEC776}"/>
              </a:ext>
            </a:extLst>
          </p:cNvPr>
          <p:cNvSpPr txBox="1"/>
          <p:nvPr/>
        </p:nvSpPr>
        <p:spPr>
          <a:xfrm>
            <a:off x="1203097" y="988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492863-71BB-BEBD-E32B-8F18EF45AD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7694" y="3466324"/>
            <a:ext cx="4458322" cy="2943636"/>
          </a:xfrm>
          <a:prstGeom prst="rect">
            <a:avLst/>
          </a:prstGeom>
        </p:spPr>
      </p:pic>
      <p:sp>
        <p:nvSpPr>
          <p:cNvPr id="13" name="Arrow: Down 12">
            <a:extLst>
              <a:ext uri="{FF2B5EF4-FFF2-40B4-BE49-F238E27FC236}">
                <a16:creationId xmlns:a16="http://schemas.microsoft.com/office/drawing/2014/main" id="{6A7B7FD2-4989-7652-3886-4D6B8C64C844}"/>
              </a:ext>
            </a:extLst>
          </p:cNvPr>
          <p:cNvSpPr/>
          <p:nvPr/>
        </p:nvSpPr>
        <p:spPr>
          <a:xfrm>
            <a:off x="6017744" y="4029221"/>
            <a:ext cx="255638" cy="2310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2295A3-D4BE-9F0F-A066-921D493605EB}"/>
              </a:ext>
            </a:extLst>
          </p:cNvPr>
          <p:cNvSpPr txBox="1"/>
          <p:nvPr/>
        </p:nvSpPr>
        <p:spPr>
          <a:xfrm>
            <a:off x="9609992" y="4349621"/>
            <a:ext cx="246382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Vidimo da su sada stavke sortirane na osnovu svoje reprezentativnosti, od najlošije ka najboljoj.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6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BA2EE0-CF65-4063-B0ED-254AC7024C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69" r="15275"/>
          <a:stretch/>
        </p:blipFill>
        <p:spPr>
          <a:xfrm>
            <a:off x="65317" y="475862"/>
            <a:ext cx="3508310" cy="30007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C8E565-C037-146A-6548-F7F49C0A5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399" y="475862"/>
            <a:ext cx="4229690" cy="29055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923150-1AD9-665B-B535-8120A5D759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225"/>
          <a:stretch/>
        </p:blipFill>
        <p:spPr>
          <a:xfrm>
            <a:off x="7884089" y="485389"/>
            <a:ext cx="4229690" cy="29912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C452C9-F54A-02C4-351D-FFCF987A73D1}"/>
              </a:ext>
            </a:extLst>
          </p:cNvPr>
          <p:cNvSpPr/>
          <p:nvPr/>
        </p:nvSpPr>
        <p:spPr>
          <a:xfrm>
            <a:off x="1539554" y="561601"/>
            <a:ext cx="942392" cy="28197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284880-2D0A-CCAD-C7F5-185313713221}"/>
              </a:ext>
            </a:extLst>
          </p:cNvPr>
          <p:cNvSpPr/>
          <p:nvPr/>
        </p:nvSpPr>
        <p:spPr>
          <a:xfrm>
            <a:off x="6125013" y="518731"/>
            <a:ext cx="942392" cy="28197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AD8190-5167-5CF3-867B-795835ED8FE8}"/>
              </a:ext>
            </a:extLst>
          </p:cNvPr>
          <p:cNvSpPr/>
          <p:nvPr/>
        </p:nvSpPr>
        <p:spPr>
          <a:xfrm>
            <a:off x="11171387" y="656864"/>
            <a:ext cx="942392" cy="28197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442DF3-8276-FFCE-0EB1-5760A4F889BF}"/>
              </a:ext>
            </a:extLst>
          </p:cNvPr>
          <p:cNvSpPr txBox="1"/>
          <p:nvPr/>
        </p:nvSpPr>
        <p:spPr>
          <a:xfrm>
            <a:off x="2391747" y="3909525"/>
            <a:ext cx="74085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Ovo možemo uraditi za svaku od metrijskih karakteristika. </a:t>
            </a:r>
          </a:p>
          <a:p>
            <a:endParaRPr lang="sr-Latn-RS" dirty="0"/>
          </a:p>
          <a:p>
            <a:r>
              <a:rPr lang="sr-Latn-RS" dirty="0"/>
              <a:t>Vidimo da stavka uprs3a ima najlošiju pouzdanost i valjanost u Bartovom prostoru, dok stavka uprs2a ima najlošiju valjanost u Hotelingovom prostoru. </a:t>
            </a:r>
          </a:p>
          <a:p>
            <a:endParaRPr lang="sr-Latn-RS" dirty="0"/>
          </a:p>
          <a:p>
            <a:r>
              <a:rPr lang="sr-Latn-RS" dirty="0"/>
              <a:t>Druga najlošija stavka prema pouzdanosti i valjanosti u Bartovom prostoru je uprs2a, dok je druga najlošija prema valjanosti u Hotelingovom prostoru uprs3a – dakle, ove dve stavke ćemo sigurno izbaciti iz testa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6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7F65ED-EF51-94EB-3B65-FE6DF3EB8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4545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539A9E-A030-4A8D-71A0-CDB64D2A4B71}"/>
              </a:ext>
            </a:extLst>
          </p:cNvPr>
          <p:cNvSpPr txBox="1"/>
          <p:nvPr/>
        </p:nvSpPr>
        <p:spPr>
          <a:xfrm>
            <a:off x="4662108" y="3429000"/>
            <a:ext cx="5434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Dvokliknemo bilo gde unutar outputa iz RTT10G makroa</a:t>
            </a:r>
            <a:endParaRPr lang="en-US" dirty="0"/>
          </a:p>
        </p:txBody>
      </p:sp>
      <p:pic>
        <p:nvPicPr>
          <p:cNvPr id="11" name="Graphic 10" descr="Cursor with solid fill">
            <a:extLst>
              <a:ext uri="{FF2B5EF4-FFF2-40B4-BE49-F238E27FC236}">
                <a16:creationId xmlns:a16="http://schemas.microsoft.com/office/drawing/2014/main" id="{CB7D0E7F-0617-78E3-8223-DCD0B6454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6645" y="3156466"/>
            <a:ext cx="805934" cy="80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10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7C4045-3CEC-0524-68F0-678BDBE3D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6297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EFB5E1-B232-5497-F667-9B16F4D456C8}"/>
              </a:ext>
            </a:extLst>
          </p:cNvPr>
          <p:cNvSpPr txBox="1"/>
          <p:nvPr/>
        </p:nvSpPr>
        <p:spPr>
          <a:xfrm>
            <a:off x="5088294" y="3517641"/>
            <a:ext cx="4546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Nakon što smo dvaput kliknuli na output, možemo da označimo bilo koji njegov deo. </a:t>
            </a:r>
          </a:p>
          <a:p>
            <a:r>
              <a:rPr lang="sr-Latn-RS" dirty="0"/>
              <a:t>Ovde nam je potrebno da označimo rezultate analize stavki</a:t>
            </a:r>
            <a:endParaRPr lang="en-US" dirty="0"/>
          </a:p>
        </p:txBody>
      </p:sp>
      <p:pic>
        <p:nvPicPr>
          <p:cNvPr id="6" name="Graphic 5" descr="Cursor with solid fill">
            <a:extLst>
              <a:ext uri="{FF2B5EF4-FFF2-40B4-BE49-F238E27FC236}">
                <a16:creationId xmlns:a16="http://schemas.microsoft.com/office/drawing/2014/main" id="{9F752044-9271-A377-8DD9-0BD3CC4193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80588" y="351764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3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7C4045-3CEC-0524-68F0-678BDBE3D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62973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C717FA-A840-8D30-7E38-3BEAB60D98B4}"/>
              </a:ext>
            </a:extLst>
          </p:cNvPr>
          <p:cNvSpPr txBox="1"/>
          <p:nvPr/>
        </p:nvSpPr>
        <p:spPr>
          <a:xfrm>
            <a:off x="5306204" y="2408269"/>
            <a:ext cx="45462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Kada smo označili rezultate analize stavki, treba da ih kopiramo. Za kopiranje imamo dve opcije: </a:t>
            </a:r>
          </a:p>
          <a:p>
            <a:pPr marL="342900" indent="-342900">
              <a:buAutoNum type="arabicPeriod"/>
            </a:pPr>
            <a:r>
              <a:rPr lang="sr-Latn-RS" dirty="0"/>
              <a:t>Kliknemo desnim klikom miša na označeni deo i odaberemo „Copy“</a:t>
            </a:r>
          </a:p>
          <a:p>
            <a:pPr marL="342900" indent="-342900">
              <a:buAutoNum type="arabicPeriod"/>
            </a:pPr>
            <a:endParaRPr lang="sr-Latn-RS" dirty="0"/>
          </a:p>
          <a:p>
            <a:pPr marL="342900" indent="-342900">
              <a:buAutoNum type="arabicPeriod"/>
            </a:pPr>
            <a:r>
              <a:rPr lang="sr-Latn-RS" dirty="0"/>
              <a:t>Koristimo ctrl + c na tastaturi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6B17E0-3323-9ED0-92BC-9A8B45A29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274" y="2496518"/>
            <a:ext cx="847843" cy="1267002"/>
          </a:xfrm>
          <a:prstGeom prst="rect">
            <a:avLst/>
          </a:prstGeom>
        </p:spPr>
      </p:pic>
      <p:pic>
        <p:nvPicPr>
          <p:cNvPr id="6" name="Graphic 5" descr="Cursor with solid fill">
            <a:extLst>
              <a:ext uri="{FF2B5EF4-FFF2-40B4-BE49-F238E27FC236}">
                <a16:creationId xmlns:a16="http://schemas.microsoft.com/office/drawing/2014/main" id="{9F752044-9271-A377-8DD9-0BD3CC4193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80195" y="2906084"/>
            <a:ext cx="564502" cy="5645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01374B-B291-4DFD-6EFD-A2ACF97055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4185" y="4072791"/>
            <a:ext cx="1652019" cy="51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7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80D0B-D962-8D61-9CCA-E94CA2DDF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332" b="23009"/>
          <a:stretch/>
        </p:blipFill>
        <p:spPr>
          <a:xfrm>
            <a:off x="0" y="1"/>
            <a:ext cx="3381847" cy="30511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CC79ED-FB5F-5BBB-9292-28B8530BD8B6}"/>
              </a:ext>
            </a:extLst>
          </p:cNvPr>
          <p:cNvSpPr txBox="1"/>
          <p:nvPr/>
        </p:nvSpPr>
        <p:spPr>
          <a:xfrm>
            <a:off x="4810015" y="806245"/>
            <a:ext cx="44698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Zatim kopirani sadržaj nalepimo u prazan Excel dokument koristeći jednu od dve opcije:</a:t>
            </a:r>
          </a:p>
          <a:p>
            <a:pPr marL="342900" indent="-342900">
              <a:buAutoNum type="arabicPeriod"/>
            </a:pPr>
            <a:r>
              <a:rPr lang="sr-Latn-RS" dirty="0"/>
              <a:t>Kliknemo desnim klikom miša na ćeliju A1 i odaberemo „Paste“</a:t>
            </a:r>
          </a:p>
          <a:p>
            <a:pPr marL="342900" indent="-342900">
              <a:buAutoNum type="arabicPeriod"/>
            </a:pPr>
            <a:endParaRPr lang="sr-Latn-RS" dirty="0"/>
          </a:p>
          <a:p>
            <a:pPr marL="342900" indent="-342900">
              <a:buAutoNum type="arabicPeriod"/>
            </a:pPr>
            <a:r>
              <a:rPr lang="sr-Latn-RS" dirty="0"/>
              <a:t>Koristimo ctrl + v na tastaturi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218DEF-AF4F-B142-858C-CE51614679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5" t="22641" r="21617" b="6873"/>
          <a:stretch/>
        </p:blipFill>
        <p:spPr>
          <a:xfrm>
            <a:off x="3156153" y="639577"/>
            <a:ext cx="1425677" cy="13362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F93536-3398-8E18-A57D-C18D5A6F0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6031" y="2197902"/>
            <a:ext cx="1645923" cy="554737"/>
          </a:xfrm>
          <a:prstGeom prst="rect">
            <a:avLst/>
          </a:prstGeom>
        </p:spPr>
      </p:pic>
      <p:pic>
        <p:nvPicPr>
          <p:cNvPr id="12" name="Graphic 11" descr="Cursor with solid fill">
            <a:extLst>
              <a:ext uri="{FF2B5EF4-FFF2-40B4-BE49-F238E27FC236}">
                <a16:creationId xmlns:a16="http://schemas.microsoft.com/office/drawing/2014/main" id="{10DC3826-6ED4-A4B5-1A55-681B721A83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28540" y="1334928"/>
            <a:ext cx="564502" cy="56450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16E7BB1-E2CF-3821-502D-CCCF84E637CA}"/>
              </a:ext>
            </a:extLst>
          </p:cNvPr>
          <p:cNvSpPr txBox="1"/>
          <p:nvPr/>
        </p:nvSpPr>
        <p:spPr>
          <a:xfrm>
            <a:off x="3551559" y="4173703"/>
            <a:ext cx="44698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Problem je u tome što je sav kopirani sadržaj u jednoj koloni. Da bismo mogli da manipulišemo kolonama, neophodno je da svaka kolona podataka bude u po jednoj koloni tabele.</a:t>
            </a:r>
          </a:p>
          <a:p>
            <a:endParaRPr lang="sr-Latn-RS" dirty="0"/>
          </a:p>
          <a:p>
            <a:r>
              <a:rPr lang="sr-Latn-RS" dirty="0"/>
              <a:t>Da bismo rasporedili podatke po kolonama, označavamo mišem kolonu A (u njoj se trenutno nalazi sav sadržaj tabele).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89BE5F4-0538-BEF9-960B-A9E953F70C3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6243"/>
          <a:stretch/>
        </p:blipFill>
        <p:spPr>
          <a:xfrm>
            <a:off x="19053" y="3195482"/>
            <a:ext cx="3362794" cy="351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91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266A123-09D2-F647-197D-D7A7B0061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60" y="1101013"/>
            <a:ext cx="6477561" cy="2644369"/>
          </a:xfrm>
          <a:prstGeom prst="rect">
            <a:avLst/>
          </a:prstGeom>
        </p:spPr>
      </p:pic>
      <p:pic>
        <p:nvPicPr>
          <p:cNvPr id="7" name="Graphic 6" descr="Cursor with solid fill">
            <a:extLst>
              <a:ext uri="{FF2B5EF4-FFF2-40B4-BE49-F238E27FC236}">
                <a16:creationId xmlns:a16="http://schemas.microsoft.com/office/drawing/2014/main" id="{8E5B3E55-5C1F-6027-4A7E-06EC298E4D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3743" y="1586353"/>
            <a:ext cx="564502" cy="56450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9E14F7D5-8262-E3A4-F539-CB37CC7979CF}"/>
              </a:ext>
            </a:extLst>
          </p:cNvPr>
          <p:cNvSpPr/>
          <p:nvPr/>
        </p:nvSpPr>
        <p:spPr>
          <a:xfrm>
            <a:off x="3676262" y="1334278"/>
            <a:ext cx="989045" cy="93306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F4EF68-CB68-29C1-A2FB-14D6475D5BA5}"/>
              </a:ext>
            </a:extLst>
          </p:cNvPr>
          <p:cNvSpPr txBox="1"/>
          <p:nvPr/>
        </p:nvSpPr>
        <p:spPr>
          <a:xfrm>
            <a:off x="7259217" y="1898008"/>
            <a:ext cx="2215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Kliknemo na tab Data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17C1ED-D557-9F3A-0904-D7525EC66F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092" r="5796"/>
          <a:stretch/>
        </p:blipFill>
        <p:spPr>
          <a:xfrm>
            <a:off x="570077" y="4449992"/>
            <a:ext cx="6867332" cy="1286054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A300C2ED-2DB8-3D6F-0573-766F97433EC3}"/>
              </a:ext>
            </a:extLst>
          </p:cNvPr>
          <p:cNvSpPr/>
          <p:nvPr/>
        </p:nvSpPr>
        <p:spPr>
          <a:xfrm>
            <a:off x="3172409" y="4380739"/>
            <a:ext cx="831334" cy="128605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Cursor with solid fill">
            <a:extLst>
              <a:ext uri="{FF2B5EF4-FFF2-40B4-BE49-F238E27FC236}">
                <a16:creationId xmlns:a16="http://schemas.microsoft.com/office/drawing/2014/main" id="{5867FB31-C651-F8EB-DAEC-20FFD9012C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53689" y="5293717"/>
            <a:ext cx="564502" cy="56450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F475FFC-0488-4F75-FF67-23663A4DF830}"/>
              </a:ext>
            </a:extLst>
          </p:cNvPr>
          <p:cNvSpPr txBox="1"/>
          <p:nvPr/>
        </p:nvSpPr>
        <p:spPr>
          <a:xfrm>
            <a:off x="7437410" y="4908353"/>
            <a:ext cx="3544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A zatim u okviru njega biramo opciju Text to Columns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17872B-9D2C-3D36-1AF2-86A5F41257D8}"/>
              </a:ext>
            </a:extLst>
          </p:cNvPr>
          <p:cNvSpPr txBox="1"/>
          <p:nvPr/>
        </p:nvSpPr>
        <p:spPr>
          <a:xfrm>
            <a:off x="179553" y="6117490"/>
            <a:ext cx="9059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NAPOMENA: Ove stvari će možda IZGLEDATI malo drugačije u zavisnosti od verzije MS Office-a, ali će se zasigurno ISTO ZVATI bez obzira na verziju.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3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2CB65F-652F-EF1C-0CFF-FDE5EA929488}"/>
              </a:ext>
            </a:extLst>
          </p:cNvPr>
          <p:cNvSpPr txBox="1"/>
          <p:nvPr/>
        </p:nvSpPr>
        <p:spPr>
          <a:xfrm>
            <a:off x="7641772" y="1443841"/>
            <a:ext cx="39114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Otvara se Convert Wizard unutar kog podešavamo na koji način želimo da se sadržaj rasporedi po kolonama.</a:t>
            </a:r>
          </a:p>
          <a:p>
            <a:endParaRPr lang="sr-Latn-RS" dirty="0"/>
          </a:p>
          <a:p>
            <a:r>
              <a:rPr lang="sr-Latn-RS" dirty="0"/>
              <a:t>Imamo opciju Delimited (konkretan znak se koristi kao granica između dve kolone) i Fixed width (razgraničenje se pravi na osnovu širine kolone).</a:t>
            </a:r>
          </a:p>
          <a:p>
            <a:endParaRPr lang="sr-Latn-RS" dirty="0"/>
          </a:p>
          <a:p>
            <a:r>
              <a:rPr lang="sr-Latn-RS" dirty="0"/>
              <a:t>U ovom slučaju je svejedno koju opciju koristimo, ali ćemo koristiti Delimited. </a:t>
            </a:r>
          </a:p>
          <a:p>
            <a:endParaRPr lang="sr-Latn-RS" dirty="0"/>
          </a:p>
          <a:p>
            <a:r>
              <a:rPr lang="sr-Latn-RS" dirty="0"/>
              <a:t>Kada označimo opciju Delimited, klikemo Next.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FB98E9-A261-F22B-CAEE-AC7D0A444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08" y="956908"/>
            <a:ext cx="7230484" cy="5077534"/>
          </a:xfrm>
          <a:prstGeom prst="rect">
            <a:avLst/>
          </a:prstGeom>
        </p:spPr>
      </p:pic>
      <p:pic>
        <p:nvPicPr>
          <p:cNvPr id="3" name="Graphic 2" descr="Cursor with solid fill">
            <a:extLst>
              <a:ext uri="{FF2B5EF4-FFF2-40B4-BE49-F238E27FC236}">
                <a16:creationId xmlns:a16="http://schemas.microsoft.com/office/drawing/2014/main" id="{F78457F5-C1F5-0EED-518A-B66E192C5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3493" y="2393302"/>
            <a:ext cx="756984" cy="756984"/>
          </a:xfrm>
          <a:prstGeom prst="rect">
            <a:avLst/>
          </a:prstGeom>
        </p:spPr>
      </p:pic>
      <p:pic>
        <p:nvPicPr>
          <p:cNvPr id="5" name="Graphic 4" descr="Cursor with solid fill">
            <a:extLst>
              <a:ext uri="{FF2B5EF4-FFF2-40B4-BE49-F238E27FC236}">
                <a16:creationId xmlns:a16="http://schemas.microsoft.com/office/drawing/2014/main" id="{A34B2AA0-8EFD-E657-7470-84B402348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7508" y="5901092"/>
            <a:ext cx="756984" cy="7569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344C62-885A-7B04-AF16-5052B07CA31E}"/>
              </a:ext>
            </a:extLst>
          </p:cNvPr>
          <p:cNvSpPr txBox="1"/>
          <p:nvPr/>
        </p:nvSpPr>
        <p:spPr>
          <a:xfrm>
            <a:off x="234815" y="22937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3713A8-3574-64D9-7A6E-0656FA1665BC}"/>
              </a:ext>
            </a:extLst>
          </p:cNvPr>
          <p:cNvSpPr txBox="1"/>
          <p:nvPr/>
        </p:nvSpPr>
        <p:spPr>
          <a:xfrm>
            <a:off x="5332439" y="53199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31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CF28DE-6E7E-C819-FB1E-2322BE43A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16" y="758625"/>
            <a:ext cx="7249537" cy="51727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AC4FF7-A6CD-5A93-2720-B38EBFC8530B}"/>
              </a:ext>
            </a:extLst>
          </p:cNvPr>
          <p:cNvSpPr txBox="1"/>
          <p:nvPr/>
        </p:nvSpPr>
        <p:spPr>
          <a:xfrm>
            <a:off x="7449472" y="1847462"/>
            <a:ext cx="3849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U ovom dokumentu su podaci razgraničeni razmacima (Space), pa u polju Delimiters označavamo Space.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FEDE8E-502F-2E0D-8767-F1B8330C0FF5}"/>
              </a:ext>
            </a:extLst>
          </p:cNvPr>
          <p:cNvSpPr txBox="1"/>
          <p:nvPr/>
        </p:nvSpPr>
        <p:spPr>
          <a:xfrm>
            <a:off x="7449472" y="4295192"/>
            <a:ext cx="3849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Ovde dobijamo prikaz kako će se podaci rasporediti po kolonama </a:t>
            </a:r>
            <a:endParaRPr lang="en-US" dirty="0"/>
          </a:p>
        </p:txBody>
      </p:sp>
      <p:pic>
        <p:nvPicPr>
          <p:cNvPr id="6" name="Graphic 5" descr="Cursor with solid fill">
            <a:extLst>
              <a:ext uri="{FF2B5EF4-FFF2-40B4-BE49-F238E27FC236}">
                <a16:creationId xmlns:a16="http://schemas.microsoft.com/office/drawing/2014/main" id="{D81E8B82-D6CA-50E9-823D-AC8E4C6F2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4137" y="2588039"/>
            <a:ext cx="756984" cy="756984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DB21FD66-EF45-FEFB-B611-50A55B88A009}"/>
              </a:ext>
            </a:extLst>
          </p:cNvPr>
          <p:cNvSpPr/>
          <p:nvPr/>
        </p:nvSpPr>
        <p:spPr>
          <a:xfrm>
            <a:off x="2935186" y="4450406"/>
            <a:ext cx="4514286" cy="33590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 descr="Cursor with solid fill">
            <a:extLst>
              <a:ext uri="{FF2B5EF4-FFF2-40B4-BE49-F238E27FC236}">
                <a16:creationId xmlns:a16="http://schemas.microsoft.com/office/drawing/2014/main" id="{47A6C83F-E10D-3E05-3A2B-FADEA864E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8602" y="5708144"/>
            <a:ext cx="756984" cy="7569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7E3F39-FA1C-F63E-7E01-B5A632CDBE06}"/>
              </a:ext>
            </a:extLst>
          </p:cNvPr>
          <p:cNvSpPr txBox="1"/>
          <p:nvPr/>
        </p:nvSpPr>
        <p:spPr>
          <a:xfrm>
            <a:off x="7449472" y="5608256"/>
            <a:ext cx="3849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Pošto sve izgleda kako treba, kliknemo Finish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5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AA74D4-34C3-1E9C-2F5D-47516FDBA1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834"/>
          <a:stretch/>
        </p:blipFill>
        <p:spPr>
          <a:xfrm>
            <a:off x="0" y="0"/>
            <a:ext cx="11193437" cy="47588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BB6522-44CC-8EC6-BBD6-6C160AF76193}"/>
              </a:ext>
            </a:extLst>
          </p:cNvPr>
          <p:cNvSpPr txBox="1"/>
          <p:nvPr/>
        </p:nvSpPr>
        <p:spPr>
          <a:xfrm>
            <a:off x="4578020" y="2856773"/>
            <a:ext cx="512260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Sada su podaci lepo raspoređeni u kolone.</a:t>
            </a:r>
          </a:p>
          <a:p>
            <a:endParaRPr lang="sr-Latn-RS" dirty="0"/>
          </a:p>
          <a:p>
            <a:r>
              <a:rPr lang="sr-Latn-RS" dirty="0"/>
              <a:t>Da bismo mogli da ih sortiramo, a da očuvamo sve informacije o jednoj stavki u istom redu, potrebno je da prvo mišem označimo zaglavlje tabele, a zatim u okviru taba Data kliknemo Filter</a:t>
            </a:r>
            <a:endParaRPr lang="en-US" dirty="0"/>
          </a:p>
        </p:txBody>
      </p:sp>
      <p:pic>
        <p:nvPicPr>
          <p:cNvPr id="9" name="Graphic 8" descr="Cursor with solid fill">
            <a:extLst>
              <a:ext uri="{FF2B5EF4-FFF2-40B4-BE49-F238E27FC236}">
                <a16:creationId xmlns:a16="http://schemas.microsoft.com/office/drawing/2014/main" id="{91F21769-873B-4E7A-B250-D64F9CF5C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71194" y="2203143"/>
            <a:ext cx="756984" cy="756984"/>
          </a:xfrm>
          <a:prstGeom prst="rect">
            <a:avLst/>
          </a:prstGeom>
        </p:spPr>
      </p:pic>
      <p:pic>
        <p:nvPicPr>
          <p:cNvPr id="10" name="Graphic 9" descr="Cursor with solid fill">
            <a:extLst>
              <a:ext uri="{FF2B5EF4-FFF2-40B4-BE49-F238E27FC236}">
                <a16:creationId xmlns:a16="http://schemas.microsoft.com/office/drawing/2014/main" id="{5B56EB02-CA9A-F02C-26C0-7E5C7A028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00627" y="937745"/>
            <a:ext cx="756984" cy="75698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1BF7DFB-BCB9-AA37-C63F-CD0C97864B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200141"/>
            <a:ext cx="4467849" cy="92405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DBDB138-678E-EA0D-173C-5B6A47021D20}"/>
              </a:ext>
            </a:extLst>
          </p:cNvPr>
          <p:cNvSpPr txBox="1"/>
          <p:nvPr/>
        </p:nvSpPr>
        <p:spPr>
          <a:xfrm>
            <a:off x="4532673" y="5196491"/>
            <a:ext cx="5122607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r-Latn-RS" dirty="0"/>
              <a:t>Sada podaci izgledaju ovako. Uključili smo filter, pa možemo da sortiramo ili filtriramo tabelu na osnovu podataka iz svake od kolona klikom na strelicu koja se nalazi u koloni od interesa.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3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500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Analiza stavki na osnovu rezultata RTT10G analize,  uz pomoć Excela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stavki na osnovu rezultata RTT10G analize,  uz pomoć Excela</dc:title>
  <dc:creator>Milica Ninkovic</dc:creator>
  <cp:lastModifiedBy>Milica Ninkovic</cp:lastModifiedBy>
  <cp:revision>1</cp:revision>
  <dcterms:created xsi:type="dcterms:W3CDTF">2022-12-02T16:15:01Z</dcterms:created>
  <dcterms:modified xsi:type="dcterms:W3CDTF">2022-12-02T16:59:42Z</dcterms:modified>
</cp:coreProperties>
</file>