
<file path=[Content_Types].xml><?xml version="1.0" encoding="utf-8"?>
<Types xmlns="http://schemas.openxmlformats.org/package/2006/content-types">
  <Default Extension="fntdata" ContentType="application/x-fontdata"/>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14630400" cy="8229600"/>
  <p:notesSz cx="8229600" cy="14630400"/>
  <p:embeddedFontLst>
    <p:embeddedFont>
      <p:font typeface="Montserrat"/>
      <p:regular r:id="rId22"/>
    </p:embeddedFont>
    <p:embeddedFont>
      <p:font typeface="Montserrat"/>
      <p:regular r:id="rId23"/>
    </p:embeddedFont>
    <p:embeddedFont>
      <p:font typeface="Montserrat"/>
      <p:regular r:id="rId24"/>
    </p:embeddedFont>
    <p:embeddedFont>
      <p:font typeface="Montserrat"/>
      <p:regular r:id="rId25"/>
    </p:embeddedFont>
    <p:embeddedFont>
      <p:font typeface="Source Sans 3"/>
      <p:regular r:id="rId26"/>
    </p:embeddedFont>
    <p:embeddedFont>
      <p:font typeface="Source Sans 3"/>
      <p:regular r:id="rId27"/>
    </p:embeddedFont>
  </p:embeddedFon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 Id="rId22" Type="http://schemas.openxmlformats.org/officeDocument/2006/relationships/font" Target="fonts/font1.fntdata"/><Relationship Id="rId23" Type="http://schemas.openxmlformats.org/officeDocument/2006/relationships/font" Target="fonts/font2.fntdata"/><Relationship Id="rId24" Type="http://schemas.openxmlformats.org/officeDocument/2006/relationships/font" Target="fonts/font3.fntdata"/><Relationship Id="rId25" Type="http://schemas.openxmlformats.org/officeDocument/2006/relationships/font" Target="fonts/font4.fntdata"/><Relationship Id="rId26" Type="http://schemas.openxmlformats.org/officeDocument/2006/relationships/font" Target="fonts/font5.fntdata"/><Relationship Id="rId27" Type="http://schemas.openxmlformats.org/officeDocument/2006/relationships/font" Target="fonts/font6.fntdata"/></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lide 9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lide 10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lide 11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lide 12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lide 13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lide 14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Slide 15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svg"/><Relationship Id="rId3" Type="http://schemas.openxmlformats.org/officeDocument/2006/relationships/image" Target="../media/image-10-3.png"/><Relationship Id="rId4" Type="http://schemas.openxmlformats.org/officeDocument/2006/relationships/image" Target="../media/image-10-4.svg"/><Relationship Id="rId5" Type="http://schemas.openxmlformats.org/officeDocument/2006/relationships/image" Target="../media/image-10-5.png"/><Relationship Id="rId6" Type="http://schemas.openxmlformats.org/officeDocument/2006/relationships/image" Target="../media/image-10-6.svg"/><Relationship Id="rId7" Type="http://schemas.openxmlformats.org/officeDocument/2006/relationships/image" Target="../media/image-10-7.png"/><Relationship Id="rId8" Type="http://schemas.openxmlformats.org/officeDocument/2006/relationships/image" Target="../media/image-10-8.svg"/><Relationship Id="rId9" Type="http://schemas.openxmlformats.org/officeDocument/2006/relationships/slideLayout" Target="../slideLayouts/slideLayout11.xml"/><Relationship Id="rId10"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2.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3.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svg"/><Relationship Id="rId3" Type="http://schemas.openxmlformats.org/officeDocument/2006/relationships/image" Target="../media/image-13-3.png"/><Relationship Id="rId4" Type="http://schemas.openxmlformats.org/officeDocument/2006/relationships/image" Target="../media/image-13-4.svg"/><Relationship Id="rId5" Type="http://schemas.openxmlformats.org/officeDocument/2006/relationships/image" Target="../media/image-13-5.png"/><Relationship Id="rId6" Type="http://schemas.openxmlformats.org/officeDocument/2006/relationships/image" Target="../media/image-13-6.svg"/><Relationship Id="rId7" Type="http://schemas.openxmlformats.org/officeDocument/2006/relationships/image" Target="../media/image-13-7.png"/><Relationship Id="rId8" Type="http://schemas.openxmlformats.org/officeDocument/2006/relationships/image" Target="../media/image-13-8.svg"/><Relationship Id="rId9" Type="http://schemas.openxmlformats.org/officeDocument/2006/relationships/image" Target="../media/image-13-9.png"/><Relationship Id="rId10" Type="http://schemas.openxmlformats.org/officeDocument/2006/relationships/image" Target="../media/image-13-10.svg"/><Relationship Id="rId11" Type="http://schemas.openxmlformats.org/officeDocument/2006/relationships/image" Target="../media/image-13-11.png"/><Relationship Id="rId12" Type="http://schemas.openxmlformats.org/officeDocument/2006/relationships/slideLayout" Target="../slideLayouts/slideLayout14.xml"/><Relationship Id="rId1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6.xml"/><Relationship Id="rId4"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slideLayout" Target="../slideLayouts/slideLayout3.xml"/><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5.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slideLayout" Target="../slideLayouts/slideLayout7.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svg"/><Relationship Id="rId3" Type="http://schemas.openxmlformats.org/officeDocument/2006/relationships/image" Target="../media/image-7-3.png"/><Relationship Id="rId4" Type="http://schemas.openxmlformats.org/officeDocument/2006/relationships/image" Target="../media/image-7-4.svg"/><Relationship Id="rId5" Type="http://schemas.openxmlformats.org/officeDocument/2006/relationships/image" Target="../media/image-7-5.png"/><Relationship Id="rId6" Type="http://schemas.openxmlformats.org/officeDocument/2006/relationships/image" Target="../media/image-7-6.svg"/><Relationship Id="rId7" Type="http://schemas.openxmlformats.org/officeDocument/2006/relationships/image" Target="../media/image-7-7.png"/><Relationship Id="rId8" Type="http://schemas.openxmlformats.org/officeDocument/2006/relationships/slideLayout" Target="../slideLayouts/slideLayout8.xml"/><Relationship Id="rId9"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9.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Text 0"/>
          <p:cNvSpPr/>
          <p:nvPr/>
        </p:nvSpPr>
        <p:spPr>
          <a:xfrm>
            <a:off x="793790" y="3120152"/>
            <a:ext cx="7001947" cy="620078"/>
          </a:xfrm>
          <a:prstGeom prst="rect">
            <a:avLst/>
          </a:prstGeom>
          <a:noFill/>
          <a:ln/>
        </p:spPr>
        <p:txBody>
          <a:bodyPr wrap="none" lIns="0" tIns="0" rIns="0" bIns="0" rtlCol="0" anchor="t"/>
          <a:lstStyle/>
          <a:p>
            <a:pPr algn="l" indent="0" marL="0">
              <a:lnSpc>
                <a:spcPts val="4850"/>
              </a:lnSpc>
              <a:buNone/>
            </a:pPr>
            <a:r>
              <a:rPr lang="en-US" sz="3900" b="1" dirty="0">
                <a:solidFill>
                  <a:srgbClr val="769993"/>
                </a:solidFill>
                <a:latin typeface="Montserrat Bold" pitchFamily="34" charset="0"/>
                <a:ea typeface="Montserrat Bold" pitchFamily="34" charset="-122"/>
                <a:cs typeface="Montserrat Bold" pitchFamily="34" charset="-120"/>
              </a:rPr>
              <a:t>Organizacione intervencije</a:t>
            </a:r>
            <a:endParaRPr lang="en-US" sz="3900" dirty="0"/>
          </a:p>
        </p:txBody>
      </p:sp>
      <p:sp>
        <p:nvSpPr>
          <p:cNvPr id="3" name="Shape 1"/>
          <p:cNvSpPr/>
          <p:nvPr/>
        </p:nvSpPr>
        <p:spPr>
          <a:xfrm>
            <a:off x="793790" y="4186595"/>
            <a:ext cx="13042821" cy="14883"/>
          </a:xfrm>
          <a:prstGeom prst="rect">
            <a:avLst/>
          </a:prstGeom>
          <a:solidFill>
            <a:srgbClr val="272525">
              <a:alpha val="50000"/>
            </a:srgbClr>
          </a:solidFill>
          <a:ln/>
        </p:spPr>
      </p:sp>
      <p:sp>
        <p:nvSpPr>
          <p:cNvPr id="4" name="Text 2"/>
          <p:cNvSpPr/>
          <p:nvPr/>
        </p:nvSpPr>
        <p:spPr>
          <a:xfrm>
            <a:off x="793790" y="4474250"/>
            <a:ext cx="13042821" cy="63507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Osnovni izvori: Cummings, T. G. &amp; Worley, C. G. </a:t>
            </a:r>
            <a:pPr algn="l" indent="0" marL="0">
              <a:lnSpc>
                <a:spcPts val="2500"/>
              </a:lnSpc>
              <a:buNone/>
            </a:pPr>
            <a:r>
              <a:rPr lang="en-US" sz="1550" i="1" dirty="0">
                <a:solidFill>
                  <a:srgbClr val="272525"/>
                </a:solidFill>
                <a:latin typeface="Source Sans 3" pitchFamily="34" charset="0"/>
                <a:ea typeface="Source Sans 3" pitchFamily="34" charset="-122"/>
                <a:cs typeface="Source Sans 3" pitchFamily="34" charset="-120"/>
              </a:rPr>
              <a:t>Organization Development and Change</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Schein, E. H. </a:t>
            </a:r>
            <a:pPr algn="l" indent="0" marL="0">
              <a:lnSpc>
                <a:spcPts val="2500"/>
              </a:lnSpc>
              <a:buNone/>
            </a:pPr>
            <a:r>
              <a:rPr lang="en-US" sz="1550" i="1" dirty="0">
                <a:solidFill>
                  <a:srgbClr val="272525"/>
                </a:solidFill>
                <a:latin typeface="Source Sans 3" pitchFamily="34" charset="0"/>
                <a:ea typeface="Source Sans 3" pitchFamily="34" charset="-122"/>
                <a:cs typeface="Source Sans 3" pitchFamily="34" charset="-120"/>
              </a:rPr>
              <a:t>Process Consultation</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Hawkins, P. </a:t>
            </a:r>
            <a:pPr algn="l" indent="0" marL="0">
              <a:lnSpc>
                <a:spcPts val="2500"/>
              </a:lnSpc>
              <a:buNone/>
            </a:pPr>
            <a:r>
              <a:rPr lang="en-US" sz="1550" i="1" dirty="0">
                <a:solidFill>
                  <a:srgbClr val="272525"/>
                </a:solidFill>
                <a:latin typeface="Source Sans 3" pitchFamily="34" charset="0"/>
                <a:ea typeface="Source Sans 3" pitchFamily="34" charset="-122"/>
                <a:cs typeface="Source Sans 3" pitchFamily="34" charset="-120"/>
              </a:rPr>
              <a:t>Leadership Team Coaching</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Gallos, J. V. </a:t>
            </a:r>
            <a:pPr algn="l" indent="0" marL="0">
              <a:lnSpc>
                <a:spcPts val="2500"/>
              </a:lnSpc>
              <a:buNone/>
            </a:pPr>
            <a:r>
              <a:rPr lang="en-US" sz="1550" i="1" dirty="0">
                <a:solidFill>
                  <a:srgbClr val="272525"/>
                </a:solidFill>
                <a:latin typeface="Source Sans 3" pitchFamily="34" charset="0"/>
                <a:ea typeface="Source Sans 3" pitchFamily="34" charset="-122"/>
                <a:cs typeface="Source Sans 3" pitchFamily="34" charset="-120"/>
              </a:rPr>
              <a:t>Organization Development</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Pavlović, J. </a:t>
            </a:r>
            <a:pPr algn="l" indent="0" marL="0">
              <a:lnSpc>
                <a:spcPts val="2500"/>
              </a:lnSpc>
              <a:buNone/>
            </a:pPr>
            <a:r>
              <a:rPr lang="en-US" sz="1550" i="1" dirty="0">
                <a:solidFill>
                  <a:srgbClr val="272525"/>
                </a:solidFill>
                <a:latin typeface="Source Sans 3" pitchFamily="34" charset="0"/>
                <a:ea typeface="Source Sans 3" pitchFamily="34" charset="-122"/>
                <a:cs typeface="Source Sans 3" pitchFamily="34" charset="-120"/>
              </a:rPr>
              <a:t>Coaching Psychology: Constructivist Approaches</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a:t>
            </a:r>
            <a:endParaRPr lang="en-US" sz="15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Shape 0"/>
          <p:cNvSpPr/>
          <p:nvPr/>
        </p:nvSpPr>
        <p:spPr>
          <a:xfrm>
            <a:off x="793790" y="894517"/>
            <a:ext cx="569833" cy="278130"/>
          </a:xfrm>
          <a:prstGeom prst="roundRect">
            <a:avLst>
              <a:gd name="adj" fmla="val 19182"/>
            </a:avLst>
          </a:prstGeom>
          <a:solidFill>
            <a:srgbClr val="E2E9E8"/>
          </a:solidFill>
          <a:ln/>
        </p:spPr>
      </p:sp>
      <p:sp>
        <p:nvSpPr>
          <p:cNvPr id="3" name="Text 1"/>
          <p:cNvSpPr/>
          <p:nvPr/>
        </p:nvSpPr>
        <p:spPr>
          <a:xfrm>
            <a:off x="889040" y="942142"/>
            <a:ext cx="379333" cy="182880"/>
          </a:xfrm>
          <a:prstGeom prst="rect">
            <a:avLst/>
          </a:prstGeom>
          <a:noFill/>
          <a:ln/>
        </p:spPr>
        <p:txBody>
          <a:bodyPr wrap="none" lIns="0" tIns="0" rIns="0" bIns="0" rtlCol="0" anchor="t"/>
          <a:lstStyle/>
          <a:p>
            <a:pPr algn="l" indent="0" marL="0">
              <a:lnSpc>
                <a:spcPts val="1400"/>
              </a:lnSpc>
              <a:buNone/>
            </a:pPr>
            <a:r>
              <a:rPr lang="en-US" sz="1000" dirty="0">
                <a:solidFill>
                  <a:srgbClr val="272525"/>
                </a:solidFill>
                <a:latin typeface="Source Sans 3" pitchFamily="34" charset="0"/>
                <a:ea typeface="Source Sans 3" pitchFamily="34" charset="-122"/>
                <a:cs typeface="Source Sans 3" pitchFamily="34" charset="-120"/>
              </a:rPr>
              <a:t>BLOK 6</a:t>
            </a:r>
            <a:endParaRPr lang="en-US" sz="1000" dirty="0"/>
          </a:p>
        </p:txBody>
      </p:sp>
      <p:sp>
        <p:nvSpPr>
          <p:cNvPr id="4" name="Text 2"/>
          <p:cNvSpPr/>
          <p:nvPr/>
        </p:nvSpPr>
        <p:spPr>
          <a:xfrm>
            <a:off x="793790" y="1223367"/>
            <a:ext cx="11414165" cy="496133"/>
          </a:xfrm>
          <a:prstGeom prst="rect">
            <a:avLst/>
          </a:prstGeom>
          <a:noFill/>
          <a:ln/>
        </p:spPr>
        <p:txBody>
          <a:bodyPr wrap="none" lIns="0" tIns="0" rIns="0" bIns="0" rtlCol="0" anchor="t"/>
          <a:lstStyle/>
          <a:p>
            <a:pPr algn="l" indent="0" marL="0">
              <a:lnSpc>
                <a:spcPts val="3900"/>
              </a:lnSpc>
              <a:buNone/>
            </a:pPr>
            <a:r>
              <a:rPr lang="en-US" sz="3100" b="1" dirty="0">
                <a:solidFill>
                  <a:srgbClr val="769993"/>
                </a:solidFill>
                <a:latin typeface="Montserrat Bold" pitchFamily="34" charset="0"/>
                <a:ea typeface="Montserrat Bold" pitchFamily="34" charset="-122"/>
                <a:cs typeface="Montserrat Bold" pitchFamily="34" charset="-120"/>
              </a:rPr>
              <a:t>Organizacioni nivo — velike grupe, struktura, strategija</a:t>
            </a:r>
            <a:endParaRPr lang="en-US" sz="3100" dirty="0"/>
          </a:p>
        </p:txBody>
      </p:sp>
      <p:sp>
        <p:nvSpPr>
          <p:cNvPr id="5" name="Text 3"/>
          <p:cNvSpPr/>
          <p:nvPr/>
        </p:nvSpPr>
        <p:spPr>
          <a:xfrm>
            <a:off x="793790" y="1770221"/>
            <a:ext cx="7520345" cy="396835"/>
          </a:xfrm>
          <a:prstGeom prst="rect">
            <a:avLst/>
          </a:prstGeom>
          <a:noFill/>
          <a:ln/>
        </p:spPr>
        <p:txBody>
          <a:bodyPr wrap="none" lIns="0" tIns="0" rIns="0" bIns="0" rtlCol="0" anchor="t"/>
          <a:lstStyle/>
          <a:p>
            <a:pPr algn="l" indent="0" marL="0">
              <a:lnSpc>
                <a:spcPts val="3100"/>
              </a:lnSpc>
              <a:buNone/>
            </a:pPr>
            <a:r>
              <a:rPr lang="en-US" sz="2500" b="1" dirty="0">
                <a:solidFill>
                  <a:srgbClr val="769993"/>
                </a:solidFill>
                <a:latin typeface="Montserrat Bold" pitchFamily="34" charset="0"/>
                <a:ea typeface="Montserrat Bold" pitchFamily="34" charset="-122"/>
                <a:cs typeface="Montserrat Bold" pitchFamily="34" charset="-120"/>
              </a:rPr>
              <a:t>Intervencije u velikim grupama (Gallos, 2006)</a:t>
            </a:r>
            <a:endParaRPr lang="en-US" sz="2500" dirty="0"/>
          </a:p>
        </p:txBody>
      </p:sp>
      <p:sp>
        <p:nvSpPr>
          <p:cNvPr id="6" name="Text 4"/>
          <p:cNvSpPr/>
          <p:nvPr/>
        </p:nvSpPr>
        <p:spPr>
          <a:xfrm>
            <a:off x="793790" y="2357557"/>
            <a:ext cx="13042821" cy="457200"/>
          </a:xfrm>
          <a:prstGeom prst="rect">
            <a:avLst/>
          </a:prstGeom>
          <a:noFill/>
          <a:ln/>
        </p:spPr>
        <p:txBody>
          <a:bodyPr wrap="square" lIns="0" tIns="0" rIns="0" bIns="0" rtlCol="0" anchor="t"/>
          <a:lstStyle/>
          <a:p>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Jedna od najzanimljivijih evolucija u OD-u — intervencije koje okupljaju stotine ili hiljade učesnika da zajednički rade na nekom problemu. Zajednička pretpostavka: </a:t>
            </a:r>
            <a:pPr algn="l" indent="0" marL="0">
              <a:lnSpc>
                <a:spcPts val="1800"/>
              </a:lnSpc>
              <a:buNone/>
            </a:pPr>
            <a:r>
              <a:rPr lang="en-US" sz="1250" b="1" dirty="0">
                <a:solidFill>
                  <a:srgbClr val="272525"/>
                </a:solidFill>
                <a:latin typeface="Source Sans 3" pitchFamily="34" charset="0"/>
                <a:ea typeface="Source Sans 3" pitchFamily="34" charset="-122"/>
                <a:cs typeface="Source Sans 3" pitchFamily="34" charset="-120"/>
              </a:rPr>
              <a:t>mudrost je distribuirana u sistemu, a ne koncentrisana na vrhu</a:t>
            </a:r>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a:t>
            </a:r>
            <a:endParaRPr lang="en-US" sz="1250" dirty="0"/>
          </a:p>
        </p:txBody>
      </p:sp>
      <p:sp>
        <p:nvSpPr>
          <p:cNvPr id="7" name="Shape 5"/>
          <p:cNvSpPr/>
          <p:nvPr/>
        </p:nvSpPr>
        <p:spPr>
          <a:xfrm>
            <a:off x="793790" y="2957632"/>
            <a:ext cx="6457950" cy="1945838"/>
          </a:xfrm>
          <a:prstGeom prst="roundRect">
            <a:avLst>
              <a:gd name="adj" fmla="val 3427"/>
            </a:avLst>
          </a:prstGeom>
          <a:solidFill>
            <a:srgbClr val="E2E9E8"/>
          </a:solidFill>
          <a:ln w="7620">
            <a:solidFill>
              <a:srgbClr val="C8CFCE"/>
            </a:solidFill>
            <a:prstDash val="solid"/>
          </a:ln>
        </p:spPr>
      </p:sp>
      <p:sp>
        <p:nvSpPr>
          <p:cNvPr id="8" name="Shape 6"/>
          <p:cNvSpPr/>
          <p:nvPr/>
        </p:nvSpPr>
        <p:spPr>
          <a:xfrm>
            <a:off x="960120" y="3123962"/>
            <a:ext cx="476250" cy="476250"/>
          </a:xfrm>
          <a:prstGeom prst="roundRect">
            <a:avLst>
              <a:gd name="adj" fmla="val 19198080"/>
            </a:avLst>
          </a:prstGeom>
          <a:solidFill>
            <a:srgbClr val="769993"/>
          </a:solidFill>
          <a:ln/>
        </p:spPr>
      </p:sp>
      <p:pic>
        <p:nvPicPr>
          <p:cNvPr id="9" name="Image 0" descr="preencoded.png">    </p:cNvPr>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1091089" y="3254931"/>
            <a:ext cx="214313" cy="214312"/>
          </a:xfrm>
          <a:prstGeom prst="rect">
            <a:avLst/>
          </a:prstGeom>
        </p:spPr>
      </p:pic>
      <p:sp>
        <p:nvSpPr>
          <p:cNvPr id="10" name="Text 7"/>
          <p:cNvSpPr/>
          <p:nvPr/>
        </p:nvSpPr>
        <p:spPr>
          <a:xfrm>
            <a:off x="960120" y="3727133"/>
            <a:ext cx="1984653" cy="248007"/>
          </a:xfrm>
          <a:prstGeom prst="rect">
            <a:avLst/>
          </a:prstGeom>
          <a:noFill/>
          <a:ln/>
        </p:spPr>
        <p:txBody>
          <a:bodyPr wrap="none" lIns="0" tIns="0" rIns="0" bIns="0" rtlCol="0" anchor="t"/>
          <a:lstStyle/>
          <a:p>
            <a:pPr algn="l" indent="0" marL="0">
              <a:lnSpc>
                <a:spcPts val="1950"/>
              </a:lnSpc>
              <a:buNone/>
            </a:pPr>
            <a:r>
              <a:rPr lang="en-US" sz="1550" b="1" dirty="0">
                <a:solidFill>
                  <a:srgbClr val="272525"/>
                </a:solidFill>
                <a:latin typeface="Montserrat Bold" pitchFamily="34" charset="0"/>
                <a:ea typeface="Montserrat Bold" pitchFamily="34" charset="-122"/>
                <a:cs typeface="Montserrat Bold" pitchFamily="34" charset="-120"/>
              </a:rPr>
              <a:t>Future Search</a:t>
            </a:r>
            <a:endParaRPr lang="en-US" sz="1550" dirty="0"/>
          </a:p>
        </p:txBody>
      </p:sp>
      <p:sp>
        <p:nvSpPr>
          <p:cNvPr id="11" name="Text 8"/>
          <p:cNvSpPr/>
          <p:nvPr/>
        </p:nvSpPr>
        <p:spPr>
          <a:xfrm>
            <a:off x="960120" y="4051340"/>
            <a:ext cx="6125289" cy="685800"/>
          </a:xfrm>
          <a:prstGeom prst="rect">
            <a:avLst/>
          </a:prstGeom>
          <a:noFill/>
          <a:ln/>
        </p:spPr>
        <p:txBody>
          <a:bodyPr wrap="square" lIns="0" tIns="0" rIns="0" bIns="0" rtlCol="0" anchor="t"/>
          <a:lstStyle/>
          <a:p>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Konferencija za kreiranje poželjne budućnosti. 60–80 učesnika iz svih delova sistema radi kroz strukturisan proces od nekoliko dana — prošlost, sadašnjost, poželjna budućnost, akcioni plan. (Weisbord &amp; Janoff)</a:t>
            </a:r>
            <a:endParaRPr lang="en-US" sz="1250" dirty="0"/>
          </a:p>
        </p:txBody>
      </p:sp>
      <p:sp>
        <p:nvSpPr>
          <p:cNvPr id="12" name="Shape 9"/>
          <p:cNvSpPr/>
          <p:nvPr/>
        </p:nvSpPr>
        <p:spPr>
          <a:xfrm>
            <a:off x="7378660" y="2957632"/>
            <a:ext cx="6457950" cy="1945838"/>
          </a:xfrm>
          <a:prstGeom prst="roundRect">
            <a:avLst>
              <a:gd name="adj" fmla="val 3427"/>
            </a:avLst>
          </a:prstGeom>
          <a:solidFill>
            <a:srgbClr val="E2E9E8"/>
          </a:solidFill>
          <a:ln w="7620">
            <a:solidFill>
              <a:srgbClr val="C8CFCE"/>
            </a:solidFill>
            <a:prstDash val="solid"/>
          </a:ln>
        </p:spPr>
      </p:sp>
      <p:sp>
        <p:nvSpPr>
          <p:cNvPr id="13" name="Shape 10"/>
          <p:cNvSpPr/>
          <p:nvPr/>
        </p:nvSpPr>
        <p:spPr>
          <a:xfrm>
            <a:off x="7544991" y="3123962"/>
            <a:ext cx="476250" cy="476250"/>
          </a:xfrm>
          <a:prstGeom prst="roundRect">
            <a:avLst>
              <a:gd name="adj" fmla="val 19198080"/>
            </a:avLst>
          </a:prstGeom>
          <a:solidFill>
            <a:srgbClr val="769993"/>
          </a:solidFill>
          <a:ln/>
        </p:spPr>
      </p:sp>
      <p:pic>
        <p:nvPicPr>
          <p:cNvPr id="14" name="Image 1" descr="preencoded.png">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675959" y="3254931"/>
            <a:ext cx="214313" cy="214312"/>
          </a:xfrm>
          <a:prstGeom prst="rect">
            <a:avLst/>
          </a:prstGeom>
        </p:spPr>
      </p:pic>
      <p:sp>
        <p:nvSpPr>
          <p:cNvPr id="15" name="Text 11"/>
          <p:cNvSpPr/>
          <p:nvPr/>
        </p:nvSpPr>
        <p:spPr>
          <a:xfrm>
            <a:off x="7544991" y="3727133"/>
            <a:ext cx="1984653" cy="248007"/>
          </a:xfrm>
          <a:prstGeom prst="rect">
            <a:avLst/>
          </a:prstGeom>
          <a:noFill/>
          <a:ln/>
        </p:spPr>
        <p:txBody>
          <a:bodyPr wrap="none" lIns="0" tIns="0" rIns="0" bIns="0" rtlCol="0" anchor="t"/>
          <a:lstStyle/>
          <a:p>
            <a:pPr algn="l" indent="0" marL="0">
              <a:lnSpc>
                <a:spcPts val="1950"/>
              </a:lnSpc>
              <a:buNone/>
            </a:pPr>
            <a:r>
              <a:rPr lang="en-US" sz="1550" b="1" dirty="0">
                <a:solidFill>
                  <a:srgbClr val="272525"/>
                </a:solidFill>
                <a:latin typeface="Montserrat Bold" pitchFamily="34" charset="0"/>
                <a:ea typeface="Montserrat Bold" pitchFamily="34" charset="-122"/>
                <a:cs typeface="Montserrat Bold" pitchFamily="34" charset="-120"/>
              </a:rPr>
              <a:t>Open Space</a:t>
            </a:r>
            <a:endParaRPr lang="en-US" sz="1550" dirty="0"/>
          </a:p>
        </p:txBody>
      </p:sp>
      <p:sp>
        <p:nvSpPr>
          <p:cNvPr id="16" name="Text 12"/>
          <p:cNvSpPr/>
          <p:nvPr/>
        </p:nvSpPr>
        <p:spPr>
          <a:xfrm>
            <a:off x="7544991" y="4051340"/>
            <a:ext cx="6125289" cy="457200"/>
          </a:xfrm>
          <a:prstGeom prst="rect">
            <a:avLst/>
          </a:prstGeom>
          <a:noFill/>
          <a:ln/>
        </p:spPr>
        <p:txBody>
          <a:bodyPr wrap="square" lIns="0" tIns="0" rIns="0" bIns="0" rtlCol="0" anchor="t"/>
          <a:lstStyle/>
          <a:p>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Labavo strukturisani sastanci — zaposleni sami definišu agende u odnosu na organizacione izazove. Paradoks: što manje strukture, to više produktivnosti. (Owen)</a:t>
            </a:r>
            <a:endParaRPr lang="en-US" sz="1250" dirty="0"/>
          </a:p>
        </p:txBody>
      </p:sp>
      <p:sp>
        <p:nvSpPr>
          <p:cNvPr id="17" name="Shape 13"/>
          <p:cNvSpPr/>
          <p:nvPr/>
        </p:nvSpPr>
        <p:spPr>
          <a:xfrm>
            <a:off x="793790" y="5030391"/>
            <a:ext cx="6457950" cy="1717238"/>
          </a:xfrm>
          <a:prstGeom prst="roundRect">
            <a:avLst>
              <a:gd name="adj" fmla="val 3883"/>
            </a:avLst>
          </a:prstGeom>
          <a:solidFill>
            <a:srgbClr val="E2E9E8"/>
          </a:solidFill>
          <a:ln w="7620">
            <a:solidFill>
              <a:srgbClr val="C8CFCE"/>
            </a:solidFill>
            <a:prstDash val="solid"/>
          </a:ln>
        </p:spPr>
      </p:sp>
      <p:sp>
        <p:nvSpPr>
          <p:cNvPr id="18" name="Shape 14"/>
          <p:cNvSpPr/>
          <p:nvPr/>
        </p:nvSpPr>
        <p:spPr>
          <a:xfrm>
            <a:off x="960120" y="5196721"/>
            <a:ext cx="476250" cy="476250"/>
          </a:xfrm>
          <a:prstGeom prst="roundRect">
            <a:avLst>
              <a:gd name="adj" fmla="val 19198080"/>
            </a:avLst>
          </a:prstGeom>
          <a:solidFill>
            <a:srgbClr val="769993"/>
          </a:solidFill>
          <a:ln/>
        </p:spPr>
      </p:sp>
      <p:pic>
        <p:nvPicPr>
          <p:cNvPr id="19" name="Image 2" descr="preencoded.png">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91089" y="5327690"/>
            <a:ext cx="214313" cy="214312"/>
          </a:xfrm>
          <a:prstGeom prst="rect">
            <a:avLst/>
          </a:prstGeom>
        </p:spPr>
      </p:pic>
      <p:sp>
        <p:nvSpPr>
          <p:cNvPr id="20" name="Text 15"/>
          <p:cNvSpPr/>
          <p:nvPr/>
        </p:nvSpPr>
        <p:spPr>
          <a:xfrm>
            <a:off x="960120" y="5799892"/>
            <a:ext cx="1984653" cy="248007"/>
          </a:xfrm>
          <a:prstGeom prst="rect">
            <a:avLst/>
          </a:prstGeom>
          <a:noFill/>
          <a:ln/>
        </p:spPr>
        <p:txBody>
          <a:bodyPr wrap="none" lIns="0" tIns="0" rIns="0" bIns="0" rtlCol="0" anchor="t"/>
          <a:lstStyle/>
          <a:p>
            <a:pPr algn="l" indent="0" marL="0">
              <a:lnSpc>
                <a:spcPts val="1950"/>
              </a:lnSpc>
              <a:buNone/>
            </a:pPr>
            <a:r>
              <a:rPr lang="en-US" sz="1550" b="1" dirty="0">
                <a:solidFill>
                  <a:srgbClr val="272525"/>
                </a:solidFill>
                <a:latin typeface="Montserrat Bold" pitchFamily="34" charset="0"/>
                <a:ea typeface="Montserrat Bold" pitchFamily="34" charset="-122"/>
                <a:cs typeface="Montserrat Bold" pitchFamily="34" charset="-120"/>
              </a:rPr>
              <a:t>Simureal</a:t>
            </a:r>
            <a:endParaRPr lang="en-US" sz="1550" dirty="0"/>
          </a:p>
        </p:txBody>
      </p:sp>
      <p:sp>
        <p:nvSpPr>
          <p:cNvPr id="21" name="Text 16"/>
          <p:cNvSpPr/>
          <p:nvPr/>
        </p:nvSpPr>
        <p:spPr>
          <a:xfrm>
            <a:off x="960120" y="6124099"/>
            <a:ext cx="6125289" cy="457200"/>
          </a:xfrm>
          <a:prstGeom prst="rect">
            <a:avLst/>
          </a:prstGeom>
          <a:noFill/>
          <a:ln/>
        </p:spPr>
        <p:txBody>
          <a:bodyPr wrap="square" lIns="0" tIns="0" rIns="0" bIns="0" rtlCol="0" anchor="t"/>
          <a:lstStyle/>
          <a:p>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Rad na realnim problemima u simuliranom kontekstu. Organizacija se „svedena" simulira u jednom danu, učesnici rade u realnim ulogama na realnim problemima, ali ubrzano.</a:t>
            </a:r>
            <a:endParaRPr lang="en-US" sz="1250" dirty="0"/>
          </a:p>
        </p:txBody>
      </p:sp>
      <p:sp>
        <p:nvSpPr>
          <p:cNvPr id="22" name="Shape 17"/>
          <p:cNvSpPr/>
          <p:nvPr/>
        </p:nvSpPr>
        <p:spPr>
          <a:xfrm>
            <a:off x="7378660" y="5030391"/>
            <a:ext cx="6457950" cy="1717238"/>
          </a:xfrm>
          <a:prstGeom prst="roundRect">
            <a:avLst>
              <a:gd name="adj" fmla="val 3883"/>
            </a:avLst>
          </a:prstGeom>
          <a:solidFill>
            <a:srgbClr val="E2E9E8"/>
          </a:solidFill>
          <a:ln w="7620">
            <a:solidFill>
              <a:srgbClr val="C8CFCE"/>
            </a:solidFill>
            <a:prstDash val="solid"/>
          </a:ln>
        </p:spPr>
      </p:sp>
      <p:sp>
        <p:nvSpPr>
          <p:cNvPr id="23" name="Shape 18"/>
          <p:cNvSpPr/>
          <p:nvPr/>
        </p:nvSpPr>
        <p:spPr>
          <a:xfrm>
            <a:off x="7544991" y="5196721"/>
            <a:ext cx="476250" cy="476250"/>
          </a:xfrm>
          <a:prstGeom prst="roundRect">
            <a:avLst>
              <a:gd name="adj" fmla="val 19198080"/>
            </a:avLst>
          </a:prstGeom>
          <a:solidFill>
            <a:srgbClr val="769993"/>
          </a:solidFill>
          <a:ln/>
        </p:spPr>
      </p:sp>
      <p:pic>
        <p:nvPicPr>
          <p:cNvPr id="24" name="Image 3" descr="preencoded.png">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675959" y="5327690"/>
            <a:ext cx="214313" cy="214312"/>
          </a:xfrm>
          <a:prstGeom prst="rect">
            <a:avLst/>
          </a:prstGeom>
        </p:spPr>
      </p:pic>
      <p:sp>
        <p:nvSpPr>
          <p:cNvPr id="25" name="Text 19"/>
          <p:cNvSpPr/>
          <p:nvPr/>
        </p:nvSpPr>
        <p:spPr>
          <a:xfrm>
            <a:off x="7544991" y="5799892"/>
            <a:ext cx="1984653" cy="248007"/>
          </a:xfrm>
          <a:prstGeom prst="rect">
            <a:avLst/>
          </a:prstGeom>
          <a:noFill/>
          <a:ln/>
        </p:spPr>
        <p:txBody>
          <a:bodyPr wrap="none" lIns="0" tIns="0" rIns="0" bIns="0" rtlCol="0" anchor="t"/>
          <a:lstStyle/>
          <a:p>
            <a:pPr algn="l" indent="0" marL="0">
              <a:lnSpc>
                <a:spcPts val="1950"/>
              </a:lnSpc>
              <a:buNone/>
            </a:pPr>
            <a:r>
              <a:rPr lang="en-US" sz="1550" b="1" dirty="0">
                <a:solidFill>
                  <a:srgbClr val="272525"/>
                </a:solidFill>
                <a:latin typeface="Montserrat Bold" pitchFamily="34" charset="0"/>
                <a:ea typeface="Montserrat Bold" pitchFamily="34" charset="-122"/>
                <a:cs typeface="Montserrat Bold" pitchFamily="34" charset="-120"/>
              </a:rPr>
              <a:t>Workout</a:t>
            </a:r>
            <a:endParaRPr lang="en-US" sz="1550" dirty="0"/>
          </a:p>
        </p:txBody>
      </p:sp>
      <p:sp>
        <p:nvSpPr>
          <p:cNvPr id="26" name="Text 20"/>
          <p:cNvSpPr/>
          <p:nvPr/>
        </p:nvSpPr>
        <p:spPr>
          <a:xfrm>
            <a:off x="7544991" y="6124099"/>
            <a:ext cx="6125289" cy="457200"/>
          </a:xfrm>
          <a:prstGeom prst="rect">
            <a:avLst/>
          </a:prstGeom>
          <a:noFill/>
          <a:ln/>
        </p:spPr>
        <p:txBody>
          <a:bodyPr wrap="square" lIns="0" tIns="0" rIns="0" bIns="0" rtlCol="0" anchor="t"/>
          <a:lstStyle/>
          <a:p>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Zaposleni identifikuju glupa pravila i proceduralne prepreke — i predlažu rešenja pred višim menadžerima koji moraju odluku doneti na licu mesta. (GE, Welch)</a:t>
            </a:r>
            <a:endParaRPr lang="en-US" sz="1250" dirty="0"/>
          </a:p>
        </p:txBody>
      </p:sp>
      <p:sp>
        <p:nvSpPr>
          <p:cNvPr id="27" name="Text 21"/>
          <p:cNvSpPr/>
          <p:nvPr/>
        </p:nvSpPr>
        <p:spPr>
          <a:xfrm>
            <a:off x="793790" y="6938129"/>
            <a:ext cx="3175516" cy="396835"/>
          </a:xfrm>
          <a:prstGeom prst="rect">
            <a:avLst/>
          </a:prstGeom>
          <a:noFill/>
          <a:ln/>
        </p:spPr>
        <p:txBody>
          <a:bodyPr wrap="none" lIns="0" tIns="0" rIns="0" bIns="0" rtlCol="0" anchor="t"/>
          <a:lstStyle/>
          <a:p>
            <a:pPr algn="l" indent="0" marL="0">
              <a:lnSpc>
                <a:spcPts val="3100"/>
              </a:lnSpc>
              <a:buNone/>
            </a:pPr>
            <a:endParaRPr lang="en-US" sz="25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Shape 0"/>
          <p:cNvSpPr/>
          <p:nvPr/>
        </p:nvSpPr>
        <p:spPr>
          <a:xfrm>
            <a:off x="793790" y="913567"/>
            <a:ext cx="605552" cy="300990"/>
          </a:xfrm>
          <a:prstGeom prst="roundRect">
            <a:avLst>
              <a:gd name="adj" fmla="val 18833"/>
            </a:avLst>
          </a:prstGeom>
          <a:solidFill>
            <a:srgbClr val="E2E9E8"/>
          </a:solidFill>
          <a:ln/>
        </p:spPr>
      </p:sp>
      <p:sp>
        <p:nvSpPr>
          <p:cNvPr id="3" name="Text 1"/>
          <p:cNvSpPr/>
          <p:nvPr/>
        </p:nvSpPr>
        <p:spPr>
          <a:xfrm>
            <a:off x="894993" y="964168"/>
            <a:ext cx="403146" cy="199787"/>
          </a:xfrm>
          <a:prstGeom prst="rect">
            <a:avLst/>
          </a:prstGeom>
          <a:noFill/>
          <a:ln/>
        </p:spPr>
        <p:txBody>
          <a:bodyPr wrap="none" lIns="0" tIns="0" rIns="0" bIns="0" rtlCol="0" anchor="t"/>
          <a:lstStyle/>
          <a:p>
            <a:pPr algn="l" indent="0" marL="0">
              <a:lnSpc>
                <a:spcPts val="1550"/>
              </a:lnSpc>
              <a:buNone/>
            </a:pPr>
            <a:r>
              <a:rPr lang="en-US" sz="1050" dirty="0">
                <a:solidFill>
                  <a:srgbClr val="272525"/>
                </a:solidFill>
                <a:latin typeface="Source Sans 3" pitchFamily="34" charset="0"/>
                <a:ea typeface="Source Sans 3" pitchFamily="34" charset="-122"/>
                <a:cs typeface="Source Sans 3" pitchFamily="34" charset="-120"/>
              </a:rPr>
              <a:t>BLOK 6</a:t>
            </a:r>
            <a:endParaRPr lang="en-US" sz="1050" dirty="0"/>
          </a:p>
        </p:txBody>
      </p:sp>
      <p:sp>
        <p:nvSpPr>
          <p:cNvPr id="4" name="Text 2"/>
          <p:cNvSpPr/>
          <p:nvPr/>
        </p:nvSpPr>
        <p:spPr>
          <a:xfrm>
            <a:off x="793790" y="1271826"/>
            <a:ext cx="6745724" cy="421719"/>
          </a:xfrm>
          <a:prstGeom prst="rect">
            <a:avLst/>
          </a:prstGeom>
          <a:noFill/>
          <a:ln/>
        </p:spPr>
        <p:txBody>
          <a:bodyPr wrap="none" lIns="0" tIns="0" rIns="0" bIns="0" rtlCol="0" anchor="t"/>
          <a:lstStyle/>
          <a:p>
            <a:pPr algn="l" indent="0" marL="0">
              <a:lnSpc>
                <a:spcPts val="3300"/>
              </a:lnSpc>
              <a:buNone/>
            </a:pPr>
            <a:r>
              <a:rPr lang="en-US" sz="2650" b="1" dirty="0">
                <a:solidFill>
                  <a:srgbClr val="769993"/>
                </a:solidFill>
                <a:latin typeface="Montserrat Bold" pitchFamily="34" charset="0"/>
                <a:ea typeface="Montserrat Bold" pitchFamily="34" charset="-122"/>
                <a:cs typeface="Montserrat Bold" pitchFamily="34" charset="-120"/>
              </a:rPr>
              <a:t>Strukturne, HR i strateške intervencije</a:t>
            </a:r>
            <a:endParaRPr lang="en-US" sz="2650" dirty="0"/>
          </a:p>
        </p:txBody>
      </p:sp>
      <p:sp>
        <p:nvSpPr>
          <p:cNvPr id="5" name="Text 3"/>
          <p:cNvSpPr/>
          <p:nvPr/>
        </p:nvSpPr>
        <p:spPr>
          <a:xfrm>
            <a:off x="793790" y="2051923"/>
            <a:ext cx="3421856" cy="263485"/>
          </a:xfrm>
          <a:prstGeom prst="rect">
            <a:avLst/>
          </a:prstGeom>
          <a:noFill/>
          <a:ln/>
        </p:spPr>
        <p:txBody>
          <a:bodyPr wrap="none" lIns="0" tIns="0" rIns="0" bIns="0" rtlCol="0" anchor="t"/>
          <a:lstStyle/>
          <a:p>
            <a:pPr algn="l" indent="0" marL="0">
              <a:lnSpc>
                <a:spcPts val="2050"/>
              </a:lnSpc>
              <a:buNone/>
            </a:pPr>
            <a:r>
              <a:rPr lang="en-US" sz="1650" b="1" dirty="0">
                <a:solidFill>
                  <a:srgbClr val="769993"/>
                </a:solidFill>
                <a:latin typeface="Montserrat Bold" pitchFamily="34" charset="0"/>
                <a:ea typeface="Montserrat Bold" pitchFamily="34" charset="-122"/>
                <a:cs typeface="Montserrat Bold" pitchFamily="34" charset="-120"/>
              </a:rPr>
              <a:t>Tehnostrukturalne intervencije</a:t>
            </a:r>
            <a:endParaRPr lang="en-US" sz="1650" dirty="0"/>
          </a:p>
        </p:txBody>
      </p:sp>
      <p:sp>
        <p:nvSpPr>
          <p:cNvPr id="6" name="Text 4"/>
          <p:cNvSpPr/>
          <p:nvPr/>
        </p:nvSpPr>
        <p:spPr>
          <a:xfrm>
            <a:off x="793790" y="2458760"/>
            <a:ext cx="6315670" cy="1698546"/>
          </a:xfrm>
          <a:prstGeom prst="rect">
            <a:avLst/>
          </a:prstGeom>
          <a:noFill/>
          <a:ln/>
        </p:spPr>
        <p:txBody>
          <a:bodyPr wrap="square" lIns="0" tIns="0" rIns="0" bIns="0" rtlCol="0" anchor="t"/>
          <a:lstStyle/>
          <a:p>
            <a:pPr algn="l" marL="342900" indent="-342900">
              <a:lnSpc>
                <a:spcPts val="1950"/>
              </a:lnSpc>
              <a:buSzPct val="100000"/>
              <a:buChar char="•"/>
            </a:pPr>
            <a:r>
              <a:rPr lang="en-US" sz="1300" dirty="0">
                <a:solidFill>
                  <a:srgbClr val="272525"/>
                </a:solidFill>
                <a:latin typeface="Source Sans 3" pitchFamily="34" charset="0"/>
                <a:ea typeface="Source Sans 3" pitchFamily="34" charset="-122"/>
                <a:cs typeface="Source Sans 3" pitchFamily="34" charset="-120"/>
              </a:rPr>
              <a:t>Restrukturiranje — funkcionalno, divizijsko, matrično, procesno, mrežno</a:t>
            </a:r>
            <a:endParaRPr lang="en-US" sz="1300" dirty="0"/>
          </a:p>
          <a:p>
            <a:pPr algn="l" marL="342900" indent="-342900">
              <a:lnSpc>
                <a:spcPts val="1950"/>
              </a:lnSpc>
              <a:buSzPct val="100000"/>
              <a:buChar char="•"/>
            </a:pPr>
            <a:r>
              <a:rPr lang="en-US" sz="1300" dirty="0">
                <a:solidFill>
                  <a:srgbClr val="272525"/>
                </a:solidFill>
                <a:latin typeface="Source Sans 3" pitchFamily="34" charset="0"/>
                <a:ea typeface="Source Sans 3" pitchFamily="34" charset="-122"/>
                <a:cs typeface="Source Sans 3" pitchFamily="34" charset="-120"/>
              </a:rPr>
              <a:t>Redizajn procesa — BPR, lean, six sigma</a:t>
            </a:r>
            <a:endParaRPr lang="en-US" sz="1300" dirty="0"/>
          </a:p>
          <a:p>
            <a:pPr algn="l" marL="342900" indent="-342900">
              <a:lnSpc>
                <a:spcPts val="1950"/>
              </a:lnSpc>
              <a:buSzPct val="100000"/>
              <a:buChar char="•"/>
            </a:pPr>
            <a:r>
              <a:rPr lang="en-US" sz="1300" dirty="0">
                <a:solidFill>
                  <a:srgbClr val="272525"/>
                </a:solidFill>
                <a:latin typeface="Source Sans 3" pitchFamily="34" charset="0"/>
                <a:ea typeface="Source Sans 3" pitchFamily="34" charset="-122"/>
                <a:cs typeface="Source Sans 3" pitchFamily="34" charset="-120"/>
              </a:rPr>
              <a:t>Redizajn posla — Hackman &amp; Oldham (raznovrsnost, identitet, značaj, autonomija, fidbek)</a:t>
            </a:r>
            <a:endParaRPr lang="en-US" sz="1300" dirty="0"/>
          </a:p>
          <a:p>
            <a:pPr algn="l" marL="342900" indent="-342900">
              <a:lnSpc>
                <a:spcPts val="1950"/>
              </a:lnSpc>
              <a:buSzPct val="100000"/>
              <a:buChar char="•"/>
            </a:pPr>
            <a:r>
              <a:rPr lang="en-US" sz="1300" dirty="0">
                <a:solidFill>
                  <a:srgbClr val="272525"/>
                </a:solidFill>
                <a:latin typeface="Source Sans 3" pitchFamily="34" charset="0"/>
                <a:ea typeface="Source Sans 3" pitchFamily="34" charset="-122"/>
                <a:cs typeface="Source Sans 3" pitchFamily="34" charset="-120"/>
              </a:rPr>
              <a:t>Samoupravljani timovi</a:t>
            </a:r>
            <a:endParaRPr lang="en-US" sz="1300" dirty="0"/>
          </a:p>
          <a:p>
            <a:pPr algn="l" marL="342900" indent="-342900">
              <a:lnSpc>
                <a:spcPts val="1950"/>
              </a:lnSpc>
              <a:buSzPct val="100000"/>
              <a:buChar char="•"/>
            </a:pPr>
            <a:r>
              <a:rPr lang="en-US" sz="1300" dirty="0">
                <a:solidFill>
                  <a:srgbClr val="272525"/>
                </a:solidFill>
                <a:latin typeface="Source Sans 3" pitchFamily="34" charset="0"/>
                <a:ea typeface="Source Sans 3" pitchFamily="34" charset="-122"/>
                <a:cs typeface="Source Sans 3" pitchFamily="34" charset="-120"/>
              </a:rPr>
              <a:t>Paralelne strukture za učenje i inovaciju</a:t>
            </a:r>
            <a:endParaRPr lang="en-US" sz="1300" dirty="0"/>
          </a:p>
        </p:txBody>
      </p:sp>
      <p:sp>
        <p:nvSpPr>
          <p:cNvPr id="7" name="Text 5"/>
          <p:cNvSpPr/>
          <p:nvPr/>
        </p:nvSpPr>
        <p:spPr>
          <a:xfrm>
            <a:off x="7528560" y="2051923"/>
            <a:ext cx="2108716" cy="263485"/>
          </a:xfrm>
          <a:prstGeom prst="rect">
            <a:avLst/>
          </a:prstGeom>
          <a:noFill/>
          <a:ln/>
        </p:spPr>
        <p:txBody>
          <a:bodyPr wrap="none" lIns="0" tIns="0" rIns="0" bIns="0" rtlCol="0" anchor="t"/>
          <a:lstStyle/>
          <a:p>
            <a:pPr algn="l" indent="0" marL="0">
              <a:lnSpc>
                <a:spcPts val="2050"/>
              </a:lnSpc>
              <a:buNone/>
            </a:pPr>
            <a:r>
              <a:rPr lang="en-US" sz="1650" b="1" dirty="0">
                <a:solidFill>
                  <a:srgbClr val="769993"/>
                </a:solidFill>
                <a:latin typeface="Montserrat Bold" pitchFamily="34" charset="0"/>
                <a:ea typeface="Montserrat Bold" pitchFamily="34" charset="-122"/>
                <a:cs typeface="Montserrat Bold" pitchFamily="34" charset="-120"/>
              </a:rPr>
              <a:t>HR intervencije</a:t>
            </a:r>
            <a:endParaRPr lang="en-US" sz="1650" dirty="0"/>
          </a:p>
        </p:txBody>
      </p:sp>
      <p:sp>
        <p:nvSpPr>
          <p:cNvPr id="8" name="Text 6"/>
          <p:cNvSpPr/>
          <p:nvPr/>
        </p:nvSpPr>
        <p:spPr>
          <a:xfrm>
            <a:off x="7528560" y="2458760"/>
            <a:ext cx="6315670" cy="1748671"/>
          </a:xfrm>
          <a:prstGeom prst="rect">
            <a:avLst/>
          </a:prstGeom>
          <a:noFill/>
          <a:ln/>
        </p:spPr>
        <p:txBody>
          <a:bodyPr wrap="square" lIns="0" tIns="0" rIns="0" bIns="0" rtlCol="0" anchor="t"/>
          <a:lstStyle/>
          <a:p>
            <a:pPr algn="l" marL="342900" indent="-342900">
              <a:lnSpc>
                <a:spcPts val="1950"/>
              </a:lnSpc>
              <a:buSzPct val="100000"/>
              <a:buChar char="•"/>
            </a:pPr>
            <a:r>
              <a:rPr lang="en-US" sz="1300" dirty="0">
                <a:solidFill>
                  <a:srgbClr val="272525"/>
                </a:solidFill>
                <a:latin typeface="Source Sans 3" pitchFamily="34" charset="0"/>
                <a:ea typeface="Source Sans 3" pitchFamily="34" charset="-122"/>
                <a:cs typeface="Source Sans 3" pitchFamily="34" charset="-120"/>
              </a:rPr>
              <a:t>Upravljanje učinkom — integrisan sistem ciljeva, fidbeka, razvoja, nagrađivanja</a:t>
            </a:r>
            <a:endParaRPr lang="en-US" sz="1300" dirty="0"/>
          </a:p>
          <a:p>
            <a:pPr algn="l" marL="342900" indent="-342900">
              <a:lnSpc>
                <a:spcPts val="1950"/>
              </a:lnSpc>
              <a:buSzPct val="100000"/>
              <a:buChar char="•"/>
            </a:pPr>
            <a:r>
              <a:rPr lang="en-US" sz="1300" dirty="0">
                <a:solidFill>
                  <a:srgbClr val="272525"/>
                </a:solidFill>
                <a:latin typeface="Source Sans 3" pitchFamily="34" charset="0"/>
                <a:ea typeface="Source Sans 3" pitchFamily="34" charset="-122"/>
                <a:cs typeface="Source Sans 3" pitchFamily="34" charset="-120"/>
              </a:rPr>
              <a:t>Sistemi nagrađivanja — Kerr (1975): „On the folly of rewarding A while hoping for B"</a:t>
            </a:r>
            <a:endParaRPr lang="en-US" sz="1300" dirty="0"/>
          </a:p>
          <a:p>
            <a:pPr algn="l" marL="342900" indent="-342900">
              <a:lnSpc>
                <a:spcPts val="1950"/>
              </a:lnSpc>
              <a:buSzPct val="100000"/>
              <a:buChar char="•"/>
            </a:pPr>
            <a:r>
              <a:rPr lang="en-US" sz="1300" dirty="0">
                <a:solidFill>
                  <a:srgbClr val="272525"/>
                </a:solidFill>
                <a:latin typeface="Source Sans 3" pitchFamily="34" charset="0"/>
                <a:ea typeface="Source Sans 3" pitchFamily="34" charset="-122"/>
                <a:cs typeface="Source Sans 3" pitchFamily="34" charset="-120"/>
              </a:rPr>
              <a:t>Razvoj karijere i sukcesija</a:t>
            </a:r>
            <a:endParaRPr lang="en-US" sz="1300" dirty="0"/>
          </a:p>
          <a:p>
            <a:pPr algn="l" marL="342900" indent="-342900">
              <a:lnSpc>
                <a:spcPts val="1950"/>
              </a:lnSpc>
              <a:buSzPct val="100000"/>
              <a:buChar char="•"/>
            </a:pPr>
            <a:r>
              <a:rPr lang="en-US" sz="1300" dirty="0">
                <a:solidFill>
                  <a:srgbClr val="272525"/>
                </a:solidFill>
                <a:latin typeface="Source Sans 3" pitchFamily="34" charset="0"/>
                <a:ea typeface="Source Sans 3" pitchFamily="34" charset="-122"/>
                <a:cs typeface="Source Sans 3" pitchFamily="34" charset="-120"/>
              </a:rPr>
              <a:t>Upravljanje talentima</a:t>
            </a:r>
            <a:endParaRPr lang="en-US" sz="1300" dirty="0"/>
          </a:p>
          <a:p>
            <a:pPr algn="l" marL="342900" indent="-342900">
              <a:lnSpc>
                <a:spcPts val="1950"/>
              </a:lnSpc>
              <a:buSzPct val="100000"/>
              <a:buChar char="•"/>
            </a:pPr>
            <a:r>
              <a:rPr lang="en-US" sz="1300" dirty="0">
                <a:solidFill>
                  <a:srgbClr val="272525"/>
                </a:solidFill>
                <a:latin typeface="Source Sans 3" pitchFamily="34" charset="0"/>
                <a:ea typeface="Source Sans 3" pitchFamily="34" charset="-122"/>
                <a:cs typeface="Source Sans 3" pitchFamily="34" charset="-120"/>
              </a:rPr>
              <a:t>Diversity, equity, inclusion</a:t>
            </a:r>
            <a:endParaRPr lang="en-US" sz="1300" dirty="0"/>
          </a:p>
          <a:p>
            <a:pPr algn="l" marL="342900" indent="-342900">
              <a:lnSpc>
                <a:spcPts val="1950"/>
              </a:lnSpc>
              <a:buSzPct val="100000"/>
              <a:buChar char="•"/>
            </a:pPr>
            <a:r>
              <a:rPr lang="en-US" sz="1300" dirty="0">
                <a:solidFill>
                  <a:srgbClr val="272525"/>
                </a:solidFill>
                <a:latin typeface="Source Sans 3" pitchFamily="34" charset="0"/>
                <a:ea typeface="Source Sans 3" pitchFamily="34" charset="-122"/>
                <a:cs typeface="Source Sans 3" pitchFamily="34" charset="-120"/>
              </a:rPr>
              <a:t>Wellbeing programi</a:t>
            </a:r>
            <a:endParaRPr lang="en-US" sz="1300" dirty="0"/>
          </a:p>
        </p:txBody>
      </p:sp>
      <p:sp>
        <p:nvSpPr>
          <p:cNvPr id="9" name="Text 7"/>
          <p:cNvSpPr/>
          <p:nvPr/>
        </p:nvSpPr>
        <p:spPr>
          <a:xfrm>
            <a:off x="7528560" y="4350782"/>
            <a:ext cx="2408873" cy="263485"/>
          </a:xfrm>
          <a:prstGeom prst="rect">
            <a:avLst/>
          </a:prstGeom>
          <a:noFill/>
          <a:ln/>
        </p:spPr>
        <p:txBody>
          <a:bodyPr wrap="none" lIns="0" tIns="0" rIns="0" bIns="0" rtlCol="0" anchor="t"/>
          <a:lstStyle/>
          <a:p>
            <a:pPr algn="l" indent="0" marL="0">
              <a:lnSpc>
                <a:spcPts val="2050"/>
              </a:lnSpc>
              <a:buNone/>
            </a:pPr>
            <a:r>
              <a:rPr lang="en-US" sz="1650" b="1" dirty="0">
                <a:solidFill>
                  <a:srgbClr val="769993"/>
                </a:solidFill>
                <a:latin typeface="Montserrat Bold" pitchFamily="34" charset="0"/>
                <a:ea typeface="Montserrat Bold" pitchFamily="34" charset="-122"/>
                <a:cs typeface="Montserrat Bold" pitchFamily="34" charset="-120"/>
              </a:rPr>
              <a:t>Strateške intervencije</a:t>
            </a:r>
            <a:endParaRPr lang="en-US" sz="1650" dirty="0"/>
          </a:p>
        </p:txBody>
      </p:sp>
      <p:sp>
        <p:nvSpPr>
          <p:cNvPr id="10" name="Text 8"/>
          <p:cNvSpPr/>
          <p:nvPr/>
        </p:nvSpPr>
        <p:spPr>
          <a:xfrm>
            <a:off x="7528560" y="4757618"/>
            <a:ext cx="6315670" cy="1448872"/>
          </a:xfrm>
          <a:prstGeom prst="rect">
            <a:avLst/>
          </a:prstGeom>
          <a:noFill/>
          <a:ln/>
        </p:spPr>
        <p:txBody>
          <a:bodyPr wrap="square" lIns="0" tIns="0" rIns="0" bIns="0" rtlCol="0" anchor="t"/>
          <a:lstStyle/>
          <a:p>
            <a:pPr algn="l" marL="342900" indent="-342900">
              <a:lnSpc>
                <a:spcPts val="1950"/>
              </a:lnSpc>
              <a:buSzPct val="100000"/>
              <a:buChar char="•"/>
            </a:pPr>
            <a:r>
              <a:rPr lang="en-US" sz="1300" dirty="0">
                <a:solidFill>
                  <a:srgbClr val="272525"/>
                </a:solidFill>
                <a:latin typeface="Source Sans 3" pitchFamily="34" charset="0"/>
                <a:ea typeface="Source Sans 3" pitchFamily="34" charset="-122"/>
                <a:cs typeface="Source Sans 3" pitchFamily="34" charset="-120"/>
              </a:rPr>
              <a:t>Integrisano strateško planiranje</a:t>
            </a:r>
            <a:endParaRPr lang="en-US" sz="1300" dirty="0"/>
          </a:p>
          <a:p>
            <a:pPr algn="l" marL="342900" indent="-342900">
              <a:lnSpc>
                <a:spcPts val="1950"/>
              </a:lnSpc>
              <a:buSzPct val="100000"/>
              <a:buChar char="•"/>
            </a:pPr>
            <a:r>
              <a:rPr lang="en-US" sz="1300" dirty="0">
                <a:solidFill>
                  <a:srgbClr val="272525"/>
                </a:solidFill>
                <a:latin typeface="Source Sans 3" pitchFamily="34" charset="0"/>
                <a:ea typeface="Source Sans 3" pitchFamily="34" charset="-122"/>
                <a:cs typeface="Source Sans 3" pitchFamily="34" charset="-120"/>
              </a:rPr>
              <a:t>Kulturna transformacija</a:t>
            </a:r>
            <a:endParaRPr lang="en-US" sz="1300" dirty="0"/>
          </a:p>
          <a:p>
            <a:pPr algn="l" marL="342900" indent="-342900">
              <a:lnSpc>
                <a:spcPts val="1950"/>
              </a:lnSpc>
              <a:buSzPct val="100000"/>
              <a:buChar char="•"/>
            </a:pPr>
            <a:r>
              <a:rPr lang="en-US" sz="1300" dirty="0">
                <a:solidFill>
                  <a:srgbClr val="272525"/>
                </a:solidFill>
                <a:latin typeface="Source Sans 3" pitchFamily="34" charset="0"/>
                <a:ea typeface="Source Sans 3" pitchFamily="34" charset="-122"/>
                <a:cs typeface="Source Sans 3" pitchFamily="34" charset="-120"/>
              </a:rPr>
              <a:t>Organizaciono učenje (Argyris, Senge)</a:t>
            </a:r>
            <a:endParaRPr lang="en-US" sz="1300" dirty="0"/>
          </a:p>
          <a:p>
            <a:pPr algn="l" marL="342900" indent="-342900">
              <a:lnSpc>
                <a:spcPts val="1950"/>
              </a:lnSpc>
              <a:buSzPct val="100000"/>
              <a:buChar char="•"/>
            </a:pPr>
            <a:r>
              <a:rPr lang="en-US" sz="1300" dirty="0">
                <a:solidFill>
                  <a:srgbClr val="272525"/>
                </a:solidFill>
                <a:latin typeface="Source Sans 3" pitchFamily="34" charset="0"/>
                <a:ea typeface="Source Sans 3" pitchFamily="34" charset="-122"/>
                <a:cs typeface="Source Sans 3" pitchFamily="34" charset="-120"/>
              </a:rPr>
              <a:t>Self-designing organizations</a:t>
            </a:r>
            <a:endParaRPr lang="en-US" sz="1300" dirty="0"/>
          </a:p>
          <a:p>
            <a:pPr algn="l" marL="342900" indent="-342900">
              <a:lnSpc>
                <a:spcPts val="1950"/>
              </a:lnSpc>
              <a:buSzPct val="100000"/>
              <a:buChar char="•"/>
            </a:pPr>
            <a:r>
              <a:rPr lang="en-US" sz="1300" dirty="0">
                <a:solidFill>
                  <a:srgbClr val="272525"/>
                </a:solidFill>
                <a:latin typeface="Source Sans 3" pitchFamily="34" charset="0"/>
                <a:ea typeface="Source Sans 3" pitchFamily="34" charset="-122"/>
                <a:cs typeface="Source Sans 3" pitchFamily="34" charset="-120"/>
              </a:rPr>
              <a:t>Transorganizacione intervencije — alijanse, M&amp;A, ekosistemi</a:t>
            </a:r>
            <a:endParaRPr lang="en-US" sz="1300" dirty="0"/>
          </a:p>
        </p:txBody>
      </p:sp>
      <p:sp>
        <p:nvSpPr>
          <p:cNvPr id="11" name="Shape 9"/>
          <p:cNvSpPr/>
          <p:nvPr/>
        </p:nvSpPr>
        <p:spPr>
          <a:xfrm>
            <a:off x="793790" y="6417826"/>
            <a:ext cx="13042821" cy="898088"/>
          </a:xfrm>
          <a:prstGeom prst="roundRect">
            <a:avLst>
              <a:gd name="adj" fmla="val 7890"/>
            </a:avLst>
          </a:prstGeom>
          <a:solidFill>
            <a:srgbClr val="FCF2B5"/>
          </a:solidFill>
          <a:ln/>
        </p:spPr>
      </p:sp>
      <p:pic>
        <p:nvPicPr>
          <p:cNvPr id="12" name="Image 0" descr="preencoded.png">    </p:cNvPr>
          <p:cNvPicPr>
            <a:picLocks noChangeAspect="1"/>
          </p:cNvPicPr>
          <p:nvPr/>
        </p:nvPicPr>
        <p:blipFill>
          <a:blip r:embed="rId1"/>
          <a:stretch>
            <a:fillRect/>
          </a:stretch>
        </p:blipFill>
        <p:spPr>
          <a:xfrm>
            <a:off x="962382" y="6656308"/>
            <a:ext cx="210860" cy="168593"/>
          </a:xfrm>
          <a:prstGeom prst="rect">
            <a:avLst/>
          </a:prstGeom>
        </p:spPr>
      </p:pic>
      <p:sp>
        <p:nvSpPr>
          <p:cNvPr id="13" name="Text 10"/>
          <p:cNvSpPr/>
          <p:nvPr/>
        </p:nvSpPr>
        <p:spPr>
          <a:xfrm>
            <a:off x="1341834" y="6603325"/>
            <a:ext cx="12326183" cy="499348"/>
          </a:xfrm>
          <a:prstGeom prst="rect">
            <a:avLst/>
          </a:prstGeom>
          <a:noFill/>
          <a:ln/>
        </p:spPr>
        <p:txBody>
          <a:bodyPr wrap="square" lIns="0" tIns="0" rIns="0" bIns="0" rtlCol="0" anchor="t"/>
          <a:lstStyle/>
          <a:p>
            <a:pPr algn="l" indent="0" marL="0">
              <a:lnSpc>
                <a:spcPts val="1950"/>
              </a:lnSpc>
              <a:buNone/>
            </a:pPr>
            <a:r>
              <a:rPr lang="en-US" sz="1300" b="1" dirty="0">
                <a:solidFill>
                  <a:srgbClr val="000000"/>
                </a:solidFill>
                <a:latin typeface="Source Sans 3" pitchFamily="34" charset="0"/>
                <a:ea typeface="Source Sans 3" pitchFamily="34" charset="-122"/>
                <a:cs typeface="Source Sans 3" pitchFamily="34" charset="-120"/>
              </a:rPr>
              <a:t>Kritični uvid:</a:t>
            </a:r>
            <a:pPr algn="l" indent="0" marL="0">
              <a:lnSpc>
                <a:spcPts val="1950"/>
              </a:lnSpc>
              <a:buNone/>
            </a:pPr>
            <a:r>
              <a:rPr lang="en-US" sz="1300" dirty="0">
                <a:solidFill>
                  <a:srgbClr val="000000"/>
                </a:solidFill>
                <a:latin typeface="Source Sans 3" pitchFamily="34" charset="0"/>
                <a:ea typeface="Source Sans 3" pitchFamily="34" charset="-122"/>
                <a:cs typeface="Source Sans 3" pitchFamily="34" charset="-120"/>
              </a:rPr>
              <a:t> U realnosti, intervencije se gotovo nikada ne rade izolovano. Ozbiljna promena obično zahteva kombinaciju intervencija sa više nivoa analize. Izbor jednog sloja a zanemarivanje ostalih je tipičan uzrok neuspeha.</a:t>
            </a:r>
            <a:endParaRPr lang="en-US" sz="13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Shape 0"/>
          <p:cNvSpPr/>
          <p:nvPr/>
        </p:nvSpPr>
        <p:spPr>
          <a:xfrm>
            <a:off x="793790" y="802124"/>
            <a:ext cx="605552" cy="300990"/>
          </a:xfrm>
          <a:prstGeom prst="roundRect">
            <a:avLst>
              <a:gd name="adj" fmla="val 18833"/>
            </a:avLst>
          </a:prstGeom>
          <a:solidFill>
            <a:srgbClr val="E2E9E8"/>
          </a:solidFill>
          <a:ln/>
        </p:spPr>
      </p:sp>
      <p:sp>
        <p:nvSpPr>
          <p:cNvPr id="3" name="Text 1"/>
          <p:cNvSpPr/>
          <p:nvPr/>
        </p:nvSpPr>
        <p:spPr>
          <a:xfrm>
            <a:off x="894993" y="852726"/>
            <a:ext cx="403146" cy="199787"/>
          </a:xfrm>
          <a:prstGeom prst="rect">
            <a:avLst/>
          </a:prstGeom>
          <a:noFill/>
          <a:ln/>
        </p:spPr>
        <p:txBody>
          <a:bodyPr wrap="none" lIns="0" tIns="0" rIns="0" bIns="0" rtlCol="0" anchor="t"/>
          <a:lstStyle/>
          <a:p>
            <a:pPr algn="l" indent="0" marL="0">
              <a:lnSpc>
                <a:spcPts val="1550"/>
              </a:lnSpc>
              <a:buNone/>
            </a:pPr>
            <a:r>
              <a:rPr lang="en-US" sz="1050" dirty="0">
                <a:solidFill>
                  <a:srgbClr val="272525"/>
                </a:solidFill>
                <a:latin typeface="Source Sans 3" pitchFamily="34" charset="0"/>
                <a:ea typeface="Source Sans 3" pitchFamily="34" charset="-122"/>
                <a:cs typeface="Source Sans 3" pitchFamily="34" charset="-120"/>
              </a:rPr>
              <a:t>BLOK 7</a:t>
            </a:r>
            <a:endParaRPr lang="en-US" sz="1050" dirty="0"/>
          </a:p>
        </p:txBody>
      </p:sp>
      <p:sp>
        <p:nvSpPr>
          <p:cNvPr id="4" name="Text 2"/>
          <p:cNvSpPr/>
          <p:nvPr/>
        </p:nvSpPr>
        <p:spPr>
          <a:xfrm>
            <a:off x="793790" y="1160383"/>
            <a:ext cx="6727507" cy="527090"/>
          </a:xfrm>
          <a:prstGeom prst="rect">
            <a:avLst/>
          </a:prstGeom>
          <a:noFill/>
          <a:ln/>
        </p:spPr>
        <p:txBody>
          <a:bodyPr wrap="none" lIns="0" tIns="0" rIns="0" bIns="0" rtlCol="0" anchor="t"/>
          <a:lstStyle/>
          <a:p>
            <a:pPr algn="l" indent="0" marL="0">
              <a:lnSpc>
                <a:spcPts val="4150"/>
              </a:lnSpc>
              <a:buNone/>
            </a:pPr>
            <a:r>
              <a:rPr lang="en-US" sz="3300" b="1" dirty="0">
                <a:solidFill>
                  <a:srgbClr val="769993"/>
                </a:solidFill>
                <a:latin typeface="Montserrat Bold" pitchFamily="34" charset="0"/>
                <a:ea typeface="Montserrat Bold" pitchFamily="34" charset="-122"/>
                <a:cs typeface="Montserrat Bold" pitchFamily="34" charset="-120"/>
              </a:rPr>
              <a:t>Evaluacija i institucionalizacija</a:t>
            </a:r>
            <a:endParaRPr lang="en-US" sz="3300" dirty="0"/>
          </a:p>
        </p:txBody>
      </p:sp>
      <p:sp>
        <p:nvSpPr>
          <p:cNvPr id="5" name="Shape 3"/>
          <p:cNvSpPr/>
          <p:nvPr/>
        </p:nvSpPr>
        <p:spPr>
          <a:xfrm>
            <a:off x="793790" y="1902500"/>
            <a:ext cx="13042821" cy="898088"/>
          </a:xfrm>
          <a:prstGeom prst="roundRect">
            <a:avLst>
              <a:gd name="adj" fmla="val 7890"/>
            </a:avLst>
          </a:prstGeom>
          <a:solidFill>
            <a:srgbClr val="FFB3B4"/>
          </a:solidFill>
          <a:ln/>
        </p:spPr>
      </p:sp>
      <p:pic>
        <p:nvPicPr>
          <p:cNvPr id="6" name="Image 0" descr="preencoded.png">    </p:cNvPr>
          <p:cNvPicPr>
            <a:picLocks noChangeAspect="1"/>
          </p:cNvPicPr>
          <p:nvPr/>
        </p:nvPicPr>
        <p:blipFill>
          <a:blip r:embed="rId1"/>
          <a:stretch>
            <a:fillRect/>
          </a:stretch>
        </p:blipFill>
        <p:spPr>
          <a:xfrm>
            <a:off x="962382" y="2140982"/>
            <a:ext cx="210860" cy="168593"/>
          </a:xfrm>
          <a:prstGeom prst="rect">
            <a:avLst/>
          </a:prstGeom>
        </p:spPr>
      </p:pic>
      <p:sp>
        <p:nvSpPr>
          <p:cNvPr id="7" name="Text 4"/>
          <p:cNvSpPr/>
          <p:nvPr/>
        </p:nvSpPr>
        <p:spPr>
          <a:xfrm>
            <a:off x="1341834" y="2087999"/>
            <a:ext cx="12326183" cy="499348"/>
          </a:xfrm>
          <a:prstGeom prst="rect">
            <a:avLst/>
          </a:prstGeom>
          <a:noFill/>
          <a:ln/>
        </p:spPr>
        <p:txBody>
          <a:bodyPr wrap="square" lIns="0" tIns="0" rIns="0" bIns="0" rtlCol="0" anchor="t"/>
          <a:lstStyle/>
          <a:p>
            <a:pPr algn="l" indent="0" marL="0">
              <a:lnSpc>
                <a:spcPts val="1950"/>
              </a:lnSpc>
              <a:buNone/>
            </a:pPr>
            <a:r>
              <a:rPr lang="en-US" sz="1300" dirty="0">
                <a:solidFill>
                  <a:srgbClr val="000000"/>
                </a:solidFill>
                <a:latin typeface="Source Sans 3" pitchFamily="34" charset="0"/>
                <a:ea typeface="Source Sans 3" pitchFamily="34" charset="-122"/>
                <a:cs typeface="Source Sans 3" pitchFamily="34" charset="-120"/>
              </a:rPr>
              <a:t>OD literatura je tradicionalno mnogo investirala u dizajn intervencija, a mnogo manje u </a:t>
            </a:r>
            <a:pPr algn="l" indent="0" marL="0">
              <a:lnSpc>
                <a:spcPts val="1950"/>
              </a:lnSpc>
              <a:buNone/>
            </a:pPr>
            <a:r>
              <a:rPr lang="en-US" sz="1300" b="1" dirty="0">
                <a:solidFill>
                  <a:srgbClr val="000000"/>
                </a:solidFill>
                <a:latin typeface="Source Sans 3" pitchFamily="34" charset="0"/>
                <a:ea typeface="Source Sans 3" pitchFamily="34" charset="-122"/>
                <a:cs typeface="Source Sans 3" pitchFamily="34" charset="-120"/>
              </a:rPr>
              <a:t>šta se dešava posle</a:t>
            </a:r>
            <a:pPr algn="l" indent="0" marL="0">
              <a:lnSpc>
                <a:spcPts val="1950"/>
              </a:lnSpc>
              <a:buNone/>
            </a:pPr>
            <a:r>
              <a:rPr lang="en-US" sz="1300" dirty="0">
                <a:solidFill>
                  <a:srgbClr val="000000"/>
                </a:solidFill>
                <a:latin typeface="Source Sans 3" pitchFamily="34" charset="0"/>
                <a:ea typeface="Source Sans 3" pitchFamily="34" charset="-122"/>
                <a:cs typeface="Source Sans 3" pitchFamily="34" charset="-120"/>
              </a:rPr>
              <a:t>. Intervencije ne propadaju najčešće zbog lošeg dizajna, nego zbog nedostatka evaluacije i održavanja.</a:t>
            </a:r>
            <a:endParaRPr lang="en-US" sz="1300" dirty="0"/>
          </a:p>
        </p:txBody>
      </p:sp>
      <p:sp>
        <p:nvSpPr>
          <p:cNvPr id="8" name="Text 5"/>
          <p:cNvSpPr/>
          <p:nvPr/>
        </p:nvSpPr>
        <p:spPr>
          <a:xfrm>
            <a:off x="793790" y="3015615"/>
            <a:ext cx="3373993" cy="421719"/>
          </a:xfrm>
          <a:prstGeom prst="rect">
            <a:avLst/>
          </a:prstGeom>
          <a:noFill/>
          <a:ln/>
        </p:spPr>
        <p:txBody>
          <a:bodyPr wrap="none" lIns="0" tIns="0" rIns="0" bIns="0" rtlCol="0" anchor="t"/>
          <a:lstStyle/>
          <a:p>
            <a:pPr algn="l" indent="0" marL="0">
              <a:lnSpc>
                <a:spcPts val="3300"/>
              </a:lnSpc>
              <a:buNone/>
            </a:pPr>
            <a:r>
              <a:rPr lang="en-US" sz="2650" b="1" dirty="0">
                <a:solidFill>
                  <a:srgbClr val="769993"/>
                </a:solidFill>
                <a:latin typeface="Montserrat Bold" pitchFamily="34" charset="0"/>
                <a:ea typeface="Montserrat Bold" pitchFamily="34" charset="-122"/>
                <a:cs typeface="Montserrat Bold" pitchFamily="34" charset="-120"/>
              </a:rPr>
              <a:t>Dva tipa evaluacije</a:t>
            </a:r>
            <a:endParaRPr lang="en-US" sz="2650" dirty="0"/>
          </a:p>
        </p:txBody>
      </p:sp>
      <p:sp>
        <p:nvSpPr>
          <p:cNvPr id="9" name="Shape 6"/>
          <p:cNvSpPr/>
          <p:nvPr/>
        </p:nvSpPr>
        <p:spPr>
          <a:xfrm>
            <a:off x="672346" y="3652361"/>
            <a:ext cx="6558558" cy="1428155"/>
          </a:xfrm>
          <a:prstGeom prst="roundRect">
            <a:avLst>
              <a:gd name="adj" fmla="val 8505"/>
            </a:avLst>
          </a:prstGeom>
          <a:solidFill>
            <a:srgbClr val="769993"/>
          </a:solidFill>
          <a:ln/>
        </p:spPr>
      </p:sp>
      <p:sp>
        <p:nvSpPr>
          <p:cNvPr id="10" name="Text 7"/>
          <p:cNvSpPr/>
          <p:nvPr/>
        </p:nvSpPr>
        <p:spPr>
          <a:xfrm>
            <a:off x="840938" y="3795713"/>
            <a:ext cx="2430542" cy="263485"/>
          </a:xfrm>
          <a:prstGeom prst="rect">
            <a:avLst/>
          </a:prstGeom>
          <a:noFill/>
          <a:ln/>
        </p:spPr>
        <p:txBody>
          <a:bodyPr wrap="none" lIns="0" tIns="0" rIns="0" bIns="0" rtlCol="0" anchor="t"/>
          <a:lstStyle/>
          <a:p>
            <a:pPr algn="l" indent="0" marL="0">
              <a:lnSpc>
                <a:spcPts val="2050"/>
              </a:lnSpc>
              <a:buNone/>
            </a:pPr>
            <a:r>
              <a:rPr lang="en-US" sz="1650" b="1" dirty="0">
                <a:solidFill>
                  <a:srgbClr val="000000"/>
                </a:solidFill>
                <a:latin typeface="Montserrat Bold" pitchFamily="34" charset="0"/>
                <a:ea typeface="Montserrat Bold" pitchFamily="34" charset="-122"/>
                <a:cs typeface="Montserrat Bold" pitchFamily="34" charset="-120"/>
              </a:rPr>
              <a:t>Formativna evaluacija</a:t>
            </a:r>
            <a:endParaRPr lang="en-US" sz="1650" dirty="0"/>
          </a:p>
        </p:txBody>
      </p:sp>
      <p:sp>
        <p:nvSpPr>
          <p:cNvPr id="11" name="Text 8"/>
          <p:cNvSpPr/>
          <p:nvPr/>
        </p:nvSpPr>
        <p:spPr>
          <a:xfrm>
            <a:off x="840938" y="4202549"/>
            <a:ext cx="6221373" cy="749022"/>
          </a:xfrm>
          <a:prstGeom prst="rect">
            <a:avLst/>
          </a:prstGeom>
          <a:noFill/>
          <a:ln/>
        </p:spPr>
        <p:txBody>
          <a:bodyPr wrap="square" lIns="0" tIns="0" rIns="0" bIns="0" rtlCol="0" anchor="t"/>
          <a:lstStyle/>
          <a:p>
            <a:pPr algn="l" indent="0" marL="0">
              <a:lnSpc>
                <a:spcPts val="1950"/>
              </a:lnSpc>
              <a:buNone/>
            </a:pPr>
            <a:r>
              <a:rPr lang="en-US" sz="1300" b="1" dirty="0">
                <a:solidFill>
                  <a:srgbClr val="000000"/>
                </a:solidFill>
                <a:latin typeface="Source Sans 3" pitchFamily="34" charset="0"/>
                <a:ea typeface="Source Sans 3" pitchFamily="34" charset="-122"/>
                <a:cs typeface="Source Sans 3" pitchFamily="34" charset="-120"/>
              </a:rPr>
              <a:t>Tokom intervencije.</a:t>
            </a:r>
            <a:pPr algn="l" indent="0" marL="0">
              <a:lnSpc>
                <a:spcPts val="1950"/>
              </a:lnSpc>
              <a:buNone/>
            </a:pPr>
            <a:r>
              <a:rPr lang="en-US" sz="1300" dirty="0">
                <a:solidFill>
                  <a:srgbClr val="000000"/>
                </a:solidFill>
                <a:latin typeface="Source Sans 3" pitchFamily="34" charset="0"/>
                <a:ea typeface="Source Sans 3" pitchFamily="34" charset="-122"/>
                <a:cs typeface="Source Sans 3" pitchFamily="34" charset="-120"/>
              </a:rPr>
              <a:t> Cilj: prilagoditi intervenciju tokom implementacije. Klijenti je često zanemaruju — ali ona je ta koja omogućava intervenciji da </a:t>
            </a:r>
            <a:pPr algn="l" indent="0" marL="0">
              <a:lnSpc>
                <a:spcPts val="1950"/>
              </a:lnSpc>
              <a:buNone/>
            </a:pPr>
            <a:r>
              <a:rPr lang="en-US" sz="1300" i="1" dirty="0">
                <a:solidFill>
                  <a:srgbClr val="000000"/>
                </a:solidFill>
                <a:latin typeface="Source Sans 3" pitchFamily="34" charset="0"/>
                <a:ea typeface="Source Sans 3" pitchFamily="34" charset="-122"/>
                <a:cs typeface="Source Sans 3" pitchFamily="34" charset="-120"/>
              </a:rPr>
              <a:t>postane</a:t>
            </a:r>
            <a:pPr algn="l" indent="0" marL="0">
              <a:lnSpc>
                <a:spcPts val="1950"/>
              </a:lnSpc>
              <a:buNone/>
            </a:pPr>
            <a:r>
              <a:rPr lang="en-US" sz="1300" dirty="0">
                <a:solidFill>
                  <a:srgbClr val="000000"/>
                </a:solidFill>
                <a:latin typeface="Source Sans 3" pitchFamily="34" charset="0"/>
                <a:ea typeface="Source Sans 3" pitchFamily="34" charset="-122"/>
                <a:cs typeface="Source Sans 3" pitchFamily="34" charset="-120"/>
              </a:rPr>
              <a:t> ono što treba da bude.</a:t>
            </a:r>
            <a:endParaRPr lang="en-US" sz="1300" dirty="0"/>
          </a:p>
        </p:txBody>
      </p:sp>
      <p:sp>
        <p:nvSpPr>
          <p:cNvPr id="12" name="Text 9"/>
          <p:cNvSpPr/>
          <p:nvPr/>
        </p:nvSpPr>
        <p:spPr>
          <a:xfrm>
            <a:off x="7528560" y="3795713"/>
            <a:ext cx="2571155" cy="263485"/>
          </a:xfrm>
          <a:prstGeom prst="rect">
            <a:avLst/>
          </a:prstGeom>
          <a:noFill/>
          <a:ln/>
        </p:spPr>
        <p:txBody>
          <a:bodyPr wrap="none" lIns="0" tIns="0" rIns="0" bIns="0" rtlCol="0" anchor="t"/>
          <a:lstStyle/>
          <a:p>
            <a:pPr algn="l" indent="0" marL="0">
              <a:lnSpc>
                <a:spcPts val="2050"/>
              </a:lnSpc>
              <a:buNone/>
            </a:pPr>
            <a:r>
              <a:rPr lang="en-US" sz="1650" b="1" dirty="0">
                <a:solidFill>
                  <a:srgbClr val="769993"/>
                </a:solidFill>
                <a:latin typeface="Montserrat Bold" pitchFamily="34" charset="0"/>
                <a:ea typeface="Montserrat Bold" pitchFamily="34" charset="-122"/>
                <a:cs typeface="Montserrat Bold" pitchFamily="34" charset="-120"/>
              </a:rPr>
              <a:t>Summativna evaluacija</a:t>
            </a:r>
            <a:endParaRPr lang="en-US" sz="1650" dirty="0"/>
          </a:p>
        </p:txBody>
      </p:sp>
      <p:sp>
        <p:nvSpPr>
          <p:cNvPr id="13" name="Text 10"/>
          <p:cNvSpPr/>
          <p:nvPr/>
        </p:nvSpPr>
        <p:spPr>
          <a:xfrm>
            <a:off x="7528560" y="4202549"/>
            <a:ext cx="6315670" cy="499348"/>
          </a:xfrm>
          <a:prstGeom prst="rect">
            <a:avLst/>
          </a:prstGeom>
          <a:noFill/>
          <a:ln/>
        </p:spPr>
        <p:txBody>
          <a:bodyPr wrap="square" lIns="0" tIns="0" rIns="0" bIns="0" rtlCol="0" anchor="t"/>
          <a:lstStyle/>
          <a:p>
            <a:pPr algn="l" indent="0" marL="0">
              <a:lnSpc>
                <a:spcPts val="1950"/>
              </a:lnSpc>
              <a:buNone/>
            </a:pPr>
            <a:r>
              <a:rPr lang="en-US" sz="1300" b="1" dirty="0">
                <a:solidFill>
                  <a:srgbClr val="272525"/>
                </a:solidFill>
                <a:latin typeface="Source Sans 3" pitchFamily="34" charset="0"/>
                <a:ea typeface="Source Sans 3" pitchFamily="34" charset="-122"/>
                <a:cs typeface="Source Sans 3" pitchFamily="34" charset="-120"/>
              </a:rPr>
              <a:t>Nakon intervencije.</a:t>
            </a:r>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 Cilj: utvrditi da li je intervencija postigla planirane rezultate. Klijenti je najčešće traže — ali bez formativne, summativna samo konstatuje neuspeh.</a:t>
            </a:r>
            <a:endParaRPr lang="en-US" sz="1300" dirty="0"/>
          </a:p>
        </p:txBody>
      </p:sp>
      <p:sp>
        <p:nvSpPr>
          <p:cNvPr id="14" name="Text 11"/>
          <p:cNvSpPr/>
          <p:nvPr/>
        </p:nvSpPr>
        <p:spPr>
          <a:xfrm>
            <a:off x="793790" y="5295543"/>
            <a:ext cx="3373993" cy="421719"/>
          </a:xfrm>
          <a:prstGeom prst="rect">
            <a:avLst/>
          </a:prstGeom>
          <a:noFill/>
          <a:ln/>
        </p:spPr>
        <p:txBody>
          <a:bodyPr wrap="none" lIns="0" tIns="0" rIns="0" bIns="0" rtlCol="0" anchor="t"/>
          <a:lstStyle/>
          <a:p>
            <a:pPr algn="l" indent="0" marL="0">
              <a:lnSpc>
                <a:spcPts val="3300"/>
              </a:lnSpc>
              <a:buNone/>
            </a:pPr>
            <a:r>
              <a:rPr lang="en-US" sz="2650" b="1" dirty="0">
                <a:solidFill>
                  <a:srgbClr val="769993"/>
                </a:solidFill>
                <a:latin typeface="Montserrat Bold" pitchFamily="34" charset="0"/>
                <a:ea typeface="Montserrat Bold" pitchFamily="34" charset="-122"/>
                <a:cs typeface="Montserrat Bold" pitchFamily="34" charset="-120"/>
              </a:rPr>
              <a:t>Izazovi evaluacije</a:t>
            </a:r>
            <a:endParaRPr lang="en-US" sz="2650" dirty="0"/>
          </a:p>
        </p:txBody>
      </p:sp>
      <p:sp>
        <p:nvSpPr>
          <p:cNvPr id="15" name="Shape 12"/>
          <p:cNvSpPr/>
          <p:nvPr/>
        </p:nvSpPr>
        <p:spPr>
          <a:xfrm>
            <a:off x="793790" y="5932289"/>
            <a:ext cx="3153132" cy="1495187"/>
          </a:xfrm>
          <a:prstGeom prst="roundRect">
            <a:avLst>
              <a:gd name="adj" fmla="val 7339"/>
            </a:avLst>
          </a:prstGeom>
          <a:solidFill>
            <a:srgbClr val="FFFFFF"/>
          </a:solidFill>
          <a:ln w="22860">
            <a:solidFill>
              <a:srgbClr val="C8CFCE"/>
            </a:solidFill>
            <a:prstDash val="solid"/>
          </a:ln>
        </p:spPr>
      </p:sp>
      <p:sp>
        <p:nvSpPr>
          <p:cNvPr id="16" name="Shape 13"/>
          <p:cNvSpPr/>
          <p:nvPr/>
        </p:nvSpPr>
        <p:spPr>
          <a:xfrm>
            <a:off x="770930" y="5932289"/>
            <a:ext cx="91440" cy="1495187"/>
          </a:xfrm>
          <a:prstGeom prst="roundRect">
            <a:avLst>
              <a:gd name="adj" fmla="val 77488"/>
            </a:avLst>
          </a:prstGeom>
          <a:solidFill>
            <a:srgbClr val="769993"/>
          </a:solidFill>
          <a:ln/>
        </p:spPr>
      </p:sp>
      <p:sp>
        <p:nvSpPr>
          <p:cNvPr id="17" name="Text 14"/>
          <p:cNvSpPr/>
          <p:nvPr/>
        </p:nvSpPr>
        <p:spPr>
          <a:xfrm>
            <a:off x="1053822" y="6123742"/>
            <a:ext cx="2108716" cy="263485"/>
          </a:xfrm>
          <a:prstGeom prst="rect">
            <a:avLst/>
          </a:prstGeom>
          <a:noFill/>
          <a:ln/>
        </p:spPr>
        <p:txBody>
          <a:bodyPr wrap="none" lIns="0" tIns="0" rIns="0" bIns="0" rtlCol="0" anchor="t"/>
          <a:lstStyle/>
          <a:p>
            <a:pPr algn="l" indent="0" marL="0">
              <a:lnSpc>
                <a:spcPts val="2050"/>
              </a:lnSpc>
              <a:buNone/>
            </a:pPr>
            <a:r>
              <a:rPr lang="en-US" sz="1650" b="1" dirty="0">
                <a:solidFill>
                  <a:srgbClr val="272525"/>
                </a:solidFill>
                <a:latin typeface="Montserrat Bold" pitchFamily="34" charset="0"/>
                <a:ea typeface="Montserrat Bold" pitchFamily="34" charset="-122"/>
                <a:cs typeface="Montserrat Bold" pitchFamily="34" charset="-120"/>
              </a:rPr>
              <a:t>Kauzalnost</a:t>
            </a:r>
            <a:endParaRPr lang="en-US" sz="1650" dirty="0"/>
          </a:p>
        </p:txBody>
      </p:sp>
      <p:sp>
        <p:nvSpPr>
          <p:cNvPr id="18" name="Text 15"/>
          <p:cNvSpPr/>
          <p:nvPr/>
        </p:nvSpPr>
        <p:spPr>
          <a:xfrm>
            <a:off x="1053822" y="6473190"/>
            <a:ext cx="2701647" cy="749022"/>
          </a:xfrm>
          <a:prstGeom prst="rect">
            <a:avLst/>
          </a:prstGeom>
          <a:noFill/>
          <a:ln/>
        </p:spPr>
        <p:txBody>
          <a:bodyPr wrap="square" lIns="0" tIns="0" rIns="0" bIns="0" rtlCol="0" anchor="t"/>
          <a:lstStyle/>
          <a:p>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Organizacija se menja iz mnogo razloga istovremeno — teško je izolovati efekat intervencije.</a:t>
            </a:r>
            <a:endParaRPr lang="en-US" sz="1300" dirty="0"/>
          </a:p>
        </p:txBody>
      </p:sp>
      <p:sp>
        <p:nvSpPr>
          <p:cNvPr id="19" name="Shape 16"/>
          <p:cNvSpPr/>
          <p:nvPr/>
        </p:nvSpPr>
        <p:spPr>
          <a:xfrm>
            <a:off x="4090273" y="5932289"/>
            <a:ext cx="3153251" cy="1495187"/>
          </a:xfrm>
          <a:prstGeom prst="roundRect">
            <a:avLst>
              <a:gd name="adj" fmla="val 7339"/>
            </a:avLst>
          </a:prstGeom>
          <a:solidFill>
            <a:srgbClr val="FFFFFF"/>
          </a:solidFill>
          <a:ln w="22860">
            <a:solidFill>
              <a:srgbClr val="C8CFCE"/>
            </a:solidFill>
            <a:prstDash val="solid"/>
          </a:ln>
        </p:spPr>
      </p:sp>
      <p:sp>
        <p:nvSpPr>
          <p:cNvPr id="20" name="Shape 17"/>
          <p:cNvSpPr/>
          <p:nvPr/>
        </p:nvSpPr>
        <p:spPr>
          <a:xfrm>
            <a:off x="4067413" y="5932289"/>
            <a:ext cx="91440" cy="1495187"/>
          </a:xfrm>
          <a:prstGeom prst="roundRect">
            <a:avLst>
              <a:gd name="adj" fmla="val 77488"/>
            </a:avLst>
          </a:prstGeom>
          <a:solidFill>
            <a:srgbClr val="769993"/>
          </a:solidFill>
          <a:ln/>
        </p:spPr>
      </p:sp>
      <p:sp>
        <p:nvSpPr>
          <p:cNvPr id="21" name="Text 18"/>
          <p:cNvSpPr/>
          <p:nvPr/>
        </p:nvSpPr>
        <p:spPr>
          <a:xfrm>
            <a:off x="4350306" y="6123742"/>
            <a:ext cx="2108716" cy="263485"/>
          </a:xfrm>
          <a:prstGeom prst="rect">
            <a:avLst/>
          </a:prstGeom>
          <a:noFill/>
          <a:ln/>
        </p:spPr>
        <p:txBody>
          <a:bodyPr wrap="none" lIns="0" tIns="0" rIns="0" bIns="0" rtlCol="0" anchor="t"/>
          <a:lstStyle/>
          <a:p>
            <a:pPr algn="l" indent="0" marL="0">
              <a:lnSpc>
                <a:spcPts val="2050"/>
              </a:lnSpc>
              <a:buNone/>
            </a:pPr>
            <a:r>
              <a:rPr lang="en-US" sz="1650" b="1" dirty="0">
                <a:solidFill>
                  <a:srgbClr val="272525"/>
                </a:solidFill>
                <a:latin typeface="Montserrat Bold" pitchFamily="34" charset="0"/>
                <a:ea typeface="Montserrat Bold" pitchFamily="34" charset="-122"/>
                <a:cs typeface="Montserrat Bold" pitchFamily="34" charset="-120"/>
              </a:rPr>
              <a:t>Vremenski okvir</a:t>
            </a:r>
            <a:endParaRPr lang="en-US" sz="1650" dirty="0"/>
          </a:p>
        </p:txBody>
      </p:sp>
      <p:sp>
        <p:nvSpPr>
          <p:cNvPr id="22" name="Text 19"/>
          <p:cNvSpPr/>
          <p:nvPr/>
        </p:nvSpPr>
        <p:spPr>
          <a:xfrm>
            <a:off x="4350306" y="6473190"/>
            <a:ext cx="2701766" cy="499348"/>
          </a:xfrm>
          <a:prstGeom prst="rect">
            <a:avLst/>
          </a:prstGeom>
          <a:noFill/>
          <a:ln/>
        </p:spPr>
        <p:txBody>
          <a:bodyPr wrap="square" lIns="0" tIns="0" rIns="0" bIns="0" rtlCol="0" anchor="t"/>
          <a:lstStyle/>
          <a:p>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Neke intervencije pokazuju efekte tek nakon godine ili više.</a:t>
            </a:r>
            <a:endParaRPr lang="en-US" sz="1300" dirty="0"/>
          </a:p>
        </p:txBody>
      </p:sp>
      <p:sp>
        <p:nvSpPr>
          <p:cNvPr id="23" name="Shape 20"/>
          <p:cNvSpPr/>
          <p:nvPr/>
        </p:nvSpPr>
        <p:spPr>
          <a:xfrm>
            <a:off x="7386876" y="5932289"/>
            <a:ext cx="3153132" cy="1495187"/>
          </a:xfrm>
          <a:prstGeom prst="roundRect">
            <a:avLst>
              <a:gd name="adj" fmla="val 7339"/>
            </a:avLst>
          </a:prstGeom>
          <a:solidFill>
            <a:srgbClr val="FFFFFF"/>
          </a:solidFill>
          <a:ln w="22860">
            <a:solidFill>
              <a:srgbClr val="C8CFCE"/>
            </a:solidFill>
            <a:prstDash val="solid"/>
          </a:ln>
        </p:spPr>
      </p:sp>
      <p:sp>
        <p:nvSpPr>
          <p:cNvPr id="24" name="Shape 21"/>
          <p:cNvSpPr/>
          <p:nvPr/>
        </p:nvSpPr>
        <p:spPr>
          <a:xfrm>
            <a:off x="7364016" y="5932289"/>
            <a:ext cx="91440" cy="1495187"/>
          </a:xfrm>
          <a:prstGeom prst="roundRect">
            <a:avLst>
              <a:gd name="adj" fmla="val 77488"/>
            </a:avLst>
          </a:prstGeom>
          <a:solidFill>
            <a:srgbClr val="769993"/>
          </a:solidFill>
          <a:ln/>
        </p:spPr>
      </p:sp>
      <p:sp>
        <p:nvSpPr>
          <p:cNvPr id="25" name="Text 22"/>
          <p:cNvSpPr/>
          <p:nvPr/>
        </p:nvSpPr>
        <p:spPr>
          <a:xfrm>
            <a:off x="7646908" y="6123742"/>
            <a:ext cx="2701647" cy="526971"/>
          </a:xfrm>
          <a:prstGeom prst="rect">
            <a:avLst/>
          </a:prstGeom>
          <a:noFill/>
          <a:ln/>
        </p:spPr>
        <p:txBody>
          <a:bodyPr wrap="square" lIns="0" tIns="0" rIns="0" bIns="0" rtlCol="0" anchor="t"/>
          <a:lstStyle/>
          <a:p>
            <a:pPr algn="l" indent="0" marL="0">
              <a:lnSpc>
                <a:spcPts val="2050"/>
              </a:lnSpc>
              <a:buNone/>
            </a:pPr>
            <a:r>
              <a:rPr lang="en-US" sz="1650" b="1" dirty="0">
                <a:solidFill>
                  <a:srgbClr val="272525"/>
                </a:solidFill>
                <a:latin typeface="Montserrat Bold" pitchFamily="34" charset="0"/>
                <a:ea typeface="Montserrat Bold" pitchFamily="34" charset="-122"/>
                <a:cs typeface="Montserrat Bold" pitchFamily="34" charset="-120"/>
              </a:rPr>
              <a:t>Operacionalizacija uspeha</a:t>
            </a:r>
            <a:endParaRPr lang="en-US" sz="1650" dirty="0"/>
          </a:p>
        </p:txBody>
      </p:sp>
      <p:sp>
        <p:nvSpPr>
          <p:cNvPr id="26" name="Text 23"/>
          <p:cNvSpPr/>
          <p:nvPr/>
        </p:nvSpPr>
        <p:spPr>
          <a:xfrm>
            <a:off x="7646908" y="6736675"/>
            <a:ext cx="2701647" cy="499348"/>
          </a:xfrm>
          <a:prstGeom prst="rect">
            <a:avLst/>
          </a:prstGeom>
          <a:noFill/>
          <a:ln/>
        </p:spPr>
        <p:txBody>
          <a:bodyPr wrap="square" lIns="0" tIns="0" rIns="0" bIns="0" rtlCol="0" anchor="t"/>
          <a:lstStyle/>
          <a:p>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Različiti stakeholderi imaju različite definicije šta znači „uspeh".</a:t>
            </a:r>
            <a:endParaRPr lang="en-US" sz="1300" dirty="0"/>
          </a:p>
        </p:txBody>
      </p:sp>
      <p:sp>
        <p:nvSpPr>
          <p:cNvPr id="27" name="Shape 24"/>
          <p:cNvSpPr/>
          <p:nvPr/>
        </p:nvSpPr>
        <p:spPr>
          <a:xfrm>
            <a:off x="10683359" y="5932289"/>
            <a:ext cx="3153251" cy="1495187"/>
          </a:xfrm>
          <a:prstGeom prst="roundRect">
            <a:avLst>
              <a:gd name="adj" fmla="val 7339"/>
            </a:avLst>
          </a:prstGeom>
          <a:solidFill>
            <a:srgbClr val="FFFFFF"/>
          </a:solidFill>
          <a:ln w="22860">
            <a:solidFill>
              <a:srgbClr val="C8CFCE"/>
            </a:solidFill>
            <a:prstDash val="solid"/>
          </a:ln>
        </p:spPr>
      </p:sp>
      <p:sp>
        <p:nvSpPr>
          <p:cNvPr id="28" name="Shape 25"/>
          <p:cNvSpPr/>
          <p:nvPr/>
        </p:nvSpPr>
        <p:spPr>
          <a:xfrm>
            <a:off x="10660499" y="5932289"/>
            <a:ext cx="91440" cy="1495187"/>
          </a:xfrm>
          <a:prstGeom prst="roundRect">
            <a:avLst>
              <a:gd name="adj" fmla="val 77488"/>
            </a:avLst>
          </a:prstGeom>
          <a:solidFill>
            <a:srgbClr val="769993"/>
          </a:solidFill>
          <a:ln/>
        </p:spPr>
      </p:sp>
      <p:sp>
        <p:nvSpPr>
          <p:cNvPr id="29" name="Text 26"/>
          <p:cNvSpPr/>
          <p:nvPr/>
        </p:nvSpPr>
        <p:spPr>
          <a:xfrm>
            <a:off x="10943392" y="6123742"/>
            <a:ext cx="2108716" cy="263485"/>
          </a:xfrm>
          <a:prstGeom prst="rect">
            <a:avLst/>
          </a:prstGeom>
          <a:noFill/>
          <a:ln/>
        </p:spPr>
        <p:txBody>
          <a:bodyPr wrap="none" lIns="0" tIns="0" rIns="0" bIns="0" rtlCol="0" anchor="t"/>
          <a:lstStyle/>
          <a:p>
            <a:pPr algn="l" indent="0" marL="0">
              <a:lnSpc>
                <a:spcPts val="2050"/>
              </a:lnSpc>
              <a:buNone/>
            </a:pPr>
            <a:r>
              <a:rPr lang="en-US" sz="1650" b="1" dirty="0">
                <a:solidFill>
                  <a:srgbClr val="272525"/>
                </a:solidFill>
                <a:latin typeface="Montserrat Bold" pitchFamily="34" charset="0"/>
                <a:ea typeface="Montserrat Bold" pitchFamily="34" charset="-122"/>
                <a:cs typeface="Montserrat Bold" pitchFamily="34" charset="-120"/>
              </a:rPr>
              <a:t>Politička priroda</a:t>
            </a:r>
            <a:endParaRPr lang="en-US" sz="1650" dirty="0"/>
          </a:p>
        </p:txBody>
      </p:sp>
      <p:sp>
        <p:nvSpPr>
          <p:cNvPr id="30" name="Text 27"/>
          <p:cNvSpPr/>
          <p:nvPr/>
        </p:nvSpPr>
        <p:spPr>
          <a:xfrm>
            <a:off x="10943392" y="6473190"/>
            <a:ext cx="2701766" cy="499348"/>
          </a:xfrm>
          <a:prstGeom prst="rect">
            <a:avLst/>
          </a:prstGeom>
          <a:noFill/>
          <a:ln/>
        </p:spPr>
        <p:txBody>
          <a:bodyPr wrap="square" lIns="0" tIns="0" rIns="0" bIns="0" rtlCol="0" anchor="t"/>
          <a:lstStyle/>
          <a:p>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Ko naručuje evaluaciju i zašto utiče na šta se meri i kako se interpretira.</a:t>
            </a:r>
            <a:endParaRPr lang="en-US" sz="13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sp>
        <p:nvSpPr>
          <p:cNvPr id="2" name="Shape 0"/>
          <p:cNvSpPr/>
          <p:nvPr/>
        </p:nvSpPr>
        <p:spPr>
          <a:xfrm>
            <a:off x="793790" y="743307"/>
            <a:ext cx="533995" cy="255984"/>
          </a:xfrm>
          <a:prstGeom prst="roundRect">
            <a:avLst>
              <a:gd name="adj" fmla="val 19539"/>
            </a:avLst>
          </a:prstGeom>
          <a:solidFill>
            <a:srgbClr val="E2E9E8"/>
          </a:solidFill>
          <a:ln/>
        </p:spPr>
      </p:sp>
      <p:sp>
        <p:nvSpPr>
          <p:cNvPr id="3" name="Text 1"/>
          <p:cNvSpPr/>
          <p:nvPr/>
        </p:nvSpPr>
        <p:spPr>
          <a:xfrm>
            <a:off x="883087" y="787956"/>
            <a:ext cx="355402" cy="166688"/>
          </a:xfrm>
          <a:prstGeom prst="rect">
            <a:avLst/>
          </a:prstGeom>
          <a:noFill/>
          <a:ln/>
        </p:spPr>
        <p:txBody>
          <a:bodyPr wrap="none" lIns="0" tIns="0" rIns="0" bIns="0" rtlCol="0" anchor="t"/>
          <a:lstStyle/>
          <a:p>
            <a:pPr algn="l" indent="0" marL="0">
              <a:lnSpc>
                <a:spcPts val="1300"/>
              </a:lnSpc>
              <a:buNone/>
            </a:pPr>
            <a:r>
              <a:rPr lang="en-US" sz="900" dirty="0">
                <a:solidFill>
                  <a:srgbClr val="272525"/>
                </a:solidFill>
                <a:latin typeface="Source Sans 3" pitchFamily="34" charset="0"/>
                <a:ea typeface="Source Sans 3" pitchFamily="34" charset="-122"/>
                <a:cs typeface="Source Sans 3" pitchFamily="34" charset="-120"/>
              </a:rPr>
              <a:t>BLOK 7</a:t>
            </a:r>
            <a:endParaRPr lang="en-US" sz="900" dirty="0"/>
          </a:p>
        </p:txBody>
      </p:sp>
      <p:sp>
        <p:nvSpPr>
          <p:cNvPr id="4" name="Text 2"/>
          <p:cNvSpPr/>
          <p:nvPr/>
        </p:nvSpPr>
        <p:spPr>
          <a:xfrm>
            <a:off x="793790" y="1043940"/>
            <a:ext cx="9077563" cy="372070"/>
          </a:xfrm>
          <a:prstGeom prst="rect">
            <a:avLst/>
          </a:prstGeom>
          <a:noFill/>
          <a:ln/>
        </p:spPr>
        <p:txBody>
          <a:bodyPr wrap="none" lIns="0" tIns="0" rIns="0" bIns="0" rtlCol="0" anchor="t"/>
          <a:lstStyle/>
          <a:p>
            <a:pPr algn="l" indent="0" marL="0">
              <a:lnSpc>
                <a:spcPts val="2900"/>
              </a:lnSpc>
              <a:buNone/>
            </a:pPr>
            <a:r>
              <a:rPr lang="en-US" sz="2300" b="1" dirty="0">
                <a:solidFill>
                  <a:srgbClr val="769993"/>
                </a:solidFill>
                <a:latin typeface="Montserrat Bold" pitchFamily="34" charset="0"/>
                <a:ea typeface="Montserrat Bold" pitchFamily="34" charset="-122"/>
                <a:cs typeface="Montserrat Bold" pitchFamily="34" charset="-120"/>
              </a:rPr>
              <a:t>Institucionalizacija — pet indikatora (Cummings &amp; Worley)</a:t>
            </a:r>
            <a:endParaRPr lang="en-US" sz="2300" dirty="0"/>
          </a:p>
        </p:txBody>
      </p:sp>
      <p:sp>
        <p:nvSpPr>
          <p:cNvPr id="5" name="Text 3"/>
          <p:cNvSpPr/>
          <p:nvPr/>
        </p:nvSpPr>
        <p:spPr>
          <a:xfrm>
            <a:off x="793790" y="1583412"/>
            <a:ext cx="13042821" cy="208359"/>
          </a:xfrm>
          <a:prstGeom prst="rect">
            <a:avLst/>
          </a:prstGeom>
          <a:noFill/>
          <a:ln/>
        </p:spPr>
        <p:txBody>
          <a:bodyPr wrap="non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Institucionalizacija znači da promene postaju trajan deo funkcionisanja organizacije — da se „ne vrate" na staro kada pažnja skrene.</a:t>
            </a:r>
            <a:endParaRPr lang="en-US" sz="1150" dirty="0"/>
          </a:p>
        </p:txBody>
      </p:sp>
      <p:sp>
        <p:nvSpPr>
          <p:cNvPr id="6" name="Shape 4"/>
          <p:cNvSpPr/>
          <p:nvPr/>
        </p:nvSpPr>
        <p:spPr>
          <a:xfrm>
            <a:off x="942618" y="2140506"/>
            <a:ext cx="148828" cy="669727"/>
          </a:xfrm>
          <a:prstGeom prst="roundRect">
            <a:avLst>
              <a:gd name="adj" fmla="val 42008"/>
            </a:avLst>
          </a:prstGeom>
          <a:solidFill>
            <a:srgbClr val="E2E9E8"/>
          </a:solidFill>
          <a:ln w="7620">
            <a:solidFill>
              <a:srgbClr val="C8CFCE"/>
            </a:solidFill>
            <a:prstDash val="solid"/>
          </a:ln>
        </p:spPr>
      </p:sp>
      <p:sp>
        <p:nvSpPr>
          <p:cNvPr id="7" name="Shape 5"/>
          <p:cNvSpPr/>
          <p:nvPr/>
        </p:nvSpPr>
        <p:spPr>
          <a:xfrm>
            <a:off x="793790" y="2042755"/>
            <a:ext cx="446484" cy="446484"/>
          </a:xfrm>
          <a:prstGeom prst="roundRect">
            <a:avLst>
              <a:gd name="adj" fmla="val 102400"/>
            </a:avLst>
          </a:prstGeom>
          <a:solidFill>
            <a:srgbClr val="E2E9E8"/>
          </a:solidFill>
          <a:ln w="7620">
            <a:solidFill>
              <a:srgbClr val="C8CFCE"/>
            </a:solidFill>
            <a:prstDash val="solid"/>
          </a:ln>
        </p:spPr>
      </p:sp>
      <p:pic>
        <p:nvPicPr>
          <p:cNvPr id="8" name="Image 0" descr="preencoded.png">    </p:cNvPr>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905351" y="2154317"/>
            <a:ext cx="223242" cy="223242"/>
          </a:xfrm>
          <a:prstGeom prst="rect">
            <a:avLst/>
          </a:prstGeom>
        </p:spPr>
      </p:pic>
      <p:sp>
        <p:nvSpPr>
          <p:cNvPr id="9" name="Text 6"/>
          <p:cNvSpPr/>
          <p:nvPr/>
        </p:nvSpPr>
        <p:spPr>
          <a:xfrm>
            <a:off x="1351836" y="2066092"/>
            <a:ext cx="1860590" cy="232529"/>
          </a:xfrm>
          <a:prstGeom prst="rect">
            <a:avLst/>
          </a:prstGeom>
          <a:noFill/>
          <a:ln/>
        </p:spPr>
        <p:txBody>
          <a:bodyPr wrap="none" lIns="0" tIns="0" rIns="0" bIns="0" rtlCol="0" anchor="t"/>
          <a:lstStyle/>
          <a:p>
            <a:pPr algn="l" indent="0" marL="0">
              <a:lnSpc>
                <a:spcPts val="1800"/>
              </a:lnSpc>
              <a:buNone/>
            </a:pPr>
            <a:r>
              <a:rPr lang="en-US" sz="1450" b="1" dirty="0">
                <a:solidFill>
                  <a:srgbClr val="272525"/>
                </a:solidFill>
                <a:latin typeface="Montserrat Bold" pitchFamily="34" charset="0"/>
                <a:ea typeface="Montserrat Bold" pitchFamily="34" charset="-122"/>
                <a:cs typeface="Montserrat Bold" pitchFamily="34" charset="-120"/>
              </a:rPr>
              <a:t>Znanje</a:t>
            </a:r>
            <a:endParaRPr lang="en-US" sz="1450" dirty="0"/>
          </a:p>
        </p:txBody>
      </p:sp>
      <p:sp>
        <p:nvSpPr>
          <p:cNvPr id="10" name="Text 7"/>
          <p:cNvSpPr/>
          <p:nvPr/>
        </p:nvSpPr>
        <p:spPr>
          <a:xfrm>
            <a:off x="1351836" y="2365534"/>
            <a:ext cx="12484775" cy="208359"/>
          </a:xfrm>
          <a:prstGeom prst="rect">
            <a:avLst/>
          </a:prstGeom>
          <a:noFill/>
          <a:ln/>
        </p:spPr>
        <p:txBody>
          <a:bodyPr wrap="non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Članovi znaju šta je promena i kako se izvodi</a:t>
            </a:r>
            <a:endParaRPr lang="en-US" sz="1150" dirty="0"/>
          </a:p>
        </p:txBody>
      </p:sp>
      <p:sp>
        <p:nvSpPr>
          <p:cNvPr id="11" name="Shape 8"/>
          <p:cNvSpPr/>
          <p:nvPr/>
        </p:nvSpPr>
        <p:spPr>
          <a:xfrm>
            <a:off x="1165860" y="3145155"/>
            <a:ext cx="148828" cy="669727"/>
          </a:xfrm>
          <a:prstGeom prst="roundRect">
            <a:avLst>
              <a:gd name="adj" fmla="val 42008"/>
            </a:avLst>
          </a:prstGeom>
          <a:solidFill>
            <a:srgbClr val="E2E9E8"/>
          </a:solidFill>
          <a:ln w="7620">
            <a:solidFill>
              <a:srgbClr val="C8CFCE"/>
            </a:solidFill>
            <a:prstDash val="solid"/>
          </a:ln>
        </p:spPr>
      </p:sp>
      <p:sp>
        <p:nvSpPr>
          <p:cNvPr id="12" name="Shape 9"/>
          <p:cNvSpPr/>
          <p:nvPr/>
        </p:nvSpPr>
        <p:spPr>
          <a:xfrm>
            <a:off x="1017032" y="3047405"/>
            <a:ext cx="446484" cy="446484"/>
          </a:xfrm>
          <a:prstGeom prst="roundRect">
            <a:avLst>
              <a:gd name="adj" fmla="val 102400"/>
            </a:avLst>
          </a:prstGeom>
          <a:solidFill>
            <a:srgbClr val="E2E9E8"/>
          </a:solidFill>
          <a:ln w="7620">
            <a:solidFill>
              <a:srgbClr val="C8CFCE"/>
            </a:solidFill>
            <a:prstDash val="solid"/>
          </a:ln>
        </p:spPr>
      </p:sp>
      <p:pic>
        <p:nvPicPr>
          <p:cNvPr id="13" name="Image 1" descr="preencoded.png">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28593" y="3158966"/>
            <a:ext cx="223242" cy="223242"/>
          </a:xfrm>
          <a:prstGeom prst="rect">
            <a:avLst/>
          </a:prstGeom>
        </p:spPr>
      </p:pic>
      <p:sp>
        <p:nvSpPr>
          <p:cNvPr id="14" name="Text 10"/>
          <p:cNvSpPr/>
          <p:nvPr/>
        </p:nvSpPr>
        <p:spPr>
          <a:xfrm>
            <a:off x="1575078" y="3070741"/>
            <a:ext cx="1860590" cy="232529"/>
          </a:xfrm>
          <a:prstGeom prst="rect">
            <a:avLst/>
          </a:prstGeom>
          <a:noFill/>
          <a:ln/>
        </p:spPr>
        <p:txBody>
          <a:bodyPr wrap="none" lIns="0" tIns="0" rIns="0" bIns="0" rtlCol="0" anchor="t"/>
          <a:lstStyle/>
          <a:p>
            <a:pPr algn="l" indent="0" marL="0">
              <a:lnSpc>
                <a:spcPts val="1800"/>
              </a:lnSpc>
              <a:buNone/>
            </a:pPr>
            <a:r>
              <a:rPr lang="en-US" sz="1450" b="1" dirty="0">
                <a:solidFill>
                  <a:srgbClr val="272525"/>
                </a:solidFill>
                <a:latin typeface="Montserrat Bold" pitchFamily="34" charset="0"/>
                <a:ea typeface="Montserrat Bold" pitchFamily="34" charset="-122"/>
                <a:cs typeface="Montserrat Bold" pitchFamily="34" charset="-120"/>
              </a:rPr>
              <a:t>Izvođenje</a:t>
            </a:r>
            <a:endParaRPr lang="en-US" sz="1450" dirty="0"/>
          </a:p>
        </p:txBody>
      </p:sp>
      <p:sp>
        <p:nvSpPr>
          <p:cNvPr id="15" name="Text 11"/>
          <p:cNvSpPr/>
          <p:nvPr/>
        </p:nvSpPr>
        <p:spPr>
          <a:xfrm>
            <a:off x="1575078" y="3370183"/>
            <a:ext cx="12261533" cy="208359"/>
          </a:xfrm>
          <a:prstGeom prst="rect">
            <a:avLst/>
          </a:prstGeom>
          <a:noFill/>
          <a:ln/>
        </p:spPr>
        <p:txBody>
          <a:bodyPr wrap="non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Članovi zaista izvode nova ponašanja</a:t>
            </a:r>
            <a:endParaRPr lang="en-US" sz="1150" dirty="0"/>
          </a:p>
        </p:txBody>
      </p:sp>
      <p:sp>
        <p:nvSpPr>
          <p:cNvPr id="16" name="Shape 12"/>
          <p:cNvSpPr/>
          <p:nvPr/>
        </p:nvSpPr>
        <p:spPr>
          <a:xfrm>
            <a:off x="1389102" y="4149804"/>
            <a:ext cx="148828" cy="669727"/>
          </a:xfrm>
          <a:prstGeom prst="roundRect">
            <a:avLst>
              <a:gd name="adj" fmla="val 42008"/>
            </a:avLst>
          </a:prstGeom>
          <a:solidFill>
            <a:srgbClr val="E2E9E8"/>
          </a:solidFill>
          <a:ln w="7620">
            <a:solidFill>
              <a:srgbClr val="C8CFCE"/>
            </a:solidFill>
            <a:prstDash val="solid"/>
          </a:ln>
        </p:spPr>
      </p:sp>
      <p:sp>
        <p:nvSpPr>
          <p:cNvPr id="17" name="Shape 13"/>
          <p:cNvSpPr/>
          <p:nvPr/>
        </p:nvSpPr>
        <p:spPr>
          <a:xfrm>
            <a:off x="1240274" y="4052054"/>
            <a:ext cx="446484" cy="446484"/>
          </a:xfrm>
          <a:prstGeom prst="roundRect">
            <a:avLst>
              <a:gd name="adj" fmla="val 102400"/>
            </a:avLst>
          </a:prstGeom>
          <a:solidFill>
            <a:srgbClr val="E2E9E8"/>
          </a:solidFill>
          <a:ln w="7620">
            <a:solidFill>
              <a:srgbClr val="C8CFCE"/>
            </a:solidFill>
            <a:prstDash val="solid"/>
          </a:ln>
        </p:spPr>
      </p:sp>
      <p:pic>
        <p:nvPicPr>
          <p:cNvPr id="18" name="Image 2" descr="preencoded.png">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351836" y="4163616"/>
            <a:ext cx="223242" cy="223242"/>
          </a:xfrm>
          <a:prstGeom prst="rect">
            <a:avLst/>
          </a:prstGeom>
        </p:spPr>
      </p:pic>
      <p:sp>
        <p:nvSpPr>
          <p:cNvPr id="19" name="Text 14"/>
          <p:cNvSpPr/>
          <p:nvPr/>
        </p:nvSpPr>
        <p:spPr>
          <a:xfrm>
            <a:off x="1798320" y="4075390"/>
            <a:ext cx="1860590" cy="232529"/>
          </a:xfrm>
          <a:prstGeom prst="rect">
            <a:avLst/>
          </a:prstGeom>
          <a:noFill/>
          <a:ln/>
        </p:spPr>
        <p:txBody>
          <a:bodyPr wrap="none" lIns="0" tIns="0" rIns="0" bIns="0" rtlCol="0" anchor="t"/>
          <a:lstStyle/>
          <a:p>
            <a:pPr algn="l" indent="0" marL="0">
              <a:lnSpc>
                <a:spcPts val="1800"/>
              </a:lnSpc>
              <a:buNone/>
            </a:pPr>
            <a:r>
              <a:rPr lang="en-US" sz="1450" b="1" dirty="0">
                <a:solidFill>
                  <a:srgbClr val="272525"/>
                </a:solidFill>
                <a:latin typeface="Montserrat Bold" pitchFamily="34" charset="0"/>
                <a:ea typeface="Montserrat Bold" pitchFamily="34" charset="-122"/>
                <a:cs typeface="Montserrat Bold" pitchFamily="34" charset="-120"/>
              </a:rPr>
              <a:t>Preferencije</a:t>
            </a:r>
            <a:endParaRPr lang="en-US" sz="1450" dirty="0"/>
          </a:p>
        </p:txBody>
      </p:sp>
      <p:sp>
        <p:nvSpPr>
          <p:cNvPr id="20" name="Text 15"/>
          <p:cNvSpPr/>
          <p:nvPr/>
        </p:nvSpPr>
        <p:spPr>
          <a:xfrm>
            <a:off x="1798320" y="4374832"/>
            <a:ext cx="12038290" cy="208359"/>
          </a:xfrm>
          <a:prstGeom prst="rect">
            <a:avLst/>
          </a:prstGeom>
          <a:noFill/>
          <a:ln/>
        </p:spPr>
        <p:txBody>
          <a:bodyPr wrap="non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Članovi preferiraju nova u odnosu na stara ponašanja</a:t>
            </a:r>
            <a:endParaRPr lang="en-US" sz="1150" dirty="0"/>
          </a:p>
        </p:txBody>
      </p:sp>
      <p:sp>
        <p:nvSpPr>
          <p:cNvPr id="21" name="Shape 16"/>
          <p:cNvSpPr/>
          <p:nvPr/>
        </p:nvSpPr>
        <p:spPr>
          <a:xfrm>
            <a:off x="1612463" y="5154454"/>
            <a:ext cx="148828" cy="669727"/>
          </a:xfrm>
          <a:prstGeom prst="roundRect">
            <a:avLst>
              <a:gd name="adj" fmla="val 42008"/>
            </a:avLst>
          </a:prstGeom>
          <a:solidFill>
            <a:srgbClr val="E2E9E8"/>
          </a:solidFill>
          <a:ln w="7620">
            <a:solidFill>
              <a:srgbClr val="C8CFCE"/>
            </a:solidFill>
            <a:prstDash val="solid"/>
          </a:ln>
        </p:spPr>
      </p:sp>
      <p:sp>
        <p:nvSpPr>
          <p:cNvPr id="22" name="Shape 17"/>
          <p:cNvSpPr/>
          <p:nvPr/>
        </p:nvSpPr>
        <p:spPr>
          <a:xfrm>
            <a:off x="1463635" y="5056703"/>
            <a:ext cx="446484" cy="446484"/>
          </a:xfrm>
          <a:prstGeom prst="roundRect">
            <a:avLst>
              <a:gd name="adj" fmla="val 102400"/>
            </a:avLst>
          </a:prstGeom>
          <a:solidFill>
            <a:srgbClr val="E2E9E8"/>
          </a:solidFill>
          <a:ln w="7620">
            <a:solidFill>
              <a:srgbClr val="C8CFCE"/>
            </a:solidFill>
            <a:prstDash val="solid"/>
          </a:ln>
        </p:spPr>
      </p:sp>
      <p:pic>
        <p:nvPicPr>
          <p:cNvPr id="23" name="Image 3" descr="preencoded.png">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575197" y="5168265"/>
            <a:ext cx="223242" cy="223242"/>
          </a:xfrm>
          <a:prstGeom prst="rect">
            <a:avLst/>
          </a:prstGeom>
        </p:spPr>
      </p:pic>
      <p:sp>
        <p:nvSpPr>
          <p:cNvPr id="24" name="Text 18"/>
          <p:cNvSpPr/>
          <p:nvPr/>
        </p:nvSpPr>
        <p:spPr>
          <a:xfrm>
            <a:off x="2021681" y="5080040"/>
            <a:ext cx="2186583" cy="232529"/>
          </a:xfrm>
          <a:prstGeom prst="rect">
            <a:avLst/>
          </a:prstGeom>
          <a:noFill/>
          <a:ln/>
        </p:spPr>
        <p:txBody>
          <a:bodyPr wrap="none" lIns="0" tIns="0" rIns="0" bIns="0" rtlCol="0" anchor="t"/>
          <a:lstStyle/>
          <a:p>
            <a:pPr algn="l" indent="0" marL="0">
              <a:lnSpc>
                <a:spcPts val="1800"/>
              </a:lnSpc>
              <a:buNone/>
            </a:pPr>
            <a:r>
              <a:rPr lang="en-US" sz="1450" b="1" dirty="0">
                <a:solidFill>
                  <a:srgbClr val="272525"/>
                </a:solidFill>
                <a:latin typeface="Montserrat Bold" pitchFamily="34" charset="0"/>
                <a:ea typeface="Montserrat Bold" pitchFamily="34" charset="-122"/>
                <a:cs typeface="Montserrat Bold" pitchFamily="34" charset="-120"/>
              </a:rPr>
              <a:t>Normativni konsenzus</a:t>
            </a:r>
            <a:endParaRPr lang="en-US" sz="1450" dirty="0"/>
          </a:p>
        </p:txBody>
      </p:sp>
      <p:sp>
        <p:nvSpPr>
          <p:cNvPr id="25" name="Text 19"/>
          <p:cNvSpPr/>
          <p:nvPr/>
        </p:nvSpPr>
        <p:spPr>
          <a:xfrm>
            <a:off x="2021681" y="5379482"/>
            <a:ext cx="11814929" cy="208359"/>
          </a:xfrm>
          <a:prstGeom prst="rect">
            <a:avLst/>
          </a:prstGeom>
          <a:noFill/>
          <a:ln/>
        </p:spPr>
        <p:txBody>
          <a:bodyPr wrap="non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„Ovo se ovde tako radi" — nova ponašanja su norma</a:t>
            </a:r>
            <a:endParaRPr lang="en-US" sz="1150" dirty="0"/>
          </a:p>
        </p:txBody>
      </p:sp>
      <p:sp>
        <p:nvSpPr>
          <p:cNvPr id="26" name="Shape 20"/>
          <p:cNvSpPr/>
          <p:nvPr/>
        </p:nvSpPr>
        <p:spPr>
          <a:xfrm>
            <a:off x="1389102" y="6159103"/>
            <a:ext cx="148828" cy="669727"/>
          </a:xfrm>
          <a:prstGeom prst="roundRect">
            <a:avLst>
              <a:gd name="adj" fmla="val 42008"/>
            </a:avLst>
          </a:prstGeom>
          <a:solidFill>
            <a:srgbClr val="E2E9E8"/>
          </a:solidFill>
          <a:ln w="7620">
            <a:solidFill>
              <a:srgbClr val="C8CFCE"/>
            </a:solidFill>
            <a:prstDash val="solid"/>
          </a:ln>
        </p:spPr>
      </p:sp>
      <p:sp>
        <p:nvSpPr>
          <p:cNvPr id="27" name="Shape 21"/>
          <p:cNvSpPr/>
          <p:nvPr/>
        </p:nvSpPr>
        <p:spPr>
          <a:xfrm>
            <a:off x="1240274" y="6061353"/>
            <a:ext cx="446484" cy="446484"/>
          </a:xfrm>
          <a:prstGeom prst="roundRect">
            <a:avLst>
              <a:gd name="adj" fmla="val 102400"/>
            </a:avLst>
          </a:prstGeom>
          <a:solidFill>
            <a:srgbClr val="E2E9E8"/>
          </a:solidFill>
          <a:ln w="7620">
            <a:solidFill>
              <a:srgbClr val="C8CFCE"/>
            </a:solidFill>
            <a:prstDash val="solid"/>
          </a:ln>
        </p:spPr>
      </p:sp>
      <p:pic>
        <p:nvPicPr>
          <p:cNvPr id="28" name="Image 4" descr="preencoded.png">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351836" y="6172914"/>
            <a:ext cx="223242" cy="223242"/>
          </a:xfrm>
          <a:prstGeom prst="rect">
            <a:avLst/>
          </a:prstGeom>
        </p:spPr>
      </p:pic>
      <p:sp>
        <p:nvSpPr>
          <p:cNvPr id="29" name="Text 22"/>
          <p:cNvSpPr/>
          <p:nvPr/>
        </p:nvSpPr>
        <p:spPr>
          <a:xfrm>
            <a:off x="1798320" y="6084689"/>
            <a:ext cx="2083713" cy="232529"/>
          </a:xfrm>
          <a:prstGeom prst="rect">
            <a:avLst/>
          </a:prstGeom>
          <a:noFill/>
          <a:ln/>
        </p:spPr>
        <p:txBody>
          <a:bodyPr wrap="none" lIns="0" tIns="0" rIns="0" bIns="0" rtlCol="0" anchor="t"/>
          <a:lstStyle/>
          <a:p>
            <a:pPr algn="l" indent="0" marL="0">
              <a:lnSpc>
                <a:spcPts val="1800"/>
              </a:lnSpc>
              <a:buNone/>
            </a:pPr>
            <a:r>
              <a:rPr lang="en-US" sz="1450" b="1" dirty="0">
                <a:solidFill>
                  <a:srgbClr val="272525"/>
                </a:solidFill>
                <a:latin typeface="Montserrat Bold" pitchFamily="34" charset="0"/>
                <a:ea typeface="Montserrat Bold" pitchFamily="34" charset="-122"/>
                <a:cs typeface="Montserrat Bold" pitchFamily="34" charset="-120"/>
              </a:rPr>
              <a:t>Vrednosni konsenzus</a:t>
            </a:r>
            <a:endParaRPr lang="en-US" sz="1450" dirty="0"/>
          </a:p>
        </p:txBody>
      </p:sp>
      <p:sp>
        <p:nvSpPr>
          <p:cNvPr id="30" name="Text 23"/>
          <p:cNvSpPr/>
          <p:nvPr/>
        </p:nvSpPr>
        <p:spPr>
          <a:xfrm>
            <a:off x="1798320" y="6384131"/>
            <a:ext cx="12038290" cy="208359"/>
          </a:xfrm>
          <a:prstGeom prst="rect">
            <a:avLst/>
          </a:prstGeom>
          <a:noFill/>
          <a:ln/>
        </p:spPr>
        <p:txBody>
          <a:bodyPr wrap="non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Nova ponašanja se smatraju vrednijim — najdublja promena</a:t>
            </a:r>
            <a:endParaRPr lang="en-US" sz="1150" dirty="0"/>
          </a:p>
        </p:txBody>
      </p:sp>
      <p:sp>
        <p:nvSpPr>
          <p:cNvPr id="31" name="Shape 24"/>
          <p:cNvSpPr/>
          <p:nvPr/>
        </p:nvSpPr>
        <p:spPr>
          <a:xfrm>
            <a:off x="793790" y="6954441"/>
            <a:ext cx="13042821" cy="531852"/>
          </a:xfrm>
          <a:prstGeom prst="roundRect">
            <a:avLst>
              <a:gd name="adj" fmla="val 11755"/>
            </a:avLst>
          </a:prstGeom>
          <a:solidFill>
            <a:srgbClr val="B6FCB8"/>
          </a:solidFill>
          <a:ln/>
        </p:spPr>
      </p:sp>
      <p:pic>
        <p:nvPicPr>
          <p:cNvPr id="32" name="Image 5" descr="preencoded.png">    </p:cNvPr>
          <p:cNvPicPr>
            <a:picLocks noChangeAspect="1"/>
          </p:cNvPicPr>
          <p:nvPr/>
        </p:nvPicPr>
        <p:blipFill>
          <a:blip r:embed="rId11"/>
          <a:stretch>
            <a:fillRect/>
          </a:stretch>
        </p:blipFill>
        <p:spPr>
          <a:xfrm>
            <a:off x="942618" y="7154942"/>
            <a:ext cx="185976" cy="148828"/>
          </a:xfrm>
          <a:prstGeom prst="rect">
            <a:avLst/>
          </a:prstGeom>
        </p:spPr>
      </p:pic>
      <p:sp>
        <p:nvSpPr>
          <p:cNvPr id="33" name="Text 25"/>
          <p:cNvSpPr/>
          <p:nvPr/>
        </p:nvSpPr>
        <p:spPr>
          <a:xfrm>
            <a:off x="1277422" y="7103150"/>
            <a:ext cx="12410361" cy="208359"/>
          </a:xfrm>
          <a:prstGeom prst="rect">
            <a:avLst/>
          </a:prstGeom>
          <a:noFill/>
          <a:ln/>
        </p:spPr>
        <p:txBody>
          <a:bodyPr wrap="none" lIns="0" tIns="0" rIns="0" bIns="0" rtlCol="0" anchor="t"/>
          <a:lstStyle/>
          <a:p>
            <a:pPr algn="l" indent="0" marL="0">
              <a:lnSpc>
                <a:spcPts val="1600"/>
              </a:lnSpc>
              <a:buNone/>
            </a:pPr>
            <a:r>
              <a:rPr lang="en-US" sz="1150" dirty="0">
                <a:solidFill>
                  <a:srgbClr val="000000"/>
                </a:solidFill>
                <a:latin typeface="Source Sans 3" pitchFamily="34" charset="0"/>
                <a:ea typeface="Source Sans 3" pitchFamily="34" charset="-122"/>
                <a:cs typeface="Source Sans 3" pitchFamily="34" charset="-120"/>
              </a:rPr>
              <a:t>Što više indikatora, to je institucionalizacija čvršća. Intervencije koje postižu samo prva dva indikatora se urušavaju pod prvim pritiskom.</a:t>
            </a:r>
            <a:endParaRPr lang="en-US" sz="11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2" name="Shape 0"/>
          <p:cNvSpPr/>
          <p:nvPr/>
        </p:nvSpPr>
        <p:spPr>
          <a:xfrm>
            <a:off x="793790" y="794861"/>
            <a:ext cx="712351" cy="373142"/>
          </a:xfrm>
          <a:prstGeom prst="roundRect">
            <a:avLst>
              <a:gd name="adj" fmla="val 17872"/>
            </a:avLst>
          </a:prstGeom>
          <a:solidFill>
            <a:srgbClr val="E2E9E8"/>
          </a:solidFill>
          <a:ln/>
        </p:spPr>
      </p:sp>
      <p:sp>
        <p:nvSpPr>
          <p:cNvPr id="3" name="Text 1"/>
          <p:cNvSpPr/>
          <p:nvPr/>
        </p:nvSpPr>
        <p:spPr>
          <a:xfrm>
            <a:off x="912852" y="854393"/>
            <a:ext cx="474226" cy="254079"/>
          </a:xfrm>
          <a:prstGeom prst="rect">
            <a:avLst/>
          </a:prstGeom>
          <a:noFill/>
          <a:ln/>
        </p:spPr>
        <p:txBody>
          <a:bodyPr wrap="none" lIns="0" tIns="0" rIns="0" bIns="0" rtlCol="0" anchor="t"/>
          <a:lstStyle/>
          <a:p>
            <a:pPr algn="l" indent="0" marL="0">
              <a:lnSpc>
                <a:spcPts val="2000"/>
              </a:lnSpc>
              <a:buNone/>
            </a:pPr>
            <a:r>
              <a:rPr lang="en-US" sz="1250" dirty="0">
                <a:solidFill>
                  <a:srgbClr val="272525"/>
                </a:solidFill>
                <a:latin typeface="Source Sans 3" pitchFamily="34" charset="0"/>
                <a:ea typeface="Source Sans 3" pitchFamily="34" charset="-122"/>
                <a:cs typeface="Source Sans 3" pitchFamily="34" charset="-120"/>
              </a:rPr>
              <a:t>BLOK 8</a:t>
            </a:r>
            <a:endParaRPr lang="en-US" sz="1250" dirty="0"/>
          </a:p>
        </p:txBody>
      </p:sp>
      <p:sp>
        <p:nvSpPr>
          <p:cNvPr id="4" name="Text 2"/>
          <p:cNvSpPr/>
          <p:nvPr/>
        </p:nvSpPr>
        <p:spPr>
          <a:xfrm>
            <a:off x="793790" y="1247299"/>
            <a:ext cx="10918984" cy="620078"/>
          </a:xfrm>
          <a:prstGeom prst="rect">
            <a:avLst/>
          </a:prstGeom>
          <a:noFill/>
          <a:ln/>
        </p:spPr>
        <p:txBody>
          <a:bodyPr wrap="none" lIns="0" tIns="0" rIns="0" bIns="0" rtlCol="0" anchor="t"/>
          <a:lstStyle/>
          <a:p>
            <a:pPr algn="l" indent="0" marL="0">
              <a:lnSpc>
                <a:spcPts val="4850"/>
              </a:lnSpc>
              <a:buNone/>
            </a:pPr>
            <a:r>
              <a:rPr lang="en-US" sz="3900" b="1" dirty="0">
                <a:solidFill>
                  <a:srgbClr val="769993"/>
                </a:solidFill>
                <a:latin typeface="Montserrat Bold" pitchFamily="34" charset="0"/>
                <a:ea typeface="Montserrat Bold" pitchFamily="34" charset="-122"/>
                <a:cs typeface="Montserrat Bold" pitchFamily="34" charset="-120"/>
              </a:rPr>
              <a:t>Primenjeni zadatak u grupama + diskusija</a:t>
            </a:r>
            <a:endParaRPr lang="en-US" sz="3900" dirty="0"/>
          </a:p>
        </p:txBody>
      </p:sp>
      <p:sp>
        <p:nvSpPr>
          <p:cNvPr id="5" name="Text 3"/>
          <p:cNvSpPr/>
          <p:nvPr/>
        </p:nvSpPr>
        <p:spPr>
          <a:xfrm>
            <a:off x="793790" y="2165033"/>
            <a:ext cx="13042821" cy="317540"/>
          </a:xfrm>
          <a:prstGeom prst="rect">
            <a:avLst/>
          </a:prstGeom>
          <a:noFill/>
          <a:ln/>
        </p:spPr>
        <p:txBody>
          <a:bodyPr wrap="non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Rad u grupama od </a:t>
            </a:r>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4–5</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Možete koristiti AI alate. </a:t>
            </a:r>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20 min rada u grupama, 10 min prezentacije.</a:t>
            </a:r>
            <a:endParaRPr lang="en-US" sz="1550" dirty="0"/>
          </a:p>
        </p:txBody>
      </p:sp>
      <p:sp>
        <p:nvSpPr>
          <p:cNvPr id="6" name="Text 4"/>
          <p:cNvSpPr/>
          <p:nvPr/>
        </p:nvSpPr>
        <p:spPr>
          <a:xfrm>
            <a:off x="793790" y="2780228"/>
            <a:ext cx="8163282" cy="496133"/>
          </a:xfrm>
          <a:prstGeom prst="rect">
            <a:avLst/>
          </a:prstGeom>
          <a:noFill/>
          <a:ln/>
        </p:spPr>
        <p:txBody>
          <a:bodyPr wrap="none" lIns="0" tIns="0" rIns="0" bIns="0" rtlCol="0" anchor="t"/>
          <a:lstStyle/>
          <a:p>
            <a:pPr algn="l" indent="0" marL="0">
              <a:lnSpc>
                <a:spcPts val="3900"/>
              </a:lnSpc>
              <a:buNone/>
            </a:pPr>
            <a:r>
              <a:rPr lang="en-US" sz="3100" b="1" dirty="0">
                <a:solidFill>
                  <a:srgbClr val="769993"/>
                </a:solidFill>
                <a:latin typeface="Montserrat Bold" pitchFamily="34" charset="0"/>
                <a:ea typeface="Montserrat Bold" pitchFamily="34" charset="-122"/>
                <a:cs typeface="Montserrat Bold" pitchFamily="34" charset="-120"/>
              </a:rPr>
              <a:t>Zadatak — pet koraka za svaki scenario</a:t>
            </a:r>
            <a:endParaRPr lang="en-US" sz="3100" dirty="0"/>
          </a:p>
        </p:txBody>
      </p:sp>
      <p:sp>
        <p:nvSpPr>
          <p:cNvPr id="7" name="Text 5"/>
          <p:cNvSpPr/>
          <p:nvPr/>
        </p:nvSpPr>
        <p:spPr>
          <a:xfrm>
            <a:off x="793790" y="3574018"/>
            <a:ext cx="396835" cy="248007"/>
          </a:xfrm>
          <a:prstGeom prst="rect">
            <a:avLst/>
          </a:prstGeom>
          <a:noFill/>
          <a:ln/>
        </p:spPr>
        <p:txBody>
          <a:bodyPr wrap="none" lIns="0" tIns="0" rIns="0" bIns="0" rtlCol="0" anchor="t"/>
          <a:lstStyle/>
          <a:p>
            <a:pPr algn="l" indent="0" marL="0">
              <a:lnSpc>
                <a:spcPts val="2500"/>
              </a:lnSpc>
              <a:buNone/>
            </a:pPr>
            <a:r>
              <a:rPr lang="en-US" sz="1550" dirty="0">
                <a:solidFill>
                  <a:srgbClr val="272525"/>
                </a:solidFill>
                <a:latin typeface="Montserrat Light" pitchFamily="34" charset="0"/>
                <a:ea typeface="Montserrat Light" pitchFamily="34" charset="-122"/>
                <a:cs typeface="Montserrat Light" pitchFamily="34" charset="-120"/>
              </a:rPr>
              <a:t>01</a:t>
            </a:r>
            <a:endParaRPr lang="en-US" sz="1550" dirty="0"/>
          </a:p>
        </p:txBody>
      </p:sp>
      <p:sp>
        <p:nvSpPr>
          <p:cNvPr id="8" name="Shape 6"/>
          <p:cNvSpPr/>
          <p:nvPr/>
        </p:nvSpPr>
        <p:spPr>
          <a:xfrm>
            <a:off x="793790" y="3888343"/>
            <a:ext cx="4215289" cy="22860"/>
          </a:xfrm>
          <a:prstGeom prst="rect">
            <a:avLst/>
          </a:prstGeom>
          <a:solidFill>
            <a:srgbClr val="769993"/>
          </a:solidFill>
          <a:ln/>
        </p:spPr>
      </p:sp>
      <p:sp>
        <p:nvSpPr>
          <p:cNvPr id="9" name="Text 7"/>
          <p:cNvSpPr/>
          <p:nvPr/>
        </p:nvSpPr>
        <p:spPr>
          <a:xfrm>
            <a:off x="793790" y="4033242"/>
            <a:ext cx="2987278" cy="310158"/>
          </a:xfrm>
          <a:prstGeom prst="rect">
            <a:avLst/>
          </a:prstGeom>
          <a:noFill/>
          <a:ln/>
        </p:spPr>
        <p:txBody>
          <a:bodyPr wrap="non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Dijagnostička hipoteza</a:t>
            </a:r>
            <a:endParaRPr lang="en-US" sz="1950" dirty="0"/>
          </a:p>
        </p:txBody>
      </p:sp>
      <p:sp>
        <p:nvSpPr>
          <p:cNvPr id="10" name="Text 8"/>
          <p:cNvSpPr/>
          <p:nvPr/>
        </p:nvSpPr>
        <p:spPr>
          <a:xfrm>
            <a:off x="793790" y="4462463"/>
            <a:ext cx="4215289" cy="63507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Koji je primarni problem i na kom nivou — individualni / grupni / timski / organizacioni?</a:t>
            </a:r>
            <a:endParaRPr lang="en-US" sz="1550" dirty="0"/>
          </a:p>
        </p:txBody>
      </p:sp>
      <p:sp>
        <p:nvSpPr>
          <p:cNvPr id="11" name="Text 9"/>
          <p:cNvSpPr/>
          <p:nvPr/>
        </p:nvSpPr>
        <p:spPr>
          <a:xfrm>
            <a:off x="5207437" y="3574018"/>
            <a:ext cx="396835" cy="248007"/>
          </a:xfrm>
          <a:prstGeom prst="rect">
            <a:avLst/>
          </a:prstGeom>
          <a:noFill/>
          <a:ln/>
        </p:spPr>
        <p:txBody>
          <a:bodyPr wrap="none" lIns="0" tIns="0" rIns="0" bIns="0" rtlCol="0" anchor="t"/>
          <a:lstStyle/>
          <a:p>
            <a:pPr algn="l" indent="0" marL="0">
              <a:lnSpc>
                <a:spcPts val="2500"/>
              </a:lnSpc>
              <a:buNone/>
            </a:pPr>
            <a:r>
              <a:rPr lang="en-US" sz="1550" dirty="0">
                <a:solidFill>
                  <a:srgbClr val="272525"/>
                </a:solidFill>
                <a:latin typeface="Montserrat Light" pitchFamily="34" charset="0"/>
                <a:ea typeface="Montserrat Light" pitchFamily="34" charset="-122"/>
                <a:cs typeface="Montserrat Light" pitchFamily="34" charset="-120"/>
              </a:rPr>
              <a:t>02</a:t>
            </a:r>
            <a:endParaRPr lang="en-US" sz="1550" dirty="0"/>
          </a:p>
        </p:txBody>
      </p:sp>
      <p:sp>
        <p:nvSpPr>
          <p:cNvPr id="12" name="Shape 10"/>
          <p:cNvSpPr/>
          <p:nvPr/>
        </p:nvSpPr>
        <p:spPr>
          <a:xfrm>
            <a:off x="5207437" y="3888343"/>
            <a:ext cx="4215408" cy="22860"/>
          </a:xfrm>
          <a:prstGeom prst="rect">
            <a:avLst/>
          </a:prstGeom>
          <a:solidFill>
            <a:srgbClr val="769993"/>
          </a:solidFill>
          <a:ln/>
        </p:spPr>
      </p:sp>
      <p:sp>
        <p:nvSpPr>
          <p:cNvPr id="13" name="Text 11"/>
          <p:cNvSpPr/>
          <p:nvPr/>
        </p:nvSpPr>
        <p:spPr>
          <a:xfrm>
            <a:off x="5207437" y="4033242"/>
            <a:ext cx="2812971" cy="310158"/>
          </a:xfrm>
          <a:prstGeom prst="rect">
            <a:avLst/>
          </a:prstGeom>
          <a:noFill/>
          <a:ln/>
        </p:spPr>
        <p:txBody>
          <a:bodyPr wrap="non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Primarna intervencija</a:t>
            </a:r>
            <a:endParaRPr lang="en-US" sz="1950" dirty="0"/>
          </a:p>
        </p:txBody>
      </p:sp>
      <p:sp>
        <p:nvSpPr>
          <p:cNvPr id="14" name="Text 12"/>
          <p:cNvSpPr/>
          <p:nvPr/>
        </p:nvSpPr>
        <p:spPr>
          <a:xfrm>
            <a:off x="5207437" y="4462463"/>
            <a:ext cx="4215408" cy="95261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Predložite konkretnu intervenciju. Koji je nivo analize? U koju familiju po C&amp;W pada? Koji je tačno cilj, ko su učesnici, koja je sekvenca koraka?</a:t>
            </a:r>
            <a:endParaRPr lang="en-US" sz="1550" dirty="0"/>
          </a:p>
        </p:txBody>
      </p:sp>
      <p:sp>
        <p:nvSpPr>
          <p:cNvPr id="15" name="Text 13"/>
          <p:cNvSpPr/>
          <p:nvPr/>
        </p:nvSpPr>
        <p:spPr>
          <a:xfrm>
            <a:off x="9621203" y="3574018"/>
            <a:ext cx="396835" cy="248007"/>
          </a:xfrm>
          <a:prstGeom prst="rect">
            <a:avLst/>
          </a:prstGeom>
          <a:noFill/>
          <a:ln/>
        </p:spPr>
        <p:txBody>
          <a:bodyPr wrap="none" lIns="0" tIns="0" rIns="0" bIns="0" rtlCol="0" anchor="t"/>
          <a:lstStyle/>
          <a:p>
            <a:pPr algn="l" indent="0" marL="0">
              <a:lnSpc>
                <a:spcPts val="2500"/>
              </a:lnSpc>
              <a:buNone/>
            </a:pPr>
            <a:r>
              <a:rPr lang="en-US" sz="1550" dirty="0">
                <a:solidFill>
                  <a:srgbClr val="272525"/>
                </a:solidFill>
                <a:latin typeface="Montserrat Light" pitchFamily="34" charset="0"/>
                <a:ea typeface="Montserrat Light" pitchFamily="34" charset="-122"/>
                <a:cs typeface="Montserrat Light" pitchFamily="34" charset="-120"/>
              </a:rPr>
              <a:t>03</a:t>
            </a:r>
            <a:endParaRPr lang="en-US" sz="1550" dirty="0"/>
          </a:p>
        </p:txBody>
      </p:sp>
      <p:sp>
        <p:nvSpPr>
          <p:cNvPr id="16" name="Shape 14"/>
          <p:cNvSpPr/>
          <p:nvPr/>
        </p:nvSpPr>
        <p:spPr>
          <a:xfrm>
            <a:off x="9621203" y="3888343"/>
            <a:ext cx="4215289" cy="22860"/>
          </a:xfrm>
          <a:prstGeom prst="rect">
            <a:avLst/>
          </a:prstGeom>
          <a:solidFill>
            <a:srgbClr val="769993"/>
          </a:solidFill>
          <a:ln/>
        </p:spPr>
      </p:sp>
      <p:sp>
        <p:nvSpPr>
          <p:cNvPr id="17" name="Text 15"/>
          <p:cNvSpPr/>
          <p:nvPr/>
        </p:nvSpPr>
        <p:spPr>
          <a:xfrm>
            <a:off x="9621203" y="4033242"/>
            <a:ext cx="3945850" cy="310158"/>
          </a:xfrm>
          <a:prstGeom prst="rect">
            <a:avLst/>
          </a:prstGeom>
          <a:noFill/>
          <a:ln/>
        </p:spPr>
        <p:txBody>
          <a:bodyPr wrap="non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Ekspertska ili procesna uloga?</a:t>
            </a:r>
            <a:endParaRPr lang="en-US" sz="1950" dirty="0"/>
          </a:p>
        </p:txBody>
      </p:sp>
      <p:sp>
        <p:nvSpPr>
          <p:cNvPr id="18" name="Text 16"/>
          <p:cNvSpPr/>
          <p:nvPr/>
        </p:nvSpPr>
        <p:spPr>
          <a:xfrm>
            <a:off x="9621203" y="4462463"/>
            <a:ext cx="4215289" cy="63507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Da li bi vaša intervencija bila više u ekspertskom ili u procesnom (Schein) modelu? Zašto taj izbor?</a:t>
            </a:r>
            <a:endParaRPr lang="en-US" sz="1550" dirty="0"/>
          </a:p>
        </p:txBody>
      </p:sp>
      <p:sp>
        <p:nvSpPr>
          <p:cNvPr id="19" name="Text 17"/>
          <p:cNvSpPr/>
          <p:nvPr/>
        </p:nvSpPr>
        <p:spPr>
          <a:xfrm>
            <a:off x="793790" y="5762268"/>
            <a:ext cx="396835" cy="248007"/>
          </a:xfrm>
          <a:prstGeom prst="rect">
            <a:avLst/>
          </a:prstGeom>
          <a:noFill/>
          <a:ln/>
        </p:spPr>
        <p:txBody>
          <a:bodyPr wrap="none" lIns="0" tIns="0" rIns="0" bIns="0" rtlCol="0" anchor="t"/>
          <a:lstStyle/>
          <a:p>
            <a:pPr algn="l" indent="0" marL="0">
              <a:lnSpc>
                <a:spcPts val="2500"/>
              </a:lnSpc>
              <a:buNone/>
            </a:pPr>
            <a:r>
              <a:rPr lang="en-US" sz="1550" dirty="0">
                <a:solidFill>
                  <a:srgbClr val="272525"/>
                </a:solidFill>
                <a:latin typeface="Montserrat Light" pitchFamily="34" charset="0"/>
                <a:ea typeface="Montserrat Light" pitchFamily="34" charset="-122"/>
                <a:cs typeface="Montserrat Light" pitchFamily="34" charset="-120"/>
              </a:rPr>
              <a:t>04</a:t>
            </a:r>
            <a:endParaRPr lang="en-US" sz="1550" dirty="0"/>
          </a:p>
        </p:txBody>
      </p:sp>
      <p:sp>
        <p:nvSpPr>
          <p:cNvPr id="20" name="Shape 18"/>
          <p:cNvSpPr/>
          <p:nvPr/>
        </p:nvSpPr>
        <p:spPr>
          <a:xfrm>
            <a:off x="793790" y="6076593"/>
            <a:ext cx="6422112" cy="22860"/>
          </a:xfrm>
          <a:prstGeom prst="rect">
            <a:avLst/>
          </a:prstGeom>
          <a:solidFill>
            <a:srgbClr val="769993"/>
          </a:solidFill>
          <a:ln/>
        </p:spPr>
      </p:sp>
      <p:sp>
        <p:nvSpPr>
          <p:cNvPr id="21" name="Text 19"/>
          <p:cNvSpPr/>
          <p:nvPr/>
        </p:nvSpPr>
        <p:spPr>
          <a:xfrm>
            <a:off x="793790" y="6221492"/>
            <a:ext cx="2480905" cy="310158"/>
          </a:xfrm>
          <a:prstGeom prst="rect">
            <a:avLst/>
          </a:prstGeom>
          <a:noFill/>
          <a:ln/>
        </p:spPr>
        <p:txBody>
          <a:bodyPr wrap="non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Kombinacija</a:t>
            </a:r>
            <a:endParaRPr lang="en-US" sz="1950" dirty="0"/>
          </a:p>
        </p:txBody>
      </p:sp>
      <p:sp>
        <p:nvSpPr>
          <p:cNvPr id="22" name="Text 20"/>
          <p:cNvSpPr/>
          <p:nvPr/>
        </p:nvSpPr>
        <p:spPr>
          <a:xfrm>
            <a:off x="793790" y="6650712"/>
            <a:ext cx="6422112" cy="63507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Koja dopunska intervencija iz drugog nivoa ili familije bi bila potrebna da vaša primarna intervencija ima šanse da traje?</a:t>
            </a:r>
            <a:endParaRPr lang="en-US" sz="1550" dirty="0"/>
          </a:p>
        </p:txBody>
      </p:sp>
      <p:sp>
        <p:nvSpPr>
          <p:cNvPr id="23" name="Text 21"/>
          <p:cNvSpPr/>
          <p:nvPr/>
        </p:nvSpPr>
        <p:spPr>
          <a:xfrm>
            <a:off x="7414260" y="5762268"/>
            <a:ext cx="396835" cy="248007"/>
          </a:xfrm>
          <a:prstGeom prst="rect">
            <a:avLst/>
          </a:prstGeom>
          <a:noFill/>
          <a:ln/>
        </p:spPr>
        <p:txBody>
          <a:bodyPr wrap="none" lIns="0" tIns="0" rIns="0" bIns="0" rtlCol="0" anchor="t"/>
          <a:lstStyle/>
          <a:p>
            <a:pPr algn="l" indent="0" marL="0">
              <a:lnSpc>
                <a:spcPts val="2500"/>
              </a:lnSpc>
              <a:buNone/>
            </a:pPr>
            <a:r>
              <a:rPr lang="en-US" sz="1550" dirty="0">
                <a:solidFill>
                  <a:srgbClr val="272525"/>
                </a:solidFill>
                <a:latin typeface="Montserrat Light" pitchFamily="34" charset="0"/>
                <a:ea typeface="Montserrat Light" pitchFamily="34" charset="-122"/>
                <a:cs typeface="Montserrat Light" pitchFamily="34" charset="-120"/>
              </a:rPr>
              <a:t>05</a:t>
            </a:r>
            <a:endParaRPr lang="en-US" sz="1550" dirty="0"/>
          </a:p>
        </p:txBody>
      </p:sp>
      <p:sp>
        <p:nvSpPr>
          <p:cNvPr id="24" name="Shape 22"/>
          <p:cNvSpPr/>
          <p:nvPr/>
        </p:nvSpPr>
        <p:spPr>
          <a:xfrm>
            <a:off x="7414260" y="6076593"/>
            <a:ext cx="6422231" cy="22860"/>
          </a:xfrm>
          <a:prstGeom prst="rect">
            <a:avLst/>
          </a:prstGeom>
          <a:solidFill>
            <a:srgbClr val="769993"/>
          </a:solidFill>
          <a:ln/>
        </p:spPr>
      </p:sp>
      <p:sp>
        <p:nvSpPr>
          <p:cNvPr id="25" name="Text 23"/>
          <p:cNvSpPr/>
          <p:nvPr/>
        </p:nvSpPr>
        <p:spPr>
          <a:xfrm>
            <a:off x="7414260" y="6221492"/>
            <a:ext cx="3957518" cy="310158"/>
          </a:xfrm>
          <a:prstGeom prst="rect">
            <a:avLst/>
          </a:prstGeom>
          <a:noFill/>
          <a:ln/>
        </p:spPr>
        <p:txBody>
          <a:bodyPr wrap="non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Evaluacija i institucionalizacija</a:t>
            </a:r>
            <a:endParaRPr lang="en-US" sz="1950" dirty="0"/>
          </a:p>
        </p:txBody>
      </p:sp>
      <p:sp>
        <p:nvSpPr>
          <p:cNvPr id="26" name="Text 24"/>
          <p:cNvSpPr/>
          <p:nvPr/>
        </p:nvSpPr>
        <p:spPr>
          <a:xfrm>
            <a:off x="7414260" y="6650712"/>
            <a:ext cx="6422231" cy="317540"/>
          </a:xfrm>
          <a:prstGeom prst="rect">
            <a:avLst/>
          </a:prstGeom>
          <a:noFill/>
          <a:ln/>
        </p:spPr>
        <p:txBody>
          <a:bodyPr wrap="non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Kako biste merili uspeh? Kako biste obezbedili da promena ostane?</a:t>
            </a:r>
            <a:endParaRPr lang="en-US" sz="15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sp>
        <p:nvSpPr>
          <p:cNvPr id="2" name="Shape 0"/>
          <p:cNvSpPr/>
          <p:nvPr/>
        </p:nvSpPr>
        <p:spPr>
          <a:xfrm>
            <a:off x="793790" y="561261"/>
            <a:ext cx="569833" cy="278130"/>
          </a:xfrm>
          <a:prstGeom prst="roundRect">
            <a:avLst>
              <a:gd name="adj" fmla="val 19182"/>
            </a:avLst>
          </a:prstGeom>
          <a:solidFill>
            <a:srgbClr val="E2E9E8"/>
          </a:solidFill>
          <a:ln/>
        </p:spPr>
      </p:sp>
      <p:sp>
        <p:nvSpPr>
          <p:cNvPr id="3" name="Text 1"/>
          <p:cNvSpPr/>
          <p:nvPr/>
        </p:nvSpPr>
        <p:spPr>
          <a:xfrm>
            <a:off x="889040" y="608886"/>
            <a:ext cx="379333" cy="182880"/>
          </a:xfrm>
          <a:prstGeom prst="rect">
            <a:avLst/>
          </a:prstGeom>
          <a:noFill/>
          <a:ln/>
        </p:spPr>
        <p:txBody>
          <a:bodyPr wrap="none" lIns="0" tIns="0" rIns="0" bIns="0" rtlCol="0" anchor="t"/>
          <a:lstStyle/>
          <a:p>
            <a:pPr algn="l" indent="0" marL="0">
              <a:lnSpc>
                <a:spcPts val="1400"/>
              </a:lnSpc>
              <a:buNone/>
            </a:pPr>
            <a:r>
              <a:rPr lang="en-US" sz="1000" dirty="0">
                <a:solidFill>
                  <a:srgbClr val="272525"/>
                </a:solidFill>
                <a:latin typeface="Source Sans 3" pitchFamily="34" charset="0"/>
                <a:ea typeface="Source Sans 3" pitchFamily="34" charset="-122"/>
                <a:cs typeface="Source Sans 3" pitchFamily="34" charset="-120"/>
              </a:rPr>
              <a:t>BLOK 8</a:t>
            </a:r>
            <a:endParaRPr lang="en-US" sz="1000" dirty="0"/>
          </a:p>
        </p:txBody>
      </p:sp>
      <p:sp>
        <p:nvSpPr>
          <p:cNvPr id="4" name="Text 2"/>
          <p:cNvSpPr/>
          <p:nvPr/>
        </p:nvSpPr>
        <p:spPr>
          <a:xfrm>
            <a:off x="793790" y="890111"/>
            <a:ext cx="3175516" cy="396835"/>
          </a:xfrm>
          <a:prstGeom prst="rect">
            <a:avLst/>
          </a:prstGeom>
          <a:noFill/>
          <a:ln/>
        </p:spPr>
        <p:txBody>
          <a:bodyPr wrap="none" lIns="0" tIns="0" rIns="0" bIns="0" rtlCol="0" anchor="t"/>
          <a:lstStyle/>
          <a:p>
            <a:pPr algn="l" indent="0" marL="0">
              <a:lnSpc>
                <a:spcPts val="3100"/>
              </a:lnSpc>
              <a:buNone/>
            </a:pPr>
            <a:r>
              <a:rPr lang="en-US" sz="2500" b="1" dirty="0">
                <a:solidFill>
                  <a:srgbClr val="769993"/>
                </a:solidFill>
                <a:latin typeface="Montserrat Bold" pitchFamily="34" charset="0"/>
                <a:ea typeface="Montserrat Bold" pitchFamily="34" charset="-122"/>
                <a:cs typeface="Montserrat Bold" pitchFamily="34" charset="-120"/>
              </a:rPr>
              <a:t>Scenariji</a:t>
            </a:r>
            <a:endParaRPr lang="en-US" sz="2500" dirty="0"/>
          </a:p>
        </p:txBody>
      </p:sp>
      <p:sp>
        <p:nvSpPr>
          <p:cNvPr id="5" name="Shape 3"/>
          <p:cNvSpPr/>
          <p:nvPr/>
        </p:nvSpPr>
        <p:spPr>
          <a:xfrm>
            <a:off x="793790" y="1477447"/>
            <a:ext cx="6457950" cy="2046208"/>
          </a:xfrm>
          <a:prstGeom prst="roundRect">
            <a:avLst>
              <a:gd name="adj" fmla="val 3259"/>
            </a:avLst>
          </a:prstGeom>
          <a:solidFill>
            <a:srgbClr val="FFFFFF"/>
          </a:solidFill>
          <a:ln w="22860">
            <a:solidFill>
              <a:srgbClr val="C8CFCE"/>
            </a:solidFill>
            <a:prstDash val="solid"/>
          </a:ln>
        </p:spPr>
      </p:sp>
      <p:sp>
        <p:nvSpPr>
          <p:cNvPr id="6" name="Shape 4"/>
          <p:cNvSpPr/>
          <p:nvPr/>
        </p:nvSpPr>
        <p:spPr>
          <a:xfrm>
            <a:off x="816650" y="1500307"/>
            <a:ext cx="6412230" cy="476250"/>
          </a:xfrm>
          <a:prstGeom prst="roundRect">
            <a:avLst>
              <a:gd name="adj" fmla="val 8243"/>
            </a:avLst>
          </a:prstGeom>
          <a:solidFill>
            <a:srgbClr val="E2E9E8"/>
          </a:solidFill>
          <a:ln/>
        </p:spPr>
      </p:sp>
      <p:sp>
        <p:nvSpPr>
          <p:cNvPr id="7" name="Text 5"/>
          <p:cNvSpPr/>
          <p:nvPr/>
        </p:nvSpPr>
        <p:spPr>
          <a:xfrm>
            <a:off x="975360" y="2103477"/>
            <a:ext cx="4451152" cy="248007"/>
          </a:xfrm>
          <a:prstGeom prst="rect">
            <a:avLst/>
          </a:prstGeom>
          <a:noFill/>
          <a:ln/>
        </p:spPr>
        <p:txBody>
          <a:bodyPr wrap="none" lIns="0" tIns="0" rIns="0" bIns="0" rtlCol="0" anchor="t"/>
          <a:lstStyle/>
          <a:p>
            <a:pPr algn="l" indent="0" marL="0">
              <a:lnSpc>
                <a:spcPts val="1950"/>
              </a:lnSpc>
              <a:buNone/>
            </a:pPr>
            <a:r>
              <a:rPr lang="en-US" sz="1550" b="1" dirty="0">
                <a:solidFill>
                  <a:srgbClr val="272525"/>
                </a:solidFill>
                <a:latin typeface="Montserrat Bold" pitchFamily="34" charset="0"/>
                <a:ea typeface="Montserrat Bold" pitchFamily="34" charset="-122"/>
                <a:cs typeface="Montserrat Bold" pitchFamily="34" charset="-120"/>
              </a:rPr>
              <a:t>Scenario A — Centar za korisničku podršku</a:t>
            </a:r>
            <a:endParaRPr lang="en-US" sz="1550" dirty="0"/>
          </a:p>
        </p:txBody>
      </p:sp>
      <p:sp>
        <p:nvSpPr>
          <p:cNvPr id="8" name="Text 6"/>
          <p:cNvSpPr/>
          <p:nvPr/>
        </p:nvSpPr>
        <p:spPr>
          <a:xfrm>
            <a:off x="975360" y="2427684"/>
            <a:ext cx="6094809" cy="685800"/>
          </a:xfrm>
          <a:prstGeom prst="rect">
            <a:avLst/>
          </a:prstGeom>
          <a:noFill/>
          <a:ln/>
        </p:spPr>
        <p:txBody>
          <a:bodyPr wrap="square" lIns="0" tIns="0" rIns="0" bIns="0" rtlCol="0" anchor="t"/>
          <a:lstStyle/>
          <a:p>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Onlajn knjižara sa 30.000 zaposlenih. Korisnički servis (5.000 ljudi) ne ostvaruje ciljeve. Direktori krive supervizore za slabo upravljanje. Aktuelne obuke su dobrovoljne, generičke, evaluiraju se samo zadovoljstvom. Pad kvaliteta kandidata za supervizore.</a:t>
            </a:r>
            <a:endParaRPr lang="en-US" sz="1250" dirty="0"/>
          </a:p>
        </p:txBody>
      </p:sp>
      <p:sp>
        <p:nvSpPr>
          <p:cNvPr id="9" name="Shape 7"/>
          <p:cNvSpPr/>
          <p:nvPr/>
        </p:nvSpPr>
        <p:spPr>
          <a:xfrm>
            <a:off x="7378660" y="1477447"/>
            <a:ext cx="6457950" cy="2046208"/>
          </a:xfrm>
          <a:prstGeom prst="roundRect">
            <a:avLst>
              <a:gd name="adj" fmla="val 3259"/>
            </a:avLst>
          </a:prstGeom>
          <a:solidFill>
            <a:srgbClr val="FFFFFF"/>
          </a:solidFill>
          <a:ln w="22860">
            <a:solidFill>
              <a:srgbClr val="C8CFCE"/>
            </a:solidFill>
            <a:prstDash val="solid"/>
          </a:ln>
        </p:spPr>
      </p:sp>
      <p:sp>
        <p:nvSpPr>
          <p:cNvPr id="10" name="Shape 8"/>
          <p:cNvSpPr/>
          <p:nvPr/>
        </p:nvSpPr>
        <p:spPr>
          <a:xfrm>
            <a:off x="7401520" y="1500307"/>
            <a:ext cx="6412230" cy="476250"/>
          </a:xfrm>
          <a:prstGeom prst="roundRect">
            <a:avLst>
              <a:gd name="adj" fmla="val 8243"/>
            </a:avLst>
          </a:prstGeom>
          <a:solidFill>
            <a:srgbClr val="E2E9E8"/>
          </a:solidFill>
          <a:ln/>
        </p:spPr>
      </p:sp>
      <p:sp>
        <p:nvSpPr>
          <p:cNvPr id="11" name="Text 9"/>
          <p:cNvSpPr/>
          <p:nvPr/>
        </p:nvSpPr>
        <p:spPr>
          <a:xfrm>
            <a:off x="7560231" y="2103477"/>
            <a:ext cx="3398877" cy="248007"/>
          </a:xfrm>
          <a:prstGeom prst="rect">
            <a:avLst/>
          </a:prstGeom>
          <a:noFill/>
          <a:ln/>
        </p:spPr>
        <p:txBody>
          <a:bodyPr wrap="none" lIns="0" tIns="0" rIns="0" bIns="0" rtlCol="0" anchor="t"/>
          <a:lstStyle/>
          <a:p>
            <a:pPr algn="l" indent="0" marL="0">
              <a:lnSpc>
                <a:spcPts val="1950"/>
              </a:lnSpc>
              <a:buNone/>
            </a:pPr>
            <a:r>
              <a:rPr lang="en-US" sz="1550" b="1" dirty="0">
                <a:solidFill>
                  <a:srgbClr val="272525"/>
                </a:solidFill>
                <a:latin typeface="Montserrat Bold" pitchFamily="34" charset="0"/>
                <a:ea typeface="Montserrat Bold" pitchFamily="34" charset="-122"/>
                <a:cs typeface="Montserrat Bold" pitchFamily="34" charset="-120"/>
              </a:rPr>
              <a:t>Scenario B — Tim uprave bolnice</a:t>
            </a:r>
            <a:endParaRPr lang="en-US" sz="1550" dirty="0"/>
          </a:p>
        </p:txBody>
      </p:sp>
      <p:sp>
        <p:nvSpPr>
          <p:cNvPr id="12" name="Text 10"/>
          <p:cNvSpPr/>
          <p:nvPr/>
        </p:nvSpPr>
        <p:spPr>
          <a:xfrm>
            <a:off x="7560231" y="2427684"/>
            <a:ext cx="6094809" cy="914400"/>
          </a:xfrm>
          <a:prstGeom prst="rect">
            <a:avLst/>
          </a:prstGeom>
          <a:noFill/>
          <a:ln/>
        </p:spPr>
        <p:txBody>
          <a:bodyPr wrap="square" lIns="0" tIns="0" rIns="0" bIns="0" rtlCol="0" anchor="t"/>
          <a:lstStyle/>
          <a:p>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Tim od 9 ljudi koji vodi opštu bolnicu (direktor, 5 pomoćnika, glavna sestra, finansijski i IT direktor). Radi zajedno 4 godine. Sastanci traju dugo, odluke se donose teško, ključne teme se izbegavaju. Direktor kaže da „tim ne funkcioniše kao tim". HR predlaže tim bilding. Direktor nije siguran.</a:t>
            </a:r>
            <a:endParaRPr lang="en-US" sz="1250" dirty="0"/>
          </a:p>
        </p:txBody>
      </p:sp>
      <p:sp>
        <p:nvSpPr>
          <p:cNvPr id="13" name="Shape 11"/>
          <p:cNvSpPr/>
          <p:nvPr/>
        </p:nvSpPr>
        <p:spPr>
          <a:xfrm>
            <a:off x="793790" y="3650575"/>
            <a:ext cx="6457950" cy="2046208"/>
          </a:xfrm>
          <a:prstGeom prst="roundRect">
            <a:avLst>
              <a:gd name="adj" fmla="val 3259"/>
            </a:avLst>
          </a:prstGeom>
          <a:solidFill>
            <a:srgbClr val="FFFFFF"/>
          </a:solidFill>
          <a:ln w="22860">
            <a:solidFill>
              <a:srgbClr val="C8CFCE"/>
            </a:solidFill>
            <a:prstDash val="solid"/>
          </a:ln>
        </p:spPr>
      </p:sp>
      <p:sp>
        <p:nvSpPr>
          <p:cNvPr id="14" name="Shape 12"/>
          <p:cNvSpPr/>
          <p:nvPr/>
        </p:nvSpPr>
        <p:spPr>
          <a:xfrm>
            <a:off x="816650" y="3673435"/>
            <a:ext cx="6412230" cy="476250"/>
          </a:xfrm>
          <a:prstGeom prst="roundRect">
            <a:avLst>
              <a:gd name="adj" fmla="val 8243"/>
            </a:avLst>
          </a:prstGeom>
          <a:solidFill>
            <a:srgbClr val="E2E9E8"/>
          </a:solidFill>
          <a:ln/>
        </p:spPr>
      </p:sp>
      <p:sp>
        <p:nvSpPr>
          <p:cNvPr id="15" name="Text 13"/>
          <p:cNvSpPr/>
          <p:nvPr/>
        </p:nvSpPr>
        <p:spPr>
          <a:xfrm>
            <a:off x="975360" y="4276606"/>
            <a:ext cx="4216718" cy="248007"/>
          </a:xfrm>
          <a:prstGeom prst="rect">
            <a:avLst/>
          </a:prstGeom>
          <a:noFill/>
          <a:ln/>
        </p:spPr>
        <p:txBody>
          <a:bodyPr wrap="none" lIns="0" tIns="0" rIns="0" bIns="0" rtlCol="0" anchor="t"/>
          <a:lstStyle/>
          <a:p>
            <a:pPr algn="l" indent="0" marL="0">
              <a:lnSpc>
                <a:spcPts val="1950"/>
              </a:lnSpc>
              <a:buNone/>
            </a:pPr>
            <a:r>
              <a:rPr lang="en-US" sz="1550" b="1" dirty="0">
                <a:solidFill>
                  <a:srgbClr val="272525"/>
                </a:solidFill>
                <a:latin typeface="Montserrat Bold" pitchFamily="34" charset="0"/>
                <a:ea typeface="Montserrat Bold" pitchFamily="34" charset="-122"/>
                <a:cs typeface="Montserrat Bold" pitchFamily="34" charset="-120"/>
              </a:rPr>
              <a:t>Scenario C — Porodična firma u tranziciji</a:t>
            </a:r>
            <a:endParaRPr lang="en-US" sz="1550" dirty="0"/>
          </a:p>
        </p:txBody>
      </p:sp>
      <p:sp>
        <p:nvSpPr>
          <p:cNvPr id="16" name="Text 14"/>
          <p:cNvSpPr/>
          <p:nvPr/>
        </p:nvSpPr>
        <p:spPr>
          <a:xfrm>
            <a:off x="975360" y="4600813"/>
            <a:ext cx="6094809" cy="914400"/>
          </a:xfrm>
          <a:prstGeom prst="rect">
            <a:avLst/>
          </a:prstGeom>
          <a:noFill/>
          <a:ln/>
        </p:spPr>
        <p:txBody>
          <a:bodyPr wrap="square" lIns="0" tIns="0" rIns="0" bIns="0" rtlCol="0" anchor="t"/>
          <a:lstStyle/>
          <a:p>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Mašinska fabrika, 350 zaposlenih, osnovana 1996. Osnivač (67) prenosi upravljanje na ćerku (38). Srednji menadžeri su skeptični. Ćerka je donela ideje o digitalizaciji, KPI-ima, mladim talentima. Proizvodnja ide dobro, ali atmosfera se pogoršava. Ćerka razmišlja o kouču za sebe, ali i o „nečemu većem".</a:t>
            </a:r>
            <a:endParaRPr lang="en-US" sz="1250" dirty="0"/>
          </a:p>
        </p:txBody>
      </p:sp>
      <p:sp>
        <p:nvSpPr>
          <p:cNvPr id="17" name="Shape 15"/>
          <p:cNvSpPr/>
          <p:nvPr/>
        </p:nvSpPr>
        <p:spPr>
          <a:xfrm>
            <a:off x="7378660" y="3650575"/>
            <a:ext cx="6457950" cy="2046208"/>
          </a:xfrm>
          <a:prstGeom prst="roundRect">
            <a:avLst>
              <a:gd name="adj" fmla="val 3259"/>
            </a:avLst>
          </a:prstGeom>
          <a:solidFill>
            <a:srgbClr val="FFFFFF"/>
          </a:solidFill>
          <a:ln w="22860">
            <a:solidFill>
              <a:srgbClr val="C8CFCE"/>
            </a:solidFill>
            <a:prstDash val="solid"/>
          </a:ln>
        </p:spPr>
      </p:sp>
      <p:sp>
        <p:nvSpPr>
          <p:cNvPr id="18" name="Shape 16"/>
          <p:cNvSpPr/>
          <p:nvPr/>
        </p:nvSpPr>
        <p:spPr>
          <a:xfrm>
            <a:off x="7401520" y="3673435"/>
            <a:ext cx="6412230" cy="476250"/>
          </a:xfrm>
          <a:prstGeom prst="roundRect">
            <a:avLst>
              <a:gd name="adj" fmla="val 8243"/>
            </a:avLst>
          </a:prstGeom>
          <a:solidFill>
            <a:srgbClr val="E2E9E8"/>
          </a:solidFill>
          <a:ln/>
        </p:spPr>
      </p:sp>
      <p:sp>
        <p:nvSpPr>
          <p:cNvPr id="19" name="Text 17"/>
          <p:cNvSpPr/>
          <p:nvPr/>
        </p:nvSpPr>
        <p:spPr>
          <a:xfrm>
            <a:off x="7560231" y="4276606"/>
            <a:ext cx="3929777" cy="248007"/>
          </a:xfrm>
          <a:prstGeom prst="rect">
            <a:avLst/>
          </a:prstGeom>
          <a:noFill/>
          <a:ln/>
        </p:spPr>
        <p:txBody>
          <a:bodyPr wrap="none" lIns="0" tIns="0" rIns="0" bIns="0" rtlCol="0" anchor="t"/>
          <a:lstStyle/>
          <a:p>
            <a:pPr algn="l" indent="0" marL="0">
              <a:lnSpc>
                <a:spcPts val="1950"/>
              </a:lnSpc>
              <a:buNone/>
            </a:pPr>
            <a:r>
              <a:rPr lang="en-US" sz="1550" b="1" dirty="0">
                <a:solidFill>
                  <a:srgbClr val="272525"/>
                </a:solidFill>
                <a:latin typeface="Montserrat Bold" pitchFamily="34" charset="0"/>
                <a:ea typeface="Montserrat Bold" pitchFamily="34" charset="-122"/>
                <a:cs typeface="Montserrat Bold" pitchFamily="34" charset="-120"/>
              </a:rPr>
              <a:t>Scenario D — Startup nakon akvizicije</a:t>
            </a:r>
            <a:endParaRPr lang="en-US" sz="1550" dirty="0"/>
          </a:p>
        </p:txBody>
      </p:sp>
      <p:sp>
        <p:nvSpPr>
          <p:cNvPr id="20" name="Text 18"/>
          <p:cNvSpPr/>
          <p:nvPr/>
        </p:nvSpPr>
        <p:spPr>
          <a:xfrm>
            <a:off x="7560231" y="4600813"/>
            <a:ext cx="6094809" cy="914400"/>
          </a:xfrm>
          <a:prstGeom prst="rect">
            <a:avLst/>
          </a:prstGeom>
          <a:noFill/>
          <a:ln/>
        </p:spPr>
        <p:txBody>
          <a:bodyPr wrap="square" lIns="0" tIns="0" rIns="0" bIns="0" rtlCol="0" anchor="t"/>
          <a:lstStyle/>
          <a:p>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Tech startup (60 ljudi) kupila je velika korporacija. Godinu dana kasnije: polovina osnivačkog tima je otišla, proizvod usporio, korporacija se žali na „nedostatak sinergija". Startup zaposleni kažu da su „postali još jedno odeljenje". Menadžer zadužen za integraciju razmatra intervenciju u velikim grupama — ali ne zna tačno kakvu.</a:t>
            </a:r>
            <a:endParaRPr lang="en-US" sz="1250" dirty="0"/>
          </a:p>
        </p:txBody>
      </p:sp>
      <p:sp>
        <p:nvSpPr>
          <p:cNvPr id="21" name="Text 19"/>
          <p:cNvSpPr/>
          <p:nvPr/>
        </p:nvSpPr>
        <p:spPr>
          <a:xfrm>
            <a:off x="793790" y="5887283"/>
            <a:ext cx="3175516" cy="396835"/>
          </a:xfrm>
          <a:prstGeom prst="rect">
            <a:avLst/>
          </a:prstGeom>
          <a:noFill/>
          <a:ln/>
        </p:spPr>
        <p:txBody>
          <a:bodyPr wrap="none" lIns="0" tIns="0" rIns="0" bIns="0" rtlCol="0" anchor="t"/>
          <a:lstStyle/>
          <a:p>
            <a:pPr algn="l" indent="0" marL="0">
              <a:lnSpc>
                <a:spcPts val="3100"/>
              </a:lnSpc>
              <a:buNone/>
            </a:pPr>
            <a:r>
              <a:rPr lang="en-US" sz="2500" b="1" dirty="0">
                <a:solidFill>
                  <a:srgbClr val="769993"/>
                </a:solidFill>
                <a:latin typeface="Montserrat Bold" pitchFamily="34" charset="0"/>
                <a:ea typeface="Montserrat Bold" pitchFamily="34" charset="-122"/>
                <a:cs typeface="Montserrat Bold" pitchFamily="34" charset="-120"/>
              </a:rPr>
              <a:t>Završna diskusija</a:t>
            </a:r>
            <a:endParaRPr lang="en-US" sz="2500" dirty="0"/>
          </a:p>
        </p:txBody>
      </p:sp>
      <p:pic>
        <p:nvPicPr>
          <p:cNvPr id="22" name="Image 0" descr="preencoded.png">    </p:cNvPr>
          <p:cNvPicPr>
            <a:picLocks noChangeAspect="1"/>
          </p:cNvPicPr>
          <p:nvPr/>
        </p:nvPicPr>
        <p:blipFill>
          <a:blip r:embed="rId1"/>
          <a:stretch>
            <a:fillRect/>
          </a:stretch>
        </p:blipFill>
        <p:spPr>
          <a:xfrm>
            <a:off x="793790" y="6474619"/>
            <a:ext cx="6457950" cy="1193721"/>
          </a:xfrm>
          <a:prstGeom prst="rect">
            <a:avLst/>
          </a:prstGeom>
        </p:spPr>
      </p:pic>
      <p:sp>
        <p:nvSpPr>
          <p:cNvPr id="23" name="Text 20"/>
          <p:cNvSpPr/>
          <p:nvPr/>
        </p:nvSpPr>
        <p:spPr>
          <a:xfrm>
            <a:off x="952500" y="6633329"/>
            <a:ext cx="6140529" cy="457200"/>
          </a:xfrm>
          <a:prstGeom prst="rect">
            <a:avLst/>
          </a:prstGeom>
          <a:noFill/>
          <a:ln/>
        </p:spPr>
        <p:txBody>
          <a:bodyPr wrap="square" lIns="0" tIns="0" rIns="0" bIns="0" rtlCol="0" anchor="t"/>
          <a:lstStyle/>
          <a:p>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Kada pogledate svoje scenarije, koliko se C&amp;W okvir zaista „mapira" na realne probleme? Šta mu fali?</a:t>
            </a:r>
            <a:endParaRPr lang="en-US" sz="1250" dirty="0"/>
          </a:p>
        </p:txBody>
      </p:sp>
      <p:pic>
        <p:nvPicPr>
          <p:cNvPr id="24" name="Image 1" descr="preencoded.png">    </p:cNvPr>
          <p:cNvPicPr>
            <a:picLocks noChangeAspect="1"/>
          </p:cNvPicPr>
          <p:nvPr/>
        </p:nvPicPr>
        <p:blipFill>
          <a:blip r:embed="rId2"/>
          <a:stretch>
            <a:fillRect/>
          </a:stretch>
        </p:blipFill>
        <p:spPr>
          <a:xfrm>
            <a:off x="7378660" y="6474619"/>
            <a:ext cx="6457950" cy="1193721"/>
          </a:xfrm>
          <a:prstGeom prst="rect">
            <a:avLst/>
          </a:prstGeom>
        </p:spPr>
      </p:pic>
      <p:sp>
        <p:nvSpPr>
          <p:cNvPr id="25" name="Text 21"/>
          <p:cNvSpPr/>
          <p:nvPr/>
        </p:nvSpPr>
        <p:spPr>
          <a:xfrm>
            <a:off x="7537371" y="6633329"/>
            <a:ext cx="6140529" cy="685800"/>
          </a:xfrm>
          <a:prstGeom prst="rect">
            <a:avLst/>
          </a:prstGeom>
          <a:noFill/>
          <a:ln/>
        </p:spPr>
        <p:txBody>
          <a:bodyPr wrap="square" lIns="0" tIns="0" rIns="0" bIns="0" rtlCol="0" anchor="t"/>
          <a:lstStyle/>
          <a:p>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Tokom kursa često smo dolazili do zaključka da je „prava intervencija" kombinacija više nivoa. Ako je to tačno, zašto OD praktičari u praksi toliko često biraju jednu familiju — i obično onu koju najbolje umeju?</a:t>
            </a:r>
            <a:endParaRPr lang="en-US" sz="12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793790" y="759381"/>
            <a:ext cx="712351" cy="373142"/>
          </a:xfrm>
          <a:prstGeom prst="roundRect">
            <a:avLst>
              <a:gd name="adj" fmla="val 17872"/>
            </a:avLst>
          </a:prstGeom>
          <a:solidFill>
            <a:srgbClr val="E2E9E8"/>
          </a:solidFill>
          <a:ln/>
        </p:spPr>
      </p:sp>
      <p:sp>
        <p:nvSpPr>
          <p:cNvPr id="3" name="Text 1"/>
          <p:cNvSpPr/>
          <p:nvPr/>
        </p:nvSpPr>
        <p:spPr>
          <a:xfrm>
            <a:off x="912852" y="818912"/>
            <a:ext cx="474226" cy="254079"/>
          </a:xfrm>
          <a:prstGeom prst="rect">
            <a:avLst/>
          </a:prstGeom>
          <a:noFill/>
          <a:ln/>
        </p:spPr>
        <p:txBody>
          <a:bodyPr wrap="none" lIns="0" tIns="0" rIns="0" bIns="0" rtlCol="0" anchor="t"/>
          <a:lstStyle/>
          <a:p>
            <a:pPr algn="l" indent="0" marL="0">
              <a:lnSpc>
                <a:spcPts val="2000"/>
              </a:lnSpc>
              <a:buNone/>
            </a:pPr>
            <a:r>
              <a:rPr lang="en-US" sz="1250" dirty="0">
                <a:solidFill>
                  <a:srgbClr val="272525"/>
                </a:solidFill>
                <a:latin typeface="Source Sans 3" pitchFamily="34" charset="0"/>
                <a:ea typeface="Source Sans 3" pitchFamily="34" charset="-122"/>
                <a:cs typeface="Source Sans 3" pitchFamily="34" charset="-120"/>
              </a:rPr>
              <a:t>BLOK 1</a:t>
            </a:r>
            <a:endParaRPr lang="en-US" sz="1250" dirty="0"/>
          </a:p>
        </p:txBody>
      </p:sp>
      <p:sp>
        <p:nvSpPr>
          <p:cNvPr id="4" name="Text 2"/>
          <p:cNvSpPr/>
          <p:nvPr/>
        </p:nvSpPr>
        <p:spPr>
          <a:xfrm>
            <a:off x="793790" y="1211818"/>
            <a:ext cx="7958018" cy="620078"/>
          </a:xfrm>
          <a:prstGeom prst="rect">
            <a:avLst/>
          </a:prstGeom>
          <a:noFill/>
          <a:ln/>
        </p:spPr>
        <p:txBody>
          <a:bodyPr wrap="none" lIns="0" tIns="0" rIns="0" bIns="0" rtlCol="0" anchor="t"/>
          <a:lstStyle/>
          <a:p>
            <a:pPr algn="l" indent="0" marL="0">
              <a:lnSpc>
                <a:spcPts val="4850"/>
              </a:lnSpc>
              <a:buNone/>
            </a:pPr>
            <a:r>
              <a:rPr lang="en-US" sz="3900" b="1" dirty="0">
                <a:solidFill>
                  <a:srgbClr val="769993"/>
                </a:solidFill>
                <a:latin typeface="Montserrat Bold" pitchFamily="34" charset="0"/>
                <a:ea typeface="Montserrat Bold" pitchFamily="34" charset="-122"/>
                <a:cs typeface="Montserrat Bold" pitchFamily="34" charset="-120"/>
              </a:rPr>
              <a:t>Od dijagnostike ka intervenciji</a:t>
            </a:r>
            <a:endParaRPr lang="en-US" sz="3900" dirty="0"/>
          </a:p>
        </p:txBody>
      </p:sp>
      <p:sp>
        <p:nvSpPr>
          <p:cNvPr id="5" name="Shape 3"/>
          <p:cNvSpPr/>
          <p:nvPr/>
        </p:nvSpPr>
        <p:spPr>
          <a:xfrm>
            <a:off x="650915" y="2129552"/>
            <a:ext cx="6565106" cy="2651760"/>
          </a:xfrm>
          <a:prstGeom prst="roundRect">
            <a:avLst>
              <a:gd name="adj" fmla="val 5389"/>
            </a:avLst>
          </a:prstGeom>
          <a:solidFill>
            <a:srgbClr val="769993"/>
          </a:solidFill>
          <a:ln/>
        </p:spPr>
      </p:sp>
      <p:sp>
        <p:nvSpPr>
          <p:cNvPr id="6" name="Text 4"/>
          <p:cNvSpPr/>
          <p:nvPr/>
        </p:nvSpPr>
        <p:spPr>
          <a:xfrm>
            <a:off x="849273" y="2327910"/>
            <a:ext cx="2480905" cy="310158"/>
          </a:xfrm>
          <a:prstGeom prst="rect">
            <a:avLst/>
          </a:prstGeom>
          <a:noFill/>
          <a:ln/>
        </p:spPr>
        <p:txBody>
          <a:bodyPr wrap="none" lIns="0" tIns="0" rIns="0" bIns="0" rtlCol="0" anchor="t"/>
          <a:lstStyle/>
          <a:p>
            <a:pPr algn="l" indent="0" marL="0">
              <a:lnSpc>
                <a:spcPts val="2400"/>
              </a:lnSpc>
              <a:buNone/>
            </a:pPr>
            <a:r>
              <a:rPr lang="en-US" sz="1950" b="1" dirty="0">
                <a:solidFill>
                  <a:srgbClr val="000000"/>
                </a:solidFill>
                <a:latin typeface="Montserrat Bold" pitchFamily="34" charset="0"/>
                <a:ea typeface="Montserrat Bold" pitchFamily="34" charset="-122"/>
                <a:cs typeface="Montserrat Bold" pitchFamily="34" charset="-120"/>
              </a:rPr>
              <a:t>Gde smo stali</a:t>
            </a:r>
            <a:endParaRPr lang="en-US" sz="1950" dirty="0"/>
          </a:p>
        </p:txBody>
      </p:sp>
      <p:sp>
        <p:nvSpPr>
          <p:cNvPr id="7" name="Text 5"/>
          <p:cNvSpPr/>
          <p:nvPr/>
        </p:nvSpPr>
        <p:spPr>
          <a:xfrm>
            <a:off x="849273" y="2836426"/>
            <a:ext cx="6168390" cy="1270159"/>
          </a:xfrm>
          <a:prstGeom prst="rect">
            <a:avLst/>
          </a:prstGeom>
          <a:noFill/>
          <a:ln/>
        </p:spPr>
        <p:txBody>
          <a:bodyPr wrap="square" lIns="0" tIns="0" rIns="0" bIns="0" rtlCol="0" anchor="t"/>
          <a:lstStyle/>
          <a:p>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Na prethodnom predavanju prošli smo kroz fazu dijagnostike — kako prikupiti podatke, na kojim nivoima analize, kako dati fidbek klijentu. Danas idemo u fazu koja logično sledi: </a:t>
            </a:r>
            <a:pPr algn="l" indent="0" marL="0">
              <a:lnSpc>
                <a:spcPts val="2500"/>
              </a:lnSpc>
              <a:buNone/>
            </a:pPr>
            <a:r>
              <a:rPr lang="en-US" sz="1550" b="1" dirty="0">
                <a:solidFill>
                  <a:srgbClr val="000000"/>
                </a:solidFill>
                <a:latin typeface="Source Sans 3" pitchFamily="34" charset="0"/>
                <a:ea typeface="Source Sans 3" pitchFamily="34" charset="-122"/>
                <a:cs typeface="Source Sans 3" pitchFamily="34" charset="-120"/>
              </a:rPr>
              <a:t>šta radimo sa onim što smo dijagnostikovali</a:t>
            </a:r>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a:t>
            </a:r>
            <a:endParaRPr lang="en-US" sz="1550" dirty="0"/>
          </a:p>
        </p:txBody>
      </p:sp>
      <p:sp>
        <p:nvSpPr>
          <p:cNvPr id="8" name="Text 6"/>
          <p:cNvSpPr/>
          <p:nvPr/>
        </p:nvSpPr>
        <p:spPr>
          <a:xfrm>
            <a:off x="849273" y="4285178"/>
            <a:ext cx="6168390" cy="317540"/>
          </a:xfrm>
          <a:prstGeom prst="rect">
            <a:avLst/>
          </a:prstGeom>
          <a:noFill/>
          <a:ln/>
        </p:spPr>
        <p:txBody>
          <a:bodyPr wrap="none" lIns="0" tIns="0" rIns="0" bIns="0" rtlCol="0" anchor="t"/>
          <a:lstStyle/>
          <a:p>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Ovo je kritičan prelaz i jedno od mesta gde OD praktičari najčešće greše.</a:t>
            </a:r>
            <a:endParaRPr lang="en-US" sz="1550" dirty="0"/>
          </a:p>
        </p:txBody>
      </p:sp>
      <p:sp>
        <p:nvSpPr>
          <p:cNvPr id="9" name="Text 7"/>
          <p:cNvSpPr/>
          <p:nvPr/>
        </p:nvSpPr>
        <p:spPr>
          <a:xfrm>
            <a:off x="7564874" y="2327910"/>
            <a:ext cx="5918954" cy="310158"/>
          </a:xfrm>
          <a:prstGeom prst="rect">
            <a:avLst/>
          </a:prstGeom>
          <a:noFill/>
          <a:ln/>
        </p:spPr>
        <p:txBody>
          <a:bodyPr wrap="none" lIns="0" tIns="0" rIns="0" bIns="0" rtlCol="0" anchor="t"/>
          <a:lstStyle/>
          <a:p>
            <a:pPr algn="l" indent="0" marL="0">
              <a:lnSpc>
                <a:spcPts val="2400"/>
              </a:lnSpc>
              <a:buNone/>
            </a:pPr>
            <a:r>
              <a:rPr lang="en-US" sz="1950" b="1" dirty="0">
                <a:solidFill>
                  <a:srgbClr val="769993"/>
                </a:solidFill>
                <a:latin typeface="Montserrat Bold" pitchFamily="34" charset="0"/>
                <a:ea typeface="Montserrat Bold" pitchFamily="34" charset="-122"/>
                <a:cs typeface="Montserrat Bold" pitchFamily="34" charset="-120"/>
              </a:rPr>
              <a:t>Zašto je intervencija složenija od dijagnostike</a:t>
            </a:r>
            <a:endParaRPr lang="en-US" sz="1950" dirty="0"/>
          </a:p>
        </p:txBody>
      </p:sp>
      <p:sp>
        <p:nvSpPr>
          <p:cNvPr id="10" name="Text 8"/>
          <p:cNvSpPr/>
          <p:nvPr/>
        </p:nvSpPr>
        <p:spPr>
          <a:xfrm>
            <a:off x="7564874" y="2836426"/>
            <a:ext cx="6279356" cy="1478399"/>
          </a:xfrm>
          <a:prstGeom prst="rect">
            <a:avLst/>
          </a:prstGeom>
          <a:noFill/>
          <a:ln/>
        </p:spPr>
        <p:txBody>
          <a:bodyPr wrap="square" lIns="0" tIns="0" rIns="0" bIns="0" rtlCol="0" anchor="t"/>
          <a:lstStyle/>
          <a:p>
            <a:pPr algn="l" marL="342900" indent="-342900">
              <a:lnSpc>
                <a:spcPts val="2500"/>
              </a:lnSpc>
              <a:buSzPct val="100000"/>
              <a:buChar char="•"/>
            </a:pPr>
            <a:r>
              <a:rPr lang="en-US" sz="1550" dirty="0">
                <a:solidFill>
                  <a:srgbClr val="272525"/>
                </a:solidFill>
                <a:latin typeface="Source Sans 3" pitchFamily="34" charset="0"/>
                <a:ea typeface="Source Sans 3" pitchFamily="34" charset="-122"/>
                <a:cs typeface="Source Sans 3" pitchFamily="34" charset="-120"/>
              </a:rPr>
              <a:t>Podrazumeva delovanje u organizaciji sa stvarnim posledicama po ljude</a:t>
            </a:r>
            <a:endParaRPr lang="en-US" sz="1550" dirty="0"/>
          </a:p>
          <a:p>
            <a:pPr algn="l" marL="342900" indent="-342900">
              <a:lnSpc>
                <a:spcPts val="2500"/>
              </a:lnSpc>
              <a:buSzPct val="100000"/>
              <a:buChar char="•"/>
            </a:pPr>
            <a:r>
              <a:rPr lang="en-US" sz="1550" dirty="0">
                <a:solidFill>
                  <a:srgbClr val="272525"/>
                </a:solidFill>
                <a:latin typeface="Source Sans 3" pitchFamily="34" charset="0"/>
                <a:ea typeface="Source Sans 3" pitchFamily="34" charset="-122"/>
                <a:cs typeface="Source Sans 3" pitchFamily="34" charset="-120"/>
              </a:rPr>
              <a:t>Traži usklađivanje sa političkim i kulturnim realnostima</a:t>
            </a:r>
            <a:endParaRPr lang="en-US" sz="1550" dirty="0"/>
          </a:p>
          <a:p>
            <a:pPr algn="l" marL="342900" indent="-342900">
              <a:lnSpc>
                <a:spcPts val="2500"/>
              </a:lnSpc>
              <a:buSzPct val="100000"/>
              <a:buChar char="•"/>
            </a:pPr>
            <a:r>
              <a:rPr lang="en-US" sz="1550" dirty="0">
                <a:solidFill>
                  <a:srgbClr val="272525"/>
                </a:solidFill>
                <a:latin typeface="Source Sans 3" pitchFamily="34" charset="0"/>
                <a:ea typeface="Source Sans 3" pitchFamily="34" charset="-122"/>
                <a:cs typeface="Source Sans 3" pitchFamily="34" charset="-120"/>
              </a:rPr>
              <a:t>Ishod nikada nije garantovan</a:t>
            </a:r>
            <a:endParaRPr lang="en-US" sz="1550" dirty="0"/>
          </a:p>
          <a:p>
            <a:pPr algn="l" marL="342900" indent="-342900">
              <a:lnSpc>
                <a:spcPts val="2500"/>
              </a:lnSpc>
              <a:buSzPct val="100000"/>
              <a:buChar char="•"/>
            </a:pPr>
            <a:r>
              <a:rPr lang="en-US" sz="1550" dirty="0">
                <a:solidFill>
                  <a:srgbClr val="272525"/>
                </a:solidFill>
                <a:latin typeface="Source Sans 3" pitchFamily="34" charset="0"/>
                <a:ea typeface="Source Sans 3" pitchFamily="34" charset="-122"/>
                <a:cs typeface="Source Sans 3" pitchFamily="34" charset="-120"/>
              </a:rPr>
              <a:t>Često se dešava pod vremenskim i resursnim pritiskom</a:t>
            </a:r>
            <a:endParaRPr lang="en-US" sz="1550" dirty="0"/>
          </a:p>
        </p:txBody>
      </p:sp>
      <p:sp>
        <p:nvSpPr>
          <p:cNvPr id="11" name="Shape 9"/>
          <p:cNvSpPr/>
          <p:nvPr/>
        </p:nvSpPr>
        <p:spPr>
          <a:xfrm>
            <a:off x="793790" y="5004554"/>
            <a:ext cx="13042821" cy="1160740"/>
          </a:xfrm>
          <a:prstGeom prst="roundRect">
            <a:avLst>
              <a:gd name="adj" fmla="val 7182"/>
            </a:avLst>
          </a:prstGeom>
          <a:solidFill>
            <a:srgbClr val="D3DEDC"/>
          </a:solidFill>
          <a:ln/>
        </p:spPr>
      </p:sp>
      <p:pic>
        <p:nvPicPr>
          <p:cNvPr id="12" name="Image 0" descr="preencoded.png">    </p:cNvPr>
          <p:cNvPicPr>
            <a:picLocks noChangeAspect="1"/>
          </p:cNvPicPr>
          <p:nvPr/>
        </p:nvPicPr>
        <p:blipFill>
          <a:blip r:embed="rId1"/>
          <a:stretch>
            <a:fillRect/>
          </a:stretch>
        </p:blipFill>
        <p:spPr>
          <a:xfrm>
            <a:off x="992148" y="5299829"/>
            <a:ext cx="248007" cy="198358"/>
          </a:xfrm>
          <a:prstGeom prst="rect">
            <a:avLst/>
          </a:prstGeom>
        </p:spPr>
      </p:pic>
      <p:sp>
        <p:nvSpPr>
          <p:cNvPr id="13" name="Text 10"/>
          <p:cNvSpPr/>
          <p:nvPr/>
        </p:nvSpPr>
        <p:spPr>
          <a:xfrm>
            <a:off x="1438513" y="5252442"/>
            <a:ext cx="12199739" cy="635079"/>
          </a:xfrm>
          <a:prstGeom prst="rect">
            <a:avLst/>
          </a:prstGeom>
          <a:noFill/>
          <a:ln/>
        </p:spPr>
        <p:txBody>
          <a:bodyPr wrap="square" lIns="0" tIns="0" rIns="0" bIns="0" rtlCol="0" anchor="t"/>
          <a:lstStyle/>
          <a:p>
            <a:pPr algn="l" indent="0" marL="0">
              <a:lnSpc>
                <a:spcPts val="2500"/>
              </a:lnSpc>
              <a:buNone/>
            </a:pPr>
            <a:r>
              <a:rPr lang="en-US" sz="1550" b="1" dirty="0">
                <a:solidFill>
                  <a:srgbClr val="000000"/>
                </a:solidFill>
                <a:latin typeface="Source Sans 3" pitchFamily="34" charset="0"/>
                <a:ea typeface="Source Sans 3" pitchFamily="34" charset="-122"/>
                <a:cs typeface="Source Sans 3" pitchFamily="34" charset="-120"/>
              </a:rPr>
              <a:t>Princip koji ćemo ponavljati ceo čas:</a:t>
            </a:r>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 Nivo intervencije mora da odgovara nivou problema. Praktičari (i klijenti) često biraju intervenciju koju umeju, a ne onu koja odgovara problemu.</a:t>
            </a:r>
            <a:endParaRPr lang="en-US" sz="1550" dirty="0"/>
          </a:p>
        </p:txBody>
      </p:sp>
      <p:sp>
        <p:nvSpPr>
          <p:cNvPr id="14" name="Text 11"/>
          <p:cNvSpPr/>
          <p:nvPr/>
        </p:nvSpPr>
        <p:spPr>
          <a:xfrm>
            <a:off x="1091446" y="6611779"/>
            <a:ext cx="12745164" cy="63507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Kada čujete „organizaciona intervencija", koja slika vam prva padne na pamet? Trening? Restrukturiranje? Kouč? Team building? Ova prva asocijacija vam govori mnogo o tome kako razmišljate o organizacijama.</a:t>
            </a:r>
            <a:endParaRPr lang="en-US" sz="1550" dirty="0"/>
          </a:p>
        </p:txBody>
      </p:sp>
      <p:sp>
        <p:nvSpPr>
          <p:cNvPr id="15" name="Shape 12"/>
          <p:cNvSpPr/>
          <p:nvPr/>
        </p:nvSpPr>
        <p:spPr>
          <a:xfrm>
            <a:off x="793790" y="6388537"/>
            <a:ext cx="22860" cy="1081564"/>
          </a:xfrm>
          <a:prstGeom prst="rect">
            <a:avLst/>
          </a:prstGeom>
          <a:solidFill>
            <a:srgbClr val="769993"/>
          </a:solidFill>
          <a:ln/>
        </p:spPr>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793790" y="865465"/>
            <a:ext cx="641271" cy="324326"/>
          </a:xfrm>
          <a:prstGeom prst="roundRect">
            <a:avLst>
              <a:gd name="adj" fmla="val 18506"/>
            </a:avLst>
          </a:prstGeom>
          <a:solidFill>
            <a:srgbClr val="E2E9E8"/>
          </a:solidFill>
          <a:ln/>
        </p:spPr>
      </p:sp>
      <p:sp>
        <p:nvSpPr>
          <p:cNvPr id="3" name="Text 1"/>
          <p:cNvSpPr/>
          <p:nvPr/>
        </p:nvSpPr>
        <p:spPr>
          <a:xfrm>
            <a:off x="900946" y="919043"/>
            <a:ext cx="426958" cy="217170"/>
          </a:xfrm>
          <a:prstGeom prst="rect">
            <a:avLst/>
          </a:prstGeom>
          <a:noFill/>
          <a:ln/>
        </p:spPr>
        <p:txBody>
          <a:bodyPr wrap="none" lIns="0" tIns="0" rIns="0" bIns="0" rtlCol="0" anchor="t"/>
          <a:lstStyle/>
          <a:p>
            <a:pPr algn="l" indent="0" marL="0">
              <a:lnSpc>
                <a:spcPts val="1700"/>
              </a:lnSpc>
              <a:buNone/>
            </a:pPr>
            <a:r>
              <a:rPr lang="en-US" sz="1100" dirty="0">
                <a:solidFill>
                  <a:srgbClr val="272525"/>
                </a:solidFill>
                <a:latin typeface="Source Sans 3" pitchFamily="34" charset="0"/>
                <a:ea typeface="Source Sans 3" pitchFamily="34" charset="-122"/>
                <a:cs typeface="Source Sans 3" pitchFamily="34" charset="-120"/>
              </a:rPr>
              <a:t>BLOK 2</a:t>
            </a:r>
            <a:endParaRPr lang="en-US" sz="1100" dirty="0"/>
          </a:p>
        </p:txBody>
      </p:sp>
      <p:sp>
        <p:nvSpPr>
          <p:cNvPr id="4" name="Text 2"/>
          <p:cNvSpPr/>
          <p:nvPr/>
        </p:nvSpPr>
        <p:spPr>
          <a:xfrm>
            <a:off x="793790" y="1254085"/>
            <a:ext cx="10415588" cy="558165"/>
          </a:xfrm>
          <a:prstGeom prst="rect">
            <a:avLst/>
          </a:prstGeom>
          <a:noFill/>
          <a:ln/>
        </p:spPr>
        <p:txBody>
          <a:bodyPr wrap="none" lIns="0" tIns="0" rIns="0" bIns="0" rtlCol="0" anchor="t"/>
          <a:lstStyle/>
          <a:p>
            <a:pPr algn="l" indent="0" marL="0">
              <a:lnSpc>
                <a:spcPts val="4350"/>
              </a:lnSpc>
              <a:buNone/>
            </a:pPr>
            <a:r>
              <a:rPr lang="en-US" sz="3500" b="1" dirty="0">
                <a:solidFill>
                  <a:srgbClr val="769993"/>
                </a:solidFill>
                <a:latin typeface="Montserrat Bold" pitchFamily="34" charset="0"/>
                <a:ea typeface="Montserrat Bold" pitchFamily="34" charset="-122"/>
                <a:cs typeface="Montserrat Bold" pitchFamily="34" charset="-120"/>
              </a:rPr>
              <a:t>Šta je OD intervencija i kako je klasifikujemo</a:t>
            </a:r>
            <a:endParaRPr lang="en-US" sz="3500" dirty="0"/>
          </a:p>
        </p:txBody>
      </p:sp>
      <p:sp>
        <p:nvSpPr>
          <p:cNvPr id="5" name="Text 3"/>
          <p:cNvSpPr/>
          <p:nvPr/>
        </p:nvSpPr>
        <p:spPr>
          <a:xfrm>
            <a:off x="793790" y="2053352"/>
            <a:ext cx="13042821" cy="542925"/>
          </a:xfrm>
          <a:prstGeom prst="rect">
            <a:avLst/>
          </a:prstGeom>
          <a:noFill/>
          <a:ln/>
        </p:spPr>
        <p:txBody>
          <a:bodyPr wrap="square" lIns="0" tIns="0" rIns="0" bIns="0" rtlCol="0" anchor="t"/>
          <a:lstStyle/>
          <a:p>
            <a:pPr algn="l" indent="0" marL="0">
              <a:lnSpc>
                <a:spcPts val="2100"/>
              </a:lnSpc>
              <a:buNone/>
            </a:pPr>
            <a:r>
              <a:rPr lang="en-US" sz="1400" dirty="0">
                <a:solidFill>
                  <a:srgbClr val="272525"/>
                </a:solidFill>
                <a:latin typeface="Source Sans 3" pitchFamily="34" charset="0"/>
                <a:ea typeface="Source Sans 3" pitchFamily="34" charset="-122"/>
                <a:cs typeface="Source Sans 3" pitchFamily="34" charset="-120"/>
              </a:rPr>
              <a:t>Cummings i Worley definišu OD intervenciju kao </a:t>
            </a:r>
            <a:pPr algn="l" indent="0" marL="0">
              <a:lnSpc>
                <a:spcPts val="2100"/>
              </a:lnSpc>
              <a:buNone/>
            </a:pPr>
            <a:r>
              <a:rPr lang="en-US" sz="1400" b="1" dirty="0">
                <a:solidFill>
                  <a:srgbClr val="272525"/>
                </a:solidFill>
                <a:latin typeface="Source Sans 3" pitchFamily="34" charset="0"/>
                <a:ea typeface="Source Sans 3" pitchFamily="34" charset="-122"/>
                <a:cs typeface="Source Sans 3" pitchFamily="34" charset="-120"/>
              </a:rPr>
              <a:t>seriju aktivnosti, akcija i događaja koji imaju za cilj unapređivanje organizacionih performansi i efektivnosti</a:t>
            </a:r>
            <a:pPr algn="l" indent="0" marL="0">
              <a:lnSpc>
                <a:spcPts val="2100"/>
              </a:lnSpc>
              <a:buNone/>
            </a:pPr>
            <a:r>
              <a:rPr lang="en-US" sz="1400" dirty="0">
                <a:solidFill>
                  <a:srgbClr val="272525"/>
                </a:solidFill>
                <a:latin typeface="Source Sans 3" pitchFamily="34" charset="0"/>
                <a:ea typeface="Source Sans 3" pitchFamily="34" charset="-122"/>
                <a:cs typeface="Source Sans 3" pitchFamily="34" charset="-120"/>
              </a:rPr>
              <a:t>. Tri ključne reči: </a:t>
            </a:r>
            <a:pPr algn="l" indent="0" marL="0">
              <a:lnSpc>
                <a:spcPts val="2100"/>
              </a:lnSpc>
              <a:buNone/>
            </a:pPr>
            <a:r>
              <a:rPr lang="en-US" sz="1400" b="1" dirty="0">
                <a:solidFill>
                  <a:srgbClr val="272525"/>
                </a:solidFill>
                <a:latin typeface="Source Sans 3" pitchFamily="34" charset="0"/>
                <a:ea typeface="Source Sans 3" pitchFamily="34" charset="-122"/>
                <a:cs typeface="Source Sans 3" pitchFamily="34" charset="-120"/>
              </a:rPr>
              <a:t>aktivnosti/akcije</a:t>
            </a:r>
            <a:pPr algn="l" indent="0" marL="0">
              <a:lnSpc>
                <a:spcPts val="2100"/>
              </a:lnSpc>
              <a:buNone/>
            </a:pPr>
            <a:r>
              <a:rPr lang="en-US" sz="1400" dirty="0">
                <a:solidFill>
                  <a:srgbClr val="272525"/>
                </a:solidFill>
                <a:latin typeface="Source Sans 3" pitchFamily="34" charset="0"/>
                <a:ea typeface="Source Sans 3" pitchFamily="34" charset="-122"/>
                <a:cs typeface="Source Sans 3" pitchFamily="34" charset="-120"/>
              </a:rPr>
              <a:t> (sekvenca, ne jedan događaj), </a:t>
            </a:r>
            <a:pPr algn="l" indent="0" marL="0">
              <a:lnSpc>
                <a:spcPts val="2100"/>
              </a:lnSpc>
              <a:buNone/>
            </a:pPr>
            <a:r>
              <a:rPr lang="en-US" sz="1400" b="1" dirty="0">
                <a:solidFill>
                  <a:srgbClr val="272525"/>
                </a:solidFill>
                <a:latin typeface="Source Sans 3" pitchFamily="34" charset="0"/>
                <a:ea typeface="Source Sans 3" pitchFamily="34" charset="-122"/>
                <a:cs typeface="Source Sans 3" pitchFamily="34" charset="-120"/>
              </a:rPr>
              <a:t>planirane</a:t>
            </a:r>
            <a:pPr algn="l" indent="0" marL="0">
              <a:lnSpc>
                <a:spcPts val="2100"/>
              </a:lnSpc>
              <a:buNone/>
            </a:pPr>
            <a:r>
              <a:rPr lang="en-US" sz="1400" dirty="0">
                <a:solidFill>
                  <a:srgbClr val="272525"/>
                </a:solidFill>
                <a:latin typeface="Source Sans 3" pitchFamily="34" charset="0"/>
                <a:ea typeface="Source Sans 3" pitchFamily="34" charset="-122"/>
                <a:cs typeface="Source Sans 3" pitchFamily="34" charset="-120"/>
              </a:rPr>
              <a:t> (dizajniran proces, ne spontani odgovor), </a:t>
            </a:r>
            <a:pPr algn="l" indent="0" marL="0">
              <a:lnSpc>
                <a:spcPts val="2100"/>
              </a:lnSpc>
              <a:buNone/>
            </a:pPr>
            <a:r>
              <a:rPr lang="en-US" sz="1400" b="1" dirty="0">
                <a:solidFill>
                  <a:srgbClr val="272525"/>
                </a:solidFill>
                <a:latin typeface="Source Sans 3" pitchFamily="34" charset="0"/>
                <a:ea typeface="Source Sans 3" pitchFamily="34" charset="-122"/>
                <a:cs typeface="Source Sans 3" pitchFamily="34" charset="-120"/>
              </a:rPr>
              <a:t>cilj unapređivanja</a:t>
            </a:r>
            <a:pPr algn="l" indent="0" marL="0">
              <a:lnSpc>
                <a:spcPts val="2100"/>
              </a:lnSpc>
              <a:buNone/>
            </a:pPr>
            <a:r>
              <a:rPr lang="en-US" sz="1400" dirty="0">
                <a:solidFill>
                  <a:srgbClr val="272525"/>
                </a:solidFill>
                <a:latin typeface="Source Sans 3" pitchFamily="34" charset="0"/>
                <a:ea typeface="Source Sans 3" pitchFamily="34" charset="-122"/>
                <a:cs typeface="Source Sans 3" pitchFamily="34" charset="-120"/>
              </a:rPr>
              <a:t> (postoji teorija promene iza intervencije).</a:t>
            </a:r>
            <a:endParaRPr lang="en-US" sz="1400" dirty="0"/>
          </a:p>
        </p:txBody>
      </p:sp>
      <p:sp>
        <p:nvSpPr>
          <p:cNvPr id="6" name="Text 4"/>
          <p:cNvSpPr/>
          <p:nvPr/>
        </p:nvSpPr>
        <p:spPr>
          <a:xfrm>
            <a:off x="793790" y="2837378"/>
            <a:ext cx="7373779" cy="446603"/>
          </a:xfrm>
          <a:prstGeom prst="rect">
            <a:avLst/>
          </a:prstGeom>
          <a:noFill/>
          <a:ln/>
        </p:spPr>
        <p:txBody>
          <a:bodyPr wrap="none" lIns="0" tIns="0" rIns="0" bIns="0" rtlCol="0" anchor="t"/>
          <a:lstStyle/>
          <a:p>
            <a:pPr algn="l" indent="0" marL="0">
              <a:lnSpc>
                <a:spcPts val="3500"/>
              </a:lnSpc>
              <a:buNone/>
            </a:pPr>
            <a:r>
              <a:rPr lang="en-US" sz="2800" b="1" dirty="0">
                <a:solidFill>
                  <a:srgbClr val="769993"/>
                </a:solidFill>
                <a:latin typeface="Montserrat Bold" pitchFamily="34" charset="0"/>
                <a:ea typeface="Montserrat Bold" pitchFamily="34" charset="-122"/>
                <a:cs typeface="Montserrat Bold" pitchFamily="34" charset="-120"/>
              </a:rPr>
              <a:t>Četiri kriterijuma efektivne intervencije</a:t>
            </a:r>
            <a:endParaRPr lang="en-US" sz="2800" dirty="0"/>
          </a:p>
        </p:txBody>
      </p:sp>
      <p:sp>
        <p:nvSpPr>
          <p:cNvPr id="7" name="Shape 5"/>
          <p:cNvSpPr/>
          <p:nvPr/>
        </p:nvSpPr>
        <p:spPr>
          <a:xfrm>
            <a:off x="793790" y="3525083"/>
            <a:ext cx="6441043" cy="1839158"/>
          </a:xfrm>
          <a:prstGeom prst="roundRect">
            <a:avLst>
              <a:gd name="adj" fmla="val 4079"/>
            </a:avLst>
          </a:prstGeom>
          <a:solidFill>
            <a:srgbClr val="FFFFFF"/>
          </a:solidFill>
          <a:ln w="22860">
            <a:solidFill>
              <a:srgbClr val="C8CFCE"/>
            </a:solidFill>
            <a:prstDash val="solid"/>
          </a:ln>
        </p:spPr>
      </p:sp>
      <p:sp>
        <p:nvSpPr>
          <p:cNvPr id="8" name="Shape 6"/>
          <p:cNvSpPr/>
          <p:nvPr/>
        </p:nvSpPr>
        <p:spPr>
          <a:xfrm>
            <a:off x="816650" y="3547943"/>
            <a:ext cx="6395323" cy="535781"/>
          </a:xfrm>
          <a:prstGeom prst="roundRect">
            <a:avLst>
              <a:gd name="adj" fmla="val 8883"/>
            </a:avLst>
          </a:prstGeom>
          <a:solidFill>
            <a:srgbClr val="E2E9E8"/>
          </a:solidFill>
          <a:ln/>
        </p:spPr>
      </p:sp>
      <p:sp>
        <p:nvSpPr>
          <p:cNvPr id="9" name="Text 7"/>
          <p:cNvSpPr/>
          <p:nvPr/>
        </p:nvSpPr>
        <p:spPr>
          <a:xfrm>
            <a:off x="3880366" y="3644503"/>
            <a:ext cx="267891" cy="334923"/>
          </a:xfrm>
          <a:prstGeom prst="rect">
            <a:avLst/>
          </a:prstGeom>
          <a:noFill/>
          <a:ln/>
        </p:spPr>
        <p:txBody>
          <a:bodyPr wrap="none" lIns="0" tIns="0" rIns="0" bIns="0" rtlCol="0" anchor="t"/>
          <a:lstStyle/>
          <a:p>
            <a:pPr algn="l" indent="0" marL="0">
              <a:lnSpc>
                <a:spcPts val="2100"/>
              </a:lnSpc>
              <a:buNone/>
            </a:pPr>
            <a:r>
              <a:rPr lang="en-US" sz="2100" b="1" dirty="0">
                <a:solidFill>
                  <a:srgbClr val="272525"/>
                </a:solidFill>
                <a:latin typeface="Montserrat Bold" pitchFamily="34" charset="0"/>
                <a:ea typeface="Montserrat Bold" pitchFamily="34" charset="-122"/>
                <a:cs typeface="Montserrat Bold" pitchFamily="34" charset="-120"/>
              </a:rPr>
              <a:t>1</a:t>
            </a:r>
            <a:endParaRPr lang="en-US" sz="2100" dirty="0"/>
          </a:p>
        </p:txBody>
      </p:sp>
      <p:sp>
        <p:nvSpPr>
          <p:cNvPr id="10" name="Text 8"/>
          <p:cNvSpPr/>
          <p:nvPr/>
        </p:nvSpPr>
        <p:spPr>
          <a:xfrm>
            <a:off x="995243" y="4244459"/>
            <a:ext cx="2858214" cy="278963"/>
          </a:xfrm>
          <a:prstGeom prst="rect">
            <a:avLst/>
          </a:prstGeom>
          <a:noFill/>
          <a:ln/>
        </p:spPr>
        <p:txBody>
          <a:bodyPr wrap="none" lIns="0" tIns="0" rIns="0" bIns="0" rtlCol="0" anchor="t"/>
          <a:lstStyle/>
          <a:p>
            <a:pPr algn="l" indent="0" marL="0">
              <a:lnSpc>
                <a:spcPts val="2150"/>
              </a:lnSpc>
              <a:buNone/>
            </a:pPr>
            <a:r>
              <a:rPr lang="en-US" sz="1750" b="1" dirty="0">
                <a:solidFill>
                  <a:srgbClr val="272525"/>
                </a:solidFill>
                <a:latin typeface="Montserrat Bold" pitchFamily="34" charset="0"/>
                <a:ea typeface="Montserrat Bold" pitchFamily="34" charset="-122"/>
                <a:cs typeface="Montserrat Bold" pitchFamily="34" charset="-120"/>
              </a:rPr>
              <a:t>Relevantnost za potrebe</a:t>
            </a:r>
            <a:endParaRPr lang="en-US" sz="1750" dirty="0"/>
          </a:p>
        </p:txBody>
      </p:sp>
      <p:sp>
        <p:nvSpPr>
          <p:cNvPr id="11" name="Text 9"/>
          <p:cNvSpPr/>
          <p:nvPr/>
        </p:nvSpPr>
        <p:spPr>
          <a:xfrm>
            <a:off x="995243" y="4619863"/>
            <a:ext cx="6038136" cy="542925"/>
          </a:xfrm>
          <a:prstGeom prst="rect">
            <a:avLst/>
          </a:prstGeom>
          <a:noFill/>
          <a:ln/>
        </p:spPr>
        <p:txBody>
          <a:bodyPr wrap="square" lIns="0" tIns="0" rIns="0" bIns="0" rtlCol="0" anchor="t"/>
          <a:lstStyle/>
          <a:p>
            <a:pPr algn="l" indent="0" marL="0">
              <a:lnSpc>
                <a:spcPts val="2100"/>
              </a:lnSpc>
              <a:buNone/>
            </a:pPr>
            <a:r>
              <a:rPr lang="en-US" sz="1400" dirty="0">
                <a:solidFill>
                  <a:srgbClr val="272525"/>
                </a:solidFill>
                <a:latin typeface="Source Sans 3" pitchFamily="34" charset="0"/>
                <a:ea typeface="Source Sans 3" pitchFamily="34" charset="-122"/>
                <a:cs typeface="Source Sans 3" pitchFamily="34" charset="-120"/>
              </a:rPr>
              <a:t>Intervencija mora da proizilazi iz dijagnostike, ne iz trendova ili preferencija praktičara. Bez čvrste dijagnostike, intervencija je pogađanje.</a:t>
            </a:r>
            <a:endParaRPr lang="en-US" sz="1400" dirty="0"/>
          </a:p>
        </p:txBody>
      </p:sp>
      <p:sp>
        <p:nvSpPr>
          <p:cNvPr id="12" name="Shape 10"/>
          <p:cNvSpPr/>
          <p:nvPr/>
        </p:nvSpPr>
        <p:spPr>
          <a:xfrm>
            <a:off x="7395567" y="3525083"/>
            <a:ext cx="6441043" cy="1839158"/>
          </a:xfrm>
          <a:prstGeom prst="roundRect">
            <a:avLst>
              <a:gd name="adj" fmla="val 4079"/>
            </a:avLst>
          </a:prstGeom>
          <a:solidFill>
            <a:srgbClr val="FFFFFF"/>
          </a:solidFill>
          <a:ln w="22860">
            <a:solidFill>
              <a:srgbClr val="C8CFCE"/>
            </a:solidFill>
            <a:prstDash val="solid"/>
          </a:ln>
        </p:spPr>
      </p:sp>
      <p:sp>
        <p:nvSpPr>
          <p:cNvPr id="13" name="Shape 11"/>
          <p:cNvSpPr/>
          <p:nvPr/>
        </p:nvSpPr>
        <p:spPr>
          <a:xfrm>
            <a:off x="7418427" y="3547943"/>
            <a:ext cx="6395323" cy="535781"/>
          </a:xfrm>
          <a:prstGeom prst="roundRect">
            <a:avLst>
              <a:gd name="adj" fmla="val 8883"/>
            </a:avLst>
          </a:prstGeom>
          <a:solidFill>
            <a:srgbClr val="E2E9E8"/>
          </a:solidFill>
          <a:ln/>
        </p:spPr>
      </p:sp>
      <p:sp>
        <p:nvSpPr>
          <p:cNvPr id="14" name="Text 12"/>
          <p:cNvSpPr/>
          <p:nvPr/>
        </p:nvSpPr>
        <p:spPr>
          <a:xfrm>
            <a:off x="10482143" y="3644503"/>
            <a:ext cx="267891" cy="334923"/>
          </a:xfrm>
          <a:prstGeom prst="rect">
            <a:avLst/>
          </a:prstGeom>
          <a:noFill/>
          <a:ln/>
        </p:spPr>
        <p:txBody>
          <a:bodyPr wrap="none" lIns="0" tIns="0" rIns="0" bIns="0" rtlCol="0" anchor="t"/>
          <a:lstStyle/>
          <a:p>
            <a:pPr algn="l" indent="0" marL="0">
              <a:lnSpc>
                <a:spcPts val="2100"/>
              </a:lnSpc>
              <a:buNone/>
            </a:pPr>
            <a:r>
              <a:rPr lang="en-US" sz="2100" b="1" dirty="0">
                <a:solidFill>
                  <a:srgbClr val="272525"/>
                </a:solidFill>
                <a:latin typeface="Montserrat Bold" pitchFamily="34" charset="0"/>
                <a:ea typeface="Montserrat Bold" pitchFamily="34" charset="-122"/>
                <a:cs typeface="Montserrat Bold" pitchFamily="34" charset="-120"/>
              </a:rPr>
              <a:t>2</a:t>
            </a:r>
            <a:endParaRPr lang="en-US" sz="2100" dirty="0"/>
          </a:p>
        </p:txBody>
      </p:sp>
      <p:sp>
        <p:nvSpPr>
          <p:cNvPr id="15" name="Text 13"/>
          <p:cNvSpPr/>
          <p:nvPr/>
        </p:nvSpPr>
        <p:spPr>
          <a:xfrm>
            <a:off x="7597021" y="4244459"/>
            <a:ext cx="3624620" cy="278963"/>
          </a:xfrm>
          <a:prstGeom prst="rect">
            <a:avLst/>
          </a:prstGeom>
          <a:noFill/>
          <a:ln/>
        </p:spPr>
        <p:txBody>
          <a:bodyPr wrap="none" lIns="0" tIns="0" rIns="0" bIns="0" rtlCol="0" anchor="t"/>
          <a:lstStyle/>
          <a:p>
            <a:pPr algn="l" indent="0" marL="0">
              <a:lnSpc>
                <a:spcPts val="2150"/>
              </a:lnSpc>
              <a:buNone/>
            </a:pPr>
            <a:r>
              <a:rPr lang="en-US" sz="1750" b="1" dirty="0">
                <a:solidFill>
                  <a:srgbClr val="272525"/>
                </a:solidFill>
                <a:latin typeface="Montserrat Bold" pitchFamily="34" charset="0"/>
                <a:ea typeface="Montserrat Bold" pitchFamily="34" charset="-122"/>
                <a:cs typeface="Montserrat Bold" pitchFamily="34" charset="-120"/>
              </a:rPr>
              <a:t>Zasnovana na validnom znanju</a:t>
            </a:r>
            <a:endParaRPr lang="en-US" sz="1750" dirty="0"/>
          </a:p>
        </p:txBody>
      </p:sp>
      <p:sp>
        <p:nvSpPr>
          <p:cNvPr id="16" name="Text 14"/>
          <p:cNvSpPr/>
          <p:nvPr/>
        </p:nvSpPr>
        <p:spPr>
          <a:xfrm>
            <a:off x="7597021" y="4619863"/>
            <a:ext cx="6038136" cy="542925"/>
          </a:xfrm>
          <a:prstGeom prst="rect">
            <a:avLst/>
          </a:prstGeom>
          <a:noFill/>
          <a:ln/>
        </p:spPr>
        <p:txBody>
          <a:bodyPr wrap="square" lIns="0" tIns="0" rIns="0" bIns="0" rtlCol="0" anchor="t"/>
          <a:lstStyle/>
          <a:p>
            <a:pPr algn="l" indent="0" marL="0">
              <a:lnSpc>
                <a:spcPts val="2100"/>
              </a:lnSpc>
              <a:buNone/>
            </a:pPr>
            <a:r>
              <a:rPr lang="en-US" sz="1400" dirty="0">
                <a:solidFill>
                  <a:srgbClr val="272525"/>
                </a:solidFill>
                <a:latin typeface="Source Sans 3" pitchFamily="34" charset="0"/>
                <a:ea typeface="Source Sans 3" pitchFamily="34" charset="-122"/>
                <a:cs typeface="Source Sans 3" pitchFamily="34" charset="-120"/>
              </a:rPr>
              <a:t>Intervencija se oslanja na teoriju i empirijske dokaze. Trening koji zvuči dobro nije isto što i trening zasnovan na nauci o učenju.</a:t>
            </a:r>
            <a:endParaRPr lang="en-US" sz="1400" dirty="0"/>
          </a:p>
        </p:txBody>
      </p:sp>
      <p:sp>
        <p:nvSpPr>
          <p:cNvPr id="17" name="Shape 15"/>
          <p:cNvSpPr/>
          <p:nvPr/>
        </p:nvSpPr>
        <p:spPr>
          <a:xfrm>
            <a:off x="793790" y="5524976"/>
            <a:ext cx="6441043" cy="1839158"/>
          </a:xfrm>
          <a:prstGeom prst="roundRect">
            <a:avLst>
              <a:gd name="adj" fmla="val 4079"/>
            </a:avLst>
          </a:prstGeom>
          <a:solidFill>
            <a:srgbClr val="FFFFFF"/>
          </a:solidFill>
          <a:ln w="22860">
            <a:solidFill>
              <a:srgbClr val="C8CFCE"/>
            </a:solidFill>
            <a:prstDash val="solid"/>
          </a:ln>
        </p:spPr>
      </p:sp>
      <p:sp>
        <p:nvSpPr>
          <p:cNvPr id="18" name="Shape 16"/>
          <p:cNvSpPr/>
          <p:nvPr/>
        </p:nvSpPr>
        <p:spPr>
          <a:xfrm>
            <a:off x="816650" y="5547836"/>
            <a:ext cx="6395323" cy="535781"/>
          </a:xfrm>
          <a:prstGeom prst="roundRect">
            <a:avLst>
              <a:gd name="adj" fmla="val 8883"/>
            </a:avLst>
          </a:prstGeom>
          <a:solidFill>
            <a:srgbClr val="E2E9E8"/>
          </a:solidFill>
          <a:ln/>
        </p:spPr>
      </p:sp>
      <p:sp>
        <p:nvSpPr>
          <p:cNvPr id="19" name="Text 17"/>
          <p:cNvSpPr/>
          <p:nvPr/>
        </p:nvSpPr>
        <p:spPr>
          <a:xfrm>
            <a:off x="3880366" y="5644396"/>
            <a:ext cx="267891" cy="334923"/>
          </a:xfrm>
          <a:prstGeom prst="rect">
            <a:avLst/>
          </a:prstGeom>
          <a:noFill/>
          <a:ln/>
        </p:spPr>
        <p:txBody>
          <a:bodyPr wrap="none" lIns="0" tIns="0" rIns="0" bIns="0" rtlCol="0" anchor="t"/>
          <a:lstStyle/>
          <a:p>
            <a:pPr algn="l" indent="0" marL="0">
              <a:lnSpc>
                <a:spcPts val="2100"/>
              </a:lnSpc>
              <a:buNone/>
            </a:pPr>
            <a:r>
              <a:rPr lang="en-US" sz="2100" b="1" dirty="0">
                <a:solidFill>
                  <a:srgbClr val="272525"/>
                </a:solidFill>
                <a:latin typeface="Montserrat Bold" pitchFamily="34" charset="0"/>
                <a:ea typeface="Montserrat Bold" pitchFamily="34" charset="-122"/>
                <a:cs typeface="Montserrat Bold" pitchFamily="34" charset="-120"/>
              </a:rPr>
              <a:t>3</a:t>
            </a:r>
            <a:endParaRPr lang="en-US" sz="2100" dirty="0"/>
          </a:p>
        </p:txBody>
      </p:sp>
      <p:sp>
        <p:nvSpPr>
          <p:cNvPr id="20" name="Text 18"/>
          <p:cNvSpPr/>
          <p:nvPr/>
        </p:nvSpPr>
        <p:spPr>
          <a:xfrm>
            <a:off x="995243" y="6244352"/>
            <a:ext cx="2572464" cy="278963"/>
          </a:xfrm>
          <a:prstGeom prst="rect">
            <a:avLst/>
          </a:prstGeom>
          <a:noFill/>
          <a:ln/>
        </p:spPr>
        <p:txBody>
          <a:bodyPr wrap="none" lIns="0" tIns="0" rIns="0" bIns="0" rtlCol="0" anchor="t"/>
          <a:lstStyle/>
          <a:p>
            <a:pPr algn="l" indent="0" marL="0">
              <a:lnSpc>
                <a:spcPts val="2150"/>
              </a:lnSpc>
              <a:buNone/>
            </a:pPr>
            <a:r>
              <a:rPr lang="en-US" sz="1750" b="1" dirty="0">
                <a:solidFill>
                  <a:srgbClr val="272525"/>
                </a:solidFill>
                <a:latin typeface="Montserrat Bold" pitchFamily="34" charset="0"/>
                <a:ea typeface="Montserrat Bold" pitchFamily="34" charset="-122"/>
                <a:cs typeface="Montserrat Bold" pitchFamily="34" charset="-120"/>
              </a:rPr>
              <a:t>Prenosi kompetenciju</a:t>
            </a:r>
            <a:endParaRPr lang="en-US" sz="1750" dirty="0"/>
          </a:p>
        </p:txBody>
      </p:sp>
      <p:sp>
        <p:nvSpPr>
          <p:cNvPr id="21" name="Text 19"/>
          <p:cNvSpPr/>
          <p:nvPr/>
        </p:nvSpPr>
        <p:spPr>
          <a:xfrm>
            <a:off x="995243" y="6619756"/>
            <a:ext cx="6038136" cy="542925"/>
          </a:xfrm>
          <a:prstGeom prst="rect">
            <a:avLst/>
          </a:prstGeom>
          <a:noFill/>
          <a:ln/>
        </p:spPr>
        <p:txBody>
          <a:bodyPr wrap="square" lIns="0" tIns="0" rIns="0" bIns="0" rtlCol="0" anchor="t"/>
          <a:lstStyle/>
          <a:p>
            <a:pPr algn="l" indent="0" marL="0">
              <a:lnSpc>
                <a:spcPts val="2100"/>
              </a:lnSpc>
              <a:buNone/>
            </a:pPr>
            <a:r>
              <a:rPr lang="en-US" sz="1400" dirty="0">
                <a:solidFill>
                  <a:srgbClr val="272525"/>
                </a:solidFill>
                <a:latin typeface="Source Sans 3" pitchFamily="34" charset="0"/>
                <a:ea typeface="Source Sans 3" pitchFamily="34" charset="-122"/>
                <a:cs typeface="Source Sans 3" pitchFamily="34" charset="-120"/>
              </a:rPr>
              <a:t>Intervencija ne sme da ostavi organizaciju zavisnom od praktičara. Cilj je izgraditi kapacitet organizacije da sama upravlja budućim promenama.</a:t>
            </a:r>
            <a:endParaRPr lang="en-US" sz="1400" dirty="0"/>
          </a:p>
        </p:txBody>
      </p:sp>
      <p:sp>
        <p:nvSpPr>
          <p:cNvPr id="22" name="Shape 20"/>
          <p:cNvSpPr/>
          <p:nvPr/>
        </p:nvSpPr>
        <p:spPr>
          <a:xfrm>
            <a:off x="7395567" y="5524976"/>
            <a:ext cx="6441043" cy="1839158"/>
          </a:xfrm>
          <a:prstGeom prst="roundRect">
            <a:avLst>
              <a:gd name="adj" fmla="val 4079"/>
            </a:avLst>
          </a:prstGeom>
          <a:solidFill>
            <a:srgbClr val="FFFFFF"/>
          </a:solidFill>
          <a:ln w="22860">
            <a:solidFill>
              <a:srgbClr val="C8CFCE"/>
            </a:solidFill>
            <a:prstDash val="solid"/>
          </a:ln>
        </p:spPr>
      </p:sp>
      <p:sp>
        <p:nvSpPr>
          <p:cNvPr id="23" name="Shape 21"/>
          <p:cNvSpPr/>
          <p:nvPr/>
        </p:nvSpPr>
        <p:spPr>
          <a:xfrm>
            <a:off x="7418427" y="5547836"/>
            <a:ext cx="6395323" cy="535781"/>
          </a:xfrm>
          <a:prstGeom prst="roundRect">
            <a:avLst>
              <a:gd name="adj" fmla="val 8883"/>
            </a:avLst>
          </a:prstGeom>
          <a:solidFill>
            <a:srgbClr val="E2E9E8"/>
          </a:solidFill>
          <a:ln/>
        </p:spPr>
      </p:sp>
      <p:sp>
        <p:nvSpPr>
          <p:cNvPr id="24" name="Text 22"/>
          <p:cNvSpPr/>
          <p:nvPr/>
        </p:nvSpPr>
        <p:spPr>
          <a:xfrm>
            <a:off x="10482143" y="5644396"/>
            <a:ext cx="267891" cy="334923"/>
          </a:xfrm>
          <a:prstGeom prst="rect">
            <a:avLst/>
          </a:prstGeom>
          <a:noFill/>
          <a:ln/>
        </p:spPr>
        <p:txBody>
          <a:bodyPr wrap="none" lIns="0" tIns="0" rIns="0" bIns="0" rtlCol="0" anchor="t"/>
          <a:lstStyle/>
          <a:p>
            <a:pPr algn="l" indent="0" marL="0">
              <a:lnSpc>
                <a:spcPts val="2100"/>
              </a:lnSpc>
              <a:buNone/>
            </a:pPr>
            <a:r>
              <a:rPr lang="en-US" sz="2100" b="1" dirty="0">
                <a:solidFill>
                  <a:srgbClr val="272525"/>
                </a:solidFill>
                <a:latin typeface="Montserrat Bold" pitchFamily="34" charset="0"/>
                <a:ea typeface="Montserrat Bold" pitchFamily="34" charset="-122"/>
                <a:cs typeface="Montserrat Bold" pitchFamily="34" charset="-120"/>
              </a:rPr>
              <a:t>4</a:t>
            </a:r>
            <a:endParaRPr lang="en-US" sz="2100" dirty="0"/>
          </a:p>
        </p:txBody>
      </p:sp>
      <p:sp>
        <p:nvSpPr>
          <p:cNvPr id="25" name="Text 23"/>
          <p:cNvSpPr/>
          <p:nvPr/>
        </p:nvSpPr>
        <p:spPr>
          <a:xfrm>
            <a:off x="7597021" y="6244352"/>
            <a:ext cx="2493883" cy="278963"/>
          </a:xfrm>
          <a:prstGeom prst="rect">
            <a:avLst/>
          </a:prstGeom>
          <a:noFill/>
          <a:ln/>
        </p:spPr>
        <p:txBody>
          <a:bodyPr wrap="none" lIns="0" tIns="0" rIns="0" bIns="0" rtlCol="0" anchor="t"/>
          <a:lstStyle/>
          <a:p>
            <a:pPr algn="l" indent="0" marL="0">
              <a:lnSpc>
                <a:spcPts val="2150"/>
              </a:lnSpc>
              <a:buNone/>
            </a:pPr>
            <a:r>
              <a:rPr lang="en-US" sz="1750" b="1" dirty="0">
                <a:solidFill>
                  <a:srgbClr val="272525"/>
                </a:solidFill>
                <a:latin typeface="Montserrat Bold" pitchFamily="34" charset="0"/>
                <a:ea typeface="Montserrat Bold" pitchFamily="34" charset="-122"/>
                <a:cs typeface="Montserrat Bold" pitchFamily="34" charset="-120"/>
              </a:rPr>
              <a:t>Uklapanje u kontekst</a:t>
            </a:r>
            <a:endParaRPr lang="en-US" sz="1750" dirty="0"/>
          </a:p>
        </p:txBody>
      </p:sp>
      <p:sp>
        <p:nvSpPr>
          <p:cNvPr id="26" name="Text 24"/>
          <p:cNvSpPr/>
          <p:nvPr/>
        </p:nvSpPr>
        <p:spPr>
          <a:xfrm>
            <a:off x="7597021" y="6619756"/>
            <a:ext cx="6038136" cy="542925"/>
          </a:xfrm>
          <a:prstGeom prst="rect">
            <a:avLst/>
          </a:prstGeom>
          <a:noFill/>
          <a:ln/>
        </p:spPr>
        <p:txBody>
          <a:bodyPr wrap="square" lIns="0" tIns="0" rIns="0" bIns="0" rtlCol="0" anchor="t"/>
          <a:lstStyle/>
          <a:p>
            <a:pPr algn="l" indent="0" marL="0">
              <a:lnSpc>
                <a:spcPts val="2100"/>
              </a:lnSpc>
              <a:buNone/>
            </a:pPr>
            <a:r>
              <a:rPr lang="en-US" sz="1400" dirty="0">
                <a:solidFill>
                  <a:srgbClr val="272525"/>
                </a:solidFill>
                <a:latin typeface="Source Sans 3" pitchFamily="34" charset="0"/>
                <a:ea typeface="Source Sans 3" pitchFamily="34" charset="-122"/>
                <a:cs typeface="Source Sans 3" pitchFamily="34" charset="-120"/>
              </a:rPr>
              <a:t>Kulturni, tehnički, politički kontekst. Intervencija odlična na papiru može biti neprimenjiva u konkretnom kontekstu.</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793790" y="1263491"/>
            <a:ext cx="6584275" cy="496133"/>
          </a:xfrm>
          <a:prstGeom prst="rect">
            <a:avLst/>
          </a:prstGeom>
          <a:noFill/>
          <a:ln/>
        </p:spPr>
        <p:txBody>
          <a:bodyPr wrap="none" lIns="0" tIns="0" rIns="0" bIns="0" rtlCol="0" anchor="t"/>
          <a:lstStyle/>
          <a:p>
            <a:pPr algn="l" indent="0" marL="0">
              <a:lnSpc>
                <a:spcPts val="3900"/>
              </a:lnSpc>
              <a:buNone/>
            </a:pPr>
            <a:r>
              <a:rPr lang="en-US" sz="3100" b="1" dirty="0">
                <a:solidFill>
                  <a:srgbClr val="769993"/>
                </a:solidFill>
                <a:latin typeface="Montserrat Bold" pitchFamily="34" charset="0"/>
                <a:ea typeface="Montserrat Bold" pitchFamily="34" charset="-122"/>
                <a:cs typeface="Montserrat Bold" pitchFamily="34" charset="-120"/>
              </a:rPr>
              <a:t>Dve taksonomije koje koristimo</a:t>
            </a:r>
            <a:endParaRPr lang="en-US" sz="3100" dirty="0"/>
          </a:p>
        </p:txBody>
      </p:sp>
      <p:sp>
        <p:nvSpPr>
          <p:cNvPr id="3" name="Text 1"/>
          <p:cNvSpPr/>
          <p:nvPr/>
        </p:nvSpPr>
        <p:spPr>
          <a:xfrm>
            <a:off x="793790" y="2255639"/>
            <a:ext cx="2480905" cy="310158"/>
          </a:xfrm>
          <a:prstGeom prst="rect">
            <a:avLst/>
          </a:prstGeom>
          <a:noFill/>
          <a:ln/>
        </p:spPr>
        <p:txBody>
          <a:bodyPr wrap="none" lIns="0" tIns="0" rIns="0" bIns="0" rtlCol="0" anchor="t"/>
          <a:lstStyle/>
          <a:p>
            <a:pPr algn="l" indent="0" marL="0">
              <a:lnSpc>
                <a:spcPts val="2400"/>
              </a:lnSpc>
              <a:buNone/>
            </a:pPr>
            <a:r>
              <a:rPr lang="en-US" sz="1950" b="1" dirty="0">
                <a:solidFill>
                  <a:srgbClr val="769993"/>
                </a:solidFill>
                <a:latin typeface="Montserrat Bold" pitchFamily="34" charset="0"/>
                <a:ea typeface="Montserrat Bold" pitchFamily="34" charset="-122"/>
                <a:cs typeface="Montserrat Bold" pitchFamily="34" charset="-120"/>
              </a:rPr>
              <a:t>Po nivou sistema</a:t>
            </a:r>
            <a:endParaRPr lang="en-US" sz="1950" dirty="0"/>
          </a:p>
        </p:txBody>
      </p:sp>
      <p:sp>
        <p:nvSpPr>
          <p:cNvPr id="4" name="Text 2"/>
          <p:cNvSpPr/>
          <p:nvPr/>
        </p:nvSpPr>
        <p:spPr>
          <a:xfrm>
            <a:off x="793790" y="2764155"/>
            <a:ext cx="6279356" cy="1795939"/>
          </a:xfrm>
          <a:prstGeom prst="rect">
            <a:avLst/>
          </a:prstGeom>
          <a:noFill/>
          <a:ln/>
        </p:spPr>
        <p:txBody>
          <a:bodyPr wrap="square" lIns="0" tIns="0" rIns="0" bIns="0" rtlCol="0" anchor="t"/>
          <a:lstStyle/>
          <a:p>
            <a:pPr algn="l" marL="342900" indent="-342900">
              <a:lnSpc>
                <a:spcPts val="2500"/>
              </a:lnSpc>
              <a:buSzPct val="100000"/>
              <a:buChar char="•"/>
            </a:pPr>
            <a:r>
              <a:rPr lang="en-US" sz="1550" b="1" dirty="0">
                <a:solidFill>
                  <a:srgbClr val="272525"/>
                </a:solidFill>
                <a:latin typeface="Source Sans 3" pitchFamily="34" charset="0"/>
                <a:ea typeface="Source Sans 3" pitchFamily="34" charset="-122"/>
                <a:cs typeface="Source Sans 3" pitchFamily="34" charset="-120"/>
              </a:rPr>
              <a:t>Individualni nivo</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 trening, mentorstvo, kouč</a:t>
            </a:r>
            <a:endParaRPr lang="en-US" sz="1550" dirty="0"/>
          </a:p>
          <a:p>
            <a:pPr algn="l" marL="342900" indent="-342900">
              <a:lnSpc>
                <a:spcPts val="2500"/>
              </a:lnSpc>
              <a:buSzPct val="100000"/>
              <a:buChar char="•"/>
            </a:pPr>
            <a:r>
              <a:rPr lang="en-US" sz="1550" b="1" dirty="0">
                <a:solidFill>
                  <a:srgbClr val="272525"/>
                </a:solidFill>
                <a:latin typeface="Source Sans 3" pitchFamily="34" charset="0"/>
                <a:ea typeface="Source Sans 3" pitchFamily="34" charset="-122"/>
                <a:cs typeface="Source Sans 3" pitchFamily="34" charset="-120"/>
              </a:rPr>
              <a:t>Grupni nivo</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 T-grupe, procesne konsultacije, grupni kouč</a:t>
            </a:r>
            <a:endParaRPr lang="en-US" sz="1550" dirty="0"/>
          </a:p>
          <a:p>
            <a:pPr algn="l" marL="342900" indent="-342900">
              <a:lnSpc>
                <a:spcPts val="2500"/>
              </a:lnSpc>
              <a:buSzPct val="100000"/>
              <a:buChar char="•"/>
            </a:pPr>
            <a:r>
              <a:rPr lang="en-US" sz="1550" b="1" dirty="0">
                <a:solidFill>
                  <a:srgbClr val="272525"/>
                </a:solidFill>
                <a:latin typeface="Source Sans 3" pitchFamily="34" charset="0"/>
                <a:ea typeface="Source Sans 3" pitchFamily="34" charset="-122"/>
                <a:cs typeface="Source Sans 3" pitchFamily="34" charset="-120"/>
              </a:rPr>
              <a:t>Timski nivo</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 tim bilding, timski kouč, facilitacija</a:t>
            </a:r>
            <a:endParaRPr lang="en-US" sz="1550" dirty="0"/>
          </a:p>
          <a:p>
            <a:pPr algn="l" marL="342900" indent="-342900">
              <a:lnSpc>
                <a:spcPts val="2500"/>
              </a:lnSpc>
              <a:buSzPct val="100000"/>
              <a:buChar char="•"/>
            </a:pPr>
            <a:r>
              <a:rPr lang="en-US" sz="1550" b="1" dirty="0">
                <a:solidFill>
                  <a:srgbClr val="272525"/>
                </a:solidFill>
                <a:latin typeface="Source Sans 3" pitchFamily="34" charset="0"/>
                <a:ea typeface="Source Sans 3" pitchFamily="34" charset="-122"/>
                <a:cs typeface="Source Sans 3" pitchFamily="34" charset="-120"/>
              </a:rPr>
              <a:t>Organizacioni nivo</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 intervencije u velikim grupama, strukturne, strateške</a:t>
            </a:r>
            <a:endParaRPr lang="en-US" sz="1550" dirty="0"/>
          </a:p>
        </p:txBody>
      </p:sp>
      <p:sp>
        <p:nvSpPr>
          <p:cNvPr id="5" name="Text 3"/>
          <p:cNvSpPr/>
          <p:nvPr/>
        </p:nvSpPr>
        <p:spPr>
          <a:xfrm>
            <a:off x="7564874" y="2255639"/>
            <a:ext cx="5117902" cy="310158"/>
          </a:xfrm>
          <a:prstGeom prst="rect">
            <a:avLst/>
          </a:prstGeom>
          <a:noFill/>
          <a:ln/>
        </p:spPr>
        <p:txBody>
          <a:bodyPr wrap="none" lIns="0" tIns="0" rIns="0" bIns="0" rtlCol="0" anchor="t"/>
          <a:lstStyle/>
          <a:p>
            <a:pPr algn="l" indent="0" marL="0">
              <a:lnSpc>
                <a:spcPts val="2400"/>
              </a:lnSpc>
              <a:buNone/>
            </a:pPr>
            <a:r>
              <a:rPr lang="en-US" sz="1950" b="1" dirty="0">
                <a:solidFill>
                  <a:srgbClr val="769993"/>
                </a:solidFill>
                <a:latin typeface="Montserrat Bold" pitchFamily="34" charset="0"/>
                <a:ea typeface="Montserrat Bold" pitchFamily="34" charset="-122"/>
                <a:cs typeface="Montserrat Bold" pitchFamily="34" charset="-120"/>
              </a:rPr>
              <a:t>Po cilju promene (Cummings &amp; Worley)</a:t>
            </a:r>
            <a:endParaRPr lang="en-US" sz="1950" dirty="0"/>
          </a:p>
        </p:txBody>
      </p:sp>
      <p:sp>
        <p:nvSpPr>
          <p:cNvPr id="6" name="Text 4"/>
          <p:cNvSpPr/>
          <p:nvPr/>
        </p:nvSpPr>
        <p:spPr>
          <a:xfrm>
            <a:off x="7564874" y="2764155"/>
            <a:ext cx="6279356" cy="2748558"/>
          </a:xfrm>
          <a:prstGeom prst="rect">
            <a:avLst/>
          </a:prstGeom>
          <a:noFill/>
          <a:ln/>
        </p:spPr>
        <p:txBody>
          <a:bodyPr wrap="square" lIns="0" tIns="0" rIns="0" bIns="0" rtlCol="0" anchor="t"/>
          <a:lstStyle/>
          <a:p>
            <a:pPr algn="l" marL="342900" indent="-342900">
              <a:lnSpc>
                <a:spcPts val="2500"/>
              </a:lnSpc>
              <a:buSzPct val="100000"/>
              <a:buFont typeface="+mj-lt"/>
              <a:buAutoNum type="arabicPeriod" startAt="1"/>
            </a:pPr>
            <a:r>
              <a:rPr lang="en-US" sz="1550" b="1" dirty="0">
                <a:solidFill>
                  <a:srgbClr val="272525"/>
                </a:solidFill>
                <a:latin typeface="Source Sans 3" pitchFamily="34" charset="0"/>
                <a:ea typeface="Source Sans 3" pitchFamily="34" charset="-122"/>
                <a:cs typeface="Source Sans 3" pitchFamily="34" charset="-120"/>
              </a:rPr>
              <a:t>Strateške intervencije</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 strateške promene, spajanja, organizaciono učenje</a:t>
            </a:r>
            <a:endParaRPr lang="en-US" sz="1550" dirty="0"/>
          </a:p>
          <a:p>
            <a:pPr algn="l" marL="342900" indent="-342900">
              <a:lnSpc>
                <a:spcPts val="2500"/>
              </a:lnSpc>
              <a:buSzPct val="100000"/>
              <a:buFont typeface="+mj-lt"/>
              <a:buAutoNum type="arabicPeriod" startAt="2"/>
            </a:pPr>
            <a:r>
              <a:rPr lang="en-US" sz="1550" b="1" dirty="0">
                <a:solidFill>
                  <a:srgbClr val="272525"/>
                </a:solidFill>
                <a:latin typeface="Source Sans 3" pitchFamily="34" charset="0"/>
                <a:ea typeface="Source Sans 3" pitchFamily="34" charset="-122"/>
                <a:cs typeface="Source Sans 3" pitchFamily="34" charset="-120"/>
              </a:rPr>
              <a:t>Tehnostrukturalne intervencije</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 organizacioni dizajn, novi procesi ili tehnologija</a:t>
            </a:r>
            <a:endParaRPr lang="en-US" sz="1550" dirty="0"/>
          </a:p>
          <a:p>
            <a:pPr algn="l" marL="342900" indent="-342900">
              <a:lnSpc>
                <a:spcPts val="2500"/>
              </a:lnSpc>
              <a:buSzPct val="100000"/>
              <a:buFont typeface="+mj-lt"/>
              <a:buAutoNum type="arabicPeriod" startAt="3"/>
            </a:pPr>
            <a:r>
              <a:rPr lang="en-US" sz="1550" b="1" dirty="0">
                <a:solidFill>
                  <a:srgbClr val="272525"/>
                </a:solidFill>
                <a:latin typeface="Source Sans 3" pitchFamily="34" charset="0"/>
                <a:ea typeface="Source Sans 3" pitchFamily="34" charset="-122"/>
                <a:cs typeface="Source Sans 3" pitchFamily="34" charset="-120"/>
              </a:rPr>
              <a:t>Intervencije na nivou ljudskih resursa</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 privlačenje talenata, upravljanje postignućem</a:t>
            </a:r>
            <a:endParaRPr lang="en-US" sz="1550" dirty="0"/>
          </a:p>
          <a:p>
            <a:pPr algn="l" marL="342900" indent="-342900">
              <a:lnSpc>
                <a:spcPts val="2500"/>
              </a:lnSpc>
              <a:buSzPct val="100000"/>
              <a:buFont typeface="+mj-lt"/>
              <a:buAutoNum type="arabicPeriod" startAt="4"/>
            </a:pPr>
            <a:r>
              <a:rPr lang="en-US" sz="1550" b="1" dirty="0">
                <a:solidFill>
                  <a:srgbClr val="272525"/>
                </a:solidFill>
                <a:latin typeface="Source Sans 3" pitchFamily="34" charset="0"/>
                <a:ea typeface="Source Sans 3" pitchFamily="34" charset="-122"/>
                <a:cs typeface="Source Sans 3" pitchFamily="34" charset="-120"/>
              </a:rPr>
              <a:t>Intervencije na nivou međuljudskih odnosa</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 komunikacija, liderstvo, odlučivanje</a:t>
            </a:r>
            <a:endParaRPr lang="en-US" sz="1550" dirty="0"/>
          </a:p>
        </p:txBody>
      </p:sp>
      <p:sp>
        <p:nvSpPr>
          <p:cNvPr id="7" name="Shape 5"/>
          <p:cNvSpPr/>
          <p:nvPr/>
        </p:nvSpPr>
        <p:spPr>
          <a:xfrm>
            <a:off x="793790" y="5805368"/>
            <a:ext cx="13042821" cy="1160740"/>
          </a:xfrm>
          <a:prstGeom prst="roundRect">
            <a:avLst>
              <a:gd name="adj" fmla="val 7182"/>
            </a:avLst>
          </a:prstGeom>
          <a:solidFill>
            <a:srgbClr val="B6D6FC"/>
          </a:solidFill>
          <a:ln/>
        </p:spPr>
      </p:sp>
      <p:pic>
        <p:nvPicPr>
          <p:cNvPr id="8" name="Image 0" descr="preencoded.png">    </p:cNvPr>
          <p:cNvPicPr>
            <a:picLocks noChangeAspect="1"/>
          </p:cNvPicPr>
          <p:nvPr/>
        </p:nvPicPr>
        <p:blipFill>
          <a:blip r:embed="rId1"/>
          <a:stretch>
            <a:fillRect/>
          </a:stretch>
        </p:blipFill>
        <p:spPr>
          <a:xfrm>
            <a:off x="992148" y="6100643"/>
            <a:ext cx="248007" cy="198358"/>
          </a:xfrm>
          <a:prstGeom prst="rect">
            <a:avLst/>
          </a:prstGeom>
        </p:spPr>
      </p:pic>
      <p:sp>
        <p:nvSpPr>
          <p:cNvPr id="9" name="Text 6"/>
          <p:cNvSpPr/>
          <p:nvPr/>
        </p:nvSpPr>
        <p:spPr>
          <a:xfrm>
            <a:off x="1438513" y="6053257"/>
            <a:ext cx="12199739" cy="635079"/>
          </a:xfrm>
          <a:prstGeom prst="rect">
            <a:avLst/>
          </a:prstGeom>
          <a:noFill/>
          <a:ln/>
        </p:spPr>
        <p:txBody>
          <a:bodyPr wrap="square" lIns="0" tIns="0" rIns="0" bIns="0" rtlCol="0" anchor="t"/>
          <a:lstStyle/>
          <a:p>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Ove dve taksonomije se presecaju. Ista intervencija (recimo timski koučing) može se locirati na timskom nivou analize i u familiji intervencija na nivou međuljudskih odnosa. Razmišljanje kroz obe dimenzije pomaže da se intervencija preciznije pozicionira.</a:t>
            </a:r>
            <a:endParaRPr lang="en-US" sz="15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781407" y="616744"/>
            <a:ext cx="595789" cy="294680"/>
          </a:xfrm>
          <a:prstGeom prst="roundRect">
            <a:avLst>
              <a:gd name="adj" fmla="val 18935"/>
            </a:avLst>
          </a:prstGeom>
          <a:solidFill>
            <a:srgbClr val="E2E9E8"/>
          </a:solidFill>
          <a:ln/>
        </p:spPr>
      </p:sp>
      <p:sp>
        <p:nvSpPr>
          <p:cNvPr id="3" name="Text 1"/>
          <p:cNvSpPr/>
          <p:nvPr/>
        </p:nvSpPr>
        <p:spPr>
          <a:xfrm>
            <a:off x="880943" y="666512"/>
            <a:ext cx="396716" cy="195143"/>
          </a:xfrm>
          <a:prstGeom prst="rect">
            <a:avLst/>
          </a:prstGeom>
          <a:noFill/>
          <a:ln/>
        </p:spPr>
        <p:txBody>
          <a:bodyPr wrap="none" lIns="0" tIns="0" rIns="0" bIns="0" rtlCol="0" anchor="t"/>
          <a:lstStyle/>
          <a:p>
            <a:pPr algn="l" indent="0" marL="0">
              <a:lnSpc>
                <a:spcPts val="1500"/>
              </a:lnSpc>
              <a:buNone/>
            </a:pPr>
            <a:r>
              <a:rPr lang="en-US" sz="1000" dirty="0">
                <a:solidFill>
                  <a:srgbClr val="272525"/>
                </a:solidFill>
                <a:latin typeface="Source Sans 3" pitchFamily="34" charset="0"/>
                <a:ea typeface="Source Sans 3" pitchFamily="34" charset="-122"/>
                <a:cs typeface="Source Sans 3" pitchFamily="34" charset="-120"/>
              </a:rPr>
              <a:t>BLOK 3</a:t>
            </a:r>
            <a:endParaRPr lang="en-US" sz="1000" dirty="0"/>
          </a:p>
        </p:txBody>
      </p:sp>
      <p:sp>
        <p:nvSpPr>
          <p:cNvPr id="4" name="Text 2"/>
          <p:cNvSpPr/>
          <p:nvPr/>
        </p:nvSpPr>
        <p:spPr>
          <a:xfrm>
            <a:off x="781407" y="966907"/>
            <a:ext cx="10613350" cy="518874"/>
          </a:xfrm>
          <a:prstGeom prst="rect">
            <a:avLst/>
          </a:prstGeom>
          <a:noFill/>
          <a:ln/>
        </p:spPr>
        <p:txBody>
          <a:bodyPr wrap="none" lIns="0" tIns="0" rIns="0" bIns="0" rtlCol="0" anchor="t"/>
          <a:lstStyle/>
          <a:p>
            <a:pPr algn="l" indent="0" marL="0">
              <a:lnSpc>
                <a:spcPts val="4050"/>
              </a:lnSpc>
              <a:buNone/>
            </a:pPr>
            <a:r>
              <a:rPr lang="en-US" sz="3250" b="1" dirty="0">
                <a:solidFill>
                  <a:srgbClr val="769993"/>
                </a:solidFill>
                <a:latin typeface="Montserrat Bold" pitchFamily="34" charset="0"/>
                <a:ea typeface="Montserrat Bold" pitchFamily="34" charset="-122"/>
                <a:cs typeface="Montserrat Bold" pitchFamily="34" charset="-120"/>
              </a:rPr>
              <a:t>Individualni nivo — trening, mentorstvo, koučing</a:t>
            </a:r>
            <a:endParaRPr lang="en-US" sz="3250" dirty="0"/>
          </a:p>
        </p:txBody>
      </p:sp>
      <p:sp>
        <p:nvSpPr>
          <p:cNvPr id="5" name="Shape 3"/>
          <p:cNvSpPr/>
          <p:nvPr/>
        </p:nvSpPr>
        <p:spPr>
          <a:xfrm>
            <a:off x="781407" y="1694140"/>
            <a:ext cx="4263152" cy="3379470"/>
          </a:xfrm>
          <a:prstGeom prst="roundRect">
            <a:avLst>
              <a:gd name="adj" fmla="val 2064"/>
            </a:avLst>
          </a:prstGeom>
          <a:solidFill>
            <a:srgbClr val="E2E9E8"/>
          </a:solidFill>
          <a:ln w="7620">
            <a:solidFill>
              <a:srgbClr val="C8CFCE"/>
            </a:solidFill>
            <a:prstDash val="solid"/>
          </a:ln>
        </p:spPr>
      </p:sp>
      <p:sp>
        <p:nvSpPr>
          <p:cNvPr id="6" name="Text 4"/>
          <p:cNvSpPr/>
          <p:nvPr/>
        </p:nvSpPr>
        <p:spPr>
          <a:xfrm>
            <a:off x="955000" y="1867733"/>
            <a:ext cx="2075736" cy="259318"/>
          </a:xfrm>
          <a:prstGeom prst="rect">
            <a:avLst/>
          </a:prstGeom>
          <a:noFill/>
          <a:ln/>
        </p:spPr>
        <p:txBody>
          <a:bodyPr wrap="none" lIns="0" tIns="0" rIns="0" bIns="0" rtlCol="0" anchor="t"/>
          <a:lstStyle/>
          <a:p>
            <a:pPr algn="l" indent="0" marL="0">
              <a:lnSpc>
                <a:spcPts val="2000"/>
              </a:lnSpc>
              <a:buNone/>
            </a:pPr>
            <a:r>
              <a:rPr lang="en-US" sz="1600" b="1" dirty="0">
                <a:solidFill>
                  <a:srgbClr val="272525"/>
                </a:solidFill>
                <a:latin typeface="Montserrat Bold" pitchFamily="34" charset="0"/>
                <a:ea typeface="Montserrat Bold" pitchFamily="34" charset="-122"/>
                <a:cs typeface="Montserrat Bold" pitchFamily="34" charset="-120"/>
              </a:rPr>
              <a:t>Trening</a:t>
            </a:r>
            <a:endParaRPr lang="en-US" sz="1600" dirty="0"/>
          </a:p>
        </p:txBody>
      </p:sp>
      <p:sp>
        <p:nvSpPr>
          <p:cNvPr id="7" name="Text 5"/>
          <p:cNvSpPr/>
          <p:nvPr/>
        </p:nvSpPr>
        <p:spPr>
          <a:xfrm>
            <a:off x="955000" y="2210395"/>
            <a:ext cx="3915966" cy="731877"/>
          </a:xfrm>
          <a:prstGeom prst="rect">
            <a:avLst/>
          </a:prstGeom>
          <a:noFill/>
          <a:ln/>
        </p:spPr>
        <p:txBody>
          <a:bodyPr wrap="square" lIns="0" tIns="0" rIns="0" bIns="0" rtlCol="0" anchor="t"/>
          <a:lstStyle/>
          <a:p>
            <a:pPr algn="l" indent="0" marL="0">
              <a:lnSpc>
                <a:spcPts val="1900"/>
              </a:lnSpc>
              <a:buNone/>
            </a:pPr>
            <a:r>
              <a:rPr lang="en-US" sz="1300" dirty="0">
                <a:solidFill>
                  <a:srgbClr val="272525"/>
                </a:solidFill>
                <a:latin typeface="Source Sans 3" pitchFamily="34" charset="0"/>
                <a:ea typeface="Source Sans 3" pitchFamily="34" charset="-122"/>
                <a:cs typeface="Source Sans 3" pitchFamily="34" charset="-120"/>
              </a:rPr>
              <a:t>Najstarija i najrasprostranjenija intervencija. Usmerena na razvoj konkretnih znanja, veština i stavova (KSA) kod pojedinca.</a:t>
            </a:r>
            <a:endParaRPr lang="en-US" sz="1300" dirty="0"/>
          </a:p>
        </p:txBody>
      </p:sp>
      <p:sp>
        <p:nvSpPr>
          <p:cNvPr id="8" name="Text 6"/>
          <p:cNvSpPr/>
          <p:nvPr/>
        </p:nvSpPr>
        <p:spPr>
          <a:xfrm>
            <a:off x="955000" y="3025616"/>
            <a:ext cx="3915966" cy="487918"/>
          </a:xfrm>
          <a:prstGeom prst="rect">
            <a:avLst/>
          </a:prstGeom>
          <a:noFill/>
          <a:ln/>
        </p:spPr>
        <p:txBody>
          <a:bodyPr wrap="square" lIns="0" tIns="0" rIns="0" bIns="0" rtlCol="0" anchor="t"/>
          <a:lstStyle/>
          <a:p>
            <a:pPr algn="l" indent="0" marL="0">
              <a:lnSpc>
                <a:spcPts val="1900"/>
              </a:lnSpc>
              <a:buNone/>
            </a:pPr>
            <a:r>
              <a:rPr lang="en-US" sz="1300" b="1" dirty="0">
                <a:solidFill>
                  <a:srgbClr val="272525"/>
                </a:solidFill>
                <a:latin typeface="Source Sans 3" pitchFamily="34" charset="0"/>
                <a:ea typeface="Source Sans 3" pitchFamily="34" charset="-122"/>
                <a:cs typeface="Source Sans 3" pitchFamily="34" charset="-120"/>
              </a:rPr>
              <a:t>Radi kada:</a:t>
            </a:r>
            <a:pPr algn="l" indent="0" marL="0">
              <a:lnSpc>
                <a:spcPts val="1900"/>
              </a:lnSpc>
              <a:buNone/>
            </a:pPr>
            <a:r>
              <a:rPr lang="en-US" sz="1300" dirty="0">
                <a:solidFill>
                  <a:srgbClr val="272525"/>
                </a:solidFill>
                <a:latin typeface="Source Sans 3" pitchFamily="34" charset="0"/>
                <a:ea typeface="Source Sans 3" pitchFamily="34" charset="-122"/>
                <a:cs typeface="Source Sans 3" pitchFamily="34" charset="-120"/>
              </a:rPr>
              <a:t> dizajniran na osnovu analize potreba, omogućava transfer znanja, praćen fidbekom.</a:t>
            </a:r>
            <a:endParaRPr lang="en-US" sz="1300" dirty="0"/>
          </a:p>
        </p:txBody>
      </p:sp>
      <p:sp>
        <p:nvSpPr>
          <p:cNvPr id="9" name="Text 7"/>
          <p:cNvSpPr/>
          <p:nvPr/>
        </p:nvSpPr>
        <p:spPr>
          <a:xfrm>
            <a:off x="955000" y="3596878"/>
            <a:ext cx="3915966" cy="487918"/>
          </a:xfrm>
          <a:prstGeom prst="rect">
            <a:avLst/>
          </a:prstGeom>
          <a:noFill/>
          <a:ln/>
        </p:spPr>
        <p:txBody>
          <a:bodyPr wrap="square" lIns="0" tIns="0" rIns="0" bIns="0" rtlCol="0" anchor="t"/>
          <a:lstStyle/>
          <a:p>
            <a:pPr algn="l" indent="0" marL="0">
              <a:lnSpc>
                <a:spcPts val="1900"/>
              </a:lnSpc>
              <a:buNone/>
            </a:pPr>
            <a:r>
              <a:rPr lang="en-US" sz="1300" b="1" dirty="0">
                <a:solidFill>
                  <a:srgbClr val="272525"/>
                </a:solidFill>
                <a:latin typeface="Source Sans 3" pitchFamily="34" charset="0"/>
                <a:ea typeface="Source Sans 3" pitchFamily="34" charset="-122"/>
                <a:cs typeface="Source Sans 3" pitchFamily="34" charset="-120"/>
              </a:rPr>
              <a:t>Ne radi kada:</a:t>
            </a:r>
            <a:pPr algn="l" indent="0" marL="0">
              <a:lnSpc>
                <a:spcPts val="1900"/>
              </a:lnSpc>
              <a:buNone/>
            </a:pPr>
            <a:r>
              <a:rPr lang="en-US" sz="1300" dirty="0">
                <a:solidFill>
                  <a:srgbClr val="272525"/>
                </a:solidFill>
                <a:latin typeface="Source Sans 3" pitchFamily="34" charset="0"/>
                <a:ea typeface="Source Sans 3" pitchFamily="34" charset="-122"/>
                <a:cs typeface="Source Sans 3" pitchFamily="34" charset="-120"/>
              </a:rPr>
              <a:t> generički, evaluiran samo zadovoljstvom, korišćen za problem koji nije trening-problem.</a:t>
            </a:r>
            <a:endParaRPr lang="en-US" sz="1300" dirty="0"/>
          </a:p>
        </p:txBody>
      </p:sp>
      <p:sp>
        <p:nvSpPr>
          <p:cNvPr id="10" name="Shape 8"/>
          <p:cNvSpPr/>
          <p:nvPr/>
        </p:nvSpPr>
        <p:spPr>
          <a:xfrm>
            <a:off x="5183505" y="1694140"/>
            <a:ext cx="4263271" cy="3379470"/>
          </a:xfrm>
          <a:prstGeom prst="roundRect">
            <a:avLst>
              <a:gd name="adj" fmla="val 2064"/>
            </a:avLst>
          </a:prstGeom>
          <a:solidFill>
            <a:srgbClr val="E2E9E8"/>
          </a:solidFill>
          <a:ln w="7620">
            <a:solidFill>
              <a:srgbClr val="C8CFCE"/>
            </a:solidFill>
            <a:prstDash val="solid"/>
          </a:ln>
        </p:spPr>
      </p:sp>
      <p:sp>
        <p:nvSpPr>
          <p:cNvPr id="11" name="Text 9"/>
          <p:cNvSpPr/>
          <p:nvPr/>
        </p:nvSpPr>
        <p:spPr>
          <a:xfrm>
            <a:off x="5357098" y="1867733"/>
            <a:ext cx="2075736" cy="259318"/>
          </a:xfrm>
          <a:prstGeom prst="rect">
            <a:avLst/>
          </a:prstGeom>
          <a:noFill/>
          <a:ln/>
        </p:spPr>
        <p:txBody>
          <a:bodyPr wrap="none" lIns="0" tIns="0" rIns="0" bIns="0" rtlCol="0" anchor="t"/>
          <a:lstStyle/>
          <a:p>
            <a:pPr algn="l" indent="0" marL="0">
              <a:lnSpc>
                <a:spcPts val="2000"/>
              </a:lnSpc>
              <a:buNone/>
            </a:pPr>
            <a:r>
              <a:rPr lang="en-US" sz="1600" b="1" dirty="0">
                <a:solidFill>
                  <a:srgbClr val="272525"/>
                </a:solidFill>
                <a:latin typeface="Montserrat Bold" pitchFamily="34" charset="0"/>
                <a:ea typeface="Montserrat Bold" pitchFamily="34" charset="-122"/>
                <a:cs typeface="Montserrat Bold" pitchFamily="34" charset="-120"/>
              </a:rPr>
              <a:t>Mentorstvo</a:t>
            </a:r>
            <a:endParaRPr lang="en-US" sz="1600" dirty="0"/>
          </a:p>
        </p:txBody>
      </p:sp>
      <p:sp>
        <p:nvSpPr>
          <p:cNvPr id="12" name="Text 10"/>
          <p:cNvSpPr/>
          <p:nvPr/>
        </p:nvSpPr>
        <p:spPr>
          <a:xfrm>
            <a:off x="5357098" y="2210395"/>
            <a:ext cx="3916085" cy="731877"/>
          </a:xfrm>
          <a:prstGeom prst="rect">
            <a:avLst/>
          </a:prstGeom>
          <a:noFill/>
          <a:ln/>
        </p:spPr>
        <p:txBody>
          <a:bodyPr wrap="square" lIns="0" tIns="0" rIns="0" bIns="0" rtlCol="0" anchor="t"/>
          <a:lstStyle/>
          <a:p>
            <a:pPr algn="l" indent="0" marL="0">
              <a:lnSpc>
                <a:spcPts val="1900"/>
              </a:lnSpc>
              <a:buNone/>
            </a:pPr>
            <a:r>
              <a:rPr lang="en-US" sz="1300" dirty="0">
                <a:solidFill>
                  <a:srgbClr val="272525"/>
                </a:solidFill>
                <a:latin typeface="Source Sans 3" pitchFamily="34" charset="0"/>
                <a:ea typeface="Source Sans 3" pitchFamily="34" charset="-122"/>
                <a:cs typeface="Source Sans 3" pitchFamily="34" charset="-120"/>
              </a:rPr>
              <a:t>Razvojni odnos između iskusnijeg i manje iskusnog člana organizacije — prenos znanja, saveta, mreže i psihosocijalne podrške.</a:t>
            </a:r>
            <a:endParaRPr lang="en-US" sz="1300" dirty="0"/>
          </a:p>
        </p:txBody>
      </p:sp>
      <p:sp>
        <p:nvSpPr>
          <p:cNvPr id="13" name="Text 11"/>
          <p:cNvSpPr/>
          <p:nvPr/>
        </p:nvSpPr>
        <p:spPr>
          <a:xfrm>
            <a:off x="5357098" y="3025616"/>
            <a:ext cx="3916085" cy="487918"/>
          </a:xfrm>
          <a:prstGeom prst="rect">
            <a:avLst/>
          </a:prstGeom>
          <a:noFill/>
          <a:ln/>
        </p:spPr>
        <p:txBody>
          <a:bodyPr wrap="square" lIns="0" tIns="0" rIns="0" bIns="0" rtlCol="0" anchor="t"/>
          <a:lstStyle/>
          <a:p>
            <a:pPr algn="l" indent="0" marL="0">
              <a:lnSpc>
                <a:spcPts val="1900"/>
              </a:lnSpc>
              <a:buNone/>
            </a:pPr>
            <a:r>
              <a:rPr lang="en-US" sz="1300" b="1" dirty="0">
                <a:solidFill>
                  <a:srgbClr val="272525"/>
                </a:solidFill>
                <a:latin typeface="Source Sans 3" pitchFamily="34" charset="0"/>
                <a:ea typeface="Source Sans 3" pitchFamily="34" charset="-122"/>
                <a:cs typeface="Source Sans 3" pitchFamily="34" charset="-120"/>
              </a:rPr>
              <a:t>Ključne osobine:</a:t>
            </a:r>
            <a:pPr algn="l" indent="0" marL="0">
              <a:lnSpc>
                <a:spcPts val="1900"/>
              </a:lnSpc>
              <a:buNone/>
            </a:pPr>
            <a:r>
              <a:rPr lang="en-US" sz="1300" dirty="0">
                <a:solidFill>
                  <a:srgbClr val="272525"/>
                </a:solidFill>
                <a:latin typeface="Source Sans 3" pitchFamily="34" charset="0"/>
                <a:ea typeface="Source Sans 3" pitchFamily="34" charset="-122"/>
                <a:cs typeface="Source Sans 3" pitchFamily="34" charset="-120"/>
              </a:rPr>
              <a:t> mentor ima ekspertizu, daje savete, dugoročno (više godina), asimetrična relacija.</a:t>
            </a:r>
            <a:endParaRPr lang="en-US" sz="1300" dirty="0"/>
          </a:p>
        </p:txBody>
      </p:sp>
      <p:sp>
        <p:nvSpPr>
          <p:cNvPr id="14" name="Text 12"/>
          <p:cNvSpPr/>
          <p:nvPr/>
        </p:nvSpPr>
        <p:spPr>
          <a:xfrm>
            <a:off x="5357098" y="3596878"/>
            <a:ext cx="3916085" cy="487918"/>
          </a:xfrm>
          <a:prstGeom prst="rect">
            <a:avLst/>
          </a:prstGeom>
          <a:noFill/>
          <a:ln/>
        </p:spPr>
        <p:txBody>
          <a:bodyPr wrap="square" lIns="0" tIns="0" rIns="0" bIns="0" rtlCol="0" anchor="t"/>
          <a:lstStyle/>
          <a:p>
            <a:pPr algn="l" indent="0" marL="0">
              <a:lnSpc>
                <a:spcPts val="1900"/>
              </a:lnSpc>
              <a:buNone/>
            </a:pPr>
            <a:r>
              <a:rPr lang="en-US" sz="1300" b="1" dirty="0">
                <a:solidFill>
                  <a:srgbClr val="272525"/>
                </a:solidFill>
                <a:latin typeface="Source Sans 3" pitchFamily="34" charset="0"/>
                <a:ea typeface="Source Sans 3" pitchFamily="34" charset="-122"/>
                <a:cs typeface="Source Sans 3" pitchFamily="34" charset="-120"/>
              </a:rPr>
              <a:t>Radi kada:</a:t>
            </a:r>
            <a:pPr algn="l" indent="0" marL="0">
              <a:lnSpc>
                <a:spcPts val="1900"/>
              </a:lnSpc>
              <a:buNone/>
            </a:pPr>
            <a:r>
              <a:rPr lang="en-US" sz="1300" dirty="0">
                <a:solidFill>
                  <a:srgbClr val="272525"/>
                </a:solidFill>
                <a:latin typeface="Source Sans 3" pitchFamily="34" charset="0"/>
                <a:ea typeface="Source Sans 3" pitchFamily="34" charset="-122"/>
                <a:cs typeface="Source Sans 3" pitchFamily="34" charset="-120"/>
              </a:rPr>
              <a:t> postoji realna ekspertiza, menti je otvoren, organizacija nagrađuje mentorsku ulogu.</a:t>
            </a:r>
            <a:endParaRPr lang="en-US" sz="1300" dirty="0"/>
          </a:p>
        </p:txBody>
      </p:sp>
      <p:sp>
        <p:nvSpPr>
          <p:cNvPr id="15" name="Shape 13"/>
          <p:cNvSpPr/>
          <p:nvPr/>
        </p:nvSpPr>
        <p:spPr>
          <a:xfrm>
            <a:off x="9585722" y="1694140"/>
            <a:ext cx="4263271" cy="3379470"/>
          </a:xfrm>
          <a:prstGeom prst="roundRect">
            <a:avLst>
              <a:gd name="adj" fmla="val 2064"/>
            </a:avLst>
          </a:prstGeom>
          <a:solidFill>
            <a:srgbClr val="E2E9E8"/>
          </a:solidFill>
          <a:ln w="7620">
            <a:solidFill>
              <a:srgbClr val="C8CFCE"/>
            </a:solidFill>
            <a:prstDash val="solid"/>
          </a:ln>
        </p:spPr>
      </p:sp>
      <p:sp>
        <p:nvSpPr>
          <p:cNvPr id="16" name="Text 14"/>
          <p:cNvSpPr/>
          <p:nvPr/>
        </p:nvSpPr>
        <p:spPr>
          <a:xfrm>
            <a:off x="9759315" y="1867733"/>
            <a:ext cx="2075736" cy="259318"/>
          </a:xfrm>
          <a:prstGeom prst="rect">
            <a:avLst/>
          </a:prstGeom>
          <a:noFill/>
          <a:ln/>
        </p:spPr>
        <p:txBody>
          <a:bodyPr wrap="none" lIns="0" tIns="0" rIns="0" bIns="0" rtlCol="0" anchor="t"/>
          <a:lstStyle/>
          <a:p>
            <a:pPr algn="l" indent="0" marL="0">
              <a:lnSpc>
                <a:spcPts val="2000"/>
              </a:lnSpc>
              <a:buNone/>
            </a:pPr>
            <a:r>
              <a:rPr lang="en-US" sz="1600" b="1" dirty="0">
                <a:solidFill>
                  <a:srgbClr val="272525"/>
                </a:solidFill>
                <a:latin typeface="Montserrat Bold" pitchFamily="34" charset="0"/>
                <a:ea typeface="Montserrat Bold" pitchFamily="34" charset="-122"/>
                <a:cs typeface="Montserrat Bold" pitchFamily="34" charset="-120"/>
              </a:rPr>
              <a:t>Koučing</a:t>
            </a:r>
            <a:endParaRPr lang="en-US" sz="1600" dirty="0"/>
          </a:p>
        </p:txBody>
      </p:sp>
      <p:sp>
        <p:nvSpPr>
          <p:cNvPr id="17" name="Text 15"/>
          <p:cNvSpPr/>
          <p:nvPr/>
        </p:nvSpPr>
        <p:spPr>
          <a:xfrm>
            <a:off x="9759315" y="2210395"/>
            <a:ext cx="3916085" cy="487918"/>
          </a:xfrm>
          <a:prstGeom prst="rect">
            <a:avLst/>
          </a:prstGeom>
          <a:noFill/>
          <a:ln/>
        </p:spPr>
        <p:txBody>
          <a:bodyPr wrap="square" lIns="0" tIns="0" rIns="0" bIns="0" rtlCol="0" anchor="t"/>
          <a:lstStyle/>
          <a:p>
            <a:pPr algn="l" indent="0" marL="0">
              <a:lnSpc>
                <a:spcPts val="1900"/>
              </a:lnSpc>
              <a:buNone/>
            </a:pPr>
            <a:r>
              <a:rPr lang="en-US" sz="1300" dirty="0">
                <a:solidFill>
                  <a:srgbClr val="272525"/>
                </a:solidFill>
                <a:latin typeface="Source Sans 3" pitchFamily="34" charset="0"/>
                <a:ea typeface="Source Sans 3" pitchFamily="34" charset="-122"/>
                <a:cs typeface="Source Sans 3" pitchFamily="34" charset="-120"/>
              </a:rPr>
              <a:t>Najrazvijenija i najspornija individualna intervencija. Proces učenja, razvoja i unapređivanja postignuća.</a:t>
            </a:r>
            <a:endParaRPr lang="en-US" sz="1300" dirty="0"/>
          </a:p>
        </p:txBody>
      </p:sp>
      <p:sp>
        <p:nvSpPr>
          <p:cNvPr id="18" name="Text 16"/>
          <p:cNvSpPr/>
          <p:nvPr/>
        </p:nvSpPr>
        <p:spPr>
          <a:xfrm>
            <a:off x="9759315" y="2781657"/>
            <a:ext cx="3916085" cy="487918"/>
          </a:xfrm>
          <a:prstGeom prst="rect">
            <a:avLst/>
          </a:prstGeom>
          <a:noFill/>
          <a:ln/>
        </p:spPr>
        <p:txBody>
          <a:bodyPr wrap="square" lIns="0" tIns="0" rIns="0" bIns="0" rtlCol="0" anchor="t"/>
          <a:lstStyle/>
          <a:p>
            <a:pPr algn="l" indent="0" marL="0">
              <a:lnSpc>
                <a:spcPts val="1900"/>
              </a:lnSpc>
              <a:buNone/>
            </a:pPr>
            <a:r>
              <a:rPr lang="en-US" sz="1300" b="1" dirty="0">
                <a:solidFill>
                  <a:srgbClr val="272525"/>
                </a:solidFill>
                <a:latin typeface="Source Sans 3" pitchFamily="34" charset="0"/>
                <a:ea typeface="Source Sans 3" pitchFamily="34" charset="-122"/>
                <a:cs typeface="Source Sans 3" pitchFamily="34" charset="-120"/>
              </a:rPr>
              <a:t>Ekspertski pristup:</a:t>
            </a:r>
            <a:pPr algn="l" indent="0" marL="0">
              <a:lnSpc>
                <a:spcPts val="1900"/>
              </a:lnSpc>
              <a:buNone/>
            </a:pPr>
            <a:r>
              <a:rPr lang="en-US" sz="1300" dirty="0">
                <a:solidFill>
                  <a:srgbClr val="272525"/>
                </a:solidFill>
                <a:latin typeface="Source Sans 3" pitchFamily="34" charset="0"/>
                <a:ea typeface="Source Sans 3" pitchFamily="34" charset="-122"/>
                <a:cs typeface="Source Sans 3" pitchFamily="34" charset="-120"/>
              </a:rPr>
              <a:t> kouč ima ekspertizu i koristi je direktivno.</a:t>
            </a:r>
            <a:endParaRPr lang="en-US" sz="1300" dirty="0"/>
          </a:p>
        </p:txBody>
      </p:sp>
      <p:sp>
        <p:nvSpPr>
          <p:cNvPr id="19" name="Text 17"/>
          <p:cNvSpPr/>
          <p:nvPr/>
        </p:nvSpPr>
        <p:spPr>
          <a:xfrm>
            <a:off x="9759315" y="3352919"/>
            <a:ext cx="3916085" cy="731877"/>
          </a:xfrm>
          <a:prstGeom prst="rect">
            <a:avLst/>
          </a:prstGeom>
          <a:noFill/>
          <a:ln/>
        </p:spPr>
        <p:txBody>
          <a:bodyPr wrap="square" lIns="0" tIns="0" rIns="0" bIns="0" rtlCol="0" anchor="t"/>
          <a:lstStyle/>
          <a:p>
            <a:pPr algn="l" indent="0" marL="0">
              <a:lnSpc>
                <a:spcPts val="1900"/>
              </a:lnSpc>
              <a:buNone/>
            </a:pPr>
            <a:r>
              <a:rPr lang="en-US" sz="1300" b="1" dirty="0">
                <a:solidFill>
                  <a:srgbClr val="272525"/>
                </a:solidFill>
                <a:latin typeface="Source Sans 3" pitchFamily="34" charset="0"/>
                <a:ea typeface="Source Sans 3" pitchFamily="34" charset="-122"/>
                <a:cs typeface="Source Sans 3" pitchFamily="34" charset="-120"/>
              </a:rPr>
              <a:t>Procesni pristup:</a:t>
            </a:r>
            <a:pPr algn="l" indent="0" marL="0">
              <a:lnSpc>
                <a:spcPts val="1900"/>
              </a:lnSpc>
              <a:buNone/>
            </a:pPr>
            <a:r>
              <a:rPr lang="en-US" sz="1300" dirty="0">
                <a:solidFill>
                  <a:srgbClr val="272525"/>
                </a:solidFill>
                <a:latin typeface="Source Sans 3" pitchFamily="34" charset="0"/>
                <a:ea typeface="Source Sans 3" pitchFamily="34" charset="-122"/>
                <a:cs typeface="Source Sans 3" pitchFamily="34" charset="-120"/>
              </a:rPr>
              <a:t> kouč nema ekspertizu u oblasti klijenta — pomaže klijentu da sam dođe do rešenja (GROW model).</a:t>
            </a:r>
            <a:endParaRPr lang="en-US" sz="1300" dirty="0"/>
          </a:p>
        </p:txBody>
      </p:sp>
      <p:sp>
        <p:nvSpPr>
          <p:cNvPr id="20" name="Text 18"/>
          <p:cNvSpPr/>
          <p:nvPr/>
        </p:nvSpPr>
        <p:spPr>
          <a:xfrm>
            <a:off x="9759315" y="4168140"/>
            <a:ext cx="3916085" cy="731877"/>
          </a:xfrm>
          <a:prstGeom prst="rect">
            <a:avLst/>
          </a:prstGeom>
          <a:noFill/>
          <a:ln/>
        </p:spPr>
        <p:txBody>
          <a:bodyPr wrap="square" lIns="0" tIns="0" rIns="0" bIns="0" rtlCol="0" anchor="t"/>
          <a:lstStyle/>
          <a:p>
            <a:pPr algn="l" indent="0" marL="0">
              <a:lnSpc>
                <a:spcPts val="1900"/>
              </a:lnSpc>
              <a:buNone/>
            </a:pPr>
            <a:r>
              <a:rPr lang="en-US" sz="1300" b="1" dirty="0">
                <a:solidFill>
                  <a:srgbClr val="272525"/>
                </a:solidFill>
                <a:latin typeface="Source Sans 3" pitchFamily="34" charset="0"/>
                <a:ea typeface="Source Sans 3" pitchFamily="34" charset="-122"/>
                <a:cs typeface="Source Sans 3" pitchFamily="34" charset="-120"/>
              </a:rPr>
              <a:t>Konstruktivistički pristup:</a:t>
            </a:r>
            <a:pPr algn="l" indent="0" marL="0">
              <a:lnSpc>
                <a:spcPts val="1900"/>
              </a:lnSpc>
              <a:buNone/>
            </a:pPr>
            <a:r>
              <a:rPr lang="en-US" sz="1300" dirty="0">
                <a:solidFill>
                  <a:srgbClr val="272525"/>
                </a:solidFill>
                <a:latin typeface="Source Sans 3" pitchFamily="34" charset="0"/>
                <a:ea typeface="Source Sans 3" pitchFamily="34" charset="-122"/>
                <a:cs typeface="Source Sans 3" pitchFamily="34" charset="-120"/>
              </a:rPr>
              <a:t> klijent konstruiše značenje svog iskustva; kouč pomaže da postane svestan kako konstruiše.</a:t>
            </a:r>
            <a:endParaRPr lang="en-US" sz="1300" dirty="0"/>
          </a:p>
        </p:txBody>
      </p:sp>
      <p:sp>
        <p:nvSpPr>
          <p:cNvPr id="21" name="Text 19"/>
          <p:cNvSpPr/>
          <p:nvPr/>
        </p:nvSpPr>
        <p:spPr>
          <a:xfrm>
            <a:off x="781407" y="5281970"/>
            <a:ext cx="9151739" cy="415171"/>
          </a:xfrm>
          <a:prstGeom prst="rect">
            <a:avLst/>
          </a:prstGeom>
          <a:noFill/>
          <a:ln/>
        </p:spPr>
        <p:txBody>
          <a:bodyPr wrap="none" lIns="0" tIns="0" rIns="0" bIns="0" rtlCol="0" anchor="t"/>
          <a:lstStyle/>
          <a:p>
            <a:pPr algn="l" indent="0" marL="0">
              <a:lnSpc>
                <a:spcPts val="3250"/>
              </a:lnSpc>
              <a:buNone/>
            </a:pPr>
            <a:r>
              <a:rPr lang="en-US" sz="2600" b="1" dirty="0">
                <a:solidFill>
                  <a:srgbClr val="769993"/>
                </a:solidFill>
                <a:latin typeface="Montserrat Bold" pitchFamily="34" charset="0"/>
                <a:ea typeface="Montserrat Bold" pitchFamily="34" charset="-122"/>
                <a:cs typeface="Montserrat Bold" pitchFamily="34" charset="-120"/>
              </a:rPr>
              <a:t>Granica koja se ne sme zanemariti: koučing i terapija</a:t>
            </a:r>
            <a:endParaRPr lang="en-US" sz="2600" dirty="0"/>
          </a:p>
        </p:txBody>
      </p:sp>
      <p:sp>
        <p:nvSpPr>
          <p:cNvPr id="22" name="Shape 20"/>
          <p:cNvSpPr/>
          <p:nvPr/>
        </p:nvSpPr>
        <p:spPr>
          <a:xfrm>
            <a:off x="661868" y="5905500"/>
            <a:ext cx="6570345" cy="1707356"/>
          </a:xfrm>
          <a:prstGeom prst="roundRect">
            <a:avLst>
              <a:gd name="adj" fmla="val 7003"/>
            </a:avLst>
          </a:prstGeom>
          <a:solidFill>
            <a:srgbClr val="769993"/>
          </a:solidFill>
          <a:ln/>
        </p:spPr>
      </p:sp>
      <p:sp>
        <p:nvSpPr>
          <p:cNvPr id="23" name="Text 21"/>
          <p:cNvSpPr/>
          <p:nvPr/>
        </p:nvSpPr>
        <p:spPr>
          <a:xfrm>
            <a:off x="827842" y="6044446"/>
            <a:ext cx="2488644" cy="259318"/>
          </a:xfrm>
          <a:prstGeom prst="rect">
            <a:avLst/>
          </a:prstGeom>
          <a:noFill/>
          <a:ln/>
        </p:spPr>
        <p:txBody>
          <a:bodyPr wrap="none" lIns="0" tIns="0" rIns="0" bIns="0" rtlCol="0" anchor="t"/>
          <a:lstStyle/>
          <a:p>
            <a:pPr algn="l" indent="0" marL="0">
              <a:lnSpc>
                <a:spcPts val="2000"/>
              </a:lnSpc>
              <a:buNone/>
            </a:pPr>
            <a:r>
              <a:rPr lang="en-US" sz="1600" b="1" dirty="0">
                <a:solidFill>
                  <a:srgbClr val="000000"/>
                </a:solidFill>
                <a:latin typeface="Montserrat Bold" pitchFamily="34" charset="0"/>
                <a:ea typeface="Montserrat Bold" pitchFamily="34" charset="-122"/>
                <a:cs typeface="Montserrat Bold" pitchFamily="34" charset="-120"/>
              </a:rPr>
              <a:t>Kouč nije psihoterapija</a:t>
            </a:r>
            <a:endParaRPr lang="en-US" sz="1600" dirty="0"/>
          </a:p>
        </p:txBody>
      </p:sp>
      <p:sp>
        <p:nvSpPr>
          <p:cNvPr id="24" name="Text 22"/>
          <p:cNvSpPr/>
          <p:nvPr/>
        </p:nvSpPr>
        <p:spPr>
          <a:xfrm>
            <a:off x="827842" y="6442710"/>
            <a:ext cx="6238399" cy="487918"/>
          </a:xfrm>
          <a:prstGeom prst="rect">
            <a:avLst/>
          </a:prstGeom>
          <a:noFill/>
          <a:ln/>
        </p:spPr>
        <p:txBody>
          <a:bodyPr wrap="square" lIns="0" tIns="0" rIns="0" bIns="0" rtlCol="0" anchor="t"/>
          <a:lstStyle/>
          <a:p>
            <a:pPr algn="l" indent="0" marL="0">
              <a:lnSpc>
                <a:spcPts val="1900"/>
              </a:lnSpc>
              <a:buNone/>
            </a:pPr>
            <a:r>
              <a:rPr lang="en-US" sz="1300" dirty="0">
                <a:solidFill>
                  <a:srgbClr val="000000"/>
                </a:solidFill>
                <a:latin typeface="Source Sans 3" pitchFamily="34" charset="0"/>
                <a:ea typeface="Source Sans 3" pitchFamily="34" charset="-122"/>
                <a:cs typeface="Source Sans 3" pitchFamily="34" charset="-120"/>
              </a:rPr>
              <a:t>Kouč radi na razvoju postignuća i kompetencija </a:t>
            </a:r>
            <a:pPr algn="l" indent="0" marL="0">
              <a:lnSpc>
                <a:spcPts val="1900"/>
              </a:lnSpc>
              <a:buNone/>
            </a:pPr>
            <a:r>
              <a:rPr lang="en-US" sz="1300" b="1" dirty="0">
                <a:solidFill>
                  <a:srgbClr val="000000"/>
                </a:solidFill>
                <a:latin typeface="Source Sans 3" pitchFamily="34" charset="0"/>
                <a:ea typeface="Source Sans 3" pitchFamily="34" charset="-122"/>
                <a:cs typeface="Source Sans 3" pitchFamily="34" charset="-120"/>
              </a:rPr>
              <a:t>zdravog klijenta</a:t>
            </a:r>
            <a:pPr algn="l" indent="0" marL="0">
              <a:lnSpc>
                <a:spcPts val="1900"/>
              </a:lnSpc>
              <a:buNone/>
            </a:pPr>
            <a:r>
              <a:rPr lang="en-US" sz="1300" dirty="0">
                <a:solidFill>
                  <a:srgbClr val="000000"/>
                </a:solidFill>
                <a:latin typeface="Source Sans 3" pitchFamily="34" charset="0"/>
                <a:ea typeface="Source Sans 3" pitchFamily="34" charset="-122"/>
                <a:cs typeface="Source Sans 3" pitchFamily="34" charset="-120"/>
              </a:rPr>
              <a:t>. Terapija radi na psihološkim poremećajima. Cilj je različit, iako se neke tehnike preklapaju.</a:t>
            </a:r>
            <a:endParaRPr lang="en-US" sz="1300" dirty="0"/>
          </a:p>
        </p:txBody>
      </p:sp>
      <p:sp>
        <p:nvSpPr>
          <p:cNvPr id="25" name="Text 23"/>
          <p:cNvSpPr/>
          <p:nvPr/>
        </p:nvSpPr>
        <p:spPr>
          <a:xfrm>
            <a:off x="7525345" y="6044446"/>
            <a:ext cx="5143976" cy="259318"/>
          </a:xfrm>
          <a:prstGeom prst="rect">
            <a:avLst/>
          </a:prstGeom>
          <a:noFill/>
          <a:ln/>
        </p:spPr>
        <p:txBody>
          <a:bodyPr wrap="none" lIns="0" tIns="0" rIns="0" bIns="0" rtlCol="0" anchor="t"/>
          <a:lstStyle/>
          <a:p>
            <a:pPr algn="l" indent="0" marL="0">
              <a:lnSpc>
                <a:spcPts val="2000"/>
              </a:lnSpc>
              <a:buNone/>
            </a:pPr>
            <a:r>
              <a:rPr lang="en-US" sz="1600" b="1" dirty="0">
                <a:solidFill>
                  <a:srgbClr val="769993"/>
                </a:solidFill>
                <a:latin typeface="Montserrat Bold" pitchFamily="34" charset="0"/>
                <a:ea typeface="Montserrat Bold" pitchFamily="34" charset="-122"/>
                <a:cs typeface="Montserrat Bold" pitchFamily="34" charset="-120"/>
              </a:rPr>
              <a:t>Signali za upućivanje na terapiju (ICF smernice)</a:t>
            </a:r>
            <a:endParaRPr lang="en-US" sz="1600" dirty="0"/>
          </a:p>
        </p:txBody>
      </p:sp>
      <p:sp>
        <p:nvSpPr>
          <p:cNvPr id="26" name="Text 24"/>
          <p:cNvSpPr/>
          <p:nvPr/>
        </p:nvSpPr>
        <p:spPr>
          <a:xfrm>
            <a:off x="7525345" y="6442710"/>
            <a:ext cx="6331268" cy="1121569"/>
          </a:xfrm>
          <a:prstGeom prst="rect">
            <a:avLst/>
          </a:prstGeom>
          <a:noFill/>
          <a:ln/>
        </p:spPr>
        <p:txBody>
          <a:bodyPr wrap="square" lIns="0" tIns="0" rIns="0" bIns="0" rtlCol="0" anchor="t"/>
          <a:lstStyle/>
          <a:p>
            <a:pPr algn="l" marL="342900" indent="-342900">
              <a:lnSpc>
                <a:spcPts val="1900"/>
              </a:lnSpc>
              <a:buSzPct val="100000"/>
              <a:buChar char="•"/>
            </a:pPr>
            <a:r>
              <a:rPr lang="en-US" sz="1300" dirty="0">
                <a:solidFill>
                  <a:srgbClr val="272525"/>
                </a:solidFill>
                <a:latin typeface="Source Sans 3" pitchFamily="34" charset="0"/>
                <a:ea typeface="Source Sans 3" pitchFamily="34" charset="-122"/>
                <a:cs typeface="Source Sans 3" pitchFamily="34" charset="-120"/>
              </a:rPr>
              <a:t>Simptomi depresije, anksioznosti, traume koji interferiraju sa funkcionisanjem</a:t>
            </a:r>
            <a:endParaRPr lang="en-US" sz="1300" dirty="0"/>
          </a:p>
          <a:p>
            <a:pPr algn="l" marL="342900" indent="-342900">
              <a:lnSpc>
                <a:spcPts val="1900"/>
              </a:lnSpc>
              <a:buSzPct val="100000"/>
              <a:buChar char="•"/>
            </a:pPr>
            <a:r>
              <a:rPr lang="en-US" sz="1300" dirty="0">
                <a:solidFill>
                  <a:srgbClr val="272525"/>
                </a:solidFill>
                <a:latin typeface="Source Sans 3" pitchFamily="34" charset="0"/>
                <a:ea typeface="Source Sans 3" pitchFamily="34" charset="-122"/>
                <a:cs typeface="Source Sans 3" pitchFamily="34" charset="-120"/>
              </a:rPr>
              <a:t>Suicidalne misli ili samopovređivanje</a:t>
            </a:r>
            <a:endParaRPr lang="en-US" sz="1300" dirty="0"/>
          </a:p>
          <a:p>
            <a:pPr algn="l" marL="342900" indent="-342900">
              <a:lnSpc>
                <a:spcPts val="1900"/>
              </a:lnSpc>
              <a:buSzPct val="100000"/>
              <a:buChar char="•"/>
            </a:pPr>
            <a:r>
              <a:rPr lang="en-US" sz="1300" dirty="0">
                <a:solidFill>
                  <a:srgbClr val="272525"/>
                </a:solidFill>
                <a:latin typeface="Source Sans 3" pitchFamily="34" charset="0"/>
                <a:ea typeface="Source Sans 3" pitchFamily="34" charset="-122"/>
                <a:cs typeface="Source Sans 3" pitchFamily="34" charset="-120"/>
              </a:rPr>
              <a:t>Problem se ne može adresirati razvojnim radom</a:t>
            </a:r>
            <a:endParaRPr lang="en-US" sz="1300" dirty="0"/>
          </a:p>
          <a:p>
            <a:pPr algn="l" marL="342900" indent="-342900">
              <a:lnSpc>
                <a:spcPts val="1900"/>
              </a:lnSpc>
              <a:buSzPct val="100000"/>
              <a:buChar char="•"/>
            </a:pPr>
            <a:r>
              <a:rPr lang="en-US" sz="1300" dirty="0">
                <a:solidFill>
                  <a:srgbClr val="272525"/>
                </a:solidFill>
                <a:latin typeface="Source Sans 3" pitchFamily="34" charset="0"/>
                <a:ea typeface="Source Sans 3" pitchFamily="34" charset="-122"/>
                <a:cs typeface="Source Sans 3" pitchFamily="34" charset="-120"/>
              </a:rPr>
              <a:t>Klijent već ima terapijsku dijagnozu</a:t>
            </a:r>
            <a:endParaRPr lang="en-US" sz="1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793790" y="592693"/>
            <a:ext cx="462915" cy="213598"/>
          </a:xfrm>
          <a:prstGeom prst="roundRect">
            <a:avLst>
              <a:gd name="adj" fmla="val 20294"/>
            </a:avLst>
          </a:prstGeom>
          <a:solidFill>
            <a:srgbClr val="E2E9E8"/>
          </a:solidFill>
          <a:ln/>
        </p:spPr>
      </p:sp>
      <p:sp>
        <p:nvSpPr>
          <p:cNvPr id="3" name="Text 1"/>
          <p:cNvSpPr/>
          <p:nvPr/>
        </p:nvSpPr>
        <p:spPr>
          <a:xfrm>
            <a:off x="871180" y="631388"/>
            <a:ext cx="308134" cy="136208"/>
          </a:xfrm>
          <a:prstGeom prst="rect">
            <a:avLst/>
          </a:prstGeom>
          <a:noFill/>
          <a:ln/>
        </p:spPr>
        <p:txBody>
          <a:bodyPr wrap="none" lIns="0" tIns="0" rIns="0" bIns="0" rtlCol="0" anchor="t"/>
          <a:lstStyle/>
          <a:p>
            <a:pPr algn="l" indent="0" marL="0">
              <a:lnSpc>
                <a:spcPts val="1050"/>
              </a:lnSpc>
              <a:buNone/>
            </a:pPr>
            <a:r>
              <a:rPr lang="en-US" sz="800" dirty="0">
                <a:solidFill>
                  <a:srgbClr val="272525"/>
                </a:solidFill>
                <a:latin typeface="Source Sans 3" pitchFamily="34" charset="0"/>
                <a:ea typeface="Source Sans 3" pitchFamily="34" charset="-122"/>
                <a:cs typeface="Source Sans 3" pitchFamily="34" charset="-120"/>
              </a:rPr>
              <a:t>BLOK 4</a:t>
            </a:r>
            <a:endParaRPr lang="en-US" sz="800" dirty="0"/>
          </a:p>
        </p:txBody>
      </p:sp>
      <p:sp>
        <p:nvSpPr>
          <p:cNvPr id="4" name="Text 2"/>
          <p:cNvSpPr/>
          <p:nvPr/>
        </p:nvSpPr>
        <p:spPr>
          <a:xfrm>
            <a:off x="793790" y="839748"/>
            <a:ext cx="7775853" cy="403146"/>
          </a:xfrm>
          <a:prstGeom prst="rect">
            <a:avLst/>
          </a:prstGeom>
          <a:noFill/>
          <a:ln/>
        </p:spPr>
        <p:txBody>
          <a:bodyPr wrap="none" lIns="0" tIns="0" rIns="0" bIns="0" rtlCol="0" anchor="t"/>
          <a:lstStyle/>
          <a:p>
            <a:pPr algn="l" indent="0" marL="0">
              <a:lnSpc>
                <a:spcPts val="3150"/>
              </a:lnSpc>
              <a:buNone/>
            </a:pPr>
            <a:r>
              <a:rPr lang="en-US" sz="2500" b="1" dirty="0">
                <a:solidFill>
                  <a:srgbClr val="769993"/>
                </a:solidFill>
                <a:latin typeface="Montserrat Bold" pitchFamily="34" charset="0"/>
                <a:ea typeface="Montserrat Bold" pitchFamily="34" charset="-122"/>
                <a:cs typeface="Montserrat Bold" pitchFamily="34" charset="-120"/>
              </a:rPr>
              <a:t>Grupni nivo — T-grupe i procesne konsultacije</a:t>
            </a:r>
            <a:endParaRPr lang="en-US" sz="2500" dirty="0"/>
          </a:p>
        </p:txBody>
      </p:sp>
      <p:sp>
        <p:nvSpPr>
          <p:cNvPr id="5" name="Text 3"/>
          <p:cNvSpPr/>
          <p:nvPr/>
        </p:nvSpPr>
        <p:spPr>
          <a:xfrm>
            <a:off x="793790" y="1452443"/>
            <a:ext cx="1791653" cy="201454"/>
          </a:xfrm>
          <a:prstGeom prst="rect">
            <a:avLst/>
          </a:prstGeom>
          <a:noFill/>
          <a:ln/>
        </p:spPr>
        <p:txBody>
          <a:bodyPr wrap="none" lIns="0" tIns="0" rIns="0" bIns="0" rtlCol="0" anchor="t"/>
          <a:lstStyle/>
          <a:p>
            <a:pPr algn="l" indent="0" marL="0">
              <a:lnSpc>
                <a:spcPts val="1550"/>
              </a:lnSpc>
              <a:buNone/>
            </a:pPr>
            <a:r>
              <a:rPr lang="en-US" sz="1250" b="1" dirty="0">
                <a:solidFill>
                  <a:srgbClr val="769993"/>
                </a:solidFill>
                <a:latin typeface="Montserrat Bold" pitchFamily="34" charset="0"/>
                <a:ea typeface="Montserrat Bold" pitchFamily="34" charset="-122"/>
                <a:cs typeface="Montserrat Bold" pitchFamily="34" charset="-120"/>
              </a:rPr>
              <a:t>T-grupe (Lewin, 1943)</a:t>
            </a:r>
            <a:endParaRPr lang="en-US" sz="1250" dirty="0"/>
          </a:p>
        </p:txBody>
      </p:sp>
      <p:sp>
        <p:nvSpPr>
          <p:cNvPr id="6" name="Text 4"/>
          <p:cNvSpPr/>
          <p:nvPr/>
        </p:nvSpPr>
        <p:spPr>
          <a:xfrm>
            <a:off x="793790" y="1737717"/>
            <a:ext cx="6364129" cy="681038"/>
          </a:xfrm>
          <a:prstGeom prst="rect">
            <a:avLst/>
          </a:prstGeom>
          <a:noFill/>
          <a:ln/>
        </p:spPr>
        <p:txBody>
          <a:bodyPr wrap="square" lIns="0" tIns="0" rIns="0" bIns="0" rtlCol="0" anchor="t"/>
          <a:lstStyle/>
          <a:p>
            <a:pPr algn="l" indent="0" marL="0">
              <a:lnSpc>
                <a:spcPts val="1300"/>
              </a:lnSpc>
              <a:buNone/>
            </a:pPr>
            <a:r>
              <a:rPr lang="en-US" sz="1000" dirty="0">
                <a:solidFill>
                  <a:srgbClr val="272525"/>
                </a:solidFill>
                <a:latin typeface="Source Sans 3" pitchFamily="34" charset="0"/>
                <a:ea typeface="Source Sans 3" pitchFamily="34" charset="-122"/>
                <a:cs typeface="Source Sans 3" pitchFamily="34" charset="-120"/>
              </a:rPr>
              <a:t>Istorijski prva OD intervencija. Rana forma intervencija koja je imala za cilj proizvođenje promene u ponašanju kroz nestrukturiranu grupnu interakciju. U Connecticut-u 1946, Kurt Lewin i kolege slučajno su otkrili da povratna informacija o ponašanju u grupi dovodi do moćnog ličnog učenja — tako su nastale </a:t>
            </a:r>
            <a:pPr algn="l" indent="0" marL="0">
              <a:lnSpc>
                <a:spcPts val="1300"/>
              </a:lnSpc>
              <a:buNone/>
            </a:pPr>
            <a:r>
              <a:rPr lang="en-US" sz="1000" b="1" dirty="0">
                <a:solidFill>
                  <a:srgbClr val="272525"/>
                </a:solidFill>
                <a:latin typeface="Source Sans 3" pitchFamily="34" charset="0"/>
                <a:ea typeface="Source Sans 3" pitchFamily="34" charset="-122"/>
                <a:cs typeface="Source Sans 3" pitchFamily="34" charset="-120"/>
              </a:rPr>
              <a:t>T-grupe (training groups)</a:t>
            </a:r>
            <a:pPr algn="l" indent="0" marL="0">
              <a:lnSpc>
                <a:spcPts val="1300"/>
              </a:lnSpc>
              <a:buNone/>
            </a:pPr>
            <a:r>
              <a:rPr lang="en-US" sz="1000" dirty="0">
                <a:solidFill>
                  <a:srgbClr val="272525"/>
                </a:solidFill>
                <a:latin typeface="Source Sans 3" pitchFamily="34" charset="0"/>
                <a:ea typeface="Source Sans 3" pitchFamily="34" charset="-122"/>
                <a:cs typeface="Source Sans 3" pitchFamily="34" charset="-120"/>
              </a:rPr>
              <a:t> u National Training Laboratories.</a:t>
            </a:r>
            <a:endParaRPr lang="en-US" sz="1000" dirty="0"/>
          </a:p>
        </p:txBody>
      </p:sp>
      <p:sp>
        <p:nvSpPr>
          <p:cNvPr id="7" name="Text 5"/>
          <p:cNvSpPr/>
          <p:nvPr/>
        </p:nvSpPr>
        <p:spPr>
          <a:xfrm>
            <a:off x="7480102" y="1452443"/>
            <a:ext cx="3365183" cy="201454"/>
          </a:xfrm>
          <a:prstGeom prst="rect">
            <a:avLst/>
          </a:prstGeom>
          <a:noFill/>
          <a:ln/>
        </p:spPr>
        <p:txBody>
          <a:bodyPr wrap="none" lIns="0" tIns="0" rIns="0" bIns="0" rtlCol="0" anchor="t"/>
          <a:lstStyle/>
          <a:p>
            <a:pPr algn="l" indent="0" marL="0">
              <a:lnSpc>
                <a:spcPts val="1550"/>
              </a:lnSpc>
              <a:buNone/>
            </a:pPr>
            <a:r>
              <a:rPr lang="en-US" sz="1250" b="1" dirty="0">
                <a:solidFill>
                  <a:srgbClr val="769993"/>
                </a:solidFill>
                <a:latin typeface="Montserrat Bold" pitchFamily="34" charset="0"/>
                <a:ea typeface="Montserrat Bold" pitchFamily="34" charset="-122"/>
                <a:cs typeface="Montserrat Bold" pitchFamily="34" charset="-120"/>
              </a:rPr>
              <a:t>Lewinovi eksperimenti menjanja navika</a:t>
            </a:r>
            <a:endParaRPr lang="en-US" sz="1250" dirty="0"/>
          </a:p>
        </p:txBody>
      </p:sp>
      <p:sp>
        <p:nvSpPr>
          <p:cNvPr id="8" name="Text 6"/>
          <p:cNvSpPr/>
          <p:nvPr/>
        </p:nvSpPr>
        <p:spPr>
          <a:xfrm>
            <a:off x="7480102" y="1737717"/>
            <a:ext cx="6364129" cy="170259"/>
          </a:xfrm>
          <a:prstGeom prst="rect">
            <a:avLst/>
          </a:prstGeom>
          <a:noFill/>
          <a:ln/>
        </p:spPr>
        <p:txBody>
          <a:bodyPr wrap="none" lIns="0" tIns="0" rIns="0" bIns="0" rtlCol="0" anchor="t"/>
          <a:lstStyle/>
          <a:p>
            <a:pPr algn="l" indent="0" marL="0">
              <a:lnSpc>
                <a:spcPts val="1300"/>
              </a:lnSpc>
              <a:buNone/>
            </a:pPr>
            <a:r>
              <a:rPr lang="en-US" sz="1000" dirty="0">
                <a:solidFill>
                  <a:srgbClr val="272525"/>
                </a:solidFill>
                <a:latin typeface="Source Sans 3" pitchFamily="34" charset="0"/>
                <a:ea typeface="Source Sans 3" pitchFamily="34" charset="-122"/>
                <a:cs typeface="Source Sans 3" pitchFamily="34" charset="-120"/>
              </a:rPr>
              <a:t>Poređena su tri metoda promene ponašanja kod domaćica:</a:t>
            </a:r>
            <a:endParaRPr lang="en-US" sz="1000" dirty="0"/>
          </a:p>
        </p:txBody>
      </p:sp>
      <p:sp>
        <p:nvSpPr>
          <p:cNvPr id="9" name="Text 7"/>
          <p:cNvSpPr/>
          <p:nvPr/>
        </p:nvSpPr>
        <p:spPr>
          <a:xfrm>
            <a:off x="7480102" y="1983343"/>
            <a:ext cx="6364129" cy="569357"/>
          </a:xfrm>
          <a:prstGeom prst="rect">
            <a:avLst/>
          </a:prstGeom>
          <a:noFill/>
          <a:ln/>
        </p:spPr>
        <p:txBody>
          <a:bodyPr wrap="square" lIns="0" tIns="0" rIns="0" bIns="0" rtlCol="0" anchor="t"/>
          <a:lstStyle/>
          <a:p>
            <a:pPr algn="l" marL="342900" indent="-342900">
              <a:lnSpc>
                <a:spcPts val="1300"/>
              </a:lnSpc>
              <a:buSzPct val="100000"/>
              <a:buChar char="•"/>
            </a:pPr>
            <a:r>
              <a:rPr lang="en-US" sz="1000" b="1" dirty="0">
                <a:solidFill>
                  <a:srgbClr val="272525"/>
                </a:solidFill>
                <a:latin typeface="Source Sans 3" pitchFamily="34" charset="0"/>
                <a:ea typeface="Source Sans 3" pitchFamily="34" charset="-122"/>
                <a:cs typeface="Source Sans 3" pitchFamily="34" charset="-120"/>
              </a:rPr>
              <a:t>Zahtev</a:t>
            </a:r>
            <a:pPr algn="l" indent="0" marL="0">
              <a:lnSpc>
                <a:spcPts val="1300"/>
              </a:lnSpc>
              <a:buNone/>
            </a:pPr>
            <a:r>
              <a:rPr lang="en-US" sz="1000" dirty="0">
                <a:solidFill>
                  <a:srgbClr val="272525"/>
                </a:solidFill>
                <a:latin typeface="Source Sans 3" pitchFamily="34" charset="0"/>
                <a:ea typeface="Source Sans 3" pitchFamily="34" charset="-122"/>
                <a:cs typeface="Source Sans 3" pitchFamily="34" charset="-120"/>
              </a:rPr>
              <a:t> — niske stope promene</a:t>
            </a:r>
            <a:endParaRPr lang="en-US" sz="1000" dirty="0"/>
          </a:p>
          <a:p>
            <a:pPr algn="l" marL="342900" indent="-342900">
              <a:lnSpc>
                <a:spcPts val="1300"/>
              </a:lnSpc>
              <a:buSzPct val="100000"/>
              <a:buChar char="•"/>
            </a:pPr>
            <a:r>
              <a:rPr lang="en-US" sz="1000" b="1" dirty="0">
                <a:solidFill>
                  <a:srgbClr val="272525"/>
                </a:solidFill>
                <a:latin typeface="Source Sans 3" pitchFamily="34" charset="0"/>
                <a:ea typeface="Source Sans 3" pitchFamily="34" charset="-122"/>
                <a:cs typeface="Source Sans 3" pitchFamily="34" charset="-120"/>
              </a:rPr>
              <a:t>Predavanje</a:t>
            </a:r>
            <a:pPr algn="l" indent="0" marL="0">
              <a:lnSpc>
                <a:spcPts val="1300"/>
              </a:lnSpc>
              <a:buNone/>
            </a:pPr>
            <a:r>
              <a:rPr lang="en-US" sz="1000" dirty="0">
                <a:solidFill>
                  <a:srgbClr val="272525"/>
                </a:solidFill>
                <a:latin typeface="Source Sans 3" pitchFamily="34" charset="0"/>
                <a:ea typeface="Source Sans 3" pitchFamily="34" charset="-122"/>
                <a:cs typeface="Source Sans 3" pitchFamily="34" charset="-120"/>
              </a:rPr>
              <a:t> — takođe niske stope</a:t>
            </a:r>
            <a:endParaRPr lang="en-US" sz="1000" dirty="0"/>
          </a:p>
          <a:p>
            <a:pPr algn="l" marL="342900" indent="-342900">
              <a:lnSpc>
                <a:spcPts val="1300"/>
              </a:lnSpc>
              <a:buSzPct val="100000"/>
              <a:buChar char="•"/>
            </a:pPr>
            <a:r>
              <a:rPr lang="en-US" sz="1000" b="1" dirty="0">
                <a:solidFill>
                  <a:srgbClr val="272525"/>
                </a:solidFill>
                <a:latin typeface="Source Sans 3" pitchFamily="34" charset="0"/>
                <a:ea typeface="Source Sans 3" pitchFamily="34" charset="-122"/>
                <a:cs typeface="Source Sans 3" pitchFamily="34" charset="-120"/>
              </a:rPr>
              <a:t>Grupni metod</a:t>
            </a:r>
            <a:pPr algn="l" indent="0" marL="0">
              <a:lnSpc>
                <a:spcPts val="1300"/>
              </a:lnSpc>
              <a:buNone/>
            </a:pPr>
            <a:r>
              <a:rPr lang="en-US" sz="1000" dirty="0">
                <a:solidFill>
                  <a:srgbClr val="272525"/>
                </a:solidFill>
                <a:latin typeface="Source Sans 3" pitchFamily="34" charset="0"/>
                <a:ea typeface="Source Sans 3" pitchFamily="34" charset="-122"/>
                <a:cs typeface="Source Sans 3" pitchFamily="34" charset="-120"/>
              </a:rPr>
              <a:t> — bitno više stope promene</a:t>
            </a:r>
            <a:endParaRPr lang="en-US" sz="1000" dirty="0"/>
          </a:p>
        </p:txBody>
      </p:sp>
      <p:sp>
        <p:nvSpPr>
          <p:cNvPr id="10" name="Text 8"/>
          <p:cNvSpPr/>
          <p:nvPr/>
        </p:nvSpPr>
        <p:spPr>
          <a:xfrm>
            <a:off x="7480102" y="2628067"/>
            <a:ext cx="6364129" cy="170259"/>
          </a:xfrm>
          <a:prstGeom prst="rect">
            <a:avLst/>
          </a:prstGeom>
          <a:noFill/>
          <a:ln/>
        </p:spPr>
        <p:txBody>
          <a:bodyPr wrap="none" lIns="0" tIns="0" rIns="0" bIns="0" rtlCol="0" anchor="t"/>
          <a:lstStyle/>
          <a:p>
            <a:pPr algn="l" indent="0" marL="0">
              <a:lnSpc>
                <a:spcPts val="1300"/>
              </a:lnSpc>
              <a:buNone/>
            </a:pPr>
            <a:r>
              <a:rPr lang="en-US" sz="1000" dirty="0">
                <a:solidFill>
                  <a:srgbClr val="272525"/>
                </a:solidFill>
                <a:latin typeface="Source Sans 3" pitchFamily="34" charset="0"/>
                <a:ea typeface="Source Sans 3" pitchFamily="34" charset="-122"/>
                <a:cs typeface="Source Sans 3" pitchFamily="34" charset="-120"/>
              </a:rPr>
              <a:t>Participacija + grupna dinamika + samoodređenje → trajnija promena ponašanja.</a:t>
            </a:r>
            <a:endParaRPr lang="en-US" sz="1000" dirty="0"/>
          </a:p>
        </p:txBody>
      </p:sp>
      <p:sp>
        <p:nvSpPr>
          <p:cNvPr id="11" name="Text 9"/>
          <p:cNvSpPr/>
          <p:nvPr/>
        </p:nvSpPr>
        <p:spPr>
          <a:xfrm>
            <a:off x="793790" y="2999423"/>
            <a:ext cx="5656183" cy="322421"/>
          </a:xfrm>
          <a:prstGeom prst="rect">
            <a:avLst/>
          </a:prstGeom>
          <a:noFill/>
          <a:ln/>
        </p:spPr>
        <p:txBody>
          <a:bodyPr wrap="none" lIns="0" tIns="0" rIns="0" bIns="0" rtlCol="0" anchor="t"/>
          <a:lstStyle/>
          <a:p>
            <a:pPr algn="l" indent="0" marL="0">
              <a:lnSpc>
                <a:spcPts val="2500"/>
              </a:lnSpc>
              <a:buNone/>
            </a:pPr>
            <a:r>
              <a:rPr lang="en-US" sz="2000" b="1" dirty="0">
                <a:solidFill>
                  <a:srgbClr val="769993"/>
                </a:solidFill>
                <a:latin typeface="Montserrat Bold" pitchFamily="34" charset="0"/>
                <a:ea typeface="Montserrat Bold" pitchFamily="34" charset="-122"/>
                <a:cs typeface="Montserrat Bold" pitchFamily="34" charset="-120"/>
              </a:rPr>
              <a:t>Procesne konsultacije (Schein, 1969–2003)</a:t>
            </a:r>
            <a:endParaRPr lang="en-US" sz="2000" dirty="0"/>
          </a:p>
        </p:txBody>
      </p:sp>
      <p:sp>
        <p:nvSpPr>
          <p:cNvPr id="12" name="Text 10"/>
          <p:cNvSpPr/>
          <p:nvPr/>
        </p:nvSpPr>
        <p:spPr>
          <a:xfrm>
            <a:off x="987266" y="3541871"/>
            <a:ext cx="12849344" cy="340519"/>
          </a:xfrm>
          <a:prstGeom prst="rect">
            <a:avLst/>
          </a:prstGeom>
          <a:noFill/>
          <a:ln/>
        </p:spPr>
        <p:txBody>
          <a:bodyPr wrap="square" lIns="0" tIns="0" rIns="0" bIns="0" rtlCol="0" anchor="t"/>
          <a:lstStyle/>
          <a:p>
            <a:pPr algn="l" indent="0" marL="0">
              <a:lnSpc>
                <a:spcPts val="1300"/>
              </a:lnSpc>
              <a:buNone/>
            </a:pPr>
            <a:r>
              <a:rPr lang="en-US" sz="1000" dirty="0">
                <a:solidFill>
                  <a:srgbClr val="272525"/>
                </a:solidFill>
                <a:latin typeface="Source Sans 3" pitchFamily="34" charset="0"/>
                <a:ea typeface="Source Sans 3" pitchFamily="34" charset="-122"/>
                <a:cs typeface="Source Sans 3" pitchFamily="34" charset="-120"/>
              </a:rPr>
              <a:t>„Kada sam prvi put formulisao koncept procesnih konsultacija nasuprot 'ekspertu' ili 'doktoru' u pomažućem odnosu, nastojao sam da istaknem da model koji sad zovem 'kliničkim' modelom počinje od potreba klijenta, vođen je klijentom, podrazumeva rad unutar klijentovog referentnog okvira." — </a:t>
            </a:r>
            <a:pPr algn="l" indent="0" marL="0">
              <a:lnSpc>
                <a:spcPts val="1300"/>
              </a:lnSpc>
              <a:buNone/>
            </a:pPr>
            <a:r>
              <a:rPr lang="en-US" sz="1000" b="1" dirty="0">
                <a:solidFill>
                  <a:srgbClr val="272525"/>
                </a:solidFill>
                <a:latin typeface="Source Sans 3" pitchFamily="34" charset="0"/>
                <a:ea typeface="Source Sans 3" pitchFamily="34" charset="-122"/>
                <a:cs typeface="Source Sans 3" pitchFamily="34" charset="-120"/>
              </a:rPr>
              <a:t>Edgar Schein</a:t>
            </a:r>
            <a:endParaRPr lang="en-US" sz="1000" dirty="0"/>
          </a:p>
        </p:txBody>
      </p:sp>
      <p:sp>
        <p:nvSpPr>
          <p:cNvPr id="13" name="Shape 11"/>
          <p:cNvSpPr/>
          <p:nvPr/>
        </p:nvSpPr>
        <p:spPr>
          <a:xfrm>
            <a:off x="793790" y="3447574"/>
            <a:ext cx="15240" cy="529114"/>
          </a:xfrm>
          <a:prstGeom prst="rect">
            <a:avLst/>
          </a:prstGeom>
          <a:solidFill>
            <a:srgbClr val="769993"/>
          </a:solidFill>
          <a:ln/>
        </p:spPr>
      </p:sp>
      <p:sp>
        <p:nvSpPr>
          <p:cNvPr id="14" name="Shape 12"/>
          <p:cNvSpPr/>
          <p:nvPr/>
        </p:nvSpPr>
        <p:spPr>
          <a:xfrm>
            <a:off x="793790" y="4070985"/>
            <a:ext cx="13042821" cy="426006"/>
          </a:xfrm>
          <a:prstGeom prst="roundRect">
            <a:avLst>
              <a:gd name="adj" fmla="val 12719"/>
            </a:avLst>
          </a:prstGeom>
          <a:solidFill>
            <a:srgbClr val="D3DEDC"/>
          </a:solidFill>
          <a:ln/>
        </p:spPr>
      </p:sp>
      <p:pic>
        <p:nvPicPr>
          <p:cNvPr id="15" name="Image 0" descr="preencoded.png">    </p:cNvPr>
          <p:cNvPicPr>
            <a:picLocks noChangeAspect="1"/>
          </p:cNvPicPr>
          <p:nvPr/>
        </p:nvPicPr>
        <p:blipFill>
          <a:blip r:embed="rId1"/>
          <a:stretch>
            <a:fillRect/>
          </a:stretch>
        </p:blipFill>
        <p:spPr>
          <a:xfrm>
            <a:off x="922734" y="4241125"/>
            <a:ext cx="161211" cy="128945"/>
          </a:xfrm>
          <a:prstGeom prst="rect">
            <a:avLst/>
          </a:prstGeom>
        </p:spPr>
      </p:pic>
      <p:sp>
        <p:nvSpPr>
          <p:cNvPr id="16" name="Text 13"/>
          <p:cNvSpPr/>
          <p:nvPr/>
        </p:nvSpPr>
        <p:spPr>
          <a:xfrm>
            <a:off x="1212890" y="4186952"/>
            <a:ext cx="12494776" cy="170259"/>
          </a:xfrm>
          <a:prstGeom prst="rect">
            <a:avLst/>
          </a:prstGeom>
          <a:noFill/>
          <a:ln/>
        </p:spPr>
        <p:txBody>
          <a:bodyPr wrap="none" lIns="0" tIns="0" rIns="0" bIns="0" rtlCol="0" anchor="t"/>
          <a:lstStyle/>
          <a:p>
            <a:pPr algn="l" indent="0" marL="0">
              <a:lnSpc>
                <a:spcPts val="1300"/>
              </a:lnSpc>
              <a:buNone/>
            </a:pPr>
            <a:r>
              <a:rPr lang="en-US" sz="1000" b="1" dirty="0">
                <a:solidFill>
                  <a:srgbClr val="000000"/>
                </a:solidFill>
                <a:latin typeface="Source Sans 3" pitchFamily="34" charset="0"/>
                <a:ea typeface="Source Sans 3" pitchFamily="34" charset="-122"/>
                <a:cs typeface="Source Sans 3" pitchFamily="34" charset="-120"/>
              </a:rPr>
              <a:t>Ključni uvid:</a:t>
            </a:r>
            <a:pPr algn="l" indent="0" marL="0">
              <a:lnSpc>
                <a:spcPts val="1300"/>
              </a:lnSpc>
              <a:buNone/>
            </a:pPr>
            <a:r>
              <a:rPr lang="en-US" sz="1000" dirty="0">
                <a:solidFill>
                  <a:srgbClr val="000000"/>
                </a:solidFill>
                <a:latin typeface="Source Sans 3" pitchFamily="34" charset="0"/>
                <a:ea typeface="Source Sans 3" pitchFamily="34" charset="-122"/>
                <a:cs typeface="Source Sans 3" pitchFamily="34" charset="-120"/>
              </a:rPr>
              <a:t> Samo klijent zna šta može i želi da uradi. </a:t>
            </a:r>
            <a:pPr algn="l" indent="0" marL="0">
              <a:lnSpc>
                <a:spcPts val="1300"/>
              </a:lnSpc>
              <a:buNone/>
            </a:pPr>
            <a:r>
              <a:rPr lang="en-US" sz="1000" b="1" dirty="0">
                <a:solidFill>
                  <a:srgbClr val="000000"/>
                </a:solidFill>
                <a:latin typeface="Source Sans 3" pitchFamily="34" charset="0"/>
                <a:ea typeface="Source Sans 3" pitchFamily="34" charset="-122"/>
                <a:cs typeface="Source Sans 3" pitchFamily="34" charset="-120"/>
              </a:rPr>
              <a:t>Sve što konsultant radi jeste intervencija</a:t>
            </a:r>
            <a:pPr algn="l" indent="0" marL="0">
              <a:lnSpc>
                <a:spcPts val="1300"/>
              </a:lnSpc>
              <a:buNone/>
            </a:pPr>
            <a:r>
              <a:rPr lang="en-US" sz="1000" dirty="0">
                <a:solidFill>
                  <a:srgbClr val="000000"/>
                </a:solidFill>
                <a:latin typeface="Source Sans 3" pitchFamily="34" charset="0"/>
                <a:ea typeface="Source Sans 3" pitchFamily="34" charset="-122"/>
                <a:cs typeface="Source Sans 3" pitchFamily="34" charset="-120"/>
              </a:rPr>
              <a:t> — svako pitanje, svaki komentar, svako ćutanje utiče na klijentov proces.</a:t>
            </a:r>
            <a:endParaRPr lang="en-US" sz="1000" dirty="0"/>
          </a:p>
        </p:txBody>
      </p:sp>
      <p:sp>
        <p:nvSpPr>
          <p:cNvPr id="17" name="Text 14"/>
          <p:cNvSpPr/>
          <p:nvPr/>
        </p:nvSpPr>
        <p:spPr>
          <a:xfrm>
            <a:off x="793790" y="4622721"/>
            <a:ext cx="6177558" cy="322421"/>
          </a:xfrm>
          <a:prstGeom prst="rect">
            <a:avLst/>
          </a:prstGeom>
          <a:noFill/>
          <a:ln/>
        </p:spPr>
        <p:txBody>
          <a:bodyPr wrap="none" lIns="0" tIns="0" rIns="0" bIns="0" rtlCol="0" anchor="t"/>
          <a:lstStyle/>
          <a:p>
            <a:pPr algn="l" indent="0" marL="0">
              <a:lnSpc>
                <a:spcPts val="2500"/>
              </a:lnSpc>
              <a:buNone/>
            </a:pPr>
            <a:r>
              <a:rPr lang="en-US" sz="2000" b="1" dirty="0">
                <a:solidFill>
                  <a:srgbClr val="769993"/>
                </a:solidFill>
                <a:latin typeface="Montserrat Bold" pitchFamily="34" charset="0"/>
                <a:ea typeface="Montserrat Bold" pitchFamily="34" charset="-122"/>
                <a:cs typeface="Montserrat Bold" pitchFamily="34" charset="-120"/>
              </a:rPr>
              <a:t>Četiri tipa procesnih intervencija (po Scheinu)</a:t>
            </a:r>
            <a:endParaRPr lang="en-US" sz="2000" dirty="0"/>
          </a:p>
        </p:txBody>
      </p:sp>
      <p:pic>
        <p:nvPicPr>
          <p:cNvPr id="18" name="Image 1" descr="preencoded.png">    </p:cNvPr>
          <p:cNvPicPr>
            <a:picLocks noChangeAspect="1"/>
          </p:cNvPicPr>
          <p:nvPr/>
        </p:nvPicPr>
        <p:blipFill>
          <a:blip r:embed="rId2"/>
          <a:stretch>
            <a:fillRect/>
          </a:stretch>
        </p:blipFill>
        <p:spPr>
          <a:xfrm>
            <a:off x="793790" y="5070872"/>
            <a:ext cx="6521410" cy="516017"/>
          </a:xfrm>
          <a:prstGeom prst="rect">
            <a:avLst/>
          </a:prstGeom>
        </p:spPr>
      </p:pic>
      <p:sp>
        <p:nvSpPr>
          <p:cNvPr id="19" name="Text 15"/>
          <p:cNvSpPr/>
          <p:nvPr/>
        </p:nvSpPr>
        <p:spPr>
          <a:xfrm>
            <a:off x="922734" y="5670709"/>
            <a:ext cx="1845231" cy="201454"/>
          </a:xfrm>
          <a:prstGeom prst="rect">
            <a:avLst/>
          </a:prstGeom>
          <a:noFill/>
          <a:ln/>
        </p:spPr>
        <p:txBody>
          <a:bodyPr wrap="none" lIns="0" tIns="0" rIns="0" bIns="0" rtlCol="0" anchor="t"/>
          <a:lstStyle/>
          <a:p>
            <a:pPr algn="l" indent="0" marL="0">
              <a:lnSpc>
                <a:spcPts val="1550"/>
              </a:lnSpc>
              <a:buNone/>
            </a:pPr>
            <a:r>
              <a:rPr lang="en-US" sz="1250" b="1" dirty="0">
                <a:solidFill>
                  <a:srgbClr val="272525"/>
                </a:solidFill>
                <a:latin typeface="Montserrat Bold" pitchFamily="34" charset="0"/>
                <a:ea typeface="Montserrat Bold" pitchFamily="34" charset="-122"/>
                <a:cs typeface="Montserrat Bold" pitchFamily="34" charset="-120"/>
              </a:rPr>
              <a:t>Neutralno istraživanje</a:t>
            </a:r>
            <a:endParaRPr lang="en-US" sz="1250" dirty="0"/>
          </a:p>
        </p:txBody>
      </p:sp>
      <p:sp>
        <p:nvSpPr>
          <p:cNvPr id="20" name="Text 16"/>
          <p:cNvSpPr/>
          <p:nvPr/>
        </p:nvSpPr>
        <p:spPr>
          <a:xfrm>
            <a:off x="922734" y="5922407"/>
            <a:ext cx="6263521" cy="170259"/>
          </a:xfrm>
          <a:prstGeom prst="rect">
            <a:avLst/>
          </a:prstGeom>
          <a:noFill/>
          <a:ln/>
        </p:spPr>
        <p:txBody>
          <a:bodyPr wrap="none" lIns="0" tIns="0" rIns="0" bIns="0" rtlCol="0" anchor="t"/>
          <a:lstStyle/>
          <a:p>
            <a:pPr algn="l" indent="0" marL="0">
              <a:lnSpc>
                <a:spcPts val="1300"/>
              </a:lnSpc>
              <a:buNone/>
            </a:pPr>
            <a:r>
              <a:rPr lang="en-US" sz="1000" dirty="0">
                <a:solidFill>
                  <a:srgbClr val="272525"/>
                </a:solidFill>
                <a:latin typeface="Source Sans 3" pitchFamily="34" charset="0"/>
                <a:ea typeface="Source Sans 3" pitchFamily="34" charset="-122"/>
                <a:cs typeface="Source Sans 3" pitchFamily="34" charset="-120"/>
              </a:rPr>
              <a:t>Minimalna interferencija. „Šta se dešava?", „Opišite detaljnije."</a:t>
            </a:r>
            <a:endParaRPr lang="en-US" sz="1000" dirty="0"/>
          </a:p>
        </p:txBody>
      </p:sp>
      <p:pic>
        <p:nvPicPr>
          <p:cNvPr id="21" name="Image 2" descr="preencoded.png">    </p:cNvPr>
          <p:cNvPicPr>
            <a:picLocks noChangeAspect="1"/>
          </p:cNvPicPr>
          <p:nvPr/>
        </p:nvPicPr>
        <p:blipFill>
          <a:blip r:embed="rId3"/>
          <a:stretch>
            <a:fillRect/>
          </a:stretch>
        </p:blipFill>
        <p:spPr>
          <a:xfrm>
            <a:off x="7315200" y="5070872"/>
            <a:ext cx="6521410" cy="516017"/>
          </a:xfrm>
          <a:prstGeom prst="rect">
            <a:avLst/>
          </a:prstGeom>
        </p:spPr>
      </p:pic>
      <p:sp>
        <p:nvSpPr>
          <p:cNvPr id="22" name="Text 17"/>
          <p:cNvSpPr/>
          <p:nvPr/>
        </p:nvSpPr>
        <p:spPr>
          <a:xfrm>
            <a:off x="7444145" y="5670709"/>
            <a:ext cx="2171700" cy="201454"/>
          </a:xfrm>
          <a:prstGeom prst="rect">
            <a:avLst/>
          </a:prstGeom>
          <a:noFill/>
          <a:ln/>
        </p:spPr>
        <p:txBody>
          <a:bodyPr wrap="none" lIns="0" tIns="0" rIns="0" bIns="0" rtlCol="0" anchor="t"/>
          <a:lstStyle/>
          <a:p>
            <a:pPr algn="l" indent="0" marL="0">
              <a:lnSpc>
                <a:spcPts val="1550"/>
              </a:lnSpc>
              <a:buNone/>
            </a:pPr>
            <a:r>
              <a:rPr lang="en-US" sz="1250" b="1" dirty="0">
                <a:solidFill>
                  <a:srgbClr val="272525"/>
                </a:solidFill>
                <a:latin typeface="Montserrat Bold" pitchFamily="34" charset="0"/>
                <a:ea typeface="Montserrat Bold" pitchFamily="34" charset="-122"/>
                <a:cs typeface="Montserrat Bold" pitchFamily="34" charset="-120"/>
              </a:rPr>
              <a:t>Dijagnostičko istraživanje</a:t>
            </a:r>
            <a:endParaRPr lang="en-US" sz="1250" dirty="0"/>
          </a:p>
        </p:txBody>
      </p:sp>
      <p:sp>
        <p:nvSpPr>
          <p:cNvPr id="23" name="Text 18"/>
          <p:cNvSpPr/>
          <p:nvPr/>
        </p:nvSpPr>
        <p:spPr>
          <a:xfrm>
            <a:off x="7444145" y="5922407"/>
            <a:ext cx="6263521" cy="170259"/>
          </a:xfrm>
          <a:prstGeom prst="rect">
            <a:avLst/>
          </a:prstGeom>
          <a:noFill/>
          <a:ln/>
        </p:spPr>
        <p:txBody>
          <a:bodyPr wrap="none" lIns="0" tIns="0" rIns="0" bIns="0" rtlCol="0" anchor="t"/>
          <a:lstStyle/>
          <a:p>
            <a:pPr algn="l" indent="0" marL="0">
              <a:lnSpc>
                <a:spcPts val="1300"/>
              </a:lnSpc>
              <a:buNone/>
            </a:pPr>
            <a:r>
              <a:rPr lang="en-US" sz="1000" dirty="0">
                <a:solidFill>
                  <a:srgbClr val="272525"/>
                </a:solidFill>
                <a:latin typeface="Source Sans 3" pitchFamily="34" charset="0"/>
                <a:ea typeface="Source Sans 3" pitchFamily="34" charset="-122"/>
                <a:cs typeface="Source Sans 3" pitchFamily="34" charset="-120"/>
              </a:rPr>
              <a:t>Refleksija o uzrocima. „Zašto se to dogodilo?", „Zašto ste to uradili?"</a:t>
            </a:r>
            <a:endParaRPr lang="en-US" sz="1000" dirty="0"/>
          </a:p>
        </p:txBody>
      </p:sp>
      <p:pic>
        <p:nvPicPr>
          <p:cNvPr id="24" name="Image 3" descr="preencoded.png">    </p:cNvPr>
          <p:cNvPicPr>
            <a:picLocks noChangeAspect="1"/>
          </p:cNvPicPr>
          <p:nvPr/>
        </p:nvPicPr>
        <p:blipFill>
          <a:blip r:embed="rId4"/>
          <a:stretch>
            <a:fillRect/>
          </a:stretch>
        </p:blipFill>
        <p:spPr>
          <a:xfrm>
            <a:off x="793790" y="6221611"/>
            <a:ext cx="6521410" cy="516017"/>
          </a:xfrm>
          <a:prstGeom prst="rect">
            <a:avLst/>
          </a:prstGeom>
        </p:spPr>
      </p:pic>
      <p:sp>
        <p:nvSpPr>
          <p:cNvPr id="25" name="Text 19"/>
          <p:cNvSpPr/>
          <p:nvPr/>
        </p:nvSpPr>
        <p:spPr>
          <a:xfrm>
            <a:off x="922734" y="6821448"/>
            <a:ext cx="1744385" cy="201454"/>
          </a:xfrm>
          <a:prstGeom prst="rect">
            <a:avLst/>
          </a:prstGeom>
          <a:noFill/>
          <a:ln/>
        </p:spPr>
        <p:txBody>
          <a:bodyPr wrap="none" lIns="0" tIns="0" rIns="0" bIns="0" rtlCol="0" anchor="t"/>
          <a:lstStyle/>
          <a:p>
            <a:pPr algn="l" indent="0" marL="0">
              <a:lnSpc>
                <a:spcPts val="1550"/>
              </a:lnSpc>
              <a:buNone/>
            </a:pPr>
            <a:r>
              <a:rPr lang="en-US" sz="1250" b="1" dirty="0">
                <a:solidFill>
                  <a:srgbClr val="272525"/>
                </a:solidFill>
                <a:latin typeface="Montserrat Bold" pitchFamily="34" charset="0"/>
                <a:ea typeface="Montserrat Bold" pitchFamily="34" charset="-122"/>
                <a:cs typeface="Montserrat Bold" pitchFamily="34" charset="-120"/>
              </a:rPr>
              <a:t>Akciono orijentisano</a:t>
            </a:r>
            <a:endParaRPr lang="en-US" sz="1250" dirty="0"/>
          </a:p>
        </p:txBody>
      </p:sp>
      <p:sp>
        <p:nvSpPr>
          <p:cNvPr id="26" name="Text 20"/>
          <p:cNvSpPr/>
          <p:nvPr/>
        </p:nvSpPr>
        <p:spPr>
          <a:xfrm>
            <a:off x="922734" y="7073146"/>
            <a:ext cx="6263521" cy="170259"/>
          </a:xfrm>
          <a:prstGeom prst="rect">
            <a:avLst/>
          </a:prstGeom>
          <a:noFill/>
          <a:ln/>
        </p:spPr>
        <p:txBody>
          <a:bodyPr wrap="none" lIns="0" tIns="0" rIns="0" bIns="0" rtlCol="0" anchor="t"/>
          <a:lstStyle/>
          <a:p>
            <a:pPr algn="l" indent="0" marL="0">
              <a:lnSpc>
                <a:spcPts val="1300"/>
              </a:lnSpc>
              <a:buNone/>
            </a:pPr>
            <a:r>
              <a:rPr lang="en-US" sz="1000" dirty="0">
                <a:solidFill>
                  <a:srgbClr val="272525"/>
                </a:solidFill>
                <a:latin typeface="Source Sans 3" pitchFamily="34" charset="0"/>
                <a:ea typeface="Source Sans 3" pitchFamily="34" charset="-122"/>
                <a:cs typeface="Source Sans 3" pitchFamily="34" charset="-120"/>
              </a:rPr>
              <a:t>Akcioni okvir. „Šta ste uradili?", „Šta ćete uraditi?"</a:t>
            </a:r>
            <a:endParaRPr lang="en-US" sz="1000" dirty="0"/>
          </a:p>
        </p:txBody>
      </p:sp>
      <p:pic>
        <p:nvPicPr>
          <p:cNvPr id="27" name="Image 4" descr="preencoded.png">    </p:cNvPr>
          <p:cNvPicPr>
            <a:picLocks noChangeAspect="1"/>
          </p:cNvPicPr>
          <p:nvPr/>
        </p:nvPicPr>
        <p:blipFill>
          <a:blip r:embed="rId5"/>
          <a:stretch>
            <a:fillRect/>
          </a:stretch>
        </p:blipFill>
        <p:spPr>
          <a:xfrm>
            <a:off x="7315200" y="6221611"/>
            <a:ext cx="6521410" cy="516017"/>
          </a:xfrm>
          <a:prstGeom prst="rect">
            <a:avLst/>
          </a:prstGeom>
        </p:spPr>
      </p:pic>
      <p:sp>
        <p:nvSpPr>
          <p:cNvPr id="28" name="Text 21"/>
          <p:cNvSpPr/>
          <p:nvPr/>
        </p:nvSpPr>
        <p:spPr>
          <a:xfrm>
            <a:off x="7444145" y="6821448"/>
            <a:ext cx="1612583" cy="201454"/>
          </a:xfrm>
          <a:prstGeom prst="rect">
            <a:avLst/>
          </a:prstGeom>
          <a:noFill/>
          <a:ln/>
        </p:spPr>
        <p:txBody>
          <a:bodyPr wrap="none" lIns="0" tIns="0" rIns="0" bIns="0" rtlCol="0" anchor="t"/>
          <a:lstStyle/>
          <a:p>
            <a:pPr algn="l" indent="0" marL="0">
              <a:lnSpc>
                <a:spcPts val="1550"/>
              </a:lnSpc>
              <a:buNone/>
            </a:pPr>
            <a:r>
              <a:rPr lang="en-US" sz="1250" b="1" dirty="0">
                <a:solidFill>
                  <a:srgbClr val="272525"/>
                </a:solidFill>
                <a:latin typeface="Montserrat Bold" pitchFamily="34" charset="0"/>
                <a:ea typeface="Montserrat Bold" pitchFamily="34" charset="-122"/>
                <a:cs typeface="Montserrat Bold" pitchFamily="34" charset="-120"/>
              </a:rPr>
              <a:t>Konfrontativno</a:t>
            </a:r>
            <a:endParaRPr lang="en-US" sz="1250" dirty="0"/>
          </a:p>
        </p:txBody>
      </p:sp>
      <p:sp>
        <p:nvSpPr>
          <p:cNvPr id="29" name="Text 22"/>
          <p:cNvSpPr/>
          <p:nvPr/>
        </p:nvSpPr>
        <p:spPr>
          <a:xfrm>
            <a:off x="7444145" y="7073146"/>
            <a:ext cx="6263521" cy="170259"/>
          </a:xfrm>
          <a:prstGeom prst="rect">
            <a:avLst/>
          </a:prstGeom>
          <a:noFill/>
          <a:ln/>
        </p:spPr>
        <p:txBody>
          <a:bodyPr wrap="none" lIns="0" tIns="0" rIns="0" bIns="0" rtlCol="0" anchor="t"/>
          <a:lstStyle/>
          <a:p>
            <a:pPr algn="l" indent="0" marL="0">
              <a:lnSpc>
                <a:spcPts val="1300"/>
              </a:lnSpc>
              <a:buNone/>
            </a:pPr>
            <a:r>
              <a:rPr lang="en-US" sz="1000" dirty="0">
                <a:solidFill>
                  <a:srgbClr val="272525"/>
                </a:solidFill>
                <a:latin typeface="Source Sans 3" pitchFamily="34" charset="0"/>
                <a:ea typeface="Source Sans 3" pitchFamily="34" charset="-122"/>
                <a:cs typeface="Source Sans 3" pitchFamily="34" charset="-120"/>
              </a:rPr>
              <a:t>Sugestije, saveti, direktivne intervencije. Najinvazivniji tip.</a:t>
            </a:r>
            <a:endParaRPr lang="en-US" sz="1000" dirty="0"/>
          </a:p>
        </p:txBody>
      </p:sp>
      <p:sp>
        <p:nvSpPr>
          <p:cNvPr id="30" name="Text 23"/>
          <p:cNvSpPr/>
          <p:nvPr/>
        </p:nvSpPr>
        <p:spPr>
          <a:xfrm>
            <a:off x="793790" y="7466648"/>
            <a:ext cx="13042821" cy="170259"/>
          </a:xfrm>
          <a:prstGeom prst="rect">
            <a:avLst/>
          </a:prstGeom>
          <a:noFill/>
          <a:ln/>
        </p:spPr>
        <p:txBody>
          <a:bodyPr wrap="none" lIns="0" tIns="0" rIns="0" bIns="0" rtlCol="0" anchor="t"/>
          <a:lstStyle/>
          <a:p>
            <a:pPr algn="l" indent="0" marL="0">
              <a:lnSpc>
                <a:spcPts val="1300"/>
              </a:lnSpc>
              <a:buNone/>
            </a:pPr>
            <a:r>
              <a:rPr lang="en-US" sz="1000" dirty="0">
                <a:solidFill>
                  <a:srgbClr val="272525"/>
                </a:solidFill>
                <a:latin typeface="Source Sans 3" pitchFamily="34" charset="0"/>
                <a:ea typeface="Source Sans 3" pitchFamily="34" charset="-122"/>
                <a:cs typeface="Source Sans 3" pitchFamily="34" charset="-120"/>
              </a:rPr>
              <a:t>Progresija je od najmanje ka najinvazivnijoj. Schein insistira: </a:t>
            </a:r>
            <a:pPr algn="l" indent="0" marL="0">
              <a:lnSpc>
                <a:spcPts val="1300"/>
              </a:lnSpc>
              <a:buNone/>
            </a:pPr>
            <a:r>
              <a:rPr lang="en-US" sz="1000" b="1" dirty="0">
                <a:solidFill>
                  <a:srgbClr val="272525"/>
                </a:solidFill>
                <a:latin typeface="Source Sans 3" pitchFamily="34" charset="0"/>
                <a:ea typeface="Source Sans 3" pitchFamily="34" charset="-122"/>
                <a:cs typeface="Source Sans 3" pitchFamily="34" charset="-120"/>
              </a:rPr>
              <a:t>počnite sa neutralnim istraživanjem</a:t>
            </a:r>
            <a:pPr algn="l" indent="0" marL="0">
              <a:lnSpc>
                <a:spcPts val="1300"/>
              </a:lnSpc>
              <a:buNone/>
            </a:pPr>
            <a:r>
              <a:rPr lang="en-US" sz="1000" dirty="0">
                <a:solidFill>
                  <a:srgbClr val="272525"/>
                </a:solidFill>
                <a:latin typeface="Source Sans 3" pitchFamily="34" charset="0"/>
                <a:ea typeface="Source Sans 3" pitchFamily="34" charset="-122"/>
                <a:cs typeface="Source Sans 3" pitchFamily="34" charset="-120"/>
              </a:rPr>
              <a:t>. Najčešća greška konsultanata je da preskoče prva dva tipa i krenu odmah sa savetom — pre nego što su razumeli klijentov okvir.</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793790" y="1260872"/>
            <a:ext cx="8603813" cy="496133"/>
          </a:xfrm>
          <a:prstGeom prst="rect">
            <a:avLst/>
          </a:prstGeom>
          <a:noFill/>
          <a:ln/>
        </p:spPr>
        <p:txBody>
          <a:bodyPr wrap="none" lIns="0" tIns="0" rIns="0" bIns="0" rtlCol="0" anchor="t"/>
          <a:lstStyle/>
          <a:p>
            <a:pPr algn="l" indent="0" marL="0">
              <a:lnSpc>
                <a:spcPts val="3900"/>
              </a:lnSpc>
              <a:buNone/>
            </a:pPr>
            <a:r>
              <a:rPr lang="en-US" sz="3100" b="1" dirty="0">
                <a:solidFill>
                  <a:srgbClr val="769993"/>
                </a:solidFill>
                <a:latin typeface="Montserrat Bold" pitchFamily="34" charset="0"/>
                <a:ea typeface="Montserrat Bold" pitchFamily="34" charset="-122"/>
                <a:cs typeface="Montserrat Bold" pitchFamily="34" charset="-120"/>
              </a:rPr>
              <a:t>Konkretni postupci procesne intervencije</a:t>
            </a:r>
            <a:endParaRPr lang="en-US" sz="3100" dirty="0"/>
          </a:p>
        </p:txBody>
      </p:sp>
      <p:pic>
        <p:nvPicPr>
          <p:cNvPr id="3" name="Image 0" descr="preencoded.png">    </p:cNvPr>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793790" y="2153841"/>
            <a:ext cx="496133" cy="496133"/>
          </a:xfrm>
          <a:prstGeom prst="rect">
            <a:avLst/>
          </a:prstGeom>
        </p:spPr>
      </p:pic>
      <p:sp>
        <p:nvSpPr>
          <p:cNvPr id="4" name="Text 1"/>
          <p:cNvSpPr/>
          <p:nvPr/>
        </p:nvSpPr>
        <p:spPr>
          <a:xfrm>
            <a:off x="793790" y="2897981"/>
            <a:ext cx="3323392" cy="310158"/>
          </a:xfrm>
          <a:prstGeom prst="rect">
            <a:avLst/>
          </a:prstGeom>
          <a:noFill/>
          <a:ln/>
        </p:spPr>
        <p:txBody>
          <a:bodyPr wrap="non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Sumiranje i pojašnjavanje</a:t>
            </a:r>
            <a:endParaRPr lang="en-US" sz="1950" dirty="0"/>
          </a:p>
        </p:txBody>
      </p:sp>
      <p:sp>
        <p:nvSpPr>
          <p:cNvPr id="5" name="Text 2"/>
          <p:cNvSpPr/>
          <p:nvPr/>
        </p:nvSpPr>
        <p:spPr>
          <a:xfrm>
            <a:off x="793790" y="3327202"/>
            <a:ext cx="4182189" cy="95261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„Ako sam vas dobro razumeo..." / „Šta tačno mislite pod X?" — proverava razumevanje i vraća klijentu njegov okvir.</a:t>
            </a:r>
            <a:endParaRPr lang="en-US" sz="1550" dirty="0"/>
          </a:p>
        </p:txBody>
      </p:sp>
      <p:pic>
        <p:nvPicPr>
          <p:cNvPr id="6" name="Image 1" descr="preencoded.png">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223986" y="2153841"/>
            <a:ext cx="496133" cy="496133"/>
          </a:xfrm>
          <a:prstGeom prst="rect">
            <a:avLst/>
          </a:prstGeom>
        </p:spPr>
      </p:pic>
      <p:sp>
        <p:nvSpPr>
          <p:cNvPr id="7" name="Text 3"/>
          <p:cNvSpPr/>
          <p:nvPr/>
        </p:nvSpPr>
        <p:spPr>
          <a:xfrm>
            <a:off x="5223986" y="2897981"/>
            <a:ext cx="4081701" cy="310158"/>
          </a:xfrm>
          <a:prstGeom prst="rect">
            <a:avLst/>
          </a:prstGeom>
          <a:noFill/>
          <a:ln/>
        </p:spPr>
        <p:txBody>
          <a:bodyPr wrap="non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Aktivno slušanje i reflektovanje</a:t>
            </a:r>
            <a:endParaRPr lang="en-US" sz="1950" dirty="0"/>
          </a:p>
        </p:txBody>
      </p:sp>
      <p:sp>
        <p:nvSpPr>
          <p:cNvPr id="8" name="Text 4"/>
          <p:cNvSpPr/>
          <p:nvPr/>
        </p:nvSpPr>
        <p:spPr>
          <a:xfrm>
            <a:off x="5223986" y="3327202"/>
            <a:ext cx="4182308" cy="95261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Potpuna pažnja + „Čujem da ste frustrirani..." — validacija emocionalnog sadržaja bez preuzimanja vlasništva nad problemom.</a:t>
            </a:r>
            <a:endParaRPr lang="en-US" sz="1550" dirty="0"/>
          </a:p>
        </p:txBody>
      </p:sp>
      <p:pic>
        <p:nvPicPr>
          <p:cNvPr id="9" name="Image 2" descr="preencoded.png">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654302" y="2153841"/>
            <a:ext cx="496133" cy="496133"/>
          </a:xfrm>
          <a:prstGeom prst="rect">
            <a:avLst/>
          </a:prstGeom>
        </p:spPr>
      </p:pic>
      <p:sp>
        <p:nvSpPr>
          <p:cNvPr id="10" name="Text 5"/>
          <p:cNvSpPr/>
          <p:nvPr/>
        </p:nvSpPr>
        <p:spPr>
          <a:xfrm>
            <a:off x="9654302" y="2897981"/>
            <a:ext cx="2709029" cy="310158"/>
          </a:xfrm>
          <a:prstGeom prst="rect">
            <a:avLst/>
          </a:prstGeom>
          <a:noFill/>
          <a:ln/>
        </p:spPr>
        <p:txBody>
          <a:bodyPr wrap="non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Modelovanje i fidbek</a:t>
            </a:r>
            <a:endParaRPr lang="en-US" sz="1950" dirty="0"/>
          </a:p>
        </p:txBody>
      </p:sp>
      <p:sp>
        <p:nvSpPr>
          <p:cNvPr id="11" name="Text 6"/>
          <p:cNvSpPr/>
          <p:nvPr/>
        </p:nvSpPr>
        <p:spPr>
          <a:xfrm>
            <a:off x="9654302" y="3327202"/>
            <a:ext cx="4182308" cy="95261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Sopstveno ponašanje kao model + davanje povratnih informacija na ono što konsultant opaža u procesu.</a:t>
            </a:r>
            <a:endParaRPr lang="en-US" sz="1550" dirty="0"/>
          </a:p>
        </p:txBody>
      </p:sp>
      <p:sp>
        <p:nvSpPr>
          <p:cNvPr id="12" name="Shape 7"/>
          <p:cNvSpPr/>
          <p:nvPr/>
        </p:nvSpPr>
        <p:spPr>
          <a:xfrm>
            <a:off x="793790" y="4503063"/>
            <a:ext cx="13042821" cy="1160740"/>
          </a:xfrm>
          <a:prstGeom prst="roundRect">
            <a:avLst>
              <a:gd name="adj" fmla="val 7182"/>
            </a:avLst>
          </a:prstGeom>
          <a:solidFill>
            <a:srgbClr val="B6D6FC"/>
          </a:solidFill>
          <a:ln/>
        </p:spPr>
      </p:sp>
      <p:pic>
        <p:nvPicPr>
          <p:cNvPr id="13" name="Image 3" descr="preencoded.png">    </p:cNvPr>
          <p:cNvPicPr>
            <a:picLocks noChangeAspect="1"/>
          </p:cNvPicPr>
          <p:nvPr/>
        </p:nvPicPr>
        <p:blipFill>
          <a:blip r:embed="rId7"/>
          <a:stretch>
            <a:fillRect/>
          </a:stretch>
        </p:blipFill>
        <p:spPr>
          <a:xfrm>
            <a:off x="992148" y="4798338"/>
            <a:ext cx="248007" cy="198358"/>
          </a:xfrm>
          <a:prstGeom prst="rect">
            <a:avLst/>
          </a:prstGeom>
        </p:spPr>
      </p:pic>
      <p:sp>
        <p:nvSpPr>
          <p:cNvPr id="14" name="Text 8"/>
          <p:cNvSpPr/>
          <p:nvPr/>
        </p:nvSpPr>
        <p:spPr>
          <a:xfrm>
            <a:off x="1438513" y="4750951"/>
            <a:ext cx="12199739" cy="635079"/>
          </a:xfrm>
          <a:prstGeom prst="rect">
            <a:avLst/>
          </a:prstGeom>
          <a:noFill/>
          <a:ln/>
        </p:spPr>
        <p:txBody>
          <a:bodyPr wrap="square" lIns="0" tIns="0" rIns="0" bIns="0" rtlCol="0" anchor="t"/>
          <a:lstStyle/>
          <a:p>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Procesna konsultacija nije samo jedna intervencija — to je </a:t>
            </a:r>
            <a:pPr algn="l" indent="0" marL="0">
              <a:lnSpc>
                <a:spcPts val="2500"/>
              </a:lnSpc>
              <a:buNone/>
            </a:pPr>
            <a:r>
              <a:rPr lang="en-US" sz="1550" b="1" dirty="0">
                <a:solidFill>
                  <a:srgbClr val="000000"/>
                </a:solidFill>
                <a:latin typeface="Source Sans 3" pitchFamily="34" charset="0"/>
                <a:ea typeface="Source Sans 3" pitchFamily="34" charset="-122"/>
                <a:cs typeface="Source Sans 3" pitchFamily="34" charset="-120"/>
              </a:rPr>
              <a:t>stav prema pomažućem odnosu</a:t>
            </a:r>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 koji podjednako važi za kouča, timskog facilitatora, organizacionog konsultanta i internog HR partnera.</a:t>
            </a:r>
            <a:endParaRPr lang="en-US" sz="1550" dirty="0"/>
          </a:p>
        </p:txBody>
      </p:sp>
      <p:sp>
        <p:nvSpPr>
          <p:cNvPr id="15" name="Text 9"/>
          <p:cNvSpPr/>
          <p:nvPr/>
        </p:nvSpPr>
        <p:spPr>
          <a:xfrm>
            <a:off x="1091446" y="6110288"/>
            <a:ext cx="12745164" cy="63507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Da li je procesna konsultacija u Scheinovom smislu intervencija ili stav? Gde je granica između „konsultant koji pomaže klijentu da sam dođe do odgovora" i „konsultant koji ne daje vrednost za novac"?</a:t>
            </a:r>
            <a:endParaRPr lang="en-US" sz="1550" dirty="0"/>
          </a:p>
        </p:txBody>
      </p:sp>
      <p:sp>
        <p:nvSpPr>
          <p:cNvPr id="16" name="Shape 10"/>
          <p:cNvSpPr/>
          <p:nvPr/>
        </p:nvSpPr>
        <p:spPr>
          <a:xfrm>
            <a:off x="793790" y="5887045"/>
            <a:ext cx="22860" cy="1081564"/>
          </a:xfrm>
          <a:prstGeom prst="rect">
            <a:avLst/>
          </a:prstGeom>
          <a:solidFill>
            <a:srgbClr val="769993"/>
          </a:solidFill>
          <a:ln/>
        </p:spPr>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Shape 0"/>
          <p:cNvSpPr/>
          <p:nvPr/>
        </p:nvSpPr>
        <p:spPr>
          <a:xfrm>
            <a:off x="793790" y="797719"/>
            <a:ext cx="498634" cy="234553"/>
          </a:xfrm>
          <a:prstGeom prst="roundRect">
            <a:avLst>
              <a:gd name="adj" fmla="val 19902"/>
            </a:avLst>
          </a:prstGeom>
          <a:solidFill>
            <a:srgbClr val="E2E9E8"/>
          </a:solidFill>
          <a:ln/>
        </p:spPr>
      </p:sp>
      <p:sp>
        <p:nvSpPr>
          <p:cNvPr id="3" name="Text 1"/>
          <p:cNvSpPr/>
          <p:nvPr/>
        </p:nvSpPr>
        <p:spPr>
          <a:xfrm>
            <a:off x="877133" y="839391"/>
            <a:ext cx="331946" cy="151209"/>
          </a:xfrm>
          <a:prstGeom prst="rect">
            <a:avLst/>
          </a:prstGeom>
          <a:noFill/>
          <a:ln/>
        </p:spPr>
        <p:txBody>
          <a:bodyPr wrap="none" lIns="0" tIns="0" rIns="0" bIns="0" rtlCol="0" anchor="t"/>
          <a:lstStyle/>
          <a:p>
            <a:pPr algn="l" indent="0" marL="0">
              <a:lnSpc>
                <a:spcPts val="1150"/>
              </a:lnSpc>
              <a:buNone/>
            </a:pPr>
            <a:r>
              <a:rPr lang="en-US" sz="850" dirty="0">
                <a:solidFill>
                  <a:srgbClr val="272525"/>
                </a:solidFill>
                <a:latin typeface="Source Sans 3" pitchFamily="34" charset="0"/>
                <a:ea typeface="Source Sans 3" pitchFamily="34" charset="-122"/>
                <a:cs typeface="Source Sans 3" pitchFamily="34" charset="-120"/>
              </a:rPr>
              <a:t>BLOK 5</a:t>
            </a:r>
            <a:endParaRPr lang="en-US" sz="850" dirty="0"/>
          </a:p>
        </p:txBody>
      </p:sp>
      <p:sp>
        <p:nvSpPr>
          <p:cNvPr id="4" name="Text 2"/>
          <p:cNvSpPr/>
          <p:nvPr/>
        </p:nvSpPr>
        <p:spPr>
          <a:xfrm>
            <a:off x="793790" y="1071086"/>
            <a:ext cx="8977908" cy="434102"/>
          </a:xfrm>
          <a:prstGeom prst="rect">
            <a:avLst/>
          </a:prstGeom>
          <a:noFill/>
          <a:ln/>
        </p:spPr>
        <p:txBody>
          <a:bodyPr wrap="none" lIns="0" tIns="0" rIns="0" bIns="0" rtlCol="0" anchor="t"/>
          <a:lstStyle/>
          <a:p>
            <a:pPr algn="l" indent="0" marL="0">
              <a:lnSpc>
                <a:spcPts val="3400"/>
              </a:lnSpc>
              <a:buNone/>
            </a:pPr>
            <a:r>
              <a:rPr lang="en-US" sz="2700" b="1" dirty="0">
                <a:solidFill>
                  <a:srgbClr val="769993"/>
                </a:solidFill>
                <a:latin typeface="Montserrat Bold" pitchFamily="34" charset="0"/>
                <a:ea typeface="Montserrat Bold" pitchFamily="34" charset="-122"/>
                <a:cs typeface="Montserrat Bold" pitchFamily="34" charset="-120"/>
              </a:rPr>
              <a:t>Timski nivo — tim bilding, timski kouč, facilitacija</a:t>
            </a:r>
            <a:endParaRPr lang="en-US" sz="2700" dirty="0"/>
          </a:p>
        </p:txBody>
      </p:sp>
      <p:sp>
        <p:nvSpPr>
          <p:cNvPr id="5" name="Shape 3"/>
          <p:cNvSpPr/>
          <p:nvPr/>
        </p:nvSpPr>
        <p:spPr>
          <a:xfrm>
            <a:off x="793790" y="1651040"/>
            <a:ext cx="13042821" cy="666631"/>
          </a:xfrm>
          <a:prstGeom prst="roundRect">
            <a:avLst>
              <a:gd name="adj" fmla="val 8753"/>
            </a:avLst>
          </a:prstGeom>
          <a:solidFill>
            <a:srgbClr val="D3DEDC"/>
          </a:solidFill>
          <a:ln/>
        </p:spPr>
      </p:sp>
      <p:pic>
        <p:nvPicPr>
          <p:cNvPr id="6" name="Image 0" descr="preencoded.png">    </p:cNvPr>
          <p:cNvPicPr>
            <a:picLocks noChangeAspect="1"/>
          </p:cNvPicPr>
          <p:nvPr/>
        </p:nvPicPr>
        <p:blipFill>
          <a:blip r:embed="rId1"/>
          <a:stretch>
            <a:fillRect/>
          </a:stretch>
        </p:blipFill>
        <p:spPr>
          <a:xfrm>
            <a:off x="932617" y="1840111"/>
            <a:ext cx="173593" cy="138827"/>
          </a:xfrm>
          <a:prstGeom prst="rect">
            <a:avLst/>
          </a:prstGeom>
        </p:spPr>
      </p:pic>
      <p:sp>
        <p:nvSpPr>
          <p:cNvPr id="7" name="Text 4"/>
          <p:cNvSpPr/>
          <p:nvPr/>
        </p:nvSpPr>
        <p:spPr>
          <a:xfrm>
            <a:off x="1245037" y="1782842"/>
            <a:ext cx="12452747" cy="377904"/>
          </a:xfrm>
          <a:prstGeom prst="rect">
            <a:avLst/>
          </a:prstGeom>
          <a:noFill/>
          <a:ln/>
        </p:spPr>
        <p:txBody>
          <a:bodyPr wrap="square" lIns="0" tIns="0" rIns="0" bIns="0" rtlCol="0" anchor="t"/>
          <a:lstStyle/>
          <a:p>
            <a:pPr algn="l" indent="0" marL="0">
              <a:lnSpc>
                <a:spcPts val="1450"/>
              </a:lnSpc>
              <a:buNone/>
            </a:pPr>
            <a:r>
              <a:rPr lang="en-US" sz="1050" b="1" dirty="0">
                <a:solidFill>
                  <a:srgbClr val="000000"/>
                </a:solidFill>
                <a:latin typeface="Source Sans 3" pitchFamily="34" charset="0"/>
                <a:ea typeface="Source Sans 3" pitchFamily="34" charset="-122"/>
                <a:cs typeface="Source Sans 3" pitchFamily="34" charset="-120"/>
              </a:rPr>
              <a:t>Zašto timovi traže posebne intervencije:</a:t>
            </a:r>
            <a:pPr algn="l" indent="0" marL="0">
              <a:lnSpc>
                <a:spcPts val="1450"/>
              </a:lnSpc>
              <a:buNone/>
            </a:pPr>
            <a:r>
              <a:rPr lang="en-US" sz="1050" dirty="0">
                <a:solidFill>
                  <a:srgbClr val="000000"/>
                </a:solidFill>
                <a:latin typeface="Source Sans 3" pitchFamily="34" charset="0"/>
                <a:ea typeface="Source Sans 3" pitchFamily="34" charset="-122"/>
                <a:cs typeface="Source Sans 3" pitchFamily="34" charset="-120"/>
              </a:rPr>
              <a:t> Tim nije isto što i grupa. Tim ima zajednički cilj, međuzavisne uloge, kolektivnu odgovornost za ishod. Intervencije na timskom nivou moraju adresirati specifičnu dinamiku međuzavisnosti.</a:t>
            </a:r>
            <a:endParaRPr lang="en-US" sz="1050" dirty="0"/>
          </a:p>
        </p:txBody>
      </p:sp>
      <p:sp>
        <p:nvSpPr>
          <p:cNvPr id="8" name="Text 5"/>
          <p:cNvSpPr/>
          <p:nvPr/>
        </p:nvSpPr>
        <p:spPr>
          <a:xfrm>
            <a:off x="793790" y="2463522"/>
            <a:ext cx="3958590" cy="347305"/>
          </a:xfrm>
          <a:prstGeom prst="rect">
            <a:avLst/>
          </a:prstGeom>
          <a:noFill/>
          <a:ln/>
        </p:spPr>
        <p:txBody>
          <a:bodyPr wrap="none" lIns="0" tIns="0" rIns="0" bIns="0" rtlCol="0" anchor="t"/>
          <a:lstStyle/>
          <a:p>
            <a:pPr algn="l" indent="0" marL="0">
              <a:lnSpc>
                <a:spcPts val="2700"/>
              </a:lnSpc>
              <a:buNone/>
            </a:pPr>
            <a:r>
              <a:rPr lang="en-US" sz="2150" b="1" dirty="0">
                <a:solidFill>
                  <a:srgbClr val="769993"/>
                </a:solidFill>
                <a:latin typeface="Montserrat Bold" pitchFamily="34" charset="0"/>
                <a:ea typeface="Montserrat Bold" pitchFamily="34" charset="-122"/>
                <a:cs typeface="Montserrat Bold" pitchFamily="34" charset="-120"/>
              </a:rPr>
              <a:t>Tim bilding (Hawkins, 2012)</a:t>
            </a:r>
            <a:endParaRPr lang="en-US" sz="2150" dirty="0"/>
          </a:p>
        </p:txBody>
      </p:sp>
      <p:sp>
        <p:nvSpPr>
          <p:cNvPr id="9" name="Text 6"/>
          <p:cNvSpPr/>
          <p:nvPr/>
        </p:nvSpPr>
        <p:spPr>
          <a:xfrm>
            <a:off x="793790" y="2956679"/>
            <a:ext cx="13042821" cy="188952"/>
          </a:xfrm>
          <a:prstGeom prst="rect">
            <a:avLst/>
          </a:prstGeom>
          <a:noFill/>
          <a:ln/>
        </p:spPr>
        <p:txBody>
          <a:bodyPr wrap="none" lIns="0" tIns="0" rIns="0" bIns="0" rtlCol="0" anchor="t"/>
          <a:lstStyle/>
          <a:p>
            <a:pPr algn="l" indent="0" marL="0">
              <a:lnSpc>
                <a:spcPts val="1450"/>
              </a:lnSpc>
              <a:buNone/>
            </a:pPr>
            <a:r>
              <a:rPr lang="en-US" sz="1050" dirty="0">
                <a:solidFill>
                  <a:srgbClr val="272525"/>
                </a:solidFill>
                <a:latin typeface="Source Sans 3" pitchFamily="34" charset="0"/>
                <a:ea typeface="Source Sans 3" pitchFamily="34" charset="-122"/>
                <a:cs typeface="Source Sans 3" pitchFamily="34" charset="-120"/>
              </a:rPr>
              <a:t>Proces koji ima za cilj unapređivanje saradnje u timu, najčešće u ranim fazama razvoja. Istraživanja pokazuju da aktivnosti bez veze sa realnim poslom tima retko imaju održiv efekat.</a:t>
            </a:r>
            <a:endParaRPr lang="en-US" sz="1050" dirty="0"/>
          </a:p>
        </p:txBody>
      </p:sp>
      <p:sp>
        <p:nvSpPr>
          <p:cNvPr id="10" name="Shape 7"/>
          <p:cNvSpPr/>
          <p:nvPr/>
        </p:nvSpPr>
        <p:spPr>
          <a:xfrm>
            <a:off x="793790" y="3254931"/>
            <a:ext cx="13042821" cy="1499235"/>
          </a:xfrm>
          <a:prstGeom prst="roundRect">
            <a:avLst>
              <a:gd name="adj" fmla="val 3892"/>
            </a:avLst>
          </a:prstGeom>
          <a:solidFill>
            <a:srgbClr val="E2E9E8"/>
          </a:solidFill>
          <a:ln w="7620">
            <a:solidFill>
              <a:srgbClr val="C8CFCE"/>
            </a:solidFill>
            <a:prstDash val="solid"/>
          </a:ln>
        </p:spPr>
      </p:sp>
      <p:sp>
        <p:nvSpPr>
          <p:cNvPr id="11" name="Shape 8"/>
          <p:cNvSpPr/>
          <p:nvPr/>
        </p:nvSpPr>
        <p:spPr>
          <a:xfrm>
            <a:off x="801410" y="3262551"/>
            <a:ext cx="6513790" cy="741998"/>
          </a:xfrm>
          <a:prstGeom prst="roundRect">
            <a:avLst>
              <a:gd name="adj" fmla="val 7864"/>
            </a:avLst>
          </a:prstGeom>
          <a:solidFill>
            <a:srgbClr val="E2E9E8"/>
          </a:solidFill>
          <a:ln/>
        </p:spPr>
      </p:sp>
      <p:sp>
        <p:nvSpPr>
          <p:cNvPr id="12" name="Text 9"/>
          <p:cNvSpPr/>
          <p:nvPr/>
        </p:nvSpPr>
        <p:spPr>
          <a:xfrm>
            <a:off x="940237" y="3401378"/>
            <a:ext cx="1736646" cy="217051"/>
          </a:xfrm>
          <a:prstGeom prst="rect">
            <a:avLst/>
          </a:prstGeom>
          <a:noFill/>
          <a:ln/>
        </p:spPr>
        <p:txBody>
          <a:bodyPr wrap="none" lIns="0" tIns="0" rIns="0" bIns="0" rtlCol="0" anchor="t"/>
          <a:lstStyle/>
          <a:p>
            <a:pPr algn="l" indent="0" marL="0">
              <a:lnSpc>
                <a:spcPts val="1700"/>
              </a:lnSpc>
              <a:buNone/>
            </a:pPr>
            <a:r>
              <a:rPr lang="en-US" sz="1350" b="1" dirty="0">
                <a:solidFill>
                  <a:srgbClr val="272525"/>
                </a:solidFill>
                <a:latin typeface="Montserrat Bold" pitchFamily="34" charset="0"/>
                <a:ea typeface="Montserrat Bold" pitchFamily="34" charset="-122"/>
                <a:cs typeface="Montserrat Bold" pitchFamily="34" charset="-120"/>
              </a:rPr>
              <a:t>Zadatak</a:t>
            </a:r>
            <a:endParaRPr lang="en-US" sz="1350" dirty="0"/>
          </a:p>
        </p:txBody>
      </p:sp>
      <p:sp>
        <p:nvSpPr>
          <p:cNvPr id="13" name="Text 10"/>
          <p:cNvSpPr/>
          <p:nvPr/>
        </p:nvSpPr>
        <p:spPr>
          <a:xfrm>
            <a:off x="940237" y="3676769"/>
            <a:ext cx="6236137" cy="188952"/>
          </a:xfrm>
          <a:prstGeom prst="rect">
            <a:avLst/>
          </a:prstGeom>
          <a:noFill/>
          <a:ln/>
        </p:spPr>
        <p:txBody>
          <a:bodyPr wrap="none" lIns="0" tIns="0" rIns="0" bIns="0" rtlCol="0" anchor="t"/>
          <a:lstStyle/>
          <a:p>
            <a:pPr algn="l" indent="0" marL="0">
              <a:lnSpc>
                <a:spcPts val="1450"/>
              </a:lnSpc>
              <a:buNone/>
            </a:pPr>
            <a:r>
              <a:rPr lang="en-US" sz="1050" dirty="0">
                <a:solidFill>
                  <a:srgbClr val="272525"/>
                </a:solidFill>
                <a:latin typeface="Source Sans 3" pitchFamily="34" charset="0"/>
                <a:ea typeface="Source Sans 3" pitchFamily="34" charset="-122"/>
                <a:cs typeface="Source Sans 3" pitchFamily="34" charset="-120"/>
              </a:rPr>
              <a:t>Razjašnjavanje ciljeva, uloga, procedura</a:t>
            </a:r>
            <a:endParaRPr lang="en-US" sz="1050" dirty="0"/>
          </a:p>
        </p:txBody>
      </p:sp>
      <p:sp>
        <p:nvSpPr>
          <p:cNvPr id="14" name="Shape 11"/>
          <p:cNvSpPr/>
          <p:nvPr/>
        </p:nvSpPr>
        <p:spPr>
          <a:xfrm>
            <a:off x="7315200" y="3262551"/>
            <a:ext cx="6513790" cy="741998"/>
          </a:xfrm>
          <a:prstGeom prst="rect">
            <a:avLst/>
          </a:prstGeom>
          <a:solidFill>
            <a:srgbClr val="E2E9E8"/>
          </a:solidFill>
          <a:ln/>
        </p:spPr>
      </p:sp>
      <p:sp>
        <p:nvSpPr>
          <p:cNvPr id="15" name="Shape 12"/>
          <p:cNvSpPr/>
          <p:nvPr/>
        </p:nvSpPr>
        <p:spPr>
          <a:xfrm>
            <a:off x="7315200" y="3262551"/>
            <a:ext cx="15240" cy="741998"/>
          </a:xfrm>
          <a:prstGeom prst="roundRect">
            <a:avLst>
              <a:gd name="adj" fmla="val 382883"/>
            </a:avLst>
          </a:prstGeom>
          <a:solidFill>
            <a:srgbClr val="C8CFCE"/>
          </a:solidFill>
          <a:ln/>
        </p:spPr>
      </p:sp>
      <p:sp>
        <p:nvSpPr>
          <p:cNvPr id="16" name="Text 13"/>
          <p:cNvSpPr/>
          <p:nvPr/>
        </p:nvSpPr>
        <p:spPr>
          <a:xfrm>
            <a:off x="7454027" y="3401378"/>
            <a:ext cx="1736646" cy="217051"/>
          </a:xfrm>
          <a:prstGeom prst="rect">
            <a:avLst/>
          </a:prstGeom>
          <a:noFill/>
          <a:ln/>
        </p:spPr>
        <p:txBody>
          <a:bodyPr wrap="none" lIns="0" tIns="0" rIns="0" bIns="0" rtlCol="0" anchor="t"/>
          <a:lstStyle/>
          <a:p>
            <a:pPr algn="l" indent="0" marL="0">
              <a:lnSpc>
                <a:spcPts val="1700"/>
              </a:lnSpc>
              <a:buNone/>
            </a:pPr>
            <a:r>
              <a:rPr lang="en-US" sz="1350" b="1" dirty="0">
                <a:solidFill>
                  <a:srgbClr val="272525"/>
                </a:solidFill>
                <a:latin typeface="Montserrat Bold" pitchFamily="34" charset="0"/>
                <a:ea typeface="Montserrat Bold" pitchFamily="34" charset="-122"/>
                <a:cs typeface="Montserrat Bold" pitchFamily="34" charset="-120"/>
              </a:rPr>
              <a:t>Odnosi</a:t>
            </a:r>
            <a:endParaRPr lang="en-US" sz="1350" dirty="0"/>
          </a:p>
        </p:txBody>
      </p:sp>
      <p:sp>
        <p:nvSpPr>
          <p:cNvPr id="17" name="Text 14"/>
          <p:cNvSpPr/>
          <p:nvPr/>
        </p:nvSpPr>
        <p:spPr>
          <a:xfrm>
            <a:off x="7454027" y="3676769"/>
            <a:ext cx="6236137" cy="188952"/>
          </a:xfrm>
          <a:prstGeom prst="rect">
            <a:avLst/>
          </a:prstGeom>
          <a:noFill/>
          <a:ln/>
        </p:spPr>
        <p:txBody>
          <a:bodyPr wrap="none" lIns="0" tIns="0" rIns="0" bIns="0" rtlCol="0" anchor="t"/>
          <a:lstStyle/>
          <a:p>
            <a:pPr algn="l" indent="0" marL="0">
              <a:lnSpc>
                <a:spcPts val="1450"/>
              </a:lnSpc>
              <a:buNone/>
            </a:pPr>
            <a:r>
              <a:rPr lang="en-US" sz="1050" dirty="0">
                <a:solidFill>
                  <a:srgbClr val="272525"/>
                </a:solidFill>
                <a:latin typeface="Source Sans 3" pitchFamily="34" charset="0"/>
                <a:ea typeface="Source Sans 3" pitchFamily="34" charset="-122"/>
                <a:cs typeface="Source Sans 3" pitchFamily="34" charset="-120"/>
              </a:rPr>
              <a:t>Unapređivanje komunikacije, rešavanje konflikata</a:t>
            </a:r>
            <a:endParaRPr lang="en-US" sz="1050" dirty="0"/>
          </a:p>
        </p:txBody>
      </p:sp>
      <p:sp>
        <p:nvSpPr>
          <p:cNvPr id="18" name="Shape 15"/>
          <p:cNvSpPr/>
          <p:nvPr/>
        </p:nvSpPr>
        <p:spPr>
          <a:xfrm>
            <a:off x="801410" y="4004548"/>
            <a:ext cx="6513790" cy="741998"/>
          </a:xfrm>
          <a:prstGeom prst="rect">
            <a:avLst/>
          </a:prstGeom>
          <a:solidFill>
            <a:srgbClr val="E2E9E8"/>
          </a:solidFill>
          <a:ln/>
        </p:spPr>
      </p:sp>
      <p:sp>
        <p:nvSpPr>
          <p:cNvPr id="19" name="Shape 16"/>
          <p:cNvSpPr/>
          <p:nvPr/>
        </p:nvSpPr>
        <p:spPr>
          <a:xfrm>
            <a:off x="801410" y="4004548"/>
            <a:ext cx="6513790" cy="15240"/>
          </a:xfrm>
          <a:prstGeom prst="roundRect">
            <a:avLst>
              <a:gd name="adj" fmla="val 382883"/>
            </a:avLst>
          </a:prstGeom>
          <a:solidFill>
            <a:srgbClr val="C8CFCE"/>
          </a:solidFill>
          <a:ln/>
        </p:spPr>
      </p:sp>
      <p:sp>
        <p:nvSpPr>
          <p:cNvPr id="20" name="Text 17"/>
          <p:cNvSpPr/>
          <p:nvPr/>
        </p:nvSpPr>
        <p:spPr>
          <a:xfrm>
            <a:off x="940237" y="4143375"/>
            <a:ext cx="1736646" cy="217051"/>
          </a:xfrm>
          <a:prstGeom prst="rect">
            <a:avLst/>
          </a:prstGeom>
          <a:noFill/>
          <a:ln/>
        </p:spPr>
        <p:txBody>
          <a:bodyPr wrap="none" lIns="0" tIns="0" rIns="0" bIns="0" rtlCol="0" anchor="t"/>
          <a:lstStyle/>
          <a:p>
            <a:pPr algn="l" indent="0" marL="0">
              <a:lnSpc>
                <a:spcPts val="1700"/>
              </a:lnSpc>
              <a:buNone/>
            </a:pPr>
            <a:r>
              <a:rPr lang="en-US" sz="1350" b="1" dirty="0">
                <a:solidFill>
                  <a:srgbClr val="272525"/>
                </a:solidFill>
                <a:latin typeface="Montserrat Bold" pitchFamily="34" charset="0"/>
                <a:ea typeface="Montserrat Bold" pitchFamily="34" charset="-122"/>
                <a:cs typeface="Montserrat Bold" pitchFamily="34" charset="-120"/>
              </a:rPr>
              <a:t>Proces</a:t>
            </a:r>
            <a:endParaRPr lang="en-US" sz="1350" dirty="0"/>
          </a:p>
        </p:txBody>
      </p:sp>
      <p:sp>
        <p:nvSpPr>
          <p:cNvPr id="21" name="Text 18"/>
          <p:cNvSpPr/>
          <p:nvPr/>
        </p:nvSpPr>
        <p:spPr>
          <a:xfrm>
            <a:off x="940237" y="4418767"/>
            <a:ext cx="6236137" cy="188952"/>
          </a:xfrm>
          <a:prstGeom prst="rect">
            <a:avLst/>
          </a:prstGeom>
          <a:noFill/>
          <a:ln/>
        </p:spPr>
        <p:txBody>
          <a:bodyPr wrap="none" lIns="0" tIns="0" rIns="0" bIns="0" rtlCol="0" anchor="t"/>
          <a:lstStyle/>
          <a:p>
            <a:pPr algn="l" indent="0" marL="0">
              <a:lnSpc>
                <a:spcPts val="1450"/>
              </a:lnSpc>
              <a:buNone/>
            </a:pPr>
            <a:r>
              <a:rPr lang="en-US" sz="1050" dirty="0">
                <a:solidFill>
                  <a:srgbClr val="272525"/>
                </a:solidFill>
                <a:latin typeface="Source Sans 3" pitchFamily="34" charset="0"/>
                <a:ea typeface="Source Sans 3" pitchFamily="34" charset="-122"/>
                <a:cs typeface="Source Sans 3" pitchFamily="34" charset="-120"/>
              </a:rPr>
              <a:t>Kako tim donosi odluke, kako rešava probleme</a:t>
            </a:r>
            <a:endParaRPr lang="en-US" sz="1050" dirty="0"/>
          </a:p>
        </p:txBody>
      </p:sp>
      <p:sp>
        <p:nvSpPr>
          <p:cNvPr id="22" name="Shape 19"/>
          <p:cNvSpPr/>
          <p:nvPr/>
        </p:nvSpPr>
        <p:spPr>
          <a:xfrm>
            <a:off x="7315200" y="4004548"/>
            <a:ext cx="6513790" cy="741998"/>
          </a:xfrm>
          <a:prstGeom prst="rect">
            <a:avLst/>
          </a:prstGeom>
          <a:solidFill>
            <a:srgbClr val="E2E9E8"/>
          </a:solidFill>
          <a:ln/>
        </p:spPr>
      </p:sp>
      <p:sp>
        <p:nvSpPr>
          <p:cNvPr id="23" name="Shape 20"/>
          <p:cNvSpPr/>
          <p:nvPr/>
        </p:nvSpPr>
        <p:spPr>
          <a:xfrm>
            <a:off x="7315200" y="4004548"/>
            <a:ext cx="15240" cy="741998"/>
          </a:xfrm>
          <a:prstGeom prst="roundRect">
            <a:avLst>
              <a:gd name="adj" fmla="val 382883"/>
            </a:avLst>
          </a:prstGeom>
          <a:solidFill>
            <a:srgbClr val="C8CFCE"/>
          </a:solidFill>
          <a:ln/>
        </p:spPr>
      </p:sp>
      <p:sp>
        <p:nvSpPr>
          <p:cNvPr id="24" name="Shape 21"/>
          <p:cNvSpPr/>
          <p:nvPr/>
        </p:nvSpPr>
        <p:spPr>
          <a:xfrm>
            <a:off x="7315200" y="4004548"/>
            <a:ext cx="6513790" cy="15240"/>
          </a:xfrm>
          <a:prstGeom prst="roundRect">
            <a:avLst>
              <a:gd name="adj" fmla="val 382883"/>
            </a:avLst>
          </a:prstGeom>
          <a:solidFill>
            <a:srgbClr val="C8CFCE"/>
          </a:solidFill>
          <a:ln/>
        </p:spPr>
      </p:sp>
      <p:sp>
        <p:nvSpPr>
          <p:cNvPr id="25" name="Text 22"/>
          <p:cNvSpPr/>
          <p:nvPr/>
        </p:nvSpPr>
        <p:spPr>
          <a:xfrm>
            <a:off x="7454027" y="4143375"/>
            <a:ext cx="1736646" cy="217051"/>
          </a:xfrm>
          <a:prstGeom prst="rect">
            <a:avLst/>
          </a:prstGeom>
          <a:noFill/>
          <a:ln/>
        </p:spPr>
        <p:txBody>
          <a:bodyPr wrap="none" lIns="0" tIns="0" rIns="0" bIns="0" rtlCol="0" anchor="t"/>
          <a:lstStyle/>
          <a:p>
            <a:pPr algn="l" indent="0" marL="0">
              <a:lnSpc>
                <a:spcPts val="1700"/>
              </a:lnSpc>
              <a:buNone/>
            </a:pPr>
            <a:r>
              <a:rPr lang="en-US" sz="1350" b="1" dirty="0">
                <a:solidFill>
                  <a:srgbClr val="272525"/>
                </a:solidFill>
                <a:latin typeface="Montserrat Bold" pitchFamily="34" charset="0"/>
                <a:ea typeface="Montserrat Bold" pitchFamily="34" charset="-122"/>
                <a:cs typeface="Montserrat Bold" pitchFamily="34" charset="-120"/>
              </a:rPr>
              <a:t>Tim u organizaciji</a:t>
            </a:r>
            <a:endParaRPr lang="en-US" sz="1350" dirty="0"/>
          </a:p>
        </p:txBody>
      </p:sp>
      <p:sp>
        <p:nvSpPr>
          <p:cNvPr id="26" name="Text 23"/>
          <p:cNvSpPr/>
          <p:nvPr/>
        </p:nvSpPr>
        <p:spPr>
          <a:xfrm>
            <a:off x="7454027" y="4418767"/>
            <a:ext cx="6236137" cy="188952"/>
          </a:xfrm>
          <a:prstGeom prst="rect">
            <a:avLst/>
          </a:prstGeom>
          <a:noFill/>
          <a:ln/>
        </p:spPr>
        <p:txBody>
          <a:bodyPr wrap="none" lIns="0" tIns="0" rIns="0" bIns="0" rtlCol="0" anchor="t"/>
          <a:lstStyle/>
          <a:p>
            <a:pPr algn="l" indent="0" marL="0">
              <a:lnSpc>
                <a:spcPts val="1450"/>
              </a:lnSpc>
              <a:buNone/>
            </a:pPr>
            <a:r>
              <a:rPr lang="en-US" sz="1050" dirty="0">
                <a:solidFill>
                  <a:srgbClr val="272525"/>
                </a:solidFill>
                <a:latin typeface="Source Sans 3" pitchFamily="34" charset="0"/>
                <a:ea typeface="Source Sans 3" pitchFamily="34" charset="-122"/>
                <a:cs typeface="Source Sans 3" pitchFamily="34" charset="-120"/>
              </a:rPr>
              <a:t>Odnos tima sa drugim timovima i sistemom</a:t>
            </a:r>
            <a:endParaRPr lang="en-US" sz="1050" dirty="0"/>
          </a:p>
        </p:txBody>
      </p:sp>
      <p:sp>
        <p:nvSpPr>
          <p:cNvPr id="27" name="Text 24"/>
          <p:cNvSpPr/>
          <p:nvPr/>
        </p:nvSpPr>
        <p:spPr>
          <a:xfrm>
            <a:off x="793790" y="4900017"/>
            <a:ext cx="5059442" cy="347305"/>
          </a:xfrm>
          <a:prstGeom prst="rect">
            <a:avLst/>
          </a:prstGeom>
          <a:noFill/>
          <a:ln/>
        </p:spPr>
        <p:txBody>
          <a:bodyPr wrap="none" lIns="0" tIns="0" rIns="0" bIns="0" rtlCol="0" anchor="t"/>
          <a:lstStyle/>
          <a:p>
            <a:pPr algn="l" indent="0" marL="0">
              <a:lnSpc>
                <a:spcPts val="2700"/>
              </a:lnSpc>
              <a:buNone/>
            </a:pPr>
            <a:r>
              <a:rPr lang="en-US" sz="2150" b="1" dirty="0">
                <a:solidFill>
                  <a:srgbClr val="769993"/>
                </a:solidFill>
                <a:latin typeface="Montserrat Bold" pitchFamily="34" charset="0"/>
                <a:ea typeface="Montserrat Bold" pitchFamily="34" charset="-122"/>
                <a:cs typeface="Montserrat Bold" pitchFamily="34" charset="-120"/>
              </a:rPr>
              <a:t>Facilitacija tima vs. Timski koučing</a:t>
            </a:r>
            <a:endParaRPr lang="en-US" sz="2150" dirty="0"/>
          </a:p>
        </p:txBody>
      </p:sp>
      <p:sp>
        <p:nvSpPr>
          <p:cNvPr id="28" name="Text 25"/>
          <p:cNvSpPr/>
          <p:nvPr/>
        </p:nvSpPr>
        <p:spPr>
          <a:xfrm>
            <a:off x="793790" y="5490329"/>
            <a:ext cx="1736646" cy="217051"/>
          </a:xfrm>
          <a:prstGeom prst="rect">
            <a:avLst/>
          </a:prstGeom>
          <a:noFill/>
          <a:ln/>
        </p:spPr>
        <p:txBody>
          <a:bodyPr wrap="none" lIns="0" tIns="0" rIns="0" bIns="0" rtlCol="0" anchor="t"/>
          <a:lstStyle/>
          <a:p>
            <a:pPr algn="l" indent="0" marL="0">
              <a:lnSpc>
                <a:spcPts val="1700"/>
              </a:lnSpc>
              <a:buNone/>
            </a:pPr>
            <a:r>
              <a:rPr lang="en-US" sz="1350" b="1" dirty="0">
                <a:solidFill>
                  <a:srgbClr val="769993"/>
                </a:solidFill>
                <a:latin typeface="Montserrat Bold" pitchFamily="34" charset="0"/>
                <a:ea typeface="Montserrat Bold" pitchFamily="34" charset="-122"/>
                <a:cs typeface="Montserrat Bold" pitchFamily="34" charset="-120"/>
              </a:rPr>
              <a:t>Facilitacija tima</a:t>
            </a:r>
            <a:endParaRPr lang="en-US" sz="1350" dirty="0"/>
          </a:p>
        </p:txBody>
      </p:sp>
      <p:sp>
        <p:nvSpPr>
          <p:cNvPr id="29" name="Text 26"/>
          <p:cNvSpPr/>
          <p:nvPr/>
        </p:nvSpPr>
        <p:spPr>
          <a:xfrm>
            <a:off x="793790" y="5804535"/>
            <a:ext cx="6351984" cy="377904"/>
          </a:xfrm>
          <a:prstGeom prst="rect">
            <a:avLst/>
          </a:prstGeom>
          <a:noFill/>
          <a:ln/>
        </p:spPr>
        <p:txBody>
          <a:bodyPr wrap="square" lIns="0" tIns="0" rIns="0" bIns="0" rtlCol="0" anchor="t"/>
          <a:lstStyle/>
          <a:p>
            <a:pPr algn="l" indent="0" marL="0">
              <a:lnSpc>
                <a:spcPts val="1450"/>
              </a:lnSpc>
              <a:buNone/>
            </a:pPr>
            <a:r>
              <a:rPr lang="en-US" sz="1050" dirty="0">
                <a:solidFill>
                  <a:srgbClr val="272525"/>
                </a:solidFill>
                <a:latin typeface="Source Sans 3" pitchFamily="34" charset="0"/>
                <a:ea typeface="Source Sans 3" pitchFamily="34" charset="-122"/>
                <a:cs typeface="Source Sans 3" pitchFamily="34" charset="-120"/>
              </a:rPr>
              <a:t>Razvojne aktivnosti usmerene na </a:t>
            </a:r>
            <a:pPr algn="l" indent="0" marL="0">
              <a:lnSpc>
                <a:spcPts val="1450"/>
              </a:lnSpc>
              <a:buNone/>
            </a:pPr>
            <a:r>
              <a:rPr lang="en-US" sz="1050" b="1" dirty="0">
                <a:solidFill>
                  <a:srgbClr val="272525"/>
                </a:solidFill>
                <a:latin typeface="Source Sans 3" pitchFamily="34" charset="0"/>
                <a:ea typeface="Source Sans 3" pitchFamily="34" charset="-122"/>
                <a:cs typeface="Source Sans 3" pitchFamily="34" charset="-120"/>
              </a:rPr>
              <a:t>proces</a:t>
            </a:r>
            <a:pPr algn="l" indent="0" marL="0">
              <a:lnSpc>
                <a:spcPts val="1450"/>
              </a:lnSpc>
              <a:buNone/>
            </a:pPr>
            <a:r>
              <a:rPr lang="en-US" sz="1050" dirty="0">
                <a:solidFill>
                  <a:srgbClr val="272525"/>
                </a:solidFill>
                <a:latin typeface="Source Sans 3" pitchFamily="34" charset="0"/>
                <a:ea typeface="Source Sans 3" pitchFamily="34" charset="-122"/>
                <a:cs typeface="Source Sans 3" pitchFamily="34" charset="-120"/>
              </a:rPr>
              <a:t>, nezavisno od sadržaja, zadatka i performansi tima. Facilitator ne iznosi mišljenje o odluci — vodi proces.</a:t>
            </a:r>
            <a:endParaRPr lang="en-US" sz="1050" dirty="0"/>
          </a:p>
        </p:txBody>
      </p:sp>
      <p:sp>
        <p:nvSpPr>
          <p:cNvPr id="30" name="Text 27"/>
          <p:cNvSpPr/>
          <p:nvPr/>
        </p:nvSpPr>
        <p:spPr>
          <a:xfrm>
            <a:off x="793790" y="6269950"/>
            <a:ext cx="6351984" cy="377904"/>
          </a:xfrm>
          <a:prstGeom prst="rect">
            <a:avLst/>
          </a:prstGeom>
          <a:noFill/>
          <a:ln/>
        </p:spPr>
        <p:txBody>
          <a:bodyPr wrap="square" lIns="0" tIns="0" rIns="0" bIns="0" rtlCol="0" anchor="t"/>
          <a:lstStyle/>
          <a:p>
            <a:pPr algn="l" indent="0" marL="0">
              <a:lnSpc>
                <a:spcPts val="1450"/>
              </a:lnSpc>
              <a:buNone/>
            </a:pPr>
            <a:r>
              <a:rPr lang="en-US" sz="1050" dirty="0">
                <a:solidFill>
                  <a:srgbClr val="272525"/>
                </a:solidFill>
                <a:latin typeface="Source Sans 3" pitchFamily="34" charset="0"/>
                <a:ea typeface="Source Sans 3" pitchFamily="34" charset="-122"/>
                <a:cs typeface="Source Sans 3" pitchFamily="34" charset="-120"/>
              </a:rPr>
              <a:t>Facilitator može voditi strateški sastanak, planerski workshop, retrospektivu projekta — a da pritom ne „radi na timu" u razvojnom smislu.</a:t>
            </a:r>
            <a:endParaRPr lang="en-US" sz="1050" dirty="0"/>
          </a:p>
        </p:txBody>
      </p:sp>
      <p:sp>
        <p:nvSpPr>
          <p:cNvPr id="31" name="Shape 28"/>
          <p:cNvSpPr/>
          <p:nvPr/>
        </p:nvSpPr>
        <p:spPr>
          <a:xfrm>
            <a:off x="7392233" y="5393174"/>
            <a:ext cx="6552009" cy="1545431"/>
          </a:xfrm>
          <a:prstGeom prst="roundRect">
            <a:avLst>
              <a:gd name="adj" fmla="val 6473"/>
            </a:avLst>
          </a:prstGeom>
          <a:solidFill>
            <a:srgbClr val="769993"/>
          </a:solidFill>
          <a:ln/>
        </p:spPr>
      </p:sp>
      <p:sp>
        <p:nvSpPr>
          <p:cNvPr id="32" name="Text 29"/>
          <p:cNvSpPr/>
          <p:nvPr/>
        </p:nvSpPr>
        <p:spPr>
          <a:xfrm>
            <a:off x="7531060" y="5490329"/>
            <a:ext cx="4134326" cy="217051"/>
          </a:xfrm>
          <a:prstGeom prst="rect">
            <a:avLst/>
          </a:prstGeom>
          <a:noFill/>
          <a:ln/>
        </p:spPr>
        <p:txBody>
          <a:bodyPr wrap="none" lIns="0" tIns="0" rIns="0" bIns="0" rtlCol="0" anchor="t"/>
          <a:lstStyle/>
          <a:p>
            <a:pPr algn="l" indent="0" marL="0">
              <a:lnSpc>
                <a:spcPts val="1700"/>
              </a:lnSpc>
              <a:buNone/>
            </a:pPr>
            <a:r>
              <a:rPr lang="en-US" sz="1350" b="1" dirty="0">
                <a:solidFill>
                  <a:srgbClr val="000000"/>
                </a:solidFill>
                <a:latin typeface="Montserrat Bold" pitchFamily="34" charset="0"/>
                <a:ea typeface="Montserrat Bold" pitchFamily="34" charset="-122"/>
                <a:cs typeface="Montserrat Bold" pitchFamily="34" charset="-120"/>
              </a:rPr>
              <a:t>Timski koučing (Hackman &amp; Wageman, 2005)</a:t>
            </a:r>
            <a:endParaRPr lang="en-US" sz="1350" dirty="0"/>
          </a:p>
        </p:txBody>
      </p:sp>
      <p:sp>
        <p:nvSpPr>
          <p:cNvPr id="33" name="Text 30"/>
          <p:cNvSpPr/>
          <p:nvPr/>
        </p:nvSpPr>
        <p:spPr>
          <a:xfrm>
            <a:off x="7531060" y="5804535"/>
            <a:ext cx="6274356" cy="377904"/>
          </a:xfrm>
          <a:prstGeom prst="rect">
            <a:avLst/>
          </a:prstGeom>
          <a:noFill/>
          <a:ln/>
        </p:spPr>
        <p:txBody>
          <a:bodyPr wrap="square" lIns="0" tIns="0" rIns="0" bIns="0" rtlCol="0" anchor="t"/>
          <a:lstStyle/>
          <a:p>
            <a:pPr algn="l" indent="0" marL="0">
              <a:lnSpc>
                <a:spcPts val="1450"/>
              </a:lnSpc>
              <a:buNone/>
            </a:pPr>
            <a:r>
              <a:rPr lang="en-US" sz="1050" dirty="0">
                <a:solidFill>
                  <a:srgbClr val="000000"/>
                </a:solidFill>
                <a:latin typeface="Source Sans 3" pitchFamily="34" charset="0"/>
                <a:ea typeface="Source Sans 3" pitchFamily="34" charset="-122"/>
                <a:cs typeface="Source Sans 3" pitchFamily="34" charset="-120"/>
              </a:rPr>
              <a:t>Direktivna interakcija sa timom koja ima za cilj pomaganje članovima da koriste kolektivne resurse na koordinisani način.</a:t>
            </a:r>
            <a:endParaRPr lang="en-US" sz="1050" dirty="0"/>
          </a:p>
        </p:txBody>
      </p:sp>
      <p:sp>
        <p:nvSpPr>
          <p:cNvPr id="34" name="Text 31"/>
          <p:cNvSpPr/>
          <p:nvPr/>
        </p:nvSpPr>
        <p:spPr>
          <a:xfrm>
            <a:off x="7531060" y="6269950"/>
            <a:ext cx="6274356" cy="634722"/>
          </a:xfrm>
          <a:prstGeom prst="rect">
            <a:avLst/>
          </a:prstGeom>
          <a:noFill/>
          <a:ln/>
        </p:spPr>
        <p:txBody>
          <a:bodyPr wrap="square" lIns="0" tIns="0" rIns="0" bIns="0" rtlCol="0" anchor="t"/>
          <a:lstStyle/>
          <a:p>
            <a:pPr algn="l" marL="342900" indent="-342900">
              <a:lnSpc>
                <a:spcPts val="1450"/>
              </a:lnSpc>
              <a:buSzPct val="100000"/>
              <a:buChar char="•"/>
            </a:pPr>
            <a:r>
              <a:rPr lang="en-US" sz="1050" b="1" dirty="0">
                <a:solidFill>
                  <a:srgbClr val="000000"/>
                </a:solidFill>
                <a:latin typeface="Source Sans 3" pitchFamily="34" charset="0"/>
                <a:ea typeface="Source Sans 3" pitchFamily="34" charset="-122"/>
                <a:cs typeface="Source Sans 3" pitchFamily="34" charset="-120"/>
              </a:rPr>
              <a:t>Funkcionalan, ne motivacioni</a:t>
            </a:r>
            <a:pPr algn="l" indent="0" marL="0">
              <a:lnSpc>
                <a:spcPts val="1450"/>
              </a:lnSpc>
              <a:buNone/>
            </a:pPr>
            <a:r>
              <a:rPr lang="en-US" sz="1050" dirty="0">
                <a:solidFill>
                  <a:srgbClr val="000000"/>
                </a:solidFill>
                <a:latin typeface="Source Sans 3" pitchFamily="34" charset="0"/>
                <a:ea typeface="Source Sans 3" pitchFamily="34" charset="-122"/>
                <a:cs typeface="Source Sans 3" pitchFamily="34" charset="-120"/>
              </a:rPr>
              <a:t> — cilj nije da tim bude srećan, nego da funkcioniše bolje</a:t>
            </a:r>
            <a:endParaRPr lang="en-US" sz="1050" dirty="0"/>
          </a:p>
          <a:p>
            <a:pPr algn="l" marL="342900" indent="-342900">
              <a:lnSpc>
                <a:spcPts val="1450"/>
              </a:lnSpc>
              <a:buSzPct val="100000"/>
              <a:buChar char="•"/>
            </a:pPr>
            <a:r>
              <a:rPr lang="en-US" sz="1050" b="1" dirty="0">
                <a:solidFill>
                  <a:srgbClr val="000000"/>
                </a:solidFill>
                <a:latin typeface="Source Sans 3" pitchFamily="34" charset="0"/>
                <a:ea typeface="Source Sans 3" pitchFamily="34" charset="-122"/>
                <a:cs typeface="Source Sans 3" pitchFamily="34" charset="-120"/>
              </a:rPr>
              <a:t>Vremenski tajming je kritičan</a:t>
            </a:r>
            <a:pPr algn="l" indent="0" marL="0">
              <a:lnSpc>
                <a:spcPts val="1450"/>
              </a:lnSpc>
              <a:buNone/>
            </a:pPr>
            <a:r>
              <a:rPr lang="en-US" sz="1050" dirty="0">
                <a:solidFill>
                  <a:srgbClr val="000000"/>
                </a:solidFill>
                <a:latin typeface="Source Sans 3" pitchFamily="34" charset="0"/>
                <a:ea typeface="Source Sans 3" pitchFamily="34" charset="-122"/>
                <a:cs typeface="Source Sans 3" pitchFamily="34" charset="-120"/>
              </a:rPr>
              <a:t> — efikasan u određenim fazama ciklusa tima</a:t>
            </a:r>
            <a:endParaRPr lang="en-US" sz="1050" dirty="0"/>
          </a:p>
          <a:p>
            <a:pPr algn="l" marL="342900" indent="-342900">
              <a:lnSpc>
                <a:spcPts val="1450"/>
              </a:lnSpc>
              <a:buSzPct val="100000"/>
              <a:buChar char="•"/>
            </a:pPr>
            <a:r>
              <a:rPr lang="en-US" sz="1050" b="1" dirty="0">
                <a:solidFill>
                  <a:srgbClr val="000000"/>
                </a:solidFill>
                <a:latin typeface="Source Sans 3" pitchFamily="34" charset="0"/>
                <a:ea typeface="Source Sans 3" pitchFamily="34" charset="-122"/>
                <a:cs typeface="Source Sans 3" pitchFamily="34" charset="-120"/>
              </a:rPr>
              <a:t>Tri fokusa:</a:t>
            </a:r>
            <a:pPr algn="l" indent="0" marL="0">
              <a:lnSpc>
                <a:spcPts val="1450"/>
              </a:lnSpc>
              <a:buNone/>
            </a:pPr>
            <a:r>
              <a:rPr lang="en-US" sz="1050" dirty="0">
                <a:solidFill>
                  <a:srgbClr val="000000"/>
                </a:solidFill>
                <a:latin typeface="Source Sans 3" pitchFamily="34" charset="0"/>
                <a:ea typeface="Source Sans 3" pitchFamily="34" charset="-122"/>
                <a:cs typeface="Source Sans 3" pitchFamily="34" charset="-120"/>
              </a:rPr>
              <a:t> napor, strategija, znanje i veštine</a:t>
            </a:r>
            <a:endParaRPr lang="en-US" sz="1050" dirty="0"/>
          </a:p>
        </p:txBody>
      </p:sp>
      <p:sp>
        <p:nvSpPr>
          <p:cNvPr id="35" name="Text 32"/>
          <p:cNvSpPr/>
          <p:nvPr/>
        </p:nvSpPr>
        <p:spPr>
          <a:xfrm>
            <a:off x="793790" y="7084457"/>
            <a:ext cx="2778562" cy="347305"/>
          </a:xfrm>
          <a:prstGeom prst="rect">
            <a:avLst/>
          </a:prstGeom>
          <a:noFill/>
          <a:ln/>
        </p:spPr>
        <p:txBody>
          <a:bodyPr wrap="none" lIns="0" tIns="0" rIns="0" bIns="0" rtlCol="0" anchor="t"/>
          <a:lstStyle/>
          <a:p>
            <a:pPr algn="l" indent="0" marL="0">
              <a:lnSpc>
                <a:spcPts val="2700"/>
              </a:lnSpc>
              <a:buNone/>
            </a:pPr>
            <a:endParaRPr lang="en-US" sz="21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Shape 0"/>
          <p:cNvSpPr/>
          <p:nvPr/>
        </p:nvSpPr>
        <p:spPr>
          <a:xfrm>
            <a:off x="793790" y="1927146"/>
            <a:ext cx="712351" cy="373142"/>
          </a:xfrm>
          <a:prstGeom prst="roundRect">
            <a:avLst>
              <a:gd name="adj" fmla="val 17872"/>
            </a:avLst>
          </a:prstGeom>
          <a:solidFill>
            <a:srgbClr val="E2E9E8"/>
          </a:solidFill>
          <a:ln/>
        </p:spPr>
      </p:sp>
      <p:sp>
        <p:nvSpPr>
          <p:cNvPr id="3" name="Text 1"/>
          <p:cNvSpPr/>
          <p:nvPr/>
        </p:nvSpPr>
        <p:spPr>
          <a:xfrm>
            <a:off x="912852" y="1986677"/>
            <a:ext cx="474226" cy="254079"/>
          </a:xfrm>
          <a:prstGeom prst="rect">
            <a:avLst/>
          </a:prstGeom>
          <a:noFill/>
          <a:ln/>
        </p:spPr>
        <p:txBody>
          <a:bodyPr wrap="none" lIns="0" tIns="0" rIns="0" bIns="0" rtlCol="0" anchor="t"/>
          <a:lstStyle/>
          <a:p>
            <a:pPr algn="l" indent="0" marL="0">
              <a:lnSpc>
                <a:spcPts val="2000"/>
              </a:lnSpc>
              <a:buNone/>
            </a:pPr>
            <a:r>
              <a:rPr lang="en-US" sz="1250" dirty="0">
                <a:solidFill>
                  <a:srgbClr val="272525"/>
                </a:solidFill>
                <a:latin typeface="Source Sans 3" pitchFamily="34" charset="0"/>
                <a:ea typeface="Source Sans 3" pitchFamily="34" charset="-122"/>
                <a:cs typeface="Source Sans 3" pitchFamily="34" charset="-120"/>
              </a:rPr>
              <a:t>BLOK 5</a:t>
            </a:r>
            <a:endParaRPr lang="en-US" sz="1250" dirty="0"/>
          </a:p>
        </p:txBody>
      </p:sp>
      <p:sp>
        <p:nvSpPr>
          <p:cNvPr id="4" name="Text 2"/>
          <p:cNvSpPr/>
          <p:nvPr/>
        </p:nvSpPr>
        <p:spPr>
          <a:xfrm>
            <a:off x="793790" y="2379583"/>
            <a:ext cx="7334369" cy="496133"/>
          </a:xfrm>
          <a:prstGeom prst="rect">
            <a:avLst/>
          </a:prstGeom>
          <a:noFill/>
          <a:ln/>
        </p:spPr>
        <p:txBody>
          <a:bodyPr wrap="none" lIns="0" tIns="0" rIns="0" bIns="0" rtlCol="0" anchor="t"/>
          <a:lstStyle/>
          <a:p>
            <a:pPr algn="l" indent="0" marL="0">
              <a:lnSpc>
                <a:spcPts val="3900"/>
              </a:lnSpc>
              <a:buNone/>
            </a:pPr>
            <a:r>
              <a:rPr lang="en-US" sz="3100" b="1" dirty="0">
                <a:solidFill>
                  <a:srgbClr val="769993"/>
                </a:solidFill>
                <a:latin typeface="Montserrat Bold" pitchFamily="34" charset="0"/>
                <a:ea typeface="Montserrat Bold" pitchFamily="34" charset="-122"/>
                <a:cs typeface="Montserrat Bold" pitchFamily="34" charset="-120"/>
              </a:rPr>
              <a:t>Kombinovanje intervencija u praksi</a:t>
            </a:r>
            <a:endParaRPr lang="en-US" sz="3100" dirty="0"/>
          </a:p>
        </p:txBody>
      </p:sp>
      <p:sp>
        <p:nvSpPr>
          <p:cNvPr id="5" name="Shape 3"/>
          <p:cNvSpPr/>
          <p:nvPr/>
        </p:nvSpPr>
        <p:spPr>
          <a:xfrm>
            <a:off x="793790" y="3173373"/>
            <a:ext cx="3111937" cy="1824276"/>
          </a:xfrm>
          <a:prstGeom prst="roundRect">
            <a:avLst>
              <a:gd name="adj" fmla="val 4569"/>
            </a:avLst>
          </a:prstGeom>
          <a:solidFill>
            <a:srgbClr val="FFFFFF"/>
          </a:solidFill>
          <a:ln w="22860">
            <a:solidFill>
              <a:srgbClr val="C8CFCE"/>
            </a:solidFill>
            <a:prstDash val="solid"/>
          </a:ln>
        </p:spPr>
      </p:sp>
      <p:sp>
        <p:nvSpPr>
          <p:cNvPr id="6" name="Text 4"/>
          <p:cNvSpPr/>
          <p:nvPr/>
        </p:nvSpPr>
        <p:spPr>
          <a:xfrm>
            <a:off x="1015008" y="3394591"/>
            <a:ext cx="2480905" cy="310158"/>
          </a:xfrm>
          <a:prstGeom prst="rect">
            <a:avLst/>
          </a:prstGeom>
          <a:noFill/>
          <a:ln/>
        </p:spPr>
        <p:txBody>
          <a:bodyPr wrap="non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Kouč šeme</a:t>
            </a:r>
            <a:endParaRPr lang="en-US" sz="1950" dirty="0"/>
          </a:p>
        </p:txBody>
      </p:sp>
      <p:sp>
        <p:nvSpPr>
          <p:cNvPr id="7" name="Text 5"/>
          <p:cNvSpPr/>
          <p:nvPr/>
        </p:nvSpPr>
        <p:spPr>
          <a:xfrm>
            <a:off x="1015008" y="3823811"/>
            <a:ext cx="2669500" cy="95261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Strukturirani programi u organizaciji u kojima određeni broj ljudi dobija kouča</a:t>
            </a:r>
            <a:endParaRPr lang="en-US" sz="1550" dirty="0"/>
          </a:p>
        </p:txBody>
      </p:sp>
      <p:sp>
        <p:nvSpPr>
          <p:cNvPr id="8" name="Shape 6"/>
          <p:cNvSpPr/>
          <p:nvPr/>
        </p:nvSpPr>
        <p:spPr>
          <a:xfrm>
            <a:off x="4104084" y="3173373"/>
            <a:ext cx="3111937" cy="1824276"/>
          </a:xfrm>
          <a:prstGeom prst="roundRect">
            <a:avLst>
              <a:gd name="adj" fmla="val 4569"/>
            </a:avLst>
          </a:prstGeom>
          <a:solidFill>
            <a:srgbClr val="FFFFFF"/>
          </a:solidFill>
          <a:ln w="22860">
            <a:solidFill>
              <a:srgbClr val="C8CFCE"/>
            </a:solidFill>
            <a:prstDash val="solid"/>
          </a:ln>
        </p:spPr>
      </p:sp>
      <p:sp>
        <p:nvSpPr>
          <p:cNvPr id="9" name="Text 7"/>
          <p:cNvSpPr/>
          <p:nvPr/>
        </p:nvSpPr>
        <p:spPr>
          <a:xfrm>
            <a:off x="4325303" y="3394591"/>
            <a:ext cx="2480905" cy="310158"/>
          </a:xfrm>
          <a:prstGeom prst="rect">
            <a:avLst/>
          </a:prstGeom>
          <a:noFill/>
          <a:ln/>
        </p:spPr>
        <p:txBody>
          <a:bodyPr wrap="non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Mentorske šeme</a:t>
            </a:r>
            <a:endParaRPr lang="en-US" sz="1950" dirty="0"/>
          </a:p>
        </p:txBody>
      </p:sp>
      <p:sp>
        <p:nvSpPr>
          <p:cNvPr id="10" name="Text 8"/>
          <p:cNvSpPr/>
          <p:nvPr/>
        </p:nvSpPr>
        <p:spPr>
          <a:xfrm>
            <a:off x="4325303" y="3823811"/>
            <a:ext cx="2669500" cy="95261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Strukturirani programi matching-a mentora i mentija na organizacionom nivou</a:t>
            </a:r>
            <a:endParaRPr lang="en-US" sz="1550" dirty="0"/>
          </a:p>
        </p:txBody>
      </p:sp>
      <p:sp>
        <p:nvSpPr>
          <p:cNvPr id="11" name="Shape 9"/>
          <p:cNvSpPr/>
          <p:nvPr/>
        </p:nvSpPr>
        <p:spPr>
          <a:xfrm>
            <a:off x="7414379" y="3173373"/>
            <a:ext cx="3111937" cy="1824276"/>
          </a:xfrm>
          <a:prstGeom prst="roundRect">
            <a:avLst>
              <a:gd name="adj" fmla="val 4569"/>
            </a:avLst>
          </a:prstGeom>
          <a:solidFill>
            <a:srgbClr val="FFFFFF"/>
          </a:solidFill>
          <a:ln w="22860">
            <a:solidFill>
              <a:srgbClr val="C8CFCE"/>
            </a:solidFill>
            <a:prstDash val="solid"/>
          </a:ln>
        </p:spPr>
      </p:sp>
      <p:sp>
        <p:nvSpPr>
          <p:cNvPr id="12" name="Text 10"/>
          <p:cNvSpPr/>
          <p:nvPr/>
        </p:nvSpPr>
        <p:spPr>
          <a:xfrm>
            <a:off x="7635597" y="3394591"/>
            <a:ext cx="2480905" cy="310158"/>
          </a:xfrm>
          <a:prstGeom prst="rect">
            <a:avLst/>
          </a:prstGeom>
          <a:noFill/>
          <a:ln/>
        </p:spPr>
        <p:txBody>
          <a:bodyPr wrap="non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Grupni kouč</a:t>
            </a:r>
            <a:endParaRPr lang="en-US" sz="1950" dirty="0"/>
          </a:p>
        </p:txBody>
      </p:sp>
      <p:sp>
        <p:nvSpPr>
          <p:cNvPr id="13" name="Text 11"/>
          <p:cNvSpPr/>
          <p:nvPr/>
        </p:nvSpPr>
        <p:spPr>
          <a:xfrm>
            <a:off x="7635597" y="3823811"/>
            <a:ext cx="2669500" cy="95261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Kouč u grupi, gde učesnici ne moraju biti iz istog tima, ali dele teme</a:t>
            </a:r>
            <a:endParaRPr lang="en-US" sz="1550" dirty="0"/>
          </a:p>
        </p:txBody>
      </p:sp>
      <p:sp>
        <p:nvSpPr>
          <p:cNvPr id="14" name="Shape 12"/>
          <p:cNvSpPr/>
          <p:nvPr/>
        </p:nvSpPr>
        <p:spPr>
          <a:xfrm>
            <a:off x="10724674" y="3173373"/>
            <a:ext cx="3111937" cy="1824276"/>
          </a:xfrm>
          <a:prstGeom prst="roundRect">
            <a:avLst>
              <a:gd name="adj" fmla="val 4569"/>
            </a:avLst>
          </a:prstGeom>
          <a:solidFill>
            <a:srgbClr val="FFFFFF"/>
          </a:solidFill>
          <a:ln w="22860">
            <a:solidFill>
              <a:srgbClr val="C8CFCE"/>
            </a:solidFill>
            <a:prstDash val="solid"/>
          </a:ln>
        </p:spPr>
      </p:sp>
      <p:sp>
        <p:nvSpPr>
          <p:cNvPr id="15" name="Text 13"/>
          <p:cNvSpPr/>
          <p:nvPr/>
        </p:nvSpPr>
        <p:spPr>
          <a:xfrm>
            <a:off x="10945892" y="3394591"/>
            <a:ext cx="2480905" cy="310158"/>
          </a:xfrm>
          <a:prstGeom prst="rect">
            <a:avLst/>
          </a:prstGeom>
          <a:noFill/>
          <a:ln/>
        </p:spPr>
        <p:txBody>
          <a:bodyPr wrap="non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Grupni trening</a:t>
            </a:r>
            <a:endParaRPr lang="en-US" sz="1950" dirty="0"/>
          </a:p>
        </p:txBody>
      </p:sp>
      <p:sp>
        <p:nvSpPr>
          <p:cNvPr id="16" name="Text 14"/>
          <p:cNvSpPr/>
          <p:nvPr/>
        </p:nvSpPr>
        <p:spPr>
          <a:xfrm>
            <a:off x="10945892" y="3823811"/>
            <a:ext cx="2669500" cy="63507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Trening za grupu, često kao početak grupnog razvoja</a:t>
            </a:r>
            <a:endParaRPr lang="en-US" sz="1550" dirty="0"/>
          </a:p>
        </p:txBody>
      </p:sp>
      <p:sp>
        <p:nvSpPr>
          <p:cNvPr id="17" name="Text 15"/>
          <p:cNvSpPr/>
          <p:nvPr/>
        </p:nvSpPr>
        <p:spPr>
          <a:xfrm>
            <a:off x="1091446" y="5444133"/>
            <a:ext cx="12745164" cy="63507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Zamislite tim od 8 ljudi koji dve godine radi zajedno, zadaci su rutinski, ali energija pada i konflikti tinjaju. Koja vrsta timske intervencije bi mogla biti korisna? Koja bi verovatno bila </a:t>
            </a:r>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kontraproduktivna</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a:t>
            </a:r>
            <a:endParaRPr lang="en-US" sz="1550" dirty="0"/>
          </a:p>
        </p:txBody>
      </p:sp>
      <p:sp>
        <p:nvSpPr>
          <p:cNvPr id="18" name="Shape 16"/>
          <p:cNvSpPr/>
          <p:nvPr/>
        </p:nvSpPr>
        <p:spPr>
          <a:xfrm>
            <a:off x="793790" y="5220891"/>
            <a:ext cx="22860" cy="1081564"/>
          </a:xfrm>
          <a:prstGeom prst="rect">
            <a:avLst/>
          </a:prstGeom>
          <a:solidFill>
            <a:srgbClr val="769993"/>
          </a:solidFill>
          <a:ln/>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lastModifiedBy/>
  <cp:revision>1</cp:revision>
  <dcterms:created xsi:type="dcterms:W3CDTF">2026-04-20T21:10:34Z</dcterms:created>
  <dcterms:modified xsi:type="dcterms:W3CDTF">2026-04-20T21:10:34Z</dcterms:modified>
</cp:coreProperties>
</file>