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Comfortaa" pitchFamily="2" charset="0"/>
      <p:regular r:id="rId14"/>
      <p:bold r:id="rId15"/>
    </p:embeddedFont>
    <p:embeddedFont>
      <p:font typeface="Comfortaa SemiBold" pitchFamily="2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2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538e99aa4e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538e99aa4e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538e99aa4e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538e99aa4e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52d8cbc53b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52d8cbc53b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310fd6f7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310fd6f7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538e99aa4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538e99aa4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538e99aa4e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538e99aa4e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538e99aa4e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538e99aa4e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538e99aa4e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538e99aa4e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538e99aa4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538e99aa4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538e99aa4e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538e99aa4e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04425" y="4365100"/>
            <a:ext cx="839575" cy="7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113525"/>
            <a:ext cx="1402925" cy="102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 SemiBold"/>
              <a:buNone/>
              <a:defRPr sz="2800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mfortaa"/>
              <a:buChar char="●"/>
              <a:defRPr sz="18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○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■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●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○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■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●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○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■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easonforhealth.f.bg.ac.rs/glossary-srp/#traditiona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reasonforhealth.f.bg.ac.rs/sr/" TargetMode="External"/><Relationship Id="rId5" Type="http://schemas.openxmlformats.org/officeDocument/2006/relationships/hyperlink" Target="https://reasonforhealth.f.bg.ac.rs/glossary-srp/#personality" TargetMode="External"/><Relationship Id="rId4" Type="http://schemas.openxmlformats.org/officeDocument/2006/relationships/hyperlink" Target="https://reasonforhealth.f.bg.ac.rs/glossary-srp/#irrational-belief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ondzanauku.gov.r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fondzanauku.gov.rs/program-idej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237100"/>
            <a:ext cx="8520600" cy="165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58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KAKO PRISTUPITI PACIJENTIMA KOJI SU SKLONI UPITNIM ZDRAVSTVENIM PONAŠANJIMA: </a:t>
            </a:r>
            <a:endParaRPr sz="258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58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Preporuke zasnovane na psihološkim istraživanjima</a:t>
            </a:r>
            <a:endParaRPr sz="258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PROJEKAT REASON4HEALTH</a:t>
            </a:r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Kurs se u velikoj meri oslanja na rezultate projekta REASON4HEALTH, koji istražuje </a:t>
            </a:r>
            <a:r>
              <a:rPr lang="en-GB" b="1"/>
              <a:t>učestalost </a:t>
            </a:r>
            <a:r>
              <a:rPr lang="en-GB" b="1" u="sng">
                <a:solidFill>
                  <a:schemeClr val="hlink"/>
                </a:solidFill>
                <a:hlinkClick r:id="rId3"/>
              </a:rPr>
              <a:t>upitnih zdravstvenih praksi</a:t>
            </a:r>
            <a:r>
              <a:rPr lang="en-GB"/>
              <a:t> i </a:t>
            </a:r>
            <a:r>
              <a:rPr lang="en-GB" b="1"/>
              <a:t>psihološke osnove odluka o zdravlju</a:t>
            </a:r>
            <a:r>
              <a:rPr lang="en-GB"/>
              <a:t> kroz </a:t>
            </a:r>
            <a:r>
              <a:rPr lang="en-GB" b="1"/>
              <a:t>mapiranje sistema </a:t>
            </a:r>
            <a:r>
              <a:rPr lang="en-GB" b="1" u="sng">
                <a:solidFill>
                  <a:schemeClr val="hlink"/>
                </a:solidFill>
                <a:hlinkClick r:id="rId4"/>
              </a:rPr>
              <a:t>iracionalnih uverenja</a:t>
            </a:r>
            <a:r>
              <a:rPr lang="en-GB" b="1"/>
              <a:t> i </a:t>
            </a:r>
            <a:r>
              <a:rPr lang="en-GB" b="1" u="sng">
                <a:solidFill>
                  <a:schemeClr val="hlink"/>
                </a:solidFill>
                <a:hlinkClick r:id="rId5"/>
              </a:rPr>
              <a:t>crta ličnosti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en-GB"/>
              <a:t>Više resursa i informacija o projektu možete naći na:</a:t>
            </a:r>
            <a:r>
              <a:rPr lang="en-GB">
                <a:uFill>
                  <a:noFill/>
                </a:uFill>
                <a:hlinkClick r:id="rId6"/>
              </a:rPr>
              <a:t> </a:t>
            </a:r>
            <a:r>
              <a:rPr lang="en-GB" u="sng">
                <a:solidFill>
                  <a:schemeClr val="hlink"/>
                </a:solidFill>
                <a:hlinkClick r:id="rId6"/>
              </a:rPr>
              <a:t>https://reasonforhealth.f.bg.ac.rs/sr/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PROJEKAT REASON4HEALTH</a:t>
            </a:r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GB" b="1"/>
              <a:t>Praktični ciljevi projekta uključuju:</a:t>
            </a:r>
            <a:endParaRPr b="1"/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Ispitivanje prevalence upitnih zdravstvenih ponašanja građana Srbije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Ispitivanje psihološkog profila ljudi sklonih upitnim zdravstvenim ponašanjima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Ispitivanje psiholoških intervencija koje mogu smanjiti prevalencu upitnih zdravstvenih ponašanja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GB"/>
              <a:t>Pokretanje šireg društvenog dijaloga sa donosiocima odluka kada je reč o zdravstvenom ponašanju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b="1"/>
              <a:t>Projekat je finansiran od strane </a:t>
            </a:r>
            <a:r>
              <a:rPr lang="en-GB" b="1" u="sng">
                <a:solidFill>
                  <a:schemeClr val="hlink"/>
                </a:solidFill>
                <a:hlinkClick r:id="rId3"/>
              </a:rPr>
              <a:t>Fonda za nauku Republike Srbije</a:t>
            </a:r>
            <a:r>
              <a:rPr lang="en-GB" b="1"/>
              <a:t> u okviru poziva </a:t>
            </a:r>
            <a:r>
              <a:rPr lang="en-GB" b="1" u="sng">
                <a:solidFill>
                  <a:schemeClr val="hlink"/>
                </a:solidFill>
                <a:hlinkClick r:id="rId4"/>
              </a:rPr>
              <a:t>IDEJE</a:t>
            </a:r>
            <a:r>
              <a:rPr lang="en-GB" b="1"/>
              <a:t>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548400" y="2210100"/>
            <a:ext cx="80472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PREGLED KURSA</a:t>
            </a:r>
            <a:endParaRPr sz="3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SESIJA 1: ŠTA SU UPITNA ZDRAVSTVENA PONAŠANJA?</a:t>
            </a:r>
            <a:endParaRPr/>
          </a:p>
        </p:txBody>
      </p:sp>
      <p:sp>
        <p:nvSpPr>
          <p:cNvPr id="67" name="Google Shape;67;p15"/>
          <p:cNvSpPr txBox="1"/>
          <p:nvPr/>
        </p:nvSpPr>
        <p:spPr>
          <a:xfrm>
            <a:off x="5910450" y="1394300"/>
            <a:ext cx="1973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PRIMER</a:t>
            </a:r>
            <a:endParaRPr sz="18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1393200" y="1459875"/>
            <a:ext cx="7258200" cy="342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Nepridržavanje zvaničnih medicinskih preporuka: </a:t>
            </a:r>
            <a:endParaRPr>
              <a:solidFill>
                <a:schemeClr val="dk1"/>
              </a:solidFill>
            </a:endParaRPr>
          </a:p>
          <a:p>
            <a:pPr marL="9144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definicija, problem, vrste, razlozi, raširenost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Upotreba tradicionalne, komplementarne i alternativne medicine (TKAM): </a:t>
            </a:r>
            <a:endParaRPr>
              <a:solidFill>
                <a:schemeClr val="dk1"/>
              </a:solidFill>
            </a:endParaRPr>
          </a:p>
          <a:p>
            <a:pPr marL="9144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definicija, problem, vrste, razlozi, raširenost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Odnos nepridržavanja i TKAM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Preporuke o upitnim zdravstvenim ponašanjima</a:t>
            </a:r>
            <a:endParaRPr sz="2200"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5700" y="1640775"/>
            <a:ext cx="504000" cy="5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5700" y="2455925"/>
            <a:ext cx="504000" cy="5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45700" y="3680575"/>
            <a:ext cx="504000" cy="5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46400" y="4204800"/>
            <a:ext cx="504000" cy="5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SESIJA 2: ZAŠTO SU LJUDI SKLONI UPITNIM ZDRAVSTVENIM PONAŠANJIMA?</a:t>
            </a:r>
            <a:endParaRPr/>
          </a:p>
        </p:txBody>
      </p:sp>
      <p:sp>
        <p:nvSpPr>
          <p:cNvPr id="78" name="Google Shape;78;p16"/>
          <p:cNvSpPr txBox="1"/>
          <p:nvPr/>
        </p:nvSpPr>
        <p:spPr>
          <a:xfrm>
            <a:off x="5910450" y="1394300"/>
            <a:ext cx="1973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PRIMER</a:t>
            </a:r>
            <a:endParaRPr sz="18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1393200" y="1459875"/>
            <a:ext cx="7258200" cy="342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Zašto se ljudi ne pridržavaju lekarskih preporuka?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Ko su ljudi koji se ne pridržavaju lekarskih preporuka?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Zašto ljudi koriste TKAM?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Ko su ljudi koji koriste TKAM?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Kako graditi poverenje i dobar odnos sa pacijentom koji će garantovati bolje pridržavanje preporuka?</a:t>
            </a:r>
            <a:endParaRPr sz="2200"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5700" y="1859400"/>
            <a:ext cx="504000" cy="5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5700" y="2913125"/>
            <a:ext cx="504000" cy="5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45700" y="3964500"/>
            <a:ext cx="504000" cy="5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220"/>
              <a:t>SESIJA 3: LOGIČKE ZABLUDE KOJE VODE UPITNIM ZDRAVSTVENIM PONAŠANJIMA I KAKO IM PRISTUPITI?</a:t>
            </a:r>
            <a:endParaRPr sz="2220"/>
          </a:p>
        </p:txBody>
      </p:sp>
      <p:sp>
        <p:nvSpPr>
          <p:cNvPr id="88" name="Google Shape;88;p17"/>
          <p:cNvSpPr txBox="1"/>
          <p:nvPr/>
        </p:nvSpPr>
        <p:spPr>
          <a:xfrm>
            <a:off x="1849525" y="1459125"/>
            <a:ext cx="6982800" cy="36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Pristrasnost ka prirodnom</a:t>
            </a:r>
            <a:endParaRPr sz="1800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Pristrasnost ka starijem / tradicionalnom</a:t>
            </a:r>
            <a:endParaRPr sz="1800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Pristrasnost savršenosti</a:t>
            </a:r>
            <a:endParaRPr sz="1800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Pristrasnost propuštanja</a:t>
            </a:r>
            <a:endParaRPr sz="1800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Mešanje korelacije i kauzacije</a:t>
            </a:r>
            <a:endParaRPr sz="1800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00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Pozivanje na autoritet</a:t>
            </a:r>
            <a:endParaRPr sz="1800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89" name="Google Shape;89;p17"/>
          <p:cNvGrpSpPr/>
          <p:nvPr/>
        </p:nvGrpSpPr>
        <p:grpSpPr>
          <a:xfrm>
            <a:off x="1344775" y="1572425"/>
            <a:ext cx="504000" cy="3404000"/>
            <a:chOff x="1344775" y="1420025"/>
            <a:chExt cx="504000" cy="3404000"/>
          </a:xfrm>
        </p:grpSpPr>
        <p:pic>
          <p:nvPicPr>
            <p:cNvPr id="90" name="Google Shape;90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344775" y="1420025"/>
              <a:ext cx="504000" cy="50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344775" y="2000025"/>
              <a:ext cx="504000" cy="50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344775" y="2580025"/>
              <a:ext cx="504000" cy="50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1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344775" y="3160025"/>
              <a:ext cx="504000" cy="50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344775" y="3740025"/>
              <a:ext cx="504000" cy="50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344775" y="4320025"/>
              <a:ext cx="504000" cy="504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SESIJA 4: IRACIONALNA UVERENJA I UPITNA ZDRAVSTVENA PONAŠANJA</a:t>
            </a:r>
            <a:endParaRPr/>
          </a:p>
        </p:txBody>
      </p:sp>
      <p:sp>
        <p:nvSpPr>
          <p:cNvPr id="101" name="Google Shape;101;p18"/>
          <p:cNvSpPr txBox="1"/>
          <p:nvPr/>
        </p:nvSpPr>
        <p:spPr>
          <a:xfrm>
            <a:off x="1849525" y="1459125"/>
            <a:ext cx="6982800" cy="36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Kako saznajemo o svetu oko nas?</a:t>
            </a:r>
            <a:endParaRPr sz="1800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Lična iracionalna uverenja</a:t>
            </a:r>
            <a:endParaRPr sz="1800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Društvena iracionalna uverenja</a:t>
            </a:r>
            <a:endParaRPr sz="1800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Kako identifikovati iracionalna uverenja kod pacijenata? </a:t>
            </a:r>
            <a:endParaRPr sz="1800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en-GB" sz="1800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Kako pristupiti iracionalnim uverenjima pacijenata?</a:t>
            </a:r>
            <a:endParaRPr sz="1800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400" y="1638813"/>
            <a:ext cx="504000" cy="5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6400" y="3569268"/>
            <a:ext cx="504000" cy="5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46400" y="4217919"/>
            <a:ext cx="504000" cy="5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46400" y="2296593"/>
            <a:ext cx="504000" cy="51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46400" y="2941517"/>
            <a:ext cx="504000" cy="509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/>
        </p:nvSpPr>
        <p:spPr>
          <a:xfrm>
            <a:off x="548400" y="2210100"/>
            <a:ext cx="80472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ISHODI KURSA</a:t>
            </a:r>
            <a:endParaRPr sz="3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NAKON OVOG KURSA, POLAZNICI ĆE:</a:t>
            </a:r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-GB" sz="1520"/>
              <a:t>Razumeti zašto se neki pacijenti namerno ne pridržavaju zvaničnih preporuka i zašto se okreću tradicionalnoj, komplementarnoj i alternativnoj medicini.</a:t>
            </a:r>
            <a:endParaRPr sz="152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-GB" sz="1520"/>
              <a:t>Naučiti kako da prepoznaju koji su pacijenti tome u većoj meri skloni.</a:t>
            </a:r>
            <a:endParaRPr sz="152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-GB" sz="1520"/>
              <a:t>Razviti i unaprediti svoje veštine komunikacije i uspostavljanja takvog odnosa sa pacijentima koji će ih podržati u donošenju boljih odluka u vezi sa zdravljem.</a:t>
            </a:r>
            <a:endParaRPr sz="1520"/>
          </a:p>
          <a:p>
            <a:pPr marL="0" lvl="0" indent="0" algn="l" rtl="0">
              <a:spcBef>
                <a:spcPts val="1800"/>
              </a:spcBef>
              <a:spcAft>
                <a:spcPts val="180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-GB" sz="1520"/>
              <a:t>Sve ovo će učiniti da odnos pacijenta i lekara bude kvalitetniji, da se lakše uspostavi međusobno poverenje i da se izbegnu tipični problemi koji proizlaze iz nepridržavanja preporuka  ili korišćenja nedovoljno proverenih praksi.</a:t>
            </a:r>
            <a:endParaRPr sz="152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/>
        </p:nvSpPr>
        <p:spPr>
          <a:xfrm>
            <a:off x="548400" y="1940700"/>
            <a:ext cx="80472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PREDSTAVLJANJE PROGRAMA: PROJEKAT REASON4HEALTH</a:t>
            </a:r>
            <a:endParaRPr sz="3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420</Words>
  <Application>Microsoft Office PowerPoint</Application>
  <PresentationFormat>On-screen Show (16:9)</PresentationFormat>
  <Paragraphs>48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Comfortaa</vt:lpstr>
      <vt:lpstr>Comfortaa SemiBold</vt:lpstr>
      <vt:lpstr>Arial</vt:lpstr>
      <vt:lpstr>Simple Light</vt:lpstr>
      <vt:lpstr>KAKO PRISTUPITI PACIJENTIMA KOJI SU SKLONI UPITNIM ZDRAVSTVENIM PONAŠANJIMA:  Preporuke zasnovane na psihološkim istraživanjima</vt:lpstr>
      <vt:lpstr>PowerPoint Presentation</vt:lpstr>
      <vt:lpstr>SESIJA 1: ŠTA SU UPITNA ZDRAVSTVENA PONAŠANJA?</vt:lpstr>
      <vt:lpstr>SESIJA 2: ZAŠTO SU LJUDI SKLONI UPITNIM ZDRAVSTVENIM PONAŠANJIMA?</vt:lpstr>
      <vt:lpstr>SESIJA 3: LOGIČKE ZABLUDE KOJE VODE UPITNIM ZDRAVSTVENIM PONAŠANJIMA I KAKO IM PRISTUPITI?</vt:lpstr>
      <vt:lpstr>SESIJA 4: IRACIONALNA UVERENJA I UPITNA ZDRAVSTVENA PONAŠANJA</vt:lpstr>
      <vt:lpstr>PowerPoint Presentation</vt:lpstr>
      <vt:lpstr>NAKON OVOG KURSA, POLAZNICI ĆE:</vt:lpstr>
      <vt:lpstr>PowerPoint Presentation</vt:lpstr>
      <vt:lpstr>PROJEKAT REASON4HEALTH</vt:lpstr>
      <vt:lpstr>PROJEKAT REASON4HEALTH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PRISTUPITI PACIJENTIMA KOJI SU SKLONI UPITNIM ZDRAVSTVENIM PONAŠANJIMA:  Preporuke zasnovane na psihološkim istraživanjima</dc:title>
  <cp:lastModifiedBy>Milica Ninkovic</cp:lastModifiedBy>
  <cp:revision>1</cp:revision>
  <dcterms:modified xsi:type="dcterms:W3CDTF">2023-07-15T11:32:02Z</dcterms:modified>
</cp:coreProperties>
</file>