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8" r:id="rId3"/>
    <p:sldId id="259" r:id="rId4"/>
    <p:sldId id="257" r:id="rId5"/>
    <p:sldId id="260" r:id="rId6"/>
    <p:sldId id="319" r:id="rId7"/>
    <p:sldId id="263" r:id="rId8"/>
    <p:sldId id="309" r:id="rId9"/>
    <p:sldId id="265" r:id="rId10"/>
    <p:sldId id="310" r:id="rId11"/>
    <p:sldId id="266" r:id="rId12"/>
    <p:sldId id="267" r:id="rId13"/>
    <p:sldId id="268" r:id="rId14"/>
    <p:sldId id="285" r:id="rId15"/>
    <p:sldId id="286" r:id="rId16"/>
    <p:sldId id="287" r:id="rId17"/>
    <p:sldId id="311" r:id="rId18"/>
    <p:sldId id="288" r:id="rId19"/>
    <p:sldId id="289" r:id="rId20"/>
    <p:sldId id="312" r:id="rId21"/>
    <p:sldId id="290" r:id="rId22"/>
    <p:sldId id="291" r:id="rId23"/>
    <p:sldId id="292" r:id="rId24"/>
    <p:sldId id="313" r:id="rId25"/>
    <p:sldId id="314" r:id="rId26"/>
    <p:sldId id="315" r:id="rId27"/>
    <p:sldId id="269" r:id="rId28"/>
    <p:sldId id="316" r:id="rId29"/>
    <p:sldId id="320" r:id="rId30"/>
    <p:sldId id="271" r:id="rId31"/>
    <p:sldId id="272" r:id="rId32"/>
    <p:sldId id="273" r:id="rId33"/>
    <p:sldId id="317" r:id="rId34"/>
    <p:sldId id="276" r:id="rId35"/>
    <p:sldId id="277" r:id="rId36"/>
    <p:sldId id="321" r:id="rId37"/>
    <p:sldId id="318" r:id="rId38"/>
    <p:sldId id="322" r:id="rId39"/>
    <p:sldId id="294" r:id="rId40"/>
    <p:sldId id="295" r:id="rId41"/>
    <p:sldId id="293" r:id="rId42"/>
    <p:sldId id="296" r:id="rId43"/>
    <p:sldId id="297" r:id="rId44"/>
    <p:sldId id="298" r:id="rId45"/>
    <p:sldId id="300" r:id="rId46"/>
    <p:sldId id="302" r:id="rId47"/>
    <p:sldId id="301" r:id="rId48"/>
    <p:sldId id="303" r:id="rId49"/>
    <p:sldId id="299" r:id="rId50"/>
    <p:sldId id="304" r:id="rId51"/>
    <p:sldId id="305" r:id="rId52"/>
    <p:sldId id="306" r:id="rId53"/>
    <p:sldId id="307" r:id="rId54"/>
    <p:sldId id="275" r:id="rId55"/>
    <p:sldId id="279" r:id="rId56"/>
    <p:sldId id="283" r:id="rId57"/>
    <p:sldId id="284" r:id="rId58"/>
    <p:sldId id="308" r:id="rId5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9" d="100"/>
          <a:sy n="79" d="100"/>
        </p:scale>
        <p:origin x="941" y="8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BDAED4E-E08D-4098-9492-14B15A81B59D}" type="datetimeFigureOut">
              <a:rPr lang="en-US" smtClean="0"/>
              <a:t>18-Nov-23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CAF8FE-D02C-41B0-AAE8-E6539DBA67F9}" type="slidenum">
              <a:rPr lang="en-US" smtClean="0"/>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0792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DAED4E-E08D-4098-9492-14B15A81B59D}" type="datetimeFigureOut">
              <a:rPr lang="en-US" smtClean="0"/>
              <a:t>18-Nov-23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CAF8FE-D02C-41B0-AAE8-E6539DBA67F9}" type="slidenum">
              <a:rPr lang="en-US" smtClean="0"/>
              <a:t>‹#›</a:t>
            </a:fld>
            <a:endParaRPr lang="en-US"/>
          </a:p>
        </p:txBody>
      </p:sp>
    </p:spTree>
    <p:extLst>
      <p:ext uri="{BB962C8B-B14F-4D97-AF65-F5344CB8AC3E}">
        <p14:creationId xmlns:p14="http://schemas.microsoft.com/office/powerpoint/2010/main" val="11544073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DAED4E-E08D-4098-9492-14B15A81B59D}" type="datetimeFigureOut">
              <a:rPr lang="en-US" smtClean="0"/>
              <a:t>18-Nov-23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CAF8FE-D02C-41B0-AAE8-E6539DBA67F9}" type="slidenum">
              <a:rPr lang="en-US" smtClean="0"/>
              <a:t>‹#›</a:t>
            </a:fld>
            <a:endParaRPr lang="en-US"/>
          </a:p>
        </p:txBody>
      </p:sp>
    </p:spTree>
    <p:extLst>
      <p:ext uri="{BB962C8B-B14F-4D97-AF65-F5344CB8AC3E}">
        <p14:creationId xmlns:p14="http://schemas.microsoft.com/office/powerpoint/2010/main" val="3819375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DAED4E-E08D-4098-9492-14B15A81B59D}" type="datetimeFigureOut">
              <a:rPr lang="en-US" smtClean="0"/>
              <a:t>18-Nov-23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CAF8FE-D02C-41B0-AAE8-E6539DBA67F9}" type="slidenum">
              <a:rPr lang="en-US" smtClean="0"/>
              <a:t>‹#›</a:t>
            </a:fld>
            <a:endParaRPr lang="en-US"/>
          </a:p>
        </p:txBody>
      </p:sp>
    </p:spTree>
    <p:extLst>
      <p:ext uri="{BB962C8B-B14F-4D97-AF65-F5344CB8AC3E}">
        <p14:creationId xmlns:p14="http://schemas.microsoft.com/office/powerpoint/2010/main" val="1706046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DAED4E-E08D-4098-9492-14B15A81B59D}" type="datetimeFigureOut">
              <a:rPr lang="en-US" smtClean="0"/>
              <a:t>18-Nov-23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CAF8FE-D02C-41B0-AAE8-E6539DBA67F9}" type="slidenum">
              <a:rPr lang="en-US" smtClean="0"/>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8907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BDAED4E-E08D-4098-9492-14B15A81B59D}" type="datetimeFigureOut">
              <a:rPr lang="en-US" smtClean="0"/>
              <a:t>18-Nov-23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CAF8FE-D02C-41B0-AAE8-E6539DBA67F9}" type="slidenum">
              <a:rPr lang="en-US" smtClean="0"/>
              <a:t>‹#›</a:t>
            </a:fld>
            <a:endParaRPr lang="en-US"/>
          </a:p>
        </p:txBody>
      </p:sp>
    </p:spTree>
    <p:extLst>
      <p:ext uri="{BB962C8B-B14F-4D97-AF65-F5344CB8AC3E}">
        <p14:creationId xmlns:p14="http://schemas.microsoft.com/office/powerpoint/2010/main" val="16146294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BDAED4E-E08D-4098-9492-14B15A81B59D}" type="datetimeFigureOut">
              <a:rPr lang="en-US" smtClean="0"/>
              <a:t>18-Nov-23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DCAF8FE-D02C-41B0-AAE8-E6539DBA67F9}" type="slidenum">
              <a:rPr lang="en-US" smtClean="0"/>
              <a:t>‹#›</a:t>
            </a:fld>
            <a:endParaRPr lang="en-US"/>
          </a:p>
        </p:txBody>
      </p:sp>
    </p:spTree>
    <p:extLst>
      <p:ext uri="{BB962C8B-B14F-4D97-AF65-F5344CB8AC3E}">
        <p14:creationId xmlns:p14="http://schemas.microsoft.com/office/powerpoint/2010/main" val="3651220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BDAED4E-E08D-4098-9492-14B15A81B59D}" type="datetimeFigureOut">
              <a:rPr lang="en-US" smtClean="0"/>
              <a:t>18-Nov-23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DCAF8FE-D02C-41B0-AAE8-E6539DBA67F9}" type="slidenum">
              <a:rPr lang="en-US" smtClean="0"/>
              <a:t>‹#›</a:t>
            </a:fld>
            <a:endParaRPr lang="en-US"/>
          </a:p>
        </p:txBody>
      </p:sp>
    </p:spTree>
    <p:extLst>
      <p:ext uri="{BB962C8B-B14F-4D97-AF65-F5344CB8AC3E}">
        <p14:creationId xmlns:p14="http://schemas.microsoft.com/office/powerpoint/2010/main" val="1174853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BDAED4E-E08D-4098-9492-14B15A81B59D}" type="datetimeFigureOut">
              <a:rPr lang="en-US" smtClean="0"/>
              <a:t>18-Nov-23</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7DCAF8FE-D02C-41B0-AAE8-E6539DBA67F9}" type="slidenum">
              <a:rPr lang="en-US" smtClean="0"/>
              <a:t>‹#›</a:t>
            </a:fld>
            <a:endParaRPr lang="en-US"/>
          </a:p>
        </p:txBody>
      </p:sp>
    </p:spTree>
    <p:extLst>
      <p:ext uri="{BB962C8B-B14F-4D97-AF65-F5344CB8AC3E}">
        <p14:creationId xmlns:p14="http://schemas.microsoft.com/office/powerpoint/2010/main" val="518391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1BDAED4E-E08D-4098-9492-14B15A81B59D}" type="datetimeFigureOut">
              <a:rPr lang="en-US" smtClean="0"/>
              <a:t>18-Nov-23</a:t>
            </a:fld>
            <a:endParaRPr lang="en-U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DCAF8FE-D02C-41B0-AAE8-E6539DBA67F9}" type="slidenum">
              <a:rPr lang="en-US" smtClean="0"/>
              <a:t>‹#›</a:t>
            </a:fld>
            <a:endParaRPr lang="en-US"/>
          </a:p>
        </p:txBody>
      </p:sp>
    </p:spTree>
    <p:extLst>
      <p:ext uri="{BB962C8B-B14F-4D97-AF65-F5344CB8AC3E}">
        <p14:creationId xmlns:p14="http://schemas.microsoft.com/office/powerpoint/2010/main" val="2194132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BDAED4E-E08D-4098-9492-14B15A81B59D}" type="datetimeFigureOut">
              <a:rPr lang="en-US" smtClean="0"/>
              <a:t>18-Nov-23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CAF8FE-D02C-41B0-AAE8-E6539DBA67F9}" type="slidenum">
              <a:rPr lang="en-US" smtClean="0"/>
              <a:t>‹#›</a:t>
            </a:fld>
            <a:endParaRPr lang="en-US"/>
          </a:p>
        </p:txBody>
      </p:sp>
    </p:spTree>
    <p:extLst>
      <p:ext uri="{BB962C8B-B14F-4D97-AF65-F5344CB8AC3E}">
        <p14:creationId xmlns:p14="http://schemas.microsoft.com/office/powerpoint/2010/main" val="717632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5000"/>
            <a:lum/>
          </a:blip>
          <a:srcRect/>
          <a:stretch>
            <a:fillRect l="-3000" r="-3000"/>
          </a:stretch>
        </a:blipFill>
        <a:effectLst/>
      </p:bgPr>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1BDAED4E-E08D-4098-9492-14B15A81B59D}" type="datetimeFigureOut">
              <a:rPr lang="en-US" smtClean="0"/>
              <a:t>18-Nov-23</a:t>
            </a:fld>
            <a:endParaRPr lang="en-US"/>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7DCAF8FE-D02C-41B0-AAE8-E6539DBA67F9}" type="slidenum">
              <a:rPr lang="en-US" smtClean="0"/>
              <a:t>‹#›</a:t>
            </a:fld>
            <a:endParaRPr lang="en-U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517482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4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22960" y="758952"/>
            <a:ext cx="7863840" cy="3566160"/>
          </a:xfrm>
        </p:spPr>
        <p:txBody>
          <a:bodyPr/>
          <a:lstStyle/>
          <a:p>
            <a:pPr algn="ctr"/>
            <a:r>
              <a:rPr lang="sr-Latn-RS" dirty="0">
                <a:solidFill>
                  <a:schemeClr val="bg1"/>
                </a:solidFill>
              </a:rPr>
              <a:t>Gutmanova teorija</a:t>
            </a:r>
            <a:endParaRPr lang="en-US" dirty="0">
              <a:solidFill>
                <a:schemeClr val="bg1"/>
              </a:solidFill>
            </a:endParaRPr>
          </a:p>
        </p:txBody>
      </p:sp>
      <p:sp>
        <p:nvSpPr>
          <p:cNvPr id="3" name="Subtitle 2"/>
          <p:cNvSpPr>
            <a:spLocks noGrp="1"/>
          </p:cNvSpPr>
          <p:nvPr>
            <p:ph type="subTitle" idx="1"/>
          </p:nvPr>
        </p:nvSpPr>
        <p:spPr/>
        <p:txBody>
          <a:bodyPr/>
          <a:lstStyle/>
          <a:p>
            <a:pPr algn="ctr"/>
            <a:r>
              <a:rPr lang="sr-Latn-RS" dirty="0" err="1">
                <a:solidFill>
                  <a:schemeClr val="bg1"/>
                </a:solidFill>
              </a:rPr>
              <a:t>Imaž</a:t>
            </a:r>
            <a:r>
              <a:rPr lang="sr-Latn-RS" dirty="0">
                <a:solidFill>
                  <a:schemeClr val="bg1"/>
                </a:solidFill>
              </a:rPr>
              <a:t> i anti-</a:t>
            </a:r>
            <a:r>
              <a:rPr lang="sr-Latn-RS" dirty="0" err="1">
                <a:solidFill>
                  <a:schemeClr val="bg1"/>
                </a:solidFill>
              </a:rPr>
              <a:t>imaž</a:t>
            </a:r>
            <a:endParaRPr lang="en-US" dirty="0">
              <a:solidFill>
                <a:schemeClr val="bg1"/>
              </a:solidFill>
            </a:endParaRPr>
          </a:p>
        </p:txBody>
      </p:sp>
      <p:sp>
        <p:nvSpPr>
          <p:cNvPr id="4" name="TextBox 3">
            <a:extLst>
              <a:ext uri="{FF2B5EF4-FFF2-40B4-BE49-F238E27FC236}">
                <a16:creationId xmlns:a16="http://schemas.microsoft.com/office/drawing/2014/main" id="{C3487666-9B26-33A1-BB70-5144964C763A}"/>
              </a:ext>
            </a:extLst>
          </p:cNvPr>
          <p:cNvSpPr txBox="1"/>
          <p:nvPr/>
        </p:nvSpPr>
        <p:spPr>
          <a:xfrm>
            <a:off x="5029200" y="6400800"/>
            <a:ext cx="4114801" cy="369332"/>
          </a:xfrm>
          <a:prstGeom prst="rect">
            <a:avLst/>
          </a:prstGeom>
          <a:noFill/>
        </p:spPr>
        <p:txBody>
          <a:bodyPr wrap="square" rtlCol="0">
            <a:spAutoFit/>
          </a:bodyPr>
          <a:lstStyle/>
          <a:p>
            <a:r>
              <a:rPr lang="sr-Latn-RS" dirty="0">
                <a:solidFill>
                  <a:schemeClr val="tx1">
                    <a:lumMod val="85000"/>
                    <a:lumOff val="15000"/>
                  </a:schemeClr>
                </a:solidFill>
              </a:rPr>
              <a:t>Fotografija Huan Davila (@unsplash.com)</a:t>
            </a:r>
          </a:p>
        </p:txBody>
      </p:sp>
    </p:spTree>
    <p:extLst>
      <p:ext uri="{BB962C8B-B14F-4D97-AF65-F5344CB8AC3E}">
        <p14:creationId xmlns:p14="http://schemas.microsoft.com/office/powerpoint/2010/main" val="22784747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r-Latn-RS" dirty="0"/>
              <a:t>Gutmanov model</a:t>
            </a:r>
            <a:endParaRPr lang="en-US" dirty="0"/>
          </a:p>
        </p:txBody>
      </p:sp>
      <p:sp>
        <p:nvSpPr>
          <p:cNvPr id="10243" name="Rectangle 3"/>
          <p:cNvSpPr>
            <a:spLocks noGrp="1" noChangeArrowheads="1"/>
          </p:cNvSpPr>
          <p:nvPr>
            <p:ph idx="1"/>
          </p:nvPr>
        </p:nvSpPr>
        <p:spPr/>
        <p:txBody>
          <a:bodyPr/>
          <a:lstStyle/>
          <a:p>
            <a:r>
              <a:rPr lang="sr-Latn-RS" altLang="en-US" dirty="0"/>
              <a:t>Isto važi i ako p</a:t>
            </a:r>
            <a:r>
              <a:rPr lang="en-GB" altLang="en-US" dirty="0"/>
              <a:t>o</a:t>
            </a:r>
            <a:r>
              <a:rPr lang="sr-Latn-RS" altLang="en-US" dirty="0"/>
              <a:t>s</a:t>
            </a:r>
            <a:r>
              <a:rPr lang="en-GB" altLang="en-US" dirty="0" err="1"/>
              <a:t>matramo</a:t>
            </a:r>
            <a:r>
              <a:rPr lang="en-GB" altLang="en-US" dirty="0"/>
              <a:t> </a:t>
            </a:r>
            <a:r>
              <a:rPr lang="en-GB" altLang="en-US" dirty="0" err="1"/>
              <a:t>rezultat</a:t>
            </a:r>
            <a:r>
              <a:rPr lang="en-GB" altLang="en-US" dirty="0"/>
              <a:t> </a:t>
            </a:r>
            <a:r>
              <a:rPr lang="sr-Latn-RS" altLang="en-US" dirty="0"/>
              <a:t>bilo kog </a:t>
            </a:r>
            <a:r>
              <a:rPr lang="en-GB" altLang="en-US" dirty="0" err="1">
                <a:solidFill>
                  <a:srgbClr val="7030A0"/>
                </a:solidFill>
              </a:rPr>
              <a:t>ispitanika</a:t>
            </a:r>
            <a:endParaRPr lang="sr-Latn-CS" altLang="en-US" dirty="0">
              <a:solidFill>
                <a:srgbClr val="7030A0"/>
              </a:solidFill>
            </a:endParaRPr>
          </a:p>
          <a:p>
            <a:r>
              <a:rPr lang="sr-Latn-CS" altLang="en-US" dirty="0"/>
              <a:t>Na primer, ako imamo test znanja iz </a:t>
            </a:r>
            <a:r>
              <a:rPr lang="sr-Latn-CS" altLang="en-US" dirty="0" err="1"/>
              <a:t>psihometrije</a:t>
            </a:r>
            <a:r>
              <a:rPr lang="sr-Latn-CS" altLang="en-US" dirty="0"/>
              <a:t>:</a:t>
            </a:r>
          </a:p>
          <a:p>
            <a:pPr lvl="1"/>
            <a:r>
              <a:rPr lang="sr-Latn-CS" altLang="en-US" dirty="0" err="1">
                <a:solidFill>
                  <a:srgbClr val="00B050"/>
                </a:solidFill>
              </a:rPr>
              <a:t>Imaž</a:t>
            </a:r>
            <a:r>
              <a:rPr lang="sr-Latn-CS" altLang="en-US" dirty="0"/>
              <a:t> je naše očekivanje o tome kako će Jovana odgovoriti na pitanje „Šta je ICC?“ ako znamo njene odgovore na sva druga pitanja iz testa, npr. „Koji obrazac daje donju granicu pouzdanosti?“ ili „Koja je prva faza u konstrukciji novog mernog instrumenta?“</a:t>
            </a:r>
          </a:p>
          <a:p>
            <a:pPr lvl="2"/>
            <a:r>
              <a:rPr lang="sr-Latn-CS" altLang="en-US" dirty="0"/>
              <a:t>Kod binarnih varijabli gde su odgovori 0 i 1, intuitivnije je da razmišljamo o </a:t>
            </a:r>
            <a:r>
              <a:rPr lang="sr-Latn-CS" altLang="en-US" dirty="0" err="1"/>
              <a:t>imažu</a:t>
            </a:r>
            <a:r>
              <a:rPr lang="sr-Latn-CS" altLang="en-US" dirty="0"/>
              <a:t> kao o verovatnoći da se odgovori tačno (pre nego kao o pravom skoru za jedno pitanje)</a:t>
            </a:r>
          </a:p>
          <a:p>
            <a:pPr lvl="1"/>
            <a:r>
              <a:rPr lang="sr-Latn-CS" altLang="en-US" dirty="0">
                <a:solidFill>
                  <a:srgbClr val="FF0000"/>
                </a:solidFill>
              </a:rPr>
              <a:t>Anti-</a:t>
            </a:r>
            <a:r>
              <a:rPr lang="sr-Latn-CS" altLang="en-US" dirty="0" err="1">
                <a:solidFill>
                  <a:srgbClr val="FF0000"/>
                </a:solidFill>
              </a:rPr>
              <a:t>imaž</a:t>
            </a:r>
            <a:r>
              <a:rPr lang="sr-Latn-CS" altLang="en-US" dirty="0"/>
              <a:t> je onaj deo Jeleninog odgovora na pitanje „Šta je ICC?“ za koji nam njeni odgovori na sva druga pitanja u testu ne pomažu da ga predvidimo</a:t>
            </a:r>
          </a:p>
          <a:p>
            <a:pPr lvl="2"/>
            <a:r>
              <a:rPr lang="sr-Latn-CS" altLang="en-US" dirty="0"/>
              <a:t>Intuitivno možemo da ga posmatramo kao verovatnoću da pogrešimo u proceni, verovatnoću da Jelena „slučajno“ tačno/pogrešno odgovori na ovo pitanje</a:t>
            </a:r>
          </a:p>
        </p:txBody>
      </p:sp>
    </p:spTree>
    <p:extLst>
      <p:ext uri="{BB962C8B-B14F-4D97-AF65-F5344CB8AC3E}">
        <p14:creationId xmlns:p14="http://schemas.microsoft.com/office/powerpoint/2010/main" val="1331018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4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24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24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24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sr-Latn-RS" dirty="0"/>
              <a:t>Matrični zapis</a:t>
            </a:r>
            <a:endParaRPr lang="en-US" dirty="0"/>
          </a:p>
        </p:txBody>
      </p:sp>
      <p:sp>
        <p:nvSpPr>
          <p:cNvPr id="7" name="Content Placeholder 6"/>
          <p:cNvSpPr>
            <a:spLocks noGrp="1"/>
          </p:cNvSpPr>
          <p:nvPr>
            <p:ph idx="1"/>
          </p:nvPr>
        </p:nvSpPr>
        <p:spPr>
          <a:xfrm>
            <a:off x="822960" y="1828801"/>
            <a:ext cx="7543800" cy="1752599"/>
          </a:xfrm>
        </p:spPr>
        <p:txBody>
          <a:bodyPr>
            <a:normAutofit/>
          </a:bodyPr>
          <a:lstStyle/>
          <a:p>
            <a:r>
              <a:rPr lang="en-US" dirty="0"/>
              <a:t>Z</a:t>
            </a:r>
            <a:r>
              <a:rPr lang="sr-Latn-RS" dirty="0"/>
              <a:t> </a:t>
            </a:r>
            <a:r>
              <a:rPr lang="en-US" dirty="0"/>
              <a:t>=</a:t>
            </a:r>
            <a:r>
              <a:rPr lang="sr-Latn-RS" dirty="0"/>
              <a:t> </a:t>
            </a:r>
            <a:r>
              <a:rPr lang="en-US" dirty="0">
                <a:solidFill>
                  <a:srgbClr val="00B050"/>
                </a:solidFill>
              </a:rPr>
              <a:t>Z’</a:t>
            </a:r>
            <a:r>
              <a:rPr lang="sr-Latn-RS" dirty="0"/>
              <a:t> </a:t>
            </a:r>
            <a:r>
              <a:rPr lang="en-US" dirty="0"/>
              <a:t>+</a:t>
            </a:r>
            <a:r>
              <a:rPr lang="sr-Latn-RS" dirty="0"/>
              <a:t> </a:t>
            </a:r>
            <a:r>
              <a:rPr lang="en-US" dirty="0">
                <a:solidFill>
                  <a:srgbClr val="FF0000"/>
                </a:solidFill>
              </a:rPr>
              <a:t>E</a:t>
            </a:r>
            <a:endParaRPr lang="sr-Latn-RS" dirty="0">
              <a:solidFill>
                <a:srgbClr val="FF0000"/>
              </a:solidFill>
            </a:endParaRPr>
          </a:p>
          <a:p>
            <a:pPr marL="400050" lvl="1" indent="0">
              <a:buNone/>
            </a:pPr>
            <a:r>
              <a:rPr lang="vi-VN" sz="2100" dirty="0">
                <a:latin typeface="Calibri" panose="020F0502020204030204" pitchFamily="34" charset="0"/>
                <a:cs typeface="Calibri" panose="020F0502020204030204" pitchFamily="34" charset="0"/>
              </a:rPr>
              <a:t>Z </a:t>
            </a:r>
            <a:r>
              <a:rPr lang="sr-Latn-RS" sz="2100" dirty="0">
                <a:latin typeface="Calibri" panose="020F0502020204030204" pitchFamily="34" charset="0"/>
                <a:cs typeface="Calibri" panose="020F0502020204030204" pitchFamily="34" charset="0"/>
              </a:rPr>
              <a:t>-</a:t>
            </a:r>
            <a:r>
              <a:rPr lang="vi-VN" sz="2100" dirty="0">
                <a:latin typeface="Calibri" panose="020F0502020204030204" pitchFamily="34" charset="0"/>
                <a:cs typeface="Calibri" panose="020F0502020204030204" pitchFamily="34" charset="0"/>
              </a:rPr>
              <a:t> dobijeni rezultat</a:t>
            </a:r>
          </a:p>
          <a:p>
            <a:pPr marL="400050" lvl="1" indent="0">
              <a:buNone/>
            </a:pPr>
            <a:r>
              <a:rPr lang="vi-VN" sz="2100" dirty="0">
                <a:solidFill>
                  <a:srgbClr val="00B050"/>
                </a:solidFill>
                <a:latin typeface="Calibri" panose="020F0502020204030204" pitchFamily="34" charset="0"/>
                <a:cs typeface="Calibri" panose="020F0502020204030204" pitchFamily="34" charset="0"/>
              </a:rPr>
              <a:t>Z’- rezultat predviđen na osnovu preostalih</a:t>
            </a:r>
            <a:r>
              <a:rPr lang="sr-Latn-RS" sz="2100" dirty="0">
                <a:solidFill>
                  <a:srgbClr val="00B050"/>
                </a:solidFill>
                <a:latin typeface="Calibri" panose="020F0502020204030204" pitchFamily="34" charset="0"/>
                <a:cs typeface="Calibri" panose="020F0502020204030204" pitchFamily="34" charset="0"/>
              </a:rPr>
              <a:t> varijabli - </a:t>
            </a:r>
            <a:r>
              <a:rPr lang="vi-VN" sz="2100" dirty="0">
                <a:solidFill>
                  <a:srgbClr val="00B050"/>
                </a:solidFill>
                <a:latin typeface="Calibri" panose="020F0502020204030204" pitchFamily="34" charset="0"/>
                <a:cs typeface="Calibri" panose="020F0502020204030204" pitchFamily="34" charset="0"/>
              </a:rPr>
              <a:t> isto što i T odnosno pravi skor</a:t>
            </a:r>
            <a:endParaRPr lang="sr-Latn-RS" sz="2100" dirty="0">
              <a:solidFill>
                <a:srgbClr val="00B050"/>
              </a:solidFill>
              <a:latin typeface="Calibri" panose="020F0502020204030204" pitchFamily="34" charset="0"/>
              <a:cs typeface="Calibri" panose="020F0502020204030204" pitchFamily="34" charset="0"/>
            </a:endParaRPr>
          </a:p>
          <a:p>
            <a:pPr marL="400050" lvl="1" indent="0">
              <a:buNone/>
            </a:pPr>
            <a:r>
              <a:rPr lang="vi-VN" sz="2100" dirty="0">
                <a:solidFill>
                  <a:srgbClr val="FF0000"/>
                </a:solidFill>
                <a:latin typeface="Calibri" panose="020F0502020204030204" pitchFamily="34" charset="0"/>
                <a:cs typeface="Calibri" panose="020F0502020204030204" pitchFamily="34" charset="0"/>
              </a:rPr>
              <a:t>E - rezidual </a:t>
            </a:r>
            <a:endParaRPr lang="sr-Latn-RS" dirty="0">
              <a:solidFill>
                <a:srgbClr val="FF0000"/>
              </a:solidFill>
            </a:endParaRPr>
          </a:p>
        </p:txBody>
      </p:sp>
      <p:graphicFrame>
        <p:nvGraphicFramePr>
          <p:cNvPr id="8" name="Group 411"/>
          <p:cNvGraphicFramePr>
            <a:graphicFrameLocks/>
          </p:cNvGraphicFramePr>
          <p:nvPr>
            <p:extLst>
              <p:ext uri="{D42A27DB-BD31-4B8C-83A1-F6EECF244321}">
                <p14:modId xmlns:p14="http://schemas.microsoft.com/office/powerpoint/2010/main" val="2498752596"/>
              </p:ext>
            </p:extLst>
          </p:nvPr>
        </p:nvGraphicFramePr>
        <p:xfrm>
          <a:off x="552450" y="3657600"/>
          <a:ext cx="2514600" cy="2590800"/>
        </p:xfrm>
        <a:graphic>
          <a:graphicData uri="http://schemas.openxmlformats.org/drawingml/2006/table">
            <a:tbl>
              <a:tblPr/>
              <a:tblGrid>
                <a:gridCol w="558800">
                  <a:extLst>
                    <a:ext uri="{9D8B030D-6E8A-4147-A177-3AD203B41FA5}">
                      <a16:colId xmlns:a16="http://schemas.microsoft.com/office/drawing/2014/main" val="20000"/>
                    </a:ext>
                  </a:extLst>
                </a:gridCol>
                <a:gridCol w="698500">
                  <a:extLst>
                    <a:ext uri="{9D8B030D-6E8A-4147-A177-3AD203B41FA5}">
                      <a16:colId xmlns:a16="http://schemas.microsoft.com/office/drawing/2014/main" val="20001"/>
                    </a:ext>
                  </a:extLst>
                </a:gridCol>
                <a:gridCol w="628650">
                  <a:extLst>
                    <a:ext uri="{9D8B030D-6E8A-4147-A177-3AD203B41FA5}">
                      <a16:colId xmlns:a16="http://schemas.microsoft.com/office/drawing/2014/main" val="20002"/>
                    </a:ext>
                  </a:extLst>
                </a:gridCol>
                <a:gridCol w="628650">
                  <a:extLst>
                    <a:ext uri="{9D8B030D-6E8A-4147-A177-3AD203B41FA5}">
                      <a16:colId xmlns:a16="http://schemas.microsoft.com/office/drawing/2014/main" val="20003"/>
                    </a:ext>
                  </a:extLst>
                </a:gridCol>
              </a:tblGrid>
              <a:tr h="431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chemeClr val="tx1"/>
                          </a:solidFill>
                          <a:effectLst/>
                          <a:latin typeface="Arial" charset="0"/>
                        </a:rPr>
                        <a:t>Z</a:t>
                      </a:r>
                      <a:r>
                        <a:rPr kumimoji="0" lang="en-US" sz="1800" b="0" i="0" u="none" strike="noStrike" cap="none" normalizeH="0" baseline="-25000" dirty="0">
                          <a:ln>
                            <a:noFill/>
                          </a:ln>
                          <a:solidFill>
                            <a:schemeClr val="tx1"/>
                          </a:solidFill>
                          <a:effectLst/>
                          <a:latin typeface="Arial" charset="0"/>
                        </a:rPr>
                        <a:t>11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12</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13</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14</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31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21</a:t>
                      </a:r>
                      <a:endParaRPr kumimoji="0" lang="en-US" sz="1800" b="0" i="0" u="none" strike="noStrike" cap="none" normalizeH="0" baseline="-25000" dirty="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22</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23</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24</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31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31</a:t>
                      </a:r>
                      <a:endParaRPr kumimoji="0" lang="en-US" sz="1800" b="0" i="0" u="none" strike="noStrike" cap="none" normalizeH="0" baseline="-25000" dirty="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32</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33</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34</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31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41</a:t>
                      </a:r>
                      <a:endParaRPr kumimoji="0" lang="en-US" sz="1800" b="0" i="0" u="none" strike="noStrike" cap="none" normalizeH="0" baseline="-25000" dirty="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chemeClr val="tx1"/>
                          </a:solidFill>
                          <a:effectLst/>
                          <a:latin typeface="Arial" charset="0"/>
                        </a:rPr>
                        <a:t>Z</a:t>
                      </a:r>
                      <a:r>
                        <a:rPr kumimoji="0" lang="en-US" sz="1800" b="0" i="0" u="none" strike="noStrike" cap="none" normalizeH="0" baseline="-25000" dirty="0">
                          <a:ln>
                            <a:noFill/>
                          </a:ln>
                          <a:solidFill>
                            <a:schemeClr val="tx1"/>
                          </a:solidFill>
                          <a:effectLst/>
                          <a:latin typeface="Arial" charset="0"/>
                        </a:rPr>
                        <a:t>42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43</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44</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31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51</a:t>
                      </a:r>
                      <a:endParaRPr kumimoji="0" lang="en-US" sz="1800" b="0" i="0" u="none" strike="noStrike" cap="none" normalizeH="0" baseline="-25000" dirty="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52</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53</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54</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31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61</a:t>
                      </a:r>
                      <a:endParaRPr kumimoji="0" lang="en-US" sz="1800" b="0" i="0" u="none" strike="noStrike" cap="none" normalizeH="0" baseline="-25000" dirty="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62</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63</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64</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graphicFrame>
        <p:nvGraphicFramePr>
          <p:cNvPr id="9" name="Group 412"/>
          <p:cNvGraphicFramePr>
            <a:graphicFrameLocks/>
          </p:cNvGraphicFramePr>
          <p:nvPr>
            <p:extLst>
              <p:ext uri="{D42A27DB-BD31-4B8C-83A1-F6EECF244321}">
                <p14:modId xmlns:p14="http://schemas.microsoft.com/office/powerpoint/2010/main" val="432879341"/>
              </p:ext>
            </p:extLst>
          </p:nvPr>
        </p:nvGraphicFramePr>
        <p:xfrm>
          <a:off x="3619500" y="3657599"/>
          <a:ext cx="2362200" cy="2590801"/>
        </p:xfrm>
        <a:graphic>
          <a:graphicData uri="http://schemas.openxmlformats.org/drawingml/2006/table">
            <a:tbl>
              <a:tblPr/>
              <a:tblGrid>
                <a:gridCol w="603250">
                  <a:extLst>
                    <a:ext uri="{9D8B030D-6E8A-4147-A177-3AD203B41FA5}">
                      <a16:colId xmlns:a16="http://schemas.microsoft.com/office/drawing/2014/main" val="20000"/>
                    </a:ext>
                  </a:extLst>
                </a:gridCol>
                <a:gridCol w="539750">
                  <a:extLst>
                    <a:ext uri="{9D8B030D-6E8A-4147-A177-3AD203B41FA5}">
                      <a16:colId xmlns:a16="http://schemas.microsoft.com/office/drawing/2014/main" val="20001"/>
                    </a:ext>
                  </a:extLst>
                </a:gridCol>
                <a:gridCol w="609600">
                  <a:extLst>
                    <a:ext uri="{9D8B030D-6E8A-4147-A177-3AD203B41FA5}">
                      <a16:colId xmlns:a16="http://schemas.microsoft.com/office/drawing/2014/main" val="20002"/>
                    </a:ext>
                  </a:extLst>
                </a:gridCol>
                <a:gridCol w="609600">
                  <a:extLst>
                    <a:ext uri="{9D8B030D-6E8A-4147-A177-3AD203B41FA5}">
                      <a16:colId xmlns:a16="http://schemas.microsoft.com/office/drawing/2014/main" val="20003"/>
                    </a:ext>
                  </a:extLst>
                </a:gridCol>
              </a:tblGrid>
              <a:tr h="4333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00B050"/>
                          </a:solidFill>
                          <a:effectLst/>
                          <a:latin typeface="Arial" charset="0"/>
                        </a:rPr>
                        <a:t>Z'</a:t>
                      </a:r>
                      <a:r>
                        <a:rPr kumimoji="0" lang="en-US" sz="1800" b="0" i="0" u="none" strike="noStrike" cap="none" normalizeH="0" baseline="-25000" dirty="0">
                          <a:ln>
                            <a:noFill/>
                          </a:ln>
                          <a:solidFill>
                            <a:srgbClr val="00B050"/>
                          </a:solidFill>
                          <a:effectLst/>
                          <a:latin typeface="Arial" charset="0"/>
                        </a:rPr>
                        <a:t>11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12</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13</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14</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31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00B050"/>
                          </a:solidFill>
                          <a:effectLst/>
                          <a:latin typeface="Arial" charset="0"/>
                        </a:rPr>
                        <a:t>Z'</a:t>
                      </a:r>
                      <a:r>
                        <a:rPr kumimoji="0" lang="en-US" sz="1800" b="0" i="0" u="none" strike="noStrike" cap="none" normalizeH="0" baseline="-25000" dirty="0">
                          <a:ln>
                            <a:noFill/>
                          </a:ln>
                          <a:solidFill>
                            <a:srgbClr val="00B050"/>
                          </a:solidFill>
                          <a:effectLst/>
                          <a:latin typeface="Arial" charset="0"/>
                        </a:rPr>
                        <a:t>21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00B050"/>
                          </a:solidFill>
                          <a:effectLst/>
                          <a:latin typeface="Arial" charset="0"/>
                        </a:rPr>
                        <a:t>Z'</a:t>
                      </a:r>
                      <a:r>
                        <a:rPr kumimoji="0" lang="en-US" sz="1800" b="0" i="0" u="none" strike="noStrike" cap="none" normalizeH="0" baseline="-25000" dirty="0">
                          <a:ln>
                            <a:noFill/>
                          </a:ln>
                          <a:solidFill>
                            <a:srgbClr val="00B050"/>
                          </a:solidFill>
                          <a:effectLst/>
                          <a:latin typeface="Arial" charset="0"/>
                        </a:rPr>
                        <a:t>22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23</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24</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222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31</a:t>
                      </a:r>
                      <a:endParaRPr kumimoji="0" lang="en-US" sz="1800" b="0" i="0" u="none" strike="noStrike" cap="none" normalizeH="0" baseline="-25000" dirty="0">
                        <a:ln>
                          <a:noFill/>
                        </a:ln>
                        <a:solidFill>
                          <a:srgbClr val="00B050"/>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00B050"/>
                          </a:solidFill>
                          <a:effectLst/>
                          <a:latin typeface="Arial" charset="0"/>
                        </a:rPr>
                        <a:t>Z'</a:t>
                      </a:r>
                      <a:r>
                        <a:rPr kumimoji="0" lang="en-US" sz="1800" b="0" i="0" u="none" strike="noStrike" cap="none" normalizeH="0" baseline="-25000" dirty="0">
                          <a:ln>
                            <a:noFill/>
                          </a:ln>
                          <a:solidFill>
                            <a:srgbClr val="00B050"/>
                          </a:solidFill>
                          <a:effectLst/>
                          <a:latin typeface="Arial" charset="0"/>
                        </a:rPr>
                        <a:t>32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00B050"/>
                          </a:solidFill>
                          <a:effectLst/>
                          <a:latin typeface="Arial" charset="0"/>
                        </a:rPr>
                        <a:t>Z'</a:t>
                      </a:r>
                      <a:r>
                        <a:rPr kumimoji="0" lang="en-US" sz="1800" b="0" i="0" u="none" strike="noStrike" cap="none" normalizeH="0" baseline="-25000" dirty="0">
                          <a:ln>
                            <a:noFill/>
                          </a:ln>
                          <a:solidFill>
                            <a:srgbClr val="00B050"/>
                          </a:solidFill>
                          <a:effectLst/>
                          <a:latin typeface="Arial" charset="0"/>
                        </a:rPr>
                        <a:t>33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34</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365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41</a:t>
                      </a:r>
                      <a:endParaRPr kumimoji="0" lang="en-US" sz="1800" b="0" i="0" u="none" strike="noStrike" cap="none" normalizeH="0" baseline="-25000" dirty="0">
                        <a:ln>
                          <a:noFill/>
                        </a:ln>
                        <a:solidFill>
                          <a:srgbClr val="00B050"/>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42</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00B050"/>
                          </a:solidFill>
                          <a:effectLst/>
                          <a:latin typeface="Arial" charset="0"/>
                        </a:rPr>
                        <a:t>Z'</a:t>
                      </a:r>
                      <a:r>
                        <a:rPr kumimoji="0" lang="en-US" sz="1800" b="0" i="0" u="none" strike="noStrike" cap="none" normalizeH="0" baseline="-25000" dirty="0">
                          <a:ln>
                            <a:noFill/>
                          </a:ln>
                          <a:solidFill>
                            <a:srgbClr val="00B050"/>
                          </a:solidFill>
                          <a:effectLst/>
                          <a:latin typeface="Arial" charset="0"/>
                        </a:rPr>
                        <a:t>43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00B050"/>
                          </a:solidFill>
                          <a:effectLst/>
                          <a:latin typeface="Arial" charset="0"/>
                        </a:rPr>
                        <a:t>Z'</a:t>
                      </a:r>
                      <a:r>
                        <a:rPr kumimoji="0" lang="en-US" sz="1800" b="0" i="0" u="none" strike="noStrike" cap="none" normalizeH="0" baseline="-25000" dirty="0">
                          <a:ln>
                            <a:noFill/>
                          </a:ln>
                          <a:solidFill>
                            <a:srgbClr val="00B050"/>
                          </a:solidFill>
                          <a:effectLst/>
                          <a:latin typeface="Arial" charset="0"/>
                        </a:rPr>
                        <a:t>44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31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51</a:t>
                      </a:r>
                      <a:endParaRPr kumimoji="0" lang="en-US" sz="1800" b="0" i="0" u="none" strike="noStrike" cap="none" normalizeH="0" baseline="-25000" dirty="0">
                        <a:ln>
                          <a:noFill/>
                        </a:ln>
                        <a:solidFill>
                          <a:srgbClr val="00B050"/>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52</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53</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00B050"/>
                          </a:solidFill>
                          <a:effectLst/>
                          <a:latin typeface="Arial" charset="0"/>
                        </a:rPr>
                        <a:t>Z'</a:t>
                      </a:r>
                      <a:r>
                        <a:rPr kumimoji="0" lang="en-US" sz="1800" b="0" i="0" u="none" strike="noStrike" cap="none" normalizeH="0" baseline="-25000" dirty="0">
                          <a:ln>
                            <a:noFill/>
                          </a:ln>
                          <a:solidFill>
                            <a:srgbClr val="00B050"/>
                          </a:solidFill>
                          <a:effectLst/>
                          <a:latin typeface="Arial" charset="0"/>
                        </a:rPr>
                        <a:t>54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349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61</a:t>
                      </a:r>
                      <a:endParaRPr kumimoji="0" lang="en-US" sz="1800" b="0" i="0" u="none" strike="noStrike" cap="none" normalizeH="0" baseline="-25000" dirty="0">
                        <a:ln>
                          <a:noFill/>
                        </a:ln>
                        <a:solidFill>
                          <a:srgbClr val="00B050"/>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62</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63</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00B050"/>
                          </a:solidFill>
                          <a:effectLst/>
                          <a:latin typeface="Arial" charset="0"/>
                        </a:rPr>
                        <a:t>Z'</a:t>
                      </a:r>
                      <a:r>
                        <a:rPr kumimoji="0" lang="en-US" sz="1800" b="0" i="0" u="none" strike="noStrike" cap="none" normalizeH="0" baseline="-25000" dirty="0">
                          <a:ln>
                            <a:noFill/>
                          </a:ln>
                          <a:solidFill>
                            <a:srgbClr val="00B050"/>
                          </a:solidFill>
                          <a:effectLst/>
                          <a:latin typeface="Arial" charset="0"/>
                        </a:rPr>
                        <a:t>64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graphicFrame>
        <p:nvGraphicFramePr>
          <p:cNvPr id="10" name="Group 413"/>
          <p:cNvGraphicFramePr>
            <a:graphicFrameLocks/>
          </p:cNvGraphicFramePr>
          <p:nvPr>
            <p:extLst>
              <p:ext uri="{D42A27DB-BD31-4B8C-83A1-F6EECF244321}">
                <p14:modId xmlns:p14="http://schemas.microsoft.com/office/powerpoint/2010/main" val="1927058179"/>
              </p:ext>
            </p:extLst>
          </p:nvPr>
        </p:nvGraphicFramePr>
        <p:xfrm>
          <a:off x="6534150" y="3657600"/>
          <a:ext cx="2057400" cy="2590801"/>
        </p:xfrm>
        <a:graphic>
          <a:graphicData uri="http://schemas.openxmlformats.org/drawingml/2006/table">
            <a:tbl>
              <a:tblPr/>
              <a:tblGrid>
                <a:gridCol w="514350">
                  <a:extLst>
                    <a:ext uri="{9D8B030D-6E8A-4147-A177-3AD203B41FA5}">
                      <a16:colId xmlns:a16="http://schemas.microsoft.com/office/drawing/2014/main" val="20000"/>
                    </a:ext>
                  </a:extLst>
                </a:gridCol>
                <a:gridCol w="514350">
                  <a:extLst>
                    <a:ext uri="{9D8B030D-6E8A-4147-A177-3AD203B41FA5}">
                      <a16:colId xmlns:a16="http://schemas.microsoft.com/office/drawing/2014/main" val="20001"/>
                    </a:ext>
                  </a:extLst>
                </a:gridCol>
                <a:gridCol w="514350">
                  <a:extLst>
                    <a:ext uri="{9D8B030D-6E8A-4147-A177-3AD203B41FA5}">
                      <a16:colId xmlns:a16="http://schemas.microsoft.com/office/drawing/2014/main" val="20002"/>
                    </a:ext>
                  </a:extLst>
                </a:gridCol>
                <a:gridCol w="514350">
                  <a:extLst>
                    <a:ext uri="{9D8B030D-6E8A-4147-A177-3AD203B41FA5}">
                      <a16:colId xmlns:a16="http://schemas.microsoft.com/office/drawing/2014/main" val="20003"/>
                    </a:ext>
                  </a:extLst>
                </a:gridCol>
              </a:tblGrid>
              <a:tr h="4238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E</a:t>
                      </a:r>
                      <a:r>
                        <a:rPr kumimoji="0" lang="en-US" sz="1800" b="0" i="0" u="none" strike="noStrike" cap="none" normalizeH="0" baseline="-25000" dirty="0">
                          <a:ln>
                            <a:noFill/>
                          </a:ln>
                          <a:solidFill>
                            <a:srgbClr val="FF0000"/>
                          </a:solidFill>
                          <a:effectLst/>
                          <a:latin typeface="Arial" charset="0"/>
                        </a:rPr>
                        <a:t>11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FF0000"/>
                          </a:solidFill>
                          <a:effectLst/>
                          <a:latin typeface="Arial" charset="0"/>
                        </a:rPr>
                        <a:t>E</a:t>
                      </a:r>
                      <a:r>
                        <a:rPr kumimoji="0" lang="en-US" sz="1800" b="0" i="0" u="none" strike="noStrike" cap="none" normalizeH="0" baseline="-25000">
                          <a:ln>
                            <a:noFill/>
                          </a:ln>
                          <a:solidFill>
                            <a:srgbClr val="FF0000"/>
                          </a:solidFill>
                          <a:effectLst/>
                          <a:latin typeface="Arial" charset="0"/>
                        </a:rPr>
                        <a:t>12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FF0000"/>
                          </a:solidFill>
                          <a:effectLst/>
                          <a:latin typeface="Arial" charset="0"/>
                        </a:rPr>
                        <a:t>E</a:t>
                      </a:r>
                      <a:r>
                        <a:rPr kumimoji="0" lang="en-US" sz="1800" b="0" i="0" u="none" strike="noStrike" cap="none" normalizeH="0" baseline="-25000">
                          <a:ln>
                            <a:noFill/>
                          </a:ln>
                          <a:solidFill>
                            <a:srgbClr val="FF0000"/>
                          </a:solidFill>
                          <a:effectLst/>
                          <a:latin typeface="Arial" charset="0"/>
                        </a:rPr>
                        <a:t>13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E</a:t>
                      </a:r>
                      <a:r>
                        <a:rPr kumimoji="0" lang="en-US" sz="1800" b="0" i="0" u="none" strike="noStrike" cap="none" normalizeH="0" baseline="-25000" dirty="0">
                          <a:ln>
                            <a:noFill/>
                          </a:ln>
                          <a:solidFill>
                            <a:srgbClr val="FF0000"/>
                          </a:solidFill>
                          <a:effectLst/>
                          <a:latin typeface="Arial" charset="0"/>
                        </a:rPr>
                        <a:t>14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349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E</a:t>
                      </a:r>
                      <a:r>
                        <a:rPr kumimoji="0" lang="en-US" sz="1800" b="0" i="0" u="none" strike="noStrike" cap="none" normalizeH="0" baseline="-25000" dirty="0">
                          <a:ln>
                            <a:noFill/>
                          </a:ln>
                          <a:solidFill>
                            <a:srgbClr val="FF0000"/>
                          </a:solidFill>
                          <a:effectLst/>
                          <a:latin typeface="Arial" charset="0"/>
                        </a:rPr>
                        <a:t>21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E</a:t>
                      </a:r>
                      <a:r>
                        <a:rPr kumimoji="0" lang="en-US" sz="1800" b="0" i="0" u="none" strike="noStrike" cap="none" normalizeH="0" baseline="-25000" dirty="0">
                          <a:ln>
                            <a:noFill/>
                          </a:ln>
                          <a:solidFill>
                            <a:srgbClr val="FF0000"/>
                          </a:solidFill>
                          <a:effectLst/>
                          <a:latin typeface="Arial" charset="0"/>
                        </a:rPr>
                        <a:t>22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FF0000"/>
                          </a:solidFill>
                          <a:effectLst/>
                          <a:latin typeface="Arial" charset="0"/>
                        </a:rPr>
                        <a:t>E</a:t>
                      </a:r>
                      <a:r>
                        <a:rPr kumimoji="0" lang="en-US" sz="1800" b="0" i="0" u="none" strike="noStrike" cap="none" normalizeH="0" baseline="-25000">
                          <a:ln>
                            <a:noFill/>
                          </a:ln>
                          <a:solidFill>
                            <a:srgbClr val="FF0000"/>
                          </a:solidFill>
                          <a:effectLst/>
                          <a:latin typeface="Arial" charset="0"/>
                        </a:rPr>
                        <a:t>23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FF0000"/>
                          </a:solidFill>
                          <a:effectLst/>
                          <a:latin typeface="Arial" charset="0"/>
                        </a:rPr>
                        <a:t>E</a:t>
                      </a:r>
                      <a:r>
                        <a:rPr kumimoji="0" lang="en-US" sz="1800" b="0" i="0" u="none" strike="noStrike" cap="none" normalizeH="0" baseline="-25000">
                          <a:ln>
                            <a:noFill/>
                          </a:ln>
                          <a:solidFill>
                            <a:srgbClr val="FF0000"/>
                          </a:solidFill>
                          <a:effectLst/>
                          <a:latin typeface="Arial" charset="0"/>
                        </a:rPr>
                        <a:t>24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222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E</a:t>
                      </a:r>
                      <a:r>
                        <a:rPr kumimoji="0" lang="en-US" sz="1800" b="0" i="0" u="none" strike="noStrike" cap="none" normalizeH="0" baseline="-25000" dirty="0">
                          <a:ln>
                            <a:noFill/>
                          </a:ln>
                          <a:solidFill>
                            <a:srgbClr val="FF0000"/>
                          </a:solidFill>
                          <a:effectLst/>
                          <a:latin typeface="Arial" charset="0"/>
                        </a:rPr>
                        <a:t>31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E</a:t>
                      </a:r>
                      <a:r>
                        <a:rPr kumimoji="0" lang="en-US" sz="1800" b="0" i="0" u="none" strike="noStrike" cap="none" normalizeH="0" baseline="-25000" dirty="0">
                          <a:ln>
                            <a:noFill/>
                          </a:ln>
                          <a:solidFill>
                            <a:srgbClr val="FF0000"/>
                          </a:solidFill>
                          <a:effectLst/>
                          <a:latin typeface="Arial" charset="0"/>
                        </a:rPr>
                        <a:t>32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FF0000"/>
                          </a:solidFill>
                          <a:effectLst/>
                          <a:latin typeface="Arial" charset="0"/>
                        </a:rPr>
                        <a:t>E</a:t>
                      </a:r>
                      <a:r>
                        <a:rPr kumimoji="0" lang="en-US" sz="1800" b="0" i="0" u="none" strike="noStrike" cap="none" normalizeH="0" baseline="-25000">
                          <a:ln>
                            <a:noFill/>
                          </a:ln>
                          <a:solidFill>
                            <a:srgbClr val="FF0000"/>
                          </a:solidFill>
                          <a:effectLst/>
                          <a:latin typeface="Arial" charset="0"/>
                        </a:rPr>
                        <a:t>33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FF0000"/>
                          </a:solidFill>
                          <a:effectLst/>
                          <a:latin typeface="Arial" charset="0"/>
                        </a:rPr>
                        <a:t>E</a:t>
                      </a:r>
                      <a:r>
                        <a:rPr kumimoji="0" lang="en-US" sz="1800" b="0" i="0" u="none" strike="noStrike" cap="none" normalizeH="0" baseline="-25000">
                          <a:ln>
                            <a:noFill/>
                          </a:ln>
                          <a:solidFill>
                            <a:srgbClr val="FF0000"/>
                          </a:solidFill>
                          <a:effectLst/>
                          <a:latin typeface="Arial" charset="0"/>
                        </a:rPr>
                        <a:t>34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381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FF0000"/>
                          </a:solidFill>
                          <a:effectLst/>
                          <a:latin typeface="Arial" charset="0"/>
                        </a:rPr>
                        <a:t>E</a:t>
                      </a:r>
                      <a:r>
                        <a:rPr kumimoji="0" lang="en-US" sz="1800" b="0" i="0" u="none" strike="noStrike" cap="none" normalizeH="0" baseline="-25000">
                          <a:ln>
                            <a:noFill/>
                          </a:ln>
                          <a:solidFill>
                            <a:srgbClr val="FF0000"/>
                          </a:solidFill>
                          <a:effectLst/>
                          <a:latin typeface="Arial" charset="0"/>
                        </a:rPr>
                        <a:t>41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E</a:t>
                      </a:r>
                      <a:r>
                        <a:rPr kumimoji="0" lang="en-US" sz="1800" b="0" i="0" u="none" strike="noStrike" cap="none" normalizeH="0" baseline="-25000" dirty="0">
                          <a:ln>
                            <a:noFill/>
                          </a:ln>
                          <a:solidFill>
                            <a:srgbClr val="FF0000"/>
                          </a:solidFill>
                          <a:effectLst/>
                          <a:latin typeface="Arial" charset="0"/>
                        </a:rPr>
                        <a:t>42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E</a:t>
                      </a:r>
                      <a:r>
                        <a:rPr kumimoji="0" lang="en-US" sz="1800" b="0" i="0" u="none" strike="noStrike" cap="none" normalizeH="0" baseline="-25000" dirty="0">
                          <a:ln>
                            <a:noFill/>
                          </a:ln>
                          <a:solidFill>
                            <a:srgbClr val="FF0000"/>
                          </a:solidFill>
                          <a:effectLst/>
                          <a:latin typeface="Arial" charset="0"/>
                        </a:rPr>
                        <a:t>43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FF0000"/>
                          </a:solidFill>
                          <a:effectLst/>
                          <a:latin typeface="Arial" charset="0"/>
                        </a:rPr>
                        <a:t>E</a:t>
                      </a:r>
                      <a:r>
                        <a:rPr kumimoji="0" lang="en-US" sz="1800" b="0" i="0" u="none" strike="noStrike" cap="none" normalizeH="0" baseline="-25000">
                          <a:ln>
                            <a:noFill/>
                          </a:ln>
                          <a:solidFill>
                            <a:srgbClr val="FF0000"/>
                          </a:solidFill>
                          <a:effectLst/>
                          <a:latin typeface="Arial" charset="0"/>
                        </a:rPr>
                        <a:t>44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349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FF0000"/>
                          </a:solidFill>
                          <a:effectLst/>
                          <a:latin typeface="Arial" charset="0"/>
                        </a:rPr>
                        <a:t>E</a:t>
                      </a:r>
                      <a:r>
                        <a:rPr kumimoji="0" lang="en-US" sz="1800" b="0" i="0" u="none" strike="noStrike" cap="none" normalizeH="0" baseline="-25000">
                          <a:ln>
                            <a:noFill/>
                          </a:ln>
                          <a:solidFill>
                            <a:srgbClr val="FF0000"/>
                          </a:solidFill>
                          <a:effectLst/>
                          <a:latin typeface="Arial" charset="0"/>
                        </a:rPr>
                        <a:t>51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FF0000"/>
                          </a:solidFill>
                          <a:effectLst/>
                          <a:latin typeface="Arial" charset="0"/>
                        </a:rPr>
                        <a:t>E</a:t>
                      </a:r>
                      <a:r>
                        <a:rPr kumimoji="0" lang="en-US" sz="1800" b="0" i="0" u="none" strike="noStrike" cap="none" normalizeH="0" baseline="-25000">
                          <a:ln>
                            <a:noFill/>
                          </a:ln>
                          <a:solidFill>
                            <a:srgbClr val="FF0000"/>
                          </a:solidFill>
                          <a:effectLst/>
                          <a:latin typeface="Arial" charset="0"/>
                        </a:rPr>
                        <a:t>52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E</a:t>
                      </a:r>
                      <a:r>
                        <a:rPr kumimoji="0" lang="en-US" sz="1800" b="0" i="0" u="none" strike="noStrike" cap="none" normalizeH="0" baseline="-25000" dirty="0">
                          <a:ln>
                            <a:noFill/>
                          </a:ln>
                          <a:solidFill>
                            <a:srgbClr val="FF0000"/>
                          </a:solidFill>
                          <a:effectLst/>
                          <a:latin typeface="Arial" charset="0"/>
                        </a:rPr>
                        <a:t>53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E</a:t>
                      </a:r>
                      <a:r>
                        <a:rPr kumimoji="0" lang="en-US" sz="1800" b="0" i="0" u="none" strike="noStrike" cap="none" normalizeH="0" baseline="-25000" dirty="0">
                          <a:ln>
                            <a:noFill/>
                          </a:ln>
                          <a:solidFill>
                            <a:srgbClr val="FF0000"/>
                          </a:solidFill>
                          <a:effectLst/>
                          <a:latin typeface="Arial" charset="0"/>
                        </a:rPr>
                        <a:t>54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365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FF0000"/>
                          </a:solidFill>
                          <a:effectLst/>
                          <a:latin typeface="Arial" charset="0"/>
                        </a:rPr>
                        <a:t>E</a:t>
                      </a:r>
                      <a:r>
                        <a:rPr kumimoji="0" lang="en-US" sz="1800" b="0" i="0" u="none" strike="noStrike" cap="none" normalizeH="0" baseline="-25000">
                          <a:ln>
                            <a:noFill/>
                          </a:ln>
                          <a:solidFill>
                            <a:srgbClr val="FF0000"/>
                          </a:solidFill>
                          <a:effectLst/>
                          <a:latin typeface="Arial" charset="0"/>
                        </a:rPr>
                        <a:t>61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E</a:t>
                      </a:r>
                      <a:r>
                        <a:rPr kumimoji="0" lang="en-US" sz="1800" b="0" i="0" u="none" strike="noStrike" cap="none" normalizeH="0" baseline="-25000" dirty="0">
                          <a:ln>
                            <a:noFill/>
                          </a:ln>
                          <a:solidFill>
                            <a:srgbClr val="FF0000"/>
                          </a:solidFill>
                          <a:effectLst/>
                          <a:latin typeface="Arial" charset="0"/>
                        </a:rPr>
                        <a:t>62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E</a:t>
                      </a:r>
                      <a:r>
                        <a:rPr kumimoji="0" lang="en-US" sz="1800" b="0" i="0" u="none" strike="noStrike" cap="none" normalizeH="0" baseline="-25000" dirty="0">
                          <a:ln>
                            <a:noFill/>
                          </a:ln>
                          <a:solidFill>
                            <a:srgbClr val="FF0000"/>
                          </a:solidFill>
                          <a:effectLst/>
                          <a:latin typeface="Arial" charset="0"/>
                        </a:rPr>
                        <a:t>63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E</a:t>
                      </a:r>
                      <a:r>
                        <a:rPr kumimoji="0" lang="en-US" sz="1800" b="0" i="0" u="none" strike="noStrike" cap="none" normalizeH="0" baseline="-25000" dirty="0">
                          <a:ln>
                            <a:noFill/>
                          </a:ln>
                          <a:solidFill>
                            <a:srgbClr val="FF0000"/>
                          </a:solidFill>
                          <a:effectLst/>
                          <a:latin typeface="Arial" charset="0"/>
                        </a:rPr>
                        <a:t>64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2" name="Rectangle 1">
            <a:extLst>
              <a:ext uri="{FF2B5EF4-FFF2-40B4-BE49-F238E27FC236}">
                <a16:creationId xmlns:a16="http://schemas.microsoft.com/office/drawing/2014/main" id="{CD270A01-E6A6-A7F7-B534-588B5021AD61}"/>
              </a:ext>
            </a:extLst>
          </p:cNvPr>
          <p:cNvSpPr/>
          <p:nvPr/>
        </p:nvSpPr>
        <p:spPr>
          <a:xfrm>
            <a:off x="3090189" y="4491334"/>
            <a:ext cx="529311" cy="923330"/>
          </a:xfrm>
          <a:prstGeom prst="rect">
            <a:avLst/>
          </a:prstGeom>
          <a:noFill/>
        </p:spPr>
        <p:txBody>
          <a:bodyPr wrap="none" lIns="91440" tIns="45720" rIns="91440" bIns="45720">
            <a:spAutoFit/>
          </a:bodyPr>
          <a:lstStyle/>
          <a:p>
            <a:pPr algn="ctr"/>
            <a:r>
              <a:rPr lang="sr-Latn-RS" sz="5400" b="0" cap="none" spc="0" dirty="0">
                <a:ln w="0"/>
                <a:solidFill>
                  <a:schemeClr val="tx1"/>
                </a:solidFill>
                <a:effectLst>
                  <a:outerShdw blurRad="38100" dist="19050" dir="2700000" algn="tl" rotWithShape="0">
                    <a:schemeClr val="dk1">
                      <a:alpha val="40000"/>
                    </a:schemeClr>
                  </a:outerShdw>
                </a:effectLst>
              </a:rPr>
              <a:t>=</a:t>
            </a:r>
            <a:endParaRPr lang="en-US" sz="5400" b="0" cap="none" spc="0" dirty="0">
              <a:ln w="0"/>
              <a:solidFill>
                <a:schemeClr val="tx1"/>
              </a:solidFill>
              <a:effectLst>
                <a:outerShdw blurRad="38100" dist="19050" dir="2700000" algn="tl" rotWithShape="0">
                  <a:schemeClr val="dk1">
                    <a:alpha val="40000"/>
                  </a:schemeClr>
                </a:outerShdw>
              </a:effectLst>
            </a:endParaRPr>
          </a:p>
        </p:txBody>
      </p:sp>
      <p:sp>
        <p:nvSpPr>
          <p:cNvPr id="4" name="Rectangle 3">
            <a:extLst>
              <a:ext uri="{FF2B5EF4-FFF2-40B4-BE49-F238E27FC236}">
                <a16:creationId xmlns:a16="http://schemas.microsoft.com/office/drawing/2014/main" id="{F0527EEC-1CFA-D586-569B-D6D1F4DFCDF3}"/>
              </a:ext>
            </a:extLst>
          </p:cNvPr>
          <p:cNvSpPr/>
          <p:nvPr/>
        </p:nvSpPr>
        <p:spPr>
          <a:xfrm>
            <a:off x="5993268" y="4491334"/>
            <a:ext cx="529312" cy="923330"/>
          </a:xfrm>
          <a:prstGeom prst="rect">
            <a:avLst/>
          </a:prstGeom>
          <a:noFill/>
        </p:spPr>
        <p:txBody>
          <a:bodyPr wrap="none" lIns="91440" tIns="45720" rIns="91440" bIns="45720">
            <a:spAutoFit/>
          </a:bodyPr>
          <a:lstStyle/>
          <a:p>
            <a:pPr algn="ctr"/>
            <a:r>
              <a:rPr lang="sr-Latn-RS" sz="5400" b="0" cap="none" spc="0" dirty="0">
                <a:ln w="0"/>
                <a:solidFill>
                  <a:schemeClr val="tx1"/>
                </a:solidFill>
                <a:effectLst>
                  <a:outerShdw blurRad="38100" dist="19050" dir="2700000" algn="tl" rotWithShape="0">
                    <a:schemeClr val="dk1">
                      <a:alpha val="40000"/>
                    </a:schemeClr>
                  </a:outerShdw>
                </a:effectLst>
              </a:rPr>
              <a:t>+</a:t>
            </a:r>
            <a:endParaRPr lang="en-US" sz="5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888593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sr-Latn-RS" dirty="0"/>
              <a:t>Matrični zapis</a:t>
            </a:r>
            <a:endParaRPr lang="en-US" dirty="0"/>
          </a:p>
        </p:txBody>
      </p:sp>
      <p:sp>
        <p:nvSpPr>
          <p:cNvPr id="7" name="Content Placeholder 6"/>
          <p:cNvSpPr>
            <a:spLocks noGrp="1"/>
          </p:cNvSpPr>
          <p:nvPr>
            <p:ph idx="1"/>
          </p:nvPr>
        </p:nvSpPr>
        <p:spPr>
          <a:xfrm>
            <a:off x="822960" y="1828801"/>
            <a:ext cx="7543800" cy="1523999"/>
          </a:xfrm>
        </p:spPr>
        <p:txBody>
          <a:bodyPr>
            <a:normAutofit/>
          </a:bodyPr>
          <a:lstStyle/>
          <a:p>
            <a:r>
              <a:rPr lang="sr-Latn-RS" dirty="0"/>
              <a:t>Šta je u redovima, a šta u kolonama ovih matrica?</a:t>
            </a:r>
          </a:p>
          <a:p>
            <a:pPr lvl="1"/>
            <a:r>
              <a:rPr lang="sr-Latn-RS" dirty="0"/>
              <a:t>Ispitanici su u redovima, varijable u kolonama</a:t>
            </a:r>
          </a:p>
          <a:p>
            <a:pPr lvl="1"/>
            <a:r>
              <a:rPr lang="sr-Latn-RS" dirty="0"/>
              <a:t>Npr. Marko, Milica, Jelena… i „Šta je pouzdanost?“, „Koje su granice intervala poverenja od 95%?“</a:t>
            </a:r>
          </a:p>
        </p:txBody>
      </p:sp>
      <p:graphicFrame>
        <p:nvGraphicFramePr>
          <p:cNvPr id="8" name="Group 411"/>
          <p:cNvGraphicFramePr>
            <a:graphicFrameLocks/>
          </p:cNvGraphicFramePr>
          <p:nvPr>
            <p:extLst>
              <p:ext uri="{D42A27DB-BD31-4B8C-83A1-F6EECF244321}">
                <p14:modId xmlns:p14="http://schemas.microsoft.com/office/powerpoint/2010/main" val="4205394824"/>
              </p:ext>
            </p:extLst>
          </p:nvPr>
        </p:nvGraphicFramePr>
        <p:xfrm>
          <a:off x="552450" y="3657600"/>
          <a:ext cx="2514600" cy="2590800"/>
        </p:xfrm>
        <a:graphic>
          <a:graphicData uri="http://schemas.openxmlformats.org/drawingml/2006/table">
            <a:tbl>
              <a:tblPr/>
              <a:tblGrid>
                <a:gridCol w="558800">
                  <a:extLst>
                    <a:ext uri="{9D8B030D-6E8A-4147-A177-3AD203B41FA5}">
                      <a16:colId xmlns:a16="http://schemas.microsoft.com/office/drawing/2014/main" val="20000"/>
                    </a:ext>
                  </a:extLst>
                </a:gridCol>
                <a:gridCol w="698500">
                  <a:extLst>
                    <a:ext uri="{9D8B030D-6E8A-4147-A177-3AD203B41FA5}">
                      <a16:colId xmlns:a16="http://schemas.microsoft.com/office/drawing/2014/main" val="20001"/>
                    </a:ext>
                  </a:extLst>
                </a:gridCol>
                <a:gridCol w="628650">
                  <a:extLst>
                    <a:ext uri="{9D8B030D-6E8A-4147-A177-3AD203B41FA5}">
                      <a16:colId xmlns:a16="http://schemas.microsoft.com/office/drawing/2014/main" val="20002"/>
                    </a:ext>
                  </a:extLst>
                </a:gridCol>
                <a:gridCol w="628650">
                  <a:extLst>
                    <a:ext uri="{9D8B030D-6E8A-4147-A177-3AD203B41FA5}">
                      <a16:colId xmlns:a16="http://schemas.microsoft.com/office/drawing/2014/main" val="20003"/>
                    </a:ext>
                  </a:extLst>
                </a:gridCol>
              </a:tblGrid>
              <a:tr h="431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11</a:t>
                      </a:r>
                      <a:endParaRPr kumimoji="0" lang="en-US" sz="1800" b="0" i="0" u="none" strike="noStrike" cap="none" normalizeH="0" baseline="-25000" dirty="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12</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13</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14</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31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21</a:t>
                      </a:r>
                      <a:endParaRPr kumimoji="0" lang="en-US" sz="1800" b="0" i="0" u="none" strike="noStrike" cap="none" normalizeH="0" baseline="-25000" dirty="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22</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23</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24</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31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31</a:t>
                      </a:r>
                      <a:endParaRPr kumimoji="0" lang="en-US" sz="1800" b="0" i="0" u="none" strike="noStrike" cap="none" normalizeH="0" baseline="-25000" dirty="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32</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33</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34</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31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41</a:t>
                      </a:r>
                      <a:endParaRPr kumimoji="0" lang="en-US" sz="1800" b="0" i="0" u="none" strike="noStrike" cap="none" normalizeH="0" baseline="-25000" dirty="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42</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43</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44</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31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51</a:t>
                      </a:r>
                      <a:endParaRPr kumimoji="0" lang="en-US" sz="1800" b="0" i="0" u="none" strike="noStrike" cap="none" normalizeH="0" baseline="-25000" dirty="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52</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53</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54</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31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61</a:t>
                      </a:r>
                      <a:endParaRPr kumimoji="0" lang="en-US" sz="1800" b="0" i="0" u="none" strike="noStrike" cap="none" normalizeH="0" baseline="-25000" dirty="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62</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63</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64</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graphicFrame>
        <p:nvGraphicFramePr>
          <p:cNvPr id="9" name="Group 412"/>
          <p:cNvGraphicFramePr>
            <a:graphicFrameLocks/>
          </p:cNvGraphicFramePr>
          <p:nvPr>
            <p:extLst>
              <p:ext uri="{D42A27DB-BD31-4B8C-83A1-F6EECF244321}">
                <p14:modId xmlns:p14="http://schemas.microsoft.com/office/powerpoint/2010/main" val="435704847"/>
              </p:ext>
            </p:extLst>
          </p:nvPr>
        </p:nvGraphicFramePr>
        <p:xfrm>
          <a:off x="3619500" y="3657599"/>
          <a:ext cx="2362200" cy="2590801"/>
        </p:xfrm>
        <a:graphic>
          <a:graphicData uri="http://schemas.openxmlformats.org/drawingml/2006/table">
            <a:tbl>
              <a:tblPr/>
              <a:tblGrid>
                <a:gridCol w="603250">
                  <a:extLst>
                    <a:ext uri="{9D8B030D-6E8A-4147-A177-3AD203B41FA5}">
                      <a16:colId xmlns:a16="http://schemas.microsoft.com/office/drawing/2014/main" val="20000"/>
                    </a:ext>
                  </a:extLst>
                </a:gridCol>
                <a:gridCol w="539750">
                  <a:extLst>
                    <a:ext uri="{9D8B030D-6E8A-4147-A177-3AD203B41FA5}">
                      <a16:colId xmlns:a16="http://schemas.microsoft.com/office/drawing/2014/main" val="20001"/>
                    </a:ext>
                  </a:extLst>
                </a:gridCol>
                <a:gridCol w="609600">
                  <a:extLst>
                    <a:ext uri="{9D8B030D-6E8A-4147-A177-3AD203B41FA5}">
                      <a16:colId xmlns:a16="http://schemas.microsoft.com/office/drawing/2014/main" val="20002"/>
                    </a:ext>
                  </a:extLst>
                </a:gridCol>
                <a:gridCol w="609600">
                  <a:extLst>
                    <a:ext uri="{9D8B030D-6E8A-4147-A177-3AD203B41FA5}">
                      <a16:colId xmlns:a16="http://schemas.microsoft.com/office/drawing/2014/main" val="20003"/>
                    </a:ext>
                  </a:extLst>
                </a:gridCol>
              </a:tblGrid>
              <a:tr h="4333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11</a:t>
                      </a:r>
                      <a:endParaRPr kumimoji="0" lang="en-US" sz="1800" b="0" i="0" u="none" strike="noStrike" cap="none" normalizeH="0" baseline="-25000" dirty="0">
                        <a:ln>
                          <a:noFill/>
                        </a:ln>
                        <a:solidFill>
                          <a:srgbClr val="00B050"/>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12</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13</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14</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31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21</a:t>
                      </a:r>
                      <a:endParaRPr kumimoji="0" lang="en-US" sz="1800" b="0" i="0" u="none" strike="noStrike" cap="none" normalizeH="0" baseline="-25000" dirty="0">
                        <a:ln>
                          <a:noFill/>
                        </a:ln>
                        <a:solidFill>
                          <a:srgbClr val="00B050"/>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22</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23</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24</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222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31</a:t>
                      </a:r>
                      <a:endParaRPr kumimoji="0" lang="en-US" sz="1800" b="0" i="0" u="none" strike="noStrike" cap="none" normalizeH="0" baseline="-25000" dirty="0">
                        <a:ln>
                          <a:noFill/>
                        </a:ln>
                        <a:solidFill>
                          <a:srgbClr val="00B050"/>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32</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33</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34</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365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41</a:t>
                      </a:r>
                      <a:endParaRPr kumimoji="0" lang="en-US" sz="1800" b="0" i="0" u="none" strike="noStrike" cap="none" normalizeH="0" baseline="-25000" dirty="0">
                        <a:ln>
                          <a:noFill/>
                        </a:ln>
                        <a:solidFill>
                          <a:srgbClr val="00B050"/>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42</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43</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44</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31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51</a:t>
                      </a:r>
                      <a:endParaRPr kumimoji="0" lang="en-US" sz="1800" b="0" i="0" u="none" strike="noStrike" cap="none" normalizeH="0" baseline="-25000" dirty="0">
                        <a:ln>
                          <a:noFill/>
                        </a:ln>
                        <a:solidFill>
                          <a:srgbClr val="00B050"/>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52</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53</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54</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349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61</a:t>
                      </a:r>
                      <a:endParaRPr kumimoji="0" lang="en-US" sz="1800" b="0" i="0" u="none" strike="noStrike" cap="none" normalizeH="0" baseline="-25000" dirty="0">
                        <a:ln>
                          <a:noFill/>
                        </a:ln>
                        <a:solidFill>
                          <a:srgbClr val="00B050"/>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62</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63</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00B050"/>
                          </a:solidFill>
                          <a:effectLst/>
                          <a:latin typeface="Arial" charset="0"/>
                        </a:rPr>
                        <a:t>Z'</a:t>
                      </a:r>
                      <a:r>
                        <a:rPr kumimoji="0" lang="en-US" sz="1800" b="0" i="0" u="none" strike="noStrike" cap="none" normalizeH="0" baseline="-25000" dirty="0">
                          <a:ln>
                            <a:noFill/>
                          </a:ln>
                          <a:solidFill>
                            <a:srgbClr val="00B050"/>
                          </a:solidFill>
                          <a:effectLst/>
                          <a:latin typeface="Arial" charset="0"/>
                        </a:rPr>
                        <a:t>64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graphicFrame>
        <p:nvGraphicFramePr>
          <p:cNvPr id="10" name="Group 413"/>
          <p:cNvGraphicFramePr>
            <a:graphicFrameLocks/>
          </p:cNvGraphicFramePr>
          <p:nvPr>
            <p:extLst>
              <p:ext uri="{D42A27DB-BD31-4B8C-83A1-F6EECF244321}">
                <p14:modId xmlns:p14="http://schemas.microsoft.com/office/powerpoint/2010/main" val="3524143164"/>
              </p:ext>
            </p:extLst>
          </p:nvPr>
        </p:nvGraphicFramePr>
        <p:xfrm>
          <a:off x="6534150" y="3657600"/>
          <a:ext cx="2057400" cy="2590801"/>
        </p:xfrm>
        <a:graphic>
          <a:graphicData uri="http://schemas.openxmlformats.org/drawingml/2006/table">
            <a:tbl>
              <a:tblPr/>
              <a:tblGrid>
                <a:gridCol w="514350">
                  <a:extLst>
                    <a:ext uri="{9D8B030D-6E8A-4147-A177-3AD203B41FA5}">
                      <a16:colId xmlns:a16="http://schemas.microsoft.com/office/drawing/2014/main" val="20000"/>
                    </a:ext>
                  </a:extLst>
                </a:gridCol>
                <a:gridCol w="514350">
                  <a:extLst>
                    <a:ext uri="{9D8B030D-6E8A-4147-A177-3AD203B41FA5}">
                      <a16:colId xmlns:a16="http://schemas.microsoft.com/office/drawing/2014/main" val="20001"/>
                    </a:ext>
                  </a:extLst>
                </a:gridCol>
                <a:gridCol w="514350">
                  <a:extLst>
                    <a:ext uri="{9D8B030D-6E8A-4147-A177-3AD203B41FA5}">
                      <a16:colId xmlns:a16="http://schemas.microsoft.com/office/drawing/2014/main" val="20002"/>
                    </a:ext>
                  </a:extLst>
                </a:gridCol>
                <a:gridCol w="514350">
                  <a:extLst>
                    <a:ext uri="{9D8B030D-6E8A-4147-A177-3AD203B41FA5}">
                      <a16:colId xmlns:a16="http://schemas.microsoft.com/office/drawing/2014/main" val="20003"/>
                    </a:ext>
                  </a:extLst>
                </a:gridCol>
              </a:tblGrid>
              <a:tr h="4238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E</a:t>
                      </a:r>
                      <a:r>
                        <a:rPr kumimoji="0" lang="en-US" sz="1800" b="0" i="0" u="none" strike="noStrike" cap="none" normalizeH="0" baseline="-25000" dirty="0">
                          <a:ln>
                            <a:noFill/>
                          </a:ln>
                          <a:solidFill>
                            <a:srgbClr val="FF0000"/>
                          </a:solidFill>
                          <a:effectLst/>
                          <a:latin typeface="Arial" charset="0"/>
                        </a:rPr>
                        <a:t>11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FF0000"/>
                          </a:solidFill>
                          <a:effectLst/>
                          <a:latin typeface="Arial" charset="0"/>
                        </a:rPr>
                        <a:t>E</a:t>
                      </a:r>
                      <a:r>
                        <a:rPr kumimoji="0" lang="en-US" sz="1800" b="0" i="0" u="none" strike="noStrike" cap="none" normalizeH="0" baseline="-25000">
                          <a:ln>
                            <a:noFill/>
                          </a:ln>
                          <a:solidFill>
                            <a:srgbClr val="FF0000"/>
                          </a:solidFill>
                          <a:effectLst/>
                          <a:latin typeface="Arial" charset="0"/>
                        </a:rPr>
                        <a:t>12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FF0000"/>
                          </a:solidFill>
                          <a:effectLst/>
                          <a:latin typeface="Arial" charset="0"/>
                        </a:rPr>
                        <a:t>E</a:t>
                      </a:r>
                      <a:r>
                        <a:rPr kumimoji="0" lang="en-US" sz="1800" b="0" i="0" u="none" strike="noStrike" cap="none" normalizeH="0" baseline="-25000">
                          <a:ln>
                            <a:noFill/>
                          </a:ln>
                          <a:solidFill>
                            <a:srgbClr val="FF0000"/>
                          </a:solidFill>
                          <a:effectLst/>
                          <a:latin typeface="Arial" charset="0"/>
                        </a:rPr>
                        <a:t>13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E</a:t>
                      </a:r>
                      <a:r>
                        <a:rPr kumimoji="0" lang="en-US" sz="1800" b="0" i="0" u="none" strike="noStrike" cap="none" normalizeH="0" baseline="-25000" dirty="0">
                          <a:ln>
                            <a:noFill/>
                          </a:ln>
                          <a:solidFill>
                            <a:srgbClr val="FF0000"/>
                          </a:solidFill>
                          <a:effectLst/>
                          <a:latin typeface="Arial" charset="0"/>
                        </a:rPr>
                        <a:t>14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349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E</a:t>
                      </a:r>
                      <a:r>
                        <a:rPr kumimoji="0" lang="en-US" sz="1800" b="0" i="0" u="none" strike="noStrike" cap="none" normalizeH="0" baseline="-25000" dirty="0">
                          <a:ln>
                            <a:noFill/>
                          </a:ln>
                          <a:solidFill>
                            <a:srgbClr val="FF0000"/>
                          </a:solidFill>
                          <a:effectLst/>
                          <a:latin typeface="Arial" charset="0"/>
                        </a:rPr>
                        <a:t>21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E</a:t>
                      </a:r>
                      <a:r>
                        <a:rPr kumimoji="0" lang="en-US" sz="1800" b="0" i="0" u="none" strike="noStrike" cap="none" normalizeH="0" baseline="-25000" dirty="0">
                          <a:ln>
                            <a:noFill/>
                          </a:ln>
                          <a:solidFill>
                            <a:srgbClr val="FF0000"/>
                          </a:solidFill>
                          <a:effectLst/>
                          <a:latin typeface="Arial" charset="0"/>
                        </a:rPr>
                        <a:t>22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E</a:t>
                      </a:r>
                      <a:r>
                        <a:rPr kumimoji="0" lang="en-US" sz="1800" b="0" i="0" u="none" strike="noStrike" cap="none" normalizeH="0" baseline="-25000" dirty="0">
                          <a:ln>
                            <a:noFill/>
                          </a:ln>
                          <a:solidFill>
                            <a:srgbClr val="FF0000"/>
                          </a:solidFill>
                          <a:effectLst/>
                          <a:latin typeface="Arial" charset="0"/>
                        </a:rPr>
                        <a:t>23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FF0000"/>
                          </a:solidFill>
                          <a:effectLst/>
                          <a:latin typeface="Arial" charset="0"/>
                        </a:rPr>
                        <a:t>E</a:t>
                      </a:r>
                      <a:r>
                        <a:rPr kumimoji="0" lang="en-US" sz="1800" b="0" i="0" u="none" strike="noStrike" cap="none" normalizeH="0" baseline="-25000">
                          <a:ln>
                            <a:noFill/>
                          </a:ln>
                          <a:solidFill>
                            <a:srgbClr val="FF0000"/>
                          </a:solidFill>
                          <a:effectLst/>
                          <a:latin typeface="Arial" charset="0"/>
                        </a:rPr>
                        <a:t>24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222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FF0000"/>
                          </a:solidFill>
                          <a:effectLst/>
                          <a:latin typeface="Arial" charset="0"/>
                        </a:rPr>
                        <a:t>E</a:t>
                      </a:r>
                      <a:r>
                        <a:rPr kumimoji="0" lang="en-US" sz="1800" b="0" i="0" u="none" strike="noStrike" cap="none" normalizeH="0" baseline="-25000">
                          <a:ln>
                            <a:noFill/>
                          </a:ln>
                          <a:solidFill>
                            <a:srgbClr val="FF0000"/>
                          </a:solidFill>
                          <a:effectLst/>
                          <a:latin typeface="Arial" charset="0"/>
                        </a:rPr>
                        <a:t>31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E</a:t>
                      </a:r>
                      <a:r>
                        <a:rPr kumimoji="0" lang="en-US" sz="1800" b="0" i="0" u="none" strike="noStrike" cap="none" normalizeH="0" baseline="-25000" dirty="0">
                          <a:ln>
                            <a:noFill/>
                          </a:ln>
                          <a:solidFill>
                            <a:srgbClr val="FF0000"/>
                          </a:solidFill>
                          <a:effectLst/>
                          <a:latin typeface="Arial" charset="0"/>
                        </a:rPr>
                        <a:t>32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FF0000"/>
                          </a:solidFill>
                          <a:effectLst/>
                          <a:latin typeface="Arial" charset="0"/>
                        </a:rPr>
                        <a:t>E</a:t>
                      </a:r>
                      <a:r>
                        <a:rPr kumimoji="0" lang="en-US" sz="1800" b="0" i="0" u="none" strike="noStrike" cap="none" normalizeH="0" baseline="-25000">
                          <a:ln>
                            <a:noFill/>
                          </a:ln>
                          <a:solidFill>
                            <a:srgbClr val="FF0000"/>
                          </a:solidFill>
                          <a:effectLst/>
                          <a:latin typeface="Arial" charset="0"/>
                        </a:rPr>
                        <a:t>33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E</a:t>
                      </a:r>
                      <a:r>
                        <a:rPr kumimoji="0" lang="en-US" sz="1800" b="0" i="0" u="none" strike="noStrike" cap="none" normalizeH="0" baseline="-25000" dirty="0">
                          <a:ln>
                            <a:noFill/>
                          </a:ln>
                          <a:solidFill>
                            <a:srgbClr val="FF0000"/>
                          </a:solidFill>
                          <a:effectLst/>
                          <a:latin typeface="Arial" charset="0"/>
                        </a:rPr>
                        <a:t>34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381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FF0000"/>
                          </a:solidFill>
                          <a:effectLst/>
                          <a:latin typeface="Arial" charset="0"/>
                        </a:rPr>
                        <a:t>E</a:t>
                      </a:r>
                      <a:r>
                        <a:rPr kumimoji="0" lang="en-US" sz="1800" b="0" i="0" u="none" strike="noStrike" cap="none" normalizeH="0" baseline="-25000">
                          <a:ln>
                            <a:noFill/>
                          </a:ln>
                          <a:solidFill>
                            <a:srgbClr val="FF0000"/>
                          </a:solidFill>
                          <a:effectLst/>
                          <a:latin typeface="Arial" charset="0"/>
                        </a:rPr>
                        <a:t>41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FF0000"/>
                          </a:solidFill>
                          <a:effectLst/>
                          <a:latin typeface="Arial" charset="0"/>
                        </a:rPr>
                        <a:t>E</a:t>
                      </a:r>
                      <a:r>
                        <a:rPr kumimoji="0" lang="en-US" sz="1800" b="0" i="0" u="none" strike="noStrike" cap="none" normalizeH="0" baseline="-25000">
                          <a:ln>
                            <a:noFill/>
                          </a:ln>
                          <a:solidFill>
                            <a:srgbClr val="FF0000"/>
                          </a:solidFill>
                          <a:effectLst/>
                          <a:latin typeface="Arial" charset="0"/>
                        </a:rPr>
                        <a:t>42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E</a:t>
                      </a:r>
                      <a:r>
                        <a:rPr kumimoji="0" lang="en-US" sz="1800" b="0" i="0" u="none" strike="noStrike" cap="none" normalizeH="0" baseline="-25000" dirty="0">
                          <a:ln>
                            <a:noFill/>
                          </a:ln>
                          <a:solidFill>
                            <a:srgbClr val="FF0000"/>
                          </a:solidFill>
                          <a:effectLst/>
                          <a:latin typeface="Arial" charset="0"/>
                        </a:rPr>
                        <a:t>43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E</a:t>
                      </a:r>
                      <a:r>
                        <a:rPr kumimoji="0" lang="en-US" sz="1800" b="0" i="0" u="none" strike="noStrike" cap="none" normalizeH="0" baseline="-25000" dirty="0">
                          <a:ln>
                            <a:noFill/>
                          </a:ln>
                          <a:solidFill>
                            <a:srgbClr val="FF0000"/>
                          </a:solidFill>
                          <a:effectLst/>
                          <a:latin typeface="Arial" charset="0"/>
                        </a:rPr>
                        <a:t>44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349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FF0000"/>
                          </a:solidFill>
                          <a:effectLst/>
                          <a:latin typeface="Arial" charset="0"/>
                        </a:rPr>
                        <a:t>E</a:t>
                      </a:r>
                      <a:r>
                        <a:rPr kumimoji="0" lang="en-US" sz="1800" b="0" i="0" u="none" strike="noStrike" cap="none" normalizeH="0" baseline="-25000">
                          <a:ln>
                            <a:noFill/>
                          </a:ln>
                          <a:solidFill>
                            <a:srgbClr val="FF0000"/>
                          </a:solidFill>
                          <a:effectLst/>
                          <a:latin typeface="Arial" charset="0"/>
                        </a:rPr>
                        <a:t>51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FF0000"/>
                          </a:solidFill>
                          <a:effectLst/>
                          <a:latin typeface="Arial" charset="0"/>
                        </a:rPr>
                        <a:t>E</a:t>
                      </a:r>
                      <a:r>
                        <a:rPr kumimoji="0" lang="en-US" sz="1800" b="0" i="0" u="none" strike="noStrike" cap="none" normalizeH="0" baseline="-25000">
                          <a:ln>
                            <a:noFill/>
                          </a:ln>
                          <a:solidFill>
                            <a:srgbClr val="FF0000"/>
                          </a:solidFill>
                          <a:effectLst/>
                          <a:latin typeface="Arial" charset="0"/>
                        </a:rPr>
                        <a:t>52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E</a:t>
                      </a:r>
                      <a:r>
                        <a:rPr kumimoji="0" lang="en-US" sz="1800" b="0" i="0" u="none" strike="noStrike" cap="none" normalizeH="0" baseline="-25000" dirty="0">
                          <a:ln>
                            <a:noFill/>
                          </a:ln>
                          <a:solidFill>
                            <a:srgbClr val="FF0000"/>
                          </a:solidFill>
                          <a:effectLst/>
                          <a:latin typeface="Arial" charset="0"/>
                        </a:rPr>
                        <a:t>53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E</a:t>
                      </a:r>
                      <a:r>
                        <a:rPr kumimoji="0" lang="en-US" sz="1800" b="0" i="0" u="none" strike="noStrike" cap="none" normalizeH="0" baseline="-25000" dirty="0">
                          <a:ln>
                            <a:noFill/>
                          </a:ln>
                          <a:solidFill>
                            <a:srgbClr val="FF0000"/>
                          </a:solidFill>
                          <a:effectLst/>
                          <a:latin typeface="Arial" charset="0"/>
                        </a:rPr>
                        <a:t>54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365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FF0000"/>
                          </a:solidFill>
                          <a:effectLst/>
                          <a:latin typeface="Arial" charset="0"/>
                        </a:rPr>
                        <a:t>E</a:t>
                      </a:r>
                      <a:r>
                        <a:rPr kumimoji="0" lang="en-US" sz="1800" b="0" i="0" u="none" strike="noStrike" cap="none" normalizeH="0" baseline="-25000">
                          <a:ln>
                            <a:noFill/>
                          </a:ln>
                          <a:solidFill>
                            <a:srgbClr val="FF0000"/>
                          </a:solidFill>
                          <a:effectLst/>
                          <a:latin typeface="Arial" charset="0"/>
                        </a:rPr>
                        <a:t>61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E</a:t>
                      </a:r>
                      <a:r>
                        <a:rPr kumimoji="0" lang="en-US" sz="1800" b="0" i="0" u="none" strike="noStrike" cap="none" normalizeH="0" baseline="-25000" dirty="0">
                          <a:ln>
                            <a:noFill/>
                          </a:ln>
                          <a:solidFill>
                            <a:srgbClr val="FF0000"/>
                          </a:solidFill>
                          <a:effectLst/>
                          <a:latin typeface="Arial" charset="0"/>
                        </a:rPr>
                        <a:t>62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FF0000"/>
                          </a:solidFill>
                          <a:effectLst/>
                          <a:latin typeface="Arial" charset="0"/>
                        </a:rPr>
                        <a:t>E</a:t>
                      </a:r>
                      <a:r>
                        <a:rPr kumimoji="0" lang="en-US" sz="1800" b="0" i="0" u="none" strike="noStrike" cap="none" normalizeH="0" baseline="-25000">
                          <a:ln>
                            <a:noFill/>
                          </a:ln>
                          <a:solidFill>
                            <a:srgbClr val="FF0000"/>
                          </a:solidFill>
                          <a:effectLst/>
                          <a:latin typeface="Arial" charset="0"/>
                        </a:rPr>
                        <a:t>63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E</a:t>
                      </a:r>
                      <a:r>
                        <a:rPr kumimoji="0" lang="en-US" sz="1800" b="0" i="0" u="none" strike="noStrike" cap="none" normalizeH="0" baseline="-25000" dirty="0">
                          <a:ln>
                            <a:noFill/>
                          </a:ln>
                          <a:solidFill>
                            <a:srgbClr val="FF0000"/>
                          </a:solidFill>
                          <a:effectLst/>
                          <a:latin typeface="Arial" charset="0"/>
                        </a:rPr>
                        <a:t>64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2" name="Rectangle 1">
            <a:extLst>
              <a:ext uri="{FF2B5EF4-FFF2-40B4-BE49-F238E27FC236}">
                <a16:creationId xmlns:a16="http://schemas.microsoft.com/office/drawing/2014/main" id="{D8A52552-EBC4-302E-2988-089FC80A7600}"/>
              </a:ext>
            </a:extLst>
          </p:cNvPr>
          <p:cNvSpPr/>
          <p:nvPr/>
        </p:nvSpPr>
        <p:spPr>
          <a:xfrm>
            <a:off x="3090189" y="4491334"/>
            <a:ext cx="529311" cy="923330"/>
          </a:xfrm>
          <a:prstGeom prst="rect">
            <a:avLst/>
          </a:prstGeom>
          <a:noFill/>
        </p:spPr>
        <p:txBody>
          <a:bodyPr wrap="none" lIns="91440" tIns="45720" rIns="91440" bIns="45720">
            <a:spAutoFit/>
          </a:bodyPr>
          <a:lstStyle/>
          <a:p>
            <a:pPr algn="ctr"/>
            <a:r>
              <a:rPr lang="sr-Latn-RS" sz="5400" b="0" cap="none" spc="0" dirty="0">
                <a:ln w="0"/>
                <a:solidFill>
                  <a:schemeClr val="tx1"/>
                </a:solidFill>
                <a:effectLst>
                  <a:outerShdw blurRad="38100" dist="19050" dir="2700000" algn="tl" rotWithShape="0">
                    <a:schemeClr val="dk1">
                      <a:alpha val="40000"/>
                    </a:schemeClr>
                  </a:outerShdw>
                </a:effectLst>
              </a:rPr>
              <a:t>=</a:t>
            </a:r>
            <a:endParaRPr lang="en-US" sz="5400" b="0" cap="none" spc="0" dirty="0">
              <a:ln w="0"/>
              <a:solidFill>
                <a:schemeClr val="tx1"/>
              </a:solidFill>
              <a:effectLst>
                <a:outerShdw blurRad="38100" dist="19050" dir="2700000" algn="tl" rotWithShape="0">
                  <a:schemeClr val="dk1">
                    <a:alpha val="40000"/>
                  </a:schemeClr>
                </a:outerShdw>
              </a:effectLst>
            </a:endParaRPr>
          </a:p>
        </p:txBody>
      </p:sp>
      <p:sp>
        <p:nvSpPr>
          <p:cNvPr id="3" name="Rectangle 2">
            <a:extLst>
              <a:ext uri="{FF2B5EF4-FFF2-40B4-BE49-F238E27FC236}">
                <a16:creationId xmlns:a16="http://schemas.microsoft.com/office/drawing/2014/main" id="{71BB5D27-20F1-180B-5644-A92E1AC35321}"/>
              </a:ext>
            </a:extLst>
          </p:cNvPr>
          <p:cNvSpPr/>
          <p:nvPr/>
        </p:nvSpPr>
        <p:spPr>
          <a:xfrm>
            <a:off x="5993268" y="4491334"/>
            <a:ext cx="529312" cy="923330"/>
          </a:xfrm>
          <a:prstGeom prst="rect">
            <a:avLst/>
          </a:prstGeom>
          <a:noFill/>
        </p:spPr>
        <p:txBody>
          <a:bodyPr wrap="none" lIns="91440" tIns="45720" rIns="91440" bIns="45720">
            <a:spAutoFit/>
          </a:bodyPr>
          <a:lstStyle/>
          <a:p>
            <a:pPr algn="ctr"/>
            <a:r>
              <a:rPr lang="sr-Latn-RS" sz="5400" b="0" cap="none" spc="0" dirty="0">
                <a:ln w="0"/>
                <a:solidFill>
                  <a:schemeClr val="tx1"/>
                </a:solidFill>
                <a:effectLst>
                  <a:outerShdw blurRad="38100" dist="19050" dir="2700000" algn="tl" rotWithShape="0">
                    <a:schemeClr val="dk1">
                      <a:alpha val="40000"/>
                    </a:schemeClr>
                  </a:outerShdw>
                </a:effectLst>
              </a:rPr>
              <a:t>+</a:t>
            </a:r>
            <a:endParaRPr lang="en-US" sz="5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495117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sr-Latn-RS" dirty="0"/>
              <a:t>Matrični zapis</a:t>
            </a:r>
            <a:endParaRPr lang="en-US" dirty="0"/>
          </a:p>
        </p:txBody>
      </p:sp>
      <p:sp>
        <p:nvSpPr>
          <p:cNvPr id="7" name="Content Placeholder 6"/>
          <p:cNvSpPr>
            <a:spLocks noGrp="1"/>
          </p:cNvSpPr>
          <p:nvPr>
            <p:ph idx="1"/>
          </p:nvPr>
        </p:nvSpPr>
        <p:spPr>
          <a:xfrm>
            <a:off x="822960" y="1828801"/>
            <a:ext cx="7635240" cy="1523999"/>
          </a:xfrm>
        </p:spPr>
        <p:txBody>
          <a:bodyPr>
            <a:normAutofit fontScale="92500" lnSpcReduction="10000"/>
          </a:bodyPr>
          <a:lstStyle/>
          <a:p>
            <a:r>
              <a:rPr lang="sr-Latn-RS" dirty="0"/>
              <a:t>Šta je Z’</a:t>
            </a:r>
            <a:r>
              <a:rPr lang="sr-Latn-RS" baseline="-25000" dirty="0"/>
              <a:t>32</a:t>
            </a:r>
            <a:r>
              <a:rPr lang="sr-Latn-RS" dirty="0"/>
              <a:t>?</a:t>
            </a:r>
          </a:p>
          <a:p>
            <a:pPr lvl="1"/>
            <a:r>
              <a:rPr lang="sr-Latn-RS" dirty="0"/>
              <a:t>Imaž (predviđeni skor) </a:t>
            </a:r>
            <a:r>
              <a:rPr lang="sr-Latn-RS" dirty="0" err="1"/>
              <a:t>ispitanice</a:t>
            </a:r>
            <a:r>
              <a:rPr lang="sr-Latn-RS" dirty="0"/>
              <a:t> 3 na varijabli 2 (Jelena – „95% interval poverenja“)</a:t>
            </a:r>
          </a:p>
          <a:p>
            <a:r>
              <a:rPr lang="sr-Latn-RS" dirty="0"/>
              <a:t>Šta je E</a:t>
            </a:r>
            <a:r>
              <a:rPr lang="sr-Latn-RS" baseline="-25000" dirty="0"/>
              <a:t>53</a:t>
            </a:r>
            <a:r>
              <a:rPr lang="sr-Latn-RS" dirty="0"/>
              <a:t>?</a:t>
            </a:r>
          </a:p>
          <a:p>
            <a:pPr lvl="1"/>
            <a:r>
              <a:rPr lang="sr-Latn-RS" dirty="0"/>
              <a:t>A</a:t>
            </a:r>
            <a:r>
              <a:rPr lang="en-US" dirty="0" err="1"/>
              <a:t>nti-imaž</a:t>
            </a:r>
            <a:r>
              <a:rPr lang="sr-Latn-RS" dirty="0"/>
              <a:t> (rezidual) </a:t>
            </a:r>
            <a:r>
              <a:rPr lang="sr-Latn-RS" dirty="0" err="1"/>
              <a:t>ispitanice</a:t>
            </a:r>
            <a:r>
              <a:rPr lang="sr-Latn-RS" dirty="0"/>
              <a:t> 5 na varijabli 3 (Slavica – „</a:t>
            </a:r>
            <a:r>
              <a:rPr lang="sr-Latn-RS" dirty="0" err="1"/>
              <a:t>Kendalovo</a:t>
            </a:r>
            <a:r>
              <a:rPr lang="sr-Latn-RS" dirty="0"/>
              <a:t> W“)</a:t>
            </a:r>
          </a:p>
        </p:txBody>
      </p:sp>
      <p:graphicFrame>
        <p:nvGraphicFramePr>
          <p:cNvPr id="8" name="Group 411"/>
          <p:cNvGraphicFramePr>
            <a:graphicFrameLocks/>
          </p:cNvGraphicFramePr>
          <p:nvPr>
            <p:extLst>
              <p:ext uri="{D42A27DB-BD31-4B8C-83A1-F6EECF244321}">
                <p14:modId xmlns:p14="http://schemas.microsoft.com/office/powerpoint/2010/main" val="909614609"/>
              </p:ext>
            </p:extLst>
          </p:nvPr>
        </p:nvGraphicFramePr>
        <p:xfrm>
          <a:off x="552450" y="3657600"/>
          <a:ext cx="2514600" cy="2590800"/>
        </p:xfrm>
        <a:graphic>
          <a:graphicData uri="http://schemas.openxmlformats.org/drawingml/2006/table">
            <a:tbl>
              <a:tblPr/>
              <a:tblGrid>
                <a:gridCol w="558800">
                  <a:extLst>
                    <a:ext uri="{9D8B030D-6E8A-4147-A177-3AD203B41FA5}">
                      <a16:colId xmlns:a16="http://schemas.microsoft.com/office/drawing/2014/main" val="20000"/>
                    </a:ext>
                  </a:extLst>
                </a:gridCol>
                <a:gridCol w="698500">
                  <a:extLst>
                    <a:ext uri="{9D8B030D-6E8A-4147-A177-3AD203B41FA5}">
                      <a16:colId xmlns:a16="http://schemas.microsoft.com/office/drawing/2014/main" val="20001"/>
                    </a:ext>
                  </a:extLst>
                </a:gridCol>
                <a:gridCol w="628650">
                  <a:extLst>
                    <a:ext uri="{9D8B030D-6E8A-4147-A177-3AD203B41FA5}">
                      <a16:colId xmlns:a16="http://schemas.microsoft.com/office/drawing/2014/main" val="20002"/>
                    </a:ext>
                  </a:extLst>
                </a:gridCol>
                <a:gridCol w="628650">
                  <a:extLst>
                    <a:ext uri="{9D8B030D-6E8A-4147-A177-3AD203B41FA5}">
                      <a16:colId xmlns:a16="http://schemas.microsoft.com/office/drawing/2014/main" val="20003"/>
                    </a:ext>
                  </a:extLst>
                </a:gridCol>
              </a:tblGrid>
              <a:tr h="431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11</a:t>
                      </a:r>
                      <a:endParaRPr kumimoji="0" lang="en-US" sz="1800" b="0" i="0" u="none" strike="noStrike" cap="none" normalizeH="0" baseline="-25000" dirty="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12</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13</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14</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31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21</a:t>
                      </a:r>
                      <a:endParaRPr kumimoji="0" lang="en-US" sz="1800" b="0" i="0" u="none" strike="noStrike" cap="none" normalizeH="0" baseline="-25000" dirty="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22</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23</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24</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31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31</a:t>
                      </a:r>
                      <a:endParaRPr kumimoji="0" lang="en-US" sz="1800" b="0" i="0" u="none" strike="noStrike" cap="none" normalizeH="0" baseline="-25000" dirty="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32</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33</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34</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31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41</a:t>
                      </a:r>
                      <a:endParaRPr kumimoji="0" lang="en-US" sz="1800" b="0" i="0" u="none" strike="noStrike" cap="none" normalizeH="0" baseline="-25000" dirty="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42</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43</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44</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31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51</a:t>
                      </a:r>
                      <a:endParaRPr kumimoji="0" lang="en-US" sz="1800" b="0" i="0" u="none" strike="noStrike" cap="none" normalizeH="0" baseline="-25000" dirty="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52</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53</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54</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31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61</a:t>
                      </a:r>
                      <a:endParaRPr kumimoji="0" lang="en-US" sz="1800" b="0" i="0" u="none" strike="noStrike" cap="none" normalizeH="0" baseline="-25000" dirty="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62</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63</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Z</a:t>
                      </a:r>
                      <a:r>
                        <a:rPr kumimoji="0" lang="en-US" sz="1800" b="0" i="0" u="none" strike="noStrike" cap="none" normalizeH="0" baseline="-25000">
                          <a:ln>
                            <a:noFill/>
                          </a:ln>
                          <a:solidFill>
                            <a:schemeClr val="tx1"/>
                          </a:solidFill>
                          <a:effectLst/>
                          <a:latin typeface="Arial" charset="0"/>
                        </a:rPr>
                        <a:t>64</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graphicFrame>
        <p:nvGraphicFramePr>
          <p:cNvPr id="9" name="Group 412"/>
          <p:cNvGraphicFramePr>
            <a:graphicFrameLocks/>
          </p:cNvGraphicFramePr>
          <p:nvPr>
            <p:extLst>
              <p:ext uri="{D42A27DB-BD31-4B8C-83A1-F6EECF244321}">
                <p14:modId xmlns:p14="http://schemas.microsoft.com/office/powerpoint/2010/main" val="3059329827"/>
              </p:ext>
            </p:extLst>
          </p:nvPr>
        </p:nvGraphicFramePr>
        <p:xfrm>
          <a:off x="3619500" y="3657599"/>
          <a:ext cx="2362200" cy="2590801"/>
        </p:xfrm>
        <a:graphic>
          <a:graphicData uri="http://schemas.openxmlformats.org/drawingml/2006/table">
            <a:tbl>
              <a:tblPr/>
              <a:tblGrid>
                <a:gridCol w="603250">
                  <a:extLst>
                    <a:ext uri="{9D8B030D-6E8A-4147-A177-3AD203B41FA5}">
                      <a16:colId xmlns:a16="http://schemas.microsoft.com/office/drawing/2014/main" val="20000"/>
                    </a:ext>
                  </a:extLst>
                </a:gridCol>
                <a:gridCol w="539750">
                  <a:extLst>
                    <a:ext uri="{9D8B030D-6E8A-4147-A177-3AD203B41FA5}">
                      <a16:colId xmlns:a16="http://schemas.microsoft.com/office/drawing/2014/main" val="20001"/>
                    </a:ext>
                  </a:extLst>
                </a:gridCol>
                <a:gridCol w="609600">
                  <a:extLst>
                    <a:ext uri="{9D8B030D-6E8A-4147-A177-3AD203B41FA5}">
                      <a16:colId xmlns:a16="http://schemas.microsoft.com/office/drawing/2014/main" val="20002"/>
                    </a:ext>
                  </a:extLst>
                </a:gridCol>
                <a:gridCol w="609600">
                  <a:extLst>
                    <a:ext uri="{9D8B030D-6E8A-4147-A177-3AD203B41FA5}">
                      <a16:colId xmlns:a16="http://schemas.microsoft.com/office/drawing/2014/main" val="20003"/>
                    </a:ext>
                  </a:extLst>
                </a:gridCol>
              </a:tblGrid>
              <a:tr h="4333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11</a:t>
                      </a:r>
                      <a:endParaRPr kumimoji="0" lang="en-US" sz="1800" b="0" i="0" u="none" strike="noStrike" cap="none" normalizeH="0" baseline="-25000" dirty="0">
                        <a:ln>
                          <a:noFill/>
                        </a:ln>
                        <a:solidFill>
                          <a:srgbClr val="00B050"/>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12</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13</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14</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31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21</a:t>
                      </a:r>
                      <a:endParaRPr kumimoji="0" lang="en-US" sz="1800" b="0" i="0" u="none" strike="noStrike" cap="none" normalizeH="0" baseline="-25000" dirty="0">
                        <a:ln>
                          <a:noFill/>
                        </a:ln>
                        <a:solidFill>
                          <a:srgbClr val="00B050"/>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22</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23</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24</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222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31</a:t>
                      </a:r>
                      <a:endParaRPr kumimoji="0" lang="en-US" sz="1800" b="0" i="0" u="none" strike="noStrike" cap="none" normalizeH="0" baseline="-25000" dirty="0">
                        <a:ln>
                          <a:noFill/>
                        </a:ln>
                        <a:solidFill>
                          <a:srgbClr val="00B050"/>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32</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33</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34</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365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41</a:t>
                      </a:r>
                      <a:endParaRPr kumimoji="0" lang="en-US" sz="1800" b="0" i="0" u="none" strike="noStrike" cap="none" normalizeH="0" baseline="-25000" dirty="0">
                        <a:ln>
                          <a:noFill/>
                        </a:ln>
                        <a:solidFill>
                          <a:srgbClr val="00B050"/>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42</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43</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44</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318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51</a:t>
                      </a:r>
                      <a:endParaRPr kumimoji="0" lang="en-US" sz="1800" b="0" i="0" u="none" strike="noStrike" cap="none" normalizeH="0" baseline="-25000" dirty="0">
                        <a:ln>
                          <a:noFill/>
                        </a:ln>
                        <a:solidFill>
                          <a:srgbClr val="00B050"/>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52</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53</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54</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349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61</a:t>
                      </a:r>
                      <a:endParaRPr kumimoji="0" lang="en-US" sz="1800" b="0" i="0" u="none" strike="noStrike" cap="none" normalizeH="0" baseline="-25000" dirty="0">
                        <a:ln>
                          <a:noFill/>
                        </a:ln>
                        <a:solidFill>
                          <a:srgbClr val="00B050"/>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62</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00B050"/>
                          </a:solidFill>
                          <a:effectLst/>
                          <a:latin typeface="Arial" charset="0"/>
                        </a:rPr>
                        <a:t>Z'</a:t>
                      </a:r>
                      <a:r>
                        <a:rPr kumimoji="0" lang="en-US" sz="1800" b="0" i="0" u="none" strike="noStrike" cap="none" normalizeH="0" baseline="-25000">
                          <a:ln>
                            <a:noFill/>
                          </a:ln>
                          <a:solidFill>
                            <a:srgbClr val="00B050"/>
                          </a:solidFill>
                          <a:effectLst/>
                          <a:latin typeface="Arial" charset="0"/>
                        </a:rPr>
                        <a:t>63</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00B050"/>
                          </a:solidFill>
                          <a:effectLst/>
                          <a:latin typeface="Arial" charset="0"/>
                        </a:rPr>
                        <a:t>Z'</a:t>
                      </a:r>
                      <a:r>
                        <a:rPr kumimoji="0" lang="en-US" sz="1800" b="0" i="0" u="none" strike="noStrike" cap="none" normalizeH="0" baseline="-25000" dirty="0">
                          <a:ln>
                            <a:noFill/>
                          </a:ln>
                          <a:solidFill>
                            <a:srgbClr val="00B050"/>
                          </a:solidFill>
                          <a:effectLst/>
                          <a:latin typeface="Arial" charset="0"/>
                        </a:rPr>
                        <a:t>64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graphicFrame>
        <p:nvGraphicFramePr>
          <p:cNvPr id="10" name="Group 413"/>
          <p:cNvGraphicFramePr>
            <a:graphicFrameLocks/>
          </p:cNvGraphicFramePr>
          <p:nvPr>
            <p:extLst>
              <p:ext uri="{D42A27DB-BD31-4B8C-83A1-F6EECF244321}">
                <p14:modId xmlns:p14="http://schemas.microsoft.com/office/powerpoint/2010/main" val="1438842947"/>
              </p:ext>
            </p:extLst>
          </p:nvPr>
        </p:nvGraphicFramePr>
        <p:xfrm>
          <a:off x="6534150" y="3657600"/>
          <a:ext cx="2057400" cy="2590801"/>
        </p:xfrm>
        <a:graphic>
          <a:graphicData uri="http://schemas.openxmlformats.org/drawingml/2006/table">
            <a:tbl>
              <a:tblPr/>
              <a:tblGrid>
                <a:gridCol w="514350">
                  <a:extLst>
                    <a:ext uri="{9D8B030D-6E8A-4147-A177-3AD203B41FA5}">
                      <a16:colId xmlns:a16="http://schemas.microsoft.com/office/drawing/2014/main" val="20000"/>
                    </a:ext>
                  </a:extLst>
                </a:gridCol>
                <a:gridCol w="514350">
                  <a:extLst>
                    <a:ext uri="{9D8B030D-6E8A-4147-A177-3AD203B41FA5}">
                      <a16:colId xmlns:a16="http://schemas.microsoft.com/office/drawing/2014/main" val="20001"/>
                    </a:ext>
                  </a:extLst>
                </a:gridCol>
                <a:gridCol w="514350">
                  <a:extLst>
                    <a:ext uri="{9D8B030D-6E8A-4147-A177-3AD203B41FA5}">
                      <a16:colId xmlns:a16="http://schemas.microsoft.com/office/drawing/2014/main" val="20002"/>
                    </a:ext>
                  </a:extLst>
                </a:gridCol>
                <a:gridCol w="514350">
                  <a:extLst>
                    <a:ext uri="{9D8B030D-6E8A-4147-A177-3AD203B41FA5}">
                      <a16:colId xmlns:a16="http://schemas.microsoft.com/office/drawing/2014/main" val="20003"/>
                    </a:ext>
                  </a:extLst>
                </a:gridCol>
              </a:tblGrid>
              <a:tr h="4238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E</a:t>
                      </a:r>
                      <a:r>
                        <a:rPr kumimoji="0" lang="en-US" sz="1800" b="0" i="0" u="none" strike="noStrike" cap="none" normalizeH="0" baseline="-25000" dirty="0">
                          <a:ln>
                            <a:noFill/>
                          </a:ln>
                          <a:solidFill>
                            <a:srgbClr val="FF0000"/>
                          </a:solidFill>
                          <a:effectLst/>
                          <a:latin typeface="Arial" charset="0"/>
                        </a:rPr>
                        <a:t>11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FF0000"/>
                          </a:solidFill>
                          <a:effectLst/>
                          <a:latin typeface="Arial" charset="0"/>
                        </a:rPr>
                        <a:t>E</a:t>
                      </a:r>
                      <a:r>
                        <a:rPr kumimoji="0" lang="en-US" sz="1800" b="0" i="0" u="none" strike="noStrike" cap="none" normalizeH="0" baseline="-25000">
                          <a:ln>
                            <a:noFill/>
                          </a:ln>
                          <a:solidFill>
                            <a:srgbClr val="FF0000"/>
                          </a:solidFill>
                          <a:effectLst/>
                          <a:latin typeface="Arial" charset="0"/>
                        </a:rPr>
                        <a:t>12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FF0000"/>
                          </a:solidFill>
                          <a:effectLst/>
                          <a:latin typeface="Arial" charset="0"/>
                        </a:rPr>
                        <a:t>E</a:t>
                      </a:r>
                      <a:r>
                        <a:rPr kumimoji="0" lang="en-US" sz="1800" b="0" i="0" u="none" strike="noStrike" cap="none" normalizeH="0" baseline="-25000">
                          <a:ln>
                            <a:noFill/>
                          </a:ln>
                          <a:solidFill>
                            <a:srgbClr val="FF0000"/>
                          </a:solidFill>
                          <a:effectLst/>
                          <a:latin typeface="Arial" charset="0"/>
                        </a:rPr>
                        <a:t>13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E</a:t>
                      </a:r>
                      <a:r>
                        <a:rPr kumimoji="0" lang="en-US" sz="1800" b="0" i="0" u="none" strike="noStrike" cap="none" normalizeH="0" baseline="-25000" dirty="0">
                          <a:ln>
                            <a:noFill/>
                          </a:ln>
                          <a:solidFill>
                            <a:srgbClr val="FF0000"/>
                          </a:solidFill>
                          <a:effectLst/>
                          <a:latin typeface="Arial" charset="0"/>
                        </a:rPr>
                        <a:t>14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349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E</a:t>
                      </a:r>
                      <a:r>
                        <a:rPr kumimoji="0" lang="en-US" sz="1800" b="0" i="0" u="none" strike="noStrike" cap="none" normalizeH="0" baseline="-25000" dirty="0">
                          <a:ln>
                            <a:noFill/>
                          </a:ln>
                          <a:solidFill>
                            <a:srgbClr val="FF0000"/>
                          </a:solidFill>
                          <a:effectLst/>
                          <a:latin typeface="Arial" charset="0"/>
                        </a:rPr>
                        <a:t>21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E</a:t>
                      </a:r>
                      <a:r>
                        <a:rPr kumimoji="0" lang="en-US" sz="1800" b="0" i="0" u="none" strike="noStrike" cap="none" normalizeH="0" baseline="-25000" dirty="0">
                          <a:ln>
                            <a:noFill/>
                          </a:ln>
                          <a:solidFill>
                            <a:srgbClr val="FF0000"/>
                          </a:solidFill>
                          <a:effectLst/>
                          <a:latin typeface="Arial" charset="0"/>
                        </a:rPr>
                        <a:t>22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FF0000"/>
                          </a:solidFill>
                          <a:effectLst/>
                          <a:latin typeface="Arial" charset="0"/>
                        </a:rPr>
                        <a:t>E</a:t>
                      </a:r>
                      <a:r>
                        <a:rPr kumimoji="0" lang="en-US" sz="1800" b="0" i="0" u="none" strike="noStrike" cap="none" normalizeH="0" baseline="-25000">
                          <a:ln>
                            <a:noFill/>
                          </a:ln>
                          <a:solidFill>
                            <a:srgbClr val="FF0000"/>
                          </a:solidFill>
                          <a:effectLst/>
                          <a:latin typeface="Arial" charset="0"/>
                        </a:rPr>
                        <a:t>23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FF0000"/>
                          </a:solidFill>
                          <a:effectLst/>
                          <a:latin typeface="Arial" charset="0"/>
                        </a:rPr>
                        <a:t>E</a:t>
                      </a:r>
                      <a:r>
                        <a:rPr kumimoji="0" lang="en-US" sz="1800" b="0" i="0" u="none" strike="noStrike" cap="none" normalizeH="0" baseline="-25000">
                          <a:ln>
                            <a:noFill/>
                          </a:ln>
                          <a:solidFill>
                            <a:srgbClr val="FF0000"/>
                          </a:solidFill>
                          <a:effectLst/>
                          <a:latin typeface="Arial" charset="0"/>
                        </a:rPr>
                        <a:t>24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222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FF0000"/>
                          </a:solidFill>
                          <a:effectLst/>
                          <a:latin typeface="Arial" charset="0"/>
                        </a:rPr>
                        <a:t>E</a:t>
                      </a:r>
                      <a:r>
                        <a:rPr kumimoji="0" lang="en-US" sz="1800" b="0" i="0" u="none" strike="noStrike" cap="none" normalizeH="0" baseline="-25000">
                          <a:ln>
                            <a:noFill/>
                          </a:ln>
                          <a:solidFill>
                            <a:srgbClr val="FF0000"/>
                          </a:solidFill>
                          <a:effectLst/>
                          <a:latin typeface="Arial" charset="0"/>
                        </a:rPr>
                        <a:t>31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E</a:t>
                      </a:r>
                      <a:r>
                        <a:rPr kumimoji="0" lang="en-US" sz="1800" b="0" i="0" u="none" strike="noStrike" cap="none" normalizeH="0" baseline="-25000" dirty="0">
                          <a:ln>
                            <a:noFill/>
                          </a:ln>
                          <a:solidFill>
                            <a:srgbClr val="FF0000"/>
                          </a:solidFill>
                          <a:effectLst/>
                          <a:latin typeface="Arial" charset="0"/>
                        </a:rPr>
                        <a:t>32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FF0000"/>
                          </a:solidFill>
                          <a:effectLst/>
                          <a:latin typeface="Arial" charset="0"/>
                        </a:rPr>
                        <a:t>E</a:t>
                      </a:r>
                      <a:r>
                        <a:rPr kumimoji="0" lang="en-US" sz="1800" b="0" i="0" u="none" strike="noStrike" cap="none" normalizeH="0" baseline="-25000">
                          <a:ln>
                            <a:noFill/>
                          </a:ln>
                          <a:solidFill>
                            <a:srgbClr val="FF0000"/>
                          </a:solidFill>
                          <a:effectLst/>
                          <a:latin typeface="Arial" charset="0"/>
                        </a:rPr>
                        <a:t>33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FF0000"/>
                          </a:solidFill>
                          <a:effectLst/>
                          <a:latin typeface="Arial" charset="0"/>
                        </a:rPr>
                        <a:t>E</a:t>
                      </a:r>
                      <a:r>
                        <a:rPr kumimoji="0" lang="en-US" sz="1800" b="0" i="0" u="none" strike="noStrike" cap="none" normalizeH="0" baseline="-25000">
                          <a:ln>
                            <a:noFill/>
                          </a:ln>
                          <a:solidFill>
                            <a:srgbClr val="FF0000"/>
                          </a:solidFill>
                          <a:effectLst/>
                          <a:latin typeface="Arial" charset="0"/>
                        </a:rPr>
                        <a:t>34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381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FF0000"/>
                          </a:solidFill>
                          <a:effectLst/>
                          <a:latin typeface="Arial" charset="0"/>
                        </a:rPr>
                        <a:t>E</a:t>
                      </a:r>
                      <a:r>
                        <a:rPr kumimoji="0" lang="en-US" sz="1800" b="0" i="0" u="none" strike="noStrike" cap="none" normalizeH="0" baseline="-25000">
                          <a:ln>
                            <a:noFill/>
                          </a:ln>
                          <a:solidFill>
                            <a:srgbClr val="FF0000"/>
                          </a:solidFill>
                          <a:effectLst/>
                          <a:latin typeface="Arial" charset="0"/>
                        </a:rPr>
                        <a:t>41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FF0000"/>
                          </a:solidFill>
                          <a:effectLst/>
                          <a:latin typeface="Arial" charset="0"/>
                        </a:rPr>
                        <a:t>E</a:t>
                      </a:r>
                      <a:r>
                        <a:rPr kumimoji="0" lang="en-US" sz="1800" b="0" i="0" u="none" strike="noStrike" cap="none" normalizeH="0" baseline="-25000">
                          <a:ln>
                            <a:noFill/>
                          </a:ln>
                          <a:solidFill>
                            <a:srgbClr val="FF0000"/>
                          </a:solidFill>
                          <a:effectLst/>
                          <a:latin typeface="Arial" charset="0"/>
                        </a:rPr>
                        <a:t>42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E</a:t>
                      </a:r>
                      <a:r>
                        <a:rPr kumimoji="0" lang="en-US" sz="1800" b="0" i="0" u="none" strike="noStrike" cap="none" normalizeH="0" baseline="-25000" dirty="0">
                          <a:ln>
                            <a:noFill/>
                          </a:ln>
                          <a:solidFill>
                            <a:srgbClr val="FF0000"/>
                          </a:solidFill>
                          <a:effectLst/>
                          <a:latin typeface="Arial" charset="0"/>
                        </a:rPr>
                        <a:t>43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FF0000"/>
                          </a:solidFill>
                          <a:effectLst/>
                          <a:latin typeface="Arial" charset="0"/>
                        </a:rPr>
                        <a:t>E</a:t>
                      </a:r>
                      <a:r>
                        <a:rPr kumimoji="0" lang="en-US" sz="1800" b="0" i="0" u="none" strike="noStrike" cap="none" normalizeH="0" baseline="-25000">
                          <a:ln>
                            <a:noFill/>
                          </a:ln>
                          <a:solidFill>
                            <a:srgbClr val="FF0000"/>
                          </a:solidFill>
                          <a:effectLst/>
                          <a:latin typeface="Arial" charset="0"/>
                        </a:rPr>
                        <a:t>44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349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FF0000"/>
                          </a:solidFill>
                          <a:effectLst/>
                          <a:latin typeface="Arial" charset="0"/>
                        </a:rPr>
                        <a:t>E</a:t>
                      </a:r>
                      <a:r>
                        <a:rPr kumimoji="0" lang="en-US" sz="1800" b="0" i="0" u="none" strike="noStrike" cap="none" normalizeH="0" baseline="-25000">
                          <a:ln>
                            <a:noFill/>
                          </a:ln>
                          <a:solidFill>
                            <a:srgbClr val="FF0000"/>
                          </a:solidFill>
                          <a:effectLst/>
                          <a:latin typeface="Arial" charset="0"/>
                        </a:rPr>
                        <a:t>51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FF0000"/>
                          </a:solidFill>
                          <a:effectLst/>
                          <a:latin typeface="Arial" charset="0"/>
                        </a:rPr>
                        <a:t>E</a:t>
                      </a:r>
                      <a:r>
                        <a:rPr kumimoji="0" lang="en-US" sz="1800" b="0" i="0" u="none" strike="noStrike" cap="none" normalizeH="0" baseline="-25000">
                          <a:ln>
                            <a:noFill/>
                          </a:ln>
                          <a:solidFill>
                            <a:srgbClr val="FF0000"/>
                          </a:solidFill>
                          <a:effectLst/>
                          <a:latin typeface="Arial" charset="0"/>
                        </a:rPr>
                        <a:t>52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E</a:t>
                      </a:r>
                      <a:r>
                        <a:rPr kumimoji="0" lang="en-US" sz="1800" b="0" i="0" u="none" strike="noStrike" cap="none" normalizeH="0" baseline="-25000" dirty="0">
                          <a:ln>
                            <a:noFill/>
                          </a:ln>
                          <a:solidFill>
                            <a:srgbClr val="FF0000"/>
                          </a:solidFill>
                          <a:effectLst/>
                          <a:latin typeface="Arial" charset="0"/>
                        </a:rPr>
                        <a:t>53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E</a:t>
                      </a:r>
                      <a:r>
                        <a:rPr kumimoji="0" lang="en-US" sz="1800" b="0" i="0" u="none" strike="noStrike" cap="none" normalizeH="0" baseline="-25000" dirty="0">
                          <a:ln>
                            <a:noFill/>
                          </a:ln>
                          <a:solidFill>
                            <a:srgbClr val="FF0000"/>
                          </a:solidFill>
                          <a:effectLst/>
                          <a:latin typeface="Arial" charset="0"/>
                        </a:rPr>
                        <a:t>54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365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FF0000"/>
                          </a:solidFill>
                          <a:effectLst/>
                          <a:latin typeface="Arial" charset="0"/>
                        </a:rPr>
                        <a:t>E</a:t>
                      </a:r>
                      <a:r>
                        <a:rPr kumimoji="0" lang="en-US" sz="1800" b="0" i="0" u="none" strike="noStrike" cap="none" normalizeH="0" baseline="-25000">
                          <a:ln>
                            <a:noFill/>
                          </a:ln>
                          <a:solidFill>
                            <a:srgbClr val="FF0000"/>
                          </a:solidFill>
                          <a:effectLst/>
                          <a:latin typeface="Arial" charset="0"/>
                        </a:rPr>
                        <a:t>61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E</a:t>
                      </a:r>
                      <a:r>
                        <a:rPr kumimoji="0" lang="en-US" sz="1800" b="0" i="0" u="none" strike="noStrike" cap="none" normalizeH="0" baseline="-25000" dirty="0">
                          <a:ln>
                            <a:noFill/>
                          </a:ln>
                          <a:solidFill>
                            <a:srgbClr val="FF0000"/>
                          </a:solidFill>
                          <a:effectLst/>
                          <a:latin typeface="Arial" charset="0"/>
                        </a:rPr>
                        <a:t>62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rgbClr val="FF0000"/>
                          </a:solidFill>
                          <a:effectLst/>
                          <a:latin typeface="Arial" charset="0"/>
                        </a:rPr>
                        <a:t>E</a:t>
                      </a:r>
                      <a:r>
                        <a:rPr kumimoji="0" lang="en-US" sz="1800" b="0" i="0" u="none" strike="noStrike" cap="none" normalizeH="0" baseline="-25000">
                          <a:ln>
                            <a:noFill/>
                          </a:ln>
                          <a:solidFill>
                            <a:srgbClr val="FF0000"/>
                          </a:solidFill>
                          <a:effectLst/>
                          <a:latin typeface="Arial" charset="0"/>
                        </a:rPr>
                        <a:t>63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E</a:t>
                      </a:r>
                      <a:r>
                        <a:rPr kumimoji="0" lang="en-US" sz="1800" b="0" i="0" u="none" strike="noStrike" cap="none" normalizeH="0" baseline="-25000" dirty="0">
                          <a:ln>
                            <a:noFill/>
                          </a:ln>
                          <a:solidFill>
                            <a:srgbClr val="FF0000"/>
                          </a:solidFill>
                          <a:effectLst/>
                          <a:latin typeface="Arial" charset="0"/>
                        </a:rPr>
                        <a:t>64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2" name="Rectangle 1">
            <a:extLst>
              <a:ext uri="{FF2B5EF4-FFF2-40B4-BE49-F238E27FC236}">
                <a16:creationId xmlns:a16="http://schemas.microsoft.com/office/drawing/2014/main" id="{E335C02E-588D-43EA-4B30-6B914BCB899E}"/>
              </a:ext>
            </a:extLst>
          </p:cNvPr>
          <p:cNvSpPr/>
          <p:nvPr/>
        </p:nvSpPr>
        <p:spPr>
          <a:xfrm>
            <a:off x="3090189" y="4491334"/>
            <a:ext cx="529311" cy="923330"/>
          </a:xfrm>
          <a:prstGeom prst="rect">
            <a:avLst/>
          </a:prstGeom>
          <a:noFill/>
        </p:spPr>
        <p:txBody>
          <a:bodyPr wrap="none" lIns="91440" tIns="45720" rIns="91440" bIns="45720">
            <a:spAutoFit/>
          </a:bodyPr>
          <a:lstStyle/>
          <a:p>
            <a:pPr algn="ctr"/>
            <a:r>
              <a:rPr lang="sr-Latn-RS" sz="5400" b="0" cap="none" spc="0" dirty="0">
                <a:ln w="0"/>
                <a:solidFill>
                  <a:schemeClr val="tx1"/>
                </a:solidFill>
                <a:effectLst>
                  <a:outerShdw blurRad="38100" dist="19050" dir="2700000" algn="tl" rotWithShape="0">
                    <a:schemeClr val="dk1">
                      <a:alpha val="40000"/>
                    </a:schemeClr>
                  </a:outerShdw>
                </a:effectLst>
              </a:rPr>
              <a:t>=</a:t>
            </a:r>
            <a:endParaRPr lang="en-US" sz="5400" b="0" cap="none" spc="0" dirty="0">
              <a:ln w="0"/>
              <a:solidFill>
                <a:schemeClr val="tx1"/>
              </a:solidFill>
              <a:effectLst>
                <a:outerShdw blurRad="38100" dist="19050" dir="2700000" algn="tl" rotWithShape="0">
                  <a:schemeClr val="dk1">
                    <a:alpha val="40000"/>
                  </a:schemeClr>
                </a:outerShdw>
              </a:effectLst>
            </a:endParaRPr>
          </a:p>
        </p:txBody>
      </p:sp>
      <p:sp>
        <p:nvSpPr>
          <p:cNvPr id="3" name="Rectangle 2">
            <a:extLst>
              <a:ext uri="{FF2B5EF4-FFF2-40B4-BE49-F238E27FC236}">
                <a16:creationId xmlns:a16="http://schemas.microsoft.com/office/drawing/2014/main" id="{0E058BFC-2339-FE44-3D53-2077D329FFE9}"/>
              </a:ext>
            </a:extLst>
          </p:cNvPr>
          <p:cNvSpPr/>
          <p:nvPr/>
        </p:nvSpPr>
        <p:spPr>
          <a:xfrm>
            <a:off x="5993268" y="4491334"/>
            <a:ext cx="529312" cy="923330"/>
          </a:xfrm>
          <a:prstGeom prst="rect">
            <a:avLst/>
          </a:prstGeom>
          <a:noFill/>
        </p:spPr>
        <p:txBody>
          <a:bodyPr wrap="none" lIns="91440" tIns="45720" rIns="91440" bIns="45720">
            <a:spAutoFit/>
          </a:bodyPr>
          <a:lstStyle/>
          <a:p>
            <a:pPr algn="ctr"/>
            <a:r>
              <a:rPr lang="sr-Latn-RS" sz="5400" b="0" cap="none" spc="0" dirty="0">
                <a:ln w="0"/>
                <a:solidFill>
                  <a:schemeClr val="tx1"/>
                </a:solidFill>
                <a:effectLst>
                  <a:outerShdw blurRad="38100" dist="19050" dir="2700000" algn="tl" rotWithShape="0">
                    <a:schemeClr val="dk1">
                      <a:alpha val="40000"/>
                    </a:schemeClr>
                  </a:outerShdw>
                </a:effectLst>
              </a:rPr>
              <a:t>+</a:t>
            </a:r>
            <a:endParaRPr lang="en-US" sz="5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092989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Imaž i anti-imaž u SPSS-u</a:t>
            </a:r>
            <a:endParaRPr lang="en-US" dirty="0"/>
          </a:p>
        </p:txBody>
      </p:sp>
      <p:sp>
        <p:nvSpPr>
          <p:cNvPr id="3" name="Content Placeholder 2"/>
          <p:cNvSpPr>
            <a:spLocks noGrp="1"/>
          </p:cNvSpPr>
          <p:nvPr>
            <p:ph idx="1"/>
          </p:nvPr>
        </p:nvSpPr>
        <p:spPr/>
        <p:txBody>
          <a:bodyPr/>
          <a:lstStyle/>
          <a:p>
            <a:r>
              <a:rPr lang="sr-Latn-RS" dirty="0"/>
              <a:t>Imamo bazu skorova ispitanika na testu znanja iz psihologije</a:t>
            </a:r>
          </a:p>
          <a:p>
            <a:r>
              <a:rPr lang="sr-Latn-RS" dirty="0"/>
              <a:t>Standardizovaćemo varijable</a:t>
            </a:r>
          </a:p>
          <a:p>
            <a:r>
              <a:rPr lang="sr-Latn-RS" dirty="0"/>
              <a:t>A zatim ćemo za svaku da izračunamo imaž i anti-imaž</a:t>
            </a:r>
            <a:endParaRPr lang="en-US" dirty="0"/>
          </a:p>
        </p:txBody>
      </p:sp>
    </p:spTree>
    <p:extLst>
      <p:ext uri="{BB962C8B-B14F-4D97-AF65-F5344CB8AC3E}">
        <p14:creationId xmlns:p14="http://schemas.microsoft.com/office/powerpoint/2010/main" val="35590731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Sirovi skorovi</a:t>
            </a:r>
            <a:endParaRPr lang="en-US" dirty="0"/>
          </a:p>
        </p:txBody>
      </p:sp>
      <p:pic>
        <p:nvPicPr>
          <p:cNvPr id="5"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865066" y="1846263"/>
            <a:ext cx="7458318" cy="402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477274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Standardizovani skorovi</a:t>
            </a:r>
            <a:endParaRPr lang="en-US"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842597" y="1846263"/>
            <a:ext cx="7503256" cy="402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353856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Standardizovani skorovi</a:t>
            </a:r>
            <a:endParaRPr lang="en-US" dirty="0"/>
          </a:p>
        </p:txBody>
      </p:sp>
      <p:sp>
        <p:nvSpPr>
          <p:cNvPr id="3" name="Content Placeholder 2">
            <a:extLst>
              <a:ext uri="{FF2B5EF4-FFF2-40B4-BE49-F238E27FC236}">
                <a16:creationId xmlns:a16="http://schemas.microsoft.com/office/drawing/2014/main" id="{0130B613-BA94-3047-500E-F402CE61AE97}"/>
              </a:ext>
            </a:extLst>
          </p:cNvPr>
          <p:cNvSpPr>
            <a:spLocks noGrp="1"/>
          </p:cNvSpPr>
          <p:nvPr>
            <p:ph idx="1"/>
          </p:nvPr>
        </p:nvSpPr>
        <p:spPr/>
        <p:txBody>
          <a:bodyPr/>
          <a:lstStyle/>
          <a:p>
            <a:r>
              <a:rPr lang="sr-Latn-RS" dirty="0"/>
              <a:t>Koliko različitih vrednosti imamo za svako od pitanja?</a:t>
            </a:r>
          </a:p>
          <a:p>
            <a:pPr lvl="1"/>
            <a:r>
              <a:rPr lang="sr-Latn-RS" dirty="0"/>
              <a:t>Dve! Pošto su izvorne varijable binarne, i standardizovane varijable imaju samo dve moguće vrednosti – z skor koji odgovara nuli i z skor koji odgovara jedinici</a:t>
            </a:r>
          </a:p>
          <a:p>
            <a:r>
              <a:rPr lang="sr-Latn-RS" dirty="0"/>
              <a:t>Da li su z skorovi isti za sva pitanja?</a:t>
            </a:r>
          </a:p>
          <a:p>
            <a:pPr lvl="1"/>
            <a:r>
              <a:rPr lang="sr-Latn-RS" dirty="0"/>
              <a:t>Nisu! Konkretne vrednosti zavise od težine pitanja (odnosno proporcije ispitanika koji su tačno/netačno odgovorili na pitanje)</a:t>
            </a:r>
          </a:p>
          <a:p>
            <a:pPr lvl="1"/>
            <a:endParaRPr lang="sr-Latn-RS" dirty="0"/>
          </a:p>
        </p:txBody>
      </p:sp>
    </p:spTree>
    <p:extLst>
      <p:ext uri="{BB962C8B-B14F-4D97-AF65-F5344CB8AC3E}">
        <p14:creationId xmlns:p14="http://schemas.microsoft.com/office/powerpoint/2010/main" val="2915067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RS" dirty="0"/>
              <a:t>Kreiranje imaža i anti-</a:t>
            </a:r>
            <a:r>
              <a:rPr lang="sr-Latn-RS" dirty="0" err="1"/>
              <a:t>imaža</a:t>
            </a:r>
            <a:r>
              <a:rPr lang="sr-Latn-RS" dirty="0"/>
              <a:t> varijable</a:t>
            </a:r>
            <a:endParaRPr lang="en-US" dirty="0"/>
          </a:p>
        </p:txBody>
      </p:sp>
      <p:pic>
        <p:nvPicPr>
          <p:cNvPr id="9"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 y="2016837"/>
            <a:ext cx="4649254" cy="3877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4955" y="1146464"/>
            <a:ext cx="3972371" cy="5487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9363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Matrica imaž skorova</a:t>
            </a:r>
            <a:endParaRPr lang="en-US" dirty="0"/>
          </a:p>
        </p:txBody>
      </p:sp>
      <p:pic>
        <p:nvPicPr>
          <p:cNvPr id="4099"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823653" y="1846263"/>
            <a:ext cx="7541143" cy="402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927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a:t>Metrijske karakteristike testa</a:t>
            </a:r>
            <a:endParaRPr lang="en-US" dirty="0"/>
          </a:p>
        </p:txBody>
      </p:sp>
      <p:sp>
        <p:nvSpPr>
          <p:cNvPr id="3" name="Content Placeholder 2"/>
          <p:cNvSpPr>
            <a:spLocks noGrp="1"/>
          </p:cNvSpPr>
          <p:nvPr>
            <p:ph idx="1"/>
          </p:nvPr>
        </p:nvSpPr>
        <p:spPr/>
        <p:txBody>
          <a:bodyPr/>
          <a:lstStyle/>
          <a:p>
            <a:r>
              <a:rPr lang="sr-Latn-RS" dirty="0"/>
              <a:t>Diskriminativnost</a:t>
            </a:r>
          </a:p>
          <a:p>
            <a:r>
              <a:rPr lang="sr-Latn-RS" dirty="0"/>
              <a:t>Objektivnost</a:t>
            </a:r>
          </a:p>
          <a:p>
            <a:r>
              <a:rPr lang="sr-Latn-RS" dirty="0">
                <a:solidFill>
                  <a:srgbClr val="7030A0"/>
                </a:solidFill>
              </a:rPr>
              <a:t>Pouzdanost</a:t>
            </a:r>
          </a:p>
          <a:p>
            <a:r>
              <a:rPr lang="sr-Latn-RS" dirty="0">
                <a:solidFill>
                  <a:srgbClr val="7030A0"/>
                </a:solidFill>
              </a:rPr>
              <a:t>Reprezentativnost</a:t>
            </a:r>
          </a:p>
          <a:p>
            <a:r>
              <a:rPr lang="sr-Latn-RS" dirty="0"/>
              <a:t>Homogenost</a:t>
            </a:r>
          </a:p>
          <a:p>
            <a:r>
              <a:rPr lang="sr-Latn-RS" dirty="0">
                <a:solidFill>
                  <a:srgbClr val="7030A0"/>
                </a:solidFill>
              </a:rPr>
              <a:t>Valjanost</a:t>
            </a:r>
            <a:endParaRPr lang="en-US" dirty="0">
              <a:solidFill>
                <a:srgbClr val="7030A0"/>
              </a:solidFill>
            </a:endParaRPr>
          </a:p>
        </p:txBody>
      </p:sp>
    </p:spTree>
    <p:extLst>
      <p:ext uri="{BB962C8B-B14F-4D97-AF65-F5344CB8AC3E}">
        <p14:creationId xmlns:p14="http://schemas.microsoft.com/office/powerpoint/2010/main" val="1774872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Matrica imaž skorova</a:t>
            </a:r>
            <a:endParaRPr lang="en-US" dirty="0"/>
          </a:p>
        </p:txBody>
      </p:sp>
      <p:sp>
        <p:nvSpPr>
          <p:cNvPr id="3" name="Content Placeholder 2">
            <a:extLst>
              <a:ext uri="{FF2B5EF4-FFF2-40B4-BE49-F238E27FC236}">
                <a16:creationId xmlns:a16="http://schemas.microsoft.com/office/drawing/2014/main" id="{D2ABEEE9-306D-41E4-2F69-11153EEAFDA7}"/>
              </a:ext>
            </a:extLst>
          </p:cNvPr>
          <p:cNvSpPr>
            <a:spLocks noGrp="1"/>
          </p:cNvSpPr>
          <p:nvPr>
            <p:ph idx="1"/>
          </p:nvPr>
        </p:nvSpPr>
        <p:spPr/>
        <p:txBody>
          <a:bodyPr/>
          <a:lstStyle/>
          <a:p>
            <a:r>
              <a:rPr lang="sr-Latn-RS" dirty="0"/>
              <a:t>Koliko sada imamo različitih vrednosti za svako pitanje?</a:t>
            </a:r>
          </a:p>
          <a:p>
            <a:pPr lvl="1"/>
            <a:r>
              <a:rPr lang="sr-Latn-RS" dirty="0"/>
              <a:t>Mnogo</a:t>
            </a:r>
          </a:p>
          <a:p>
            <a:r>
              <a:rPr lang="sr-Latn-RS" dirty="0"/>
              <a:t>Zašto?</a:t>
            </a:r>
          </a:p>
          <a:p>
            <a:pPr lvl="1"/>
            <a:r>
              <a:rPr lang="sr-Latn-RS" dirty="0"/>
              <a:t>Zato što predviđeni skorovi svakog od ispitanika zavise od njegovih/njenih odgovora na sva ostala pitanja</a:t>
            </a:r>
          </a:p>
          <a:p>
            <a:r>
              <a:rPr lang="sr-Latn-RS" dirty="0"/>
              <a:t>Da li su </a:t>
            </a:r>
            <a:r>
              <a:rPr lang="sr-Latn-RS" dirty="0" err="1"/>
              <a:t>imaž</a:t>
            </a:r>
            <a:r>
              <a:rPr lang="sr-Latn-RS" dirty="0"/>
              <a:t> skorovi isti za sva pitanja?</a:t>
            </a:r>
          </a:p>
          <a:p>
            <a:pPr lvl="1"/>
            <a:r>
              <a:rPr lang="sr-Latn-RS" dirty="0"/>
              <a:t>Nisu! Vrednosti zavise i od težine pojedinačnog pitanja i od odgovora ispitanika na druga pitanja</a:t>
            </a:r>
          </a:p>
        </p:txBody>
      </p:sp>
    </p:spTree>
    <p:extLst>
      <p:ext uri="{BB962C8B-B14F-4D97-AF65-F5344CB8AC3E}">
        <p14:creationId xmlns:p14="http://schemas.microsoft.com/office/powerpoint/2010/main" val="13202929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Matrica anti-imaž skorova</a:t>
            </a:r>
            <a:endParaRPr lang="en-US" dirty="0"/>
          </a:p>
        </p:txBody>
      </p:sp>
      <p:pic>
        <p:nvPicPr>
          <p:cNvPr id="5123"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829517" y="1846263"/>
            <a:ext cx="7529415" cy="402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948607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Z skorovi, imaž i anti-imaž</a:t>
            </a:r>
            <a:endParaRPr lang="en-US" dirty="0"/>
          </a:p>
        </p:txBody>
      </p:sp>
      <p:pic>
        <p:nvPicPr>
          <p:cNvPr id="6149"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37736" y="2163991"/>
            <a:ext cx="6516009" cy="2343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066800" y="4507468"/>
            <a:ext cx="1017010" cy="369332"/>
          </a:xfrm>
          <a:prstGeom prst="rect">
            <a:avLst/>
          </a:prstGeom>
        </p:spPr>
        <p:txBody>
          <a:bodyPr wrap="none">
            <a:spAutoFit/>
          </a:bodyPr>
          <a:lstStyle/>
          <a:p>
            <a:r>
              <a:rPr lang="en-US" dirty="0"/>
              <a:t>Z</a:t>
            </a:r>
            <a:r>
              <a:rPr lang="sr-Latn-RS" dirty="0"/>
              <a:t> </a:t>
            </a:r>
            <a:r>
              <a:rPr lang="en-US" dirty="0"/>
              <a:t>=</a:t>
            </a:r>
            <a:r>
              <a:rPr lang="sr-Latn-RS" dirty="0"/>
              <a:t> </a:t>
            </a:r>
            <a:r>
              <a:rPr lang="en-US" dirty="0">
                <a:solidFill>
                  <a:srgbClr val="00B050"/>
                </a:solidFill>
              </a:rPr>
              <a:t>Z’</a:t>
            </a:r>
            <a:r>
              <a:rPr lang="sr-Latn-RS" dirty="0"/>
              <a:t> </a:t>
            </a:r>
            <a:r>
              <a:rPr lang="en-US" dirty="0"/>
              <a:t>+</a:t>
            </a:r>
            <a:r>
              <a:rPr lang="sr-Latn-RS" dirty="0"/>
              <a:t> </a:t>
            </a:r>
            <a:r>
              <a:rPr lang="en-US" dirty="0">
                <a:solidFill>
                  <a:srgbClr val="FF0000"/>
                </a:solidFill>
              </a:rPr>
              <a:t>E</a:t>
            </a:r>
            <a:endParaRPr lang="sr-Latn-RS" dirty="0">
              <a:solidFill>
                <a:srgbClr val="FF0000"/>
              </a:solidFill>
            </a:endParaRPr>
          </a:p>
        </p:txBody>
      </p:sp>
      <p:sp>
        <p:nvSpPr>
          <p:cNvPr id="6" name="Rectangle 5"/>
          <p:cNvSpPr/>
          <p:nvPr/>
        </p:nvSpPr>
        <p:spPr>
          <a:xfrm>
            <a:off x="1066799" y="4876800"/>
            <a:ext cx="3259226" cy="369332"/>
          </a:xfrm>
          <a:prstGeom prst="rect">
            <a:avLst/>
          </a:prstGeom>
        </p:spPr>
        <p:txBody>
          <a:bodyPr wrap="none">
            <a:spAutoFit/>
          </a:bodyPr>
          <a:lstStyle/>
          <a:p>
            <a:r>
              <a:rPr lang="sr-Latn-RS" dirty="0"/>
              <a:t>-2.30316 </a:t>
            </a:r>
            <a:r>
              <a:rPr lang="en-US" dirty="0"/>
              <a:t>=</a:t>
            </a:r>
            <a:r>
              <a:rPr lang="sr-Latn-RS" dirty="0"/>
              <a:t> </a:t>
            </a:r>
            <a:r>
              <a:rPr lang="sr-Latn-RS" dirty="0">
                <a:solidFill>
                  <a:srgbClr val="00B050"/>
                </a:solidFill>
              </a:rPr>
              <a:t>-1.01097 </a:t>
            </a:r>
            <a:r>
              <a:rPr lang="en-US" dirty="0"/>
              <a:t>+</a:t>
            </a:r>
            <a:r>
              <a:rPr lang="sr-Latn-RS" dirty="0"/>
              <a:t> (</a:t>
            </a:r>
            <a:r>
              <a:rPr lang="sr-Latn-RS" dirty="0">
                <a:solidFill>
                  <a:srgbClr val="FF0000"/>
                </a:solidFill>
              </a:rPr>
              <a:t>-1.29264</a:t>
            </a:r>
            <a:r>
              <a:rPr lang="sr-Latn-RS" dirty="0"/>
              <a:t>)</a:t>
            </a:r>
          </a:p>
        </p:txBody>
      </p:sp>
      <p:sp>
        <p:nvSpPr>
          <p:cNvPr id="5" name="Rectangle 4"/>
          <p:cNvSpPr/>
          <p:nvPr/>
        </p:nvSpPr>
        <p:spPr>
          <a:xfrm>
            <a:off x="2083810" y="2297668"/>
            <a:ext cx="612602" cy="3048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3044998" y="2297668"/>
            <a:ext cx="612602" cy="3048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962400" y="2297668"/>
            <a:ext cx="612602" cy="3048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p:cNvCxnSpPr/>
          <p:nvPr/>
        </p:nvCxnSpPr>
        <p:spPr>
          <a:xfrm flipV="1">
            <a:off x="1295400" y="2602468"/>
            <a:ext cx="1094711" cy="19812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1575305" y="2602468"/>
            <a:ext cx="1775994" cy="19812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1977996" y="2602469"/>
            <a:ext cx="2290705" cy="1981199"/>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1066799" y="5269468"/>
            <a:ext cx="3259226" cy="369332"/>
          </a:xfrm>
          <a:prstGeom prst="rect">
            <a:avLst/>
          </a:prstGeom>
        </p:spPr>
        <p:txBody>
          <a:bodyPr wrap="none">
            <a:spAutoFit/>
          </a:bodyPr>
          <a:lstStyle/>
          <a:p>
            <a:r>
              <a:rPr lang="sr-Latn-RS" dirty="0"/>
              <a:t>-1.20254 </a:t>
            </a:r>
            <a:r>
              <a:rPr lang="en-US" dirty="0"/>
              <a:t>=</a:t>
            </a:r>
            <a:r>
              <a:rPr lang="sr-Latn-RS" dirty="0"/>
              <a:t> </a:t>
            </a:r>
            <a:r>
              <a:rPr lang="sr-Latn-RS" dirty="0">
                <a:solidFill>
                  <a:srgbClr val="00B050"/>
                </a:solidFill>
              </a:rPr>
              <a:t>-0.92510 </a:t>
            </a:r>
            <a:r>
              <a:rPr lang="en-US" dirty="0"/>
              <a:t>+</a:t>
            </a:r>
            <a:r>
              <a:rPr lang="sr-Latn-RS" dirty="0"/>
              <a:t> (</a:t>
            </a:r>
            <a:r>
              <a:rPr lang="sr-Latn-RS" dirty="0">
                <a:solidFill>
                  <a:srgbClr val="FF0000"/>
                </a:solidFill>
              </a:rPr>
              <a:t>-0.27744</a:t>
            </a:r>
            <a:r>
              <a:rPr lang="sr-Latn-RS" dirty="0"/>
              <a:t>)</a:t>
            </a:r>
          </a:p>
        </p:txBody>
      </p:sp>
      <p:sp>
        <p:nvSpPr>
          <p:cNvPr id="23" name="Rectangle 22"/>
          <p:cNvSpPr/>
          <p:nvPr/>
        </p:nvSpPr>
        <p:spPr>
          <a:xfrm>
            <a:off x="4876800" y="3974068"/>
            <a:ext cx="2590800" cy="3048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66729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1" nodeType="clickEffect">
                                  <p:stCondLst>
                                    <p:cond delay="0"/>
                                  </p:stCondLst>
                                  <p:childTnLst>
                                    <p:set>
                                      <p:cBhvr>
                                        <p:cTn id="32" dur="1" fill="hold">
                                          <p:stCondLst>
                                            <p:cond delay="0"/>
                                          </p:stCondLst>
                                        </p:cTn>
                                        <p:tgtEl>
                                          <p:spTgt spid="5"/>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13"/>
                                        </p:tgtEl>
                                        <p:attrNameLst>
                                          <p:attrName>style.visibility</p:attrName>
                                        </p:attrNameLst>
                                      </p:cBhvr>
                                      <p:to>
                                        <p:strVal val="hidden"/>
                                      </p:to>
                                    </p:set>
                                  </p:childTnLst>
                                </p:cTn>
                              </p:par>
                              <p:par>
                                <p:cTn id="35" presetID="1" presetClass="exit" presetSubtype="0" fill="hold" grpId="1" nodeType="withEffect">
                                  <p:stCondLst>
                                    <p:cond delay="0"/>
                                  </p:stCondLst>
                                  <p:childTnLst>
                                    <p:set>
                                      <p:cBhvr>
                                        <p:cTn id="36" dur="1" fill="hold">
                                          <p:stCondLst>
                                            <p:cond delay="0"/>
                                          </p:stCondLst>
                                        </p:cTn>
                                        <p:tgtEl>
                                          <p:spTgt spid="10"/>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17"/>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11"/>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19"/>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5" grpId="0" animBg="1"/>
      <p:bldP spid="5" grpId="1" animBg="1"/>
      <p:bldP spid="10" grpId="0" animBg="1"/>
      <p:bldP spid="10" grpId="1" animBg="1"/>
      <p:bldP spid="11" grpId="0" animBg="1"/>
      <p:bldP spid="11" grpId="1" animBg="1"/>
      <p:bldP spid="22" grpId="0"/>
      <p:bldP spid="2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Z skorovi, imaž i anti-imaž</a:t>
            </a:r>
            <a:endParaRPr lang="en-US" dirty="0"/>
          </a:p>
        </p:txBody>
      </p:sp>
      <p:sp>
        <p:nvSpPr>
          <p:cNvPr id="3" name="Content Placeholder 2"/>
          <p:cNvSpPr>
            <a:spLocks noGrp="1"/>
          </p:cNvSpPr>
          <p:nvPr>
            <p:ph idx="1"/>
          </p:nvPr>
        </p:nvSpPr>
        <p:spPr/>
        <p:txBody>
          <a:bodyPr/>
          <a:lstStyle/>
          <a:p>
            <a:r>
              <a:rPr lang="sr-Latn-RS" dirty="0"/>
              <a:t>Varijansa ukupnog skora se može razložiti na varijansu </a:t>
            </a:r>
            <a:r>
              <a:rPr lang="sr-Latn-RS" dirty="0">
                <a:solidFill>
                  <a:srgbClr val="00B050"/>
                </a:solidFill>
              </a:rPr>
              <a:t>imaža</a:t>
            </a:r>
            <a:r>
              <a:rPr lang="sr-Latn-RS" dirty="0"/>
              <a:t> i varijansu </a:t>
            </a:r>
            <a:r>
              <a:rPr lang="sr-Latn-RS" dirty="0">
                <a:solidFill>
                  <a:srgbClr val="FF0000"/>
                </a:solidFill>
              </a:rPr>
              <a:t>anti-imaža</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590800"/>
            <a:ext cx="4486275" cy="246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4648200" y="3048001"/>
            <a:ext cx="533400" cy="77628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4648200" y="3886200"/>
            <a:ext cx="533400" cy="77628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78908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Z skorovi, </a:t>
            </a:r>
            <a:r>
              <a:rPr lang="sr-Latn-RS" dirty="0" err="1"/>
              <a:t>imaž</a:t>
            </a:r>
            <a:r>
              <a:rPr lang="sr-Latn-RS" dirty="0"/>
              <a:t> i anti-</a:t>
            </a:r>
            <a:r>
              <a:rPr lang="sr-Latn-RS" dirty="0" err="1"/>
              <a:t>imaž</a:t>
            </a:r>
            <a:endParaRPr lang="en-US" dirty="0"/>
          </a:p>
        </p:txBody>
      </p:sp>
      <p:sp>
        <p:nvSpPr>
          <p:cNvPr id="3" name="Content Placeholder 2"/>
          <p:cNvSpPr>
            <a:spLocks noGrp="1"/>
          </p:cNvSpPr>
          <p:nvPr>
            <p:ph idx="1"/>
          </p:nvPr>
        </p:nvSpPr>
        <p:spPr/>
        <p:txBody>
          <a:bodyPr/>
          <a:lstStyle/>
          <a:p>
            <a:r>
              <a:rPr lang="sr-Latn-RS" dirty="0"/>
              <a:t>Čemu je jednaka varijansa </a:t>
            </a:r>
            <a:r>
              <a:rPr lang="sr-Latn-RS" dirty="0" err="1">
                <a:solidFill>
                  <a:srgbClr val="00B050"/>
                </a:solidFill>
              </a:rPr>
              <a:t>imaža</a:t>
            </a:r>
            <a:r>
              <a:rPr lang="sr-Latn-RS" dirty="0"/>
              <a:t>?</a:t>
            </a:r>
          </a:p>
          <a:p>
            <a:r>
              <a:rPr lang="sr-Latn-RS" dirty="0">
                <a:solidFill>
                  <a:srgbClr val="00B050"/>
                </a:solidFill>
              </a:rPr>
              <a:t>Multiplom R</a:t>
            </a:r>
            <a:r>
              <a:rPr lang="sr-Latn-RS" baseline="30000" dirty="0">
                <a:solidFill>
                  <a:srgbClr val="00B050"/>
                </a:solidFill>
              </a:rPr>
              <a:t>2</a:t>
            </a:r>
          </a:p>
          <a:p>
            <a:r>
              <a:rPr lang="sr-Latn-RS" dirty="0"/>
              <a:t>A varijansa </a:t>
            </a:r>
            <a:r>
              <a:rPr lang="sr-Latn-RS" dirty="0">
                <a:solidFill>
                  <a:srgbClr val="FF0000"/>
                </a:solidFill>
              </a:rPr>
              <a:t>anti-</a:t>
            </a:r>
            <a:r>
              <a:rPr lang="sr-Latn-RS" dirty="0" err="1">
                <a:solidFill>
                  <a:srgbClr val="FF0000"/>
                </a:solidFill>
              </a:rPr>
              <a:t>imaža</a:t>
            </a:r>
            <a:r>
              <a:rPr lang="sr-Latn-RS" dirty="0"/>
              <a:t>?</a:t>
            </a:r>
          </a:p>
          <a:p>
            <a:r>
              <a:rPr lang="sr-Latn-RS" dirty="0" err="1"/>
              <a:t>Rezidualu</a:t>
            </a:r>
            <a:r>
              <a:rPr lang="sr-Latn-RS" dirty="0"/>
              <a:t>, </a:t>
            </a:r>
            <a:r>
              <a:rPr lang="sr-Latn-RS" dirty="0">
                <a:solidFill>
                  <a:srgbClr val="FF0000"/>
                </a:solidFill>
              </a:rPr>
              <a:t>1 - R</a:t>
            </a:r>
            <a:r>
              <a:rPr lang="sr-Latn-RS" baseline="30000" dirty="0">
                <a:solidFill>
                  <a:srgbClr val="FF0000"/>
                </a:solidFill>
              </a:rPr>
              <a:t>2</a:t>
            </a:r>
            <a:endParaRPr lang="sr-Latn-RS" dirty="0">
              <a:solidFill>
                <a:srgbClr val="FF0000"/>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8190" y="3924300"/>
            <a:ext cx="3952875"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2282189" y="4610100"/>
            <a:ext cx="452437" cy="2286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5834" y="3924300"/>
            <a:ext cx="3905250" cy="201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6224067" y="4610100"/>
            <a:ext cx="452437" cy="2286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44051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2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02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Z skorovi, </a:t>
            </a:r>
            <a:r>
              <a:rPr lang="sr-Latn-RS" dirty="0" err="1"/>
              <a:t>imaž</a:t>
            </a:r>
            <a:r>
              <a:rPr lang="sr-Latn-RS" dirty="0"/>
              <a:t> i anti-</a:t>
            </a:r>
            <a:r>
              <a:rPr lang="sr-Latn-RS" dirty="0" err="1"/>
              <a:t>imaž</a:t>
            </a:r>
            <a:endParaRPr lang="en-US" dirty="0"/>
          </a:p>
        </p:txBody>
      </p:sp>
      <p:sp>
        <p:nvSpPr>
          <p:cNvPr id="6" name="Content Placeholder 5">
            <a:extLst>
              <a:ext uri="{FF2B5EF4-FFF2-40B4-BE49-F238E27FC236}">
                <a16:creationId xmlns:a16="http://schemas.microsoft.com/office/drawing/2014/main" id="{790A5268-6293-A18C-954D-193BA5D606B2}"/>
              </a:ext>
            </a:extLst>
          </p:cNvPr>
          <p:cNvSpPr>
            <a:spLocks noGrp="1"/>
          </p:cNvSpPr>
          <p:nvPr>
            <p:ph idx="1"/>
          </p:nvPr>
        </p:nvSpPr>
        <p:spPr/>
        <p:txBody>
          <a:bodyPr/>
          <a:lstStyle/>
          <a:p>
            <a:r>
              <a:rPr lang="sr-Latn-RS" dirty="0"/>
              <a:t>Pošto se varijanse </a:t>
            </a:r>
            <a:r>
              <a:rPr lang="sr-Latn-RS" dirty="0" err="1">
                <a:solidFill>
                  <a:srgbClr val="00B050"/>
                </a:solidFill>
              </a:rPr>
              <a:t>imaža</a:t>
            </a:r>
            <a:r>
              <a:rPr lang="sr-Latn-RS" dirty="0"/>
              <a:t> i </a:t>
            </a:r>
            <a:r>
              <a:rPr lang="sr-Latn-RS" dirty="0">
                <a:solidFill>
                  <a:srgbClr val="FF0000"/>
                </a:solidFill>
              </a:rPr>
              <a:t>anti-</a:t>
            </a:r>
            <a:r>
              <a:rPr lang="sr-Latn-RS" dirty="0" err="1">
                <a:solidFill>
                  <a:srgbClr val="FF0000"/>
                </a:solidFill>
              </a:rPr>
              <a:t>imaža</a:t>
            </a:r>
            <a:r>
              <a:rPr lang="sr-Latn-RS" dirty="0"/>
              <a:t> sabiraju do 1 (varijansa standardizovane varijable) u pitanju su decimalni brojevi manji od 1</a:t>
            </a:r>
          </a:p>
          <a:p>
            <a:r>
              <a:rPr lang="sr-Latn-RS" dirty="0"/>
              <a:t>Obično je varijansa </a:t>
            </a:r>
            <a:r>
              <a:rPr lang="sr-Latn-RS" dirty="0" err="1"/>
              <a:t>imaža</a:t>
            </a:r>
            <a:r>
              <a:rPr lang="sr-Latn-RS" dirty="0"/>
              <a:t> relativno mala</a:t>
            </a:r>
          </a:p>
          <a:p>
            <a:pPr lvl="1"/>
            <a:r>
              <a:rPr lang="sr-Latn-RS" dirty="0"/>
              <a:t>Imamo ograničen broj drugih pitanja u testu, što ograničava i predikciju</a:t>
            </a:r>
          </a:p>
          <a:p>
            <a:pPr lvl="1"/>
            <a:r>
              <a:rPr lang="sr-Latn-RS" dirty="0"/>
              <a:t>Ali i načelno, ne bismo očekivali da objasnimo 100% varijanse</a:t>
            </a:r>
          </a:p>
          <a:p>
            <a:pPr lvl="1"/>
            <a:r>
              <a:rPr lang="sr-Latn-RS" dirty="0"/>
              <a:t>Svako pitanje sadrži neku jedinstvenu varijansu – inače nam nije potrebno u testu</a:t>
            </a:r>
          </a:p>
          <a:p>
            <a:pPr lvl="1"/>
            <a:r>
              <a:rPr lang="sr-Latn-RS" dirty="0"/>
              <a:t>Ako se odgovori na pitanje „Šta je </a:t>
            </a:r>
            <a:r>
              <a:rPr lang="sr-Latn-RS" dirty="0" err="1"/>
              <a:t>imaž</a:t>
            </a:r>
            <a:r>
              <a:rPr lang="sr-Latn-RS" dirty="0"/>
              <a:t>?“ mogu u potpunosti predvideti na osnovu odgovora na druga pitanja – ono ne donosi nove informacije</a:t>
            </a:r>
          </a:p>
        </p:txBody>
      </p:sp>
    </p:spTree>
    <p:extLst>
      <p:ext uri="{BB962C8B-B14F-4D97-AF65-F5344CB8AC3E}">
        <p14:creationId xmlns:p14="http://schemas.microsoft.com/office/powerpoint/2010/main" val="1538960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63B09-A690-1661-86FF-30451BA67D08}"/>
              </a:ext>
            </a:extLst>
          </p:cNvPr>
          <p:cNvSpPr>
            <a:spLocks noGrp="1"/>
          </p:cNvSpPr>
          <p:nvPr>
            <p:ph type="title"/>
          </p:nvPr>
        </p:nvSpPr>
        <p:spPr/>
        <p:txBody>
          <a:bodyPr/>
          <a:lstStyle/>
          <a:p>
            <a:r>
              <a:rPr lang="sr-Latn-RS" dirty="0"/>
              <a:t>Pauza za pitanja!</a:t>
            </a:r>
          </a:p>
        </p:txBody>
      </p:sp>
      <p:sp>
        <p:nvSpPr>
          <p:cNvPr id="3" name="Text Placeholder 2">
            <a:extLst>
              <a:ext uri="{FF2B5EF4-FFF2-40B4-BE49-F238E27FC236}">
                <a16:creationId xmlns:a16="http://schemas.microsoft.com/office/drawing/2014/main" id="{66CA6E13-C881-984C-83BB-452F0A5C4C3C}"/>
              </a:ext>
            </a:extLst>
          </p:cNvPr>
          <p:cNvSpPr>
            <a:spLocks noGrp="1"/>
          </p:cNvSpPr>
          <p:nvPr>
            <p:ph type="body" idx="1"/>
          </p:nvPr>
        </p:nvSpPr>
        <p:spPr/>
        <p:txBody>
          <a:bodyPr/>
          <a:lstStyle/>
          <a:p>
            <a:r>
              <a:rPr lang="sr-Latn-RS" dirty="0"/>
              <a:t>Da li je sve do sada bilo jasno?</a:t>
            </a:r>
          </a:p>
        </p:txBody>
      </p:sp>
    </p:spTree>
    <p:extLst>
      <p:ext uri="{BB962C8B-B14F-4D97-AF65-F5344CB8AC3E}">
        <p14:creationId xmlns:p14="http://schemas.microsoft.com/office/powerpoint/2010/main" val="5688833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sr-Latn-RS" dirty="0"/>
              <a:t>Matrica korelacija</a:t>
            </a:r>
            <a:endParaRPr lang="en-US" dirty="0"/>
          </a:p>
        </p:txBody>
      </p:sp>
      <p:sp>
        <p:nvSpPr>
          <p:cNvPr id="7" name="Content Placeholder 6"/>
          <p:cNvSpPr>
            <a:spLocks noGrp="1"/>
          </p:cNvSpPr>
          <p:nvPr>
            <p:ph idx="1"/>
          </p:nvPr>
        </p:nvSpPr>
        <p:spPr/>
        <p:txBody>
          <a:bodyPr>
            <a:normAutofit/>
          </a:bodyPr>
          <a:lstStyle/>
          <a:p>
            <a:r>
              <a:rPr lang="sr-Latn-RS" dirty="0"/>
              <a:t>Koje su dimenzije matrice korelacija?</a:t>
            </a:r>
          </a:p>
          <a:p>
            <a:pPr lvl="1"/>
            <a:r>
              <a:rPr lang="sr-Latn-RS" dirty="0"/>
              <a:t>k x k</a:t>
            </a:r>
          </a:p>
          <a:p>
            <a:r>
              <a:rPr lang="sr-Latn-RS" dirty="0"/>
              <a:t>Šta je k?</a:t>
            </a:r>
          </a:p>
          <a:p>
            <a:pPr lvl="1"/>
            <a:r>
              <a:rPr lang="sr-Latn-RS" dirty="0"/>
              <a:t>Broj varijabli</a:t>
            </a:r>
          </a:p>
          <a:p>
            <a:r>
              <a:rPr lang="sr-Latn-RS" dirty="0"/>
              <a:t>Šta se nalazi na dijagonali ove matrice?</a:t>
            </a:r>
          </a:p>
          <a:p>
            <a:pPr lvl="1"/>
            <a:r>
              <a:rPr lang="sr-Latn-RS" dirty="0"/>
              <a:t>Jedinice (korelacija varijable sa samom sobom)</a:t>
            </a:r>
          </a:p>
          <a:p>
            <a:r>
              <a:rPr lang="sr-Latn-RS" dirty="0"/>
              <a:t>A šta van dijagonale?</a:t>
            </a:r>
          </a:p>
          <a:p>
            <a:pPr lvl="1"/>
            <a:r>
              <a:rPr lang="sr-Latn-RS" dirty="0"/>
              <a:t>Korelacije</a:t>
            </a:r>
          </a:p>
        </p:txBody>
      </p:sp>
    </p:spTree>
    <p:extLst>
      <p:ext uri="{BB962C8B-B14F-4D97-AF65-F5344CB8AC3E}">
        <p14:creationId xmlns:p14="http://schemas.microsoft.com/office/powerpoint/2010/main" val="3765113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sr-Latn-RS" dirty="0"/>
              <a:t>Matrica korelacija</a:t>
            </a:r>
            <a:endParaRPr lang="en-US" dirty="0"/>
          </a:p>
        </p:txBody>
      </p:sp>
      <p:graphicFrame>
        <p:nvGraphicFramePr>
          <p:cNvPr id="8" name="Group 418"/>
          <p:cNvGraphicFramePr>
            <a:graphicFrameLocks noGrp="1"/>
          </p:cNvGraphicFramePr>
          <p:nvPr>
            <p:extLst>
              <p:ext uri="{D42A27DB-BD31-4B8C-83A1-F6EECF244321}">
                <p14:modId xmlns:p14="http://schemas.microsoft.com/office/powerpoint/2010/main" val="1661776199"/>
              </p:ext>
            </p:extLst>
          </p:nvPr>
        </p:nvGraphicFramePr>
        <p:xfrm>
          <a:off x="990600" y="2736265"/>
          <a:ext cx="3001963" cy="1828800"/>
        </p:xfrm>
        <a:graphic>
          <a:graphicData uri="http://schemas.openxmlformats.org/drawingml/2006/table">
            <a:tbl>
              <a:tblPr/>
              <a:tblGrid>
                <a:gridCol w="744538">
                  <a:extLst>
                    <a:ext uri="{9D8B030D-6E8A-4147-A177-3AD203B41FA5}">
                      <a16:colId xmlns:a16="http://schemas.microsoft.com/office/drawing/2014/main" val="20000"/>
                    </a:ext>
                  </a:extLst>
                </a:gridCol>
                <a:gridCol w="752475">
                  <a:extLst>
                    <a:ext uri="{9D8B030D-6E8A-4147-A177-3AD203B41FA5}">
                      <a16:colId xmlns:a16="http://schemas.microsoft.com/office/drawing/2014/main" val="20001"/>
                    </a:ext>
                  </a:extLst>
                </a:gridCol>
                <a:gridCol w="752475">
                  <a:extLst>
                    <a:ext uri="{9D8B030D-6E8A-4147-A177-3AD203B41FA5}">
                      <a16:colId xmlns:a16="http://schemas.microsoft.com/office/drawing/2014/main" val="20002"/>
                    </a:ext>
                  </a:extLst>
                </a:gridCol>
                <a:gridCol w="752475">
                  <a:extLst>
                    <a:ext uri="{9D8B030D-6E8A-4147-A177-3AD203B41FA5}">
                      <a16:colId xmlns:a16="http://schemas.microsoft.com/office/drawing/2014/main" val="20003"/>
                    </a:ext>
                  </a:extLst>
                </a:gridCol>
              </a:tblGrid>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chemeClr val="tx1"/>
                          </a:solidFill>
                          <a:effectLst/>
                          <a:latin typeface="Arial" charset="0"/>
                        </a:rPr>
                        <a:t>r</a:t>
                      </a:r>
                      <a:r>
                        <a:rPr kumimoji="0" lang="en-US" sz="1800" b="0" i="0" u="none" strike="noStrike" cap="none" normalizeH="0" baseline="-25000" dirty="0">
                          <a:ln>
                            <a:noFill/>
                          </a:ln>
                          <a:solidFill>
                            <a:schemeClr val="tx1"/>
                          </a:solidFill>
                          <a:effectLst/>
                          <a:latin typeface="Arial" charset="0"/>
                        </a:rPr>
                        <a:t>11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chemeClr val="tx1"/>
                          </a:solidFill>
                          <a:effectLst/>
                          <a:latin typeface="Arial" charset="0"/>
                        </a:rPr>
                        <a:t>r</a:t>
                      </a:r>
                      <a:r>
                        <a:rPr kumimoji="0" lang="sr-Latn-CS" sz="1800" b="0" i="0" u="none" strike="noStrike" cap="none" normalizeH="0" baseline="-25000" dirty="0">
                          <a:ln>
                            <a:noFill/>
                          </a:ln>
                          <a:solidFill>
                            <a:schemeClr val="tx1"/>
                          </a:solidFill>
                          <a:effectLst/>
                          <a:latin typeface="Arial" charset="0"/>
                        </a:rPr>
                        <a:t>2</a:t>
                      </a:r>
                      <a:r>
                        <a:rPr kumimoji="0" lang="en-US" sz="1800" b="0" i="0" u="none" strike="noStrike" cap="none" normalizeH="0" baseline="-25000" dirty="0">
                          <a:ln>
                            <a:noFill/>
                          </a:ln>
                          <a:solidFill>
                            <a:schemeClr val="tx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chemeClr val="tx1"/>
                          </a:solidFill>
                          <a:effectLst/>
                          <a:latin typeface="Arial" charset="0"/>
                        </a:rPr>
                        <a:t>r</a:t>
                      </a:r>
                      <a:r>
                        <a:rPr kumimoji="0" lang="sr-Latn-CS" sz="1800" b="0" i="0" u="none" strike="noStrike" cap="none" normalizeH="0" baseline="-25000" dirty="0">
                          <a:ln>
                            <a:noFill/>
                          </a:ln>
                          <a:solidFill>
                            <a:schemeClr val="tx1"/>
                          </a:solidFill>
                          <a:effectLst/>
                          <a:latin typeface="Arial" charset="0"/>
                        </a:rPr>
                        <a:t>3</a:t>
                      </a:r>
                      <a:r>
                        <a:rPr kumimoji="0" lang="en-US" sz="1800" b="0" i="0" u="none" strike="noStrike" cap="none" normalizeH="0" baseline="-25000" dirty="0">
                          <a:ln>
                            <a:noFill/>
                          </a:ln>
                          <a:solidFill>
                            <a:schemeClr val="tx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chemeClr val="tx1"/>
                          </a:solidFill>
                          <a:effectLst/>
                          <a:latin typeface="Arial" charset="0"/>
                        </a:rPr>
                        <a:t>r</a:t>
                      </a:r>
                      <a:r>
                        <a:rPr kumimoji="0" lang="sr-Latn-CS" sz="1800" b="0" i="0" u="none" strike="noStrike" cap="none" normalizeH="0" baseline="-25000" dirty="0">
                          <a:ln>
                            <a:noFill/>
                          </a:ln>
                          <a:solidFill>
                            <a:schemeClr val="tx1"/>
                          </a:solidFill>
                          <a:effectLst/>
                          <a:latin typeface="Arial" charset="0"/>
                        </a:rPr>
                        <a:t>4</a:t>
                      </a:r>
                      <a:r>
                        <a:rPr kumimoji="0" lang="en-US" sz="1800" b="0" i="0" u="none" strike="noStrike" cap="none" normalizeH="0" baseline="-25000" dirty="0">
                          <a:ln>
                            <a:noFill/>
                          </a:ln>
                          <a:solidFill>
                            <a:schemeClr val="tx1"/>
                          </a:solidFill>
                          <a:effectLst/>
                          <a:latin typeface="Arial"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57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r</a:t>
                      </a:r>
                      <a:r>
                        <a:rPr kumimoji="0" lang="en-US" sz="1800" b="0" i="0" u="none" strike="noStrike" cap="none" normalizeH="0" baseline="-25000">
                          <a:ln>
                            <a:noFill/>
                          </a:ln>
                          <a:solidFill>
                            <a:schemeClr val="tx1"/>
                          </a:solidFill>
                          <a:effectLst/>
                          <a:latin typeface="Arial" charset="0"/>
                        </a:rPr>
                        <a:t>1</a:t>
                      </a:r>
                      <a:r>
                        <a:rPr kumimoji="0" lang="sr-Latn-CS" sz="1800" b="0" i="0" u="none" strike="noStrike" cap="none" normalizeH="0" baseline="-25000">
                          <a:ln>
                            <a:noFill/>
                          </a:ln>
                          <a:solidFill>
                            <a:schemeClr val="tx1"/>
                          </a:solidFill>
                          <a:effectLst/>
                          <a:latin typeface="Arial" charset="0"/>
                        </a:rPr>
                        <a:t>2</a:t>
                      </a:r>
                      <a:endParaRPr kumimoji="0" lang="en-US" sz="1800" b="0" i="0" u="none" strike="noStrike" cap="none" normalizeH="0" baseline="-2500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r</a:t>
                      </a:r>
                      <a:r>
                        <a:rPr kumimoji="0" lang="sr-Latn-CS" sz="1800" b="0" i="0" u="none" strike="noStrike" cap="none" normalizeH="0" baseline="-25000">
                          <a:ln>
                            <a:noFill/>
                          </a:ln>
                          <a:solidFill>
                            <a:schemeClr val="tx1"/>
                          </a:solidFill>
                          <a:effectLst/>
                          <a:latin typeface="Arial" charset="0"/>
                        </a:rPr>
                        <a:t>22</a:t>
                      </a:r>
                      <a:endParaRPr kumimoji="0" lang="en-US" sz="1800" b="0" i="0" u="none" strike="noStrike" cap="none" normalizeH="0" baseline="-2500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chemeClr val="tx1"/>
                          </a:solidFill>
                          <a:effectLst/>
                          <a:latin typeface="Arial" charset="0"/>
                        </a:rPr>
                        <a:t>r</a:t>
                      </a:r>
                      <a:r>
                        <a:rPr kumimoji="0" lang="sr-Latn-CS" sz="1800" b="0" i="0" u="none" strike="noStrike" cap="none" normalizeH="0" baseline="-25000" dirty="0">
                          <a:ln>
                            <a:noFill/>
                          </a:ln>
                          <a:solidFill>
                            <a:schemeClr val="tx1"/>
                          </a:solidFill>
                          <a:effectLst/>
                          <a:latin typeface="Arial" charset="0"/>
                        </a:rPr>
                        <a:t>32</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r</a:t>
                      </a:r>
                      <a:r>
                        <a:rPr kumimoji="0" lang="sr-Latn-CS" sz="1800" b="0" i="0" u="none" strike="noStrike" cap="none" normalizeH="0" baseline="-25000">
                          <a:ln>
                            <a:noFill/>
                          </a:ln>
                          <a:solidFill>
                            <a:schemeClr val="tx1"/>
                          </a:solidFill>
                          <a:effectLst/>
                          <a:latin typeface="Arial" charset="0"/>
                        </a:rPr>
                        <a:t>42</a:t>
                      </a:r>
                      <a:endParaRPr kumimoji="0" lang="en-US" sz="1800" b="0" i="0" u="none" strike="noStrike" cap="none" normalizeH="0" baseline="-2500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476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r</a:t>
                      </a:r>
                      <a:r>
                        <a:rPr kumimoji="0" lang="en-US" sz="1800" b="0" i="0" u="none" strike="noStrike" cap="none" normalizeH="0" baseline="-25000">
                          <a:ln>
                            <a:noFill/>
                          </a:ln>
                          <a:solidFill>
                            <a:schemeClr val="tx1"/>
                          </a:solidFill>
                          <a:effectLst/>
                          <a:latin typeface="Arial" charset="0"/>
                        </a:rPr>
                        <a:t>1</a:t>
                      </a:r>
                      <a:r>
                        <a:rPr kumimoji="0" lang="sr-Latn-CS" sz="1800" b="0" i="0" u="none" strike="noStrike" cap="none" normalizeH="0" baseline="-25000">
                          <a:ln>
                            <a:noFill/>
                          </a:ln>
                          <a:solidFill>
                            <a:schemeClr val="tx1"/>
                          </a:solidFill>
                          <a:effectLst/>
                          <a:latin typeface="Arial" charset="0"/>
                        </a:rPr>
                        <a:t>3</a:t>
                      </a:r>
                      <a:endParaRPr kumimoji="0" lang="en-US" sz="1800" b="0" i="0" u="none" strike="noStrike" cap="none" normalizeH="0" baseline="-2500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r</a:t>
                      </a:r>
                      <a:r>
                        <a:rPr kumimoji="0" lang="sr-Latn-CS" sz="1800" b="0" i="0" u="none" strike="noStrike" cap="none" normalizeH="0" baseline="-25000">
                          <a:ln>
                            <a:noFill/>
                          </a:ln>
                          <a:solidFill>
                            <a:schemeClr val="tx1"/>
                          </a:solidFill>
                          <a:effectLst/>
                          <a:latin typeface="Arial" charset="0"/>
                        </a:rPr>
                        <a:t>23</a:t>
                      </a:r>
                      <a:endParaRPr kumimoji="0" lang="en-US" sz="1800" b="0" i="0" u="none" strike="noStrike" cap="none" normalizeH="0" baseline="-2500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r</a:t>
                      </a:r>
                      <a:r>
                        <a:rPr kumimoji="0" lang="sr-Latn-CS" sz="1800" b="0" i="0" u="none" strike="noStrike" cap="none" normalizeH="0" baseline="-25000">
                          <a:ln>
                            <a:noFill/>
                          </a:ln>
                          <a:solidFill>
                            <a:schemeClr val="tx1"/>
                          </a:solidFill>
                          <a:effectLst/>
                          <a:latin typeface="Arial" charset="0"/>
                        </a:rPr>
                        <a:t>33</a:t>
                      </a:r>
                      <a:endParaRPr kumimoji="0" lang="en-US" sz="1800" b="0" i="0" u="none" strike="noStrike" cap="none" normalizeH="0" baseline="-2500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chemeClr val="tx1"/>
                          </a:solidFill>
                          <a:effectLst/>
                          <a:latin typeface="Arial" charset="0"/>
                        </a:rPr>
                        <a:t>r</a:t>
                      </a:r>
                      <a:r>
                        <a:rPr kumimoji="0" lang="sr-Latn-CS" sz="1800" b="0" i="0" u="none" strike="noStrike" cap="none" normalizeH="0" baseline="-25000" dirty="0">
                          <a:ln>
                            <a:noFill/>
                          </a:ln>
                          <a:solidFill>
                            <a:schemeClr val="tx1"/>
                          </a:solidFill>
                          <a:effectLst/>
                          <a:latin typeface="Arial" charset="0"/>
                        </a:rPr>
                        <a:t>43</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635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r</a:t>
                      </a:r>
                      <a:r>
                        <a:rPr kumimoji="0" lang="en-US" sz="1800" b="0" i="0" u="none" strike="noStrike" cap="none" normalizeH="0" baseline="-25000">
                          <a:ln>
                            <a:noFill/>
                          </a:ln>
                          <a:solidFill>
                            <a:schemeClr val="tx1"/>
                          </a:solidFill>
                          <a:effectLst/>
                          <a:latin typeface="Arial" charset="0"/>
                        </a:rPr>
                        <a:t>1</a:t>
                      </a:r>
                      <a:r>
                        <a:rPr kumimoji="0" lang="sr-Latn-CS" sz="1800" b="0" i="0" u="none" strike="noStrike" cap="none" normalizeH="0" baseline="-25000">
                          <a:ln>
                            <a:noFill/>
                          </a:ln>
                          <a:solidFill>
                            <a:schemeClr val="tx1"/>
                          </a:solidFill>
                          <a:effectLst/>
                          <a:latin typeface="Arial" charset="0"/>
                        </a:rPr>
                        <a:t>4</a:t>
                      </a:r>
                      <a:endParaRPr kumimoji="0" lang="en-US" sz="1800" b="0" i="0" u="none" strike="noStrike" cap="none" normalizeH="0" baseline="-2500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r</a:t>
                      </a:r>
                      <a:r>
                        <a:rPr kumimoji="0" lang="sr-Latn-CS" sz="1800" b="0" i="0" u="none" strike="noStrike" cap="none" normalizeH="0" baseline="-25000">
                          <a:ln>
                            <a:noFill/>
                          </a:ln>
                          <a:solidFill>
                            <a:schemeClr val="tx1"/>
                          </a:solidFill>
                          <a:effectLst/>
                          <a:latin typeface="Arial" charset="0"/>
                        </a:rPr>
                        <a:t>24</a:t>
                      </a:r>
                      <a:endParaRPr kumimoji="0" lang="en-US" sz="1800" b="0" i="0" u="none" strike="noStrike" cap="none" normalizeH="0" baseline="-2500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r</a:t>
                      </a:r>
                      <a:r>
                        <a:rPr kumimoji="0" lang="sr-Latn-CS" sz="1800" b="0" i="0" u="none" strike="noStrike" cap="none" normalizeH="0" baseline="-25000">
                          <a:ln>
                            <a:noFill/>
                          </a:ln>
                          <a:solidFill>
                            <a:schemeClr val="tx1"/>
                          </a:solidFill>
                          <a:effectLst/>
                          <a:latin typeface="Arial" charset="0"/>
                        </a:rPr>
                        <a:t>34</a:t>
                      </a:r>
                      <a:endParaRPr kumimoji="0" lang="en-US" sz="1800" b="0" i="0" u="none" strike="noStrike" cap="none" normalizeH="0" baseline="-2500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chemeClr val="tx1"/>
                          </a:solidFill>
                          <a:effectLst/>
                          <a:latin typeface="Arial" charset="0"/>
                        </a:rPr>
                        <a:t>r</a:t>
                      </a:r>
                      <a:r>
                        <a:rPr kumimoji="0" lang="sr-Latn-CS" sz="1800" b="0" i="0" u="none" strike="noStrike" cap="none" normalizeH="0" baseline="-25000" dirty="0">
                          <a:ln>
                            <a:noFill/>
                          </a:ln>
                          <a:solidFill>
                            <a:schemeClr val="tx1"/>
                          </a:solidFill>
                          <a:effectLst/>
                          <a:latin typeface="Arial" charset="0"/>
                        </a:rPr>
                        <a:t>44</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10" name="TextBox 9"/>
          <p:cNvSpPr txBox="1"/>
          <p:nvPr/>
        </p:nvSpPr>
        <p:spPr>
          <a:xfrm>
            <a:off x="4800600" y="2782669"/>
            <a:ext cx="2743200" cy="1200329"/>
          </a:xfrm>
          <a:prstGeom prst="rect">
            <a:avLst/>
          </a:prstGeom>
          <a:noFill/>
        </p:spPr>
        <p:txBody>
          <a:bodyPr wrap="square" rtlCol="0">
            <a:spAutoFit/>
          </a:bodyPr>
          <a:lstStyle/>
          <a:p>
            <a:r>
              <a:rPr lang="sr-Latn-RS" dirty="0"/>
              <a:t>U redovima su:</a:t>
            </a:r>
          </a:p>
          <a:p>
            <a:r>
              <a:rPr lang="sr-Latn-RS" dirty="0"/>
              <a:t>Pouzdanost, CI, …</a:t>
            </a:r>
          </a:p>
          <a:p>
            <a:r>
              <a:rPr lang="sr-Latn-RS" dirty="0"/>
              <a:t>U kolonama su:</a:t>
            </a:r>
          </a:p>
          <a:p>
            <a:r>
              <a:rPr lang="sr-Latn-RS" dirty="0"/>
              <a:t>Pouzdanost, CI, …</a:t>
            </a:r>
            <a:endParaRPr lang="en-US" dirty="0"/>
          </a:p>
        </p:txBody>
      </p:sp>
    </p:spTree>
    <p:extLst>
      <p:ext uri="{BB962C8B-B14F-4D97-AF65-F5344CB8AC3E}">
        <p14:creationId xmlns:p14="http://schemas.microsoft.com/office/powerpoint/2010/main" val="25671330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sr-Latn-RS" dirty="0"/>
              <a:t>Matrica korelacija</a:t>
            </a:r>
            <a:endParaRPr lang="en-US" dirty="0"/>
          </a:p>
        </p:txBody>
      </p:sp>
      <p:graphicFrame>
        <p:nvGraphicFramePr>
          <p:cNvPr id="8" name="Group 418"/>
          <p:cNvGraphicFramePr>
            <a:graphicFrameLocks noGrp="1"/>
          </p:cNvGraphicFramePr>
          <p:nvPr/>
        </p:nvGraphicFramePr>
        <p:xfrm>
          <a:off x="990600" y="2736265"/>
          <a:ext cx="3001963" cy="1828800"/>
        </p:xfrm>
        <a:graphic>
          <a:graphicData uri="http://schemas.openxmlformats.org/drawingml/2006/table">
            <a:tbl>
              <a:tblPr/>
              <a:tblGrid>
                <a:gridCol w="744538">
                  <a:extLst>
                    <a:ext uri="{9D8B030D-6E8A-4147-A177-3AD203B41FA5}">
                      <a16:colId xmlns:a16="http://schemas.microsoft.com/office/drawing/2014/main" val="20000"/>
                    </a:ext>
                  </a:extLst>
                </a:gridCol>
                <a:gridCol w="752475">
                  <a:extLst>
                    <a:ext uri="{9D8B030D-6E8A-4147-A177-3AD203B41FA5}">
                      <a16:colId xmlns:a16="http://schemas.microsoft.com/office/drawing/2014/main" val="20001"/>
                    </a:ext>
                  </a:extLst>
                </a:gridCol>
                <a:gridCol w="752475">
                  <a:extLst>
                    <a:ext uri="{9D8B030D-6E8A-4147-A177-3AD203B41FA5}">
                      <a16:colId xmlns:a16="http://schemas.microsoft.com/office/drawing/2014/main" val="20002"/>
                    </a:ext>
                  </a:extLst>
                </a:gridCol>
                <a:gridCol w="752475">
                  <a:extLst>
                    <a:ext uri="{9D8B030D-6E8A-4147-A177-3AD203B41FA5}">
                      <a16:colId xmlns:a16="http://schemas.microsoft.com/office/drawing/2014/main" val="20003"/>
                    </a:ext>
                  </a:extLst>
                </a:gridCol>
              </a:tblGrid>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chemeClr val="tx1"/>
                          </a:solidFill>
                          <a:effectLst/>
                          <a:latin typeface="Arial" charset="0"/>
                        </a:rPr>
                        <a:t>r</a:t>
                      </a:r>
                      <a:r>
                        <a:rPr kumimoji="0" lang="en-US" sz="1800" b="0" i="0" u="none" strike="noStrike" cap="none" normalizeH="0" baseline="-25000" dirty="0">
                          <a:ln>
                            <a:noFill/>
                          </a:ln>
                          <a:solidFill>
                            <a:schemeClr val="tx1"/>
                          </a:solidFill>
                          <a:effectLst/>
                          <a:latin typeface="Arial" charset="0"/>
                        </a:rPr>
                        <a:t>11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chemeClr val="tx1"/>
                          </a:solidFill>
                          <a:effectLst/>
                          <a:latin typeface="Arial" charset="0"/>
                        </a:rPr>
                        <a:t>r</a:t>
                      </a:r>
                      <a:r>
                        <a:rPr kumimoji="0" lang="sr-Latn-CS" sz="1800" b="0" i="0" u="none" strike="noStrike" cap="none" normalizeH="0" baseline="-25000" dirty="0">
                          <a:ln>
                            <a:noFill/>
                          </a:ln>
                          <a:solidFill>
                            <a:schemeClr val="tx1"/>
                          </a:solidFill>
                          <a:effectLst/>
                          <a:latin typeface="Arial" charset="0"/>
                        </a:rPr>
                        <a:t>2</a:t>
                      </a:r>
                      <a:r>
                        <a:rPr kumimoji="0" lang="en-US" sz="1800" b="0" i="0" u="none" strike="noStrike" cap="none" normalizeH="0" baseline="-25000" dirty="0">
                          <a:ln>
                            <a:noFill/>
                          </a:ln>
                          <a:solidFill>
                            <a:schemeClr val="tx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chemeClr val="tx1"/>
                          </a:solidFill>
                          <a:effectLst/>
                          <a:latin typeface="Arial" charset="0"/>
                        </a:rPr>
                        <a:t>r</a:t>
                      </a:r>
                      <a:r>
                        <a:rPr kumimoji="0" lang="sr-Latn-CS" sz="1800" b="0" i="0" u="none" strike="noStrike" cap="none" normalizeH="0" baseline="-25000" dirty="0">
                          <a:ln>
                            <a:noFill/>
                          </a:ln>
                          <a:solidFill>
                            <a:schemeClr val="tx1"/>
                          </a:solidFill>
                          <a:effectLst/>
                          <a:latin typeface="Arial" charset="0"/>
                        </a:rPr>
                        <a:t>3</a:t>
                      </a:r>
                      <a:r>
                        <a:rPr kumimoji="0" lang="en-US" sz="1800" b="0" i="0" u="none" strike="noStrike" cap="none" normalizeH="0" baseline="-25000" dirty="0">
                          <a:ln>
                            <a:noFill/>
                          </a:ln>
                          <a:solidFill>
                            <a:schemeClr val="tx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chemeClr val="tx1"/>
                          </a:solidFill>
                          <a:effectLst/>
                          <a:latin typeface="Arial" charset="0"/>
                        </a:rPr>
                        <a:t>r</a:t>
                      </a:r>
                      <a:r>
                        <a:rPr kumimoji="0" lang="sr-Latn-CS" sz="1800" b="0" i="0" u="none" strike="noStrike" cap="none" normalizeH="0" baseline="-25000" dirty="0">
                          <a:ln>
                            <a:noFill/>
                          </a:ln>
                          <a:solidFill>
                            <a:schemeClr val="tx1"/>
                          </a:solidFill>
                          <a:effectLst/>
                          <a:latin typeface="Arial" charset="0"/>
                        </a:rPr>
                        <a:t>4</a:t>
                      </a:r>
                      <a:r>
                        <a:rPr kumimoji="0" lang="en-US" sz="1800" b="0" i="0" u="none" strike="noStrike" cap="none" normalizeH="0" baseline="-25000" dirty="0">
                          <a:ln>
                            <a:noFill/>
                          </a:ln>
                          <a:solidFill>
                            <a:schemeClr val="tx1"/>
                          </a:solidFill>
                          <a:effectLst/>
                          <a:latin typeface="Arial"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57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r</a:t>
                      </a:r>
                      <a:r>
                        <a:rPr kumimoji="0" lang="en-US" sz="1800" b="0" i="0" u="none" strike="noStrike" cap="none" normalizeH="0" baseline="-25000">
                          <a:ln>
                            <a:noFill/>
                          </a:ln>
                          <a:solidFill>
                            <a:schemeClr val="tx1"/>
                          </a:solidFill>
                          <a:effectLst/>
                          <a:latin typeface="Arial" charset="0"/>
                        </a:rPr>
                        <a:t>1</a:t>
                      </a:r>
                      <a:r>
                        <a:rPr kumimoji="0" lang="sr-Latn-CS" sz="1800" b="0" i="0" u="none" strike="noStrike" cap="none" normalizeH="0" baseline="-25000">
                          <a:ln>
                            <a:noFill/>
                          </a:ln>
                          <a:solidFill>
                            <a:schemeClr val="tx1"/>
                          </a:solidFill>
                          <a:effectLst/>
                          <a:latin typeface="Arial" charset="0"/>
                        </a:rPr>
                        <a:t>2</a:t>
                      </a:r>
                      <a:endParaRPr kumimoji="0" lang="en-US" sz="1800" b="0" i="0" u="none" strike="noStrike" cap="none" normalizeH="0" baseline="-2500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r</a:t>
                      </a:r>
                      <a:r>
                        <a:rPr kumimoji="0" lang="sr-Latn-CS" sz="1800" b="0" i="0" u="none" strike="noStrike" cap="none" normalizeH="0" baseline="-25000">
                          <a:ln>
                            <a:noFill/>
                          </a:ln>
                          <a:solidFill>
                            <a:schemeClr val="tx1"/>
                          </a:solidFill>
                          <a:effectLst/>
                          <a:latin typeface="Arial" charset="0"/>
                        </a:rPr>
                        <a:t>22</a:t>
                      </a:r>
                      <a:endParaRPr kumimoji="0" lang="en-US" sz="1800" b="0" i="0" u="none" strike="noStrike" cap="none" normalizeH="0" baseline="-2500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chemeClr val="tx1"/>
                          </a:solidFill>
                          <a:effectLst/>
                          <a:latin typeface="Arial" charset="0"/>
                        </a:rPr>
                        <a:t>r</a:t>
                      </a:r>
                      <a:r>
                        <a:rPr kumimoji="0" lang="sr-Latn-CS" sz="1800" b="0" i="0" u="none" strike="noStrike" cap="none" normalizeH="0" baseline="-25000" dirty="0">
                          <a:ln>
                            <a:noFill/>
                          </a:ln>
                          <a:solidFill>
                            <a:schemeClr val="tx1"/>
                          </a:solidFill>
                          <a:effectLst/>
                          <a:latin typeface="Arial" charset="0"/>
                        </a:rPr>
                        <a:t>32</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r</a:t>
                      </a:r>
                      <a:r>
                        <a:rPr kumimoji="0" lang="sr-Latn-CS" sz="1800" b="0" i="0" u="none" strike="noStrike" cap="none" normalizeH="0" baseline="-25000">
                          <a:ln>
                            <a:noFill/>
                          </a:ln>
                          <a:solidFill>
                            <a:schemeClr val="tx1"/>
                          </a:solidFill>
                          <a:effectLst/>
                          <a:latin typeface="Arial" charset="0"/>
                        </a:rPr>
                        <a:t>42</a:t>
                      </a:r>
                      <a:endParaRPr kumimoji="0" lang="en-US" sz="1800" b="0" i="0" u="none" strike="noStrike" cap="none" normalizeH="0" baseline="-2500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476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r</a:t>
                      </a:r>
                      <a:r>
                        <a:rPr kumimoji="0" lang="en-US" sz="1800" b="0" i="0" u="none" strike="noStrike" cap="none" normalizeH="0" baseline="-25000">
                          <a:ln>
                            <a:noFill/>
                          </a:ln>
                          <a:solidFill>
                            <a:schemeClr val="tx1"/>
                          </a:solidFill>
                          <a:effectLst/>
                          <a:latin typeface="Arial" charset="0"/>
                        </a:rPr>
                        <a:t>1</a:t>
                      </a:r>
                      <a:r>
                        <a:rPr kumimoji="0" lang="sr-Latn-CS" sz="1800" b="0" i="0" u="none" strike="noStrike" cap="none" normalizeH="0" baseline="-25000">
                          <a:ln>
                            <a:noFill/>
                          </a:ln>
                          <a:solidFill>
                            <a:schemeClr val="tx1"/>
                          </a:solidFill>
                          <a:effectLst/>
                          <a:latin typeface="Arial" charset="0"/>
                        </a:rPr>
                        <a:t>3</a:t>
                      </a:r>
                      <a:endParaRPr kumimoji="0" lang="en-US" sz="1800" b="0" i="0" u="none" strike="noStrike" cap="none" normalizeH="0" baseline="-2500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r</a:t>
                      </a:r>
                      <a:r>
                        <a:rPr kumimoji="0" lang="sr-Latn-CS" sz="1800" b="0" i="0" u="none" strike="noStrike" cap="none" normalizeH="0" baseline="-25000">
                          <a:ln>
                            <a:noFill/>
                          </a:ln>
                          <a:solidFill>
                            <a:schemeClr val="tx1"/>
                          </a:solidFill>
                          <a:effectLst/>
                          <a:latin typeface="Arial" charset="0"/>
                        </a:rPr>
                        <a:t>23</a:t>
                      </a:r>
                      <a:endParaRPr kumimoji="0" lang="en-US" sz="1800" b="0" i="0" u="none" strike="noStrike" cap="none" normalizeH="0" baseline="-2500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r</a:t>
                      </a:r>
                      <a:r>
                        <a:rPr kumimoji="0" lang="sr-Latn-CS" sz="1800" b="0" i="0" u="none" strike="noStrike" cap="none" normalizeH="0" baseline="-25000">
                          <a:ln>
                            <a:noFill/>
                          </a:ln>
                          <a:solidFill>
                            <a:schemeClr val="tx1"/>
                          </a:solidFill>
                          <a:effectLst/>
                          <a:latin typeface="Arial" charset="0"/>
                        </a:rPr>
                        <a:t>33</a:t>
                      </a:r>
                      <a:endParaRPr kumimoji="0" lang="en-US" sz="1800" b="0" i="0" u="none" strike="noStrike" cap="none" normalizeH="0" baseline="-2500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chemeClr val="tx1"/>
                          </a:solidFill>
                          <a:effectLst/>
                          <a:latin typeface="Arial" charset="0"/>
                        </a:rPr>
                        <a:t>r</a:t>
                      </a:r>
                      <a:r>
                        <a:rPr kumimoji="0" lang="sr-Latn-CS" sz="1800" b="0" i="0" u="none" strike="noStrike" cap="none" normalizeH="0" baseline="-25000" dirty="0">
                          <a:ln>
                            <a:noFill/>
                          </a:ln>
                          <a:solidFill>
                            <a:schemeClr val="tx1"/>
                          </a:solidFill>
                          <a:effectLst/>
                          <a:latin typeface="Arial" charset="0"/>
                        </a:rPr>
                        <a:t>43</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635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r</a:t>
                      </a:r>
                      <a:r>
                        <a:rPr kumimoji="0" lang="en-US" sz="1800" b="0" i="0" u="none" strike="noStrike" cap="none" normalizeH="0" baseline="-25000">
                          <a:ln>
                            <a:noFill/>
                          </a:ln>
                          <a:solidFill>
                            <a:schemeClr val="tx1"/>
                          </a:solidFill>
                          <a:effectLst/>
                          <a:latin typeface="Arial" charset="0"/>
                        </a:rPr>
                        <a:t>1</a:t>
                      </a:r>
                      <a:r>
                        <a:rPr kumimoji="0" lang="sr-Latn-CS" sz="1800" b="0" i="0" u="none" strike="noStrike" cap="none" normalizeH="0" baseline="-25000">
                          <a:ln>
                            <a:noFill/>
                          </a:ln>
                          <a:solidFill>
                            <a:schemeClr val="tx1"/>
                          </a:solidFill>
                          <a:effectLst/>
                          <a:latin typeface="Arial" charset="0"/>
                        </a:rPr>
                        <a:t>4</a:t>
                      </a:r>
                      <a:endParaRPr kumimoji="0" lang="en-US" sz="1800" b="0" i="0" u="none" strike="noStrike" cap="none" normalizeH="0" baseline="-2500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r</a:t>
                      </a:r>
                      <a:r>
                        <a:rPr kumimoji="0" lang="sr-Latn-CS" sz="1800" b="0" i="0" u="none" strike="noStrike" cap="none" normalizeH="0" baseline="-25000">
                          <a:ln>
                            <a:noFill/>
                          </a:ln>
                          <a:solidFill>
                            <a:schemeClr val="tx1"/>
                          </a:solidFill>
                          <a:effectLst/>
                          <a:latin typeface="Arial" charset="0"/>
                        </a:rPr>
                        <a:t>24</a:t>
                      </a:r>
                      <a:endParaRPr kumimoji="0" lang="en-US" sz="1800" b="0" i="0" u="none" strike="noStrike" cap="none" normalizeH="0" baseline="-2500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a:ln>
                            <a:noFill/>
                          </a:ln>
                          <a:solidFill>
                            <a:schemeClr val="tx1"/>
                          </a:solidFill>
                          <a:effectLst/>
                          <a:latin typeface="Arial" charset="0"/>
                        </a:rPr>
                        <a:t>r</a:t>
                      </a:r>
                      <a:r>
                        <a:rPr kumimoji="0" lang="sr-Latn-CS" sz="1800" b="0" i="0" u="none" strike="noStrike" cap="none" normalizeH="0" baseline="-25000">
                          <a:ln>
                            <a:noFill/>
                          </a:ln>
                          <a:solidFill>
                            <a:schemeClr val="tx1"/>
                          </a:solidFill>
                          <a:effectLst/>
                          <a:latin typeface="Arial" charset="0"/>
                        </a:rPr>
                        <a:t>34</a:t>
                      </a:r>
                      <a:endParaRPr kumimoji="0" lang="en-US" sz="1800" b="0" i="0" u="none" strike="noStrike" cap="none" normalizeH="0" baseline="-2500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chemeClr val="tx1"/>
                          </a:solidFill>
                          <a:effectLst/>
                          <a:latin typeface="Arial" charset="0"/>
                        </a:rPr>
                        <a:t>r</a:t>
                      </a:r>
                      <a:r>
                        <a:rPr kumimoji="0" lang="sr-Latn-CS" sz="1800" b="0" i="0" u="none" strike="noStrike" cap="none" normalizeH="0" baseline="-25000" dirty="0">
                          <a:ln>
                            <a:noFill/>
                          </a:ln>
                          <a:solidFill>
                            <a:schemeClr val="tx1"/>
                          </a:solidFill>
                          <a:effectLst/>
                          <a:latin typeface="Arial" charset="0"/>
                        </a:rPr>
                        <a:t>44</a:t>
                      </a:r>
                      <a:endParaRPr kumimoji="0" lang="en-US" sz="18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10" name="TextBox 9"/>
          <p:cNvSpPr txBox="1"/>
          <p:nvPr/>
        </p:nvSpPr>
        <p:spPr>
          <a:xfrm>
            <a:off x="4800600" y="2782669"/>
            <a:ext cx="2743200" cy="369332"/>
          </a:xfrm>
          <a:prstGeom prst="rect">
            <a:avLst/>
          </a:prstGeom>
          <a:noFill/>
        </p:spPr>
        <p:txBody>
          <a:bodyPr wrap="square" rtlCol="0">
            <a:spAutoFit/>
          </a:bodyPr>
          <a:lstStyle/>
          <a:p>
            <a:r>
              <a:rPr lang="sr-Latn-RS" dirty="0"/>
              <a:t>Šta je r</a:t>
            </a:r>
            <a:r>
              <a:rPr lang="sr-Latn-RS" baseline="-25000" dirty="0"/>
              <a:t>13</a:t>
            </a:r>
            <a:r>
              <a:rPr lang="sr-Latn-RS" dirty="0"/>
              <a:t>?</a:t>
            </a:r>
          </a:p>
        </p:txBody>
      </p:sp>
      <p:sp>
        <p:nvSpPr>
          <p:cNvPr id="2" name="TextBox 1">
            <a:extLst>
              <a:ext uri="{FF2B5EF4-FFF2-40B4-BE49-F238E27FC236}">
                <a16:creationId xmlns:a16="http://schemas.microsoft.com/office/drawing/2014/main" id="{2918E722-FDA7-7F49-7E87-3898A13970B5}"/>
              </a:ext>
            </a:extLst>
          </p:cNvPr>
          <p:cNvSpPr txBox="1"/>
          <p:nvPr/>
        </p:nvSpPr>
        <p:spPr>
          <a:xfrm>
            <a:off x="4800600" y="3244334"/>
            <a:ext cx="2743200" cy="646331"/>
          </a:xfrm>
          <a:prstGeom prst="rect">
            <a:avLst/>
          </a:prstGeom>
          <a:noFill/>
        </p:spPr>
        <p:txBody>
          <a:bodyPr wrap="square" rtlCol="0">
            <a:spAutoFit/>
          </a:bodyPr>
          <a:lstStyle/>
          <a:p>
            <a:r>
              <a:rPr lang="sr-Latn-RS" dirty="0"/>
              <a:t>Korelacija pitanja 1 (šta je </a:t>
            </a:r>
            <a:r>
              <a:rPr lang="sr-Latn-RS" dirty="0" err="1"/>
              <a:t>imaž</a:t>
            </a:r>
            <a:r>
              <a:rPr lang="sr-Latn-RS" dirty="0"/>
              <a:t>) i pitanja 3 (ICC)</a:t>
            </a:r>
          </a:p>
        </p:txBody>
      </p:sp>
    </p:spTree>
    <p:extLst>
      <p:ext uri="{BB962C8B-B14F-4D97-AF65-F5344CB8AC3E}">
        <p14:creationId xmlns:p14="http://schemas.microsoft.com/office/powerpoint/2010/main" val="3618499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sr-Latn-CS" altLang="en-US"/>
              <a:t>Model klasične testne teorije</a:t>
            </a:r>
            <a:endParaRPr lang="en-US" altLang="en-US"/>
          </a:p>
        </p:txBody>
      </p:sp>
      <p:sp>
        <p:nvSpPr>
          <p:cNvPr id="25603" name="Rectangle 3"/>
          <p:cNvSpPr>
            <a:spLocks noGrp="1" noChangeArrowheads="1"/>
          </p:cNvSpPr>
          <p:nvPr>
            <p:ph idx="1"/>
          </p:nvPr>
        </p:nvSpPr>
        <p:spPr/>
        <p:txBody>
          <a:bodyPr/>
          <a:lstStyle/>
          <a:p>
            <a:r>
              <a:rPr lang="sr-Latn-CS" altLang="en-US" dirty="0"/>
              <a:t>Osnovne postavke KTT:</a:t>
            </a:r>
          </a:p>
          <a:p>
            <a:pPr lvl="1"/>
            <a:r>
              <a:rPr lang="sr-Latn-CS" altLang="en-US" dirty="0"/>
              <a:t>Ukupan skor </a:t>
            </a:r>
            <a:r>
              <a:rPr lang="en-US" altLang="en-US" dirty="0" err="1"/>
              <a:t>koji</a:t>
            </a:r>
            <a:r>
              <a:rPr lang="en-US" altLang="en-US" dirty="0"/>
              <a:t> je </a:t>
            </a:r>
            <a:r>
              <a:rPr lang="en-US" altLang="en-US" dirty="0" err="1"/>
              <a:t>dati</a:t>
            </a:r>
            <a:r>
              <a:rPr lang="en-US" altLang="en-US" dirty="0"/>
              <a:t> </a:t>
            </a:r>
            <a:r>
              <a:rPr lang="en-US" altLang="en-US" dirty="0" err="1"/>
              <a:t>ispitanik</a:t>
            </a:r>
            <a:r>
              <a:rPr lang="en-US" altLang="en-US" dirty="0"/>
              <a:t> </a:t>
            </a:r>
            <a:r>
              <a:rPr lang="en-US" altLang="en-US" dirty="0" err="1"/>
              <a:t>postigao</a:t>
            </a:r>
            <a:r>
              <a:rPr lang="en-US" altLang="en-US" dirty="0"/>
              <a:t> </a:t>
            </a:r>
            <a:r>
              <a:rPr lang="en-US" altLang="en-US" dirty="0" err="1"/>
              <a:t>na</a:t>
            </a:r>
            <a:r>
              <a:rPr lang="en-US" altLang="en-US" dirty="0"/>
              <a:t> </a:t>
            </a:r>
            <a:r>
              <a:rPr lang="en-US" altLang="en-US" dirty="0" err="1"/>
              <a:t>testu</a:t>
            </a:r>
            <a:r>
              <a:rPr lang="en-US" altLang="en-US" dirty="0"/>
              <a:t> </a:t>
            </a:r>
            <a:r>
              <a:rPr lang="sr-Latn-CS" altLang="en-US" dirty="0"/>
              <a:t>jednak je sumi skorova na pojedinim stavkama</a:t>
            </a:r>
            <a:endParaRPr lang="en-US" altLang="en-US" dirty="0"/>
          </a:p>
          <a:p>
            <a:pPr lvl="1"/>
            <a:r>
              <a:rPr lang="sr-Latn-CS" altLang="en-US" dirty="0"/>
              <a:t>Ukup</a:t>
            </a:r>
            <a:r>
              <a:rPr lang="en-US" altLang="en-US" dirty="0"/>
              <a:t>an</a:t>
            </a:r>
            <a:r>
              <a:rPr lang="sr-Latn-CS" altLang="en-US" dirty="0"/>
              <a:t> skor koji je dati ispitanik postigao na testu se može razložiti na </a:t>
            </a:r>
            <a:r>
              <a:rPr lang="sr-Latn-CS" altLang="en-US" dirty="0">
                <a:solidFill>
                  <a:srgbClr val="00B050"/>
                </a:solidFill>
              </a:rPr>
              <a:t>pravi skor </a:t>
            </a:r>
            <a:r>
              <a:rPr lang="sr-Latn-CS" altLang="en-US" dirty="0"/>
              <a:t>i </a:t>
            </a:r>
            <a:r>
              <a:rPr lang="sr-Latn-CS" altLang="en-US" dirty="0">
                <a:solidFill>
                  <a:srgbClr val="FF0000"/>
                </a:solidFill>
              </a:rPr>
              <a:t>skor greške</a:t>
            </a:r>
          </a:p>
          <a:p>
            <a:pPr lvl="1"/>
            <a:r>
              <a:rPr lang="sr-Latn-CS" altLang="en-US" dirty="0">
                <a:solidFill>
                  <a:schemeClr val="tx1">
                    <a:lumMod val="65000"/>
                    <a:lumOff val="35000"/>
                  </a:schemeClr>
                </a:solidFill>
              </a:rPr>
              <a:t>X = </a:t>
            </a:r>
            <a:r>
              <a:rPr lang="sr-Latn-CS" altLang="en-US" dirty="0">
                <a:solidFill>
                  <a:srgbClr val="00B050"/>
                </a:solidFill>
              </a:rPr>
              <a:t>T</a:t>
            </a:r>
            <a:r>
              <a:rPr lang="sr-Latn-CS" altLang="en-US" dirty="0">
                <a:solidFill>
                  <a:schemeClr val="tx1">
                    <a:lumMod val="65000"/>
                    <a:lumOff val="35000"/>
                  </a:schemeClr>
                </a:solidFill>
              </a:rPr>
              <a:t> + </a:t>
            </a:r>
            <a:r>
              <a:rPr lang="sr-Latn-CS" altLang="en-US" dirty="0">
                <a:solidFill>
                  <a:srgbClr val="FF0000"/>
                </a:solidFill>
              </a:rPr>
              <a:t>E</a:t>
            </a:r>
          </a:p>
          <a:p>
            <a:endParaRPr lang="en-US" altLang="en-US" dirty="0"/>
          </a:p>
        </p:txBody>
      </p:sp>
      <p:pic>
        <p:nvPicPr>
          <p:cNvPr id="2" name="Picture 1">
            <a:extLst>
              <a:ext uri="{FF2B5EF4-FFF2-40B4-BE49-F238E27FC236}">
                <a16:creationId xmlns:a16="http://schemas.microsoft.com/office/drawing/2014/main" id="{8F31F6D4-0EE1-F13C-6D2D-BA18E782A9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4038600"/>
            <a:ext cx="4724400" cy="1741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61105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60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60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60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sr-Latn-RS" dirty="0"/>
              <a:t>Matrica korelacija</a:t>
            </a:r>
            <a:endParaRPr lang="en-US" dirty="0"/>
          </a:p>
        </p:txBody>
      </p:sp>
      <p:sp>
        <p:nvSpPr>
          <p:cNvPr id="7" name="Content Placeholder 6"/>
          <p:cNvSpPr>
            <a:spLocks noGrp="1"/>
          </p:cNvSpPr>
          <p:nvPr>
            <p:ph idx="1"/>
          </p:nvPr>
        </p:nvSpPr>
        <p:spPr/>
        <p:txBody>
          <a:bodyPr>
            <a:normAutofit/>
          </a:bodyPr>
          <a:lstStyle/>
          <a:p>
            <a:r>
              <a:rPr lang="sr-Latn-RS" dirty="0"/>
              <a:t>Šta je </a:t>
            </a:r>
            <a:r>
              <a:rPr lang="sr-Latn-RS" dirty="0" err="1"/>
              <a:t>kovarijansa</a:t>
            </a:r>
            <a:r>
              <a:rPr lang="sr-Latn-RS" dirty="0"/>
              <a:t>?</a:t>
            </a:r>
          </a:p>
          <a:p>
            <a:pPr lvl="1"/>
            <a:r>
              <a:rPr lang="sr-Latn-RS" dirty="0" err="1"/>
              <a:t>Kovarijansa</a:t>
            </a:r>
            <a:r>
              <a:rPr lang="sr-Latn-RS" dirty="0"/>
              <a:t> je nestandardizovana korelacija, odnosno korelacija je standardizovana </a:t>
            </a:r>
            <a:r>
              <a:rPr lang="sr-Latn-RS" dirty="0" err="1"/>
              <a:t>kovarijansa</a:t>
            </a:r>
            <a:endParaRPr lang="sr-Latn-RS" dirty="0"/>
          </a:p>
          <a:p>
            <a:pPr lvl="1"/>
            <a:r>
              <a:rPr lang="sr-Latn-RS" dirty="0"/>
              <a:t>Ako su varijable standardizovane – korelacije i </a:t>
            </a:r>
            <a:r>
              <a:rPr lang="sr-Latn-RS" dirty="0" err="1"/>
              <a:t>kovarijanse</a:t>
            </a:r>
            <a:r>
              <a:rPr lang="sr-Latn-RS" dirty="0"/>
              <a:t> su iste</a:t>
            </a:r>
          </a:p>
          <a:p>
            <a:r>
              <a:rPr lang="sr-Latn-RS" dirty="0"/>
              <a:t>Šta je na dijagonali, a šta van dijagonale matrice </a:t>
            </a:r>
            <a:r>
              <a:rPr lang="sr-Latn-RS" dirty="0" err="1"/>
              <a:t>kovarijansi</a:t>
            </a:r>
            <a:r>
              <a:rPr lang="sr-Latn-RS" dirty="0"/>
              <a:t>?</a:t>
            </a:r>
          </a:p>
          <a:p>
            <a:pPr lvl="1"/>
            <a:r>
              <a:rPr lang="sr-Latn-RS" dirty="0"/>
              <a:t>Varijanse i </a:t>
            </a:r>
            <a:r>
              <a:rPr lang="sr-Latn-RS" dirty="0" err="1"/>
              <a:t>kovarijanse</a:t>
            </a:r>
            <a:r>
              <a:rPr lang="sr-Latn-RS" dirty="0"/>
              <a:t> stavki</a:t>
            </a:r>
          </a:p>
          <a:p>
            <a:pPr lvl="1"/>
            <a:r>
              <a:rPr lang="sr-Latn-RS" dirty="0"/>
              <a:t>Varijansa svakog od pitanja na testu „Šta je pouzdanost?“, „Koje su granice intervala poverenja od 95%?“…</a:t>
            </a:r>
          </a:p>
          <a:p>
            <a:pPr lvl="1"/>
            <a:r>
              <a:rPr lang="sr-Latn-RS" dirty="0" err="1"/>
              <a:t>Kovarijansa</a:t>
            </a:r>
            <a:r>
              <a:rPr lang="sr-Latn-RS" dirty="0"/>
              <a:t> pitanja</a:t>
            </a:r>
          </a:p>
        </p:txBody>
      </p:sp>
    </p:spTree>
    <p:extLst>
      <p:ext uri="{BB962C8B-B14F-4D97-AF65-F5344CB8AC3E}">
        <p14:creationId xmlns:p14="http://schemas.microsoft.com/office/powerpoint/2010/main" val="4028679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normAutofit/>
          </a:bodyPr>
          <a:lstStyle/>
          <a:p>
            <a:pPr eaLnBrk="1" hangingPunct="1"/>
            <a:r>
              <a:rPr lang="sr-Latn-RS" altLang="en-US" dirty="0"/>
              <a:t>Kovarijansa imaža</a:t>
            </a:r>
            <a:endParaRPr lang="en-GB" altLang="en-US" dirty="0"/>
          </a:p>
        </p:txBody>
      </p:sp>
      <p:sp>
        <p:nvSpPr>
          <p:cNvPr id="13315" name="Rectangle 3"/>
          <p:cNvSpPr>
            <a:spLocks noGrp="1" noChangeArrowheads="1"/>
          </p:cNvSpPr>
          <p:nvPr>
            <p:ph idx="1"/>
          </p:nvPr>
        </p:nvSpPr>
        <p:spPr/>
        <p:txBody>
          <a:bodyPr>
            <a:normAutofit/>
          </a:bodyPr>
          <a:lstStyle/>
          <a:p>
            <a:pPr eaLnBrk="1" hangingPunct="1"/>
            <a:r>
              <a:rPr lang="sr-Latn-CS" altLang="en-US" dirty="0"/>
              <a:t>Kao što možemo da napravimo matricu korelacija / kovarijansi sirovih skorova – možemo napraviti matricu kovarijansi imaža (predviđenih skorova koje smo dobili tako što smo za svaku varijablu izračunali predviđenu vrednost na osnovu preostalih varijabli u skupu)</a:t>
            </a:r>
          </a:p>
        </p:txBody>
      </p:sp>
    </p:spTree>
    <p:extLst>
      <p:ext uri="{BB962C8B-B14F-4D97-AF65-F5344CB8AC3E}">
        <p14:creationId xmlns:p14="http://schemas.microsoft.com/office/powerpoint/2010/main" val="2335461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normAutofit/>
          </a:bodyPr>
          <a:lstStyle/>
          <a:p>
            <a:pPr eaLnBrk="1" hangingPunct="1"/>
            <a:r>
              <a:rPr lang="sr-Latn-RS" altLang="en-US" dirty="0"/>
              <a:t>Kovarijansa imaža</a:t>
            </a:r>
            <a:endParaRPr lang="en-GB" altLang="en-US" dirty="0"/>
          </a:p>
        </p:txBody>
      </p:sp>
      <p:sp>
        <p:nvSpPr>
          <p:cNvPr id="13315" name="Rectangle 3"/>
          <p:cNvSpPr>
            <a:spLocks noGrp="1" noChangeArrowheads="1"/>
          </p:cNvSpPr>
          <p:nvPr>
            <p:ph idx="1"/>
          </p:nvPr>
        </p:nvSpPr>
        <p:spPr/>
        <p:txBody>
          <a:bodyPr>
            <a:normAutofit lnSpcReduction="10000"/>
          </a:bodyPr>
          <a:lstStyle/>
          <a:p>
            <a:pPr eaLnBrk="1" hangingPunct="1"/>
            <a:r>
              <a:rPr lang="sr-Latn-CS" altLang="en-US" dirty="0"/>
              <a:t>Koje su dimenzije matrice kovarijansi imaža?</a:t>
            </a:r>
          </a:p>
          <a:p>
            <a:pPr lvl="1"/>
            <a:r>
              <a:rPr lang="sr-Latn-CS" altLang="en-US" dirty="0"/>
              <a:t>k x k</a:t>
            </a:r>
          </a:p>
          <a:p>
            <a:pPr eaLnBrk="1" hangingPunct="1"/>
            <a:r>
              <a:rPr lang="sr-Latn-CS" altLang="en-US" dirty="0"/>
              <a:t>Šta je ovde na dijagonali?</a:t>
            </a:r>
          </a:p>
          <a:p>
            <a:pPr lvl="1"/>
            <a:r>
              <a:rPr lang="sr-Latn-CS" altLang="en-US" dirty="0"/>
              <a:t>Imaž stavke (multiplo R</a:t>
            </a:r>
            <a:r>
              <a:rPr lang="sr-Latn-CS" altLang="en-US" baseline="30000" dirty="0"/>
              <a:t>2</a:t>
            </a:r>
            <a:r>
              <a:rPr lang="sr-Latn-CS" altLang="en-US" dirty="0"/>
              <a:t>)</a:t>
            </a:r>
          </a:p>
          <a:p>
            <a:pPr lvl="1"/>
            <a:r>
              <a:rPr lang="sr-Latn-RS" dirty="0"/>
              <a:t>Proporcija varijanse svakog od pitanja na testu (npr. „Šta je pouzdanost?“) koja se može objasniti na osnovu svih drugih pitanja na testu</a:t>
            </a:r>
            <a:endParaRPr lang="sr-Latn-CS" altLang="en-US" dirty="0"/>
          </a:p>
          <a:p>
            <a:pPr eaLnBrk="1" hangingPunct="1"/>
            <a:r>
              <a:rPr lang="sr-Latn-CS" altLang="en-US" dirty="0"/>
              <a:t>Šta je van dijagonale?</a:t>
            </a:r>
          </a:p>
          <a:p>
            <a:pPr lvl="1"/>
            <a:r>
              <a:rPr lang="sr-Latn-CS" altLang="en-US" dirty="0" err="1"/>
              <a:t>Kovarijansa</a:t>
            </a:r>
            <a:r>
              <a:rPr lang="sr-Latn-CS" altLang="en-US" dirty="0"/>
              <a:t> stavki koja se može objasniti na osnovu imaža svake stavke (</a:t>
            </a:r>
            <a:r>
              <a:rPr lang="sr-Latn-CS" altLang="en-US" dirty="0" err="1"/>
              <a:t>kovarijansa</a:t>
            </a:r>
            <a:r>
              <a:rPr lang="sr-Latn-CS" altLang="en-US" dirty="0"/>
              <a:t> pravih skorova)</a:t>
            </a:r>
          </a:p>
          <a:p>
            <a:pPr lvl="1"/>
            <a:r>
              <a:rPr lang="sr-Latn-RS" dirty="0"/>
              <a:t>Onaj deo </a:t>
            </a:r>
            <a:r>
              <a:rPr lang="sr-Latn-RS" dirty="0" err="1"/>
              <a:t>kovarijanse</a:t>
            </a:r>
            <a:r>
              <a:rPr lang="sr-Latn-RS" dirty="0"/>
              <a:t> pitanja o pouzdanosti i intervalu poverenja koji se može objasniti na osnovu odgovora ispitanika na sva druga pitanja na testu</a:t>
            </a:r>
          </a:p>
          <a:p>
            <a:pPr lvl="1"/>
            <a:r>
              <a:rPr lang="sr-Latn-RS" dirty="0"/>
              <a:t>Ako znamo odgovore na ostala pitanja – koliko dobro možemo da predvidimo koliko će korelirati </a:t>
            </a:r>
            <a:r>
              <a:rPr lang="sr-Latn-RS" dirty="0" err="1"/>
              <a:t>odovor</a:t>
            </a:r>
            <a:r>
              <a:rPr lang="sr-Latn-RS" dirty="0"/>
              <a:t> na pitanje o pouzdanosti i na pitanje o CI?</a:t>
            </a:r>
          </a:p>
          <a:p>
            <a:pPr lvl="1"/>
            <a:endParaRPr lang="en-GB" altLang="en-US" dirty="0"/>
          </a:p>
        </p:txBody>
      </p:sp>
    </p:spTree>
    <p:extLst>
      <p:ext uri="{BB962C8B-B14F-4D97-AF65-F5344CB8AC3E}">
        <p14:creationId xmlns:p14="http://schemas.microsoft.com/office/powerpoint/2010/main" val="3964396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3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31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315">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315">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315">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3315">
                                            <p:txEl>
                                              <p:pRg st="6" end="6"/>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3315">
                                            <p:txEl>
                                              <p:pRg st="7" end="7"/>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331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sr-Latn-RS" dirty="0" err="1"/>
              <a:t>Kovarijansa</a:t>
            </a:r>
            <a:r>
              <a:rPr lang="sr-Latn-RS" dirty="0"/>
              <a:t> </a:t>
            </a:r>
            <a:r>
              <a:rPr lang="sr-Latn-RS" dirty="0" err="1"/>
              <a:t>imaža</a:t>
            </a:r>
            <a:endParaRPr lang="en-US" dirty="0"/>
          </a:p>
        </p:txBody>
      </p:sp>
      <p:graphicFrame>
        <p:nvGraphicFramePr>
          <p:cNvPr id="8" name="Group 418"/>
          <p:cNvGraphicFramePr>
            <a:graphicFrameLocks noGrp="1"/>
          </p:cNvGraphicFramePr>
          <p:nvPr>
            <p:extLst>
              <p:ext uri="{D42A27DB-BD31-4B8C-83A1-F6EECF244321}">
                <p14:modId xmlns:p14="http://schemas.microsoft.com/office/powerpoint/2010/main" val="748429737"/>
              </p:ext>
            </p:extLst>
          </p:nvPr>
        </p:nvGraphicFramePr>
        <p:xfrm>
          <a:off x="990600" y="2736265"/>
          <a:ext cx="3001963" cy="1828800"/>
        </p:xfrm>
        <a:graphic>
          <a:graphicData uri="http://schemas.openxmlformats.org/drawingml/2006/table">
            <a:tbl>
              <a:tblPr/>
              <a:tblGrid>
                <a:gridCol w="744538">
                  <a:extLst>
                    <a:ext uri="{9D8B030D-6E8A-4147-A177-3AD203B41FA5}">
                      <a16:colId xmlns:a16="http://schemas.microsoft.com/office/drawing/2014/main" val="20000"/>
                    </a:ext>
                  </a:extLst>
                </a:gridCol>
                <a:gridCol w="752475">
                  <a:extLst>
                    <a:ext uri="{9D8B030D-6E8A-4147-A177-3AD203B41FA5}">
                      <a16:colId xmlns:a16="http://schemas.microsoft.com/office/drawing/2014/main" val="20001"/>
                    </a:ext>
                  </a:extLst>
                </a:gridCol>
                <a:gridCol w="752475">
                  <a:extLst>
                    <a:ext uri="{9D8B030D-6E8A-4147-A177-3AD203B41FA5}">
                      <a16:colId xmlns:a16="http://schemas.microsoft.com/office/drawing/2014/main" val="20002"/>
                    </a:ext>
                  </a:extLst>
                </a:gridCol>
                <a:gridCol w="752475">
                  <a:extLst>
                    <a:ext uri="{9D8B030D-6E8A-4147-A177-3AD203B41FA5}">
                      <a16:colId xmlns:a16="http://schemas.microsoft.com/office/drawing/2014/main" val="20003"/>
                    </a:ext>
                  </a:extLst>
                </a:gridCol>
              </a:tblGrid>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sr-Latn-RS" sz="1800" b="0" i="0" u="none" strike="noStrike" cap="none" normalizeH="0" baseline="0" dirty="0">
                          <a:ln>
                            <a:noFill/>
                          </a:ln>
                          <a:solidFill>
                            <a:srgbClr val="00B050"/>
                          </a:solidFill>
                          <a:effectLst/>
                          <a:latin typeface="Arial" charset="0"/>
                        </a:rPr>
                        <a:t>R</a:t>
                      </a:r>
                      <a:r>
                        <a:rPr kumimoji="0" lang="sr-Latn-RS" sz="1800" b="0" i="0" u="none" strike="noStrike" cap="none" normalizeH="0" baseline="30000" dirty="0">
                          <a:ln>
                            <a:noFill/>
                          </a:ln>
                          <a:solidFill>
                            <a:srgbClr val="00B050"/>
                          </a:solidFill>
                          <a:effectLst/>
                          <a:latin typeface="Arial" charset="0"/>
                        </a:rPr>
                        <a:t>2</a:t>
                      </a:r>
                      <a:r>
                        <a:rPr kumimoji="0" lang="en-US" sz="1800" b="0" i="0" u="none" strike="noStrike" cap="none" normalizeH="0" baseline="-25000" dirty="0">
                          <a:ln>
                            <a:noFill/>
                          </a:ln>
                          <a:solidFill>
                            <a:srgbClr val="00B050"/>
                          </a:solidFill>
                          <a:effectLst/>
                          <a:latin typeface="Arial"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00B050"/>
                          </a:solidFill>
                          <a:effectLst/>
                          <a:latin typeface="Arial" charset="0"/>
                        </a:rPr>
                        <a:t>r'</a:t>
                      </a:r>
                      <a:r>
                        <a:rPr kumimoji="0" lang="sr-Latn-CS" sz="1800" b="0" i="0" u="none" strike="noStrike" cap="none" normalizeH="0" baseline="-25000" dirty="0">
                          <a:ln>
                            <a:noFill/>
                          </a:ln>
                          <a:solidFill>
                            <a:srgbClr val="00B050"/>
                          </a:solidFill>
                          <a:effectLst/>
                          <a:latin typeface="Arial" charset="0"/>
                        </a:rPr>
                        <a:t>2</a:t>
                      </a:r>
                      <a:r>
                        <a:rPr kumimoji="0" lang="en-US" sz="1800" b="0" i="0" u="none" strike="noStrike" cap="none" normalizeH="0" baseline="-25000" dirty="0">
                          <a:ln>
                            <a:noFill/>
                          </a:ln>
                          <a:solidFill>
                            <a:srgbClr val="00B050"/>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00B050"/>
                          </a:solidFill>
                          <a:effectLst/>
                          <a:latin typeface="Arial" charset="0"/>
                        </a:rPr>
                        <a:t>r'</a:t>
                      </a:r>
                      <a:r>
                        <a:rPr kumimoji="0" lang="sr-Latn-CS" sz="1800" b="0" i="0" u="none" strike="noStrike" cap="none" normalizeH="0" baseline="-25000" dirty="0">
                          <a:ln>
                            <a:noFill/>
                          </a:ln>
                          <a:solidFill>
                            <a:srgbClr val="00B050"/>
                          </a:solidFill>
                          <a:effectLst/>
                          <a:latin typeface="Arial" charset="0"/>
                        </a:rPr>
                        <a:t>3</a:t>
                      </a:r>
                      <a:r>
                        <a:rPr kumimoji="0" lang="en-US" sz="1800" b="0" i="0" u="none" strike="noStrike" cap="none" normalizeH="0" baseline="-25000" dirty="0">
                          <a:ln>
                            <a:noFill/>
                          </a:ln>
                          <a:solidFill>
                            <a:srgbClr val="00B050"/>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00B050"/>
                          </a:solidFill>
                          <a:effectLst/>
                          <a:latin typeface="Arial" charset="0"/>
                        </a:rPr>
                        <a:t>r'</a:t>
                      </a:r>
                      <a:r>
                        <a:rPr kumimoji="0" lang="sr-Latn-CS" sz="1800" b="0" i="0" u="none" strike="noStrike" cap="none" normalizeH="0" baseline="-25000" dirty="0">
                          <a:ln>
                            <a:noFill/>
                          </a:ln>
                          <a:solidFill>
                            <a:srgbClr val="00B050"/>
                          </a:solidFill>
                          <a:effectLst/>
                          <a:latin typeface="Arial" charset="0"/>
                        </a:rPr>
                        <a:t>4</a:t>
                      </a:r>
                      <a:r>
                        <a:rPr kumimoji="0" lang="en-US" sz="1800" b="0" i="0" u="none" strike="noStrike" cap="none" normalizeH="0" baseline="-25000" dirty="0">
                          <a:ln>
                            <a:noFill/>
                          </a:ln>
                          <a:solidFill>
                            <a:srgbClr val="00B050"/>
                          </a:solidFill>
                          <a:effectLst/>
                          <a:latin typeface="Arial"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57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00B050"/>
                          </a:solidFill>
                          <a:effectLst/>
                          <a:latin typeface="Arial" charset="0"/>
                        </a:rPr>
                        <a:t>r'</a:t>
                      </a:r>
                      <a:r>
                        <a:rPr kumimoji="0" lang="en-US" sz="1800" b="0" i="0" u="none" strike="noStrike" cap="none" normalizeH="0" baseline="-25000" dirty="0">
                          <a:ln>
                            <a:noFill/>
                          </a:ln>
                          <a:solidFill>
                            <a:srgbClr val="00B050"/>
                          </a:solidFill>
                          <a:effectLst/>
                          <a:latin typeface="Arial" charset="0"/>
                        </a:rPr>
                        <a:t>1</a:t>
                      </a:r>
                      <a:r>
                        <a:rPr kumimoji="0" lang="sr-Latn-CS" sz="1800" b="0" i="0" u="none" strike="noStrike" cap="none" normalizeH="0" baseline="-25000" dirty="0">
                          <a:ln>
                            <a:noFill/>
                          </a:ln>
                          <a:solidFill>
                            <a:srgbClr val="00B050"/>
                          </a:solidFill>
                          <a:effectLst/>
                          <a:latin typeface="Arial" charset="0"/>
                        </a:rPr>
                        <a:t>2</a:t>
                      </a:r>
                      <a:endParaRPr kumimoji="0" lang="en-US" sz="1800" b="0" i="0" u="none" strike="noStrike" cap="none" normalizeH="0" baseline="-25000" dirty="0">
                        <a:ln>
                          <a:noFill/>
                        </a:ln>
                        <a:solidFill>
                          <a:srgbClr val="00B050"/>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sr-Latn-RS" sz="1800" b="0" i="0" u="none" strike="noStrike" cap="none" normalizeH="0" baseline="0" dirty="0">
                          <a:ln>
                            <a:noFill/>
                          </a:ln>
                          <a:solidFill>
                            <a:srgbClr val="00B050"/>
                          </a:solidFill>
                          <a:effectLst/>
                          <a:latin typeface="Arial" charset="0"/>
                        </a:rPr>
                        <a:t>R</a:t>
                      </a:r>
                      <a:r>
                        <a:rPr kumimoji="0" lang="sr-Latn-RS" sz="1800" b="0" i="0" u="none" strike="noStrike" cap="none" normalizeH="0" baseline="30000" dirty="0">
                          <a:ln>
                            <a:noFill/>
                          </a:ln>
                          <a:solidFill>
                            <a:srgbClr val="00B050"/>
                          </a:solidFill>
                          <a:effectLst/>
                          <a:latin typeface="Arial" charset="0"/>
                        </a:rPr>
                        <a:t>2</a:t>
                      </a:r>
                      <a:r>
                        <a:rPr kumimoji="0" lang="sr-Latn-CS" sz="1800" b="0" i="0" u="none" strike="noStrike" cap="none" normalizeH="0" baseline="-25000" dirty="0">
                          <a:ln>
                            <a:noFill/>
                          </a:ln>
                          <a:solidFill>
                            <a:srgbClr val="00B050"/>
                          </a:solidFill>
                          <a:effectLst/>
                          <a:latin typeface="Arial" charset="0"/>
                        </a:rPr>
                        <a:t>2</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00B050"/>
                          </a:solidFill>
                          <a:effectLst/>
                          <a:latin typeface="Arial" charset="0"/>
                        </a:rPr>
                        <a:t>r'</a:t>
                      </a:r>
                      <a:r>
                        <a:rPr kumimoji="0" lang="sr-Latn-CS" sz="1800" b="0" i="0" u="none" strike="noStrike" cap="none" normalizeH="0" baseline="-25000" dirty="0">
                          <a:ln>
                            <a:noFill/>
                          </a:ln>
                          <a:solidFill>
                            <a:srgbClr val="00B050"/>
                          </a:solidFill>
                          <a:effectLst/>
                          <a:latin typeface="Arial" charset="0"/>
                        </a:rPr>
                        <a:t>32</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00B050"/>
                          </a:solidFill>
                          <a:effectLst/>
                          <a:latin typeface="Arial" charset="0"/>
                        </a:rPr>
                        <a:t>r'</a:t>
                      </a:r>
                      <a:r>
                        <a:rPr kumimoji="0" lang="sr-Latn-CS" sz="1800" b="0" i="0" u="none" strike="noStrike" cap="none" normalizeH="0" baseline="-25000" dirty="0">
                          <a:ln>
                            <a:noFill/>
                          </a:ln>
                          <a:solidFill>
                            <a:srgbClr val="00B050"/>
                          </a:solidFill>
                          <a:effectLst/>
                          <a:latin typeface="Arial" charset="0"/>
                        </a:rPr>
                        <a:t>42</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476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00B050"/>
                          </a:solidFill>
                          <a:effectLst/>
                          <a:latin typeface="Arial" charset="0"/>
                        </a:rPr>
                        <a:t>r'</a:t>
                      </a:r>
                      <a:r>
                        <a:rPr kumimoji="0" lang="en-US" sz="1800" b="0" i="0" u="none" strike="noStrike" cap="none" normalizeH="0" baseline="-25000" dirty="0">
                          <a:ln>
                            <a:noFill/>
                          </a:ln>
                          <a:solidFill>
                            <a:srgbClr val="00B050"/>
                          </a:solidFill>
                          <a:effectLst/>
                          <a:latin typeface="Arial" charset="0"/>
                        </a:rPr>
                        <a:t>1</a:t>
                      </a:r>
                      <a:r>
                        <a:rPr kumimoji="0" lang="sr-Latn-CS" sz="1800" b="0" i="0" u="none" strike="noStrike" cap="none" normalizeH="0" baseline="-25000" dirty="0">
                          <a:ln>
                            <a:noFill/>
                          </a:ln>
                          <a:solidFill>
                            <a:srgbClr val="00B050"/>
                          </a:solidFill>
                          <a:effectLst/>
                          <a:latin typeface="Arial" charset="0"/>
                        </a:rPr>
                        <a:t>3</a:t>
                      </a:r>
                      <a:endParaRPr kumimoji="0" lang="en-US" sz="1800" b="0" i="0" u="none" strike="noStrike" cap="none" normalizeH="0" baseline="-25000" dirty="0">
                        <a:ln>
                          <a:noFill/>
                        </a:ln>
                        <a:solidFill>
                          <a:srgbClr val="00B050"/>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00B050"/>
                          </a:solidFill>
                          <a:effectLst/>
                          <a:latin typeface="Arial" charset="0"/>
                        </a:rPr>
                        <a:t>r'</a:t>
                      </a:r>
                      <a:r>
                        <a:rPr kumimoji="0" lang="sr-Latn-CS" sz="1800" b="0" i="0" u="none" strike="noStrike" cap="none" normalizeH="0" baseline="-25000" dirty="0">
                          <a:ln>
                            <a:noFill/>
                          </a:ln>
                          <a:solidFill>
                            <a:srgbClr val="00B050"/>
                          </a:solidFill>
                          <a:effectLst/>
                          <a:latin typeface="Arial" charset="0"/>
                        </a:rPr>
                        <a:t>23</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sr-Latn-RS" sz="1800" b="0" i="0" u="none" strike="noStrike" cap="none" normalizeH="0" baseline="0" dirty="0">
                          <a:ln>
                            <a:noFill/>
                          </a:ln>
                          <a:solidFill>
                            <a:srgbClr val="00B050"/>
                          </a:solidFill>
                          <a:effectLst/>
                          <a:latin typeface="Arial" charset="0"/>
                        </a:rPr>
                        <a:t>R</a:t>
                      </a:r>
                      <a:r>
                        <a:rPr kumimoji="0" lang="sr-Latn-RS" sz="1800" b="0" i="0" u="none" strike="noStrike" cap="none" normalizeH="0" baseline="30000" dirty="0">
                          <a:ln>
                            <a:noFill/>
                          </a:ln>
                          <a:solidFill>
                            <a:srgbClr val="00B050"/>
                          </a:solidFill>
                          <a:effectLst/>
                          <a:latin typeface="Arial" charset="0"/>
                        </a:rPr>
                        <a:t>2</a:t>
                      </a:r>
                      <a:r>
                        <a:rPr kumimoji="0" lang="sr-Latn-CS" sz="1800" b="0" i="0" u="none" strike="noStrike" cap="none" normalizeH="0" baseline="-25000" dirty="0">
                          <a:ln>
                            <a:noFill/>
                          </a:ln>
                          <a:solidFill>
                            <a:srgbClr val="00B050"/>
                          </a:solidFill>
                          <a:effectLst/>
                          <a:latin typeface="Arial" charset="0"/>
                        </a:rPr>
                        <a:t>3</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00B050"/>
                          </a:solidFill>
                          <a:effectLst/>
                          <a:latin typeface="Arial" charset="0"/>
                        </a:rPr>
                        <a:t>r'</a:t>
                      </a:r>
                      <a:r>
                        <a:rPr kumimoji="0" lang="sr-Latn-CS" sz="1800" b="0" i="0" u="none" strike="noStrike" cap="none" normalizeH="0" baseline="-25000" dirty="0">
                          <a:ln>
                            <a:noFill/>
                          </a:ln>
                          <a:solidFill>
                            <a:srgbClr val="00B050"/>
                          </a:solidFill>
                          <a:effectLst/>
                          <a:latin typeface="Arial" charset="0"/>
                        </a:rPr>
                        <a:t>43</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635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00B050"/>
                          </a:solidFill>
                          <a:effectLst/>
                          <a:latin typeface="Arial" charset="0"/>
                        </a:rPr>
                        <a:t>r'</a:t>
                      </a:r>
                      <a:r>
                        <a:rPr kumimoji="0" lang="en-US" sz="1800" b="0" i="0" u="none" strike="noStrike" cap="none" normalizeH="0" baseline="-25000" dirty="0">
                          <a:ln>
                            <a:noFill/>
                          </a:ln>
                          <a:solidFill>
                            <a:srgbClr val="00B050"/>
                          </a:solidFill>
                          <a:effectLst/>
                          <a:latin typeface="Arial" charset="0"/>
                        </a:rPr>
                        <a:t>1</a:t>
                      </a:r>
                      <a:r>
                        <a:rPr kumimoji="0" lang="sr-Latn-CS" sz="1800" b="0" i="0" u="none" strike="noStrike" cap="none" normalizeH="0" baseline="-25000" dirty="0">
                          <a:ln>
                            <a:noFill/>
                          </a:ln>
                          <a:solidFill>
                            <a:srgbClr val="00B050"/>
                          </a:solidFill>
                          <a:effectLst/>
                          <a:latin typeface="Arial" charset="0"/>
                        </a:rPr>
                        <a:t>4</a:t>
                      </a:r>
                      <a:endParaRPr kumimoji="0" lang="en-US" sz="1800" b="0" i="0" u="none" strike="noStrike" cap="none" normalizeH="0" baseline="-25000" dirty="0">
                        <a:ln>
                          <a:noFill/>
                        </a:ln>
                        <a:solidFill>
                          <a:srgbClr val="00B050"/>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00B050"/>
                          </a:solidFill>
                          <a:effectLst/>
                          <a:latin typeface="Arial" charset="0"/>
                        </a:rPr>
                        <a:t>r'</a:t>
                      </a:r>
                      <a:r>
                        <a:rPr kumimoji="0" lang="sr-Latn-CS" sz="1800" b="0" i="0" u="none" strike="noStrike" cap="none" normalizeH="0" baseline="-25000" dirty="0">
                          <a:ln>
                            <a:noFill/>
                          </a:ln>
                          <a:solidFill>
                            <a:srgbClr val="00B050"/>
                          </a:solidFill>
                          <a:effectLst/>
                          <a:latin typeface="Arial" charset="0"/>
                        </a:rPr>
                        <a:t>24</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00B050"/>
                          </a:solidFill>
                          <a:effectLst/>
                          <a:latin typeface="Arial" charset="0"/>
                        </a:rPr>
                        <a:t>r'</a:t>
                      </a:r>
                      <a:r>
                        <a:rPr kumimoji="0" lang="sr-Latn-CS" sz="1800" b="0" i="0" u="none" strike="noStrike" cap="none" normalizeH="0" baseline="-25000" dirty="0">
                          <a:ln>
                            <a:noFill/>
                          </a:ln>
                          <a:solidFill>
                            <a:srgbClr val="00B050"/>
                          </a:solidFill>
                          <a:effectLst/>
                          <a:latin typeface="Arial" charset="0"/>
                        </a:rPr>
                        <a:t>34</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sr-Latn-RS" sz="1800" b="0" i="0" u="none" strike="noStrike" cap="none" normalizeH="0" baseline="0" dirty="0">
                          <a:ln>
                            <a:noFill/>
                          </a:ln>
                          <a:solidFill>
                            <a:srgbClr val="00B050"/>
                          </a:solidFill>
                          <a:effectLst/>
                          <a:latin typeface="Arial" charset="0"/>
                        </a:rPr>
                        <a:t>R</a:t>
                      </a:r>
                      <a:r>
                        <a:rPr kumimoji="0" lang="sr-Latn-RS" sz="1800" b="0" i="0" u="none" strike="noStrike" cap="none" normalizeH="0" baseline="30000" dirty="0">
                          <a:ln>
                            <a:noFill/>
                          </a:ln>
                          <a:solidFill>
                            <a:srgbClr val="00B050"/>
                          </a:solidFill>
                          <a:effectLst/>
                          <a:latin typeface="Arial" charset="0"/>
                        </a:rPr>
                        <a:t>2</a:t>
                      </a:r>
                      <a:r>
                        <a:rPr kumimoji="0" lang="sr-Latn-CS" sz="1800" b="0" i="0" u="none" strike="noStrike" cap="none" normalizeH="0" baseline="-25000" dirty="0">
                          <a:ln>
                            <a:noFill/>
                          </a:ln>
                          <a:solidFill>
                            <a:srgbClr val="00B050"/>
                          </a:solidFill>
                          <a:effectLst/>
                          <a:latin typeface="Arial" charset="0"/>
                        </a:rPr>
                        <a:t>4</a:t>
                      </a:r>
                      <a:endParaRPr kumimoji="0" lang="en-US" sz="18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10" name="TextBox 9"/>
          <p:cNvSpPr txBox="1"/>
          <p:nvPr/>
        </p:nvSpPr>
        <p:spPr>
          <a:xfrm>
            <a:off x="4800600" y="2782669"/>
            <a:ext cx="2743200" cy="1200329"/>
          </a:xfrm>
          <a:prstGeom prst="rect">
            <a:avLst/>
          </a:prstGeom>
          <a:noFill/>
        </p:spPr>
        <p:txBody>
          <a:bodyPr wrap="square" rtlCol="0">
            <a:spAutoFit/>
          </a:bodyPr>
          <a:lstStyle/>
          <a:p>
            <a:r>
              <a:rPr lang="sr-Latn-RS" dirty="0"/>
              <a:t>U redovima su:</a:t>
            </a:r>
          </a:p>
          <a:p>
            <a:r>
              <a:rPr lang="sr-Latn-RS" dirty="0"/>
              <a:t>Pouzdanost, CI, …</a:t>
            </a:r>
          </a:p>
          <a:p>
            <a:r>
              <a:rPr lang="sr-Latn-RS" dirty="0"/>
              <a:t>U kolonama su:</a:t>
            </a:r>
          </a:p>
          <a:p>
            <a:r>
              <a:rPr lang="sr-Latn-RS" dirty="0"/>
              <a:t>Pouzdanost, CI, …</a:t>
            </a:r>
            <a:endParaRPr lang="en-US" dirty="0"/>
          </a:p>
        </p:txBody>
      </p:sp>
    </p:spTree>
    <p:extLst>
      <p:ext uri="{BB962C8B-B14F-4D97-AF65-F5344CB8AC3E}">
        <p14:creationId xmlns:p14="http://schemas.microsoft.com/office/powerpoint/2010/main" val="9380257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rmAutofit/>
          </a:bodyPr>
          <a:lstStyle/>
          <a:p>
            <a:pPr eaLnBrk="1" hangingPunct="1"/>
            <a:r>
              <a:rPr lang="sr-Latn-CS" altLang="en-US" dirty="0"/>
              <a:t>Kovarijansa anti-imaža</a:t>
            </a:r>
            <a:endParaRPr lang="en-GB" altLang="en-US" dirty="0"/>
          </a:p>
        </p:txBody>
      </p:sp>
      <p:sp>
        <p:nvSpPr>
          <p:cNvPr id="17411" name="Rectangle 3"/>
          <p:cNvSpPr>
            <a:spLocks noGrp="1" noChangeArrowheads="1"/>
          </p:cNvSpPr>
          <p:nvPr>
            <p:ph idx="1"/>
          </p:nvPr>
        </p:nvSpPr>
        <p:spPr/>
        <p:txBody>
          <a:bodyPr/>
          <a:lstStyle/>
          <a:p>
            <a:pPr eaLnBrk="1" hangingPunct="1">
              <a:lnSpc>
                <a:spcPct val="90000"/>
              </a:lnSpc>
            </a:pPr>
            <a:r>
              <a:rPr lang="sr-Latn-CS" altLang="en-US" dirty="0"/>
              <a:t>Takođe je moguće izračunati i kovarijansu antimaža (rezidualnih skorova koje smo dobili tako što smo za svaku varijablu izračunali predviđenu vrednost na osnovu preostalih varijabli u skupu i onda to oduzeli od jedinice)</a:t>
            </a:r>
          </a:p>
        </p:txBody>
      </p:sp>
    </p:spTree>
    <p:extLst>
      <p:ext uri="{BB962C8B-B14F-4D97-AF65-F5344CB8AC3E}">
        <p14:creationId xmlns:p14="http://schemas.microsoft.com/office/powerpoint/2010/main" val="12901467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rmAutofit/>
          </a:bodyPr>
          <a:lstStyle/>
          <a:p>
            <a:pPr eaLnBrk="1" hangingPunct="1"/>
            <a:r>
              <a:rPr lang="sr-Latn-CS" altLang="en-US" dirty="0"/>
              <a:t>Kovarijansa anti-imaža</a:t>
            </a:r>
            <a:endParaRPr lang="en-GB" altLang="en-US" dirty="0"/>
          </a:p>
        </p:txBody>
      </p:sp>
      <p:sp>
        <p:nvSpPr>
          <p:cNvPr id="17411" name="Rectangle 3"/>
          <p:cNvSpPr>
            <a:spLocks noGrp="1" noChangeArrowheads="1"/>
          </p:cNvSpPr>
          <p:nvPr>
            <p:ph idx="1"/>
          </p:nvPr>
        </p:nvSpPr>
        <p:spPr/>
        <p:txBody>
          <a:bodyPr>
            <a:normAutofit lnSpcReduction="10000"/>
          </a:bodyPr>
          <a:lstStyle/>
          <a:p>
            <a:pPr eaLnBrk="1" hangingPunct="1">
              <a:lnSpc>
                <a:spcPct val="90000"/>
              </a:lnSpc>
            </a:pPr>
            <a:r>
              <a:rPr lang="sr-Latn-CS" altLang="en-US" dirty="0"/>
              <a:t>Koje su dimenzije matrice anti-imaž kovarijansi?</a:t>
            </a:r>
          </a:p>
          <a:p>
            <a:pPr lvl="1">
              <a:lnSpc>
                <a:spcPct val="90000"/>
              </a:lnSpc>
            </a:pPr>
            <a:r>
              <a:rPr lang="sr-Latn-CS" altLang="en-US" dirty="0"/>
              <a:t>k x k</a:t>
            </a:r>
          </a:p>
          <a:p>
            <a:pPr eaLnBrk="1" hangingPunct="1">
              <a:lnSpc>
                <a:spcPct val="90000"/>
              </a:lnSpc>
            </a:pPr>
            <a:r>
              <a:rPr lang="sr-Latn-CS" altLang="en-US" dirty="0"/>
              <a:t>Šta je na dijagonali?</a:t>
            </a:r>
          </a:p>
          <a:p>
            <a:pPr lvl="1">
              <a:lnSpc>
                <a:spcPct val="90000"/>
              </a:lnSpc>
            </a:pPr>
            <a:r>
              <a:rPr lang="sr-Latn-CS" altLang="en-US" dirty="0"/>
              <a:t>1 – R</a:t>
            </a:r>
            <a:r>
              <a:rPr lang="sr-Latn-CS" altLang="en-US" baseline="30000" dirty="0"/>
              <a:t>2</a:t>
            </a:r>
            <a:r>
              <a:rPr lang="sr-Latn-CS" altLang="en-US" dirty="0"/>
              <a:t>, varijansa greške (</a:t>
            </a:r>
            <a:r>
              <a:rPr lang="sr-Latn-CS" altLang="en-US" dirty="0" err="1"/>
              <a:t>unikvitet</a:t>
            </a:r>
            <a:r>
              <a:rPr lang="sr-Latn-CS" altLang="en-US" dirty="0"/>
              <a:t>)</a:t>
            </a:r>
          </a:p>
          <a:p>
            <a:pPr lvl="1"/>
            <a:r>
              <a:rPr lang="sr-Latn-RS" dirty="0"/>
              <a:t>Proporcija varijanse svakog od pitanja na testu (npr. „Šta je pouzdanost?“) koja se ne može objasniti na osnovu svih drugih pitanja na testu, koja je jedinstvena</a:t>
            </a:r>
            <a:endParaRPr lang="sr-Latn-CS" altLang="en-US" dirty="0"/>
          </a:p>
          <a:p>
            <a:pPr eaLnBrk="1" hangingPunct="1">
              <a:lnSpc>
                <a:spcPct val="90000"/>
              </a:lnSpc>
            </a:pPr>
            <a:r>
              <a:rPr lang="sr-Latn-CS" altLang="en-US" dirty="0"/>
              <a:t>Šta je van dijagonale?</a:t>
            </a:r>
          </a:p>
          <a:p>
            <a:pPr lvl="1">
              <a:lnSpc>
                <a:spcPct val="90000"/>
              </a:lnSpc>
            </a:pPr>
            <a:r>
              <a:rPr lang="sr-Latn-CS" altLang="en-US" dirty="0" err="1"/>
              <a:t>Kovarijanse</a:t>
            </a:r>
            <a:r>
              <a:rPr lang="sr-Latn-CS" altLang="en-US" dirty="0"/>
              <a:t> grešaka</a:t>
            </a:r>
          </a:p>
          <a:p>
            <a:pPr lvl="1">
              <a:lnSpc>
                <a:spcPct val="90000"/>
              </a:lnSpc>
            </a:pPr>
            <a:r>
              <a:rPr lang="sr-Latn-CS" altLang="en-US" dirty="0"/>
              <a:t>Parcijalne korelacije svake stavke sa svakom drugom (ali sa obrnutim predznakom)</a:t>
            </a:r>
          </a:p>
          <a:p>
            <a:pPr lvl="1">
              <a:lnSpc>
                <a:spcPct val="90000"/>
              </a:lnSpc>
            </a:pPr>
            <a:r>
              <a:rPr lang="sr-Latn-CS" altLang="en-US" dirty="0"/>
              <a:t>Korelacija između pitanja o pouzdanosti i IC kada bismo držali konstantnim (zanemarili) odgovore na sva druga pitanja</a:t>
            </a:r>
          </a:p>
        </p:txBody>
      </p:sp>
    </p:spTree>
    <p:extLst>
      <p:ext uri="{BB962C8B-B14F-4D97-AF65-F5344CB8AC3E}">
        <p14:creationId xmlns:p14="http://schemas.microsoft.com/office/powerpoint/2010/main" val="2932865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4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4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411">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411">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411">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7411">
                                            <p:txEl>
                                              <p:pRg st="6" end="6"/>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411">
                                            <p:txEl>
                                              <p:pRg st="7" end="7"/>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41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rmAutofit/>
          </a:bodyPr>
          <a:lstStyle/>
          <a:p>
            <a:pPr eaLnBrk="1" hangingPunct="1"/>
            <a:r>
              <a:rPr lang="sr-Latn-CS" altLang="en-US" dirty="0"/>
              <a:t>Kovarijansa anti-imaža</a:t>
            </a:r>
            <a:endParaRPr lang="en-GB" altLang="en-US" dirty="0"/>
          </a:p>
        </p:txBody>
      </p:sp>
      <p:sp>
        <p:nvSpPr>
          <p:cNvPr id="17411" name="Rectangle 3"/>
          <p:cNvSpPr>
            <a:spLocks noGrp="1" noChangeArrowheads="1"/>
          </p:cNvSpPr>
          <p:nvPr>
            <p:ph idx="1"/>
          </p:nvPr>
        </p:nvSpPr>
        <p:spPr/>
        <p:txBody>
          <a:bodyPr>
            <a:normAutofit/>
          </a:bodyPr>
          <a:lstStyle/>
          <a:p>
            <a:pPr eaLnBrk="1" hangingPunct="1">
              <a:lnSpc>
                <a:spcPct val="90000"/>
              </a:lnSpc>
            </a:pPr>
            <a:r>
              <a:rPr lang="sr-Latn-CS" altLang="en-US" dirty="0"/>
              <a:t>Šta je van dijagonale?</a:t>
            </a:r>
          </a:p>
          <a:p>
            <a:pPr lvl="1">
              <a:lnSpc>
                <a:spcPct val="90000"/>
              </a:lnSpc>
            </a:pPr>
            <a:r>
              <a:rPr lang="sr-Latn-CS" altLang="en-US" dirty="0" err="1"/>
              <a:t>Kovarijanse</a:t>
            </a:r>
            <a:r>
              <a:rPr lang="sr-Latn-CS" altLang="en-US" dirty="0"/>
              <a:t> grešaka</a:t>
            </a:r>
          </a:p>
          <a:p>
            <a:r>
              <a:rPr lang="sr-Latn-CS" altLang="en-US" dirty="0"/>
              <a:t>Prema KTT kakve bi trebalo da budu </a:t>
            </a:r>
            <a:r>
              <a:rPr lang="sr-Latn-CS" altLang="en-US" dirty="0" err="1"/>
              <a:t>kovarijanse</a:t>
            </a:r>
            <a:r>
              <a:rPr lang="sr-Latn-CS" altLang="en-US" dirty="0"/>
              <a:t> grešaka?</a:t>
            </a:r>
          </a:p>
          <a:p>
            <a:pPr lvl="1"/>
            <a:r>
              <a:rPr lang="sr-Latn-CS" altLang="en-US" dirty="0"/>
              <a:t>One su po definiciji nulte!</a:t>
            </a:r>
          </a:p>
          <a:p>
            <a:pPr lvl="1"/>
            <a:r>
              <a:rPr lang="sr-Latn-CS" altLang="en-US" dirty="0" err="1"/>
              <a:t>r</a:t>
            </a:r>
            <a:r>
              <a:rPr lang="sr-Latn-CS" altLang="en-US" baseline="-25000" dirty="0" err="1"/>
              <a:t>EjEk</a:t>
            </a:r>
            <a:r>
              <a:rPr lang="sr-Latn-CS" altLang="en-US" dirty="0"/>
              <a:t> = 0</a:t>
            </a:r>
          </a:p>
          <a:p>
            <a:r>
              <a:rPr lang="sr-Latn-CS" altLang="en-US" dirty="0"/>
              <a:t>Videćemo da li je to u praksi zaista tako</a:t>
            </a:r>
            <a:endParaRPr lang="en-US" altLang="en-US" dirty="0"/>
          </a:p>
          <a:p>
            <a:pPr lvl="1"/>
            <a:endParaRPr lang="sr-Latn-CS" altLang="en-US" dirty="0"/>
          </a:p>
        </p:txBody>
      </p:sp>
    </p:spTree>
    <p:extLst>
      <p:ext uri="{BB962C8B-B14F-4D97-AF65-F5344CB8AC3E}">
        <p14:creationId xmlns:p14="http://schemas.microsoft.com/office/powerpoint/2010/main" val="2838427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4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4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41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41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41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sr-Latn-RS" dirty="0" err="1"/>
              <a:t>Kovarijansa</a:t>
            </a:r>
            <a:r>
              <a:rPr lang="sr-Latn-RS" dirty="0"/>
              <a:t> anti-</a:t>
            </a:r>
            <a:r>
              <a:rPr lang="sr-Latn-RS" dirty="0" err="1"/>
              <a:t>imaža</a:t>
            </a:r>
            <a:endParaRPr lang="en-US" dirty="0"/>
          </a:p>
        </p:txBody>
      </p:sp>
      <p:graphicFrame>
        <p:nvGraphicFramePr>
          <p:cNvPr id="8" name="Group 418"/>
          <p:cNvGraphicFramePr>
            <a:graphicFrameLocks noGrp="1"/>
          </p:cNvGraphicFramePr>
          <p:nvPr>
            <p:extLst>
              <p:ext uri="{D42A27DB-BD31-4B8C-83A1-F6EECF244321}">
                <p14:modId xmlns:p14="http://schemas.microsoft.com/office/powerpoint/2010/main" val="2289196569"/>
              </p:ext>
            </p:extLst>
          </p:nvPr>
        </p:nvGraphicFramePr>
        <p:xfrm>
          <a:off x="990600" y="2736265"/>
          <a:ext cx="3352800" cy="1828800"/>
        </p:xfrm>
        <a:graphic>
          <a:graphicData uri="http://schemas.openxmlformats.org/drawingml/2006/table">
            <a:tbl>
              <a:tblPr/>
              <a:tblGrid>
                <a:gridCol w="831552">
                  <a:extLst>
                    <a:ext uri="{9D8B030D-6E8A-4147-A177-3AD203B41FA5}">
                      <a16:colId xmlns:a16="http://schemas.microsoft.com/office/drawing/2014/main" val="20000"/>
                    </a:ext>
                  </a:extLst>
                </a:gridCol>
                <a:gridCol w="840416">
                  <a:extLst>
                    <a:ext uri="{9D8B030D-6E8A-4147-A177-3AD203B41FA5}">
                      <a16:colId xmlns:a16="http://schemas.microsoft.com/office/drawing/2014/main" val="20001"/>
                    </a:ext>
                  </a:extLst>
                </a:gridCol>
                <a:gridCol w="840416">
                  <a:extLst>
                    <a:ext uri="{9D8B030D-6E8A-4147-A177-3AD203B41FA5}">
                      <a16:colId xmlns:a16="http://schemas.microsoft.com/office/drawing/2014/main" val="20002"/>
                    </a:ext>
                  </a:extLst>
                </a:gridCol>
                <a:gridCol w="840416">
                  <a:extLst>
                    <a:ext uri="{9D8B030D-6E8A-4147-A177-3AD203B41FA5}">
                      <a16:colId xmlns:a16="http://schemas.microsoft.com/office/drawing/2014/main" val="20003"/>
                    </a:ext>
                  </a:extLst>
                </a:gridCol>
              </a:tblGrid>
              <a:tr h="460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sr-Latn-RS" sz="1800" b="0" i="0" u="none" strike="noStrike" cap="none" normalizeH="0" baseline="0" dirty="0">
                          <a:ln>
                            <a:noFill/>
                          </a:ln>
                          <a:solidFill>
                            <a:srgbClr val="FF0000"/>
                          </a:solidFill>
                          <a:effectLst/>
                          <a:latin typeface="Arial" charset="0"/>
                        </a:rPr>
                        <a:t>1 -R</a:t>
                      </a:r>
                      <a:r>
                        <a:rPr kumimoji="0" lang="sr-Latn-RS" sz="1800" b="0" i="0" u="none" strike="noStrike" cap="none" normalizeH="0" baseline="30000" dirty="0">
                          <a:ln>
                            <a:noFill/>
                          </a:ln>
                          <a:solidFill>
                            <a:srgbClr val="FF0000"/>
                          </a:solidFill>
                          <a:effectLst/>
                          <a:latin typeface="Arial" charset="0"/>
                        </a:rPr>
                        <a:t>2</a:t>
                      </a:r>
                      <a:r>
                        <a:rPr kumimoji="0" lang="en-US" sz="1800" b="0" i="0" u="none" strike="noStrike" cap="none" normalizeH="0" baseline="-25000" dirty="0">
                          <a:ln>
                            <a:noFill/>
                          </a:ln>
                          <a:solidFill>
                            <a:srgbClr val="FF0000"/>
                          </a:solidFill>
                          <a:effectLst/>
                          <a:latin typeface="Arial"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a</a:t>
                      </a:r>
                      <a:r>
                        <a:rPr kumimoji="0" lang="sr-Latn-CS" sz="1800" b="0" i="0" u="none" strike="noStrike" cap="none" normalizeH="0" baseline="-25000" dirty="0">
                          <a:ln>
                            <a:noFill/>
                          </a:ln>
                          <a:solidFill>
                            <a:srgbClr val="FF0000"/>
                          </a:solidFill>
                          <a:effectLst/>
                          <a:latin typeface="Arial" charset="0"/>
                        </a:rPr>
                        <a:t>2</a:t>
                      </a:r>
                      <a:r>
                        <a:rPr kumimoji="0" lang="en-US" sz="1800" b="0" i="0" u="none" strike="noStrike" cap="none" normalizeH="0" baseline="-25000" dirty="0">
                          <a:ln>
                            <a:noFill/>
                          </a:ln>
                          <a:solidFill>
                            <a:srgbClr val="FF0000"/>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a</a:t>
                      </a:r>
                      <a:r>
                        <a:rPr kumimoji="0" lang="sr-Latn-CS" sz="1800" b="0" i="0" u="none" strike="noStrike" cap="none" normalizeH="0" baseline="-25000" dirty="0">
                          <a:ln>
                            <a:noFill/>
                          </a:ln>
                          <a:solidFill>
                            <a:srgbClr val="FF0000"/>
                          </a:solidFill>
                          <a:effectLst/>
                          <a:latin typeface="Arial" charset="0"/>
                        </a:rPr>
                        <a:t>3</a:t>
                      </a:r>
                      <a:r>
                        <a:rPr kumimoji="0" lang="en-US" sz="1800" b="0" i="0" u="none" strike="noStrike" cap="none" normalizeH="0" baseline="-25000" dirty="0">
                          <a:ln>
                            <a:noFill/>
                          </a:ln>
                          <a:solidFill>
                            <a:srgbClr val="FF0000"/>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a</a:t>
                      </a:r>
                      <a:r>
                        <a:rPr kumimoji="0" lang="sr-Latn-CS" sz="1800" b="0" i="0" u="none" strike="noStrike" cap="none" normalizeH="0" baseline="-25000" dirty="0">
                          <a:ln>
                            <a:noFill/>
                          </a:ln>
                          <a:solidFill>
                            <a:srgbClr val="FF0000"/>
                          </a:solidFill>
                          <a:effectLst/>
                          <a:latin typeface="Arial" charset="0"/>
                        </a:rPr>
                        <a:t>4</a:t>
                      </a:r>
                      <a:r>
                        <a:rPr kumimoji="0" lang="en-US" sz="1800" b="0" i="0" u="none" strike="noStrike" cap="none" normalizeH="0" baseline="-25000" dirty="0">
                          <a:ln>
                            <a:noFill/>
                          </a:ln>
                          <a:solidFill>
                            <a:srgbClr val="FF0000"/>
                          </a:solidFill>
                          <a:effectLst/>
                          <a:latin typeface="Arial"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57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a</a:t>
                      </a:r>
                      <a:r>
                        <a:rPr kumimoji="0" lang="en-US" sz="1800" b="0" i="0" u="none" strike="noStrike" cap="none" normalizeH="0" baseline="-25000" dirty="0">
                          <a:ln>
                            <a:noFill/>
                          </a:ln>
                          <a:solidFill>
                            <a:srgbClr val="FF0000"/>
                          </a:solidFill>
                          <a:effectLst/>
                          <a:latin typeface="Arial" charset="0"/>
                        </a:rPr>
                        <a:t>1</a:t>
                      </a:r>
                      <a:r>
                        <a:rPr kumimoji="0" lang="sr-Latn-CS" sz="1800" b="0" i="0" u="none" strike="noStrike" cap="none" normalizeH="0" baseline="-25000" dirty="0">
                          <a:ln>
                            <a:noFill/>
                          </a:ln>
                          <a:solidFill>
                            <a:srgbClr val="FF0000"/>
                          </a:solidFill>
                          <a:effectLst/>
                          <a:latin typeface="Arial" charset="0"/>
                        </a:rPr>
                        <a:t>2</a:t>
                      </a:r>
                      <a:endParaRPr kumimoji="0" lang="en-US" sz="1800" b="0" i="0" u="none" strike="noStrike" cap="none" normalizeH="0" baseline="-25000" dirty="0">
                        <a:ln>
                          <a:noFill/>
                        </a:ln>
                        <a:solidFill>
                          <a:srgbClr val="FF0000"/>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sr-Latn-RS" sz="1800" b="0" i="0" u="none" strike="noStrike" cap="none" normalizeH="0" baseline="0" dirty="0">
                          <a:ln>
                            <a:noFill/>
                          </a:ln>
                          <a:solidFill>
                            <a:srgbClr val="FF0000"/>
                          </a:solidFill>
                          <a:effectLst/>
                          <a:latin typeface="Arial" charset="0"/>
                        </a:rPr>
                        <a:t>1- R</a:t>
                      </a:r>
                      <a:r>
                        <a:rPr kumimoji="0" lang="sr-Latn-RS" sz="1800" b="0" i="0" u="none" strike="noStrike" cap="none" normalizeH="0" baseline="30000" dirty="0">
                          <a:ln>
                            <a:noFill/>
                          </a:ln>
                          <a:solidFill>
                            <a:srgbClr val="FF0000"/>
                          </a:solidFill>
                          <a:effectLst/>
                          <a:latin typeface="Arial" charset="0"/>
                        </a:rPr>
                        <a:t>2</a:t>
                      </a:r>
                      <a:r>
                        <a:rPr kumimoji="0" lang="sr-Latn-CS" sz="1800" b="0" i="0" u="none" strike="noStrike" cap="none" normalizeH="0" baseline="-25000" dirty="0">
                          <a:ln>
                            <a:noFill/>
                          </a:ln>
                          <a:solidFill>
                            <a:srgbClr val="FF0000"/>
                          </a:solidFill>
                          <a:effectLst/>
                          <a:latin typeface="Arial" charset="0"/>
                        </a:rPr>
                        <a:t>2</a:t>
                      </a:r>
                      <a:endParaRPr kumimoji="0" lang="en-US" sz="1800" b="0" i="0" u="none" strike="noStrike" cap="none" normalizeH="0" baseline="-25000" dirty="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a</a:t>
                      </a:r>
                      <a:r>
                        <a:rPr kumimoji="0" lang="sr-Latn-CS" sz="1800" b="0" i="0" u="none" strike="noStrike" cap="none" normalizeH="0" baseline="-25000" dirty="0">
                          <a:ln>
                            <a:noFill/>
                          </a:ln>
                          <a:solidFill>
                            <a:srgbClr val="FF0000"/>
                          </a:solidFill>
                          <a:effectLst/>
                          <a:latin typeface="Arial" charset="0"/>
                        </a:rPr>
                        <a:t>32</a:t>
                      </a:r>
                      <a:endParaRPr kumimoji="0" lang="en-US" sz="1800" b="0" i="0" u="none" strike="noStrike" cap="none" normalizeH="0" baseline="-25000" dirty="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a</a:t>
                      </a:r>
                      <a:r>
                        <a:rPr kumimoji="0" lang="sr-Latn-CS" sz="1800" b="0" i="0" u="none" strike="noStrike" cap="none" normalizeH="0" baseline="-25000" dirty="0">
                          <a:ln>
                            <a:noFill/>
                          </a:ln>
                          <a:solidFill>
                            <a:srgbClr val="FF0000"/>
                          </a:solidFill>
                          <a:effectLst/>
                          <a:latin typeface="Arial" charset="0"/>
                        </a:rPr>
                        <a:t>42</a:t>
                      </a:r>
                      <a:endParaRPr kumimoji="0" lang="en-US" sz="1800" b="0" i="0" u="none" strike="noStrike" cap="none" normalizeH="0" baseline="-25000" dirty="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476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a</a:t>
                      </a:r>
                      <a:r>
                        <a:rPr kumimoji="0" lang="en-US" sz="1800" b="0" i="0" u="none" strike="noStrike" cap="none" normalizeH="0" baseline="-25000" dirty="0">
                          <a:ln>
                            <a:noFill/>
                          </a:ln>
                          <a:solidFill>
                            <a:srgbClr val="FF0000"/>
                          </a:solidFill>
                          <a:effectLst/>
                          <a:latin typeface="Arial" charset="0"/>
                        </a:rPr>
                        <a:t>1</a:t>
                      </a:r>
                      <a:r>
                        <a:rPr kumimoji="0" lang="sr-Latn-CS" sz="1800" b="0" i="0" u="none" strike="noStrike" cap="none" normalizeH="0" baseline="-25000" dirty="0">
                          <a:ln>
                            <a:noFill/>
                          </a:ln>
                          <a:solidFill>
                            <a:srgbClr val="FF0000"/>
                          </a:solidFill>
                          <a:effectLst/>
                          <a:latin typeface="Arial" charset="0"/>
                        </a:rPr>
                        <a:t>3</a:t>
                      </a:r>
                      <a:endParaRPr kumimoji="0" lang="en-US" sz="1800" b="0" i="0" u="none" strike="noStrike" cap="none" normalizeH="0" baseline="-25000" dirty="0">
                        <a:ln>
                          <a:noFill/>
                        </a:ln>
                        <a:solidFill>
                          <a:srgbClr val="FF0000"/>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a</a:t>
                      </a:r>
                      <a:r>
                        <a:rPr kumimoji="0" lang="sr-Latn-CS" sz="1800" b="0" i="0" u="none" strike="noStrike" cap="none" normalizeH="0" baseline="-25000" dirty="0">
                          <a:ln>
                            <a:noFill/>
                          </a:ln>
                          <a:solidFill>
                            <a:srgbClr val="FF0000"/>
                          </a:solidFill>
                          <a:effectLst/>
                          <a:latin typeface="Arial" charset="0"/>
                        </a:rPr>
                        <a:t>23</a:t>
                      </a:r>
                      <a:endParaRPr kumimoji="0" lang="en-US" sz="1800" b="0" i="0" u="none" strike="noStrike" cap="none" normalizeH="0" baseline="-25000" dirty="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sr-Latn-RS" sz="1800" b="0" i="0" u="none" strike="noStrike" cap="none" normalizeH="0" baseline="0" dirty="0">
                          <a:ln>
                            <a:noFill/>
                          </a:ln>
                          <a:solidFill>
                            <a:srgbClr val="FF0000"/>
                          </a:solidFill>
                          <a:effectLst/>
                          <a:latin typeface="Arial" charset="0"/>
                        </a:rPr>
                        <a:t>1- R</a:t>
                      </a:r>
                      <a:r>
                        <a:rPr kumimoji="0" lang="sr-Latn-RS" sz="1800" b="0" i="0" u="none" strike="noStrike" cap="none" normalizeH="0" baseline="30000" dirty="0">
                          <a:ln>
                            <a:noFill/>
                          </a:ln>
                          <a:solidFill>
                            <a:srgbClr val="FF0000"/>
                          </a:solidFill>
                          <a:effectLst/>
                          <a:latin typeface="Arial" charset="0"/>
                        </a:rPr>
                        <a:t>2</a:t>
                      </a:r>
                      <a:r>
                        <a:rPr kumimoji="0" lang="sr-Latn-CS" sz="1800" b="0" i="0" u="none" strike="noStrike" cap="none" normalizeH="0" baseline="-25000" dirty="0">
                          <a:ln>
                            <a:noFill/>
                          </a:ln>
                          <a:solidFill>
                            <a:srgbClr val="FF0000"/>
                          </a:solidFill>
                          <a:effectLst/>
                          <a:latin typeface="Arial" charset="0"/>
                        </a:rPr>
                        <a:t>3</a:t>
                      </a:r>
                      <a:endParaRPr kumimoji="0" lang="en-US" sz="1800" b="0" i="0" u="none" strike="noStrike" cap="none" normalizeH="0" baseline="-25000" dirty="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a</a:t>
                      </a:r>
                      <a:r>
                        <a:rPr kumimoji="0" lang="sr-Latn-CS" sz="1800" b="0" i="0" u="none" strike="noStrike" cap="none" normalizeH="0" baseline="-25000" dirty="0">
                          <a:ln>
                            <a:noFill/>
                          </a:ln>
                          <a:solidFill>
                            <a:srgbClr val="FF0000"/>
                          </a:solidFill>
                          <a:effectLst/>
                          <a:latin typeface="Arial" charset="0"/>
                        </a:rPr>
                        <a:t>43</a:t>
                      </a:r>
                      <a:endParaRPr kumimoji="0" lang="en-US" sz="1800" b="0" i="0" u="none" strike="noStrike" cap="none" normalizeH="0" baseline="-25000" dirty="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635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a</a:t>
                      </a:r>
                      <a:r>
                        <a:rPr kumimoji="0" lang="en-US" sz="1800" b="0" i="0" u="none" strike="noStrike" cap="none" normalizeH="0" baseline="-25000" dirty="0">
                          <a:ln>
                            <a:noFill/>
                          </a:ln>
                          <a:solidFill>
                            <a:srgbClr val="FF0000"/>
                          </a:solidFill>
                          <a:effectLst/>
                          <a:latin typeface="Arial" charset="0"/>
                        </a:rPr>
                        <a:t>1</a:t>
                      </a:r>
                      <a:r>
                        <a:rPr kumimoji="0" lang="sr-Latn-CS" sz="1800" b="0" i="0" u="none" strike="noStrike" cap="none" normalizeH="0" baseline="-25000" dirty="0">
                          <a:ln>
                            <a:noFill/>
                          </a:ln>
                          <a:solidFill>
                            <a:srgbClr val="FF0000"/>
                          </a:solidFill>
                          <a:effectLst/>
                          <a:latin typeface="Arial" charset="0"/>
                        </a:rPr>
                        <a:t>4</a:t>
                      </a:r>
                      <a:endParaRPr kumimoji="0" lang="en-US" sz="1800" b="0" i="0" u="none" strike="noStrike" cap="none" normalizeH="0" baseline="-25000" dirty="0">
                        <a:ln>
                          <a:noFill/>
                        </a:ln>
                        <a:solidFill>
                          <a:srgbClr val="FF0000"/>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a</a:t>
                      </a:r>
                      <a:r>
                        <a:rPr kumimoji="0" lang="sr-Latn-CS" sz="1800" b="0" i="0" u="none" strike="noStrike" cap="none" normalizeH="0" baseline="-25000" dirty="0">
                          <a:ln>
                            <a:noFill/>
                          </a:ln>
                          <a:solidFill>
                            <a:srgbClr val="FF0000"/>
                          </a:solidFill>
                          <a:effectLst/>
                          <a:latin typeface="Arial" charset="0"/>
                        </a:rPr>
                        <a:t>24</a:t>
                      </a:r>
                      <a:endParaRPr kumimoji="0" lang="en-US" sz="1800" b="0" i="0" u="none" strike="noStrike" cap="none" normalizeH="0" baseline="-25000" dirty="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rgbClr val="FF0000"/>
                          </a:solidFill>
                          <a:effectLst/>
                          <a:latin typeface="Arial" charset="0"/>
                        </a:rPr>
                        <a:t>a</a:t>
                      </a:r>
                      <a:r>
                        <a:rPr kumimoji="0" lang="sr-Latn-CS" sz="1800" b="0" i="0" u="none" strike="noStrike" cap="none" normalizeH="0" baseline="-25000" dirty="0">
                          <a:ln>
                            <a:noFill/>
                          </a:ln>
                          <a:solidFill>
                            <a:srgbClr val="FF0000"/>
                          </a:solidFill>
                          <a:effectLst/>
                          <a:latin typeface="Arial" charset="0"/>
                        </a:rPr>
                        <a:t>34</a:t>
                      </a:r>
                      <a:endParaRPr kumimoji="0" lang="en-US" sz="1800" b="0" i="0" u="none" strike="noStrike" cap="none" normalizeH="0" baseline="-25000" dirty="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sr-Latn-RS" sz="1800" b="0" i="0" u="none" strike="noStrike" cap="none" normalizeH="0" baseline="0" dirty="0">
                          <a:ln>
                            <a:noFill/>
                          </a:ln>
                          <a:solidFill>
                            <a:srgbClr val="FF0000"/>
                          </a:solidFill>
                          <a:effectLst/>
                          <a:latin typeface="Arial" charset="0"/>
                        </a:rPr>
                        <a:t>1- R</a:t>
                      </a:r>
                      <a:r>
                        <a:rPr kumimoji="0" lang="sr-Latn-RS" sz="1800" b="0" i="0" u="none" strike="noStrike" cap="none" normalizeH="0" baseline="30000" dirty="0">
                          <a:ln>
                            <a:noFill/>
                          </a:ln>
                          <a:solidFill>
                            <a:srgbClr val="FF0000"/>
                          </a:solidFill>
                          <a:effectLst/>
                          <a:latin typeface="Arial" charset="0"/>
                        </a:rPr>
                        <a:t>2</a:t>
                      </a:r>
                      <a:r>
                        <a:rPr kumimoji="0" lang="sr-Latn-CS" sz="1800" b="0" i="0" u="none" strike="noStrike" cap="none" normalizeH="0" baseline="-25000" dirty="0">
                          <a:ln>
                            <a:noFill/>
                          </a:ln>
                          <a:solidFill>
                            <a:srgbClr val="FF0000"/>
                          </a:solidFill>
                          <a:effectLst/>
                          <a:latin typeface="Arial" charset="0"/>
                        </a:rPr>
                        <a:t>4</a:t>
                      </a:r>
                      <a:endParaRPr kumimoji="0" lang="en-US" sz="1800" b="0" i="0" u="none" strike="noStrike" cap="none" normalizeH="0" baseline="-25000" dirty="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10" name="TextBox 9"/>
          <p:cNvSpPr txBox="1"/>
          <p:nvPr/>
        </p:nvSpPr>
        <p:spPr>
          <a:xfrm>
            <a:off x="4800600" y="2782669"/>
            <a:ext cx="2743200" cy="1200329"/>
          </a:xfrm>
          <a:prstGeom prst="rect">
            <a:avLst/>
          </a:prstGeom>
          <a:noFill/>
        </p:spPr>
        <p:txBody>
          <a:bodyPr wrap="square" rtlCol="0">
            <a:spAutoFit/>
          </a:bodyPr>
          <a:lstStyle/>
          <a:p>
            <a:r>
              <a:rPr lang="sr-Latn-RS" dirty="0"/>
              <a:t>U redovima su:</a:t>
            </a:r>
          </a:p>
          <a:p>
            <a:r>
              <a:rPr lang="sr-Latn-RS" dirty="0"/>
              <a:t>Pouzdanost, CI, …</a:t>
            </a:r>
          </a:p>
          <a:p>
            <a:r>
              <a:rPr lang="sr-Latn-RS" dirty="0"/>
              <a:t>U kolonama su:</a:t>
            </a:r>
          </a:p>
          <a:p>
            <a:r>
              <a:rPr lang="sr-Latn-RS" dirty="0"/>
              <a:t>Pouzdanost, CI, …</a:t>
            </a:r>
            <a:endParaRPr lang="en-US" dirty="0"/>
          </a:p>
        </p:txBody>
      </p:sp>
    </p:spTree>
    <p:extLst>
      <p:ext uri="{BB962C8B-B14F-4D97-AF65-F5344CB8AC3E}">
        <p14:creationId xmlns:p14="http://schemas.microsoft.com/office/powerpoint/2010/main" val="40977117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F9AE2-E1C6-B8F3-DFFD-0AF8F2A5C5B0}"/>
              </a:ext>
            </a:extLst>
          </p:cNvPr>
          <p:cNvSpPr>
            <a:spLocks noGrp="1"/>
          </p:cNvSpPr>
          <p:nvPr>
            <p:ph type="title"/>
          </p:nvPr>
        </p:nvSpPr>
        <p:spPr/>
        <p:txBody>
          <a:bodyPr/>
          <a:lstStyle/>
          <a:p>
            <a:r>
              <a:rPr lang="sr-Latn-RS" dirty="0"/>
              <a:t>Razlaganje matrice </a:t>
            </a:r>
            <a:r>
              <a:rPr lang="sr-Latn-RS" dirty="0" err="1"/>
              <a:t>kovarijansi</a:t>
            </a:r>
            <a:endParaRPr lang="sr-Latn-RS" dirty="0"/>
          </a:p>
        </p:txBody>
      </p:sp>
      <p:sp>
        <p:nvSpPr>
          <p:cNvPr id="3" name="Content Placeholder 2">
            <a:extLst>
              <a:ext uri="{FF2B5EF4-FFF2-40B4-BE49-F238E27FC236}">
                <a16:creationId xmlns:a16="http://schemas.microsoft.com/office/drawing/2014/main" id="{3621D1D5-E648-609C-34BE-DCD4D41209A0}"/>
              </a:ext>
            </a:extLst>
          </p:cNvPr>
          <p:cNvSpPr>
            <a:spLocks noGrp="1"/>
          </p:cNvSpPr>
          <p:nvPr>
            <p:ph idx="1"/>
          </p:nvPr>
        </p:nvSpPr>
        <p:spPr/>
        <p:txBody>
          <a:bodyPr/>
          <a:lstStyle/>
          <a:p>
            <a:r>
              <a:rPr lang="sr-Latn-RS" dirty="0"/>
              <a:t>Ono što važi za skor pojedinačnog ispitanika (</a:t>
            </a:r>
            <a:r>
              <a:rPr lang="sr-Latn-CS" altLang="en-US" dirty="0">
                <a:solidFill>
                  <a:schemeClr val="tx1">
                    <a:lumMod val="65000"/>
                    <a:lumOff val="35000"/>
                  </a:schemeClr>
                </a:solidFill>
              </a:rPr>
              <a:t>X = </a:t>
            </a:r>
            <a:r>
              <a:rPr lang="sr-Latn-CS" altLang="en-US" dirty="0">
                <a:solidFill>
                  <a:srgbClr val="00B050"/>
                </a:solidFill>
              </a:rPr>
              <a:t>T</a:t>
            </a:r>
            <a:r>
              <a:rPr lang="sr-Latn-CS" altLang="en-US" dirty="0">
                <a:solidFill>
                  <a:schemeClr val="tx1">
                    <a:lumMod val="65000"/>
                    <a:lumOff val="35000"/>
                  </a:schemeClr>
                </a:solidFill>
              </a:rPr>
              <a:t> + </a:t>
            </a:r>
            <a:r>
              <a:rPr lang="sr-Latn-CS" altLang="en-US" dirty="0">
                <a:solidFill>
                  <a:srgbClr val="FF0000"/>
                </a:solidFill>
              </a:rPr>
              <a:t>E</a:t>
            </a:r>
            <a:r>
              <a:rPr lang="sr-Latn-RS" dirty="0"/>
              <a:t>), i za matricu skorova (</a:t>
            </a:r>
            <a:r>
              <a:rPr lang="en-US" dirty="0"/>
              <a:t>Z</a:t>
            </a:r>
            <a:r>
              <a:rPr lang="sr-Latn-RS" dirty="0"/>
              <a:t> </a:t>
            </a:r>
            <a:r>
              <a:rPr lang="en-US" dirty="0"/>
              <a:t>=</a:t>
            </a:r>
            <a:r>
              <a:rPr lang="sr-Latn-RS" dirty="0"/>
              <a:t> </a:t>
            </a:r>
            <a:r>
              <a:rPr lang="en-US" dirty="0">
                <a:solidFill>
                  <a:srgbClr val="00B050"/>
                </a:solidFill>
              </a:rPr>
              <a:t>Z’</a:t>
            </a:r>
            <a:r>
              <a:rPr lang="sr-Latn-RS" dirty="0"/>
              <a:t> </a:t>
            </a:r>
            <a:r>
              <a:rPr lang="en-US" dirty="0"/>
              <a:t>+</a:t>
            </a:r>
            <a:r>
              <a:rPr lang="sr-Latn-RS" dirty="0"/>
              <a:t> </a:t>
            </a:r>
            <a:r>
              <a:rPr lang="en-US" dirty="0">
                <a:solidFill>
                  <a:srgbClr val="FF0000"/>
                </a:solidFill>
              </a:rPr>
              <a:t>E</a:t>
            </a:r>
            <a:r>
              <a:rPr lang="sr-Latn-RS" dirty="0"/>
              <a:t>), važi i za matricu </a:t>
            </a:r>
            <a:r>
              <a:rPr lang="sr-Latn-RS" dirty="0" err="1"/>
              <a:t>kovarijansi</a:t>
            </a:r>
            <a:endParaRPr lang="sr-Latn-RS" dirty="0"/>
          </a:p>
        </p:txBody>
      </p:sp>
      <p:graphicFrame>
        <p:nvGraphicFramePr>
          <p:cNvPr id="4" name="Group 418">
            <a:extLst>
              <a:ext uri="{FF2B5EF4-FFF2-40B4-BE49-F238E27FC236}">
                <a16:creationId xmlns:a16="http://schemas.microsoft.com/office/drawing/2014/main" id="{31182C16-508B-C7BD-9D70-36320119A8DE}"/>
              </a:ext>
            </a:extLst>
          </p:cNvPr>
          <p:cNvGraphicFramePr>
            <a:graphicFrameLocks noGrp="1"/>
          </p:cNvGraphicFramePr>
          <p:nvPr>
            <p:extLst>
              <p:ext uri="{D42A27DB-BD31-4B8C-83A1-F6EECF244321}">
                <p14:modId xmlns:p14="http://schemas.microsoft.com/office/powerpoint/2010/main" val="2321248690"/>
              </p:ext>
            </p:extLst>
          </p:nvPr>
        </p:nvGraphicFramePr>
        <p:xfrm>
          <a:off x="161879" y="3581400"/>
          <a:ext cx="2387926" cy="1361872"/>
        </p:xfrm>
        <a:graphic>
          <a:graphicData uri="http://schemas.openxmlformats.org/drawingml/2006/table">
            <a:tbl>
              <a:tblPr/>
              <a:tblGrid>
                <a:gridCol w="592246">
                  <a:extLst>
                    <a:ext uri="{9D8B030D-6E8A-4147-A177-3AD203B41FA5}">
                      <a16:colId xmlns:a16="http://schemas.microsoft.com/office/drawing/2014/main" val="20000"/>
                    </a:ext>
                  </a:extLst>
                </a:gridCol>
                <a:gridCol w="598560">
                  <a:extLst>
                    <a:ext uri="{9D8B030D-6E8A-4147-A177-3AD203B41FA5}">
                      <a16:colId xmlns:a16="http://schemas.microsoft.com/office/drawing/2014/main" val="20001"/>
                    </a:ext>
                  </a:extLst>
                </a:gridCol>
                <a:gridCol w="598560">
                  <a:extLst>
                    <a:ext uri="{9D8B030D-6E8A-4147-A177-3AD203B41FA5}">
                      <a16:colId xmlns:a16="http://schemas.microsoft.com/office/drawing/2014/main" val="20002"/>
                    </a:ext>
                  </a:extLst>
                </a:gridCol>
                <a:gridCol w="598560">
                  <a:extLst>
                    <a:ext uri="{9D8B030D-6E8A-4147-A177-3AD203B41FA5}">
                      <a16:colId xmlns:a16="http://schemas.microsoft.com/office/drawing/2014/main" val="20003"/>
                    </a:ext>
                  </a:extLst>
                </a:gridCol>
              </a:tblGrid>
              <a:tr h="342832">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400" b="0" i="0" u="none" strike="noStrike" cap="none" normalizeH="0" baseline="0" dirty="0">
                          <a:ln>
                            <a:noFill/>
                          </a:ln>
                          <a:solidFill>
                            <a:schemeClr val="tx1"/>
                          </a:solidFill>
                          <a:effectLst/>
                          <a:latin typeface="Arial" charset="0"/>
                        </a:rPr>
                        <a:t>r</a:t>
                      </a:r>
                      <a:r>
                        <a:rPr kumimoji="0" lang="en-US" sz="1400" b="0" i="0" u="none" strike="noStrike" cap="none" normalizeH="0" baseline="-25000" dirty="0">
                          <a:ln>
                            <a:noFill/>
                          </a:ln>
                          <a:solidFill>
                            <a:schemeClr val="tx1"/>
                          </a:solidFill>
                          <a:effectLst/>
                          <a:latin typeface="Arial" charset="0"/>
                        </a:rPr>
                        <a:t>11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400" b="0" i="0" u="none" strike="noStrike" cap="none" normalizeH="0" baseline="0" dirty="0">
                          <a:ln>
                            <a:noFill/>
                          </a:ln>
                          <a:solidFill>
                            <a:schemeClr val="tx1"/>
                          </a:solidFill>
                          <a:effectLst/>
                          <a:latin typeface="Arial" charset="0"/>
                        </a:rPr>
                        <a:t>r</a:t>
                      </a:r>
                      <a:r>
                        <a:rPr kumimoji="0" lang="sr-Latn-CS" sz="1400" b="0" i="0" u="none" strike="noStrike" cap="none" normalizeH="0" baseline="-25000" dirty="0">
                          <a:ln>
                            <a:noFill/>
                          </a:ln>
                          <a:solidFill>
                            <a:schemeClr val="tx1"/>
                          </a:solidFill>
                          <a:effectLst/>
                          <a:latin typeface="Arial" charset="0"/>
                        </a:rPr>
                        <a:t>2</a:t>
                      </a:r>
                      <a:r>
                        <a:rPr kumimoji="0" lang="en-US" sz="1400" b="0" i="0" u="none" strike="noStrike" cap="none" normalizeH="0" baseline="-25000" dirty="0">
                          <a:ln>
                            <a:noFill/>
                          </a:ln>
                          <a:solidFill>
                            <a:schemeClr val="tx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400" b="0" i="0" u="none" strike="noStrike" cap="none" normalizeH="0" baseline="0" dirty="0">
                          <a:ln>
                            <a:noFill/>
                          </a:ln>
                          <a:solidFill>
                            <a:schemeClr val="tx1"/>
                          </a:solidFill>
                          <a:effectLst/>
                          <a:latin typeface="Arial" charset="0"/>
                        </a:rPr>
                        <a:t>r</a:t>
                      </a:r>
                      <a:r>
                        <a:rPr kumimoji="0" lang="sr-Latn-CS" sz="1400" b="0" i="0" u="none" strike="noStrike" cap="none" normalizeH="0" baseline="-25000" dirty="0">
                          <a:ln>
                            <a:noFill/>
                          </a:ln>
                          <a:solidFill>
                            <a:schemeClr val="tx1"/>
                          </a:solidFill>
                          <a:effectLst/>
                          <a:latin typeface="Arial" charset="0"/>
                        </a:rPr>
                        <a:t>3</a:t>
                      </a:r>
                      <a:r>
                        <a:rPr kumimoji="0" lang="en-US" sz="1400" b="0" i="0" u="none" strike="noStrike" cap="none" normalizeH="0" baseline="-25000" dirty="0">
                          <a:ln>
                            <a:noFill/>
                          </a:ln>
                          <a:solidFill>
                            <a:schemeClr val="tx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400" b="0" i="0" u="none" strike="noStrike" cap="none" normalizeH="0" baseline="0" dirty="0">
                          <a:ln>
                            <a:noFill/>
                          </a:ln>
                          <a:solidFill>
                            <a:schemeClr val="tx1"/>
                          </a:solidFill>
                          <a:effectLst/>
                          <a:latin typeface="Arial" charset="0"/>
                        </a:rPr>
                        <a:t>r</a:t>
                      </a:r>
                      <a:r>
                        <a:rPr kumimoji="0" lang="sr-Latn-CS" sz="1400" b="0" i="0" u="none" strike="noStrike" cap="none" normalizeH="0" baseline="-25000" dirty="0">
                          <a:ln>
                            <a:noFill/>
                          </a:ln>
                          <a:solidFill>
                            <a:schemeClr val="tx1"/>
                          </a:solidFill>
                          <a:effectLst/>
                          <a:latin typeface="Arial" charset="0"/>
                        </a:rPr>
                        <a:t>4</a:t>
                      </a:r>
                      <a:r>
                        <a:rPr kumimoji="0" lang="en-US" sz="1400" b="0" i="0" u="none" strike="noStrike" cap="none" normalizeH="0" baseline="-25000" dirty="0">
                          <a:ln>
                            <a:noFill/>
                          </a:ln>
                          <a:solidFill>
                            <a:schemeClr val="tx1"/>
                          </a:solidFill>
                          <a:effectLst/>
                          <a:latin typeface="Arial"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4046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400" b="0" i="0" u="none" strike="noStrike" cap="none" normalizeH="0" baseline="0">
                          <a:ln>
                            <a:noFill/>
                          </a:ln>
                          <a:solidFill>
                            <a:schemeClr val="tx1"/>
                          </a:solidFill>
                          <a:effectLst/>
                          <a:latin typeface="Arial" charset="0"/>
                        </a:rPr>
                        <a:t>r</a:t>
                      </a:r>
                      <a:r>
                        <a:rPr kumimoji="0" lang="en-US" sz="1400" b="0" i="0" u="none" strike="noStrike" cap="none" normalizeH="0" baseline="-25000">
                          <a:ln>
                            <a:noFill/>
                          </a:ln>
                          <a:solidFill>
                            <a:schemeClr val="tx1"/>
                          </a:solidFill>
                          <a:effectLst/>
                          <a:latin typeface="Arial" charset="0"/>
                        </a:rPr>
                        <a:t>1</a:t>
                      </a:r>
                      <a:r>
                        <a:rPr kumimoji="0" lang="sr-Latn-CS" sz="1400" b="0" i="0" u="none" strike="noStrike" cap="none" normalizeH="0" baseline="-25000">
                          <a:ln>
                            <a:noFill/>
                          </a:ln>
                          <a:solidFill>
                            <a:schemeClr val="tx1"/>
                          </a:solidFill>
                          <a:effectLst/>
                          <a:latin typeface="Arial" charset="0"/>
                        </a:rPr>
                        <a:t>2</a:t>
                      </a:r>
                      <a:endParaRPr kumimoji="0" lang="en-US" sz="1400" b="0" i="0" u="none" strike="noStrike" cap="none" normalizeH="0" baseline="-2500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400" b="0" i="0" u="none" strike="noStrike" cap="none" normalizeH="0" baseline="0" dirty="0">
                          <a:ln>
                            <a:noFill/>
                          </a:ln>
                          <a:solidFill>
                            <a:schemeClr val="tx1"/>
                          </a:solidFill>
                          <a:effectLst/>
                          <a:latin typeface="Arial" charset="0"/>
                        </a:rPr>
                        <a:t>r</a:t>
                      </a:r>
                      <a:r>
                        <a:rPr kumimoji="0" lang="sr-Latn-CS" sz="1400" b="0" i="0" u="none" strike="noStrike" cap="none" normalizeH="0" baseline="-25000" dirty="0">
                          <a:ln>
                            <a:noFill/>
                          </a:ln>
                          <a:solidFill>
                            <a:schemeClr val="tx1"/>
                          </a:solidFill>
                          <a:effectLst/>
                          <a:latin typeface="Arial" charset="0"/>
                        </a:rPr>
                        <a:t>22</a:t>
                      </a:r>
                      <a:endParaRPr kumimoji="0" lang="en-US" sz="14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400" b="0" i="0" u="none" strike="noStrike" cap="none" normalizeH="0" baseline="0" dirty="0">
                          <a:ln>
                            <a:noFill/>
                          </a:ln>
                          <a:solidFill>
                            <a:schemeClr val="tx1"/>
                          </a:solidFill>
                          <a:effectLst/>
                          <a:latin typeface="Arial" charset="0"/>
                        </a:rPr>
                        <a:t>r</a:t>
                      </a:r>
                      <a:r>
                        <a:rPr kumimoji="0" lang="sr-Latn-CS" sz="1400" b="0" i="0" u="none" strike="noStrike" cap="none" normalizeH="0" baseline="-25000" dirty="0">
                          <a:ln>
                            <a:noFill/>
                          </a:ln>
                          <a:solidFill>
                            <a:schemeClr val="tx1"/>
                          </a:solidFill>
                          <a:effectLst/>
                          <a:latin typeface="Arial" charset="0"/>
                        </a:rPr>
                        <a:t>32</a:t>
                      </a:r>
                      <a:endParaRPr kumimoji="0" lang="en-US" sz="14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400" b="0" i="0" u="none" strike="noStrike" cap="none" normalizeH="0" baseline="0">
                          <a:ln>
                            <a:noFill/>
                          </a:ln>
                          <a:solidFill>
                            <a:schemeClr val="tx1"/>
                          </a:solidFill>
                          <a:effectLst/>
                          <a:latin typeface="Arial" charset="0"/>
                        </a:rPr>
                        <a:t>r</a:t>
                      </a:r>
                      <a:r>
                        <a:rPr kumimoji="0" lang="sr-Latn-CS" sz="1400" b="0" i="0" u="none" strike="noStrike" cap="none" normalizeH="0" baseline="-25000">
                          <a:ln>
                            <a:noFill/>
                          </a:ln>
                          <a:solidFill>
                            <a:schemeClr val="tx1"/>
                          </a:solidFill>
                          <a:effectLst/>
                          <a:latin typeface="Arial" charset="0"/>
                        </a:rPr>
                        <a:t>42</a:t>
                      </a:r>
                      <a:endParaRPr kumimoji="0" lang="en-US" sz="1400" b="0" i="0" u="none" strike="noStrike" cap="none" normalizeH="0" baseline="-2500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33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400" b="0" i="0" u="none" strike="noStrike" cap="none" normalizeH="0" baseline="0">
                          <a:ln>
                            <a:noFill/>
                          </a:ln>
                          <a:solidFill>
                            <a:schemeClr val="tx1"/>
                          </a:solidFill>
                          <a:effectLst/>
                          <a:latin typeface="Arial" charset="0"/>
                        </a:rPr>
                        <a:t>r</a:t>
                      </a:r>
                      <a:r>
                        <a:rPr kumimoji="0" lang="en-US" sz="1400" b="0" i="0" u="none" strike="noStrike" cap="none" normalizeH="0" baseline="-25000">
                          <a:ln>
                            <a:noFill/>
                          </a:ln>
                          <a:solidFill>
                            <a:schemeClr val="tx1"/>
                          </a:solidFill>
                          <a:effectLst/>
                          <a:latin typeface="Arial" charset="0"/>
                        </a:rPr>
                        <a:t>1</a:t>
                      </a:r>
                      <a:r>
                        <a:rPr kumimoji="0" lang="sr-Latn-CS" sz="1400" b="0" i="0" u="none" strike="noStrike" cap="none" normalizeH="0" baseline="-25000">
                          <a:ln>
                            <a:noFill/>
                          </a:ln>
                          <a:solidFill>
                            <a:schemeClr val="tx1"/>
                          </a:solidFill>
                          <a:effectLst/>
                          <a:latin typeface="Arial" charset="0"/>
                        </a:rPr>
                        <a:t>3</a:t>
                      </a:r>
                      <a:endParaRPr kumimoji="0" lang="en-US" sz="1400" b="0" i="0" u="none" strike="noStrike" cap="none" normalizeH="0" baseline="-2500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400" b="0" i="0" u="none" strike="noStrike" cap="none" normalizeH="0" baseline="0">
                          <a:ln>
                            <a:noFill/>
                          </a:ln>
                          <a:solidFill>
                            <a:schemeClr val="tx1"/>
                          </a:solidFill>
                          <a:effectLst/>
                          <a:latin typeface="Arial" charset="0"/>
                        </a:rPr>
                        <a:t>r</a:t>
                      </a:r>
                      <a:r>
                        <a:rPr kumimoji="0" lang="sr-Latn-CS" sz="1400" b="0" i="0" u="none" strike="noStrike" cap="none" normalizeH="0" baseline="-25000">
                          <a:ln>
                            <a:noFill/>
                          </a:ln>
                          <a:solidFill>
                            <a:schemeClr val="tx1"/>
                          </a:solidFill>
                          <a:effectLst/>
                          <a:latin typeface="Arial" charset="0"/>
                        </a:rPr>
                        <a:t>23</a:t>
                      </a:r>
                      <a:endParaRPr kumimoji="0" lang="en-US" sz="1400" b="0" i="0" u="none" strike="noStrike" cap="none" normalizeH="0" baseline="-2500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400" b="0" i="0" u="none" strike="noStrike" cap="none" normalizeH="0" baseline="0">
                          <a:ln>
                            <a:noFill/>
                          </a:ln>
                          <a:solidFill>
                            <a:schemeClr val="tx1"/>
                          </a:solidFill>
                          <a:effectLst/>
                          <a:latin typeface="Arial" charset="0"/>
                        </a:rPr>
                        <a:t>r</a:t>
                      </a:r>
                      <a:r>
                        <a:rPr kumimoji="0" lang="sr-Latn-CS" sz="1400" b="0" i="0" u="none" strike="noStrike" cap="none" normalizeH="0" baseline="-25000">
                          <a:ln>
                            <a:noFill/>
                          </a:ln>
                          <a:solidFill>
                            <a:schemeClr val="tx1"/>
                          </a:solidFill>
                          <a:effectLst/>
                          <a:latin typeface="Arial" charset="0"/>
                        </a:rPr>
                        <a:t>33</a:t>
                      </a:r>
                      <a:endParaRPr kumimoji="0" lang="en-US" sz="1400" b="0" i="0" u="none" strike="noStrike" cap="none" normalizeH="0" baseline="-2500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400" b="0" i="0" u="none" strike="noStrike" cap="none" normalizeH="0" baseline="0" dirty="0">
                          <a:ln>
                            <a:noFill/>
                          </a:ln>
                          <a:solidFill>
                            <a:schemeClr val="tx1"/>
                          </a:solidFill>
                          <a:effectLst/>
                          <a:latin typeface="Arial" charset="0"/>
                        </a:rPr>
                        <a:t>r</a:t>
                      </a:r>
                      <a:r>
                        <a:rPr kumimoji="0" lang="sr-Latn-CS" sz="1400" b="0" i="0" u="none" strike="noStrike" cap="none" normalizeH="0" baseline="-25000" dirty="0">
                          <a:ln>
                            <a:noFill/>
                          </a:ln>
                          <a:solidFill>
                            <a:schemeClr val="tx1"/>
                          </a:solidFill>
                          <a:effectLst/>
                          <a:latin typeface="Arial" charset="0"/>
                        </a:rPr>
                        <a:t>43</a:t>
                      </a:r>
                      <a:endParaRPr kumimoji="0" lang="en-US" sz="14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45197">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400" b="0" i="0" u="none" strike="noStrike" cap="none" normalizeH="0" baseline="0">
                          <a:ln>
                            <a:noFill/>
                          </a:ln>
                          <a:solidFill>
                            <a:schemeClr val="tx1"/>
                          </a:solidFill>
                          <a:effectLst/>
                          <a:latin typeface="Arial" charset="0"/>
                        </a:rPr>
                        <a:t>r</a:t>
                      </a:r>
                      <a:r>
                        <a:rPr kumimoji="0" lang="en-US" sz="1400" b="0" i="0" u="none" strike="noStrike" cap="none" normalizeH="0" baseline="-25000">
                          <a:ln>
                            <a:noFill/>
                          </a:ln>
                          <a:solidFill>
                            <a:schemeClr val="tx1"/>
                          </a:solidFill>
                          <a:effectLst/>
                          <a:latin typeface="Arial" charset="0"/>
                        </a:rPr>
                        <a:t>1</a:t>
                      </a:r>
                      <a:r>
                        <a:rPr kumimoji="0" lang="sr-Latn-CS" sz="1400" b="0" i="0" u="none" strike="noStrike" cap="none" normalizeH="0" baseline="-25000">
                          <a:ln>
                            <a:noFill/>
                          </a:ln>
                          <a:solidFill>
                            <a:schemeClr val="tx1"/>
                          </a:solidFill>
                          <a:effectLst/>
                          <a:latin typeface="Arial" charset="0"/>
                        </a:rPr>
                        <a:t>4</a:t>
                      </a:r>
                      <a:endParaRPr kumimoji="0" lang="en-US" sz="1400" b="0" i="0" u="none" strike="noStrike" cap="none" normalizeH="0" baseline="-2500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400" b="0" i="0" u="none" strike="noStrike" cap="none" normalizeH="0" baseline="0">
                          <a:ln>
                            <a:noFill/>
                          </a:ln>
                          <a:solidFill>
                            <a:schemeClr val="tx1"/>
                          </a:solidFill>
                          <a:effectLst/>
                          <a:latin typeface="Arial" charset="0"/>
                        </a:rPr>
                        <a:t>r</a:t>
                      </a:r>
                      <a:r>
                        <a:rPr kumimoji="0" lang="sr-Latn-CS" sz="1400" b="0" i="0" u="none" strike="noStrike" cap="none" normalizeH="0" baseline="-25000">
                          <a:ln>
                            <a:noFill/>
                          </a:ln>
                          <a:solidFill>
                            <a:schemeClr val="tx1"/>
                          </a:solidFill>
                          <a:effectLst/>
                          <a:latin typeface="Arial" charset="0"/>
                        </a:rPr>
                        <a:t>24</a:t>
                      </a:r>
                      <a:endParaRPr kumimoji="0" lang="en-US" sz="1400" b="0" i="0" u="none" strike="noStrike" cap="none" normalizeH="0" baseline="-2500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400" b="0" i="0" u="none" strike="noStrike" cap="none" normalizeH="0" baseline="0">
                          <a:ln>
                            <a:noFill/>
                          </a:ln>
                          <a:solidFill>
                            <a:schemeClr val="tx1"/>
                          </a:solidFill>
                          <a:effectLst/>
                          <a:latin typeface="Arial" charset="0"/>
                        </a:rPr>
                        <a:t>r</a:t>
                      </a:r>
                      <a:r>
                        <a:rPr kumimoji="0" lang="sr-Latn-CS" sz="1400" b="0" i="0" u="none" strike="noStrike" cap="none" normalizeH="0" baseline="-25000">
                          <a:ln>
                            <a:noFill/>
                          </a:ln>
                          <a:solidFill>
                            <a:schemeClr val="tx1"/>
                          </a:solidFill>
                          <a:effectLst/>
                          <a:latin typeface="Arial" charset="0"/>
                        </a:rPr>
                        <a:t>34</a:t>
                      </a:r>
                      <a:endParaRPr kumimoji="0" lang="en-US" sz="1400" b="0" i="0" u="none" strike="noStrike" cap="none" normalizeH="0" baseline="-2500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400" b="0" i="0" u="none" strike="noStrike" cap="none" normalizeH="0" baseline="0" dirty="0">
                          <a:ln>
                            <a:noFill/>
                          </a:ln>
                          <a:solidFill>
                            <a:schemeClr val="tx1"/>
                          </a:solidFill>
                          <a:effectLst/>
                          <a:latin typeface="Arial" charset="0"/>
                        </a:rPr>
                        <a:t>r</a:t>
                      </a:r>
                      <a:r>
                        <a:rPr kumimoji="0" lang="sr-Latn-CS" sz="1400" b="0" i="0" u="none" strike="noStrike" cap="none" normalizeH="0" baseline="-25000" dirty="0">
                          <a:ln>
                            <a:noFill/>
                          </a:ln>
                          <a:solidFill>
                            <a:schemeClr val="tx1"/>
                          </a:solidFill>
                          <a:effectLst/>
                          <a:latin typeface="Arial" charset="0"/>
                        </a:rPr>
                        <a:t>44</a:t>
                      </a:r>
                      <a:endParaRPr kumimoji="0" lang="en-US" sz="1400" b="0" i="0" u="none" strike="noStrike" cap="none" normalizeH="0" baseline="-2500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graphicFrame>
        <p:nvGraphicFramePr>
          <p:cNvPr id="5" name="Group 418">
            <a:extLst>
              <a:ext uri="{FF2B5EF4-FFF2-40B4-BE49-F238E27FC236}">
                <a16:creationId xmlns:a16="http://schemas.microsoft.com/office/drawing/2014/main" id="{D804C355-927F-3282-9EAF-0F8E0AD2F853}"/>
              </a:ext>
            </a:extLst>
          </p:cNvPr>
          <p:cNvGraphicFramePr>
            <a:graphicFrameLocks noGrp="1"/>
          </p:cNvGraphicFramePr>
          <p:nvPr>
            <p:extLst>
              <p:ext uri="{D42A27DB-BD31-4B8C-83A1-F6EECF244321}">
                <p14:modId xmlns:p14="http://schemas.microsoft.com/office/powerpoint/2010/main" val="792893730"/>
              </p:ext>
            </p:extLst>
          </p:nvPr>
        </p:nvGraphicFramePr>
        <p:xfrm>
          <a:off x="3200400" y="3581400"/>
          <a:ext cx="2387926" cy="1361872"/>
        </p:xfrm>
        <a:graphic>
          <a:graphicData uri="http://schemas.openxmlformats.org/drawingml/2006/table">
            <a:tbl>
              <a:tblPr/>
              <a:tblGrid>
                <a:gridCol w="592246">
                  <a:extLst>
                    <a:ext uri="{9D8B030D-6E8A-4147-A177-3AD203B41FA5}">
                      <a16:colId xmlns:a16="http://schemas.microsoft.com/office/drawing/2014/main" val="20000"/>
                    </a:ext>
                  </a:extLst>
                </a:gridCol>
                <a:gridCol w="598560">
                  <a:extLst>
                    <a:ext uri="{9D8B030D-6E8A-4147-A177-3AD203B41FA5}">
                      <a16:colId xmlns:a16="http://schemas.microsoft.com/office/drawing/2014/main" val="20001"/>
                    </a:ext>
                  </a:extLst>
                </a:gridCol>
                <a:gridCol w="598560">
                  <a:extLst>
                    <a:ext uri="{9D8B030D-6E8A-4147-A177-3AD203B41FA5}">
                      <a16:colId xmlns:a16="http://schemas.microsoft.com/office/drawing/2014/main" val="20002"/>
                    </a:ext>
                  </a:extLst>
                </a:gridCol>
                <a:gridCol w="598560">
                  <a:extLst>
                    <a:ext uri="{9D8B030D-6E8A-4147-A177-3AD203B41FA5}">
                      <a16:colId xmlns:a16="http://schemas.microsoft.com/office/drawing/2014/main" val="20003"/>
                    </a:ext>
                  </a:extLst>
                </a:gridCol>
              </a:tblGrid>
              <a:tr h="342832">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sr-Latn-RS" sz="1400" b="0" i="0" u="none" strike="noStrike" cap="none" normalizeH="0" baseline="0" dirty="0">
                          <a:ln>
                            <a:noFill/>
                          </a:ln>
                          <a:solidFill>
                            <a:srgbClr val="00B050"/>
                          </a:solidFill>
                          <a:effectLst/>
                          <a:latin typeface="Arial" charset="0"/>
                        </a:rPr>
                        <a:t>R</a:t>
                      </a:r>
                      <a:r>
                        <a:rPr kumimoji="0" lang="sr-Latn-RS" sz="1400" b="0" i="0" u="none" strike="noStrike" cap="none" normalizeH="0" baseline="30000" dirty="0">
                          <a:ln>
                            <a:noFill/>
                          </a:ln>
                          <a:solidFill>
                            <a:srgbClr val="00B050"/>
                          </a:solidFill>
                          <a:effectLst/>
                          <a:latin typeface="Arial" charset="0"/>
                        </a:rPr>
                        <a:t>2</a:t>
                      </a:r>
                      <a:r>
                        <a:rPr kumimoji="0" lang="en-US" sz="1400" b="0" i="0" u="none" strike="noStrike" cap="none" normalizeH="0" baseline="-25000" dirty="0">
                          <a:ln>
                            <a:noFill/>
                          </a:ln>
                          <a:solidFill>
                            <a:srgbClr val="00B050"/>
                          </a:solidFill>
                          <a:effectLst/>
                          <a:latin typeface="Arial"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400" b="0" i="0" u="none" strike="noStrike" cap="none" normalizeH="0" baseline="0" dirty="0">
                          <a:ln>
                            <a:noFill/>
                          </a:ln>
                          <a:solidFill>
                            <a:srgbClr val="00B050"/>
                          </a:solidFill>
                          <a:effectLst/>
                          <a:latin typeface="Arial" charset="0"/>
                        </a:rPr>
                        <a:t>r'</a:t>
                      </a:r>
                      <a:r>
                        <a:rPr kumimoji="0" lang="sr-Latn-CS" sz="1400" b="0" i="0" u="none" strike="noStrike" cap="none" normalizeH="0" baseline="-25000" dirty="0">
                          <a:ln>
                            <a:noFill/>
                          </a:ln>
                          <a:solidFill>
                            <a:srgbClr val="00B050"/>
                          </a:solidFill>
                          <a:effectLst/>
                          <a:latin typeface="Arial" charset="0"/>
                        </a:rPr>
                        <a:t>2</a:t>
                      </a:r>
                      <a:r>
                        <a:rPr kumimoji="0" lang="en-US" sz="1400" b="0" i="0" u="none" strike="noStrike" cap="none" normalizeH="0" baseline="-25000" dirty="0">
                          <a:ln>
                            <a:noFill/>
                          </a:ln>
                          <a:solidFill>
                            <a:srgbClr val="00B050"/>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400" b="0" i="0" u="none" strike="noStrike" cap="none" normalizeH="0" baseline="0" dirty="0">
                          <a:ln>
                            <a:noFill/>
                          </a:ln>
                          <a:solidFill>
                            <a:srgbClr val="00B050"/>
                          </a:solidFill>
                          <a:effectLst/>
                          <a:latin typeface="Arial" charset="0"/>
                        </a:rPr>
                        <a:t>r'</a:t>
                      </a:r>
                      <a:r>
                        <a:rPr kumimoji="0" lang="sr-Latn-CS" sz="1400" b="0" i="0" u="none" strike="noStrike" cap="none" normalizeH="0" baseline="-25000" dirty="0">
                          <a:ln>
                            <a:noFill/>
                          </a:ln>
                          <a:solidFill>
                            <a:srgbClr val="00B050"/>
                          </a:solidFill>
                          <a:effectLst/>
                          <a:latin typeface="Arial" charset="0"/>
                        </a:rPr>
                        <a:t>3</a:t>
                      </a:r>
                      <a:r>
                        <a:rPr kumimoji="0" lang="en-US" sz="1400" b="0" i="0" u="none" strike="noStrike" cap="none" normalizeH="0" baseline="-25000" dirty="0">
                          <a:ln>
                            <a:noFill/>
                          </a:ln>
                          <a:solidFill>
                            <a:srgbClr val="00B050"/>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400" b="0" i="0" u="none" strike="noStrike" cap="none" normalizeH="0" baseline="0" dirty="0">
                          <a:ln>
                            <a:noFill/>
                          </a:ln>
                          <a:solidFill>
                            <a:srgbClr val="00B050"/>
                          </a:solidFill>
                          <a:effectLst/>
                          <a:latin typeface="Arial" charset="0"/>
                        </a:rPr>
                        <a:t>r'</a:t>
                      </a:r>
                      <a:r>
                        <a:rPr kumimoji="0" lang="sr-Latn-CS" sz="1400" b="0" i="0" u="none" strike="noStrike" cap="none" normalizeH="0" baseline="-25000" dirty="0">
                          <a:ln>
                            <a:noFill/>
                          </a:ln>
                          <a:solidFill>
                            <a:srgbClr val="00B050"/>
                          </a:solidFill>
                          <a:effectLst/>
                          <a:latin typeface="Arial" charset="0"/>
                        </a:rPr>
                        <a:t>4</a:t>
                      </a:r>
                      <a:r>
                        <a:rPr kumimoji="0" lang="en-US" sz="1400" b="0" i="0" u="none" strike="noStrike" cap="none" normalizeH="0" baseline="-25000" dirty="0">
                          <a:ln>
                            <a:noFill/>
                          </a:ln>
                          <a:solidFill>
                            <a:srgbClr val="00B050"/>
                          </a:solidFill>
                          <a:effectLst/>
                          <a:latin typeface="Arial"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4046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400" b="0" i="0" u="none" strike="noStrike" cap="none" normalizeH="0" baseline="0" dirty="0">
                          <a:ln>
                            <a:noFill/>
                          </a:ln>
                          <a:solidFill>
                            <a:srgbClr val="00B050"/>
                          </a:solidFill>
                          <a:effectLst/>
                          <a:latin typeface="Arial" charset="0"/>
                        </a:rPr>
                        <a:t>r'</a:t>
                      </a:r>
                      <a:r>
                        <a:rPr kumimoji="0" lang="en-US" sz="1400" b="0" i="0" u="none" strike="noStrike" cap="none" normalizeH="0" baseline="-25000" dirty="0">
                          <a:ln>
                            <a:noFill/>
                          </a:ln>
                          <a:solidFill>
                            <a:srgbClr val="00B050"/>
                          </a:solidFill>
                          <a:effectLst/>
                          <a:latin typeface="Arial" charset="0"/>
                        </a:rPr>
                        <a:t>1</a:t>
                      </a:r>
                      <a:r>
                        <a:rPr kumimoji="0" lang="sr-Latn-CS" sz="1400" b="0" i="0" u="none" strike="noStrike" cap="none" normalizeH="0" baseline="-25000" dirty="0">
                          <a:ln>
                            <a:noFill/>
                          </a:ln>
                          <a:solidFill>
                            <a:srgbClr val="00B050"/>
                          </a:solidFill>
                          <a:effectLst/>
                          <a:latin typeface="Arial" charset="0"/>
                        </a:rPr>
                        <a:t>2</a:t>
                      </a:r>
                      <a:endParaRPr kumimoji="0" lang="en-US" sz="1400" b="0" i="0" u="none" strike="noStrike" cap="none" normalizeH="0" baseline="-25000" dirty="0">
                        <a:ln>
                          <a:noFill/>
                        </a:ln>
                        <a:solidFill>
                          <a:srgbClr val="00B050"/>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sr-Latn-RS" sz="1400" b="0" i="0" u="none" strike="noStrike" cap="none" normalizeH="0" baseline="0" dirty="0">
                          <a:ln>
                            <a:noFill/>
                          </a:ln>
                          <a:solidFill>
                            <a:srgbClr val="00B050"/>
                          </a:solidFill>
                          <a:effectLst/>
                          <a:latin typeface="Arial" charset="0"/>
                        </a:rPr>
                        <a:t>R</a:t>
                      </a:r>
                      <a:r>
                        <a:rPr kumimoji="0" lang="sr-Latn-RS" sz="1400" b="0" i="0" u="none" strike="noStrike" cap="none" normalizeH="0" baseline="30000" dirty="0">
                          <a:ln>
                            <a:noFill/>
                          </a:ln>
                          <a:solidFill>
                            <a:srgbClr val="00B050"/>
                          </a:solidFill>
                          <a:effectLst/>
                          <a:latin typeface="Arial" charset="0"/>
                        </a:rPr>
                        <a:t>2</a:t>
                      </a:r>
                      <a:r>
                        <a:rPr kumimoji="0" lang="sr-Latn-CS" sz="1400" b="0" i="0" u="none" strike="noStrike" cap="none" normalizeH="0" baseline="-25000" dirty="0">
                          <a:ln>
                            <a:noFill/>
                          </a:ln>
                          <a:solidFill>
                            <a:srgbClr val="00B050"/>
                          </a:solidFill>
                          <a:effectLst/>
                          <a:latin typeface="Arial" charset="0"/>
                        </a:rPr>
                        <a:t>2</a:t>
                      </a:r>
                      <a:endParaRPr kumimoji="0" lang="en-US" sz="14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400" b="0" i="0" u="none" strike="noStrike" cap="none" normalizeH="0" baseline="0" dirty="0">
                          <a:ln>
                            <a:noFill/>
                          </a:ln>
                          <a:solidFill>
                            <a:srgbClr val="00B050"/>
                          </a:solidFill>
                          <a:effectLst/>
                          <a:latin typeface="Arial" charset="0"/>
                        </a:rPr>
                        <a:t>r'</a:t>
                      </a:r>
                      <a:r>
                        <a:rPr kumimoji="0" lang="sr-Latn-CS" sz="1400" b="0" i="0" u="none" strike="noStrike" cap="none" normalizeH="0" baseline="-25000" dirty="0">
                          <a:ln>
                            <a:noFill/>
                          </a:ln>
                          <a:solidFill>
                            <a:srgbClr val="00B050"/>
                          </a:solidFill>
                          <a:effectLst/>
                          <a:latin typeface="Arial" charset="0"/>
                        </a:rPr>
                        <a:t>32</a:t>
                      </a:r>
                      <a:endParaRPr kumimoji="0" lang="en-US" sz="14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400" b="0" i="0" u="none" strike="noStrike" cap="none" normalizeH="0" baseline="0" dirty="0">
                          <a:ln>
                            <a:noFill/>
                          </a:ln>
                          <a:solidFill>
                            <a:srgbClr val="00B050"/>
                          </a:solidFill>
                          <a:effectLst/>
                          <a:latin typeface="Arial" charset="0"/>
                        </a:rPr>
                        <a:t>r'</a:t>
                      </a:r>
                      <a:r>
                        <a:rPr kumimoji="0" lang="sr-Latn-CS" sz="1400" b="0" i="0" u="none" strike="noStrike" cap="none" normalizeH="0" baseline="-25000" dirty="0">
                          <a:ln>
                            <a:noFill/>
                          </a:ln>
                          <a:solidFill>
                            <a:srgbClr val="00B050"/>
                          </a:solidFill>
                          <a:effectLst/>
                          <a:latin typeface="Arial" charset="0"/>
                        </a:rPr>
                        <a:t>42</a:t>
                      </a:r>
                      <a:endParaRPr kumimoji="0" lang="en-US" sz="14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33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400" b="0" i="0" u="none" strike="noStrike" cap="none" normalizeH="0" baseline="0" dirty="0">
                          <a:ln>
                            <a:noFill/>
                          </a:ln>
                          <a:solidFill>
                            <a:srgbClr val="00B050"/>
                          </a:solidFill>
                          <a:effectLst/>
                          <a:latin typeface="Arial" charset="0"/>
                        </a:rPr>
                        <a:t>r'</a:t>
                      </a:r>
                      <a:r>
                        <a:rPr kumimoji="0" lang="en-US" sz="1400" b="0" i="0" u="none" strike="noStrike" cap="none" normalizeH="0" baseline="-25000" dirty="0">
                          <a:ln>
                            <a:noFill/>
                          </a:ln>
                          <a:solidFill>
                            <a:srgbClr val="00B050"/>
                          </a:solidFill>
                          <a:effectLst/>
                          <a:latin typeface="Arial" charset="0"/>
                        </a:rPr>
                        <a:t>1</a:t>
                      </a:r>
                      <a:r>
                        <a:rPr kumimoji="0" lang="sr-Latn-CS" sz="1400" b="0" i="0" u="none" strike="noStrike" cap="none" normalizeH="0" baseline="-25000" dirty="0">
                          <a:ln>
                            <a:noFill/>
                          </a:ln>
                          <a:solidFill>
                            <a:srgbClr val="00B050"/>
                          </a:solidFill>
                          <a:effectLst/>
                          <a:latin typeface="Arial" charset="0"/>
                        </a:rPr>
                        <a:t>3</a:t>
                      </a:r>
                      <a:endParaRPr kumimoji="0" lang="en-US" sz="1400" b="0" i="0" u="none" strike="noStrike" cap="none" normalizeH="0" baseline="-25000" dirty="0">
                        <a:ln>
                          <a:noFill/>
                        </a:ln>
                        <a:solidFill>
                          <a:srgbClr val="00B050"/>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400" b="0" i="0" u="none" strike="noStrike" cap="none" normalizeH="0" baseline="0" dirty="0">
                          <a:ln>
                            <a:noFill/>
                          </a:ln>
                          <a:solidFill>
                            <a:srgbClr val="00B050"/>
                          </a:solidFill>
                          <a:effectLst/>
                          <a:latin typeface="Arial" charset="0"/>
                        </a:rPr>
                        <a:t>r'</a:t>
                      </a:r>
                      <a:r>
                        <a:rPr kumimoji="0" lang="sr-Latn-CS" sz="1400" b="0" i="0" u="none" strike="noStrike" cap="none" normalizeH="0" baseline="-25000" dirty="0">
                          <a:ln>
                            <a:noFill/>
                          </a:ln>
                          <a:solidFill>
                            <a:srgbClr val="00B050"/>
                          </a:solidFill>
                          <a:effectLst/>
                          <a:latin typeface="Arial" charset="0"/>
                        </a:rPr>
                        <a:t>23</a:t>
                      </a:r>
                      <a:endParaRPr kumimoji="0" lang="en-US" sz="14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sr-Latn-RS" sz="1400" b="0" i="0" u="none" strike="noStrike" cap="none" normalizeH="0" baseline="0" dirty="0">
                          <a:ln>
                            <a:noFill/>
                          </a:ln>
                          <a:solidFill>
                            <a:srgbClr val="00B050"/>
                          </a:solidFill>
                          <a:effectLst/>
                          <a:latin typeface="Arial" charset="0"/>
                        </a:rPr>
                        <a:t>R</a:t>
                      </a:r>
                      <a:r>
                        <a:rPr kumimoji="0" lang="sr-Latn-RS" sz="1400" b="0" i="0" u="none" strike="noStrike" cap="none" normalizeH="0" baseline="30000" dirty="0">
                          <a:ln>
                            <a:noFill/>
                          </a:ln>
                          <a:solidFill>
                            <a:srgbClr val="00B050"/>
                          </a:solidFill>
                          <a:effectLst/>
                          <a:latin typeface="Arial" charset="0"/>
                        </a:rPr>
                        <a:t>2</a:t>
                      </a:r>
                      <a:r>
                        <a:rPr kumimoji="0" lang="sr-Latn-CS" sz="1400" b="0" i="0" u="none" strike="noStrike" cap="none" normalizeH="0" baseline="-25000" dirty="0">
                          <a:ln>
                            <a:noFill/>
                          </a:ln>
                          <a:solidFill>
                            <a:srgbClr val="00B050"/>
                          </a:solidFill>
                          <a:effectLst/>
                          <a:latin typeface="Arial" charset="0"/>
                        </a:rPr>
                        <a:t>3</a:t>
                      </a:r>
                      <a:endParaRPr kumimoji="0" lang="en-US" sz="14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400" b="0" i="0" u="none" strike="noStrike" cap="none" normalizeH="0" baseline="0" dirty="0">
                          <a:ln>
                            <a:noFill/>
                          </a:ln>
                          <a:solidFill>
                            <a:srgbClr val="00B050"/>
                          </a:solidFill>
                          <a:effectLst/>
                          <a:latin typeface="Arial" charset="0"/>
                        </a:rPr>
                        <a:t>r'</a:t>
                      </a:r>
                      <a:r>
                        <a:rPr kumimoji="0" lang="sr-Latn-CS" sz="1400" b="0" i="0" u="none" strike="noStrike" cap="none" normalizeH="0" baseline="-25000" dirty="0">
                          <a:ln>
                            <a:noFill/>
                          </a:ln>
                          <a:solidFill>
                            <a:srgbClr val="00B050"/>
                          </a:solidFill>
                          <a:effectLst/>
                          <a:latin typeface="Arial" charset="0"/>
                        </a:rPr>
                        <a:t>43</a:t>
                      </a:r>
                      <a:endParaRPr kumimoji="0" lang="en-US" sz="14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45197">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400" b="0" i="0" u="none" strike="noStrike" cap="none" normalizeH="0" baseline="0" dirty="0">
                          <a:ln>
                            <a:noFill/>
                          </a:ln>
                          <a:solidFill>
                            <a:srgbClr val="00B050"/>
                          </a:solidFill>
                          <a:effectLst/>
                          <a:latin typeface="Arial" charset="0"/>
                        </a:rPr>
                        <a:t>r'</a:t>
                      </a:r>
                      <a:r>
                        <a:rPr kumimoji="0" lang="en-US" sz="1400" b="0" i="0" u="none" strike="noStrike" cap="none" normalizeH="0" baseline="-25000" dirty="0">
                          <a:ln>
                            <a:noFill/>
                          </a:ln>
                          <a:solidFill>
                            <a:srgbClr val="00B050"/>
                          </a:solidFill>
                          <a:effectLst/>
                          <a:latin typeface="Arial" charset="0"/>
                        </a:rPr>
                        <a:t>1</a:t>
                      </a:r>
                      <a:r>
                        <a:rPr kumimoji="0" lang="sr-Latn-CS" sz="1400" b="0" i="0" u="none" strike="noStrike" cap="none" normalizeH="0" baseline="-25000" dirty="0">
                          <a:ln>
                            <a:noFill/>
                          </a:ln>
                          <a:solidFill>
                            <a:srgbClr val="00B050"/>
                          </a:solidFill>
                          <a:effectLst/>
                          <a:latin typeface="Arial" charset="0"/>
                        </a:rPr>
                        <a:t>4</a:t>
                      </a:r>
                      <a:endParaRPr kumimoji="0" lang="en-US" sz="1400" b="0" i="0" u="none" strike="noStrike" cap="none" normalizeH="0" baseline="-25000" dirty="0">
                        <a:ln>
                          <a:noFill/>
                        </a:ln>
                        <a:solidFill>
                          <a:srgbClr val="00B050"/>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400" b="0" i="0" u="none" strike="noStrike" cap="none" normalizeH="0" baseline="0" dirty="0">
                          <a:ln>
                            <a:noFill/>
                          </a:ln>
                          <a:solidFill>
                            <a:srgbClr val="00B050"/>
                          </a:solidFill>
                          <a:effectLst/>
                          <a:latin typeface="Arial" charset="0"/>
                        </a:rPr>
                        <a:t>r'</a:t>
                      </a:r>
                      <a:r>
                        <a:rPr kumimoji="0" lang="sr-Latn-CS" sz="1400" b="0" i="0" u="none" strike="noStrike" cap="none" normalizeH="0" baseline="-25000" dirty="0">
                          <a:ln>
                            <a:noFill/>
                          </a:ln>
                          <a:solidFill>
                            <a:srgbClr val="00B050"/>
                          </a:solidFill>
                          <a:effectLst/>
                          <a:latin typeface="Arial" charset="0"/>
                        </a:rPr>
                        <a:t>24</a:t>
                      </a:r>
                      <a:endParaRPr kumimoji="0" lang="en-US" sz="14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400" b="0" i="0" u="none" strike="noStrike" cap="none" normalizeH="0" baseline="0" dirty="0">
                          <a:ln>
                            <a:noFill/>
                          </a:ln>
                          <a:solidFill>
                            <a:srgbClr val="00B050"/>
                          </a:solidFill>
                          <a:effectLst/>
                          <a:latin typeface="Arial" charset="0"/>
                        </a:rPr>
                        <a:t>r'</a:t>
                      </a:r>
                      <a:r>
                        <a:rPr kumimoji="0" lang="sr-Latn-CS" sz="1400" b="0" i="0" u="none" strike="noStrike" cap="none" normalizeH="0" baseline="-25000" dirty="0">
                          <a:ln>
                            <a:noFill/>
                          </a:ln>
                          <a:solidFill>
                            <a:srgbClr val="00B050"/>
                          </a:solidFill>
                          <a:effectLst/>
                          <a:latin typeface="Arial" charset="0"/>
                        </a:rPr>
                        <a:t>34</a:t>
                      </a:r>
                      <a:endParaRPr kumimoji="0" lang="en-US" sz="14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sr-Latn-RS" sz="1400" b="0" i="0" u="none" strike="noStrike" cap="none" normalizeH="0" baseline="0" dirty="0">
                          <a:ln>
                            <a:noFill/>
                          </a:ln>
                          <a:solidFill>
                            <a:srgbClr val="00B050"/>
                          </a:solidFill>
                          <a:effectLst/>
                          <a:latin typeface="Arial" charset="0"/>
                        </a:rPr>
                        <a:t>R</a:t>
                      </a:r>
                      <a:r>
                        <a:rPr kumimoji="0" lang="sr-Latn-RS" sz="1400" b="0" i="0" u="none" strike="noStrike" cap="none" normalizeH="0" baseline="30000" dirty="0">
                          <a:ln>
                            <a:noFill/>
                          </a:ln>
                          <a:solidFill>
                            <a:srgbClr val="00B050"/>
                          </a:solidFill>
                          <a:effectLst/>
                          <a:latin typeface="Arial" charset="0"/>
                        </a:rPr>
                        <a:t>2</a:t>
                      </a:r>
                      <a:r>
                        <a:rPr kumimoji="0" lang="sr-Latn-CS" sz="1400" b="0" i="0" u="none" strike="noStrike" cap="none" normalizeH="0" baseline="-25000" dirty="0">
                          <a:ln>
                            <a:noFill/>
                          </a:ln>
                          <a:solidFill>
                            <a:srgbClr val="00B050"/>
                          </a:solidFill>
                          <a:effectLst/>
                          <a:latin typeface="Arial" charset="0"/>
                        </a:rPr>
                        <a:t>4</a:t>
                      </a:r>
                      <a:endParaRPr kumimoji="0" lang="en-US" sz="1400" b="0" i="0" u="none" strike="noStrike" cap="none" normalizeH="0" baseline="-25000" dirty="0">
                        <a:ln>
                          <a:noFill/>
                        </a:ln>
                        <a:solidFill>
                          <a:srgbClr val="00B050"/>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graphicFrame>
        <p:nvGraphicFramePr>
          <p:cNvPr id="6" name="Group 418">
            <a:extLst>
              <a:ext uri="{FF2B5EF4-FFF2-40B4-BE49-F238E27FC236}">
                <a16:creationId xmlns:a16="http://schemas.microsoft.com/office/drawing/2014/main" id="{1B6785F7-0133-598D-8B5E-124C0A61EAFD}"/>
              </a:ext>
            </a:extLst>
          </p:cNvPr>
          <p:cNvGraphicFramePr>
            <a:graphicFrameLocks noGrp="1"/>
          </p:cNvGraphicFramePr>
          <p:nvPr>
            <p:extLst>
              <p:ext uri="{D42A27DB-BD31-4B8C-83A1-F6EECF244321}">
                <p14:modId xmlns:p14="http://schemas.microsoft.com/office/powerpoint/2010/main" val="3360566467"/>
              </p:ext>
            </p:extLst>
          </p:nvPr>
        </p:nvGraphicFramePr>
        <p:xfrm>
          <a:off x="6238921" y="3578157"/>
          <a:ext cx="2667001" cy="1361872"/>
        </p:xfrm>
        <a:graphic>
          <a:graphicData uri="http://schemas.openxmlformats.org/drawingml/2006/table">
            <a:tbl>
              <a:tblPr/>
              <a:tblGrid>
                <a:gridCol w="661462">
                  <a:extLst>
                    <a:ext uri="{9D8B030D-6E8A-4147-A177-3AD203B41FA5}">
                      <a16:colId xmlns:a16="http://schemas.microsoft.com/office/drawing/2014/main" val="20000"/>
                    </a:ext>
                  </a:extLst>
                </a:gridCol>
                <a:gridCol w="668513">
                  <a:extLst>
                    <a:ext uri="{9D8B030D-6E8A-4147-A177-3AD203B41FA5}">
                      <a16:colId xmlns:a16="http://schemas.microsoft.com/office/drawing/2014/main" val="20001"/>
                    </a:ext>
                  </a:extLst>
                </a:gridCol>
                <a:gridCol w="668513">
                  <a:extLst>
                    <a:ext uri="{9D8B030D-6E8A-4147-A177-3AD203B41FA5}">
                      <a16:colId xmlns:a16="http://schemas.microsoft.com/office/drawing/2014/main" val="20002"/>
                    </a:ext>
                  </a:extLst>
                </a:gridCol>
                <a:gridCol w="668513">
                  <a:extLst>
                    <a:ext uri="{9D8B030D-6E8A-4147-A177-3AD203B41FA5}">
                      <a16:colId xmlns:a16="http://schemas.microsoft.com/office/drawing/2014/main" val="20003"/>
                    </a:ext>
                  </a:extLst>
                </a:gridCol>
              </a:tblGrid>
              <a:tr h="342832">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sr-Latn-RS" sz="1400" b="0" i="0" u="none" strike="noStrike" cap="none" normalizeH="0" baseline="0" dirty="0">
                          <a:ln>
                            <a:noFill/>
                          </a:ln>
                          <a:solidFill>
                            <a:srgbClr val="FF0000"/>
                          </a:solidFill>
                          <a:effectLst/>
                          <a:latin typeface="Arial" charset="0"/>
                        </a:rPr>
                        <a:t>1 -R</a:t>
                      </a:r>
                      <a:r>
                        <a:rPr kumimoji="0" lang="sr-Latn-RS" sz="1400" b="0" i="0" u="none" strike="noStrike" cap="none" normalizeH="0" baseline="30000" dirty="0">
                          <a:ln>
                            <a:noFill/>
                          </a:ln>
                          <a:solidFill>
                            <a:srgbClr val="FF0000"/>
                          </a:solidFill>
                          <a:effectLst/>
                          <a:latin typeface="Arial" charset="0"/>
                        </a:rPr>
                        <a:t>2</a:t>
                      </a:r>
                      <a:r>
                        <a:rPr kumimoji="0" lang="en-US" sz="1400" b="0" i="0" u="none" strike="noStrike" cap="none" normalizeH="0" baseline="-25000" dirty="0">
                          <a:ln>
                            <a:noFill/>
                          </a:ln>
                          <a:solidFill>
                            <a:srgbClr val="FF0000"/>
                          </a:solidFill>
                          <a:effectLst/>
                          <a:latin typeface="Arial"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400" b="0" i="0" u="none" strike="noStrike" cap="none" normalizeH="0" baseline="0" dirty="0">
                          <a:ln>
                            <a:noFill/>
                          </a:ln>
                          <a:solidFill>
                            <a:srgbClr val="FF0000"/>
                          </a:solidFill>
                          <a:effectLst/>
                          <a:latin typeface="Arial" charset="0"/>
                        </a:rPr>
                        <a:t>a</a:t>
                      </a:r>
                      <a:r>
                        <a:rPr kumimoji="0" lang="sr-Latn-CS" sz="1400" b="0" i="0" u="none" strike="noStrike" cap="none" normalizeH="0" baseline="-25000" dirty="0">
                          <a:ln>
                            <a:noFill/>
                          </a:ln>
                          <a:solidFill>
                            <a:srgbClr val="FF0000"/>
                          </a:solidFill>
                          <a:effectLst/>
                          <a:latin typeface="Arial" charset="0"/>
                        </a:rPr>
                        <a:t>2</a:t>
                      </a:r>
                      <a:r>
                        <a:rPr kumimoji="0" lang="en-US" sz="1400" b="0" i="0" u="none" strike="noStrike" cap="none" normalizeH="0" baseline="-25000" dirty="0">
                          <a:ln>
                            <a:noFill/>
                          </a:ln>
                          <a:solidFill>
                            <a:srgbClr val="FF0000"/>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400" b="0" i="0" u="none" strike="noStrike" cap="none" normalizeH="0" baseline="0" dirty="0">
                          <a:ln>
                            <a:noFill/>
                          </a:ln>
                          <a:solidFill>
                            <a:srgbClr val="FF0000"/>
                          </a:solidFill>
                          <a:effectLst/>
                          <a:latin typeface="Arial" charset="0"/>
                        </a:rPr>
                        <a:t>a</a:t>
                      </a:r>
                      <a:r>
                        <a:rPr kumimoji="0" lang="sr-Latn-CS" sz="1400" b="0" i="0" u="none" strike="noStrike" cap="none" normalizeH="0" baseline="-25000" dirty="0">
                          <a:ln>
                            <a:noFill/>
                          </a:ln>
                          <a:solidFill>
                            <a:srgbClr val="FF0000"/>
                          </a:solidFill>
                          <a:effectLst/>
                          <a:latin typeface="Arial" charset="0"/>
                        </a:rPr>
                        <a:t>3</a:t>
                      </a:r>
                      <a:r>
                        <a:rPr kumimoji="0" lang="en-US" sz="1400" b="0" i="0" u="none" strike="noStrike" cap="none" normalizeH="0" baseline="-25000" dirty="0">
                          <a:ln>
                            <a:noFill/>
                          </a:ln>
                          <a:solidFill>
                            <a:srgbClr val="FF0000"/>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400" b="0" i="0" u="none" strike="noStrike" cap="none" normalizeH="0" baseline="0" dirty="0">
                          <a:ln>
                            <a:noFill/>
                          </a:ln>
                          <a:solidFill>
                            <a:srgbClr val="FF0000"/>
                          </a:solidFill>
                          <a:effectLst/>
                          <a:latin typeface="Arial" charset="0"/>
                        </a:rPr>
                        <a:t>a</a:t>
                      </a:r>
                      <a:r>
                        <a:rPr kumimoji="0" lang="sr-Latn-CS" sz="1400" b="0" i="0" u="none" strike="noStrike" cap="none" normalizeH="0" baseline="-25000" dirty="0">
                          <a:ln>
                            <a:noFill/>
                          </a:ln>
                          <a:solidFill>
                            <a:srgbClr val="FF0000"/>
                          </a:solidFill>
                          <a:effectLst/>
                          <a:latin typeface="Arial" charset="0"/>
                        </a:rPr>
                        <a:t>4</a:t>
                      </a:r>
                      <a:r>
                        <a:rPr kumimoji="0" lang="en-US" sz="1400" b="0" i="0" u="none" strike="noStrike" cap="none" normalizeH="0" baseline="-25000" dirty="0">
                          <a:ln>
                            <a:noFill/>
                          </a:ln>
                          <a:solidFill>
                            <a:srgbClr val="FF0000"/>
                          </a:solidFill>
                          <a:effectLst/>
                          <a:latin typeface="Arial"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4046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400" b="0" i="0" u="none" strike="noStrike" cap="none" normalizeH="0" baseline="0" dirty="0">
                          <a:ln>
                            <a:noFill/>
                          </a:ln>
                          <a:solidFill>
                            <a:srgbClr val="FF0000"/>
                          </a:solidFill>
                          <a:effectLst/>
                          <a:latin typeface="Arial" charset="0"/>
                        </a:rPr>
                        <a:t>a</a:t>
                      </a:r>
                      <a:r>
                        <a:rPr kumimoji="0" lang="en-US" sz="1400" b="0" i="0" u="none" strike="noStrike" cap="none" normalizeH="0" baseline="-25000" dirty="0">
                          <a:ln>
                            <a:noFill/>
                          </a:ln>
                          <a:solidFill>
                            <a:srgbClr val="FF0000"/>
                          </a:solidFill>
                          <a:effectLst/>
                          <a:latin typeface="Arial" charset="0"/>
                        </a:rPr>
                        <a:t>1</a:t>
                      </a:r>
                      <a:r>
                        <a:rPr kumimoji="0" lang="sr-Latn-CS" sz="1400" b="0" i="0" u="none" strike="noStrike" cap="none" normalizeH="0" baseline="-25000" dirty="0">
                          <a:ln>
                            <a:noFill/>
                          </a:ln>
                          <a:solidFill>
                            <a:srgbClr val="FF0000"/>
                          </a:solidFill>
                          <a:effectLst/>
                          <a:latin typeface="Arial" charset="0"/>
                        </a:rPr>
                        <a:t>2</a:t>
                      </a:r>
                      <a:endParaRPr kumimoji="0" lang="en-US" sz="1400" b="0" i="0" u="none" strike="noStrike" cap="none" normalizeH="0" baseline="-25000" dirty="0">
                        <a:ln>
                          <a:noFill/>
                        </a:ln>
                        <a:solidFill>
                          <a:srgbClr val="FF0000"/>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sr-Latn-RS" sz="1400" b="0" i="0" u="none" strike="noStrike" cap="none" normalizeH="0" baseline="0" dirty="0">
                          <a:ln>
                            <a:noFill/>
                          </a:ln>
                          <a:solidFill>
                            <a:srgbClr val="FF0000"/>
                          </a:solidFill>
                          <a:effectLst/>
                          <a:latin typeface="Arial" charset="0"/>
                        </a:rPr>
                        <a:t>1- R</a:t>
                      </a:r>
                      <a:r>
                        <a:rPr kumimoji="0" lang="sr-Latn-RS" sz="1400" b="0" i="0" u="none" strike="noStrike" cap="none" normalizeH="0" baseline="30000" dirty="0">
                          <a:ln>
                            <a:noFill/>
                          </a:ln>
                          <a:solidFill>
                            <a:srgbClr val="FF0000"/>
                          </a:solidFill>
                          <a:effectLst/>
                          <a:latin typeface="Arial" charset="0"/>
                        </a:rPr>
                        <a:t>2</a:t>
                      </a:r>
                      <a:r>
                        <a:rPr kumimoji="0" lang="sr-Latn-CS" sz="1400" b="0" i="0" u="none" strike="noStrike" cap="none" normalizeH="0" baseline="-25000" dirty="0">
                          <a:ln>
                            <a:noFill/>
                          </a:ln>
                          <a:solidFill>
                            <a:srgbClr val="FF0000"/>
                          </a:solidFill>
                          <a:effectLst/>
                          <a:latin typeface="Arial" charset="0"/>
                        </a:rPr>
                        <a:t>2</a:t>
                      </a:r>
                      <a:endParaRPr kumimoji="0" lang="en-US" sz="1400" b="0" i="0" u="none" strike="noStrike" cap="none" normalizeH="0" baseline="-25000" dirty="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400" b="0" i="0" u="none" strike="noStrike" cap="none" normalizeH="0" baseline="0" dirty="0">
                          <a:ln>
                            <a:noFill/>
                          </a:ln>
                          <a:solidFill>
                            <a:srgbClr val="FF0000"/>
                          </a:solidFill>
                          <a:effectLst/>
                          <a:latin typeface="Arial" charset="0"/>
                        </a:rPr>
                        <a:t>a</a:t>
                      </a:r>
                      <a:r>
                        <a:rPr kumimoji="0" lang="sr-Latn-CS" sz="1400" b="0" i="0" u="none" strike="noStrike" cap="none" normalizeH="0" baseline="-25000" dirty="0">
                          <a:ln>
                            <a:noFill/>
                          </a:ln>
                          <a:solidFill>
                            <a:srgbClr val="FF0000"/>
                          </a:solidFill>
                          <a:effectLst/>
                          <a:latin typeface="Arial" charset="0"/>
                        </a:rPr>
                        <a:t>32</a:t>
                      </a:r>
                      <a:endParaRPr kumimoji="0" lang="en-US" sz="1400" b="0" i="0" u="none" strike="noStrike" cap="none" normalizeH="0" baseline="-25000" dirty="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400" b="0" i="0" u="none" strike="noStrike" cap="none" normalizeH="0" baseline="0" dirty="0">
                          <a:ln>
                            <a:noFill/>
                          </a:ln>
                          <a:solidFill>
                            <a:srgbClr val="FF0000"/>
                          </a:solidFill>
                          <a:effectLst/>
                          <a:latin typeface="Arial" charset="0"/>
                        </a:rPr>
                        <a:t>a</a:t>
                      </a:r>
                      <a:r>
                        <a:rPr kumimoji="0" lang="sr-Latn-CS" sz="1400" b="0" i="0" u="none" strike="noStrike" cap="none" normalizeH="0" baseline="-25000" dirty="0">
                          <a:ln>
                            <a:noFill/>
                          </a:ln>
                          <a:solidFill>
                            <a:srgbClr val="FF0000"/>
                          </a:solidFill>
                          <a:effectLst/>
                          <a:latin typeface="Arial" charset="0"/>
                        </a:rPr>
                        <a:t>42</a:t>
                      </a:r>
                      <a:endParaRPr kumimoji="0" lang="en-US" sz="1400" b="0" i="0" u="none" strike="noStrike" cap="none" normalizeH="0" baseline="-25000" dirty="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333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400" b="0" i="0" u="none" strike="noStrike" cap="none" normalizeH="0" baseline="0" dirty="0">
                          <a:ln>
                            <a:noFill/>
                          </a:ln>
                          <a:solidFill>
                            <a:srgbClr val="FF0000"/>
                          </a:solidFill>
                          <a:effectLst/>
                          <a:latin typeface="Arial" charset="0"/>
                        </a:rPr>
                        <a:t>a</a:t>
                      </a:r>
                      <a:r>
                        <a:rPr kumimoji="0" lang="en-US" sz="1400" b="0" i="0" u="none" strike="noStrike" cap="none" normalizeH="0" baseline="-25000" dirty="0">
                          <a:ln>
                            <a:noFill/>
                          </a:ln>
                          <a:solidFill>
                            <a:srgbClr val="FF0000"/>
                          </a:solidFill>
                          <a:effectLst/>
                          <a:latin typeface="Arial" charset="0"/>
                        </a:rPr>
                        <a:t>1</a:t>
                      </a:r>
                      <a:r>
                        <a:rPr kumimoji="0" lang="sr-Latn-CS" sz="1400" b="0" i="0" u="none" strike="noStrike" cap="none" normalizeH="0" baseline="-25000" dirty="0">
                          <a:ln>
                            <a:noFill/>
                          </a:ln>
                          <a:solidFill>
                            <a:srgbClr val="FF0000"/>
                          </a:solidFill>
                          <a:effectLst/>
                          <a:latin typeface="Arial" charset="0"/>
                        </a:rPr>
                        <a:t>3</a:t>
                      </a:r>
                      <a:endParaRPr kumimoji="0" lang="en-US" sz="1400" b="0" i="0" u="none" strike="noStrike" cap="none" normalizeH="0" baseline="-25000" dirty="0">
                        <a:ln>
                          <a:noFill/>
                        </a:ln>
                        <a:solidFill>
                          <a:srgbClr val="FF0000"/>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400" b="0" i="0" u="none" strike="noStrike" cap="none" normalizeH="0" baseline="0" dirty="0">
                          <a:ln>
                            <a:noFill/>
                          </a:ln>
                          <a:solidFill>
                            <a:srgbClr val="FF0000"/>
                          </a:solidFill>
                          <a:effectLst/>
                          <a:latin typeface="Arial" charset="0"/>
                        </a:rPr>
                        <a:t>a</a:t>
                      </a:r>
                      <a:r>
                        <a:rPr kumimoji="0" lang="sr-Latn-CS" sz="1400" b="0" i="0" u="none" strike="noStrike" cap="none" normalizeH="0" baseline="-25000" dirty="0">
                          <a:ln>
                            <a:noFill/>
                          </a:ln>
                          <a:solidFill>
                            <a:srgbClr val="FF0000"/>
                          </a:solidFill>
                          <a:effectLst/>
                          <a:latin typeface="Arial" charset="0"/>
                        </a:rPr>
                        <a:t>23</a:t>
                      </a:r>
                      <a:endParaRPr kumimoji="0" lang="en-US" sz="1400" b="0" i="0" u="none" strike="noStrike" cap="none" normalizeH="0" baseline="-25000" dirty="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sr-Latn-RS" sz="1400" b="0" i="0" u="none" strike="noStrike" cap="none" normalizeH="0" baseline="0" dirty="0">
                          <a:ln>
                            <a:noFill/>
                          </a:ln>
                          <a:solidFill>
                            <a:srgbClr val="FF0000"/>
                          </a:solidFill>
                          <a:effectLst/>
                          <a:latin typeface="Arial" charset="0"/>
                        </a:rPr>
                        <a:t>1- R</a:t>
                      </a:r>
                      <a:r>
                        <a:rPr kumimoji="0" lang="sr-Latn-RS" sz="1400" b="0" i="0" u="none" strike="noStrike" cap="none" normalizeH="0" baseline="30000" dirty="0">
                          <a:ln>
                            <a:noFill/>
                          </a:ln>
                          <a:solidFill>
                            <a:srgbClr val="FF0000"/>
                          </a:solidFill>
                          <a:effectLst/>
                          <a:latin typeface="Arial" charset="0"/>
                        </a:rPr>
                        <a:t>2</a:t>
                      </a:r>
                      <a:r>
                        <a:rPr kumimoji="0" lang="sr-Latn-CS" sz="1400" b="0" i="0" u="none" strike="noStrike" cap="none" normalizeH="0" baseline="-25000" dirty="0">
                          <a:ln>
                            <a:noFill/>
                          </a:ln>
                          <a:solidFill>
                            <a:srgbClr val="FF0000"/>
                          </a:solidFill>
                          <a:effectLst/>
                          <a:latin typeface="Arial" charset="0"/>
                        </a:rPr>
                        <a:t>3</a:t>
                      </a:r>
                      <a:endParaRPr kumimoji="0" lang="en-US" sz="1400" b="0" i="0" u="none" strike="noStrike" cap="none" normalizeH="0" baseline="-25000" dirty="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400" b="0" i="0" u="none" strike="noStrike" cap="none" normalizeH="0" baseline="0" dirty="0">
                          <a:ln>
                            <a:noFill/>
                          </a:ln>
                          <a:solidFill>
                            <a:srgbClr val="FF0000"/>
                          </a:solidFill>
                          <a:effectLst/>
                          <a:latin typeface="Arial" charset="0"/>
                        </a:rPr>
                        <a:t>a</a:t>
                      </a:r>
                      <a:r>
                        <a:rPr kumimoji="0" lang="sr-Latn-CS" sz="1400" b="0" i="0" u="none" strike="noStrike" cap="none" normalizeH="0" baseline="-25000" dirty="0">
                          <a:ln>
                            <a:noFill/>
                          </a:ln>
                          <a:solidFill>
                            <a:srgbClr val="FF0000"/>
                          </a:solidFill>
                          <a:effectLst/>
                          <a:latin typeface="Arial" charset="0"/>
                        </a:rPr>
                        <a:t>43</a:t>
                      </a:r>
                      <a:endParaRPr kumimoji="0" lang="en-US" sz="1400" b="0" i="0" u="none" strike="noStrike" cap="none" normalizeH="0" baseline="-25000" dirty="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45197">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400" b="0" i="0" u="none" strike="noStrike" cap="none" normalizeH="0" baseline="0" dirty="0">
                          <a:ln>
                            <a:noFill/>
                          </a:ln>
                          <a:solidFill>
                            <a:srgbClr val="FF0000"/>
                          </a:solidFill>
                          <a:effectLst/>
                          <a:latin typeface="Arial" charset="0"/>
                        </a:rPr>
                        <a:t>a</a:t>
                      </a:r>
                      <a:r>
                        <a:rPr kumimoji="0" lang="en-US" sz="1400" b="0" i="0" u="none" strike="noStrike" cap="none" normalizeH="0" baseline="-25000" dirty="0">
                          <a:ln>
                            <a:noFill/>
                          </a:ln>
                          <a:solidFill>
                            <a:srgbClr val="FF0000"/>
                          </a:solidFill>
                          <a:effectLst/>
                          <a:latin typeface="Arial" charset="0"/>
                        </a:rPr>
                        <a:t>1</a:t>
                      </a:r>
                      <a:r>
                        <a:rPr kumimoji="0" lang="sr-Latn-CS" sz="1400" b="0" i="0" u="none" strike="noStrike" cap="none" normalizeH="0" baseline="-25000" dirty="0">
                          <a:ln>
                            <a:noFill/>
                          </a:ln>
                          <a:solidFill>
                            <a:srgbClr val="FF0000"/>
                          </a:solidFill>
                          <a:effectLst/>
                          <a:latin typeface="Arial" charset="0"/>
                        </a:rPr>
                        <a:t>4</a:t>
                      </a:r>
                      <a:endParaRPr kumimoji="0" lang="en-US" sz="1400" b="0" i="0" u="none" strike="noStrike" cap="none" normalizeH="0" baseline="-25000" dirty="0">
                        <a:ln>
                          <a:noFill/>
                        </a:ln>
                        <a:solidFill>
                          <a:srgbClr val="FF0000"/>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400" b="0" i="0" u="none" strike="noStrike" cap="none" normalizeH="0" baseline="0" dirty="0">
                          <a:ln>
                            <a:noFill/>
                          </a:ln>
                          <a:solidFill>
                            <a:srgbClr val="FF0000"/>
                          </a:solidFill>
                          <a:effectLst/>
                          <a:latin typeface="Arial" charset="0"/>
                        </a:rPr>
                        <a:t>a</a:t>
                      </a:r>
                      <a:r>
                        <a:rPr kumimoji="0" lang="sr-Latn-CS" sz="1400" b="0" i="0" u="none" strike="noStrike" cap="none" normalizeH="0" baseline="-25000" dirty="0">
                          <a:ln>
                            <a:noFill/>
                          </a:ln>
                          <a:solidFill>
                            <a:srgbClr val="FF0000"/>
                          </a:solidFill>
                          <a:effectLst/>
                          <a:latin typeface="Arial" charset="0"/>
                        </a:rPr>
                        <a:t>24</a:t>
                      </a:r>
                      <a:endParaRPr kumimoji="0" lang="en-US" sz="1400" b="0" i="0" u="none" strike="noStrike" cap="none" normalizeH="0" baseline="-25000" dirty="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400" b="0" i="0" u="none" strike="noStrike" cap="none" normalizeH="0" baseline="0" dirty="0">
                          <a:ln>
                            <a:noFill/>
                          </a:ln>
                          <a:solidFill>
                            <a:srgbClr val="FF0000"/>
                          </a:solidFill>
                          <a:effectLst/>
                          <a:latin typeface="Arial" charset="0"/>
                        </a:rPr>
                        <a:t>a</a:t>
                      </a:r>
                      <a:r>
                        <a:rPr kumimoji="0" lang="sr-Latn-CS" sz="1400" b="0" i="0" u="none" strike="noStrike" cap="none" normalizeH="0" baseline="-25000" dirty="0">
                          <a:ln>
                            <a:noFill/>
                          </a:ln>
                          <a:solidFill>
                            <a:srgbClr val="FF0000"/>
                          </a:solidFill>
                          <a:effectLst/>
                          <a:latin typeface="Arial" charset="0"/>
                        </a:rPr>
                        <a:t>34</a:t>
                      </a:r>
                      <a:endParaRPr kumimoji="0" lang="en-US" sz="1400" b="0" i="0" u="none" strike="noStrike" cap="none" normalizeH="0" baseline="-25000" dirty="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sr-Latn-RS" sz="1400" b="0" i="0" u="none" strike="noStrike" cap="none" normalizeH="0" baseline="0" dirty="0">
                          <a:ln>
                            <a:noFill/>
                          </a:ln>
                          <a:solidFill>
                            <a:srgbClr val="FF0000"/>
                          </a:solidFill>
                          <a:effectLst/>
                          <a:latin typeface="Arial" charset="0"/>
                        </a:rPr>
                        <a:t>1- R</a:t>
                      </a:r>
                      <a:r>
                        <a:rPr kumimoji="0" lang="sr-Latn-RS" sz="1400" b="0" i="0" u="none" strike="noStrike" cap="none" normalizeH="0" baseline="30000" dirty="0">
                          <a:ln>
                            <a:noFill/>
                          </a:ln>
                          <a:solidFill>
                            <a:srgbClr val="FF0000"/>
                          </a:solidFill>
                          <a:effectLst/>
                          <a:latin typeface="Arial" charset="0"/>
                        </a:rPr>
                        <a:t>2</a:t>
                      </a:r>
                      <a:r>
                        <a:rPr kumimoji="0" lang="sr-Latn-CS" sz="1400" b="0" i="0" u="none" strike="noStrike" cap="none" normalizeH="0" baseline="-25000" dirty="0">
                          <a:ln>
                            <a:noFill/>
                          </a:ln>
                          <a:solidFill>
                            <a:srgbClr val="FF0000"/>
                          </a:solidFill>
                          <a:effectLst/>
                          <a:latin typeface="Arial" charset="0"/>
                        </a:rPr>
                        <a:t>4</a:t>
                      </a:r>
                      <a:endParaRPr kumimoji="0" lang="en-US" sz="1400" b="0" i="0" u="none" strike="noStrike" cap="none" normalizeH="0" baseline="-25000" dirty="0">
                        <a:ln>
                          <a:noFill/>
                        </a:ln>
                        <a:solidFill>
                          <a:srgbClr val="FF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7" name="Rectangle 6">
            <a:extLst>
              <a:ext uri="{FF2B5EF4-FFF2-40B4-BE49-F238E27FC236}">
                <a16:creationId xmlns:a16="http://schemas.microsoft.com/office/drawing/2014/main" id="{29ECD395-7E07-BDA3-4EA3-D18C227E293F}"/>
              </a:ext>
            </a:extLst>
          </p:cNvPr>
          <p:cNvSpPr/>
          <p:nvPr/>
        </p:nvSpPr>
        <p:spPr>
          <a:xfrm>
            <a:off x="2648985" y="3810000"/>
            <a:ext cx="529311" cy="923330"/>
          </a:xfrm>
          <a:prstGeom prst="rect">
            <a:avLst/>
          </a:prstGeom>
          <a:noFill/>
        </p:spPr>
        <p:txBody>
          <a:bodyPr wrap="none" lIns="91440" tIns="45720" rIns="91440" bIns="45720">
            <a:spAutoFit/>
          </a:bodyPr>
          <a:lstStyle/>
          <a:p>
            <a:pPr algn="ctr"/>
            <a:r>
              <a:rPr lang="sr-Latn-RS" sz="5400" b="0" cap="none" spc="0" dirty="0">
                <a:ln w="0"/>
                <a:solidFill>
                  <a:schemeClr val="tx1"/>
                </a:solidFill>
                <a:effectLst>
                  <a:outerShdw blurRad="38100" dist="19050" dir="2700000" algn="tl" rotWithShape="0">
                    <a:schemeClr val="dk1">
                      <a:alpha val="40000"/>
                    </a:schemeClr>
                  </a:outerShdw>
                </a:effectLst>
              </a:rPr>
              <a:t>=</a:t>
            </a:r>
            <a:endParaRPr lang="en-US" sz="5400" b="0" cap="none" spc="0" dirty="0">
              <a:ln w="0"/>
              <a:solidFill>
                <a:schemeClr val="tx1"/>
              </a:solidFill>
              <a:effectLst>
                <a:outerShdw blurRad="38100" dist="19050" dir="2700000" algn="tl" rotWithShape="0">
                  <a:schemeClr val="dk1">
                    <a:alpha val="40000"/>
                  </a:schemeClr>
                </a:outerShdw>
              </a:effectLst>
            </a:endParaRPr>
          </a:p>
        </p:txBody>
      </p:sp>
      <p:sp>
        <p:nvSpPr>
          <p:cNvPr id="8" name="Rectangle 7">
            <a:extLst>
              <a:ext uri="{FF2B5EF4-FFF2-40B4-BE49-F238E27FC236}">
                <a16:creationId xmlns:a16="http://schemas.microsoft.com/office/drawing/2014/main" id="{47EA9325-1190-4016-A604-F3DE96DBF5FA}"/>
              </a:ext>
            </a:extLst>
          </p:cNvPr>
          <p:cNvSpPr/>
          <p:nvPr/>
        </p:nvSpPr>
        <p:spPr>
          <a:xfrm>
            <a:off x="5610430" y="3810000"/>
            <a:ext cx="529312" cy="923330"/>
          </a:xfrm>
          <a:prstGeom prst="rect">
            <a:avLst/>
          </a:prstGeom>
          <a:noFill/>
        </p:spPr>
        <p:txBody>
          <a:bodyPr wrap="none" lIns="91440" tIns="45720" rIns="91440" bIns="45720">
            <a:spAutoFit/>
          </a:bodyPr>
          <a:lstStyle/>
          <a:p>
            <a:pPr algn="ctr"/>
            <a:r>
              <a:rPr lang="sr-Latn-RS" sz="5400" b="0" cap="none" spc="0" dirty="0">
                <a:ln w="0"/>
                <a:solidFill>
                  <a:schemeClr val="tx1"/>
                </a:solidFill>
                <a:effectLst>
                  <a:outerShdw blurRad="38100" dist="19050" dir="2700000" algn="tl" rotWithShape="0">
                    <a:schemeClr val="dk1">
                      <a:alpha val="40000"/>
                    </a:schemeClr>
                  </a:outerShdw>
                </a:effectLst>
              </a:rPr>
              <a:t>+</a:t>
            </a:r>
            <a:endParaRPr lang="en-US" sz="5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590312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RS" dirty="0" err="1"/>
              <a:t>Kovarijansa</a:t>
            </a:r>
            <a:r>
              <a:rPr lang="sr-Latn-RS" dirty="0"/>
              <a:t> u SPSS-u</a:t>
            </a:r>
            <a:endParaRPr lang="en-US" dirty="0"/>
          </a:p>
        </p:txBody>
      </p:sp>
      <p:sp>
        <p:nvSpPr>
          <p:cNvPr id="3" name="Content Placeholder 2"/>
          <p:cNvSpPr>
            <a:spLocks noGrp="1"/>
          </p:cNvSpPr>
          <p:nvPr>
            <p:ph idx="1"/>
          </p:nvPr>
        </p:nvSpPr>
        <p:spPr/>
        <p:txBody>
          <a:bodyPr/>
          <a:lstStyle/>
          <a:p>
            <a:r>
              <a:rPr lang="sr-Latn-RS" dirty="0"/>
              <a:t>Prvo ćemo izračunati kovarijansu standardizovanih varijabli</a:t>
            </a:r>
          </a:p>
          <a:p>
            <a:r>
              <a:rPr lang="sr-Latn-RS" dirty="0"/>
              <a:t>A zatim i varijabli u kojima se nalaze imaž i anti-imaž skorovi</a:t>
            </a:r>
            <a:endParaRPr lang="en-US" dirty="0"/>
          </a:p>
        </p:txBody>
      </p:sp>
    </p:spTree>
    <p:extLst>
      <p:ext uri="{BB962C8B-B14F-4D97-AF65-F5344CB8AC3E}">
        <p14:creationId xmlns:p14="http://schemas.microsoft.com/office/powerpoint/2010/main" val="39445881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a:t>Model klasične testne teorije</a:t>
            </a:r>
            <a:endParaRPr lang="en-US" dirty="0"/>
          </a:p>
        </p:txBody>
      </p:sp>
      <p:sp>
        <p:nvSpPr>
          <p:cNvPr id="3" name="Content Placeholder 2"/>
          <p:cNvSpPr>
            <a:spLocks noGrp="1"/>
          </p:cNvSpPr>
          <p:nvPr>
            <p:ph idx="1"/>
          </p:nvPr>
        </p:nvSpPr>
        <p:spPr/>
        <p:txBody>
          <a:bodyPr/>
          <a:lstStyle/>
          <a:p>
            <a:r>
              <a:rPr lang="sr-Latn-RS" dirty="0"/>
              <a:t>Kako znamo koji deo varijanse skorova odlazi na grešku, a koji na pravi skor?</a:t>
            </a:r>
          </a:p>
          <a:p>
            <a:pPr lvl="1"/>
            <a:r>
              <a:rPr lang="sr-Latn-RS" dirty="0"/>
              <a:t>Ne znamo! </a:t>
            </a:r>
          </a:p>
          <a:p>
            <a:pPr lvl="1"/>
            <a:r>
              <a:rPr lang="sr-Latn-RS" dirty="0"/>
              <a:t>Imamo jednu jednačinu sa dve nepoznate, odnosno beskonačno mnogo tačnih kombinacija vrednosti T i E</a:t>
            </a:r>
          </a:p>
          <a:p>
            <a:r>
              <a:rPr lang="sr-Latn-RS" dirty="0"/>
              <a:t>Da bismo mogli da izračunamo T i E moramo da postavimo određene pretpostavke o podacima</a:t>
            </a:r>
          </a:p>
          <a:p>
            <a:pPr lvl="1"/>
            <a:r>
              <a:rPr lang="sr-Latn-RS" dirty="0"/>
              <a:t>Ove pretpostavke se odnose na teorije/modele merenja</a:t>
            </a:r>
          </a:p>
          <a:p>
            <a:pPr lvl="1"/>
            <a:r>
              <a:rPr lang="sr-Latn-RS" dirty="0"/>
              <a:t>Manje je ili više verovatno da te pretpostavke zaista važe u populaciji</a:t>
            </a:r>
            <a:endParaRPr lang="en-US" dirty="0"/>
          </a:p>
        </p:txBody>
      </p:sp>
    </p:spTree>
    <p:extLst>
      <p:ext uri="{BB962C8B-B14F-4D97-AF65-F5344CB8AC3E}">
        <p14:creationId xmlns:p14="http://schemas.microsoft.com/office/powerpoint/2010/main" val="3523613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Kovarijansa u SPSS-u</a:t>
            </a:r>
            <a:endParaRPr lang="en-US" dirty="0"/>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3400" y="1752600"/>
            <a:ext cx="4439270" cy="39820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2514600"/>
            <a:ext cx="2819400" cy="2295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49344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Kovarijansa Z skorova </a:t>
            </a:r>
            <a:endParaRPr lang="en-US" dirty="0"/>
          </a:p>
        </p:txBody>
      </p:sp>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777240" y="1828800"/>
            <a:ext cx="7589520" cy="4581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1676400" y="2667000"/>
            <a:ext cx="65532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676400" y="3505200"/>
            <a:ext cx="65532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662545" y="4343400"/>
            <a:ext cx="65532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676400" y="5181600"/>
            <a:ext cx="65532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662545" y="6019800"/>
            <a:ext cx="65532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75476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Kovarijansa Z skorova </a:t>
            </a:r>
            <a:endParaRPr lang="en-US" dirty="0"/>
          </a:p>
        </p:txBody>
      </p:sp>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777240" y="1846263"/>
            <a:ext cx="7589520" cy="4581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3086100" y="2133600"/>
            <a:ext cx="4191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3086100" y="2667000"/>
            <a:ext cx="4191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753612" y="3008154"/>
            <a:ext cx="4191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753612" y="3529807"/>
            <a:ext cx="4191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4486656" y="3810000"/>
            <a:ext cx="4191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71416" y="4343400"/>
            <a:ext cx="4191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5111496" y="4657757"/>
            <a:ext cx="4191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111496" y="5181600"/>
            <a:ext cx="4191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5791200" y="5508149"/>
            <a:ext cx="4191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5791200" y="6096000"/>
            <a:ext cx="4191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37325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2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1" grpId="0" animBg="1"/>
      <p:bldP spid="12" grpId="0" animBg="1"/>
      <p:bldP spid="13" grpId="0" animBg="1"/>
      <p:bldP spid="14" grpId="0" animBg="1"/>
      <p:bldP spid="15" grpId="0" animBg="1"/>
      <p:bldP spid="16" grpId="0" animBg="1"/>
      <p:bldP spid="17" grpId="0" animBg="1"/>
      <p:bldP spid="18" grpId="0" animBg="1"/>
    </p:bld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Kovarijansa Z skorova </a:t>
            </a:r>
            <a:endParaRPr lang="en-US" dirty="0"/>
          </a:p>
        </p:txBody>
      </p:sp>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777240" y="1846263"/>
            <a:ext cx="7589520" cy="4581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3771900" y="2133600"/>
            <a:ext cx="4191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3771900" y="2667000"/>
            <a:ext cx="4191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495800" y="2971800"/>
            <a:ext cx="4191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4495800" y="3505200"/>
            <a:ext cx="4191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4457700" y="2133600"/>
            <a:ext cx="4191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7700" y="2667000"/>
            <a:ext cx="4191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5143500" y="2133600"/>
            <a:ext cx="4191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143500" y="2667000"/>
            <a:ext cx="4191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5143500" y="2992582"/>
            <a:ext cx="4191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5143500" y="3525982"/>
            <a:ext cx="4191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7296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2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1" grpId="0" animBg="1"/>
      <p:bldP spid="12" grpId="0" animBg="1"/>
      <p:bldP spid="13" grpId="0" animBg="1"/>
      <p:bldP spid="14" grpId="0" animBg="1"/>
      <p:bldP spid="15" grpId="0" animBg="1"/>
      <p:bldP spid="16" grpId="0" animBg="1"/>
      <p:bldP spid="17" grpId="0" animBg="1"/>
      <p:bldP spid="18"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Kovarijansa imaž skorova</a:t>
            </a:r>
            <a:endParaRPr lang="en-US" dirty="0"/>
          </a:p>
        </p:txBody>
      </p:sp>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777240" y="1846262"/>
            <a:ext cx="7589520" cy="4474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905000" y="2833255"/>
            <a:ext cx="65532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905000" y="3657600"/>
            <a:ext cx="65532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905000" y="4419600"/>
            <a:ext cx="65532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905000" y="5257800"/>
            <a:ext cx="65532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905000" y="6019800"/>
            <a:ext cx="65532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23528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Kovarijansa imaž skorova</a:t>
            </a:r>
            <a:endParaRPr lang="en-US" dirty="0"/>
          </a:p>
        </p:txBody>
      </p:sp>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777240" y="1846262"/>
            <a:ext cx="7589520" cy="4474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3352800" y="2819400"/>
            <a:ext cx="3048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4038600" y="3643745"/>
            <a:ext cx="3048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4724400" y="4405745"/>
            <a:ext cx="3048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5334000" y="5243945"/>
            <a:ext cx="3048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019800" y="6005945"/>
            <a:ext cx="3048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09355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2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Kovarijansa imaž skorova</a:t>
            </a:r>
            <a:endParaRPr lang="en-US" dirty="0"/>
          </a:p>
        </p:txBody>
      </p:sp>
      <p:sp>
        <p:nvSpPr>
          <p:cNvPr id="3" name="Content Placeholder 2"/>
          <p:cNvSpPr>
            <a:spLocks noGrp="1"/>
          </p:cNvSpPr>
          <p:nvPr>
            <p:ph idx="1"/>
          </p:nvPr>
        </p:nvSpPr>
        <p:spPr/>
        <p:txBody>
          <a:bodyPr/>
          <a:lstStyle/>
          <a:p>
            <a:r>
              <a:rPr lang="sr-Latn-RS" dirty="0"/>
              <a:t>Čemu su jednake dijagonalne vrednosti matrice kovarijansi imaža?</a:t>
            </a:r>
          </a:p>
          <a:p>
            <a:r>
              <a:rPr lang="sr-Latn-RS" dirty="0"/>
              <a:t>Multiplom R</a:t>
            </a:r>
            <a:r>
              <a:rPr lang="sr-Latn-RS" baseline="30000" dirty="0"/>
              <a:t>2</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3276600"/>
            <a:ext cx="3952875"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2362199" y="3962400"/>
            <a:ext cx="452437" cy="2286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167" y="3657600"/>
            <a:ext cx="3905250" cy="201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47792" y="4059813"/>
            <a:ext cx="3990975" cy="199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4343400" y="4343400"/>
            <a:ext cx="452437" cy="2286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6405563" y="4800600"/>
            <a:ext cx="452437" cy="2286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2847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2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Kovarijansa imaž skorova</a:t>
            </a:r>
            <a:endParaRPr lang="en-US" dirty="0"/>
          </a:p>
        </p:txBody>
      </p:sp>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777240" y="1846262"/>
            <a:ext cx="7589520" cy="4474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4038600" y="2833255"/>
            <a:ext cx="3048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4724400" y="3657600"/>
            <a:ext cx="3048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4724400" y="2819400"/>
            <a:ext cx="3048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5334000" y="2819400"/>
            <a:ext cx="3048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5334000" y="3657600"/>
            <a:ext cx="3048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44080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2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Kovarijansa imaž skorova</a:t>
            </a:r>
            <a:endParaRPr lang="en-US" dirty="0"/>
          </a:p>
        </p:txBody>
      </p:sp>
      <p:sp>
        <p:nvSpPr>
          <p:cNvPr id="3" name="Content Placeholder 2"/>
          <p:cNvSpPr>
            <a:spLocks noGrp="1"/>
          </p:cNvSpPr>
          <p:nvPr>
            <p:ph idx="1"/>
          </p:nvPr>
        </p:nvSpPr>
        <p:spPr/>
        <p:txBody>
          <a:bodyPr>
            <a:normAutofit/>
          </a:bodyPr>
          <a:lstStyle/>
          <a:p>
            <a:r>
              <a:rPr lang="sr-Latn-RS" dirty="0"/>
              <a:t>Čemu su jednake vandijagonalne vrednosti u matrici imaž kovarijansi?</a:t>
            </a:r>
          </a:p>
          <a:p>
            <a:pPr lvl="1"/>
            <a:r>
              <a:rPr lang="sr-Latn-RS" dirty="0"/>
              <a:t>Kovarijansi pravih skorova</a:t>
            </a:r>
          </a:p>
          <a:p>
            <a:r>
              <a:rPr lang="sr-Latn-RS" dirty="0"/>
              <a:t>Kakve su </a:t>
            </a:r>
            <a:r>
              <a:rPr lang="sr-Latn-RS" dirty="0" err="1">
                <a:solidFill>
                  <a:srgbClr val="7030A0"/>
                </a:solidFill>
              </a:rPr>
              <a:t>kovarijanse</a:t>
            </a:r>
            <a:r>
              <a:rPr lang="sr-Latn-RS" dirty="0"/>
              <a:t> </a:t>
            </a:r>
            <a:r>
              <a:rPr lang="sr-Latn-RS" dirty="0" err="1"/>
              <a:t>imaža</a:t>
            </a:r>
            <a:r>
              <a:rPr lang="sr-Latn-RS" dirty="0"/>
              <a:t> (pravih skorova) u poređenju sa </a:t>
            </a:r>
            <a:r>
              <a:rPr lang="sr-Latn-RS" dirty="0">
                <a:solidFill>
                  <a:srgbClr val="7030A0"/>
                </a:solidFill>
              </a:rPr>
              <a:t>korelacijama</a:t>
            </a:r>
            <a:r>
              <a:rPr lang="sr-Latn-RS" dirty="0"/>
              <a:t> </a:t>
            </a:r>
            <a:r>
              <a:rPr lang="sr-Latn-RS" dirty="0" err="1"/>
              <a:t>imaža</a:t>
            </a:r>
            <a:r>
              <a:rPr lang="sr-Latn-RS" dirty="0"/>
              <a:t> (pravih skorova)?</a:t>
            </a:r>
          </a:p>
          <a:p>
            <a:pPr lvl="1"/>
            <a:r>
              <a:rPr lang="sr-Latn-RS" dirty="0"/>
              <a:t>Korelacije </a:t>
            </a:r>
            <a:r>
              <a:rPr lang="sr-Latn-RS" dirty="0" err="1"/>
              <a:t>imaža</a:t>
            </a:r>
            <a:r>
              <a:rPr lang="sr-Latn-RS" dirty="0"/>
              <a:t> (pravih skorova) su visoke – jer smo izbacili grešku iz njih</a:t>
            </a:r>
          </a:p>
          <a:p>
            <a:pPr lvl="1"/>
            <a:r>
              <a:rPr lang="sr-Latn-RS" dirty="0"/>
              <a:t>Ali su </a:t>
            </a:r>
            <a:r>
              <a:rPr lang="sr-Latn-RS" dirty="0" err="1"/>
              <a:t>kovarijanse</a:t>
            </a:r>
            <a:r>
              <a:rPr lang="sr-Latn-RS" dirty="0"/>
              <a:t> niže, jer se množe varijansom, a varijansa </a:t>
            </a:r>
            <a:r>
              <a:rPr lang="sr-Latn-RS" dirty="0" err="1"/>
              <a:t>imaža</a:t>
            </a:r>
            <a:r>
              <a:rPr lang="sr-Latn-RS" dirty="0"/>
              <a:t> je manja od 1</a:t>
            </a:r>
          </a:p>
          <a:p>
            <a:r>
              <a:rPr lang="sr-Latn-RS" dirty="0"/>
              <a:t>Kakve su kovarijanse </a:t>
            </a:r>
            <a:r>
              <a:rPr lang="sr-Latn-RS" dirty="0">
                <a:solidFill>
                  <a:srgbClr val="00B050"/>
                </a:solidFill>
              </a:rPr>
              <a:t>pravih</a:t>
            </a:r>
            <a:r>
              <a:rPr lang="sr-Latn-RS" dirty="0"/>
              <a:t> skorova u poređenju sa kovarijansama ukupnih skorova?</a:t>
            </a:r>
          </a:p>
          <a:p>
            <a:pPr lvl="1"/>
            <a:r>
              <a:rPr lang="sr-Latn-RS" dirty="0"/>
              <a:t>Takođe, po pravilu niže (i zbog niže varijanse, a i zato što postoje parcijalne korelacije)</a:t>
            </a:r>
            <a:endParaRPr lang="en-US" dirty="0"/>
          </a:p>
        </p:txBody>
      </p:sp>
    </p:spTree>
    <p:extLst>
      <p:ext uri="{BB962C8B-B14F-4D97-AF65-F5344CB8AC3E}">
        <p14:creationId xmlns:p14="http://schemas.microsoft.com/office/powerpoint/2010/main" val="1670211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Kovarijansa anti-imaž skorova</a:t>
            </a:r>
            <a:endParaRPr lang="en-US" dirty="0"/>
          </a:p>
        </p:txBody>
      </p:sp>
      <p:pic>
        <p:nvPicPr>
          <p:cNvPr id="112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777240" y="1846262"/>
            <a:ext cx="7589520" cy="44070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3352800" y="2743200"/>
            <a:ext cx="3048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4038600" y="3567545"/>
            <a:ext cx="3048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4724400" y="4343400"/>
            <a:ext cx="3048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5410200" y="5105400"/>
            <a:ext cx="3048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096000" y="6096000"/>
            <a:ext cx="3048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43087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Model paralelnih indikatora</a:t>
            </a:r>
            <a:endParaRPr lang="en-US" dirty="0"/>
          </a:p>
        </p:txBody>
      </p:sp>
      <p:sp>
        <p:nvSpPr>
          <p:cNvPr id="3" name="Content Placeholder 2"/>
          <p:cNvSpPr>
            <a:spLocks noGrp="1"/>
          </p:cNvSpPr>
          <p:nvPr>
            <p:ph idx="1"/>
          </p:nvPr>
        </p:nvSpPr>
        <p:spPr/>
        <p:txBody>
          <a:bodyPr>
            <a:normAutofit lnSpcReduction="10000"/>
          </a:bodyPr>
          <a:lstStyle/>
          <a:p>
            <a:r>
              <a:rPr lang="sr-Latn-CS" altLang="en-US" dirty="0"/>
              <a:t>Najčešće se pod klasičnom </a:t>
            </a:r>
            <a:r>
              <a:rPr lang="sr-Latn-CS" altLang="en-US" dirty="0" err="1"/>
              <a:t>testovnom</a:t>
            </a:r>
            <a:r>
              <a:rPr lang="sr-Latn-CS" altLang="en-US" dirty="0"/>
              <a:t> teorijom zapravo misli na model paralelnih indikatora</a:t>
            </a:r>
          </a:p>
          <a:p>
            <a:r>
              <a:rPr lang="sr-Latn-CS" altLang="en-US" dirty="0"/>
              <a:t>Šta je </a:t>
            </a:r>
            <a:r>
              <a:rPr lang="sr-Latn-CS" altLang="en-US" dirty="0">
                <a:solidFill>
                  <a:srgbClr val="7030A0"/>
                </a:solidFill>
              </a:rPr>
              <a:t>indikator</a:t>
            </a:r>
            <a:r>
              <a:rPr lang="sr-Latn-CS" altLang="en-US" dirty="0"/>
              <a:t>?</a:t>
            </a:r>
          </a:p>
          <a:p>
            <a:pPr lvl="1"/>
            <a:r>
              <a:rPr lang="sr-Latn-CS" altLang="en-US" dirty="0"/>
              <a:t>Indikator može biti isti test u dva merenja, alternativna forma testa… a može biti i stavka</a:t>
            </a:r>
          </a:p>
          <a:p>
            <a:r>
              <a:rPr lang="sr-Latn-CS" altLang="en-US" dirty="0"/>
              <a:t>Šta se podrazumeva pod </a:t>
            </a:r>
            <a:r>
              <a:rPr lang="sr-Latn-CS" altLang="en-US" dirty="0">
                <a:solidFill>
                  <a:srgbClr val="7030A0"/>
                </a:solidFill>
              </a:rPr>
              <a:t>paralelnošću</a:t>
            </a:r>
            <a:r>
              <a:rPr lang="sr-Latn-CS" altLang="en-US" dirty="0"/>
              <a:t>?</a:t>
            </a:r>
          </a:p>
          <a:p>
            <a:pPr lvl="1"/>
            <a:r>
              <a:rPr lang="sr-Latn-CS" altLang="en-US" dirty="0"/>
              <a:t>Paralelni indikatori imaju jednake prave skorove i jednake varijanse greške</a:t>
            </a:r>
          </a:p>
          <a:p>
            <a:pPr lvl="1"/>
            <a:r>
              <a:rPr lang="sr-Latn-CS" altLang="en-US" dirty="0"/>
              <a:t>Iz ovih pretpostavki slede i neke dodatne (jednakost varijansi pravih skorova, varijansi ukupnih skorova, jednakost aritmetičkih sredina pravih skorova…)</a:t>
            </a:r>
          </a:p>
          <a:p>
            <a:pPr lvl="1"/>
            <a:r>
              <a:rPr lang="sr-Latn-CS" altLang="en-US" dirty="0"/>
              <a:t>Postoji više varijanti modela paralelnih indikatora</a:t>
            </a:r>
          </a:p>
          <a:p>
            <a:r>
              <a:rPr lang="sr-Latn-CS" altLang="en-US" dirty="0"/>
              <a:t>Navedeni zahtevi su strogi, pa se postavlja pitanje njihove ispunjenosti u praksi</a:t>
            </a:r>
          </a:p>
        </p:txBody>
      </p:sp>
    </p:spTree>
    <p:extLst>
      <p:ext uri="{BB962C8B-B14F-4D97-AF65-F5344CB8AC3E}">
        <p14:creationId xmlns:p14="http://schemas.microsoft.com/office/powerpoint/2010/main" val="11813377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Kovarijansa anti-imaž skorova</a:t>
            </a:r>
            <a:endParaRPr lang="en-US" dirty="0"/>
          </a:p>
        </p:txBody>
      </p:sp>
      <p:sp>
        <p:nvSpPr>
          <p:cNvPr id="3" name="Content Placeholder 2"/>
          <p:cNvSpPr>
            <a:spLocks noGrp="1"/>
          </p:cNvSpPr>
          <p:nvPr>
            <p:ph idx="1"/>
          </p:nvPr>
        </p:nvSpPr>
        <p:spPr/>
        <p:txBody>
          <a:bodyPr/>
          <a:lstStyle/>
          <a:p>
            <a:r>
              <a:rPr lang="sr-Latn-RS" dirty="0"/>
              <a:t>Čemu su jednake dijagonalne vrednosti matrice kovarijansi anti-imaža?</a:t>
            </a:r>
          </a:p>
          <a:p>
            <a:r>
              <a:rPr lang="sr-Latn-RS" dirty="0"/>
              <a:t>1 - multiplo R</a:t>
            </a:r>
            <a:r>
              <a:rPr lang="sr-Latn-RS" baseline="30000" dirty="0"/>
              <a:t>2</a:t>
            </a:r>
          </a:p>
          <a:p>
            <a:r>
              <a:rPr lang="sr-Latn-RS" dirty="0"/>
              <a:t>1 - .173 = .827</a:t>
            </a:r>
            <a:endParaRPr 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3352800"/>
            <a:ext cx="3952875"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2362199" y="4038600"/>
            <a:ext cx="452437" cy="2286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0046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Kovarijansa anti-imaž skorova</a:t>
            </a:r>
            <a:endParaRPr lang="en-US" dirty="0"/>
          </a:p>
        </p:txBody>
      </p:sp>
      <p:pic>
        <p:nvPicPr>
          <p:cNvPr id="112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777240" y="1846262"/>
            <a:ext cx="7589520" cy="44070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4038600" y="2743200"/>
            <a:ext cx="3048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4724400" y="2743200"/>
            <a:ext cx="3048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4724400" y="3581400"/>
            <a:ext cx="3048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5410200" y="2743200"/>
            <a:ext cx="3048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5410200" y="3581400"/>
            <a:ext cx="3048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7577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Kovarijansa anti-imaž skorova</a:t>
            </a:r>
            <a:endParaRPr lang="en-US" dirty="0"/>
          </a:p>
        </p:txBody>
      </p:sp>
      <p:sp>
        <p:nvSpPr>
          <p:cNvPr id="3" name="Content Placeholder 2"/>
          <p:cNvSpPr>
            <a:spLocks noGrp="1"/>
          </p:cNvSpPr>
          <p:nvPr>
            <p:ph idx="1"/>
          </p:nvPr>
        </p:nvSpPr>
        <p:spPr/>
        <p:txBody>
          <a:bodyPr>
            <a:normAutofit fontScale="92500"/>
          </a:bodyPr>
          <a:lstStyle/>
          <a:p>
            <a:r>
              <a:rPr lang="sr-Latn-RS" dirty="0"/>
              <a:t>Čemu su jednake vandijagonalne vrednosti u matrici anti-imaž kovarijansi?</a:t>
            </a:r>
          </a:p>
          <a:p>
            <a:pPr lvl="1"/>
            <a:r>
              <a:rPr lang="sr-Latn-RS" dirty="0"/>
              <a:t>Kovarijansi skorova greške</a:t>
            </a:r>
          </a:p>
          <a:p>
            <a:r>
              <a:rPr lang="sr-Latn-RS" dirty="0"/>
              <a:t>Kojoj vrednosti teže </a:t>
            </a:r>
            <a:r>
              <a:rPr lang="sr-Latn-RS" dirty="0" err="1"/>
              <a:t>kovarijanse</a:t>
            </a:r>
            <a:r>
              <a:rPr lang="sr-Latn-RS" dirty="0"/>
              <a:t> grešaka?</a:t>
            </a:r>
          </a:p>
          <a:p>
            <a:pPr lvl="1"/>
            <a:r>
              <a:rPr lang="sr-Latn-RS" dirty="0"/>
              <a:t>Nuli</a:t>
            </a:r>
          </a:p>
          <a:p>
            <a:pPr lvl="1"/>
            <a:r>
              <a:rPr lang="sr-Latn-RS" dirty="0"/>
              <a:t>Ali u </a:t>
            </a:r>
            <a:r>
              <a:rPr lang="sr-Latn-RS" dirty="0" err="1"/>
              <a:t>Gutmanovom</a:t>
            </a:r>
            <a:r>
              <a:rPr lang="sr-Latn-RS" dirty="0"/>
              <a:t> modelu korelacije grešaka su </a:t>
            </a:r>
            <a:r>
              <a:rPr lang="sr-Latn-RS" b="1" dirty="0"/>
              <a:t>dozvoljene</a:t>
            </a:r>
            <a:r>
              <a:rPr lang="sr-Latn-RS" dirty="0"/>
              <a:t> i postoje!</a:t>
            </a:r>
          </a:p>
          <a:p>
            <a:r>
              <a:rPr lang="sr-Latn-RS" dirty="0"/>
              <a:t>Kakve su </a:t>
            </a:r>
            <a:r>
              <a:rPr lang="sr-Latn-RS" dirty="0" err="1">
                <a:solidFill>
                  <a:srgbClr val="7030A0"/>
                </a:solidFill>
              </a:rPr>
              <a:t>kovarijanse</a:t>
            </a:r>
            <a:r>
              <a:rPr lang="sr-Latn-RS" dirty="0"/>
              <a:t> anti-</a:t>
            </a:r>
            <a:r>
              <a:rPr lang="sr-Latn-RS" dirty="0" err="1"/>
              <a:t>imaža</a:t>
            </a:r>
            <a:r>
              <a:rPr lang="sr-Latn-RS" dirty="0"/>
              <a:t> (grešaka) u poređenju sa </a:t>
            </a:r>
            <a:r>
              <a:rPr lang="sr-Latn-RS" dirty="0">
                <a:solidFill>
                  <a:srgbClr val="7030A0"/>
                </a:solidFill>
              </a:rPr>
              <a:t>korelacijama</a:t>
            </a:r>
            <a:r>
              <a:rPr lang="sr-Latn-RS" dirty="0"/>
              <a:t> anti-</a:t>
            </a:r>
            <a:r>
              <a:rPr lang="sr-Latn-RS" dirty="0" err="1"/>
              <a:t>imaža</a:t>
            </a:r>
            <a:r>
              <a:rPr lang="sr-Latn-RS" dirty="0"/>
              <a:t> (grešaka)?</a:t>
            </a:r>
          </a:p>
          <a:p>
            <a:pPr lvl="1"/>
            <a:r>
              <a:rPr lang="sr-Latn-RS" dirty="0"/>
              <a:t>Niže, jer se množe varijansom anti-</a:t>
            </a:r>
            <a:r>
              <a:rPr lang="sr-Latn-RS" dirty="0" err="1"/>
              <a:t>imaža</a:t>
            </a:r>
            <a:r>
              <a:rPr lang="sr-Latn-RS" dirty="0"/>
              <a:t> koja je manja od 1</a:t>
            </a:r>
          </a:p>
          <a:p>
            <a:pPr lvl="1"/>
            <a:r>
              <a:rPr lang="sr-Latn-RS" dirty="0"/>
              <a:t>Ali je razlika mala jer i jedne i druge teže nuli</a:t>
            </a:r>
          </a:p>
          <a:p>
            <a:r>
              <a:rPr lang="sr-Latn-RS" dirty="0"/>
              <a:t>Kakve su </a:t>
            </a:r>
            <a:r>
              <a:rPr lang="sr-Latn-RS" dirty="0" err="1"/>
              <a:t>kovarijanse</a:t>
            </a:r>
            <a:r>
              <a:rPr lang="sr-Latn-RS" dirty="0"/>
              <a:t> skorova </a:t>
            </a:r>
            <a:r>
              <a:rPr lang="sr-Latn-RS" dirty="0">
                <a:solidFill>
                  <a:srgbClr val="FF0000"/>
                </a:solidFill>
              </a:rPr>
              <a:t>greške </a:t>
            </a:r>
            <a:r>
              <a:rPr lang="sr-Latn-RS" dirty="0"/>
              <a:t>u poređenju sa </a:t>
            </a:r>
            <a:r>
              <a:rPr lang="sr-Latn-RS" dirty="0" err="1"/>
              <a:t>kovarijansama</a:t>
            </a:r>
            <a:r>
              <a:rPr lang="sr-Latn-RS" dirty="0"/>
              <a:t> ukupnih skorova?</a:t>
            </a:r>
          </a:p>
          <a:p>
            <a:pPr lvl="1"/>
            <a:r>
              <a:rPr lang="sr-Latn-RS" dirty="0"/>
              <a:t>Po pravilu niže </a:t>
            </a:r>
          </a:p>
        </p:txBody>
      </p:sp>
    </p:spTree>
    <p:extLst>
      <p:ext uri="{BB962C8B-B14F-4D97-AF65-F5344CB8AC3E}">
        <p14:creationId xmlns:p14="http://schemas.microsoft.com/office/powerpoint/2010/main" val="3483731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err="1"/>
              <a:t>Gutmanova</a:t>
            </a:r>
            <a:r>
              <a:rPr lang="sr-Latn-RS" dirty="0"/>
              <a:t> teorema</a:t>
            </a:r>
            <a:endParaRPr lang="en-US" dirty="0"/>
          </a:p>
        </p:txBody>
      </p:sp>
      <p:sp>
        <p:nvSpPr>
          <p:cNvPr id="3" name="Content Placeholder 2"/>
          <p:cNvSpPr>
            <a:spLocks noGrp="1"/>
          </p:cNvSpPr>
          <p:nvPr>
            <p:ph idx="1"/>
          </p:nvPr>
        </p:nvSpPr>
        <p:spPr/>
        <p:txBody>
          <a:bodyPr>
            <a:normAutofit/>
          </a:bodyPr>
          <a:lstStyle/>
          <a:p>
            <a:r>
              <a:rPr lang="sr-Latn-CS" altLang="en-US" dirty="0"/>
              <a:t>Zamislimo situaciju da imamo beskonačno mnogo pitanja koja pokrivaju gradivo iz </a:t>
            </a:r>
            <a:r>
              <a:rPr lang="sr-Latn-CS" altLang="en-US" dirty="0" err="1"/>
              <a:t>Psihometrije</a:t>
            </a:r>
            <a:endParaRPr lang="sr-Latn-CS" altLang="en-US" dirty="0"/>
          </a:p>
          <a:p>
            <a:r>
              <a:rPr lang="sr-Latn-RS" dirty="0"/>
              <a:t>Šta se dešava sa varijansom </a:t>
            </a:r>
            <a:r>
              <a:rPr lang="sr-Latn-RS" dirty="0" err="1"/>
              <a:t>imaža</a:t>
            </a:r>
            <a:r>
              <a:rPr lang="sr-Latn-RS" dirty="0"/>
              <a:t> i anti-</a:t>
            </a:r>
            <a:r>
              <a:rPr lang="sr-Latn-RS" dirty="0" err="1"/>
              <a:t>imaža</a:t>
            </a:r>
            <a:r>
              <a:rPr lang="sr-Latn-RS" dirty="0"/>
              <a:t> kada broj varijabli teži beskonačnosti?</a:t>
            </a:r>
          </a:p>
          <a:p>
            <a:r>
              <a:rPr lang="sr-Latn-CS" altLang="en-US" dirty="0"/>
              <a:t>Ili, šta se dešava sa multiplim R</a:t>
            </a:r>
            <a:r>
              <a:rPr lang="sr-Latn-CS" altLang="en-US" baseline="30000" dirty="0"/>
              <a:t>2</a:t>
            </a:r>
            <a:r>
              <a:rPr lang="sr-Latn-CS" altLang="en-US" dirty="0"/>
              <a:t> kada broj prediktora raste?</a:t>
            </a:r>
          </a:p>
          <a:p>
            <a:endParaRPr lang="sr-Latn-RS" dirty="0"/>
          </a:p>
          <a:p>
            <a:r>
              <a:rPr lang="sr-Latn-CS" altLang="en-US" dirty="0"/>
              <a:t>Što je broj prediktora veći to je proporcija predviđene varijanse (imaža) veća, a reziduala (anti-imaža) manja</a:t>
            </a:r>
          </a:p>
          <a:p>
            <a:pPr lvl="1"/>
            <a:r>
              <a:rPr lang="sr-Latn-CS" dirty="0"/>
              <a:t>Što su varijanse manje to su i kovarijanse manje</a:t>
            </a:r>
            <a:r>
              <a:rPr lang="sr-Latn-RS" dirty="0"/>
              <a:t>!</a:t>
            </a:r>
            <a:endParaRPr lang="sr-Latn-CS" dirty="0"/>
          </a:p>
        </p:txBody>
      </p:sp>
    </p:spTree>
    <p:extLst>
      <p:ext uri="{BB962C8B-B14F-4D97-AF65-F5344CB8AC3E}">
        <p14:creationId xmlns:p14="http://schemas.microsoft.com/office/powerpoint/2010/main" val="25809244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a:bodyPr>
          <a:lstStyle/>
          <a:p>
            <a:r>
              <a:rPr lang="sr-Latn-RS" altLang="en-US" dirty="0"/>
              <a:t>Kovarijansa imaža</a:t>
            </a:r>
            <a:endParaRPr lang="en-GB" altLang="en-US" dirty="0"/>
          </a:p>
        </p:txBody>
      </p:sp>
      <p:sp>
        <p:nvSpPr>
          <p:cNvPr id="14339" name="Rectangle 3"/>
          <p:cNvSpPr>
            <a:spLocks noGrp="1" noChangeArrowheads="1"/>
          </p:cNvSpPr>
          <p:nvPr>
            <p:ph idx="1"/>
          </p:nvPr>
        </p:nvSpPr>
        <p:spPr/>
        <p:txBody>
          <a:bodyPr>
            <a:normAutofit/>
          </a:bodyPr>
          <a:lstStyle/>
          <a:p>
            <a:pPr eaLnBrk="1" hangingPunct="1"/>
            <a:r>
              <a:rPr lang="sr-Latn-CS" altLang="en-US" dirty="0"/>
              <a:t>Šta se dešava sa vrednostima u matrici </a:t>
            </a:r>
            <a:r>
              <a:rPr lang="sr-Latn-CS" altLang="en-US" dirty="0">
                <a:solidFill>
                  <a:srgbClr val="00B050"/>
                </a:solidFill>
              </a:rPr>
              <a:t>imaž</a:t>
            </a:r>
            <a:r>
              <a:rPr lang="sr-Latn-CS" altLang="en-US" dirty="0"/>
              <a:t> kovarijansi kada broj varijabli teži beskonačnosti?</a:t>
            </a:r>
          </a:p>
          <a:p>
            <a:pPr lvl="1"/>
            <a:r>
              <a:rPr lang="sr-Latn-CS" altLang="en-US" dirty="0"/>
              <a:t>Vrednosti na dijagonali (multiplo R</a:t>
            </a:r>
            <a:r>
              <a:rPr lang="sr-Latn-CS" altLang="en-US" baseline="30000" dirty="0"/>
              <a:t>2</a:t>
            </a:r>
            <a:r>
              <a:rPr lang="sr-Latn-CS" altLang="en-US" dirty="0"/>
              <a:t>) teže </a:t>
            </a:r>
            <a:r>
              <a:rPr lang="sr-Latn-CS" altLang="en-US" b="1" dirty="0"/>
              <a:t>pouzdanosti</a:t>
            </a:r>
            <a:r>
              <a:rPr lang="sr-Latn-CS" altLang="en-US" dirty="0"/>
              <a:t> (varijansi pravog skora)</a:t>
            </a:r>
          </a:p>
          <a:p>
            <a:pPr lvl="1"/>
            <a:r>
              <a:rPr lang="sr-Latn-CS" altLang="en-US" dirty="0"/>
              <a:t>Vandijagonalni elementi (I) teže vrednostima matrice </a:t>
            </a:r>
            <a:r>
              <a:rPr lang="sr-Latn-CS" altLang="en-US" b="1" dirty="0"/>
              <a:t>korelacija</a:t>
            </a:r>
          </a:p>
        </p:txBody>
      </p:sp>
    </p:spTree>
    <p:extLst>
      <p:ext uri="{BB962C8B-B14F-4D97-AF65-F5344CB8AC3E}">
        <p14:creationId xmlns:p14="http://schemas.microsoft.com/office/powerpoint/2010/main" val="3448825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33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33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p:bldLst>
  </p:timing>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sr-Latn-RS" altLang="en-US" dirty="0"/>
              <a:t>Kovarijansa </a:t>
            </a:r>
            <a:r>
              <a:rPr lang="en-US" altLang="en-US" dirty="0"/>
              <a:t>anti-</a:t>
            </a:r>
            <a:r>
              <a:rPr lang="en-US" altLang="en-US" dirty="0" err="1"/>
              <a:t>imaž</a:t>
            </a:r>
            <a:r>
              <a:rPr lang="sr-Latn-RS" altLang="en-US" dirty="0"/>
              <a:t>a</a:t>
            </a:r>
            <a:endParaRPr lang="en-GB" altLang="en-US" dirty="0"/>
          </a:p>
        </p:txBody>
      </p:sp>
      <p:sp>
        <p:nvSpPr>
          <p:cNvPr id="20483" name="Rectangle 3"/>
          <p:cNvSpPr>
            <a:spLocks noGrp="1" noChangeArrowheads="1"/>
          </p:cNvSpPr>
          <p:nvPr>
            <p:ph idx="1"/>
          </p:nvPr>
        </p:nvSpPr>
        <p:spPr/>
        <p:txBody>
          <a:bodyPr>
            <a:normAutofit/>
          </a:bodyPr>
          <a:lstStyle/>
          <a:p>
            <a:r>
              <a:rPr lang="sr-Latn-CS" altLang="en-US" dirty="0"/>
              <a:t>Šta se dešava sa vrednostima u matrici </a:t>
            </a:r>
            <a:r>
              <a:rPr lang="sr-Latn-CS" altLang="en-US" dirty="0">
                <a:solidFill>
                  <a:srgbClr val="FF0000"/>
                </a:solidFill>
              </a:rPr>
              <a:t>anti-</a:t>
            </a:r>
            <a:r>
              <a:rPr lang="sr-Latn-CS" altLang="en-US" dirty="0" err="1">
                <a:solidFill>
                  <a:srgbClr val="FF0000"/>
                </a:solidFill>
              </a:rPr>
              <a:t>imaž</a:t>
            </a:r>
            <a:r>
              <a:rPr lang="sr-Latn-CS" altLang="en-US" dirty="0"/>
              <a:t> kovarijansi kada broj varijabli teži beskonačnosti?</a:t>
            </a:r>
          </a:p>
          <a:p>
            <a:pPr lvl="1"/>
            <a:r>
              <a:rPr lang="sr-Latn-CS" altLang="en-US" dirty="0"/>
              <a:t>Dijagonalni elementi teže </a:t>
            </a:r>
            <a:r>
              <a:rPr lang="sr-Latn-CS" altLang="en-US" b="1" dirty="0"/>
              <a:t>grešci</a:t>
            </a:r>
            <a:r>
              <a:rPr lang="sr-Latn-CS" altLang="en-US" dirty="0"/>
              <a:t> / unikvitetu (1 – pouzdanost)</a:t>
            </a:r>
          </a:p>
          <a:p>
            <a:pPr lvl="1"/>
            <a:r>
              <a:rPr lang="sr-Latn-CS" altLang="en-US" dirty="0"/>
              <a:t>Vandijagonalni elementi teže </a:t>
            </a:r>
            <a:r>
              <a:rPr lang="sr-Latn-CS" altLang="en-US" b="1" dirty="0"/>
              <a:t>nuli</a:t>
            </a:r>
          </a:p>
          <a:p>
            <a:r>
              <a:rPr lang="sr-Latn-CS" altLang="en-US" dirty="0"/>
              <a:t>Ovakva matrica se naziva </a:t>
            </a:r>
          </a:p>
          <a:p>
            <a:pPr lvl="1"/>
            <a:r>
              <a:rPr lang="sr-Latn-CS" altLang="en-US" dirty="0"/>
              <a:t>Dijagonalna matrica (matematički – ima samo vrednosti na dijagonali)</a:t>
            </a:r>
          </a:p>
          <a:p>
            <a:pPr lvl="1"/>
            <a:r>
              <a:rPr lang="sr-Latn-CS" altLang="en-US" dirty="0"/>
              <a:t>Matrica </a:t>
            </a:r>
            <a:r>
              <a:rPr lang="sr-Latn-CS" altLang="en-US" dirty="0" err="1"/>
              <a:t>unikviteta</a:t>
            </a:r>
            <a:r>
              <a:rPr lang="sr-Latn-CS" altLang="en-US" dirty="0"/>
              <a:t> (</a:t>
            </a:r>
            <a:r>
              <a:rPr lang="sr-Latn-CS" altLang="en-US" dirty="0" err="1"/>
              <a:t>psihometrijski</a:t>
            </a:r>
            <a:r>
              <a:rPr lang="sr-Latn-CS" altLang="en-US" dirty="0"/>
              <a:t> – sadrži samo jedinstvenu varijansu)</a:t>
            </a:r>
          </a:p>
        </p:txBody>
      </p:sp>
      <p:graphicFrame>
        <p:nvGraphicFramePr>
          <p:cNvPr id="3" name="Group 87">
            <a:extLst>
              <a:ext uri="{FF2B5EF4-FFF2-40B4-BE49-F238E27FC236}">
                <a16:creationId xmlns:a16="http://schemas.microsoft.com/office/drawing/2014/main" id="{FA5D7BA0-815F-B2FE-9EEA-C341A63A5889}"/>
              </a:ext>
            </a:extLst>
          </p:cNvPr>
          <p:cNvGraphicFramePr>
            <a:graphicFrameLocks/>
          </p:cNvGraphicFramePr>
          <p:nvPr>
            <p:extLst>
              <p:ext uri="{D42A27DB-BD31-4B8C-83A1-F6EECF244321}">
                <p14:modId xmlns:p14="http://schemas.microsoft.com/office/powerpoint/2010/main" val="734122309"/>
              </p:ext>
            </p:extLst>
          </p:nvPr>
        </p:nvGraphicFramePr>
        <p:xfrm>
          <a:off x="1162051" y="4286843"/>
          <a:ext cx="3200398" cy="1961557"/>
        </p:xfrm>
        <a:graphic>
          <a:graphicData uri="http://schemas.openxmlformats.org/drawingml/2006/table">
            <a:tbl>
              <a:tblPr/>
              <a:tblGrid>
                <a:gridCol w="770466">
                  <a:extLst>
                    <a:ext uri="{9D8B030D-6E8A-4147-A177-3AD203B41FA5}">
                      <a16:colId xmlns:a16="http://schemas.microsoft.com/office/drawing/2014/main" val="20000"/>
                    </a:ext>
                  </a:extLst>
                </a:gridCol>
                <a:gridCol w="711200">
                  <a:extLst>
                    <a:ext uri="{9D8B030D-6E8A-4147-A177-3AD203B41FA5}">
                      <a16:colId xmlns:a16="http://schemas.microsoft.com/office/drawing/2014/main" val="20001"/>
                    </a:ext>
                  </a:extLst>
                </a:gridCol>
                <a:gridCol w="813681">
                  <a:extLst>
                    <a:ext uri="{9D8B030D-6E8A-4147-A177-3AD203B41FA5}">
                      <a16:colId xmlns:a16="http://schemas.microsoft.com/office/drawing/2014/main" val="20002"/>
                    </a:ext>
                  </a:extLst>
                </a:gridCol>
                <a:gridCol w="905051">
                  <a:extLst>
                    <a:ext uri="{9D8B030D-6E8A-4147-A177-3AD203B41FA5}">
                      <a16:colId xmlns:a16="http://schemas.microsoft.com/office/drawing/2014/main" val="20003"/>
                    </a:ext>
                  </a:extLst>
                </a:gridCol>
              </a:tblGrid>
              <a:tr h="523704">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000" b="0" i="0" u="none" strike="noStrike" cap="none" normalizeH="0" baseline="0" dirty="0">
                          <a:ln>
                            <a:noFill/>
                          </a:ln>
                          <a:solidFill>
                            <a:schemeClr val="tx1">
                              <a:lumMod val="75000"/>
                              <a:lumOff val="25000"/>
                            </a:schemeClr>
                          </a:solidFill>
                          <a:effectLst/>
                          <a:latin typeface="+mn-lt"/>
                        </a:rPr>
                        <a:t>1-R</a:t>
                      </a:r>
                      <a:r>
                        <a:rPr kumimoji="0" lang="en-US" sz="2000" b="0" i="0" u="none" strike="noStrike" cap="none" normalizeH="0" baseline="30000" dirty="0">
                          <a:ln>
                            <a:noFill/>
                          </a:ln>
                          <a:solidFill>
                            <a:schemeClr val="tx1">
                              <a:lumMod val="75000"/>
                              <a:lumOff val="25000"/>
                            </a:schemeClr>
                          </a:solidFill>
                          <a:effectLst/>
                          <a:latin typeface="+mn-lt"/>
                        </a:rPr>
                        <a:t>2</a:t>
                      </a:r>
                      <a:r>
                        <a:rPr kumimoji="0" lang="en-US" sz="2000" b="0" i="0" u="none" strike="noStrike" cap="none" normalizeH="0" baseline="-25000" dirty="0">
                          <a:ln>
                            <a:noFill/>
                          </a:ln>
                          <a:solidFill>
                            <a:schemeClr val="tx1">
                              <a:lumMod val="75000"/>
                              <a:lumOff val="25000"/>
                            </a:schemeClr>
                          </a:solidFill>
                          <a:effectLst/>
                          <a:latin typeface="+mn-lt"/>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000" b="0" i="0" u="none" strike="noStrike" cap="none" normalizeH="0" baseline="0">
                          <a:ln>
                            <a:noFill/>
                          </a:ln>
                          <a:solidFill>
                            <a:schemeClr val="tx1">
                              <a:lumMod val="75000"/>
                              <a:lumOff val="25000"/>
                            </a:schemeClr>
                          </a:solidFill>
                          <a:effectLst/>
                          <a:latin typeface="+mn-lt"/>
                        </a:rPr>
                        <a:t>a</a:t>
                      </a:r>
                      <a:r>
                        <a:rPr kumimoji="0" lang="sr-Latn-CS" sz="2000" b="0" i="0" u="none" strike="noStrike" cap="none" normalizeH="0" baseline="-25000">
                          <a:ln>
                            <a:noFill/>
                          </a:ln>
                          <a:solidFill>
                            <a:schemeClr val="tx1">
                              <a:lumMod val="75000"/>
                              <a:lumOff val="25000"/>
                            </a:schemeClr>
                          </a:solidFill>
                          <a:effectLst/>
                          <a:latin typeface="+mn-lt"/>
                        </a:rPr>
                        <a:t>2</a:t>
                      </a:r>
                      <a:r>
                        <a:rPr kumimoji="0" lang="en-US" sz="2000" b="0" i="0" u="none" strike="noStrike" cap="none" normalizeH="0" baseline="-25000">
                          <a:ln>
                            <a:noFill/>
                          </a:ln>
                          <a:solidFill>
                            <a:schemeClr val="tx1">
                              <a:lumMod val="75000"/>
                              <a:lumOff val="25000"/>
                            </a:schemeClr>
                          </a:solidFill>
                          <a:effectLst/>
                          <a:latin typeface="+mn-lt"/>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000" b="0" i="0" u="none" strike="noStrike" cap="none" normalizeH="0" baseline="0" dirty="0">
                          <a:ln>
                            <a:noFill/>
                          </a:ln>
                          <a:solidFill>
                            <a:schemeClr val="tx1">
                              <a:lumMod val="75000"/>
                              <a:lumOff val="25000"/>
                            </a:schemeClr>
                          </a:solidFill>
                          <a:effectLst/>
                          <a:latin typeface="+mn-lt"/>
                        </a:rPr>
                        <a:t>a</a:t>
                      </a:r>
                      <a:r>
                        <a:rPr kumimoji="0" lang="sr-Latn-CS" sz="2000" b="0" i="0" u="none" strike="noStrike" cap="none" normalizeH="0" baseline="-25000" dirty="0">
                          <a:ln>
                            <a:noFill/>
                          </a:ln>
                          <a:solidFill>
                            <a:schemeClr val="tx1">
                              <a:lumMod val="75000"/>
                              <a:lumOff val="25000"/>
                            </a:schemeClr>
                          </a:solidFill>
                          <a:effectLst/>
                          <a:latin typeface="+mn-lt"/>
                        </a:rPr>
                        <a:t>3</a:t>
                      </a:r>
                      <a:r>
                        <a:rPr kumimoji="0" lang="en-US" sz="2000" b="0" i="0" u="none" strike="noStrike" cap="none" normalizeH="0" baseline="-25000" dirty="0">
                          <a:ln>
                            <a:noFill/>
                          </a:ln>
                          <a:solidFill>
                            <a:schemeClr val="tx1">
                              <a:lumMod val="75000"/>
                              <a:lumOff val="25000"/>
                            </a:schemeClr>
                          </a:solidFill>
                          <a:effectLst/>
                          <a:latin typeface="+mn-lt"/>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000" b="0" i="0" u="none" strike="noStrike" cap="none" normalizeH="0" baseline="0">
                          <a:ln>
                            <a:noFill/>
                          </a:ln>
                          <a:solidFill>
                            <a:schemeClr val="tx1">
                              <a:lumMod val="75000"/>
                              <a:lumOff val="25000"/>
                            </a:schemeClr>
                          </a:solidFill>
                          <a:effectLst/>
                          <a:latin typeface="+mn-lt"/>
                        </a:rPr>
                        <a:t>a</a:t>
                      </a:r>
                      <a:r>
                        <a:rPr kumimoji="0" lang="sr-Latn-CS" sz="2000" b="0" i="0" u="none" strike="noStrike" cap="none" normalizeH="0" baseline="-25000">
                          <a:ln>
                            <a:noFill/>
                          </a:ln>
                          <a:solidFill>
                            <a:schemeClr val="tx1">
                              <a:lumMod val="75000"/>
                              <a:lumOff val="25000"/>
                            </a:schemeClr>
                          </a:solidFill>
                          <a:effectLst/>
                          <a:latin typeface="+mn-lt"/>
                        </a:rPr>
                        <a:t>4</a:t>
                      </a:r>
                      <a:r>
                        <a:rPr kumimoji="0" lang="en-US" sz="2000" b="0" i="0" u="none" strike="noStrike" cap="none" normalizeH="0" baseline="-25000">
                          <a:ln>
                            <a:noFill/>
                          </a:ln>
                          <a:solidFill>
                            <a:schemeClr val="tx1">
                              <a:lumMod val="75000"/>
                              <a:lumOff val="25000"/>
                            </a:schemeClr>
                          </a:solidFill>
                          <a:effectLst/>
                          <a:latin typeface="+mn-lt"/>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63681">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000" b="0" i="0" u="none" strike="noStrike" cap="none" normalizeH="0" baseline="0" dirty="0">
                          <a:ln>
                            <a:noFill/>
                          </a:ln>
                          <a:solidFill>
                            <a:schemeClr val="tx1">
                              <a:lumMod val="75000"/>
                              <a:lumOff val="25000"/>
                            </a:schemeClr>
                          </a:solidFill>
                          <a:effectLst/>
                          <a:latin typeface="+mn-lt"/>
                        </a:rPr>
                        <a:t>a</a:t>
                      </a:r>
                      <a:r>
                        <a:rPr kumimoji="0" lang="en-US" sz="2000" b="0" i="0" u="none" strike="noStrike" cap="none" normalizeH="0" baseline="-25000" dirty="0">
                          <a:ln>
                            <a:noFill/>
                          </a:ln>
                          <a:solidFill>
                            <a:schemeClr val="tx1">
                              <a:lumMod val="75000"/>
                              <a:lumOff val="25000"/>
                            </a:schemeClr>
                          </a:solidFill>
                          <a:effectLst/>
                          <a:latin typeface="+mn-lt"/>
                        </a:rPr>
                        <a:t>1</a:t>
                      </a:r>
                      <a:r>
                        <a:rPr kumimoji="0" lang="sr-Latn-CS" sz="2000" b="0" i="0" u="none" strike="noStrike" cap="none" normalizeH="0" baseline="-25000" dirty="0">
                          <a:ln>
                            <a:noFill/>
                          </a:ln>
                          <a:solidFill>
                            <a:schemeClr val="tx1">
                              <a:lumMod val="75000"/>
                              <a:lumOff val="25000"/>
                            </a:schemeClr>
                          </a:solidFill>
                          <a:effectLst/>
                          <a:latin typeface="+mn-lt"/>
                        </a:rPr>
                        <a:t>2</a:t>
                      </a:r>
                      <a:endParaRPr kumimoji="0" lang="en-US" sz="2000" b="0" i="0" u="none" strike="noStrike" cap="none" normalizeH="0" baseline="-25000" dirty="0">
                        <a:ln>
                          <a:noFill/>
                        </a:ln>
                        <a:solidFill>
                          <a:schemeClr val="tx1">
                            <a:lumMod val="75000"/>
                            <a:lumOff val="25000"/>
                          </a:schemeClr>
                        </a:solidFill>
                        <a:effectLst/>
                        <a:latin typeface="+mn-lt"/>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000" b="0" i="0" u="none" strike="noStrike" cap="none" normalizeH="0" baseline="0" dirty="0">
                          <a:ln>
                            <a:noFill/>
                          </a:ln>
                          <a:solidFill>
                            <a:schemeClr val="tx1">
                              <a:lumMod val="75000"/>
                              <a:lumOff val="25000"/>
                            </a:schemeClr>
                          </a:solidFill>
                          <a:effectLst/>
                          <a:latin typeface="+mn-lt"/>
                        </a:rPr>
                        <a:t>1-R</a:t>
                      </a:r>
                      <a:r>
                        <a:rPr kumimoji="0" lang="en-US" sz="2000" b="0" i="0" u="none" strike="noStrike" cap="none" normalizeH="0" baseline="30000" dirty="0">
                          <a:ln>
                            <a:noFill/>
                          </a:ln>
                          <a:solidFill>
                            <a:schemeClr val="tx1">
                              <a:lumMod val="75000"/>
                              <a:lumOff val="25000"/>
                            </a:schemeClr>
                          </a:solidFill>
                          <a:effectLst/>
                          <a:latin typeface="+mn-lt"/>
                        </a:rPr>
                        <a:t>2</a:t>
                      </a:r>
                      <a:r>
                        <a:rPr kumimoji="0" lang="en-US" sz="2000" b="0" i="0" u="none" strike="noStrike" cap="none" normalizeH="0" baseline="-25000" dirty="0">
                          <a:ln>
                            <a:noFill/>
                          </a:ln>
                          <a:solidFill>
                            <a:schemeClr val="tx1">
                              <a:lumMod val="75000"/>
                              <a:lumOff val="25000"/>
                            </a:schemeClr>
                          </a:solidFill>
                          <a:effectLst/>
                          <a:latin typeface="+mn-lt"/>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000" b="0" i="0" u="none" strike="noStrike" cap="none" normalizeH="0" baseline="0" dirty="0">
                          <a:ln>
                            <a:noFill/>
                          </a:ln>
                          <a:solidFill>
                            <a:schemeClr val="tx1">
                              <a:lumMod val="75000"/>
                              <a:lumOff val="25000"/>
                            </a:schemeClr>
                          </a:solidFill>
                          <a:effectLst/>
                          <a:latin typeface="+mn-lt"/>
                        </a:rPr>
                        <a:t>a</a:t>
                      </a:r>
                      <a:r>
                        <a:rPr kumimoji="0" lang="sr-Latn-CS" sz="2000" b="0" i="0" u="none" strike="noStrike" cap="none" normalizeH="0" baseline="-25000" dirty="0">
                          <a:ln>
                            <a:noFill/>
                          </a:ln>
                          <a:solidFill>
                            <a:schemeClr val="tx1">
                              <a:lumMod val="75000"/>
                              <a:lumOff val="25000"/>
                            </a:schemeClr>
                          </a:solidFill>
                          <a:effectLst/>
                          <a:latin typeface="+mn-lt"/>
                        </a:rPr>
                        <a:t>32</a:t>
                      </a:r>
                      <a:endParaRPr kumimoji="0" lang="en-US" sz="2000" b="0" i="0" u="none" strike="noStrike" cap="none" normalizeH="0" baseline="-25000" dirty="0">
                        <a:ln>
                          <a:noFill/>
                        </a:ln>
                        <a:solidFill>
                          <a:schemeClr val="tx1">
                            <a:lumMod val="75000"/>
                            <a:lumOff val="25000"/>
                          </a:schemeClr>
                        </a:solidFill>
                        <a:effectLst/>
                        <a:latin typeface="+mn-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000" b="0" i="0" u="none" strike="noStrike" cap="none" normalizeH="0" baseline="0" dirty="0">
                          <a:ln>
                            <a:noFill/>
                          </a:ln>
                          <a:solidFill>
                            <a:schemeClr val="tx1">
                              <a:lumMod val="75000"/>
                              <a:lumOff val="25000"/>
                            </a:schemeClr>
                          </a:solidFill>
                          <a:effectLst/>
                          <a:latin typeface="+mn-lt"/>
                        </a:rPr>
                        <a:t>a</a:t>
                      </a:r>
                      <a:r>
                        <a:rPr kumimoji="0" lang="sr-Latn-CS" sz="2000" b="0" i="0" u="none" strike="noStrike" cap="none" normalizeH="0" baseline="-25000" dirty="0">
                          <a:ln>
                            <a:noFill/>
                          </a:ln>
                          <a:solidFill>
                            <a:schemeClr val="tx1">
                              <a:lumMod val="75000"/>
                              <a:lumOff val="25000"/>
                            </a:schemeClr>
                          </a:solidFill>
                          <a:effectLst/>
                          <a:latin typeface="+mn-lt"/>
                        </a:rPr>
                        <a:t>42</a:t>
                      </a:r>
                      <a:endParaRPr kumimoji="0" lang="en-US" sz="2000" b="0" i="0" u="none" strike="noStrike" cap="none" normalizeH="0" baseline="-25000" dirty="0">
                        <a:ln>
                          <a:noFill/>
                        </a:ln>
                        <a:solidFill>
                          <a:schemeClr val="tx1">
                            <a:lumMod val="75000"/>
                            <a:lumOff val="25000"/>
                          </a:schemeClr>
                        </a:solidFill>
                        <a:effectLst/>
                        <a:latin typeface="+mn-lt"/>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47747">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000" b="0" i="0" u="none" strike="noStrike" cap="none" normalizeH="0" baseline="0" dirty="0">
                          <a:ln>
                            <a:noFill/>
                          </a:ln>
                          <a:solidFill>
                            <a:schemeClr val="tx1">
                              <a:lumMod val="75000"/>
                              <a:lumOff val="25000"/>
                            </a:schemeClr>
                          </a:solidFill>
                          <a:effectLst/>
                          <a:latin typeface="+mn-lt"/>
                        </a:rPr>
                        <a:t>a</a:t>
                      </a:r>
                      <a:r>
                        <a:rPr kumimoji="0" lang="en-US" sz="2000" b="0" i="0" u="none" strike="noStrike" cap="none" normalizeH="0" baseline="-25000" dirty="0">
                          <a:ln>
                            <a:noFill/>
                          </a:ln>
                          <a:solidFill>
                            <a:schemeClr val="tx1">
                              <a:lumMod val="75000"/>
                              <a:lumOff val="25000"/>
                            </a:schemeClr>
                          </a:solidFill>
                          <a:effectLst/>
                          <a:latin typeface="+mn-lt"/>
                        </a:rPr>
                        <a:t>1</a:t>
                      </a:r>
                      <a:r>
                        <a:rPr kumimoji="0" lang="sr-Latn-CS" sz="2000" b="0" i="0" u="none" strike="noStrike" cap="none" normalizeH="0" baseline="-25000" dirty="0">
                          <a:ln>
                            <a:noFill/>
                          </a:ln>
                          <a:solidFill>
                            <a:schemeClr val="tx1">
                              <a:lumMod val="75000"/>
                              <a:lumOff val="25000"/>
                            </a:schemeClr>
                          </a:solidFill>
                          <a:effectLst/>
                          <a:latin typeface="+mn-lt"/>
                        </a:rPr>
                        <a:t>3</a:t>
                      </a:r>
                      <a:endParaRPr kumimoji="0" lang="en-US" sz="2000" b="0" i="0" u="none" strike="noStrike" cap="none" normalizeH="0" baseline="-25000" dirty="0">
                        <a:ln>
                          <a:noFill/>
                        </a:ln>
                        <a:solidFill>
                          <a:schemeClr val="tx1">
                            <a:lumMod val="75000"/>
                            <a:lumOff val="25000"/>
                          </a:schemeClr>
                        </a:solidFill>
                        <a:effectLst/>
                        <a:latin typeface="+mn-lt"/>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000" b="0" i="0" u="none" strike="noStrike" cap="none" normalizeH="0" baseline="0" dirty="0">
                          <a:ln>
                            <a:noFill/>
                          </a:ln>
                          <a:solidFill>
                            <a:schemeClr val="tx1">
                              <a:lumMod val="75000"/>
                              <a:lumOff val="25000"/>
                            </a:schemeClr>
                          </a:solidFill>
                          <a:effectLst/>
                          <a:latin typeface="+mn-lt"/>
                        </a:rPr>
                        <a:t>a</a:t>
                      </a:r>
                      <a:r>
                        <a:rPr kumimoji="0" lang="sr-Latn-CS" sz="2000" b="0" i="0" u="none" strike="noStrike" cap="none" normalizeH="0" baseline="-25000" dirty="0">
                          <a:ln>
                            <a:noFill/>
                          </a:ln>
                          <a:solidFill>
                            <a:schemeClr val="tx1">
                              <a:lumMod val="75000"/>
                              <a:lumOff val="25000"/>
                            </a:schemeClr>
                          </a:solidFill>
                          <a:effectLst/>
                          <a:latin typeface="+mn-lt"/>
                        </a:rPr>
                        <a:t>23</a:t>
                      </a:r>
                      <a:endParaRPr kumimoji="0" lang="en-US" sz="2000" b="0" i="0" u="none" strike="noStrike" cap="none" normalizeH="0" baseline="-25000" dirty="0">
                        <a:ln>
                          <a:noFill/>
                        </a:ln>
                        <a:solidFill>
                          <a:schemeClr val="tx1">
                            <a:lumMod val="75000"/>
                            <a:lumOff val="25000"/>
                          </a:schemeClr>
                        </a:solidFill>
                        <a:effectLst/>
                        <a:latin typeface="+mn-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000" b="0" i="0" u="none" strike="noStrike" cap="none" normalizeH="0" baseline="0" dirty="0">
                          <a:ln>
                            <a:noFill/>
                          </a:ln>
                          <a:solidFill>
                            <a:schemeClr val="tx1">
                              <a:lumMod val="75000"/>
                              <a:lumOff val="25000"/>
                            </a:schemeClr>
                          </a:solidFill>
                          <a:effectLst/>
                          <a:latin typeface="+mn-lt"/>
                        </a:rPr>
                        <a:t>1-R</a:t>
                      </a:r>
                      <a:r>
                        <a:rPr kumimoji="0" lang="en-US" sz="2000" b="0" i="0" u="none" strike="noStrike" cap="none" normalizeH="0" baseline="30000" dirty="0">
                          <a:ln>
                            <a:noFill/>
                          </a:ln>
                          <a:solidFill>
                            <a:schemeClr val="tx1">
                              <a:lumMod val="75000"/>
                              <a:lumOff val="25000"/>
                            </a:schemeClr>
                          </a:solidFill>
                          <a:effectLst/>
                          <a:latin typeface="+mn-lt"/>
                        </a:rPr>
                        <a:t>2</a:t>
                      </a:r>
                      <a:r>
                        <a:rPr kumimoji="0" lang="en-US" sz="2000" b="0" i="0" u="none" strike="noStrike" cap="none" normalizeH="0" baseline="-25000" dirty="0">
                          <a:ln>
                            <a:noFill/>
                          </a:ln>
                          <a:solidFill>
                            <a:schemeClr val="tx1">
                              <a:lumMod val="75000"/>
                              <a:lumOff val="25000"/>
                            </a:schemeClr>
                          </a:solidFill>
                          <a:effectLst/>
                          <a:latin typeface="+mn-lt"/>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000" b="0" i="0" u="none" strike="noStrike" cap="none" normalizeH="0" baseline="0" dirty="0">
                          <a:ln>
                            <a:noFill/>
                          </a:ln>
                          <a:solidFill>
                            <a:schemeClr val="tx1">
                              <a:lumMod val="75000"/>
                              <a:lumOff val="25000"/>
                            </a:schemeClr>
                          </a:solidFill>
                          <a:effectLst/>
                          <a:latin typeface="+mn-lt"/>
                        </a:rPr>
                        <a:t>a</a:t>
                      </a:r>
                      <a:r>
                        <a:rPr kumimoji="0" lang="sr-Latn-CS" sz="2000" b="0" i="0" u="none" strike="noStrike" cap="none" normalizeH="0" baseline="-25000" dirty="0">
                          <a:ln>
                            <a:noFill/>
                          </a:ln>
                          <a:solidFill>
                            <a:schemeClr val="tx1">
                              <a:lumMod val="75000"/>
                              <a:lumOff val="25000"/>
                            </a:schemeClr>
                          </a:solidFill>
                          <a:effectLst/>
                          <a:latin typeface="+mn-lt"/>
                        </a:rPr>
                        <a:t>43</a:t>
                      </a:r>
                      <a:endParaRPr kumimoji="0" lang="en-US" sz="2000" b="0" i="0" u="none" strike="noStrike" cap="none" normalizeH="0" baseline="-25000" dirty="0">
                        <a:ln>
                          <a:noFill/>
                        </a:ln>
                        <a:solidFill>
                          <a:schemeClr val="tx1">
                            <a:lumMod val="75000"/>
                            <a:lumOff val="25000"/>
                          </a:schemeClr>
                        </a:solidFill>
                        <a:effectLst/>
                        <a:latin typeface="+mn-lt"/>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2642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000" b="0" i="0" u="none" strike="noStrike" cap="none" normalizeH="0" baseline="0" dirty="0">
                          <a:ln>
                            <a:noFill/>
                          </a:ln>
                          <a:solidFill>
                            <a:schemeClr val="tx1">
                              <a:lumMod val="75000"/>
                              <a:lumOff val="25000"/>
                            </a:schemeClr>
                          </a:solidFill>
                          <a:effectLst/>
                          <a:latin typeface="+mn-lt"/>
                        </a:rPr>
                        <a:t>a</a:t>
                      </a:r>
                      <a:r>
                        <a:rPr kumimoji="0" lang="en-US" sz="2000" b="0" i="0" u="none" strike="noStrike" cap="none" normalizeH="0" baseline="-25000" dirty="0">
                          <a:ln>
                            <a:noFill/>
                          </a:ln>
                          <a:solidFill>
                            <a:schemeClr val="tx1">
                              <a:lumMod val="75000"/>
                              <a:lumOff val="25000"/>
                            </a:schemeClr>
                          </a:solidFill>
                          <a:effectLst/>
                          <a:latin typeface="+mn-lt"/>
                        </a:rPr>
                        <a:t>1</a:t>
                      </a:r>
                      <a:r>
                        <a:rPr kumimoji="0" lang="sr-Latn-CS" sz="2000" b="0" i="0" u="none" strike="noStrike" cap="none" normalizeH="0" baseline="-25000" dirty="0">
                          <a:ln>
                            <a:noFill/>
                          </a:ln>
                          <a:solidFill>
                            <a:schemeClr val="tx1">
                              <a:lumMod val="75000"/>
                              <a:lumOff val="25000"/>
                            </a:schemeClr>
                          </a:solidFill>
                          <a:effectLst/>
                          <a:latin typeface="+mn-lt"/>
                        </a:rPr>
                        <a:t>4</a:t>
                      </a:r>
                      <a:endParaRPr kumimoji="0" lang="en-US" sz="2000" b="0" i="0" u="none" strike="noStrike" cap="none" normalizeH="0" baseline="-25000" dirty="0">
                        <a:ln>
                          <a:noFill/>
                        </a:ln>
                        <a:solidFill>
                          <a:schemeClr val="tx1">
                            <a:lumMod val="75000"/>
                            <a:lumOff val="25000"/>
                          </a:schemeClr>
                        </a:solidFill>
                        <a:effectLst/>
                        <a:latin typeface="+mn-lt"/>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000" b="0" i="0" u="none" strike="noStrike" cap="none" normalizeH="0" baseline="0" dirty="0">
                          <a:ln>
                            <a:noFill/>
                          </a:ln>
                          <a:solidFill>
                            <a:schemeClr val="tx1">
                              <a:lumMod val="75000"/>
                              <a:lumOff val="25000"/>
                            </a:schemeClr>
                          </a:solidFill>
                          <a:effectLst/>
                          <a:latin typeface="+mn-lt"/>
                        </a:rPr>
                        <a:t>a</a:t>
                      </a:r>
                      <a:r>
                        <a:rPr kumimoji="0" lang="sr-Latn-CS" sz="2000" b="0" i="0" u="none" strike="noStrike" cap="none" normalizeH="0" baseline="-25000" dirty="0">
                          <a:ln>
                            <a:noFill/>
                          </a:ln>
                          <a:solidFill>
                            <a:schemeClr val="tx1">
                              <a:lumMod val="75000"/>
                              <a:lumOff val="25000"/>
                            </a:schemeClr>
                          </a:solidFill>
                          <a:effectLst/>
                          <a:latin typeface="+mn-lt"/>
                        </a:rPr>
                        <a:t>24</a:t>
                      </a:r>
                      <a:endParaRPr kumimoji="0" lang="en-US" sz="2000" b="0" i="0" u="none" strike="noStrike" cap="none" normalizeH="0" baseline="-25000" dirty="0">
                        <a:ln>
                          <a:noFill/>
                        </a:ln>
                        <a:solidFill>
                          <a:schemeClr val="tx1">
                            <a:lumMod val="75000"/>
                            <a:lumOff val="25000"/>
                          </a:schemeClr>
                        </a:solidFill>
                        <a:effectLst/>
                        <a:latin typeface="+mn-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000" b="0" i="0" u="none" strike="noStrike" cap="none" normalizeH="0" baseline="0" dirty="0">
                          <a:ln>
                            <a:noFill/>
                          </a:ln>
                          <a:solidFill>
                            <a:schemeClr val="tx1">
                              <a:lumMod val="75000"/>
                              <a:lumOff val="25000"/>
                            </a:schemeClr>
                          </a:solidFill>
                          <a:effectLst/>
                          <a:latin typeface="+mn-lt"/>
                        </a:rPr>
                        <a:t>a</a:t>
                      </a:r>
                      <a:r>
                        <a:rPr kumimoji="0" lang="sr-Latn-CS" sz="2000" b="0" i="0" u="none" strike="noStrike" cap="none" normalizeH="0" baseline="-25000" dirty="0">
                          <a:ln>
                            <a:noFill/>
                          </a:ln>
                          <a:solidFill>
                            <a:schemeClr val="tx1">
                              <a:lumMod val="75000"/>
                              <a:lumOff val="25000"/>
                            </a:schemeClr>
                          </a:solidFill>
                          <a:effectLst/>
                          <a:latin typeface="+mn-lt"/>
                        </a:rPr>
                        <a:t>34</a:t>
                      </a:r>
                      <a:endParaRPr kumimoji="0" lang="en-US" sz="2000" b="0" i="0" u="none" strike="noStrike" cap="none" normalizeH="0" baseline="-25000" dirty="0">
                        <a:ln>
                          <a:noFill/>
                        </a:ln>
                        <a:solidFill>
                          <a:schemeClr val="tx1">
                            <a:lumMod val="75000"/>
                            <a:lumOff val="25000"/>
                          </a:schemeClr>
                        </a:solidFill>
                        <a:effectLst/>
                        <a:latin typeface="+mn-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000" b="0" i="0" u="none" strike="noStrike" cap="none" normalizeH="0" baseline="0" dirty="0">
                          <a:ln>
                            <a:noFill/>
                          </a:ln>
                          <a:solidFill>
                            <a:schemeClr val="tx1">
                              <a:lumMod val="75000"/>
                              <a:lumOff val="25000"/>
                            </a:schemeClr>
                          </a:solidFill>
                          <a:effectLst/>
                          <a:latin typeface="+mn-lt"/>
                        </a:rPr>
                        <a:t>1-R</a:t>
                      </a:r>
                      <a:r>
                        <a:rPr kumimoji="0" lang="en-US" sz="2000" b="0" i="0" u="none" strike="noStrike" cap="none" normalizeH="0" baseline="30000" dirty="0">
                          <a:ln>
                            <a:noFill/>
                          </a:ln>
                          <a:solidFill>
                            <a:schemeClr val="tx1">
                              <a:lumMod val="75000"/>
                              <a:lumOff val="25000"/>
                            </a:schemeClr>
                          </a:solidFill>
                          <a:effectLst/>
                          <a:latin typeface="+mn-lt"/>
                        </a:rPr>
                        <a:t>2</a:t>
                      </a:r>
                      <a:r>
                        <a:rPr kumimoji="0" lang="en-US" sz="2000" b="0" i="0" u="none" strike="noStrike" cap="none" normalizeH="0" baseline="-25000" dirty="0">
                          <a:ln>
                            <a:noFill/>
                          </a:ln>
                          <a:solidFill>
                            <a:schemeClr val="tx1">
                              <a:lumMod val="75000"/>
                              <a:lumOff val="25000"/>
                            </a:schemeClr>
                          </a:solidFill>
                          <a:effectLst/>
                          <a:latin typeface="+mn-lt"/>
                        </a:rPr>
                        <a:t>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graphicFrame>
        <p:nvGraphicFramePr>
          <p:cNvPr id="4" name="Group 87">
            <a:extLst>
              <a:ext uri="{FF2B5EF4-FFF2-40B4-BE49-F238E27FC236}">
                <a16:creationId xmlns:a16="http://schemas.microsoft.com/office/drawing/2014/main" id="{71495F96-7B67-E644-5B7E-BF3E67DA45D5}"/>
              </a:ext>
            </a:extLst>
          </p:cNvPr>
          <p:cNvGraphicFramePr>
            <a:graphicFrameLocks/>
          </p:cNvGraphicFramePr>
          <p:nvPr>
            <p:extLst>
              <p:ext uri="{D42A27DB-BD31-4B8C-83A1-F6EECF244321}">
                <p14:modId xmlns:p14="http://schemas.microsoft.com/office/powerpoint/2010/main" val="126179421"/>
              </p:ext>
            </p:extLst>
          </p:nvPr>
        </p:nvGraphicFramePr>
        <p:xfrm>
          <a:off x="4800600" y="4286843"/>
          <a:ext cx="3200398" cy="1961557"/>
        </p:xfrm>
        <a:graphic>
          <a:graphicData uri="http://schemas.openxmlformats.org/drawingml/2006/table">
            <a:tbl>
              <a:tblPr/>
              <a:tblGrid>
                <a:gridCol w="770466">
                  <a:extLst>
                    <a:ext uri="{9D8B030D-6E8A-4147-A177-3AD203B41FA5}">
                      <a16:colId xmlns:a16="http://schemas.microsoft.com/office/drawing/2014/main" val="20000"/>
                    </a:ext>
                  </a:extLst>
                </a:gridCol>
                <a:gridCol w="711200">
                  <a:extLst>
                    <a:ext uri="{9D8B030D-6E8A-4147-A177-3AD203B41FA5}">
                      <a16:colId xmlns:a16="http://schemas.microsoft.com/office/drawing/2014/main" val="20001"/>
                    </a:ext>
                  </a:extLst>
                </a:gridCol>
                <a:gridCol w="813681">
                  <a:extLst>
                    <a:ext uri="{9D8B030D-6E8A-4147-A177-3AD203B41FA5}">
                      <a16:colId xmlns:a16="http://schemas.microsoft.com/office/drawing/2014/main" val="20002"/>
                    </a:ext>
                  </a:extLst>
                </a:gridCol>
                <a:gridCol w="905051">
                  <a:extLst>
                    <a:ext uri="{9D8B030D-6E8A-4147-A177-3AD203B41FA5}">
                      <a16:colId xmlns:a16="http://schemas.microsoft.com/office/drawing/2014/main" val="20003"/>
                    </a:ext>
                  </a:extLst>
                </a:gridCol>
              </a:tblGrid>
              <a:tr h="523704">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000" b="0" i="0" u="none" strike="noStrike" cap="none" normalizeH="0" baseline="0" dirty="0">
                          <a:ln>
                            <a:noFill/>
                          </a:ln>
                          <a:solidFill>
                            <a:schemeClr val="tx1">
                              <a:lumMod val="75000"/>
                              <a:lumOff val="25000"/>
                            </a:schemeClr>
                          </a:solidFill>
                          <a:effectLst/>
                          <a:latin typeface="+mn-lt"/>
                        </a:rPr>
                        <a:t>1-R</a:t>
                      </a:r>
                      <a:r>
                        <a:rPr kumimoji="0" lang="en-US" sz="2000" b="0" i="0" u="none" strike="noStrike" cap="none" normalizeH="0" baseline="30000" dirty="0">
                          <a:ln>
                            <a:noFill/>
                          </a:ln>
                          <a:solidFill>
                            <a:schemeClr val="tx1">
                              <a:lumMod val="75000"/>
                              <a:lumOff val="25000"/>
                            </a:schemeClr>
                          </a:solidFill>
                          <a:effectLst/>
                          <a:latin typeface="+mn-lt"/>
                        </a:rPr>
                        <a:t>2</a:t>
                      </a:r>
                      <a:r>
                        <a:rPr kumimoji="0" lang="en-US" sz="2000" b="0" i="0" u="none" strike="noStrike" cap="none" normalizeH="0" baseline="-25000" dirty="0">
                          <a:ln>
                            <a:noFill/>
                          </a:ln>
                          <a:solidFill>
                            <a:schemeClr val="tx1">
                              <a:lumMod val="75000"/>
                              <a:lumOff val="25000"/>
                            </a:schemeClr>
                          </a:solidFill>
                          <a:effectLst/>
                          <a:latin typeface="+mn-lt"/>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sr-Latn-RS" sz="2000" b="0" i="0" u="none" strike="noStrike" cap="none" normalizeH="0" baseline="0" dirty="0">
                          <a:ln>
                            <a:noFill/>
                          </a:ln>
                          <a:solidFill>
                            <a:schemeClr val="tx1">
                              <a:lumMod val="75000"/>
                              <a:lumOff val="25000"/>
                            </a:schemeClr>
                          </a:solidFill>
                          <a:effectLst/>
                          <a:latin typeface="+mn-lt"/>
                        </a:rPr>
                        <a:t>0</a:t>
                      </a:r>
                      <a:endParaRPr kumimoji="0" lang="en-US" sz="2000" b="0" i="0" u="none" strike="noStrike" cap="none" normalizeH="0" baseline="-25000" dirty="0">
                        <a:ln>
                          <a:noFill/>
                        </a:ln>
                        <a:solidFill>
                          <a:schemeClr val="tx1">
                            <a:lumMod val="75000"/>
                            <a:lumOff val="25000"/>
                          </a:schemeClr>
                        </a:solidFill>
                        <a:effectLst/>
                        <a:latin typeface="+mn-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sr-Latn-RS" sz="2000" b="0" i="0" u="none" strike="noStrike" cap="none" normalizeH="0" baseline="0" dirty="0">
                          <a:ln>
                            <a:noFill/>
                          </a:ln>
                          <a:solidFill>
                            <a:schemeClr val="tx1">
                              <a:lumMod val="75000"/>
                              <a:lumOff val="25000"/>
                            </a:schemeClr>
                          </a:solidFill>
                          <a:effectLst/>
                          <a:latin typeface="+mn-lt"/>
                        </a:rPr>
                        <a:t>0</a:t>
                      </a:r>
                      <a:endParaRPr kumimoji="0" lang="en-US" sz="2000" b="0" i="0" u="none" strike="noStrike" cap="none" normalizeH="0" baseline="-25000" dirty="0">
                        <a:ln>
                          <a:noFill/>
                        </a:ln>
                        <a:solidFill>
                          <a:schemeClr val="tx1">
                            <a:lumMod val="75000"/>
                            <a:lumOff val="25000"/>
                          </a:schemeClr>
                        </a:solidFill>
                        <a:effectLst/>
                        <a:latin typeface="+mn-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sr-Latn-RS" sz="2000" b="0" i="0" u="none" strike="noStrike" cap="none" normalizeH="0" baseline="0" dirty="0">
                          <a:ln>
                            <a:noFill/>
                          </a:ln>
                          <a:solidFill>
                            <a:schemeClr val="tx1">
                              <a:lumMod val="75000"/>
                              <a:lumOff val="25000"/>
                            </a:schemeClr>
                          </a:solidFill>
                          <a:effectLst/>
                          <a:latin typeface="+mn-lt"/>
                        </a:rPr>
                        <a:t>0</a:t>
                      </a:r>
                      <a:endParaRPr kumimoji="0" lang="en-US" sz="2000" b="0" i="0" u="none" strike="noStrike" cap="none" normalizeH="0" baseline="-25000" dirty="0">
                        <a:ln>
                          <a:noFill/>
                        </a:ln>
                        <a:solidFill>
                          <a:schemeClr val="tx1">
                            <a:lumMod val="75000"/>
                            <a:lumOff val="25000"/>
                          </a:schemeClr>
                        </a:solidFill>
                        <a:effectLst/>
                        <a:latin typeface="+mn-lt"/>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63681">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sr-Latn-RS" sz="2000" b="0" i="0" u="none" strike="noStrike" cap="none" normalizeH="0" baseline="0" dirty="0">
                          <a:ln>
                            <a:noFill/>
                          </a:ln>
                          <a:solidFill>
                            <a:schemeClr val="tx1">
                              <a:lumMod val="75000"/>
                              <a:lumOff val="25000"/>
                            </a:schemeClr>
                          </a:solidFill>
                          <a:effectLst/>
                          <a:latin typeface="+mn-lt"/>
                        </a:rPr>
                        <a:t>0</a:t>
                      </a:r>
                      <a:endParaRPr kumimoji="0" lang="en-US" sz="2000" b="0" i="0" u="none" strike="noStrike" cap="none" normalizeH="0" baseline="-25000" dirty="0">
                        <a:ln>
                          <a:noFill/>
                        </a:ln>
                        <a:solidFill>
                          <a:schemeClr val="tx1">
                            <a:lumMod val="75000"/>
                            <a:lumOff val="25000"/>
                          </a:schemeClr>
                        </a:solidFill>
                        <a:effectLst/>
                        <a:latin typeface="+mn-lt"/>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000" b="0" i="0" u="none" strike="noStrike" cap="none" normalizeH="0" baseline="0" dirty="0">
                          <a:ln>
                            <a:noFill/>
                          </a:ln>
                          <a:solidFill>
                            <a:schemeClr val="tx1">
                              <a:lumMod val="75000"/>
                              <a:lumOff val="25000"/>
                            </a:schemeClr>
                          </a:solidFill>
                          <a:effectLst/>
                          <a:latin typeface="+mn-lt"/>
                        </a:rPr>
                        <a:t>1-R</a:t>
                      </a:r>
                      <a:r>
                        <a:rPr kumimoji="0" lang="en-US" sz="2000" b="0" i="0" u="none" strike="noStrike" cap="none" normalizeH="0" baseline="30000" dirty="0">
                          <a:ln>
                            <a:noFill/>
                          </a:ln>
                          <a:solidFill>
                            <a:schemeClr val="tx1">
                              <a:lumMod val="75000"/>
                              <a:lumOff val="25000"/>
                            </a:schemeClr>
                          </a:solidFill>
                          <a:effectLst/>
                          <a:latin typeface="+mn-lt"/>
                        </a:rPr>
                        <a:t>2</a:t>
                      </a:r>
                      <a:r>
                        <a:rPr kumimoji="0" lang="en-US" sz="2000" b="0" i="0" u="none" strike="noStrike" cap="none" normalizeH="0" baseline="-25000" dirty="0">
                          <a:ln>
                            <a:noFill/>
                          </a:ln>
                          <a:solidFill>
                            <a:schemeClr val="tx1">
                              <a:lumMod val="75000"/>
                              <a:lumOff val="25000"/>
                            </a:schemeClr>
                          </a:solidFill>
                          <a:effectLst/>
                          <a:latin typeface="+mn-lt"/>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000" b="0" i="0" u="none" strike="noStrike" cap="none" normalizeH="0" baseline="0" dirty="0">
                          <a:ln>
                            <a:noFill/>
                          </a:ln>
                          <a:solidFill>
                            <a:schemeClr val="tx1">
                              <a:lumMod val="75000"/>
                              <a:lumOff val="25000"/>
                            </a:schemeClr>
                          </a:solidFill>
                          <a:effectLst/>
                          <a:latin typeface="+mn-lt"/>
                        </a:rPr>
                        <a:t>a</a:t>
                      </a:r>
                      <a:r>
                        <a:rPr kumimoji="0" lang="sr-Latn-CS" sz="2000" b="0" i="0" u="none" strike="noStrike" cap="none" normalizeH="0" baseline="-25000" dirty="0">
                          <a:ln>
                            <a:noFill/>
                          </a:ln>
                          <a:solidFill>
                            <a:schemeClr val="tx1">
                              <a:lumMod val="75000"/>
                              <a:lumOff val="25000"/>
                            </a:schemeClr>
                          </a:solidFill>
                          <a:effectLst/>
                          <a:latin typeface="+mn-lt"/>
                        </a:rPr>
                        <a:t>32</a:t>
                      </a:r>
                      <a:endParaRPr kumimoji="0" lang="en-US" sz="2000" b="0" i="0" u="none" strike="noStrike" cap="none" normalizeH="0" baseline="-25000" dirty="0">
                        <a:ln>
                          <a:noFill/>
                        </a:ln>
                        <a:solidFill>
                          <a:schemeClr val="tx1">
                            <a:lumMod val="75000"/>
                            <a:lumOff val="25000"/>
                          </a:schemeClr>
                        </a:solidFill>
                        <a:effectLst/>
                        <a:latin typeface="+mn-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sr-Latn-RS" sz="2000" b="0" i="0" u="none" strike="noStrike" cap="none" normalizeH="0" baseline="0" dirty="0">
                          <a:ln>
                            <a:noFill/>
                          </a:ln>
                          <a:solidFill>
                            <a:schemeClr val="tx1">
                              <a:lumMod val="75000"/>
                              <a:lumOff val="25000"/>
                            </a:schemeClr>
                          </a:solidFill>
                          <a:effectLst/>
                          <a:latin typeface="+mn-lt"/>
                        </a:rPr>
                        <a:t>0</a:t>
                      </a:r>
                      <a:endParaRPr kumimoji="0" lang="en-US" sz="2000" b="0" i="0" u="none" strike="noStrike" cap="none" normalizeH="0" baseline="-25000" dirty="0">
                        <a:ln>
                          <a:noFill/>
                        </a:ln>
                        <a:solidFill>
                          <a:schemeClr val="tx1">
                            <a:lumMod val="75000"/>
                            <a:lumOff val="25000"/>
                          </a:schemeClr>
                        </a:solidFill>
                        <a:effectLst/>
                        <a:latin typeface="+mn-lt"/>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47747">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sr-Latn-RS" sz="2000" b="0" i="0" u="none" strike="noStrike" cap="none" normalizeH="0" baseline="0" dirty="0">
                          <a:ln>
                            <a:noFill/>
                          </a:ln>
                          <a:solidFill>
                            <a:schemeClr val="tx1">
                              <a:lumMod val="75000"/>
                              <a:lumOff val="25000"/>
                            </a:schemeClr>
                          </a:solidFill>
                          <a:effectLst/>
                          <a:latin typeface="+mn-lt"/>
                        </a:rPr>
                        <a:t>0</a:t>
                      </a:r>
                      <a:endParaRPr kumimoji="0" lang="en-US" sz="2000" b="0" i="0" u="none" strike="noStrike" cap="none" normalizeH="0" baseline="-25000" dirty="0">
                        <a:ln>
                          <a:noFill/>
                        </a:ln>
                        <a:solidFill>
                          <a:schemeClr val="tx1">
                            <a:lumMod val="75000"/>
                            <a:lumOff val="25000"/>
                          </a:schemeClr>
                        </a:solidFill>
                        <a:effectLst/>
                        <a:latin typeface="+mn-lt"/>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sr-Latn-RS" sz="2000" b="0" i="0" u="none" strike="noStrike" cap="none" normalizeH="0" baseline="0" dirty="0">
                          <a:ln>
                            <a:noFill/>
                          </a:ln>
                          <a:solidFill>
                            <a:schemeClr val="tx1">
                              <a:lumMod val="75000"/>
                              <a:lumOff val="25000"/>
                            </a:schemeClr>
                          </a:solidFill>
                          <a:effectLst/>
                          <a:latin typeface="+mn-lt"/>
                        </a:rPr>
                        <a:t>0</a:t>
                      </a:r>
                      <a:endParaRPr kumimoji="0" lang="en-US" sz="2000" b="0" i="0" u="none" strike="noStrike" cap="none" normalizeH="0" baseline="-25000" dirty="0">
                        <a:ln>
                          <a:noFill/>
                        </a:ln>
                        <a:solidFill>
                          <a:schemeClr val="tx1">
                            <a:lumMod val="75000"/>
                            <a:lumOff val="25000"/>
                          </a:schemeClr>
                        </a:solidFill>
                        <a:effectLst/>
                        <a:latin typeface="+mn-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000" b="0" i="0" u="none" strike="noStrike" cap="none" normalizeH="0" baseline="0" dirty="0">
                          <a:ln>
                            <a:noFill/>
                          </a:ln>
                          <a:solidFill>
                            <a:schemeClr val="tx1">
                              <a:lumMod val="75000"/>
                              <a:lumOff val="25000"/>
                            </a:schemeClr>
                          </a:solidFill>
                          <a:effectLst/>
                          <a:latin typeface="+mn-lt"/>
                        </a:rPr>
                        <a:t>1-R</a:t>
                      </a:r>
                      <a:r>
                        <a:rPr kumimoji="0" lang="en-US" sz="2000" b="0" i="0" u="none" strike="noStrike" cap="none" normalizeH="0" baseline="30000" dirty="0">
                          <a:ln>
                            <a:noFill/>
                          </a:ln>
                          <a:solidFill>
                            <a:schemeClr val="tx1">
                              <a:lumMod val="75000"/>
                              <a:lumOff val="25000"/>
                            </a:schemeClr>
                          </a:solidFill>
                          <a:effectLst/>
                          <a:latin typeface="+mn-lt"/>
                        </a:rPr>
                        <a:t>2</a:t>
                      </a:r>
                      <a:r>
                        <a:rPr kumimoji="0" lang="en-US" sz="2000" b="0" i="0" u="none" strike="noStrike" cap="none" normalizeH="0" baseline="-25000" dirty="0">
                          <a:ln>
                            <a:noFill/>
                          </a:ln>
                          <a:solidFill>
                            <a:schemeClr val="tx1">
                              <a:lumMod val="75000"/>
                              <a:lumOff val="25000"/>
                            </a:schemeClr>
                          </a:solidFill>
                          <a:effectLst/>
                          <a:latin typeface="+mn-lt"/>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sr-Latn-RS" sz="2000" b="0" i="0" u="none" strike="noStrike" cap="none" normalizeH="0" baseline="0" dirty="0">
                          <a:ln>
                            <a:noFill/>
                          </a:ln>
                          <a:solidFill>
                            <a:schemeClr val="tx1">
                              <a:lumMod val="75000"/>
                              <a:lumOff val="25000"/>
                            </a:schemeClr>
                          </a:solidFill>
                          <a:effectLst/>
                          <a:latin typeface="+mn-lt"/>
                        </a:rPr>
                        <a:t>0</a:t>
                      </a:r>
                      <a:endParaRPr kumimoji="0" lang="en-US" sz="2000" b="0" i="0" u="none" strike="noStrike" cap="none" normalizeH="0" baseline="-25000" dirty="0">
                        <a:ln>
                          <a:noFill/>
                        </a:ln>
                        <a:solidFill>
                          <a:schemeClr val="tx1">
                            <a:lumMod val="75000"/>
                            <a:lumOff val="25000"/>
                          </a:schemeClr>
                        </a:solidFill>
                        <a:effectLst/>
                        <a:latin typeface="+mn-lt"/>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2642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sr-Latn-RS" sz="2000" b="0" i="0" u="none" strike="noStrike" cap="none" normalizeH="0" baseline="0" dirty="0">
                          <a:ln>
                            <a:noFill/>
                          </a:ln>
                          <a:solidFill>
                            <a:schemeClr val="tx1">
                              <a:lumMod val="75000"/>
                              <a:lumOff val="25000"/>
                            </a:schemeClr>
                          </a:solidFill>
                          <a:effectLst/>
                          <a:latin typeface="+mn-lt"/>
                        </a:rPr>
                        <a:t>0</a:t>
                      </a:r>
                      <a:endParaRPr kumimoji="0" lang="en-US" sz="2000" b="0" i="0" u="none" strike="noStrike" cap="none" normalizeH="0" baseline="-25000" dirty="0">
                        <a:ln>
                          <a:noFill/>
                        </a:ln>
                        <a:solidFill>
                          <a:schemeClr val="tx1">
                            <a:lumMod val="75000"/>
                            <a:lumOff val="25000"/>
                          </a:schemeClr>
                        </a:solidFill>
                        <a:effectLst/>
                        <a:latin typeface="+mn-lt"/>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sr-Latn-RS" sz="2000" b="0" i="0" u="none" strike="noStrike" cap="none" normalizeH="0" baseline="0" dirty="0">
                          <a:ln>
                            <a:noFill/>
                          </a:ln>
                          <a:solidFill>
                            <a:schemeClr val="tx1">
                              <a:lumMod val="75000"/>
                              <a:lumOff val="25000"/>
                            </a:schemeClr>
                          </a:solidFill>
                          <a:effectLst/>
                          <a:latin typeface="+mn-lt"/>
                        </a:rPr>
                        <a:t>0</a:t>
                      </a:r>
                      <a:endParaRPr kumimoji="0" lang="en-US" sz="2000" b="0" i="0" u="none" strike="noStrike" cap="none" normalizeH="0" baseline="-25000" dirty="0">
                        <a:ln>
                          <a:noFill/>
                        </a:ln>
                        <a:solidFill>
                          <a:schemeClr val="tx1">
                            <a:lumMod val="75000"/>
                            <a:lumOff val="25000"/>
                          </a:schemeClr>
                        </a:solidFill>
                        <a:effectLst/>
                        <a:latin typeface="+mn-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sr-Latn-RS" sz="2000" b="0" i="0" u="none" strike="noStrike" cap="none" normalizeH="0" baseline="0" dirty="0">
                          <a:ln>
                            <a:noFill/>
                          </a:ln>
                          <a:solidFill>
                            <a:schemeClr val="tx1">
                              <a:lumMod val="75000"/>
                              <a:lumOff val="25000"/>
                            </a:schemeClr>
                          </a:solidFill>
                          <a:effectLst/>
                          <a:latin typeface="+mn-lt"/>
                        </a:rPr>
                        <a:t>0</a:t>
                      </a:r>
                      <a:endParaRPr kumimoji="0" lang="en-US" sz="2000" b="0" i="0" u="none" strike="noStrike" cap="none" normalizeH="0" baseline="-25000" dirty="0">
                        <a:ln>
                          <a:noFill/>
                        </a:ln>
                        <a:solidFill>
                          <a:schemeClr val="tx1">
                            <a:lumMod val="75000"/>
                            <a:lumOff val="25000"/>
                          </a:schemeClr>
                        </a:solidFill>
                        <a:effectLst/>
                        <a:latin typeface="+mn-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000" b="0" i="0" u="none" strike="noStrike" cap="none" normalizeH="0" baseline="0" dirty="0">
                          <a:ln>
                            <a:noFill/>
                          </a:ln>
                          <a:solidFill>
                            <a:schemeClr val="tx1">
                              <a:lumMod val="75000"/>
                              <a:lumOff val="25000"/>
                            </a:schemeClr>
                          </a:solidFill>
                          <a:effectLst/>
                          <a:latin typeface="+mn-lt"/>
                        </a:rPr>
                        <a:t>1-R</a:t>
                      </a:r>
                      <a:r>
                        <a:rPr kumimoji="0" lang="en-US" sz="2000" b="0" i="0" u="none" strike="noStrike" cap="none" normalizeH="0" baseline="30000" dirty="0">
                          <a:ln>
                            <a:noFill/>
                          </a:ln>
                          <a:solidFill>
                            <a:schemeClr val="tx1">
                              <a:lumMod val="75000"/>
                              <a:lumOff val="25000"/>
                            </a:schemeClr>
                          </a:solidFill>
                          <a:effectLst/>
                          <a:latin typeface="+mn-lt"/>
                        </a:rPr>
                        <a:t>2</a:t>
                      </a:r>
                      <a:r>
                        <a:rPr kumimoji="0" lang="en-US" sz="2000" b="0" i="0" u="none" strike="noStrike" cap="none" normalizeH="0" baseline="-25000" dirty="0">
                          <a:ln>
                            <a:noFill/>
                          </a:ln>
                          <a:solidFill>
                            <a:schemeClr val="tx1">
                              <a:lumMod val="75000"/>
                              <a:lumOff val="25000"/>
                            </a:schemeClr>
                          </a:solidFill>
                          <a:effectLst/>
                          <a:latin typeface="+mn-lt"/>
                        </a:rPr>
                        <a:t>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003925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48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48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0483">
                                            <p:txEl>
                                              <p:pRg st="3" end="3"/>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483">
                                            <p:txEl>
                                              <p:pRg st="4" end="4"/>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048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uiExpand="1"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sr-Latn-RS" altLang="en-US" dirty="0"/>
              <a:t>Implikacije modela</a:t>
            </a:r>
            <a:endParaRPr lang="en-US" altLang="en-US" dirty="0"/>
          </a:p>
        </p:txBody>
      </p:sp>
      <p:sp>
        <p:nvSpPr>
          <p:cNvPr id="29699" name="Rectangle 3"/>
          <p:cNvSpPr>
            <a:spLocks noGrp="1" noChangeArrowheads="1"/>
          </p:cNvSpPr>
          <p:nvPr>
            <p:ph idx="1"/>
          </p:nvPr>
        </p:nvSpPr>
        <p:spPr/>
        <p:txBody>
          <a:bodyPr>
            <a:normAutofit/>
          </a:bodyPr>
          <a:lstStyle/>
          <a:p>
            <a:r>
              <a:rPr lang="sr-Latn-CS" altLang="en-US" dirty="0"/>
              <a:t>Ako prihvatimo ove sasvim logične premise sa ciljem postizanja izračunljivosti pravog skora i skora greške onda:</a:t>
            </a:r>
          </a:p>
          <a:p>
            <a:pPr lvl="1"/>
            <a:r>
              <a:rPr lang="sr-Latn-CS" altLang="en-US" dirty="0"/>
              <a:t>Skorovi greške imaju međusobne </a:t>
            </a:r>
            <a:r>
              <a:rPr lang="sr-Latn-CS" altLang="en-US" dirty="0">
                <a:solidFill>
                  <a:srgbClr val="7030A0"/>
                </a:solidFill>
              </a:rPr>
              <a:t>nenulte</a:t>
            </a:r>
            <a:r>
              <a:rPr lang="sr-Latn-CS" altLang="en-US" dirty="0"/>
              <a:t> korelacije</a:t>
            </a:r>
          </a:p>
          <a:p>
            <a:pPr lvl="1"/>
            <a:r>
              <a:rPr lang="sr-Latn-CS" altLang="en-US" dirty="0"/>
              <a:t>Skorovi grešaka koreliraju sa pravim skorovima </a:t>
            </a:r>
            <a:r>
              <a:rPr lang="sr-Latn-CS" altLang="en-US" dirty="0">
                <a:solidFill>
                  <a:srgbClr val="7030A0"/>
                </a:solidFill>
              </a:rPr>
              <a:t>drugih</a:t>
            </a:r>
            <a:r>
              <a:rPr lang="sr-Latn-CS" altLang="en-US" dirty="0"/>
              <a:t> varijabli (parcijalne korelacije)</a:t>
            </a:r>
          </a:p>
          <a:p>
            <a:pPr lvl="1"/>
            <a:r>
              <a:rPr lang="sr-Latn-CS" altLang="en-US" dirty="0"/>
              <a:t>Ostaje jedino da pravi skor i skor greške </a:t>
            </a:r>
            <a:r>
              <a:rPr lang="sr-Latn-CS" altLang="en-US" dirty="0">
                <a:solidFill>
                  <a:srgbClr val="7030A0"/>
                </a:solidFill>
              </a:rPr>
              <a:t>jedne</a:t>
            </a:r>
            <a:r>
              <a:rPr lang="sr-Latn-CS" altLang="en-US" dirty="0"/>
              <a:t> </a:t>
            </a:r>
            <a:r>
              <a:rPr lang="sr-Latn-CS" altLang="en-US" dirty="0">
                <a:solidFill>
                  <a:srgbClr val="7030A0"/>
                </a:solidFill>
              </a:rPr>
              <a:t>varijable</a:t>
            </a:r>
            <a:r>
              <a:rPr lang="sr-Latn-CS" altLang="en-US" dirty="0"/>
              <a:t> međusobno ne koreliraju</a:t>
            </a:r>
            <a:endParaRPr lang="en-US" altLang="en-US" dirty="0"/>
          </a:p>
        </p:txBody>
      </p:sp>
    </p:spTree>
    <p:extLst>
      <p:ext uri="{BB962C8B-B14F-4D97-AF65-F5344CB8AC3E}">
        <p14:creationId xmlns:p14="http://schemas.microsoft.com/office/powerpoint/2010/main" val="377436078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sr-Latn-RS" altLang="en-US" dirty="0"/>
              <a:t>Implikacije </a:t>
            </a:r>
            <a:r>
              <a:rPr lang="sr-Latn-CS" altLang="en-US" dirty="0"/>
              <a:t>modela</a:t>
            </a:r>
            <a:endParaRPr lang="en-US" altLang="en-US" dirty="0"/>
          </a:p>
        </p:txBody>
      </p:sp>
      <p:sp>
        <p:nvSpPr>
          <p:cNvPr id="30723" name="Rectangle 3"/>
          <p:cNvSpPr>
            <a:spLocks noGrp="1" noChangeArrowheads="1"/>
          </p:cNvSpPr>
          <p:nvPr>
            <p:ph idx="1"/>
          </p:nvPr>
        </p:nvSpPr>
        <p:spPr/>
        <p:txBody>
          <a:bodyPr/>
          <a:lstStyle/>
          <a:p>
            <a:pPr eaLnBrk="1" hangingPunct="1">
              <a:lnSpc>
                <a:spcPct val="90000"/>
              </a:lnSpc>
            </a:pPr>
            <a:r>
              <a:rPr lang="sr-Latn-CS" altLang="en-US" dirty="0"/>
              <a:t>Ali kada broj varijabli teži beskonačnosti –&gt; </a:t>
            </a:r>
            <a:r>
              <a:rPr lang="sr-Latn-CS" altLang="en-US" dirty="0" err="1"/>
              <a:t>kovarijanse</a:t>
            </a:r>
            <a:r>
              <a:rPr lang="sr-Latn-CS" altLang="en-US" dirty="0"/>
              <a:t> grešaka teže nuli – što je pretpostavka klasične </a:t>
            </a:r>
            <a:r>
              <a:rPr lang="sr-Latn-CS" altLang="en-US" dirty="0" err="1"/>
              <a:t>testovne</a:t>
            </a:r>
            <a:r>
              <a:rPr lang="sr-Latn-CS" altLang="en-US" dirty="0"/>
              <a:t> teorije (modela paralelnih indikatora) </a:t>
            </a:r>
          </a:p>
          <a:p>
            <a:pPr eaLnBrk="1" hangingPunct="1">
              <a:lnSpc>
                <a:spcPct val="90000"/>
              </a:lnSpc>
            </a:pPr>
            <a:r>
              <a:rPr lang="sr-Latn-CS" altLang="en-US" dirty="0"/>
              <a:t>Drugim rečima - klasična teorija merenja je specijalni slučaj Guttmanovog modela merenja kada broj stavki teži beskonačnosti</a:t>
            </a:r>
            <a:endParaRPr lang="en-US" altLang="en-US" dirty="0"/>
          </a:p>
        </p:txBody>
      </p:sp>
    </p:spTree>
    <p:extLst>
      <p:ext uri="{BB962C8B-B14F-4D97-AF65-F5344CB8AC3E}">
        <p14:creationId xmlns:p14="http://schemas.microsoft.com/office/powerpoint/2010/main" val="188204180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5000"/>
            <a:lum/>
          </a:blip>
          <a:srcRect/>
          <a:stretch>
            <a:fillRect l="-3000" r="-3000"/>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algn="ctr"/>
            <a:r>
              <a:rPr lang="sr-Latn-RS" dirty="0"/>
              <a:t>Hvala na pažnji!</a:t>
            </a:r>
            <a:endParaRPr lang="en-US" dirty="0"/>
          </a:p>
        </p:txBody>
      </p:sp>
      <p:sp>
        <p:nvSpPr>
          <p:cNvPr id="5" name="Subtitle 4"/>
          <p:cNvSpPr>
            <a:spLocks noGrp="1"/>
          </p:cNvSpPr>
          <p:nvPr>
            <p:ph type="subTitle" idx="1"/>
          </p:nvPr>
        </p:nvSpPr>
        <p:spPr/>
        <p:txBody>
          <a:bodyPr/>
          <a:lstStyle/>
          <a:p>
            <a:pPr algn="ctr"/>
            <a:r>
              <a:rPr lang="sr-Latn-RS" dirty="0">
                <a:solidFill>
                  <a:schemeClr val="tx1"/>
                </a:solidFill>
              </a:rPr>
              <a:t>Pitanja?</a:t>
            </a:r>
            <a:endParaRPr lang="en-US" dirty="0">
              <a:solidFill>
                <a:schemeClr val="tx1"/>
              </a:solidFill>
            </a:endParaRPr>
          </a:p>
        </p:txBody>
      </p:sp>
    </p:spTree>
    <p:extLst>
      <p:ext uri="{BB962C8B-B14F-4D97-AF65-F5344CB8AC3E}">
        <p14:creationId xmlns:p14="http://schemas.microsoft.com/office/powerpoint/2010/main" val="39843403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t>Model paralelnih indikatora</a:t>
            </a:r>
            <a:endParaRPr lang="en-US" dirty="0"/>
          </a:p>
        </p:txBody>
      </p:sp>
      <p:sp>
        <p:nvSpPr>
          <p:cNvPr id="9" name="Content Placeholder 8">
            <a:extLst>
              <a:ext uri="{FF2B5EF4-FFF2-40B4-BE49-F238E27FC236}">
                <a16:creationId xmlns:a16="http://schemas.microsoft.com/office/drawing/2014/main" id="{D0A30DF1-081B-956D-C591-4AFF8602E81E}"/>
              </a:ext>
            </a:extLst>
          </p:cNvPr>
          <p:cNvSpPr>
            <a:spLocks noGrp="1"/>
          </p:cNvSpPr>
          <p:nvPr>
            <p:ph idx="1"/>
          </p:nvPr>
        </p:nvSpPr>
        <p:spPr/>
        <p:txBody>
          <a:bodyPr>
            <a:normAutofit/>
          </a:bodyPr>
          <a:lstStyle/>
          <a:p>
            <a:r>
              <a:rPr lang="sr-Latn-RS" dirty="0"/>
              <a:t>Postoje i manje strogi modeli – što model ima manje pretpostavki, veća verovatnoća da odgovara realnim situacijama testiranja</a:t>
            </a:r>
          </a:p>
          <a:p>
            <a:r>
              <a:rPr lang="sr-Latn-RS" dirty="0"/>
              <a:t>Model </a:t>
            </a:r>
            <a:r>
              <a:rPr lang="sr-Latn-RS" dirty="0" err="1"/>
              <a:t>tau</a:t>
            </a:r>
            <a:r>
              <a:rPr lang="sr-Latn-RS" dirty="0"/>
              <a:t>-ekvivalentnih indikatora</a:t>
            </a:r>
          </a:p>
          <a:p>
            <a:pPr lvl="1"/>
            <a:r>
              <a:rPr lang="sr-Latn-RS" dirty="0" err="1"/>
              <a:t>Tau</a:t>
            </a:r>
            <a:r>
              <a:rPr lang="sr-Latn-RS" dirty="0"/>
              <a:t> je T, odnosno pravi skor</a:t>
            </a:r>
          </a:p>
          <a:p>
            <a:pPr lvl="1"/>
            <a:r>
              <a:rPr lang="sr-Latn-RS" dirty="0"/>
              <a:t>Pretpostavka je samo da je pravi skor isti za sve </a:t>
            </a:r>
            <a:r>
              <a:rPr lang="sr-Latn-RS" dirty="0" err="1"/>
              <a:t>ajteme</a:t>
            </a:r>
            <a:endParaRPr lang="sr-Latn-RS" dirty="0"/>
          </a:p>
          <a:p>
            <a:pPr lvl="1"/>
            <a:r>
              <a:rPr lang="sr-Latn-RS" dirty="0"/>
              <a:t>Ali da li je svaki </a:t>
            </a:r>
            <a:r>
              <a:rPr lang="sr-Latn-RS" dirty="0" err="1"/>
              <a:t>ajtem</a:t>
            </a:r>
            <a:r>
              <a:rPr lang="sr-Latn-RS" dirty="0"/>
              <a:t> jednako dobar indikator </a:t>
            </a:r>
            <a:r>
              <a:rPr lang="sr-Latn-RS" dirty="0" err="1"/>
              <a:t>konstrukta</a:t>
            </a:r>
            <a:r>
              <a:rPr lang="sr-Latn-RS" dirty="0"/>
              <a:t>?</a:t>
            </a:r>
          </a:p>
          <a:p>
            <a:r>
              <a:rPr lang="sr-Latn-RS" dirty="0" err="1"/>
              <a:t>Kongenerički</a:t>
            </a:r>
            <a:r>
              <a:rPr lang="sr-Latn-RS" dirty="0"/>
              <a:t> model</a:t>
            </a:r>
          </a:p>
          <a:p>
            <a:pPr lvl="1"/>
            <a:r>
              <a:rPr lang="sr-Latn-RS" dirty="0"/>
              <a:t>Pretpostavka je samo da svi </a:t>
            </a:r>
            <a:r>
              <a:rPr lang="sr-Latn-RS" dirty="0" err="1"/>
              <a:t>ajtemi</a:t>
            </a:r>
            <a:r>
              <a:rPr lang="sr-Latn-RS" dirty="0"/>
              <a:t> predstavljaju indikatore istog </a:t>
            </a:r>
            <a:r>
              <a:rPr lang="sr-Latn-RS" dirty="0" err="1"/>
              <a:t>konstrukta</a:t>
            </a:r>
            <a:endParaRPr lang="sr-Latn-RS" dirty="0"/>
          </a:p>
          <a:p>
            <a:pPr lvl="1"/>
            <a:r>
              <a:rPr lang="sr-Latn-RS" dirty="0" err="1"/>
              <a:t>McDonald’s</a:t>
            </a:r>
            <a:r>
              <a:rPr lang="sr-Latn-RS" dirty="0"/>
              <a:t> omega koeficijent</a:t>
            </a:r>
          </a:p>
          <a:p>
            <a:r>
              <a:rPr lang="sr-Latn-RS" dirty="0" err="1"/>
              <a:t>Gutmanov</a:t>
            </a:r>
            <a:r>
              <a:rPr lang="sr-Latn-RS" dirty="0"/>
              <a:t> model</a:t>
            </a:r>
          </a:p>
        </p:txBody>
      </p:sp>
    </p:spTree>
    <p:extLst>
      <p:ext uri="{BB962C8B-B14F-4D97-AF65-F5344CB8AC3E}">
        <p14:creationId xmlns:p14="http://schemas.microsoft.com/office/powerpoint/2010/main" val="26039280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lIns="92075" tIns="46038" rIns="92075" bIns="46038"/>
          <a:lstStyle/>
          <a:p>
            <a:pPr eaLnBrk="1" hangingPunct="1"/>
            <a:r>
              <a:rPr lang="sr-Latn-CS" altLang="en-US" dirty="0"/>
              <a:t>Gutmanov model</a:t>
            </a:r>
            <a:endParaRPr lang="en-US" altLang="en-US" dirty="0"/>
          </a:p>
        </p:txBody>
      </p:sp>
      <p:sp>
        <p:nvSpPr>
          <p:cNvPr id="80899" name="Rectangle 3"/>
          <p:cNvSpPr>
            <a:spLocks noGrp="1" noChangeArrowheads="1"/>
          </p:cNvSpPr>
          <p:nvPr>
            <p:ph idx="1"/>
          </p:nvPr>
        </p:nvSpPr>
        <p:spPr/>
        <p:txBody>
          <a:bodyPr/>
          <a:lstStyle/>
          <a:p>
            <a:pPr eaLnBrk="1" hangingPunct="1"/>
            <a:r>
              <a:rPr lang="sr-Latn-CS" altLang="en-US" dirty="0"/>
              <a:t>Pravi skor je </a:t>
            </a:r>
            <a:r>
              <a:rPr lang="sr-Latn-CS" altLang="en-US" dirty="0">
                <a:solidFill>
                  <a:srgbClr val="00B050"/>
                </a:solidFill>
              </a:rPr>
              <a:t>imaž</a:t>
            </a:r>
            <a:r>
              <a:rPr lang="sr-Latn-CS" altLang="en-US" dirty="0"/>
              <a:t>, a skor greške </a:t>
            </a:r>
            <a:r>
              <a:rPr lang="sr-Latn-CS" altLang="en-US" dirty="0">
                <a:solidFill>
                  <a:srgbClr val="FF0000"/>
                </a:solidFill>
              </a:rPr>
              <a:t>anti-imaž</a:t>
            </a:r>
          </a:p>
          <a:p>
            <a:pPr eaLnBrk="1" hangingPunct="1"/>
            <a:r>
              <a:rPr lang="sr-Latn-CS" altLang="en-US" dirty="0">
                <a:solidFill>
                  <a:srgbClr val="00B050"/>
                </a:solidFill>
              </a:rPr>
              <a:t>Imaž</a:t>
            </a:r>
            <a:r>
              <a:rPr lang="sr-Latn-CS" altLang="en-US" dirty="0"/>
              <a:t> je </a:t>
            </a:r>
            <a:r>
              <a:rPr lang="sr-Latn-CS" altLang="en-US" dirty="0">
                <a:solidFill>
                  <a:srgbClr val="00B050"/>
                </a:solidFill>
              </a:rPr>
              <a:t>proporcija varijanse </a:t>
            </a:r>
            <a:r>
              <a:rPr lang="sr-Latn-CS" altLang="en-US" dirty="0"/>
              <a:t>neke varijable koju je moguće predvideti na osnovu n-1 preostalih varijabli u skupu </a:t>
            </a:r>
          </a:p>
          <a:p>
            <a:pPr lvl="1"/>
            <a:r>
              <a:rPr lang="sr-Latn-CS" altLang="en-US" dirty="0"/>
              <a:t>Onaj deo koji se „ogleda“ u drugim varijablama</a:t>
            </a:r>
          </a:p>
          <a:p>
            <a:pPr eaLnBrk="1" hangingPunct="1"/>
            <a:r>
              <a:rPr lang="sr-Latn-CS" altLang="en-US" dirty="0"/>
              <a:t>Kako bismo statistički mogli da izrazimo </a:t>
            </a:r>
            <a:r>
              <a:rPr lang="sr-Latn-CS" altLang="en-US" dirty="0" err="1"/>
              <a:t>imaž</a:t>
            </a:r>
            <a:r>
              <a:rPr lang="sr-Latn-CS" altLang="en-US" dirty="0"/>
              <a:t>?</a:t>
            </a:r>
          </a:p>
          <a:p>
            <a:pPr lvl="1"/>
            <a:r>
              <a:rPr lang="sr-Latn-CS" altLang="en-US" dirty="0"/>
              <a:t>Statistički to je </a:t>
            </a:r>
            <a:r>
              <a:rPr lang="sr-Latn-CS" altLang="en-US" dirty="0">
                <a:solidFill>
                  <a:srgbClr val="00B050"/>
                </a:solidFill>
              </a:rPr>
              <a:t>multiplo R</a:t>
            </a:r>
            <a:r>
              <a:rPr lang="sr-Latn-CS" altLang="en-US" baseline="30000" dirty="0">
                <a:solidFill>
                  <a:srgbClr val="00B050"/>
                </a:solidFill>
              </a:rPr>
              <a:t>2 </a:t>
            </a:r>
            <a:r>
              <a:rPr lang="sr-Latn-CS" altLang="en-US" dirty="0">
                <a:solidFill>
                  <a:srgbClr val="00B050"/>
                </a:solidFill>
              </a:rPr>
              <a:t> </a:t>
            </a:r>
          </a:p>
          <a:p>
            <a:pPr eaLnBrk="1" hangingPunct="1"/>
            <a:r>
              <a:rPr lang="sr-Latn-CS" altLang="en-US" dirty="0">
                <a:solidFill>
                  <a:srgbClr val="FF0000"/>
                </a:solidFill>
              </a:rPr>
              <a:t>Anti-</a:t>
            </a:r>
            <a:r>
              <a:rPr lang="sr-Latn-CS" altLang="en-US" dirty="0" err="1">
                <a:solidFill>
                  <a:srgbClr val="FF0000"/>
                </a:solidFill>
              </a:rPr>
              <a:t>imaž</a:t>
            </a:r>
            <a:r>
              <a:rPr lang="sr-Latn-CS" altLang="en-US" dirty="0"/>
              <a:t> je preostala varijansa, ona koja ne može da se objasni na osnovu drugih varijabli u skupu</a:t>
            </a:r>
          </a:p>
          <a:p>
            <a:pPr eaLnBrk="1" hangingPunct="1"/>
            <a:r>
              <a:rPr lang="sr-Latn-CS" altLang="en-US" dirty="0"/>
              <a:t>Kako bismo nju izrazili </a:t>
            </a:r>
            <a:r>
              <a:rPr lang="sr-Latn-CS" altLang="en-US" dirty="0" err="1"/>
              <a:t>statstički</a:t>
            </a:r>
            <a:r>
              <a:rPr lang="sr-Latn-CS" altLang="en-US" dirty="0"/>
              <a:t>?</a:t>
            </a:r>
          </a:p>
          <a:p>
            <a:pPr lvl="1"/>
            <a:r>
              <a:rPr lang="sr-Latn-RS" altLang="en-US" dirty="0"/>
              <a:t>To je </a:t>
            </a:r>
            <a:r>
              <a:rPr lang="sr-Latn-CS" altLang="en-US" dirty="0">
                <a:solidFill>
                  <a:srgbClr val="FF0000"/>
                </a:solidFill>
              </a:rPr>
              <a:t>1- R</a:t>
            </a:r>
            <a:r>
              <a:rPr lang="sr-Latn-CS" altLang="en-US" baseline="30000" dirty="0">
                <a:solidFill>
                  <a:srgbClr val="FF0000"/>
                </a:solidFill>
              </a:rPr>
              <a:t>2</a:t>
            </a:r>
          </a:p>
        </p:txBody>
      </p:sp>
    </p:spTree>
    <p:extLst>
      <p:ext uri="{BB962C8B-B14F-4D97-AF65-F5344CB8AC3E}">
        <p14:creationId xmlns:p14="http://schemas.microsoft.com/office/powerpoint/2010/main" val="2970133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08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0899">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0899">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0899">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0899">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0899">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0899">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8089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9"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lIns="92075" tIns="46038" rIns="92075" bIns="46038"/>
          <a:lstStyle/>
          <a:p>
            <a:pPr eaLnBrk="1" hangingPunct="1"/>
            <a:r>
              <a:rPr lang="sr-Latn-CS" altLang="en-US" dirty="0"/>
              <a:t>Gutmanov model</a:t>
            </a:r>
            <a:endParaRPr lang="en-US" altLang="en-US" dirty="0"/>
          </a:p>
        </p:txBody>
      </p:sp>
      <p:sp>
        <p:nvSpPr>
          <p:cNvPr id="80899" name="Rectangle 3"/>
          <p:cNvSpPr>
            <a:spLocks noGrp="1" noChangeArrowheads="1"/>
          </p:cNvSpPr>
          <p:nvPr>
            <p:ph idx="1"/>
          </p:nvPr>
        </p:nvSpPr>
        <p:spPr/>
        <p:txBody>
          <a:bodyPr/>
          <a:lstStyle/>
          <a:p>
            <a:pPr eaLnBrk="1" hangingPunct="1"/>
            <a:r>
              <a:rPr lang="sr-Latn-CS" altLang="en-US" dirty="0"/>
              <a:t>Pravi skor je </a:t>
            </a:r>
            <a:r>
              <a:rPr lang="sr-Latn-CS" altLang="en-US" dirty="0">
                <a:solidFill>
                  <a:srgbClr val="00B050"/>
                </a:solidFill>
              </a:rPr>
              <a:t>imaž</a:t>
            </a:r>
            <a:r>
              <a:rPr lang="sr-Latn-CS" altLang="en-US" dirty="0"/>
              <a:t>, a skor greške </a:t>
            </a:r>
            <a:r>
              <a:rPr lang="sr-Latn-CS" altLang="en-US" dirty="0">
                <a:solidFill>
                  <a:srgbClr val="FF0000"/>
                </a:solidFill>
              </a:rPr>
              <a:t>anti-</a:t>
            </a:r>
            <a:r>
              <a:rPr lang="sr-Latn-CS" altLang="en-US" dirty="0" err="1">
                <a:solidFill>
                  <a:srgbClr val="FF0000"/>
                </a:solidFill>
              </a:rPr>
              <a:t>imaž</a:t>
            </a:r>
            <a:endParaRPr lang="sr-Latn-CS" altLang="en-US" dirty="0"/>
          </a:p>
          <a:p>
            <a:r>
              <a:rPr lang="sr-Latn-CS" altLang="en-US" dirty="0"/>
              <a:t>Na primer, ako imamo test znanja iz </a:t>
            </a:r>
            <a:r>
              <a:rPr lang="sr-Latn-CS" altLang="en-US" dirty="0" err="1"/>
              <a:t>psihometrije</a:t>
            </a:r>
            <a:r>
              <a:rPr lang="sr-Latn-CS" altLang="en-US" dirty="0"/>
              <a:t>:</a:t>
            </a:r>
          </a:p>
          <a:p>
            <a:pPr lvl="1"/>
            <a:r>
              <a:rPr lang="sr-Latn-CS" altLang="en-US" dirty="0" err="1">
                <a:solidFill>
                  <a:srgbClr val="00B050"/>
                </a:solidFill>
              </a:rPr>
              <a:t>Imaž</a:t>
            </a:r>
            <a:r>
              <a:rPr lang="sr-Latn-CS" altLang="en-US" dirty="0"/>
              <a:t> je onaj procenat (proporcija) varijanse pitanja „Šta je ICC?“ koji možemo da predvidimo na osnovu odgovora na sva druga pitanja iz testa, npr. „Koji obrazac daje donju granicu pouzdanosti?“ ili „Koja je prva faza u konstrukciji novog mernog instrumenta?“</a:t>
            </a:r>
          </a:p>
          <a:p>
            <a:pPr lvl="1"/>
            <a:r>
              <a:rPr lang="sr-Latn-CS" altLang="en-US" dirty="0">
                <a:solidFill>
                  <a:srgbClr val="FF0000"/>
                </a:solidFill>
              </a:rPr>
              <a:t>Anti-</a:t>
            </a:r>
            <a:r>
              <a:rPr lang="sr-Latn-CS" altLang="en-US" dirty="0" err="1">
                <a:solidFill>
                  <a:srgbClr val="FF0000"/>
                </a:solidFill>
              </a:rPr>
              <a:t>imaž</a:t>
            </a:r>
            <a:r>
              <a:rPr lang="sr-Latn-CS" altLang="en-US" dirty="0"/>
              <a:t> je procenat (proporcija) varijanse pitanja „Šta je ICC?“ koji se ne može predvideti na osnovu svih drugih pitanja u testu</a:t>
            </a:r>
          </a:p>
          <a:p>
            <a:pPr eaLnBrk="1" hangingPunct="1"/>
            <a:endParaRPr lang="en-US" altLang="en-US" baseline="30000" dirty="0">
              <a:solidFill>
                <a:srgbClr val="FF0000"/>
              </a:solidFill>
            </a:endParaRPr>
          </a:p>
        </p:txBody>
      </p:sp>
    </p:spTree>
    <p:extLst>
      <p:ext uri="{BB962C8B-B14F-4D97-AF65-F5344CB8AC3E}">
        <p14:creationId xmlns:p14="http://schemas.microsoft.com/office/powerpoint/2010/main" val="710558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08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089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089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089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9"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r-Latn-RS" dirty="0"/>
              <a:t>Gutmanov model</a:t>
            </a:r>
            <a:endParaRPr lang="en-US" dirty="0"/>
          </a:p>
        </p:txBody>
      </p:sp>
      <p:sp>
        <p:nvSpPr>
          <p:cNvPr id="10243" name="Rectangle 3"/>
          <p:cNvSpPr>
            <a:spLocks noGrp="1" noChangeArrowheads="1"/>
          </p:cNvSpPr>
          <p:nvPr>
            <p:ph idx="1"/>
          </p:nvPr>
        </p:nvSpPr>
        <p:spPr/>
        <p:txBody>
          <a:bodyPr/>
          <a:lstStyle/>
          <a:p>
            <a:r>
              <a:rPr lang="sr-Latn-RS" altLang="en-US" dirty="0"/>
              <a:t>Isto važi i ako p</a:t>
            </a:r>
            <a:r>
              <a:rPr lang="en-GB" altLang="en-US" dirty="0"/>
              <a:t>o</a:t>
            </a:r>
            <a:r>
              <a:rPr lang="sr-Latn-RS" altLang="en-US" dirty="0"/>
              <a:t>s</a:t>
            </a:r>
            <a:r>
              <a:rPr lang="en-GB" altLang="en-US" dirty="0" err="1"/>
              <a:t>matramo</a:t>
            </a:r>
            <a:r>
              <a:rPr lang="en-GB" altLang="en-US" dirty="0"/>
              <a:t> </a:t>
            </a:r>
            <a:r>
              <a:rPr lang="en-GB" altLang="en-US" dirty="0" err="1"/>
              <a:t>rezultat</a:t>
            </a:r>
            <a:r>
              <a:rPr lang="en-GB" altLang="en-US" dirty="0"/>
              <a:t> </a:t>
            </a:r>
            <a:r>
              <a:rPr lang="sr-Latn-RS" altLang="en-US" dirty="0"/>
              <a:t>bilo kog </a:t>
            </a:r>
            <a:r>
              <a:rPr lang="en-GB" altLang="en-US" dirty="0" err="1">
                <a:solidFill>
                  <a:srgbClr val="7030A0"/>
                </a:solidFill>
              </a:rPr>
              <a:t>ispitanika</a:t>
            </a:r>
            <a:endParaRPr lang="sr-Latn-CS" altLang="en-US" dirty="0">
              <a:solidFill>
                <a:srgbClr val="7030A0"/>
              </a:solidFill>
            </a:endParaRPr>
          </a:p>
          <a:p>
            <a:r>
              <a:rPr lang="sr-Latn-CS" altLang="en-US" dirty="0"/>
              <a:t>Njegov rezultat na svakoj varijabli može se razložiti na:</a:t>
            </a:r>
          </a:p>
          <a:p>
            <a:pPr lvl="1"/>
            <a:r>
              <a:rPr lang="sr-Latn-CS" altLang="en-US" dirty="0"/>
              <a:t>Rezultat predviđen na osnovu odgovora na preostalim varijablama – </a:t>
            </a:r>
            <a:r>
              <a:rPr lang="sr-Latn-CS" altLang="en-US" dirty="0">
                <a:solidFill>
                  <a:srgbClr val="00B050"/>
                </a:solidFill>
              </a:rPr>
              <a:t>imaž</a:t>
            </a:r>
          </a:p>
          <a:p>
            <a:pPr lvl="1"/>
            <a:r>
              <a:rPr lang="sr-Latn-CS" altLang="en-US" dirty="0"/>
              <a:t>Nepredviđeni deo – </a:t>
            </a:r>
            <a:r>
              <a:rPr lang="sr-Latn-CS" altLang="en-US" dirty="0">
                <a:solidFill>
                  <a:srgbClr val="FF0000"/>
                </a:solidFill>
              </a:rPr>
              <a:t>anti-imaž</a:t>
            </a:r>
          </a:p>
        </p:txBody>
      </p:sp>
    </p:spTree>
    <p:extLst>
      <p:ext uri="{BB962C8B-B14F-4D97-AF65-F5344CB8AC3E}">
        <p14:creationId xmlns:p14="http://schemas.microsoft.com/office/powerpoint/2010/main" val="4206606642"/>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1496</TotalTime>
  <Words>2766</Words>
  <Application>Microsoft Office PowerPoint</Application>
  <PresentationFormat>On-screen Show (4:3)</PresentationFormat>
  <Paragraphs>624</Paragraphs>
  <Slides>58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58</vt:i4>
      </vt:variant>
    </vt:vector>
  </HeadingPairs>
  <TitlesOfParts>
    <vt:vector size="63" baseType="lpstr">
      <vt:lpstr>Arial</vt:lpstr>
      <vt:lpstr>Calibri</vt:lpstr>
      <vt:lpstr>Calibri Light</vt:lpstr>
      <vt:lpstr>Wingdings</vt:lpstr>
      <vt:lpstr>Retrospect</vt:lpstr>
      <vt:lpstr>Gutmanova teorija</vt:lpstr>
      <vt:lpstr>Metrijske karakteristike testa</vt:lpstr>
      <vt:lpstr>Model klasične testne teorije</vt:lpstr>
      <vt:lpstr>Model klasične testne teorije</vt:lpstr>
      <vt:lpstr>Model paralelnih indikatora</vt:lpstr>
      <vt:lpstr>Model paralelnih indikatora</vt:lpstr>
      <vt:lpstr>Gutmanov model</vt:lpstr>
      <vt:lpstr>Gutmanov model</vt:lpstr>
      <vt:lpstr>Gutmanov model</vt:lpstr>
      <vt:lpstr>Gutmanov model</vt:lpstr>
      <vt:lpstr>Matrični zapis</vt:lpstr>
      <vt:lpstr>Matrični zapis</vt:lpstr>
      <vt:lpstr>Matrični zapis</vt:lpstr>
      <vt:lpstr>Imaž i anti-imaž u SPSS-u</vt:lpstr>
      <vt:lpstr>Sirovi skorovi</vt:lpstr>
      <vt:lpstr>Standardizovani skorovi</vt:lpstr>
      <vt:lpstr>Standardizovani skorovi</vt:lpstr>
      <vt:lpstr>Kreiranje imaža i anti-imaža varijable</vt:lpstr>
      <vt:lpstr>Matrica imaž skorova</vt:lpstr>
      <vt:lpstr>Matrica imaž skorova</vt:lpstr>
      <vt:lpstr>Matrica anti-imaž skorova</vt:lpstr>
      <vt:lpstr>Z skorovi, imaž i anti-imaž</vt:lpstr>
      <vt:lpstr>Z skorovi, imaž i anti-imaž</vt:lpstr>
      <vt:lpstr>Z skorovi, imaž i anti-imaž</vt:lpstr>
      <vt:lpstr>Z skorovi, imaž i anti-imaž</vt:lpstr>
      <vt:lpstr>Pauza za pitanja!</vt:lpstr>
      <vt:lpstr>Matrica korelacija</vt:lpstr>
      <vt:lpstr>Matrica korelacija</vt:lpstr>
      <vt:lpstr>Matrica korelacija</vt:lpstr>
      <vt:lpstr>Matrica korelacija</vt:lpstr>
      <vt:lpstr>Kovarijansa imaža</vt:lpstr>
      <vt:lpstr>Kovarijansa imaža</vt:lpstr>
      <vt:lpstr>Kovarijansa imaža</vt:lpstr>
      <vt:lpstr>Kovarijansa anti-imaža</vt:lpstr>
      <vt:lpstr>Kovarijansa anti-imaža</vt:lpstr>
      <vt:lpstr>Kovarijansa anti-imaža</vt:lpstr>
      <vt:lpstr>Kovarijansa anti-imaža</vt:lpstr>
      <vt:lpstr>Razlaganje matrice kovarijansi</vt:lpstr>
      <vt:lpstr>Kovarijansa u SPSS-u</vt:lpstr>
      <vt:lpstr>Kovarijansa u SPSS-u</vt:lpstr>
      <vt:lpstr>Kovarijansa Z skorova </vt:lpstr>
      <vt:lpstr>Kovarijansa Z skorova </vt:lpstr>
      <vt:lpstr>Kovarijansa Z skorova </vt:lpstr>
      <vt:lpstr>Kovarijansa imaž skorova</vt:lpstr>
      <vt:lpstr>Kovarijansa imaž skorova</vt:lpstr>
      <vt:lpstr>Kovarijansa imaž skorova</vt:lpstr>
      <vt:lpstr>Kovarijansa imaž skorova</vt:lpstr>
      <vt:lpstr>Kovarijansa imaž skorova</vt:lpstr>
      <vt:lpstr>Kovarijansa anti-imaž skorova</vt:lpstr>
      <vt:lpstr>Kovarijansa anti-imaž skorova</vt:lpstr>
      <vt:lpstr>Kovarijansa anti-imaž skorova</vt:lpstr>
      <vt:lpstr>Kovarijansa anti-imaž skorova</vt:lpstr>
      <vt:lpstr>Gutmanova teorema</vt:lpstr>
      <vt:lpstr>Kovarijansa imaža</vt:lpstr>
      <vt:lpstr>Kovarijansa anti-imaža</vt:lpstr>
      <vt:lpstr>Implikacije modela</vt:lpstr>
      <vt:lpstr>Implikacije modela</vt:lpstr>
      <vt:lpstr>Hvala na pažnji!</vt:lpstr>
    </vt:vector>
  </TitlesOfParts>
  <Company>JP PTT saobracaja "Srbija"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Gutmanova teorija</dc:title>
  <dc:creator>Danka Purić</dc:creator>
  <cp:lastModifiedBy>Danka Purić</cp:lastModifiedBy>
  <cp:revision>241</cp:revision>
  <dcterms:created xsi:type="dcterms:W3CDTF">2019-11-15T14:24:18Z</dcterms:created>
  <dcterms:modified xsi:type="dcterms:W3CDTF">2023-11-18T12:42:07Z</dcterms:modified>
</cp:coreProperties>
</file>