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3"/>
  </p:notesMasterIdLst>
  <p:sldIdLst>
    <p:sldId id="256" r:id="rId2"/>
    <p:sldId id="311" r:id="rId3"/>
    <p:sldId id="332" r:id="rId4"/>
    <p:sldId id="262" r:id="rId5"/>
    <p:sldId id="333" r:id="rId6"/>
    <p:sldId id="263" r:id="rId7"/>
    <p:sldId id="265" r:id="rId8"/>
    <p:sldId id="264" r:id="rId9"/>
    <p:sldId id="266" r:id="rId10"/>
    <p:sldId id="284" r:id="rId11"/>
    <p:sldId id="285" r:id="rId12"/>
    <p:sldId id="268" r:id="rId13"/>
    <p:sldId id="269" r:id="rId14"/>
    <p:sldId id="267" r:id="rId15"/>
    <p:sldId id="271" r:id="rId16"/>
    <p:sldId id="287" r:id="rId17"/>
    <p:sldId id="275" r:id="rId18"/>
    <p:sldId id="274" r:id="rId19"/>
    <p:sldId id="288" r:id="rId20"/>
    <p:sldId id="278" r:id="rId21"/>
    <p:sldId id="276" r:id="rId22"/>
    <p:sldId id="281" r:id="rId23"/>
    <p:sldId id="289" r:id="rId24"/>
    <p:sldId id="270" r:id="rId25"/>
    <p:sldId id="290" r:id="rId26"/>
    <p:sldId id="282" r:id="rId27"/>
    <p:sldId id="272" r:id="rId28"/>
    <p:sldId id="286" r:id="rId29"/>
    <p:sldId id="279" r:id="rId30"/>
    <p:sldId id="277" r:id="rId31"/>
    <p:sldId id="283" r:id="rId32"/>
    <p:sldId id="308" r:id="rId33"/>
    <p:sldId id="313" r:id="rId34"/>
    <p:sldId id="334" r:id="rId35"/>
    <p:sldId id="330" r:id="rId36"/>
    <p:sldId id="328" r:id="rId37"/>
    <p:sldId id="291" r:id="rId38"/>
    <p:sldId id="314" r:id="rId39"/>
    <p:sldId id="315" r:id="rId40"/>
    <p:sldId id="316" r:id="rId41"/>
    <p:sldId id="306" r:id="rId42"/>
    <p:sldId id="292" r:id="rId43"/>
    <p:sldId id="294" r:id="rId44"/>
    <p:sldId id="307" r:id="rId45"/>
    <p:sldId id="317" r:id="rId46"/>
    <p:sldId id="318" r:id="rId47"/>
    <p:sldId id="305" r:id="rId48"/>
    <p:sldId id="296" r:id="rId49"/>
    <p:sldId id="298" r:id="rId50"/>
    <p:sldId id="295" r:id="rId51"/>
    <p:sldId id="335" r:id="rId52"/>
    <p:sldId id="309" r:id="rId53"/>
    <p:sldId id="336" r:id="rId54"/>
    <p:sldId id="280" r:id="rId55"/>
    <p:sldId id="299" r:id="rId56"/>
    <p:sldId id="301" r:id="rId57"/>
    <p:sldId id="300" r:id="rId58"/>
    <p:sldId id="302" r:id="rId59"/>
    <p:sldId id="303" r:id="rId60"/>
    <p:sldId id="304" r:id="rId61"/>
    <p:sldId id="310" r:id="rId62"/>
    <p:sldId id="297" r:id="rId63"/>
    <p:sldId id="327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9" autoAdjust="0"/>
  </p:normalViewPr>
  <p:slideViewPr>
    <p:cSldViewPr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50B9F-ED35-4B83-90D1-0D7A736B1F8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404924-CF8D-4EF1-8416-FEB4FF452963}">
      <dgm:prSet phldrT="[Text]"/>
      <dgm:spPr/>
      <dgm:t>
        <a:bodyPr/>
        <a:lstStyle/>
        <a:p>
          <a:r>
            <a:rPr lang="sr-Latn-RS" dirty="0"/>
            <a:t>Greška merenja</a:t>
          </a:r>
          <a:endParaRPr lang="en-US" dirty="0"/>
        </a:p>
      </dgm:t>
    </dgm:pt>
    <dgm:pt modelId="{2CFEABD5-17F3-4B4A-BBC2-FFCB3B80FD9F}" type="parTrans" cxnId="{6A242C9A-B18A-4999-9A0A-65D5D6EEDF11}">
      <dgm:prSet/>
      <dgm:spPr/>
      <dgm:t>
        <a:bodyPr/>
        <a:lstStyle/>
        <a:p>
          <a:endParaRPr lang="en-US"/>
        </a:p>
      </dgm:t>
    </dgm:pt>
    <dgm:pt modelId="{E65B5614-8C99-4C2E-86D3-68E82DB04B8D}" type="sibTrans" cxnId="{6A242C9A-B18A-4999-9A0A-65D5D6EEDF11}">
      <dgm:prSet/>
      <dgm:spPr/>
      <dgm:t>
        <a:bodyPr/>
        <a:lstStyle/>
        <a:p>
          <a:endParaRPr lang="en-US"/>
        </a:p>
      </dgm:t>
    </dgm:pt>
    <dgm:pt modelId="{C6316543-8EF6-4C3A-9B89-FABFED10026C}">
      <dgm:prSet phldrT="[Text]"/>
      <dgm:spPr/>
      <dgm:t>
        <a:bodyPr/>
        <a:lstStyle/>
        <a:p>
          <a:r>
            <a:rPr lang="sr-Latn-RS" dirty="0"/>
            <a:t>Slučajna greška</a:t>
          </a:r>
          <a:endParaRPr lang="en-US" dirty="0"/>
        </a:p>
      </dgm:t>
    </dgm:pt>
    <dgm:pt modelId="{4FFF301B-8EFF-448D-AA04-599CF79FEDC1}" type="parTrans" cxnId="{03401B01-3A51-4F36-9C1C-A6DE5232D223}">
      <dgm:prSet/>
      <dgm:spPr/>
      <dgm:t>
        <a:bodyPr/>
        <a:lstStyle/>
        <a:p>
          <a:endParaRPr lang="en-US"/>
        </a:p>
      </dgm:t>
    </dgm:pt>
    <dgm:pt modelId="{D3D16DDC-4FCE-4D01-9F0F-937558115CB5}" type="sibTrans" cxnId="{03401B01-3A51-4F36-9C1C-A6DE5232D223}">
      <dgm:prSet/>
      <dgm:spPr/>
      <dgm:t>
        <a:bodyPr/>
        <a:lstStyle/>
        <a:p>
          <a:endParaRPr lang="en-US"/>
        </a:p>
      </dgm:t>
    </dgm:pt>
    <dgm:pt modelId="{565AFF19-FBCE-4D5E-B320-B4102FB485E0}">
      <dgm:prSet phldrT="[Text]"/>
      <dgm:spPr/>
      <dgm:t>
        <a:bodyPr/>
        <a:lstStyle/>
        <a:p>
          <a:r>
            <a:rPr lang="sr-Latn-RS" dirty="0"/>
            <a:t>Sistematska greška</a:t>
          </a:r>
          <a:endParaRPr lang="en-US" dirty="0"/>
        </a:p>
      </dgm:t>
    </dgm:pt>
    <dgm:pt modelId="{9F077319-6B13-4C97-A385-09362420D1B9}" type="parTrans" cxnId="{8C2E47F0-3BB3-4206-9DA6-80DCD6AE0FE4}">
      <dgm:prSet/>
      <dgm:spPr/>
      <dgm:t>
        <a:bodyPr/>
        <a:lstStyle/>
        <a:p>
          <a:endParaRPr lang="en-US"/>
        </a:p>
      </dgm:t>
    </dgm:pt>
    <dgm:pt modelId="{D9494CE7-42DB-4F6B-9E03-CA66E13C4930}" type="sibTrans" cxnId="{8C2E47F0-3BB3-4206-9DA6-80DCD6AE0FE4}">
      <dgm:prSet/>
      <dgm:spPr/>
      <dgm:t>
        <a:bodyPr/>
        <a:lstStyle/>
        <a:p>
          <a:endParaRPr lang="en-US"/>
        </a:p>
      </dgm:t>
    </dgm:pt>
    <dgm:pt modelId="{DC736005-AEE2-4A4E-97E7-D64D439F0B1B}">
      <dgm:prSet phldrT="[Text]"/>
      <dgm:spPr/>
      <dgm:t>
        <a:bodyPr/>
        <a:lstStyle/>
        <a:p>
          <a:r>
            <a:rPr lang="sr-Latn-RS" dirty="0"/>
            <a:t>Test</a:t>
          </a:r>
          <a:endParaRPr lang="en-US" dirty="0"/>
        </a:p>
      </dgm:t>
    </dgm:pt>
    <dgm:pt modelId="{8FE0CBB0-27B4-4E38-B1C6-53E6ED550EBC}" type="parTrans" cxnId="{F98998FB-50E2-46F5-AE9F-B979F6598EEF}">
      <dgm:prSet/>
      <dgm:spPr/>
      <dgm:t>
        <a:bodyPr/>
        <a:lstStyle/>
        <a:p>
          <a:endParaRPr lang="en-US"/>
        </a:p>
      </dgm:t>
    </dgm:pt>
    <dgm:pt modelId="{86809A71-7FD9-4F31-842A-F876937D4390}" type="sibTrans" cxnId="{F98998FB-50E2-46F5-AE9F-B979F6598EEF}">
      <dgm:prSet/>
      <dgm:spPr/>
      <dgm:t>
        <a:bodyPr/>
        <a:lstStyle/>
        <a:p>
          <a:endParaRPr lang="en-US"/>
        </a:p>
      </dgm:t>
    </dgm:pt>
    <dgm:pt modelId="{0903D413-5D8D-4906-B76A-B7E0E1308E50}">
      <dgm:prSet phldrT="[Text]"/>
      <dgm:spPr/>
      <dgm:t>
        <a:bodyPr/>
        <a:lstStyle/>
        <a:p>
          <a:r>
            <a:rPr lang="sr-Latn-RS" dirty="0"/>
            <a:t>Način zadavanja</a:t>
          </a:r>
          <a:endParaRPr lang="en-US" dirty="0"/>
        </a:p>
      </dgm:t>
    </dgm:pt>
    <dgm:pt modelId="{BB71ACAA-668F-4BE9-B58D-83042731CDE0}" type="parTrans" cxnId="{A52A192D-7C6C-4670-8AAB-953B5A50B7F2}">
      <dgm:prSet/>
      <dgm:spPr/>
      <dgm:t>
        <a:bodyPr/>
        <a:lstStyle/>
        <a:p>
          <a:endParaRPr lang="en-US"/>
        </a:p>
      </dgm:t>
    </dgm:pt>
    <dgm:pt modelId="{3A0DD94E-6F63-4425-90DF-38F36205D831}" type="sibTrans" cxnId="{A52A192D-7C6C-4670-8AAB-953B5A50B7F2}">
      <dgm:prSet/>
      <dgm:spPr/>
      <dgm:t>
        <a:bodyPr/>
        <a:lstStyle/>
        <a:p>
          <a:endParaRPr lang="en-US"/>
        </a:p>
      </dgm:t>
    </dgm:pt>
    <dgm:pt modelId="{57C95C71-6060-46BD-8DFB-940554E454C5}">
      <dgm:prSet phldrT="[Text]"/>
      <dgm:spPr/>
      <dgm:t>
        <a:bodyPr/>
        <a:lstStyle/>
        <a:p>
          <a:r>
            <a:rPr lang="sr-Latn-RS" dirty="0"/>
            <a:t>Ispitanik</a:t>
          </a:r>
          <a:endParaRPr lang="en-US" dirty="0"/>
        </a:p>
      </dgm:t>
    </dgm:pt>
    <dgm:pt modelId="{FFC6CE71-6E98-4F8B-8DBA-6F7FB958E85C}" type="parTrans" cxnId="{BE208890-0DF5-4593-99AE-7CC7555AB488}">
      <dgm:prSet/>
      <dgm:spPr/>
      <dgm:t>
        <a:bodyPr/>
        <a:lstStyle/>
        <a:p>
          <a:endParaRPr lang="en-US"/>
        </a:p>
      </dgm:t>
    </dgm:pt>
    <dgm:pt modelId="{7C805AE3-CC6B-4319-AEF7-4800981419D2}" type="sibTrans" cxnId="{BE208890-0DF5-4593-99AE-7CC7555AB488}">
      <dgm:prSet/>
      <dgm:spPr/>
      <dgm:t>
        <a:bodyPr/>
        <a:lstStyle/>
        <a:p>
          <a:endParaRPr lang="en-US"/>
        </a:p>
      </dgm:t>
    </dgm:pt>
    <dgm:pt modelId="{22D15747-7052-4C8B-8C79-070427E9B196}">
      <dgm:prSet phldrT="[Text]"/>
      <dgm:spPr/>
      <dgm:t>
        <a:bodyPr/>
        <a:lstStyle/>
        <a:p>
          <a:r>
            <a:rPr lang="sr-Latn-CS"/>
            <a:t>Motivisanost</a:t>
          </a:r>
          <a:endParaRPr lang="en-US" dirty="0"/>
        </a:p>
      </dgm:t>
    </dgm:pt>
    <dgm:pt modelId="{AC07731A-B81E-455E-8704-7AA32C89F519}" type="parTrans" cxnId="{F32976A2-7A5C-4CA9-B048-638DC3DCC4FC}">
      <dgm:prSet/>
      <dgm:spPr/>
    </dgm:pt>
    <dgm:pt modelId="{BCF18E52-9E44-4605-B4D7-A00F4056E7DD}" type="sibTrans" cxnId="{F32976A2-7A5C-4CA9-B048-638DC3DCC4FC}">
      <dgm:prSet/>
      <dgm:spPr/>
    </dgm:pt>
    <dgm:pt modelId="{2A6C0DFD-EEEA-4C66-9AFF-A85DEB3CA1F1}">
      <dgm:prSet/>
      <dgm:spPr/>
      <dgm:t>
        <a:bodyPr/>
        <a:lstStyle/>
        <a:p>
          <a:r>
            <a:rPr lang="sr-Latn-CS"/>
            <a:t>Emocionalna reakcija na test-situaciju</a:t>
          </a:r>
          <a:endParaRPr lang="sr-Latn-CS" dirty="0"/>
        </a:p>
      </dgm:t>
    </dgm:pt>
    <dgm:pt modelId="{2503985D-5A5D-4FBB-9723-E175382F89C0}" type="parTrans" cxnId="{C198827B-0120-4843-8D6A-9985E725702D}">
      <dgm:prSet/>
      <dgm:spPr/>
      <dgm:t>
        <a:bodyPr/>
        <a:lstStyle/>
        <a:p>
          <a:endParaRPr lang="en-US"/>
        </a:p>
      </dgm:t>
    </dgm:pt>
    <dgm:pt modelId="{38F916DE-1C95-4A9D-9635-CCDEEE117595}" type="sibTrans" cxnId="{C198827B-0120-4843-8D6A-9985E725702D}">
      <dgm:prSet/>
      <dgm:spPr/>
      <dgm:t>
        <a:bodyPr/>
        <a:lstStyle/>
        <a:p>
          <a:endParaRPr lang="en-US"/>
        </a:p>
      </dgm:t>
    </dgm:pt>
    <dgm:pt modelId="{4C81C693-2482-4046-858B-3F167815C4D5}">
      <dgm:prSet/>
      <dgm:spPr/>
      <dgm:t>
        <a:bodyPr/>
        <a:lstStyle/>
        <a:p>
          <a:r>
            <a:rPr lang="sr-Latn-CS"/>
            <a:t>Psihofizička spremnost</a:t>
          </a:r>
          <a:endParaRPr lang="sr-Latn-CS" dirty="0"/>
        </a:p>
      </dgm:t>
    </dgm:pt>
    <dgm:pt modelId="{7FB7FB32-DCF2-4411-81A6-3CF6F20EBA99}" type="parTrans" cxnId="{9416D6C9-BC7A-4B19-9E79-6790CE0FD5E1}">
      <dgm:prSet/>
      <dgm:spPr/>
      <dgm:t>
        <a:bodyPr/>
        <a:lstStyle/>
        <a:p>
          <a:endParaRPr lang="en-US"/>
        </a:p>
      </dgm:t>
    </dgm:pt>
    <dgm:pt modelId="{3DF9BE41-C570-44DA-9314-0E93832AFEDA}" type="sibTrans" cxnId="{9416D6C9-BC7A-4B19-9E79-6790CE0FD5E1}">
      <dgm:prSet/>
      <dgm:spPr/>
      <dgm:t>
        <a:bodyPr/>
        <a:lstStyle/>
        <a:p>
          <a:endParaRPr lang="en-US"/>
        </a:p>
      </dgm:t>
    </dgm:pt>
    <dgm:pt modelId="{71D1643B-48B3-4F7D-9D74-041BFB576819}">
      <dgm:prSet/>
      <dgm:spPr/>
      <dgm:t>
        <a:bodyPr/>
        <a:lstStyle/>
        <a:p>
          <a:r>
            <a:rPr lang="sr-Latn-CS"/>
            <a:t>Snalaženje u test-situaciji</a:t>
          </a:r>
          <a:endParaRPr lang="sr-Latn-CS" dirty="0"/>
        </a:p>
      </dgm:t>
    </dgm:pt>
    <dgm:pt modelId="{EF639F79-54DC-4A85-8098-E98347508F7A}" type="parTrans" cxnId="{AB239B80-6CEA-46EB-98B4-5F5F0B56C51E}">
      <dgm:prSet/>
      <dgm:spPr/>
      <dgm:t>
        <a:bodyPr/>
        <a:lstStyle/>
        <a:p>
          <a:endParaRPr lang="en-US"/>
        </a:p>
      </dgm:t>
    </dgm:pt>
    <dgm:pt modelId="{FD3646A8-52F5-4D61-89CE-C55A52B2D70A}" type="sibTrans" cxnId="{AB239B80-6CEA-46EB-98B4-5F5F0B56C51E}">
      <dgm:prSet/>
      <dgm:spPr/>
      <dgm:t>
        <a:bodyPr/>
        <a:lstStyle/>
        <a:p>
          <a:endParaRPr lang="en-US"/>
        </a:p>
      </dgm:t>
    </dgm:pt>
    <dgm:pt modelId="{5EC2AF24-9F6E-4DA8-BFDA-21E639E55F28}">
      <dgm:prSet/>
      <dgm:spPr/>
      <dgm:t>
        <a:bodyPr/>
        <a:lstStyle/>
        <a:p>
          <a:r>
            <a:rPr lang="sr-Latn-CS"/>
            <a:t>Stil odgovaranja</a:t>
          </a:r>
          <a:endParaRPr lang="en-US" dirty="0"/>
        </a:p>
      </dgm:t>
    </dgm:pt>
    <dgm:pt modelId="{56C556D0-4884-4B71-A285-E289C2E242A9}" type="parTrans" cxnId="{A52E7F64-9535-4624-A8DD-DA1B416139AB}">
      <dgm:prSet/>
      <dgm:spPr/>
      <dgm:t>
        <a:bodyPr/>
        <a:lstStyle/>
        <a:p>
          <a:endParaRPr lang="en-US"/>
        </a:p>
      </dgm:t>
    </dgm:pt>
    <dgm:pt modelId="{6E9AB15B-3E86-4977-A003-EF9302E37A94}" type="sibTrans" cxnId="{A52E7F64-9535-4624-A8DD-DA1B416139AB}">
      <dgm:prSet/>
      <dgm:spPr/>
      <dgm:t>
        <a:bodyPr/>
        <a:lstStyle/>
        <a:p>
          <a:endParaRPr lang="en-US"/>
        </a:p>
      </dgm:t>
    </dgm:pt>
    <dgm:pt modelId="{912C945D-9A7E-48E4-9CE3-0BD593050198}" type="pres">
      <dgm:prSet presAssocID="{66750B9F-ED35-4B83-90D1-0D7A736B1F8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233E8E-C4D0-4C17-8EAB-B232D8AFA80E}" type="pres">
      <dgm:prSet presAssocID="{66750B9F-ED35-4B83-90D1-0D7A736B1F84}" presName="hierFlow" presStyleCnt="0"/>
      <dgm:spPr/>
    </dgm:pt>
    <dgm:pt modelId="{FC5198AF-09A6-4EB8-812E-923171147527}" type="pres">
      <dgm:prSet presAssocID="{66750B9F-ED35-4B83-90D1-0D7A736B1F8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302C67F-813F-47C4-BFD4-EFB5C8EC590F}" type="pres">
      <dgm:prSet presAssocID="{0A404924-CF8D-4EF1-8416-FEB4FF452963}" presName="Name14" presStyleCnt="0"/>
      <dgm:spPr/>
    </dgm:pt>
    <dgm:pt modelId="{2EC7B234-DD67-42CB-9243-70A35C7D7483}" type="pres">
      <dgm:prSet presAssocID="{0A404924-CF8D-4EF1-8416-FEB4FF452963}" presName="level1Shape" presStyleLbl="node0" presStyleIdx="0" presStyleCnt="1">
        <dgm:presLayoutVars>
          <dgm:chPref val="3"/>
        </dgm:presLayoutVars>
      </dgm:prSet>
      <dgm:spPr/>
    </dgm:pt>
    <dgm:pt modelId="{E0D52EE3-0402-4014-ACBD-ECEF0981160C}" type="pres">
      <dgm:prSet presAssocID="{0A404924-CF8D-4EF1-8416-FEB4FF452963}" presName="hierChild2" presStyleCnt="0"/>
      <dgm:spPr/>
    </dgm:pt>
    <dgm:pt modelId="{CADDAEC3-34EE-4310-8BA6-93BA4D417D2C}" type="pres">
      <dgm:prSet presAssocID="{4FFF301B-8EFF-448D-AA04-599CF79FEDC1}" presName="Name19" presStyleLbl="parChTrans1D2" presStyleIdx="0" presStyleCnt="2"/>
      <dgm:spPr/>
    </dgm:pt>
    <dgm:pt modelId="{AFAE2E64-3B8A-404C-AD70-0647BA3B7C5D}" type="pres">
      <dgm:prSet presAssocID="{C6316543-8EF6-4C3A-9B89-FABFED10026C}" presName="Name21" presStyleCnt="0"/>
      <dgm:spPr/>
    </dgm:pt>
    <dgm:pt modelId="{F4449FFA-37C2-4E68-BFD1-410664E5F34D}" type="pres">
      <dgm:prSet presAssocID="{C6316543-8EF6-4C3A-9B89-FABFED10026C}" presName="level2Shape" presStyleLbl="node2" presStyleIdx="0" presStyleCnt="2"/>
      <dgm:spPr/>
    </dgm:pt>
    <dgm:pt modelId="{D7CA1312-F8A0-4B11-B8F9-60AEDCBED417}" type="pres">
      <dgm:prSet presAssocID="{C6316543-8EF6-4C3A-9B89-FABFED10026C}" presName="hierChild3" presStyleCnt="0"/>
      <dgm:spPr/>
    </dgm:pt>
    <dgm:pt modelId="{66627C2C-9F5F-465C-B8AC-D04775EBB6AE}" type="pres">
      <dgm:prSet presAssocID="{9F077319-6B13-4C97-A385-09362420D1B9}" presName="Name19" presStyleLbl="parChTrans1D2" presStyleIdx="1" presStyleCnt="2"/>
      <dgm:spPr/>
    </dgm:pt>
    <dgm:pt modelId="{6B2280EA-3F5B-41EF-BD6D-846CC8A75DCE}" type="pres">
      <dgm:prSet presAssocID="{565AFF19-FBCE-4D5E-B320-B4102FB485E0}" presName="Name21" presStyleCnt="0"/>
      <dgm:spPr/>
    </dgm:pt>
    <dgm:pt modelId="{ADC27754-55C2-4486-BF53-D3DF5108DEA5}" type="pres">
      <dgm:prSet presAssocID="{565AFF19-FBCE-4D5E-B320-B4102FB485E0}" presName="level2Shape" presStyleLbl="node2" presStyleIdx="1" presStyleCnt="2"/>
      <dgm:spPr/>
    </dgm:pt>
    <dgm:pt modelId="{3D6252F2-CB8E-4850-83C7-9C8F357B82AA}" type="pres">
      <dgm:prSet presAssocID="{565AFF19-FBCE-4D5E-B320-B4102FB485E0}" presName="hierChild3" presStyleCnt="0"/>
      <dgm:spPr/>
    </dgm:pt>
    <dgm:pt modelId="{3A2B05C7-5D56-453C-A02D-67355008306D}" type="pres">
      <dgm:prSet presAssocID="{8FE0CBB0-27B4-4E38-B1C6-53E6ED550EBC}" presName="Name19" presStyleLbl="parChTrans1D3" presStyleIdx="0" presStyleCnt="3"/>
      <dgm:spPr/>
    </dgm:pt>
    <dgm:pt modelId="{7E8EBE60-5675-41B4-99D7-5A1A73668709}" type="pres">
      <dgm:prSet presAssocID="{DC736005-AEE2-4A4E-97E7-D64D439F0B1B}" presName="Name21" presStyleCnt="0"/>
      <dgm:spPr/>
    </dgm:pt>
    <dgm:pt modelId="{5312DAB0-6287-4E0C-BFA7-733DED5685BA}" type="pres">
      <dgm:prSet presAssocID="{DC736005-AEE2-4A4E-97E7-D64D439F0B1B}" presName="level2Shape" presStyleLbl="node3" presStyleIdx="0" presStyleCnt="3"/>
      <dgm:spPr/>
    </dgm:pt>
    <dgm:pt modelId="{CB275731-07EB-461E-95C4-87FBDA6E4233}" type="pres">
      <dgm:prSet presAssocID="{DC736005-AEE2-4A4E-97E7-D64D439F0B1B}" presName="hierChild3" presStyleCnt="0"/>
      <dgm:spPr/>
    </dgm:pt>
    <dgm:pt modelId="{530A9F85-D85C-4404-9E8B-4C403C5E5528}" type="pres">
      <dgm:prSet presAssocID="{BB71ACAA-668F-4BE9-B58D-83042731CDE0}" presName="Name19" presStyleLbl="parChTrans1D3" presStyleIdx="1" presStyleCnt="3"/>
      <dgm:spPr/>
    </dgm:pt>
    <dgm:pt modelId="{032FF521-0334-48C1-AE38-648751F309D7}" type="pres">
      <dgm:prSet presAssocID="{0903D413-5D8D-4906-B76A-B7E0E1308E50}" presName="Name21" presStyleCnt="0"/>
      <dgm:spPr/>
    </dgm:pt>
    <dgm:pt modelId="{0A43496A-025E-4CE5-938A-73197E8E5A01}" type="pres">
      <dgm:prSet presAssocID="{0903D413-5D8D-4906-B76A-B7E0E1308E50}" presName="level2Shape" presStyleLbl="node3" presStyleIdx="1" presStyleCnt="3"/>
      <dgm:spPr/>
    </dgm:pt>
    <dgm:pt modelId="{CFDD1A46-B98D-41DF-857E-70B201743E4C}" type="pres">
      <dgm:prSet presAssocID="{0903D413-5D8D-4906-B76A-B7E0E1308E50}" presName="hierChild3" presStyleCnt="0"/>
      <dgm:spPr/>
    </dgm:pt>
    <dgm:pt modelId="{FB2B6E31-4A04-4E5E-A69D-92D04F2F6290}" type="pres">
      <dgm:prSet presAssocID="{FFC6CE71-6E98-4F8B-8DBA-6F7FB958E85C}" presName="Name19" presStyleLbl="parChTrans1D3" presStyleIdx="2" presStyleCnt="3"/>
      <dgm:spPr/>
    </dgm:pt>
    <dgm:pt modelId="{47916D91-EB7B-47E5-BF52-477F70870C5C}" type="pres">
      <dgm:prSet presAssocID="{57C95C71-6060-46BD-8DFB-940554E454C5}" presName="Name21" presStyleCnt="0"/>
      <dgm:spPr/>
    </dgm:pt>
    <dgm:pt modelId="{E1BC865B-A9A4-4CD2-A94E-22281611A22D}" type="pres">
      <dgm:prSet presAssocID="{57C95C71-6060-46BD-8DFB-940554E454C5}" presName="level2Shape" presStyleLbl="node3" presStyleIdx="2" presStyleCnt="3"/>
      <dgm:spPr/>
    </dgm:pt>
    <dgm:pt modelId="{060F50C8-68C9-4388-B221-791B0AC778EA}" type="pres">
      <dgm:prSet presAssocID="{57C95C71-6060-46BD-8DFB-940554E454C5}" presName="hierChild3" presStyleCnt="0"/>
      <dgm:spPr/>
    </dgm:pt>
    <dgm:pt modelId="{6B96D408-9794-4371-B931-64F782C04C9B}" type="pres">
      <dgm:prSet presAssocID="{AC07731A-B81E-455E-8704-7AA32C89F519}" presName="Name19" presStyleLbl="parChTrans1D4" presStyleIdx="0" presStyleCnt="5"/>
      <dgm:spPr/>
    </dgm:pt>
    <dgm:pt modelId="{67596C8D-9B0E-4A5B-9CA6-E4E82AB09B33}" type="pres">
      <dgm:prSet presAssocID="{22D15747-7052-4C8B-8C79-070427E9B196}" presName="Name21" presStyleCnt="0"/>
      <dgm:spPr/>
    </dgm:pt>
    <dgm:pt modelId="{3D481B2A-C4F4-4097-96AB-C59818608429}" type="pres">
      <dgm:prSet presAssocID="{22D15747-7052-4C8B-8C79-070427E9B196}" presName="level2Shape" presStyleLbl="node4" presStyleIdx="0" presStyleCnt="5"/>
      <dgm:spPr/>
    </dgm:pt>
    <dgm:pt modelId="{F3401EED-371E-40EF-8C85-D49858C436EA}" type="pres">
      <dgm:prSet presAssocID="{22D15747-7052-4C8B-8C79-070427E9B196}" presName="hierChild3" presStyleCnt="0"/>
      <dgm:spPr/>
    </dgm:pt>
    <dgm:pt modelId="{E2BBB7AA-93D3-446B-AC3B-9D0A6DF96E2B}" type="pres">
      <dgm:prSet presAssocID="{2503985D-5A5D-4FBB-9723-E175382F89C0}" presName="Name19" presStyleLbl="parChTrans1D4" presStyleIdx="1" presStyleCnt="5"/>
      <dgm:spPr/>
    </dgm:pt>
    <dgm:pt modelId="{AD85DF38-0B8D-4BDB-929E-1B87EFF474A5}" type="pres">
      <dgm:prSet presAssocID="{2A6C0DFD-EEEA-4C66-9AFF-A85DEB3CA1F1}" presName="Name21" presStyleCnt="0"/>
      <dgm:spPr/>
    </dgm:pt>
    <dgm:pt modelId="{A89A81DB-65D1-45BC-B1F4-DB325FCE07DF}" type="pres">
      <dgm:prSet presAssocID="{2A6C0DFD-EEEA-4C66-9AFF-A85DEB3CA1F1}" presName="level2Shape" presStyleLbl="node4" presStyleIdx="1" presStyleCnt="5"/>
      <dgm:spPr/>
    </dgm:pt>
    <dgm:pt modelId="{966CB804-627C-451A-8546-5F278E1186AD}" type="pres">
      <dgm:prSet presAssocID="{2A6C0DFD-EEEA-4C66-9AFF-A85DEB3CA1F1}" presName="hierChild3" presStyleCnt="0"/>
      <dgm:spPr/>
    </dgm:pt>
    <dgm:pt modelId="{4894BFA8-D373-4449-B198-283513A258EB}" type="pres">
      <dgm:prSet presAssocID="{7FB7FB32-DCF2-4411-81A6-3CF6F20EBA99}" presName="Name19" presStyleLbl="parChTrans1D4" presStyleIdx="2" presStyleCnt="5"/>
      <dgm:spPr/>
    </dgm:pt>
    <dgm:pt modelId="{A604390F-8FB2-43A0-BC54-F9D3FA3F8819}" type="pres">
      <dgm:prSet presAssocID="{4C81C693-2482-4046-858B-3F167815C4D5}" presName="Name21" presStyleCnt="0"/>
      <dgm:spPr/>
    </dgm:pt>
    <dgm:pt modelId="{11D1528F-BCA6-4F18-9032-716C62426AC8}" type="pres">
      <dgm:prSet presAssocID="{4C81C693-2482-4046-858B-3F167815C4D5}" presName="level2Shape" presStyleLbl="node4" presStyleIdx="2" presStyleCnt="5"/>
      <dgm:spPr/>
    </dgm:pt>
    <dgm:pt modelId="{1F037FB6-873E-4051-B293-6E64E28E6152}" type="pres">
      <dgm:prSet presAssocID="{4C81C693-2482-4046-858B-3F167815C4D5}" presName="hierChild3" presStyleCnt="0"/>
      <dgm:spPr/>
    </dgm:pt>
    <dgm:pt modelId="{8DFE22A1-673C-4376-B56F-D4C7D366B20B}" type="pres">
      <dgm:prSet presAssocID="{EF639F79-54DC-4A85-8098-E98347508F7A}" presName="Name19" presStyleLbl="parChTrans1D4" presStyleIdx="3" presStyleCnt="5"/>
      <dgm:spPr/>
    </dgm:pt>
    <dgm:pt modelId="{1A7D386F-460A-4324-AC1D-F9C664A4ECB0}" type="pres">
      <dgm:prSet presAssocID="{71D1643B-48B3-4F7D-9D74-041BFB576819}" presName="Name21" presStyleCnt="0"/>
      <dgm:spPr/>
    </dgm:pt>
    <dgm:pt modelId="{38A51799-20AC-4CD5-9370-2709AFE9B908}" type="pres">
      <dgm:prSet presAssocID="{71D1643B-48B3-4F7D-9D74-041BFB576819}" presName="level2Shape" presStyleLbl="node4" presStyleIdx="3" presStyleCnt="5"/>
      <dgm:spPr/>
    </dgm:pt>
    <dgm:pt modelId="{A77A5CD9-07FC-4F7B-8322-796714A8DF72}" type="pres">
      <dgm:prSet presAssocID="{71D1643B-48B3-4F7D-9D74-041BFB576819}" presName="hierChild3" presStyleCnt="0"/>
      <dgm:spPr/>
    </dgm:pt>
    <dgm:pt modelId="{A67334CB-4B51-4503-AD2C-A9E25F771DE8}" type="pres">
      <dgm:prSet presAssocID="{56C556D0-4884-4B71-A285-E289C2E242A9}" presName="Name19" presStyleLbl="parChTrans1D4" presStyleIdx="4" presStyleCnt="5"/>
      <dgm:spPr/>
    </dgm:pt>
    <dgm:pt modelId="{4BFD8037-3E73-4FC0-892C-5FD93ED1C40D}" type="pres">
      <dgm:prSet presAssocID="{5EC2AF24-9F6E-4DA8-BFDA-21E639E55F28}" presName="Name21" presStyleCnt="0"/>
      <dgm:spPr/>
    </dgm:pt>
    <dgm:pt modelId="{808E4F3C-A47E-4DE7-91FD-BEF1FF143725}" type="pres">
      <dgm:prSet presAssocID="{5EC2AF24-9F6E-4DA8-BFDA-21E639E55F28}" presName="level2Shape" presStyleLbl="node4" presStyleIdx="4" presStyleCnt="5"/>
      <dgm:spPr/>
    </dgm:pt>
    <dgm:pt modelId="{0C54FC7A-D11A-4F8F-A129-492D417DEC37}" type="pres">
      <dgm:prSet presAssocID="{5EC2AF24-9F6E-4DA8-BFDA-21E639E55F28}" presName="hierChild3" presStyleCnt="0"/>
      <dgm:spPr/>
    </dgm:pt>
    <dgm:pt modelId="{A1DAF638-4442-4B81-8748-F74B80A8BEC1}" type="pres">
      <dgm:prSet presAssocID="{66750B9F-ED35-4B83-90D1-0D7A736B1F84}" presName="bgShapesFlow" presStyleCnt="0"/>
      <dgm:spPr/>
    </dgm:pt>
  </dgm:ptLst>
  <dgm:cxnLst>
    <dgm:cxn modelId="{03401B01-3A51-4F36-9C1C-A6DE5232D223}" srcId="{0A404924-CF8D-4EF1-8416-FEB4FF452963}" destId="{C6316543-8EF6-4C3A-9B89-FABFED10026C}" srcOrd="0" destOrd="0" parTransId="{4FFF301B-8EFF-448D-AA04-599CF79FEDC1}" sibTransId="{D3D16DDC-4FCE-4D01-9F0F-937558115CB5}"/>
    <dgm:cxn modelId="{AE0C3509-A134-4518-89F4-CAE025D52E62}" type="presOf" srcId="{7FB7FB32-DCF2-4411-81A6-3CF6F20EBA99}" destId="{4894BFA8-D373-4449-B198-283513A258EB}" srcOrd="0" destOrd="0" presId="urn:microsoft.com/office/officeart/2005/8/layout/hierarchy6"/>
    <dgm:cxn modelId="{1F80C71B-28D8-4751-B9B1-C4CE8609625C}" type="presOf" srcId="{22D15747-7052-4C8B-8C79-070427E9B196}" destId="{3D481B2A-C4F4-4097-96AB-C59818608429}" srcOrd="0" destOrd="0" presId="urn:microsoft.com/office/officeart/2005/8/layout/hierarchy6"/>
    <dgm:cxn modelId="{73D0D92A-C2AF-442D-8C6C-4018E3C87660}" type="presOf" srcId="{9F077319-6B13-4C97-A385-09362420D1B9}" destId="{66627C2C-9F5F-465C-B8AC-D04775EBB6AE}" srcOrd="0" destOrd="0" presId="urn:microsoft.com/office/officeart/2005/8/layout/hierarchy6"/>
    <dgm:cxn modelId="{A52A192D-7C6C-4670-8AAB-953B5A50B7F2}" srcId="{565AFF19-FBCE-4D5E-B320-B4102FB485E0}" destId="{0903D413-5D8D-4906-B76A-B7E0E1308E50}" srcOrd="1" destOrd="0" parTransId="{BB71ACAA-668F-4BE9-B58D-83042731CDE0}" sibTransId="{3A0DD94E-6F63-4425-90DF-38F36205D831}"/>
    <dgm:cxn modelId="{C1FE183E-FC6A-492E-9CB9-0D812C59F98D}" type="presOf" srcId="{EF639F79-54DC-4A85-8098-E98347508F7A}" destId="{8DFE22A1-673C-4376-B56F-D4C7D366B20B}" srcOrd="0" destOrd="0" presId="urn:microsoft.com/office/officeart/2005/8/layout/hierarchy6"/>
    <dgm:cxn modelId="{6DAC353E-51DB-4822-A4FE-168870D0984C}" type="presOf" srcId="{4C81C693-2482-4046-858B-3F167815C4D5}" destId="{11D1528F-BCA6-4F18-9032-716C62426AC8}" srcOrd="0" destOrd="0" presId="urn:microsoft.com/office/officeart/2005/8/layout/hierarchy6"/>
    <dgm:cxn modelId="{50608B62-4BB3-48CF-BAC5-AABFE0F7AFB6}" type="presOf" srcId="{5EC2AF24-9F6E-4DA8-BFDA-21E639E55F28}" destId="{808E4F3C-A47E-4DE7-91FD-BEF1FF143725}" srcOrd="0" destOrd="0" presId="urn:microsoft.com/office/officeart/2005/8/layout/hierarchy6"/>
    <dgm:cxn modelId="{A52E7F64-9535-4624-A8DD-DA1B416139AB}" srcId="{57C95C71-6060-46BD-8DFB-940554E454C5}" destId="{5EC2AF24-9F6E-4DA8-BFDA-21E639E55F28}" srcOrd="4" destOrd="0" parTransId="{56C556D0-4884-4B71-A285-E289C2E242A9}" sibTransId="{6E9AB15B-3E86-4977-A003-EF9302E37A94}"/>
    <dgm:cxn modelId="{B6FA2848-CE18-456F-9C8A-B634391D6E7B}" type="presOf" srcId="{2503985D-5A5D-4FBB-9723-E175382F89C0}" destId="{E2BBB7AA-93D3-446B-AC3B-9D0A6DF96E2B}" srcOrd="0" destOrd="0" presId="urn:microsoft.com/office/officeart/2005/8/layout/hierarchy6"/>
    <dgm:cxn modelId="{F7211B4B-2CC1-407C-A989-CA4712085E68}" type="presOf" srcId="{57C95C71-6060-46BD-8DFB-940554E454C5}" destId="{E1BC865B-A9A4-4CD2-A94E-22281611A22D}" srcOrd="0" destOrd="0" presId="urn:microsoft.com/office/officeart/2005/8/layout/hierarchy6"/>
    <dgm:cxn modelId="{909F626B-9653-422D-9DE5-2061A34C624C}" type="presOf" srcId="{56C556D0-4884-4B71-A285-E289C2E242A9}" destId="{A67334CB-4B51-4503-AD2C-A9E25F771DE8}" srcOrd="0" destOrd="0" presId="urn:microsoft.com/office/officeart/2005/8/layout/hierarchy6"/>
    <dgm:cxn modelId="{BD5A1550-36BC-42E4-8B14-1981BF7A5807}" type="presOf" srcId="{66750B9F-ED35-4B83-90D1-0D7A736B1F84}" destId="{912C945D-9A7E-48E4-9CE3-0BD593050198}" srcOrd="0" destOrd="0" presId="urn:microsoft.com/office/officeart/2005/8/layout/hierarchy6"/>
    <dgm:cxn modelId="{887C3055-8215-40F0-AAE4-DE1DE4123664}" type="presOf" srcId="{4FFF301B-8EFF-448D-AA04-599CF79FEDC1}" destId="{CADDAEC3-34EE-4310-8BA6-93BA4D417D2C}" srcOrd="0" destOrd="0" presId="urn:microsoft.com/office/officeart/2005/8/layout/hierarchy6"/>
    <dgm:cxn modelId="{C198827B-0120-4843-8D6A-9985E725702D}" srcId="{57C95C71-6060-46BD-8DFB-940554E454C5}" destId="{2A6C0DFD-EEEA-4C66-9AFF-A85DEB3CA1F1}" srcOrd="1" destOrd="0" parTransId="{2503985D-5A5D-4FBB-9723-E175382F89C0}" sibTransId="{38F916DE-1C95-4A9D-9635-CCDEEE117595}"/>
    <dgm:cxn modelId="{AB239B80-6CEA-46EB-98B4-5F5F0B56C51E}" srcId="{57C95C71-6060-46BD-8DFB-940554E454C5}" destId="{71D1643B-48B3-4F7D-9D74-041BFB576819}" srcOrd="3" destOrd="0" parTransId="{EF639F79-54DC-4A85-8098-E98347508F7A}" sibTransId="{FD3646A8-52F5-4D61-89CE-C55A52B2D70A}"/>
    <dgm:cxn modelId="{0FBC3584-17E3-4CD3-BE12-2ECA1AACBF9D}" type="presOf" srcId="{AC07731A-B81E-455E-8704-7AA32C89F519}" destId="{6B96D408-9794-4371-B931-64F782C04C9B}" srcOrd="0" destOrd="0" presId="urn:microsoft.com/office/officeart/2005/8/layout/hierarchy6"/>
    <dgm:cxn modelId="{2CFC3688-8CB4-41F4-92C4-38E1D1DA9BA8}" type="presOf" srcId="{BB71ACAA-668F-4BE9-B58D-83042731CDE0}" destId="{530A9F85-D85C-4404-9E8B-4C403C5E5528}" srcOrd="0" destOrd="0" presId="urn:microsoft.com/office/officeart/2005/8/layout/hierarchy6"/>
    <dgm:cxn modelId="{0A449A89-425B-4EA9-BA76-EB23F11568CB}" type="presOf" srcId="{FFC6CE71-6E98-4F8B-8DBA-6F7FB958E85C}" destId="{FB2B6E31-4A04-4E5E-A69D-92D04F2F6290}" srcOrd="0" destOrd="0" presId="urn:microsoft.com/office/officeart/2005/8/layout/hierarchy6"/>
    <dgm:cxn modelId="{BE208890-0DF5-4593-99AE-7CC7555AB488}" srcId="{565AFF19-FBCE-4D5E-B320-B4102FB485E0}" destId="{57C95C71-6060-46BD-8DFB-940554E454C5}" srcOrd="2" destOrd="0" parTransId="{FFC6CE71-6E98-4F8B-8DBA-6F7FB958E85C}" sibTransId="{7C805AE3-CC6B-4319-AEF7-4800981419D2}"/>
    <dgm:cxn modelId="{6A242C9A-B18A-4999-9A0A-65D5D6EEDF11}" srcId="{66750B9F-ED35-4B83-90D1-0D7A736B1F84}" destId="{0A404924-CF8D-4EF1-8416-FEB4FF452963}" srcOrd="0" destOrd="0" parTransId="{2CFEABD5-17F3-4B4A-BBC2-FFCB3B80FD9F}" sibTransId="{E65B5614-8C99-4C2E-86D3-68E82DB04B8D}"/>
    <dgm:cxn modelId="{BCA5099F-EEC3-4EA0-9A05-805BA5E5E60E}" type="presOf" srcId="{DC736005-AEE2-4A4E-97E7-D64D439F0B1B}" destId="{5312DAB0-6287-4E0C-BFA7-733DED5685BA}" srcOrd="0" destOrd="0" presId="urn:microsoft.com/office/officeart/2005/8/layout/hierarchy6"/>
    <dgm:cxn modelId="{F32976A2-7A5C-4CA9-B048-638DC3DCC4FC}" srcId="{57C95C71-6060-46BD-8DFB-940554E454C5}" destId="{22D15747-7052-4C8B-8C79-070427E9B196}" srcOrd="0" destOrd="0" parTransId="{AC07731A-B81E-455E-8704-7AA32C89F519}" sibTransId="{BCF18E52-9E44-4605-B4D7-A00F4056E7DD}"/>
    <dgm:cxn modelId="{B9D091B2-5EF0-411B-8D7E-5AC6110B165B}" type="presOf" srcId="{0903D413-5D8D-4906-B76A-B7E0E1308E50}" destId="{0A43496A-025E-4CE5-938A-73197E8E5A01}" srcOrd="0" destOrd="0" presId="urn:microsoft.com/office/officeart/2005/8/layout/hierarchy6"/>
    <dgm:cxn modelId="{21BDB1B6-7E2F-4102-B574-1E8D88FFBA39}" type="presOf" srcId="{8FE0CBB0-27B4-4E38-B1C6-53E6ED550EBC}" destId="{3A2B05C7-5D56-453C-A02D-67355008306D}" srcOrd="0" destOrd="0" presId="urn:microsoft.com/office/officeart/2005/8/layout/hierarchy6"/>
    <dgm:cxn modelId="{9416D6C9-BC7A-4B19-9E79-6790CE0FD5E1}" srcId="{57C95C71-6060-46BD-8DFB-940554E454C5}" destId="{4C81C693-2482-4046-858B-3F167815C4D5}" srcOrd="2" destOrd="0" parTransId="{7FB7FB32-DCF2-4411-81A6-3CF6F20EBA99}" sibTransId="{3DF9BE41-C570-44DA-9314-0E93832AFEDA}"/>
    <dgm:cxn modelId="{E777B8CF-1438-4196-BD24-B539569893A9}" type="presOf" srcId="{C6316543-8EF6-4C3A-9B89-FABFED10026C}" destId="{F4449FFA-37C2-4E68-BFD1-410664E5F34D}" srcOrd="0" destOrd="0" presId="urn:microsoft.com/office/officeart/2005/8/layout/hierarchy6"/>
    <dgm:cxn modelId="{63353DE4-781E-409B-87F7-35F314E516B2}" type="presOf" srcId="{2A6C0DFD-EEEA-4C66-9AFF-A85DEB3CA1F1}" destId="{A89A81DB-65D1-45BC-B1F4-DB325FCE07DF}" srcOrd="0" destOrd="0" presId="urn:microsoft.com/office/officeart/2005/8/layout/hierarchy6"/>
    <dgm:cxn modelId="{A722B6E4-7FF4-484E-8665-D20FDEEA20E6}" type="presOf" srcId="{565AFF19-FBCE-4D5E-B320-B4102FB485E0}" destId="{ADC27754-55C2-4486-BF53-D3DF5108DEA5}" srcOrd="0" destOrd="0" presId="urn:microsoft.com/office/officeart/2005/8/layout/hierarchy6"/>
    <dgm:cxn modelId="{FDC70BE5-7794-4F90-BA32-256B773CDA0C}" type="presOf" srcId="{0A404924-CF8D-4EF1-8416-FEB4FF452963}" destId="{2EC7B234-DD67-42CB-9243-70A35C7D7483}" srcOrd="0" destOrd="0" presId="urn:microsoft.com/office/officeart/2005/8/layout/hierarchy6"/>
    <dgm:cxn modelId="{8C2E47F0-3BB3-4206-9DA6-80DCD6AE0FE4}" srcId="{0A404924-CF8D-4EF1-8416-FEB4FF452963}" destId="{565AFF19-FBCE-4D5E-B320-B4102FB485E0}" srcOrd="1" destOrd="0" parTransId="{9F077319-6B13-4C97-A385-09362420D1B9}" sibTransId="{D9494CE7-42DB-4F6B-9E03-CA66E13C4930}"/>
    <dgm:cxn modelId="{F98998FB-50E2-46F5-AE9F-B979F6598EEF}" srcId="{565AFF19-FBCE-4D5E-B320-B4102FB485E0}" destId="{DC736005-AEE2-4A4E-97E7-D64D439F0B1B}" srcOrd="0" destOrd="0" parTransId="{8FE0CBB0-27B4-4E38-B1C6-53E6ED550EBC}" sibTransId="{86809A71-7FD9-4F31-842A-F876937D4390}"/>
    <dgm:cxn modelId="{DB3C46FC-3BDF-461D-9665-4AF204D8F756}" type="presOf" srcId="{71D1643B-48B3-4F7D-9D74-041BFB576819}" destId="{38A51799-20AC-4CD5-9370-2709AFE9B908}" srcOrd="0" destOrd="0" presId="urn:microsoft.com/office/officeart/2005/8/layout/hierarchy6"/>
    <dgm:cxn modelId="{C4CF477E-603E-4DDD-B2DE-07014544182A}" type="presParOf" srcId="{912C945D-9A7E-48E4-9CE3-0BD593050198}" destId="{D3233E8E-C4D0-4C17-8EAB-B232D8AFA80E}" srcOrd="0" destOrd="0" presId="urn:microsoft.com/office/officeart/2005/8/layout/hierarchy6"/>
    <dgm:cxn modelId="{C27C638A-14AE-4E09-A93F-09E9C54F9B83}" type="presParOf" srcId="{D3233E8E-C4D0-4C17-8EAB-B232D8AFA80E}" destId="{FC5198AF-09A6-4EB8-812E-923171147527}" srcOrd="0" destOrd="0" presId="urn:microsoft.com/office/officeart/2005/8/layout/hierarchy6"/>
    <dgm:cxn modelId="{9B88F491-FB1F-4669-A517-70F251A8CF70}" type="presParOf" srcId="{FC5198AF-09A6-4EB8-812E-923171147527}" destId="{6302C67F-813F-47C4-BFD4-EFB5C8EC590F}" srcOrd="0" destOrd="0" presId="urn:microsoft.com/office/officeart/2005/8/layout/hierarchy6"/>
    <dgm:cxn modelId="{1FF1218E-2C4D-41E3-A406-E918DB4B0A54}" type="presParOf" srcId="{6302C67F-813F-47C4-BFD4-EFB5C8EC590F}" destId="{2EC7B234-DD67-42CB-9243-70A35C7D7483}" srcOrd="0" destOrd="0" presId="urn:microsoft.com/office/officeart/2005/8/layout/hierarchy6"/>
    <dgm:cxn modelId="{EE5091BE-0EA5-49F8-BACB-F55FFE153B3C}" type="presParOf" srcId="{6302C67F-813F-47C4-BFD4-EFB5C8EC590F}" destId="{E0D52EE3-0402-4014-ACBD-ECEF0981160C}" srcOrd="1" destOrd="0" presId="urn:microsoft.com/office/officeart/2005/8/layout/hierarchy6"/>
    <dgm:cxn modelId="{0D2AAB27-EF17-4E01-9985-D86097C6EE94}" type="presParOf" srcId="{E0D52EE3-0402-4014-ACBD-ECEF0981160C}" destId="{CADDAEC3-34EE-4310-8BA6-93BA4D417D2C}" srcOrd="0" destOrd="0" presId="urn:microsoft.com/office/officeart/2005/8/layout/hierarchy6"/>
    <dgm:cxn modelId="{7EA0BC05-FEEC-460D-9328-17A018D10934}" type="presParOf" srcId="{E0D52EE3-0402-4014-ACBD-ECEF0981160C}" destId="{AFAE2E64-3B8A-404C-AD70-0647BA3B7C5D}" srcOrd="1" destOrd="0" presId="urn:microsoft.com/office/officeart/2005/8/layout/hierarchy6"/>
    <dgm:cxn modelId="{53716735-43EF-4647-821B-E6EE7323914A}" type="presParOf" srcId="{AFAE2E64-3B8A-404C-AD70-0647BA3B7C5D}" destId="{F4449FFA-37C2-4E68-BFD1-410664E5F34D}" srcOrd="0" destOrd="0" presId="urn:microsoft.com/office/officeart/2005/8/layout/hierarchy6"/>
    <dgm:cxn modelId="{4A073873-C674-4C7F-88EF-7A98D5535C15}" type="presParOf" srcId="{AFAE2E64-3B8A-404C-AD70-0647BA3B7C5D}" destId="{D7CA1312-F8A0-4B11-B8F9-60AEDCBED417}" srcOrd="1" destOrd="0" presId="urn:microsoft.com/office/officeart/2005/8/layout/hierarchy6"/>
    <dgm:cxn modelId="{081E1274-01E9-42C2-8BEF-79A132108140}" type="presParOf" srcId="{E0D52EE3-0402-4014-ACBD-ECEF0981160C}" destId="{66627C2C-9F5F-465C-B8AC-D04775EBB6AE}" srcOrd="2" destOrd="0" presId="urn:microsoft.com/office/officeart/2005/8/layout/hierarchy6"/>
    <dgm:cxn modelId="{A6A3A5DC-1F10-4B67-9E23-037E082D09E7}" type="presParOf" srcId="{E0D52EE3-0402-4014-ACBD-ECEF0981160C}" destId="{6B2280EA-3F5B-41EF-BD6D-846CC8A75DCE}" srcOrd="3" destOrd="0" presId="urn:microsoft.com/office/officeart/2005/8/layout/hierarchy6"/>
    <dgm:cxn modelId="{8E2FDBE4-A4FA-4E77-A1AE-B16C82B9730E}" type="presParOf" srcId="{6B2280EA-3F5B-41EF-BD6D-846CC8A75DCE}" destId="{ADC27754-55C2-4486-BF53-D3DF5108DEA5}" srcOrd="0" destOrd="0" presId="urn:microsoft.com/office/officeart/2005/8/layout/hierarchy6"/>
    <dgm:cxn modelId="{4642B045-B932-4213-A9B1-DEEF5D9D70C2}" type="presParOf" srcId="{6B2280EA-3F5B-41EF-BD6D-846CC8A75DCE}" destId="{3D6252F2-CB8E-4850-83C7-9C8F357B82AA}" srcOrd="1" destOrd="0" presId="urn:microsoft.com/office/officeart/2005/8/layout/hierarchy6"/>
    <dgm:cxn modelId="{3A687633-6DB9-48BF-B9AF-1C8E8DDEFE42}" type="presParOf" srcId="{3D6252F2-CB8E-4850-83C7-9C8F357B82AA}" destId="{3A2B05C7-5D56-453C-A02D-67355008306D}" srcOrd="0" destOrd="0" presId="urn:microsoft.com/office/officeart/2005/8/layout/hierarchy6"/>
    <dgm:cxn modelId="{3AEB81C0-ED7C-43BC-81A3-9C94D2F777A3}" type="presParOf" srcId="{3D6252F2-CB8E-4850-83C7-9C8F357B82AA}" destId="{7E8EBE60-5675-41B4-99D7-5A1A73668709}" srcOrd="1" destOrd="0" presId="urn:microsoft.com/office/officeart/2005/8/layout/hierarchy6"/>
    <dgm:cxn modelId="{A613D2BE-F708-4F9F-AB98-57EFEF11A4E4}" type="presParOf" srcId="{7E8EBE60-5675-41B4-99D7-5A1A73668709}" destId="{5312DAB0-6287-4E0C-BFA7-733DED5685BA}" srcOrd="0" destOrd="0" presId="urn:microsoft.com/office/officeart/2005/8/layout/hierarchy6"/>
    <dgm:cxn modelId="{EFE6F266-D7C7-4390-86DC-4F3014AF0945}" type="presParOf" srcId="{7E8EBE60-5675-41B4-99D7-5A1A73668709}" destId="{CB275731-07EB-461E-95C4-87FBDA6E4233}" srcOrd="1" destOrd="0" presId="urn:microsoft.com/office/officeart/2005/8/layout/hierarchy6"/>
    <dgm:cxn modelId="{07E0C2F2-DF23-42D0-A747-219065318063}" type="presParOf" srcId="{3D6252F2-CB8E-4850-83C7-9C8F357B82AA}" destId="{530A9F85-D85C-4404-9E8B-4C403C5E5528}" srcOrd="2" destOrd="0" presId="urn:microsoft.com/office/officeart/2005/8/layout/hierarchy6"/>
    <dgm:cxn modelId="{1CB0B153-F345-47BF-B270-47C32EC3F0F8}" type="presParOf" srcId="{3D6252F2-CB8E-4850-83C7-9C8F357B82AA}" destId="{032FF521-0334-48C1-AE38-648751F309D7}" srcOrd="3" destOrd="0" presId="urn:microsoft.com/office/officeart/2005/8/layout/hierarchy6"/>
    <dgm:cxn modelId="{C040794F-33EF-4221-9E0C-0B50720AE2AA}" type="presParOf" srcId="{032FF521-0334-48C1-AE38-648751F309D7}" destId="{0A43496A-025E-4CE5-938A-73197E8E5A01}" srcOrd="0" destOrd="0" presId="urn:microsoft.com/office/officeart/2005/8/layout/hierarchy6"/>
    <dgm:cxn modelId="{8D7F55BF-F53A-458B-920A-62CD6BFF22EB}" type="presParOf" srcId="{032FF521-0334-48C1-AE38-648751F309D7}" destId="{CFDD1A46-B98D-41DF-857E-70B201743E4C}" srcOrd="1" destOrd="0" presId="urn:microsoft.com/office/officeart/2005/8/layout/hierarchy6"/>
    <dgm:cxn modelId="{256FAC00-FA36-4419-9584-1438297DCA49}" type="presParOf" srcId="{3D6252F2-CB8E-4850-83C7-9C8F357B82AA}" destId="{FB2B6E31-4A04-4E5E-A69D-92D04F2F6290}" srcOrd="4" destOrd="0" presId="urn:microsoft.com/office/officeart/2005/8/layout/hierarchy6"/>
    <dgm:cxn modelId="{147B4C87-7247-4733-B845-68689175A2FD}" type="presParOf" srcId="{3D6252F2-CB8E-4850-83C7-9C8F357B82AA}" destId="{47916D91-EB7B-47E5-BF52-477F70870C5C}" srcOrd="5" destOrd="0" presId="urn:microsoft.com/office/officeart/2005/8/layout/hierarchy6"/>
    <dgm:cxn modelId="{49BA8A03-D7E0-4C06-827B-861B3270DCB1}" type="presParOf" srcId="{47916D91-EB7B-47E5-BF52-477F70870C5C}" destId="{E1BC865B-A9A4-4CD2-A94E-22281611A22D}" srcOrd="0" destOrd="0" presId="urn:microsoft.com/office/officeart/2005/8/layout/hierarchy6"/>
    <dgm:cxn modelId="{446E4816-C3DE-46C7-A6D2-5119781E0ED0}" type="presParOf" srcId="{47916D91-EB7B-47E5-BF52-477F70870C5C}" destId="{060F50C8-68C9-4388-B221-791B0AC778EA}" srcOrd="1" destOrd="0" presId="urn:microsoft.com/office/officeart/2005/8/layout/hierarchy6"/>
    <dgm:cxn modelId="{4F8B3011-190A-4E64-A81E-C48DA4E50F6C}" type="presParOf" srcId="{060F50C8-68C9-4388-B221-791B0AC778EA}" destId="{6B96D408-9794-4371-B931-64F782C04C9B}" srcOrd="0" destOrd="0" presId="urn:microsoft.com/office/officeart/2005/8/layout/hierarchy6"/>
    <dgm:cxn modelId="{999C86FA-DA46-4E1A-AE52-B5D887B0D1C3}" type="presParOf" srcId="{060F50C8-68C9-4388-B221-791B0AC778EA}" destId="{67596C8D-9B0E-4A5B-9CA6-E4E82AB09B33}" srcOrd="1" destOrd="0" presId="urn:microsoft.com/office/officeart/2005/8/layout/hierarchy6"/>
    <dgm:cxn modelId="{0AA23C4B-3B97-4492-9D19-A6F0B97E2876}" type="presParOf" srcId="{67596C8D-9B0E-4A5B-9CA6-E4E82AB09B33}" destId="{3D481B2A-C4F4-4097-96AB-C59818608429}" srcOrd="0" destOrd="0" presId="urn:microsoft.com/office/officeart/2005/8/layout/hierarchy6"/>
    <dgm:cxn modelId="{6F72923A-55EF-417D-AB30-B0FB8B3EC2AB}" type="presParOf" srcId="{67596C8D-9B0E-4A5B-9CA6-E4E82AB09B33}" destId="{F3401EED-371E-40EF-8C85-D49858C436EA}" srcOrd="1" destOrd="0" presId="urn:microsoft.com/office/officeart/2005/8/layout/hierarchy6"/>
    <dgm:cxn modelId="{DD34F732-0B96-4011-8C91-86D4629654FC}" type="presParOf" srcId="{060F50C8-68C9-4388-B221-791B0AC778EA}" destId="{E2BBB7AA-93D3-446B-AC3B-9D0A6DF96E2B}" srcOrd="2" destOrd="0" presId="urn:microsoft.com/office/officeart/2005/8/layout/hierarchy6"/>
    <dgm:cxn modelId="{78B2206F-5E79-48C2-9989-EB3E4A873D74}" type="presParOf" srcId="{060F50C8-68C9-4388-B221-791B0AC778EA}" destId="{AD85DF38-0B8D-4BDB-929E-1B87EFF474A5}" srcOrd="3" destOrd="0" presId="urn:microsoft.com/office/officeart/2005/8/layout/hierarchy6"/>
    <dgm:cxn modelId="{7E546973-E918-4ED8-8344-F3E6581D731E}" type="presParOf" srcId="{AD85DF38-0B8D-4BDB-929E-1B87EFF474A5}" destId="{A89A81DB-65D1-45BC-B1F4-DB325FCE07DF}" srcOrd="0" destOrd="0" presId="urn:microsoft.com/office/officeart/2005/8/layout/hierarchy6"/>
    <dgm:cxn modelId="{291534B5-4AB6-4647-B574-F65AFDB1B427}" type="presParOf" srcId="{AD85DF38-0B8D-4BDB-929E-1B87EFF474A5}" destId="{966CB804-627C-451A-8546-5F278E1186AD}" srcOrd="1" destOrd="0" presId="urn:microsoft.com/office/officeart/2005/8/layout/hierarchy6"/>
    <dgm:cxn modelId="{CA39554A-5972-4130-B94B-BFC75FA090BD}" type="presParOf" srcId="{060F50C8-68C9-4388-B221-791B0AC778EA}" destId="{4894BFA8-D373-4449-B198-283513A258EB}" srcOrd="4" destOrd="0" presId="urn:microsoft.com/office/officeart/2005/8/layout/hierarchy6"/>
    <dgm:cxn modelId="{42E5A9FA-DA33-42E4-A7A2-9FC1A5DC6CD3}" type="presParOf" srcId="{060F50C8-68C9-4388-B221-791B0AC778EA}" destId="{A604390F-8FB2-43A0-BC54-F9D3FA3F8819}" srcOrd="5" destOrd="0" presId="urn:microsoft.com/office/officeart/2005/8/layout/hierarchy6"/>
    <dgm:cxn modelId="{3099FC98-22BF-43A1-8914-B8595F9FF34B}" type="presParOf" srcId="{A604390F-8FB2-43A0-BC54-F9D3FA3F8819}" destId="{11D1528F-BCA6-4F18-9032-716C62426AC8}" srcOrd="0" destOrd="0" presId="urn:microsoft.com/office/officeart/2005/8/layout/hierarchy6"/>
    <dgm:cxn modelId="{0C00F8B8-9EB1-4585-BBAC-48E2A1CF1D19}" type="presParOf" srcId="{A604390F-8FB2-43A0-BC54-F9D3FA3F8819}" destId="{1F037FB6-873E-4051-B293-6E64E28E6152}" srcOrd="1" destOrd="0" presId="urn:microsoft.com/office/officeart/2005/8/layout/hierarchy6"/>
    <dgm:cxn modelId="{442004BB-8111-4809-BB9D-60D033957ACE}" type="presParOf" srcId="{060F50C8-68C9-4388-B221-791B0AC778EA}" destId="{8DFE22A1-673C-4376-B56F-D4C7D366B20B}" srcOrd="6" destOrd="0" presId="urn:microsoft.com/office/officeart/2005/8/layout/hierarchy6"/>
    <dgm:cxn modelId="{949CBB1F-28EC-4E92-A6AA-DDDCF2BC74B3}" type="presParOf" srcId="{060F50C8-68C9-4388-B221-791B0AC778EA}" destId="{1A7D386F-460A-4324-AC1D-F9C664A4ECB0}" srcOrd="7" destOrd="0" presId="urn:microsoft.com/office/officeart/2005/8/layout/hierarchy6"/>
    <dgm:cxn modelId="{98E671D8-3CAD-493B-9107-C77B29D9AC25}" type="presParOf" srcId="{1A7D386F-460A-4324-AC1D-F9C664A4ECB0}" destId="{38A51799-20AC-4CD5-9370-2709AFE9B908}" srcOrd="0" destOrd="0" presId="urn:microsoft.com/office/officeart/2005/8/layout/hierarchy6"/>
    <dgm:cxn modelId="{AEFECFA0-238D-4411-A955-C82B427F301E}" type="presParOf" srcId="{1A7D386F-460A-4324-AC1D-F9C664A4ECB0}" destId="{A77A5CD9-07FC-4F7B-8322-796714A8DF72}" srcOrd="1" destOrd="0" presId="urn:microsoft.com/office/officeart/2005/8/layout/hierarchy6"/>
    <dgm:cxn modelId="{87838316-38F3-4C2D-AA85-D25375B0E255}" type="presParOf" srcId="{060F50C8-68C9-4388-B221-791B0AC778EA}" destId="{A67334CB-4B51-4503-AD2C-A9E25F771DE8}" srcOrd="8" destOrd="0" presId="urn:microsoft.com/office/officeart/2005/8/layout/hierarchy6"/>
    <dgm:cxn modelId="{342B36E8-A165-47BD-B050-FE9BAFF0AC6C}" type="presParOf" srcId="{060F50C8-68C9-4388-B221-791B0AC778EA}" destId="{4BFD8037-3E73-4FC0-892C-5FD93ED1C40D}" srcOrd="9" destOrd="0" presId="urn:microsoft.com/office/officeart/2005/8/layout/hierarchy6"/>
    <dgm:cxn modelId="{9473C66B-3BA3-4DBB-9278-7E6F2D859CD7}" type="presParOf" srcId="{4BFD8037-3E73-4FC0-892C-5FD93ED1C40D}" destId="{808E4F3C-A47E-4DE7-91FD-BEF1FF143725}" srcOrd="0" destOrd="0" presId="urn:microsoft.com/office/officeart/2005/8/layout/hierarchy6"/>
    <dgm:cxn modelId="{A13A541A-54E9-410F-9D03-E875E6765C97}" type="presParOf" srcId="{4BFD8037-3E73-4FC0-892C-5FD93ED1C40D}" destId="{0C54FC7A-D11A-4F8F-A129-492D417DEC37}" srcOrd="1" destOrd="0" presId="urn:microsoft.com/office/officeart/2005/8/layout/hierarchy6"/>
    <dgm:cxn modelId="{F7F2E6D5-3705-4308-BAFB-83F53FB7B989}" type="presParOf" srcId="{912C945D-9A7E-48E4-9CE3-0BD593050198}" destId="{A1DAF638-4442-4B81-8748-F74B80A8BEC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B234-DD67-42CB-9243-70A35C7D7483}">
      <dsp:nvSpPr>
        <dsp:cNvPr id="0" name=""/>
        <dsp:cNvSpPr/>
      </dsp:nvSpPr>
      <dsp:spPr>
        <a:xfrm>
          <a:off x="929161" y="173"/>
          <a:ext cx="1160301" cy="773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Greška merenja</a:t>
          </a:r>
          <a:endParaRPr lang="en-US" sz="1400" kern="1200" dirty="0"/>
        </a:p>
      </dsp:txBody>
      <dsp:txXfrm>
        <a:off x="951817" y="22829"/>
        <a:ext cx="1114989" cy="728222"/>
      </dsp:txXfrm>
    </dsp:sp>
    <dsp:sp modelId="{CADDAEC3-34EE-4310-8BA6-93BA4D417D2C}">
      <dsp:nvSpPr>
        <dsp:cNvPr id="0" name=""/>
        <dsp:cNvSpPr/>
      </dsp:nvSpPr>
      <dsp:spPr>
        <a:xfrm>
          <a:off x="755116" y="773707"/>
          <a:ext cx="754195" cy="309413"/>
        </a:xfrm>
        <a:custGeom>
          <a:avLst/>
          <a:gdLst/>
          <a:ahLst/>
          <a:cxnLst/>
          <a:rect l="0" t="0" r="0" b="0"/>
          <a:pathLst>
            <a:path>
              <a:moveTo>
                <a:pt x="754195" y="0"/>
              </a:moveTo>
              <a:lnTo>
                <a:pt x="754195" y="154706"/>
              </a:lnTo>
              <a:lnTo>
                <a:pt x="0" y="154706"/>
              </a:lnTo>
              <a:lnTo>
                <a:pt x="0" y="30941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49FFA-37C2-4E68-BFD1-410664E5F34D}">
      <dsp:nvSpPr>
        <dsp:cNvPr id="0" name=""/>
        <dsp:cNvSpPr/>
      </dsp:nvSpPr>
      <dsp:spPr>
        <a:xfrm>
          <a:off x="174966" y="1083121"/>
          <a:ext cx="1160301" cy="773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Slučajna greška</a:t>
          </a:r>
          <a:endParaRPr lang="en-US" sz="1400" kern="1200" dirty="0"/>
        </a:p>
      </dsp:txBody>
      <dsp:txXfrm>
        <a:off x="197622" y="1105777"/>
        <a:ext cx="1114989" cy="728222"/>
      </dsp:txXfrm>
    </dsp:sp>
    <dsp:sp modelId="{66627C2C-9F5F-465C-B8AC-D04775EBB6AE}">
      <dsp:nvSpPr>
        <dsp:cNvPr id="0" name=""/>
        <dsp:cNvSpPr/>
      </dsp:nvSpPr>
      <dsp:spPr>
        <a:xfrm>
          <a:off x="1509312" y="773707"/>
          <a:ext cx="754195" cy="309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06"/>
              </a:lnTo>
              <a:lnTo>
                <a:pt x="754195" y="154706"/>
              </a:lnTo>
              <a:lnTo>
                <a:pt x="754195" y="30941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27754-55C2-4486-BF53-D3DF5108DEA5}">
      <dsp:nvSpPr>
        <dsp:cNvPr id="0" name=""/>
        <dsp:cNvSpPr/>
      </dsp:nvSpPr>
      <dsp:spPr>
        <a:xfrm>
          <a:off x="1683357" y="1083121"/>
          <a:ext cx="1160301" cy="773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Sistematska greška</a:t>
          </a:r>
          <a:endParaRPr lang="en-US" sz="1400" kern="1200" dirty="0"/>
        </a:p>
      </dsp:txBody>
      <dsp:txXfrm>
        <a:off x="1706013" y="1105777"/>
        <a:ext cx="1114989" cy="728222"/>
      </dsp:txXfrm>
    </dsp:sp>
    <dsp:sp modelId="{3A2B05C7-5D56-453C-A02D-67355008306D}">
      <dsp:nvSpPr>
        <dsp:cNvPr id="0" name=""/>
        <dsp:cNvSpPr/>
      </dsp:nvSpPr>
      <dsp:spPr>
        <a:xfrm>
          <a:off x="755116" y="1856655"/>
          <a:ext cx="1508391" cy="309413"/>
        </a:xfrm>
        <a:custGeom>
          <a:avLst/>
          <a:gdLst/>
          <a:ahLst/>
          <a:cxnLst/>
          <a:rect l="0" t="0" r="0" b="0"/>
          <a:pathLst>
            <a:path>
              <a:moveTo>
                <a:pt x="1508391" y="0"/>
              </a:moveTo>
              <a:lnTo>
                <a:pt x="1508391" y="154706"/>
              </a:lnTo>
              <a:lnTo>
                <a:pt x="0" y="154706"/>
              </a:lnTo>
              <a:lnTo>
                <a:pt x="0" y="30941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DAB0-6287-4E0C-BFA7-733DED5685BA}">
      <dsp:nvSpPr>
        <dsp:cNvPr id="0" name=""/>
        <dsp:cNvSpPr/>
      </dsp:nvSpPr>
      <dsp:spPr>
        <a:xfrm>
          <a:off x="174966" y="2166069"/>
          <a:ext cx="1160301" cy="7735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Test</a:t>
          </a:r>
          <a:endParaRPr lang="en-US" sz="1400" kern="1200" dirty="0"/>
        </a:p>
      </dsp:txBody>
      <dsp:txXfrm>
        <a:off x="197622" y="2188725"/>
        <a:ext cx="1114989" cy="728222"/>
      </dsp:txXfrm>
    </dsp:sp>
    <dsp:sp modelId="{530A9F85-D85C-4404-9E8B-4C403C5E5528}">
      <dsp:nvSpPr>
        <dsp:cNvPr id="0" name=""/>
        <dsp:cNvSpPr/>
      </dsp:nvSpPr>
      <dsp:spPr>
        <a:xfrm>
          <a:off x="2217788" y="1856655"/>
          <a:ext cx="91440" cy="309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41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3496A-025E-4CE5-938A-73197E8E5A01}">
      <dsp:nvSpPr>
        <dsp:cNvPr id="0" name=""/>
        <dsp:cNvSpPr/>
      </dsp:nvSpPr>
      <dsp:spPr>
        <a:xfrm>
          <a:off x="1683357" y="2166069"/>
          <a:ext cx="1160301" cy="7735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Način zadavanja</a:t>
          </a:r>
          <a:endParaRPr lang="en-US" sz="1400" kern="1200" dirty="0"/>
        </a:p>
      </dsp:txBody>
      <dsp:txXfrm>
        <a:off x="1706013" y="2188725"/>
        <a:ext cx="1114989" cy="728222"/>
      </dsp:txXfrm>
    </dsp:sp>
    <dsp:sp modelId="{FB2B6E31-4A04-4E5E-A69D-92D04F2F6290}">
      <dsp:nvSpPr>
        <dsp:cNvPr id="0" name=""/>
        <dsp:cNvSpPr/>
      </dsp:nvSpPr>
      <dsp:spPr>
        <a:xfrm>
          <a:off x="2263508" y="1856655"/>
          <a:ext cx="1508391" cy="309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06"/>
              </a:lnTo>
              <a:lnTo>
                <a:pt x="1508391" y="154706"/>
              </a:lnTo>
              <a:lnTo>
                <a:pt x="1508391" y="30941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C865B-A9A4-4CD2-A94E-22281611A22D}">
      <dsp:nvSpPr>
        <dsp:cNvPr id="0" name=""/>
        <dsp:cNvSpPr/>
      </dsp:nvSpPr>
      <dsp:spPr>
        <a:xfrm>
          <a:off x="3191749" y="2166069"/>
          <a:ext cx="1160301" cy="7735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Ispitanik</a:t>
          </a:r>
          <a:endParaRPr lang="en-US" sz="1400" kern="1200" dirty="0"/>
        </a:p>
      </dsp:txBody>
      <dsp:txXfrm>
        <a:off x="3214405" y="2188725"/>
        <a:ext cx="1114989" cy="728222"/>
      </dsp:txXfrm>
    </dsp:sp>
    <dsp:sp modelId="{6B96D408-9794-4371-B931-64F782C04C9B}">
      <dsp:nvSpPr>
        <dsp:cNvPr id="0" name=""/>
        <dsp:cNvSpPr/>
      </dsp:nvSpPr>
      <dsp:spPr>
        <a:xfrm>
          <a:off x="755116" y="2939603"/>
          <a:ext cx="3016783" cy="309413"/>
        </a:xfrm>
        <a:custGeom>
          <a:avLst/>
          <a:gdLst/>
          <a:ahLst/>
          <a:cxnLst/>
          <a:rect l="0" t="0" r="0" b="0"/>
          <a:pathLst>
            <a:path>
              <a:moveTo>
                <a:pt x="3016783" y="0"/>
              </a:moveTo>
              <a:lnTo>
                <a:pt x="3016783" y="154706"/>
              </a:lnTo>
              <a:lnTo>
                <a:pt x="0" y="154706"/>
              </a:lnTo>
              <a:lnTo>
                <a:pt x="0" y="3094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81B2A-C4F4-4097-96AB-C59818608429}">
      <dsp:nvSpPr>
        <dsp:cNvPr id="0" name=""/>
        <dsp:cNvSpPr/>
      </dsp:nvSpPr>
      <dsp:spPr>
        <a:xfrm>
          <a:off x="174966" y="3249017"/>
          <a:ext cx="1160301" cy="7735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kern="1200"/>
            <a:t>Motivisanost</a:t>
          </a:r>
          <a:endParaRPr lang="en-US" sz="1400" kern="1200" dirty="0"/>
        </a:p>
      </dsp:txBody>
      <dsp:txXfrm>
        <a:off x="197622" y="3271673"/>
        <a:ext cx="1114989" cy="728222"/>
      </dsp:txXfrm>
    </dsp:sp>
    <dsp:sp modelId="{E2BBB7AA-93D3-446B-AC3B-9D0A6DF96E2B}">
      <dsp:nvSpPr>
        <dsp:cNvPr id="0" name=""/>
        <dsp:cNvSpPr/>
      </dsp:nvSpPr>
      <dsp:spPr>
        <a:xfrm>
          <a:off x="2263508" y="2939603"/>
          <a:ext cx="1508391" cy="309413"/>
        </a:xfrm>
        <a:custGeom>
          <a:avLst/>
          <a:gdLst/>
          <a:ahLst/>
          <a:cxnLst/>
          <a:rect l="0" t="0" r="0" b="0"/>
          <a:pathLst>
            <a:path>
              <a:moveTo>
                <a:pt x="1508391" y="0"/>
              </a:moveTo>
              <a:lnTo>
                <a:pt x="1508391" y="154706"/>
              </a:lnTo>
              <a:lnTo>
                <a:pt x="0" y="154706"/>
              </a:lnTo>
              <a:lnTo>
                <a:pt x="0" y="3094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A81DB-65D1-45BC-B1F4-DB325FCE07DF}">
      <dsp:nvSpPr>
        <dsp:cNvPr id="0" name=""/>
        <dsp:cNvSpPr/>
      </dsp:nvSpPr>
      <dsp:spPr>
        <a:xfrm>
          <a:off x="1683357" y="3249017"/>
          <a:ext cx="1160301" cy="7735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kern="1200"/>
            <a:t>Emocionalna reakcija na test-situaciju</a:t>
          </a:r>
          <a:endParaRPr lang="sr-Latn-CS" sz="1400" kern="1200" dirty="0"/>
        </a:p>
      </dsp:txBody>
      <dsp:txXfrm>
        <a:off x="1706013" y="3271673"/>
        <a:ext cx="1114989" cy="728222"/>
      </dsp:txXfrm>
    </dsp:sp>
    <dsp:sp modelId="{4894BFA8-D373-4449-B198-283513A258EB}">
      <dsp:nvSpPr>
        <dsp:cNvPr id="0" name=""/>
        <dsp:cNvSpPr/>
      </dsp:nvSpPr>
      <dsp:spPr>
        <a:xfrm>
          <a:off x="3726180" y="2939603"/>
          <a:ext cx="91440" cy="309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4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1528F-BCA6-4F18-9032-716C62426AC8}">
      <dsp:nvSpPr>
        <dsp:cNvPr id="0" name=""/>
        <dsp:cNvSpPr/>
      </dsp:nvSpPr>
      <dsp:spPr>
        <a:xfrm>
          <a:off x="3191749" y="3249017"/>
          <a:ext cx="1160301" cy="7735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kern="1200"/>
            <a:t>Psihofizička spremnost</a:t>
          </a:r>
          <a:endParaRPr lang="sr-Latn-CS" sz="1400" kern="1200" dirty="0"/>
        </a:p>
      </dsp:txBody>
      <dsp:txXfrm>
        <a:off x="3214405" y="3271673"/>
        <a:ext cx="1114989" cy="728222"/>
      </dsp:txXfrm>
    </dsp:sp>
    <dsp:sp modelId="{8DFE22A1-673C-4376-B56F-D4C7D366B20B}">
      <dsp:nvSpPr>
        <dsp:cNvPr id="0" name=""/>
        <dsp:cNvSpPr/>
      </dsp:nvSpPr>
      <dsp:spPr>
        <a:xfrm>
          <a:off x="3771900" y="2939603"/>
          <a:ext cx="1508391" cy="309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06"/>
              </a:lnTo>
              <a:lnTo>
                <a:pt x="1508391" y="154706"/>
              </a:lnTo>
              <a:lnTo>
                <a:pt x="1508391" y="3094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51799-20AC-4CD5-9370-2709AFE9B908}">
      <dsp:nvSpPr>
        <dsp:cNvPr id="0" name=""/>
        <dsp:cNvSpPr/>
      </dsp:nvSpPr>
      <dsp:spPr>
        <a:xfrm>
          <a:off x="4700141" y="3249017"/>
          <a:ext cx="1160301" cy="7735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kern="1200"/>
            <a:t>Snalaženje u test-situaciji</a:t>
          </a:r>
          <a:endParaRPr lang="sr-Latn-CS" sz="1400" kern="1200" dirty="0"/>
        </a:p>
      </dsp:txBody>
      <dsp:txXfrm>
        <a:off x="4722797" y="3271673"/>
        <a:ext cx="1114989" cy="728222"/>
      </dsp:txXfrm>
    </dsp:sp>
    <dsp:sp modelId="{A67334CB-4B51-4503-AD2C-A9E25F771DE8}">
      <dsp:nvSpPr>
        <dsp:cNvPr id="0" name=""/>
        <dsp:cNvSpPr/>
      </dsp:nvSpPr>
      <dsp:spPr>
        <a:xfrm>
          <a:off x="3771900" y="2939603"/>
          <a:ext cx="3016783" cy="309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06"/>
              </a:lnTo>
              <a:lnTo>
                <a:pt x="3016783" y="154706"/>
              </a:lnTo>
              <a:lnTo>
                <a:pt x="3016783" y="3094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E4F3C-A47E-4DE7-91FD-BEF1FF143725}">
      <dsp:nvSpPr>
        <dsp:cNvPr id="0" name=""/>
        <dsp:cNvSpPr/>
      </dsp:nvSpPr>
      <dsp:spPr>
        <a:xfrm>
          <a:off x="6208532" y="3249017"/>
          <a:ext cx="1160301" cy="7735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kern="1200"/>
            <a:t>Stil odgovaranja</a:t>
          </a:r>
          <a:endParaRPr lang="en-US" sz="1400" kern="1200" dirty="0"/>
        </a:p>
      </dsp:txBody>
      <dsp:txXfrm>
        <a:off x="6231188" y="3271673"/>
        <a:ext cx="1114989" cy="728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F89BB-D258-43BD-9C60-93D1111BAB86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05035-0049-4C78-8665-F80CE4589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5035-0049-4C78-8665-F80CE45899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3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83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3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0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r>
              <a:rPr lang="sr-Latn-CS" dirty="0"/>
              <a:t>PROBLEMI U PRIMENI TESTOVA LIČNOSTI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/>
          <a:lstStyle/>
          <a:p>
            <a:r>
              <a:rPr lang="sr-Latn-CS" dirty="0"/>
              <a:t>dr Danka Purić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/>
              <a:t>Nesvesno samo-obmanjivanje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/>
              <a:t>Samo-obmanjivanje je stil odgovaranja koji je iskren, ali preterano pozitivan (pozitivno pristrasan) u samo-prikazivanju</a:t>
            </a:r>
          </a:p>
          <a:p>
            <a:r>
              <a:rPr lang="sr-Latn-CS"/>
              <a:t>Suštinski proističe iz iskrenosti, osoba želi da pruži tačne informacije o sebi, ali sebe doživljava u pozitivnom svetlu </a:t>
            </a:r>
          </a:p>
          <a:p>
            <a:r>
              <a:rPr lang="sr-Latn-CS"/>
              <a:t>Ovaj konstrukt je dosledno povezan sa određenim ličnosnim karakteristikama osobe: prilagođenost, optimizam, samopoštovanje, samopouzdanje...</a:t>
            </a:r>
          </a:p>
          <a:p>
            <a:r>
              <a:rPr lang="sr-Latn-CS"/>
              <a:t>Da li onda možemo reći da ljudi zaista sebe obmanjuju?</a:t>
            </a:r>
            <a:endParaRPr lang="en-US" dirty="0"/>
          </a:p>
        </p:txBody>
      </p:sp>
      <p:pic>
        <p:nvPicPr>
          <p:cNvPr id="5" name="Content Placeholder 4" descr="cat-l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8662" y="1810404"/>
            <a:ext cx="3495738" cy="41331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Svesno obmanjivanje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dirty="0" err="1"/>
              <a:t>Svesno</a:t>
            </a:r>
            <a:r>
              <a:rPr lang="sr-Latn-CS" dirty="0"/>
              <a:t> obmanjivanje je stil odgovaranja koji za cilj ima da se osoba prikaže u boljem </a:t>
            </a:r>
            <a:r>
              <a:rPr lang="sr-Latn-CS" dirty="0" err="1"/>
              <a:t>svetlu</a:t>
            </a:r>
            <a:r>
              <a:rPr lang="sr-Latn-CS" dirty="0"/>
              <a:t> nego što to jeste, odnosno da utiče na to da je drugi opaze kao bolju (upravljanje utiskom drugih </a:t>
            </a:r>
            <a:r>
              <a:rPr lang="sr-Latn-CS" dirty="0" err="1"/>
              <a:t>ljudi</a:t>
            </a:r>
            <a:r>
              <a:rPr lang="sr-Latn-CS" dirty="0"/>
              <a:t> o sebi)</a:t>
            </a:r>
          </a:p>
          <a:p>
            <a:r>
              <a:rPr lang="sr-Latn-CS" dirty="0"/>
              <a:t>Pojačano u situacijama u kojima je izrazito važno ostaviti dobar utisak (profesionalna selekcija, klinička </a:t>
            </a:r>
            <a:r>
              <a:rPr lang="sr-Latn-CS" dirty="0" err="1"/>
              <a:t>procena</a:t>
            </a:r>
            <a:r>
              <a:rPr lang="sr-Latn-CS" dirty="0"/>
              <a:t>, ...)</a:t>
            </a:r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2733" y="2057401"/>
            <a:ext cx="3930678" cy="3810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sr-Latn-RS" dirty="0"/>
              <a:t>Iskrivljavanje odgovora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Kada i kako ispitanici iskrivljuju svoje odgovore?</a:t>
            </a:r>
          </a:p>
          <a:p>
            <a:r>
              <a:rPr lang="sr-Latn-CS" dirty="0"/>
              <a:t>Situaciono-specifično, samo u datoj situaciji, sa konkretnim i </a:t>
            </a:r>
            <a:r>
              <a:rPr lang="sr-Latn-CS" dirty="0" err="1"/>
              <a:t>svesnim</a:t>
            </a:r>
            <a:r>
              <a:rPr lang="sr-Latn-CS" dirty="0"/>
              <a:t> ciljem da se prikažu boljim / lošijim nego što jesu, strategija odgovaranja – </a:t>
            </a:r>
            <a:r>
              <a:rPr lang="sr-Latn-CS" b="1" dirty="0" err="1"/>
              <a:t>response</a:t>
            </a:r>
            <a:r>
              <a:rPr lang="sr-Latn-CS" b="1" dirty="0"/>
              <a:t> set </a:t>
            </a:r>
            <a:r>
              <a:rPr lang="sr-Latn-CS" dirty="0"/>
              <a:t>(</a:t>
            </a:r>
            <a:r>
              <a:rPr lang="sr-Latn-CS" dirty="0" err="1"/>
              <a:t>odgovaračka</a:t>
            </a:r>
            <a:r>
              <a:rPr lang="sr-Latn-CS" dirty="0"/>
              <a:t> pristrasnost)</a:t>
            </a:r>
          </a:p>
          <a:p>
            <a:r>
              <a:rPr lang="sr-Latn-CS" dirty="0"/>
              <a:t>Situaciono-generalno, u mnogim (ili svim) situacijama, </a:t>
            </a:r>
            <a:r>
              <a:rPr lang="sr-Latn-CS" dirty="0" err="1"/>
              <a:t>nusproizvod</a:t>
            </a:r>
            <a:r>
              <a:rPr lang="sr-Latn-CS" dirty="0"/>
              <a:t> </a:t>
            </a:r>
            <a:r>
              <a:rPr lang="sr-Latn-CS" dirty="0" err="1"/>
              <a:t>svesnih</a:t>
            </a:r>
            <a:r>
              <a:rPr lang="sr-Latn-CS" dirty="0"/>
              <a:t> strategija – </a:t>
            </a:r>
            <a:r>
              <a:rPr lang="sr-Latn-CS" b="1" dirty="0" err="1"/>
              <a:t>response</a:t>
            </a:r>
            <a:r>
              <a:rPr lang="sr-Latn-CS" b="1" dirty="0"/>
              <a:t> </a:t>
            </a:r>
            <a:r>
              <a:rPr lang="sr-Latn-CS" b="1" dirty="0" err="1"/>
              <a:t>style</a:t>
            </a:r>
            <a:r>
              <a:rPr lang="sr-Latn-CS" b="1" dirty="0"/>
              <a:t> </a:t>
            </a:r>
            <a:r>
              <a:rPr lang="sr-Latn-CS" dirty="0"/>
              <a:t>(</a:t>
            </a:r>
            <a:r>
              <a:rPr lang="sr-Latn-CS" dirty="0" err="1"/>
              <a:t>odgovarački</a:t>
            </a:r>
            <a:r>
              <a:rPr lang="sr-Latn-CS" dirty="0"/>
              <a:t> stil)</a:t>
            </a:r>
          </a:p>
          <a:p>
            <a:r>
              <a:rPr lang="sr-Latn-CS" dirty="0"/>
              <a:t>Situaciono-generalno, u mnogim (ili svim) situacijama, bez konkretnog, </a:t>
            </a:r>
            <a:r>
              <a:rPr lang="sr-Latn-CS" dirty="0" err="1"/>
              <a:t>svesnog</a:t>
            </a:r>
            <a:r>
              <a:rPr lang="sr-Latn-CS" dirty="0"/>
              <a:t> cilja – strategija kao </a:t>
            </a:r>
            <a:r>
              <a:rPr lang="sr-Latn-CS" b="1" dirty="0"/>
              <a:t>osobina ličnosti</a:t>
            </a:r>
          </a:p>
          <a:p>
            <a:endParaRPr lang="sr-Latn-CS" dirty="0"/>
          </a:p>
          <a:p>
            <a:r>
              <a:rPr lang="sr-Latn-CS" dirty="0"/>
              <a:t>Preklapanje sa kategorijama </a:t>
            </a:r>
            <a:r>
              <a:rPr lang="sr-Latn-CS" dirty="0" err="1"/>
              <a:t>svesnog</a:t>
            </a:r>
            <a:r>
              <a:rPr lang="sr-Latn-CS" dirty="0"/>
              <a:t> i nesvesnog (samo)obmanjivanja ne mora biti potpuno!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Stilovi odgovaranja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Najčešći oblici iskrivljenja odgovora</a:t>
            </a:r>
          </a:p>
          <a:p>
            <a:pPr lvl="1"/>
            <a:r>
              <a:rPr lang="sr-Latn-CS" dirty="0" err="1"/>
              <a:t>Akviesencija</a:t>
            </a:r>
            <a:endParaRPr lang="sr-Latn-CS" dirty="0"/>
          </a:p>
          <a:p>
            <a:pPr lvl="1"/>
            <a:r>
              <a:rPr lang="sr-Latn-CS" dirty="0"/>
              <a:t>Ekstremni odgovori</a:t>
            </a:r>
          </a:p>
          <a:p>
            <a:pPr lvl="1"/>
            <a:r>
              <a:rPr lang="sr-Latn-CS" dirty="0"/>
              <a:t>Socijalno poželjni odgovori</a:t>
            </a:r>
          </a:p>
          <a:p>
            <a:endParaRPr lang="sr-Latn-CS" dirty="0"/>
          </a:p>
          <a:p>
            <a:r>
              <a:rPr lang="sr-Latn-CS" dirty="0"/>
              <a:t>Sva ova iskrivljenja imaju i svoj “negativni” pol, ali se on javlja značajno ređe, pa je i u literaturi manje zastupljen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Akviesencija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Acquiescent – compliant, yielding, submissive</a:t>
            </a:r>
          </a:p>
          <a:p>
            <a:r>
              <a:rPr lang="sr-Latn-CS" dirty="0"/>
              <a:t>Može se prevesti kao poslušnost, popustljivost, prijemčivost...</a:t>
            </a:r>
          </a:p>
          <a:p>
            <a:r>
              <a:rPr lang="sr-Latn-CS" dirty="0"/>
              <a:t>Ispitanici se slažu sa tvrdnjama bez obzira na njihov sadržaj, tzv. “da – ljudi”</a:t>
            </a:r>
          </a:p>
          <a:p>
            <a:r>
              <a:rPr lang="sr-Latn-CS" dirty="0"/>
              <a:t>Npr. podjednako slaganje sa tvrdnjama “Ja sam povučena osoba” i nešto kasnije “Veoma sam druželjubiv/a”</a:t>
            </a:r>
          </a:p>
          <a:p>
            <a:r>
              <a:rPr lang="sr-Latn-CS" dirty="0"/>
              <a:t>Postoji i suprotna tendencija da se ispitanici ni sa jednom od suprotstavljenih tvrdnji ne slažu – to se naziva reactant style, odnosno “ne – ljudi”</a:t>
            </a:r>
          </a:p>
          <a:p>
            <a:r>
              <a:rPr lang="sr-Latn-CS" dirty="0"/>
              <a:t>Ovo je posebno uočljivo u inventarima sa pitanjima Da-Ne tipa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Akviesencija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/>
              <a:t>U korelaciji sa određenim crtama ličnosti, a neki autori je čak i tretiraju kao posebnu crtu</a:t>
            </a:r>
          </a:p>
          <a:p>
            <a:r>
              <a:rPr lang="sr-Latn-CS" dirty="0"/>
              <a:t>Kombinacija impulsivnosti i sklonosti konformiranju</a:t>
            </a:r>
          </a:p>
          <a:p>
            <a:r>
              <a:rPr lang="sr-Latn-CS" dirty="0"/>
              <a:t>Jedan od najvećih problema – veštačko povećavanje korelacija između jednako skorovanih ajtema i konstrukata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Akviesencija – teorije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Motivacioni pristup</a:t>
            </a:r>
          </a:p>
          <a:p>
            <a:pPr lvl="1"/>
            <a:r>
              <a:rPr lang="sr-Latn-CS" dirty="0"/>
              <a:t>Osoba ima neku motivaciju da prihvati tvrdnju</a:t>
            </a:r>
          </a:p>
          <a:p>
            <a:pPr lvl="2"/>
            <a:r>
              <a:rPr lang="sr-Latn-CS" dirty="0"/>
              <a:t>Socijalna poželjnost</a:t>
            </a:r>
          </a:p>
          <a:p>
            <a:pPr lvl="2"/>
            <a:r>
              <a:rPr lang="sr-Latn-CS" dirty="0"/>
              <a:t>“Ne zameriti se ispitivaču”</a:t>
            </a:r>
          </a:p>
          <a:p>
            <a:r>
              <a:rPr lang="sr-Latn-CS" dirty="0"/>
              <a:t>Kognitivni pristup </a:t>
            </a:r>
          </a:p>
          <a:p>
            <a:pPr lvl="1"/>
            <a:r>
              <a:rPr lang="sr-Latn-CS" dirty="0"/>
              <a:t>Nekritičko prihvatanje tvrdnji bez obzira na sadržaj</a:t>
            </a:r>
          </a:p>
          <a:p>
            <a:pPr lvl="2"/>
            <a:r>
              <a:rPr lang="sr-Latn-CS" dirty="0"/>
              <a:t>Pristrasnost potvrđivanja</a:t>
            </a:r>
          </a:p>
          <a:p>
            <a:pPr lvl="2"/>
            <a:r>
              <a:rPr lang="sr-Latn-CS" dirty="0"/>
              <a:t>Dvo-procesni model razumevanja</a:t>
            </a:r>
          </a:p>
          <a:p>
            <a:pPr lvl="2"/>
            <a:r>
              <a:rPr lang="sr-Latn-CS" dirty="0"/>
              <a:t>Da-ljudi značajno brže daju da-odgovore od ne-odgovora (Knowles &amp; Condon, 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Akviesencija - merenje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Ne postoji široko prihvaćen instrument</a:t>
            </a:r>
          </a:p>
          <a:p>
            <a:r>
              <a:rPr lang="sr-Latn-CS" dirty="0"/>
              <a:t>Svodi se na računanje indeksa akviesencije = broj prihvaćenih tvrdnji (da-odgovora) / ukupan broj odgovora</a:t>
            </a:r>
          </a:p>
          <a:p>
            <a:r>
              <a:rPr lang="sr-Latn-CS" dirty="0"/>
              <a:t>Nekad i samo broj da-odgovora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Akviesencija - rešenje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Veoma jednostavno!</a:t>
            </a:r>
          </a:p>
          <a:p>
            <a:r>
              <a:rPr lang="sr-Latn-CS" dirty="0"/>
              <a:t>Ujednačiti broj pozitivno i negativno skorovanih ajtema – poništavaju se efekti slaganja i neslaganja</a:t>
            </a:r>
          </a:p>
          <a:p>
            <a:r>
              <a:rPr lang="sr-Latn-CS" dirty="0"/>
              <a:t>Na polovini ajtema slaganje ukazuje na veće prisustvo crte, a kod druge polovine na manje</a:t>
            </a:r>
          </a:p>
          <a:p>
            <a:r>
              <a:rPr lang="sr-Latn-CS" dirty="0"/>
              <a:t>Bez obzira na stepen prisustva crte – procenat da-odgovora bi trebalo da bude oko 50% (na savršeno ujednačenim instrumentima)</a:t>
            </a:r>
          </a:p>
          <a:p>
            <a:r>
              <a:rPr lang="sr-Latn-CS" dirty="0"/>
              <a:t>Nedostatak ove metode je što je nekad teško osmisliti negativne stavke, umanjuje pouzdanost i EFA može dati dva faktora</a:t>
            </a:r>
          </a:p>
          <a:p>
            <a:r>
              <a:rPr lang="sr-Latn-CS" dirty="0"/>
              <a:t>Motivisati ljude da razmišljaju o svojim odgovorima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Akviesencija kroz kulture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Osobe iz individualističkih kultura imaju manje izraženu tendenciju ka akviesenciji od osoba iz kolektivističkih kultura</a:t>
            </a:r>
          </a:p>
          <a:p>
            <a:r>
              <a:rPr lang="sr-Latn-CS" dirty="0"/>
              <a:t>Što je potreba kulture za izbegavanjem nejasnoće veća – manja je akviesencija</a:t>
            </a:r>
          </a:p>
          <a:p>
            <a:r>
              <a:rPr lang="sr-Latn-CS" dirty="0"/>
              <a:t>Maskulinije kuture – manja akviesencija</a:t>
            </a:r>
          </a:p>
          <a:p>
            <a:r>
              <a:rPr lang="sr-Latn-CS" dirty="0"/>
              <a:t>Veći bruto nacionalni dohodak (GNP – Gross National Product) – manja akviesencija</a:t>
            </a:r>
          </a:p>
          <a:p>
            <a:r>
              <a:rPr lang="sr-Latn-CS" dirty="0"/>
              <a:t>Kulture koje poseduju dijalektičko mišljenje (tolerancija na protivrečnosti) češće se slažu sa (naizgled) protivrečnim tvrdnjama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Testovi ličnosti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56" y="1905000"/>
            <a:ext cx="4306887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46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Esktremno odgovaranje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Tendencija da se na skalama procene koriste ekstremne opcije </a:t>
            </a:r>
          </a:p>
          <a:p>
            <a:r>
              <a:rPr lang="sr-Latn-CS" dirty="0"/>
              <a:t>Npr. na sedmostepenoj skali se koriste uglavnom jedinice i sedmice</a:t>
            </a:r>
          </a:p>
          <a:p>
            <a:r>
              <a:rPr lang="sr-Latn-CS" dirty="0"/>
              <a:t>Postoji i suprotna tendencija da se uvek odgovara umereno – neutralno odgovaranje</a:t>
            </a:r>
          </a:p>
          <a:p>
            <a:r>
              <a:rPr lang="sr-Latn-CS" dirty="0"/>
              <a:t>Ovaj stil je konzistentan u vremenu i na različitim upitnicima, ali ne postoje jasne veze sa konstruktima psihologije ličnosti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dirty="0"/>
              <a:t>Ekstremno odgovaranje – merenje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Ne postoji opšte prihvaćen instrument</a:t>
            </a:r>
          </a:p>
          <a:p>
            <a:r>
              <a:rPr lang="sr-Latn-CS" dirty="0"/>
              <a:t>Izuzetno teško – praktično je nemoguće razlikovati ovu tendenciju od realnog ekstremnog slaganja / neslaganja sa tvrdnjom</a:t>
            </a:r>
          </a:p>
          <a:p>
            <a:r>
              <a:rPr lang="sr-Latn-CS" dirty="0"/>
              <a:t>Nemoguće utvrditi ukoliko imamo samo jedan instrument</a:t>
            </a:r>
          </a:p>
          <a:p>
            <a:r>
              <a:rPr lang="sr-Latn-CS" dirty="0"/>
              <a:t>Neki istraživači koriste varijansu odgovora ispitanika kao meru, ali može biti problematična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400" dirty="0"/>
              <a:t>Ekstremno odgovaranje – rešenje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Različite metode </a:t>
            </a:r>
          </a:p>
          <a:p>
            <a:r>
              <a:rPr lang="sr-Latn-CS" dirty="0"/>
              <a:t>Dihotomizacija stavki (ne postoje ekstremi) – nužno povećati broj stavki</a:t>
            </a:r>
          </a:p>
          <a:p>
            <a:r>
              <a:rPr lang="sr-Latn-CS" dirty="0"/>
              <a:t>Pristup fiksiranih distribucija – ispitanik se direktno usmeri na broj odgovora određene “ekstremnosti” koje sme da daje na upitniku</a:t>
            </a:r>
          </a:p>
          <a:p>
            <a:pPr lvl="1"/>
            <a:r>
              <a:rPr lang="sr-Latn-CS" dirty="0"/>
              <a:t>Npr. treba dati podjedjak broj 1, 2, 3, 4 i 5 odgovora ili normalna raspodela (.05) 1, (.10) 2, (.70) 3, (.10) 4 i (.05) 5</a:t>
            </a:r>
          </a:p>
          <a:p>
            <a:pPr lvl="1"/>
            <a:r>
              <a:rPr lang="sr-Latn-RS" dirty="0"/>
              <a:t>Narušava „spontanost“ odgovaranja na tvrdnje</a:t>
            </a:r>
          </a:p>
          <a:p>
            <a:r>
              <a:rPr lang="sr-Latn-RS" dirty="0"/>
              <a:t>Ekstremno odgovaranje ne menja prosečan skor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dirty="0"/>
              <a:t>Ekstremno odgovaranje kroz kulture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Što je u nekoj kulturi veća distanca moći – veća je i sklonost ispitanika da daju esktremne odgovore</a:t>
            </a:r>
          </a:p>
          <a:p>
            <a:r>
              <a:rPr lang="sr-Latn-CS" dirty="0"/>
              <a:t>Što je kultura maskulinija – više je i ekstremnih odgovora ispitanika</a:t>
            </a:r>
          </a:p>
          <a:p>
            <a:r>
              <a:rPr lang="sr-Latn-CS" dirty="0"/>
              <a:t>Kulture koje poseduju dijalektičko mišljenje češće daju umerene odgovore (mogu da zamisle primere za oba ekstrema)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Socijalno poželjni odgovori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6340475" cy="4022725"/>
          </a:xfrm>
        </p:spPr>
        <p:txBody>
          <a:bodyPr>
            <a:normAutofit/>
          </a:bodyPr>
          <a:lstStyle/>
          <a:p>
            <a:r>
              <a:rPr lang="sr-Latn-CS" dirty="0"/>
              <a:t>Tendencija ispitanika da se prikažu u boljem svetlu, onako kako je to društveno prihvaćeno</a:t>
            </a:r>
          </a:p>
          <a:p>
            <a:r>
              <a:rPr lang="sr-Latn-CS" dirty="0"/>
              <a:t>Može poticati kako od nesvesnog samo-obmanjivanja tako i od </a:t>
            </a:r>
            <a:r>
              <a:rPr lang="sr-Latn-CS" dirty="0" err="1"/>
              <a:t>svesnog</a:t>
            </a:r>
            <a:r>
              <a:rPr lang="sr-Latn-CS" dirty="0"/>
              <a:t> obmanjivanja</a:t>
            </a:r>
          </a:p>
        </p:txBody>
      </p:sp>
      <p:pic>
        <p:nvPicPr>
          <p:cNvPr id="2050" name="Picture 2" descr="http://testingcentre.nicheconsulting.co.nz/images/fa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905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010.srpskatelevizija.com/images/stories/stv_/saradnici/crkva/ikone/sv_pet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2124075" cy="28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805066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Socijalno poželjni odgovori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3886200" cy="640080"/>
          </a:xfrm>
        </p:spPr>
        <p:txBody>
          <a:bodyPr/>
          <a:lstStyle/>
          <a:p>
            <a:r>
              <a:rPr lang="sr-Latn-CS"/>
              <a:t>Alpha konstelacija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048000"/>
            <a:ext cx="3886200" cy="3581400"/>
          </a:xfrm>
        </p:spPr>
        <p:txBody>
          <a:bodyPr numCol="1">
            <a:normAutofit fontScale="92500"/>
          </a:bodyPr>
          <a:lstStyle/>
          <a:p>
            <a:pPr lvl="1"/>
            <a:r>
              <a:rPr lang="sr-Latn-CS" sz="2200" dirty="0"/>
              <a:t>Egoistička pristrasnost</a:t>
            </a:r>
          </a:p>
          <a:p>
            <a:pPr lvl="1"/>
            <a:r>
              <a:rPr lang="sr-Latn-CS" sz="2200" dirty="0"/>
              <a:t>“Superheroj”</a:t>
            </a:r>
          </a:p>
          <a:p>
            <a:pPr lvl="1"/>
            <a:r>
              <a:rPr lang="sr-Latn-CS" sz="2200" dirty="0"/>
              <a:t>Osobe se prikazuju kao dominantne, </a:t>
            </a:r>
            <a:r>
              <a:rPr lang="sr-Latn-CS" sz="2200" dirty="0" err="1"/>
              <a:t>nezastrašene</a:t>
            </a:r>
            <a:r>
              <a:rPr lang="sr-Latn-CS" sz="2200" dirty="0"/>
              <a:t>, emocionalno stabilne, inteligentne i kreativne </a:t>
            </a:r>
          </a:p>
          <a:p>
            <a:pPr lvl="1"/>
            <a:r>
              <a:rPr lang="sr-Latn-CS" sz="2200" dirty="0"/>
              <a:t>Potreba za moći i statusom</a:t>
            </a:r>
          </a:p>
          <a:p>
            <a:pPr lvl="1"/>
            <a:r>
              <a:rPr lang="sr-Latn-CS" sz="2200" dirty="0"/>
              <a:t>Osnovna </a:t>
            </a:r>
            <a:r>
              <a:rPr lang="sr-Latn-CS" sz="2200" dirty="0" err="1"/>
              <a:t>vrednost</a:t>
            </a:r>
            <a:r>
              <a:rPr lang="sr-Latn-CS" sz="2200" dirty="0"/>
              <a:t> je istaknutost</a:t>
            </a:r>
          </a:p>
          <a:p>
            <a:pPr lvl="1"/>
            <a:r>
              <a:rPr lang="sr-Latn-CS" sz="2200" dirty="0"/>
              <a:t>Mehanizam preuveličavanja vrlina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438400"/>
            <a:ext cx="3886200" cy="640080"/>
          </a:xfrm>
        </p:spPr>
        <p:txBody>
          <a:bodyPr/>
          <a:lstStyle/>
          <a:p>
            <a:r>
              <a:rPr lang="sr-Latn-CS"/>
              <a:t>Gamma konstelacija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048000"/>
            <a:ext cx="3886200" cy="3657600"/>
          </a:xfrm>
        </p:spPr>
        <p:txBody>
          <a:bodyPr>
            <a:normAutofit fontScale="92500"/>
          </a:bodyPr>
          <a:lstStyle/>
          <a:p>
            <a:pPr lvl="1"/>
            <a:r>
              <a:rPr lang="sr-Latn-CS" sz="2200"/>
              <a:t>Moralistička pristrasnost </a:t>
            </a:r>
          </a:p>
          <a:p>
            <a:pPr lvl="1"/>
            <a:r>
              <a:rPr lang="sr-Latn-CS" sz="2200"/>
              <a:t>“Svetac” </a:t>
            </a:r>
          </a:p>
          <a:p>
            <a:pPr lvl="1"/>
            <a:r>
              <a:rPr lang="sr-Latn-CS" sz="2200"/>
              <a:t>Osobe odriču sebi sve društveno devijantne porive i pripisuju vrline sardljivosti, marljivosti i uzdržanosti</a:t>
            </a:r>
          </a:p>
          <a:p>
            <a:pPr lvl="1"/>
            <a:r>
              <a:rPr lang="sr-Latn-CS" sz="2200"/>
              <a:t>Potreba za odobravanjem drugih</a:t>
            </a:r>
          </a:p>
          <a:p>
            <a:pPr lvl="1"/>
            <a:r>
              <a:rPr lang="sr-Latn-CS" sz="2200"/>
              <a:t>Osnovna vrednost je zajedništvo</a:t>
            </a:r>
          </a:p>
          <a:p>
            <a:pPr lvl="1"/>
            <a:r>
              <a:rPr lang="sr-Latn-CS" sz="2200"/>
              <a:t>Mehanizam umanjivanja nedostataka</a:t>
            </a:r>
            <a:endParaRPr lang="en-US" sz="2200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09600" y="1752600"/>
            <a:ext cx="8153400" cy="8382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sr-Latn-CS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Paulhus &amp; John (1998) razlikuju dve vrste socijalno poželjnih odgovora, odnosno dva različita načina da se osoba predstavi u pozitivnom svetlu: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sz="4000" dirty="0"/>
              <a:t>Socijalno poželjni odgovori - merenje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Postoje brojne skale namenjene merenju ove tendencije ispitanika</a:t>
            </a:r>
          </a:p>
          <a:p>
            <a:r>
              <a:rPr lang="sr-Latn-CS" dirty="0"/>
              <a:t>Jedna od najpoznatijih je BIDR – Balanced Inventory of Desirable Responding (Paulhus, 1984, 1988) koji uključuje IM (C+, A+) i SD (E+, O+, N-)</a:t>
            </a:r>
          </a:p>
          <a:p>
            <a:r>
              <a:rPr lang="sr-Latn-CS" dirty="0"/>
              <a:t>Sadržinu ovih skala čine ajtemi koji ispitanika prikazuju u veoma povoljnom svetlu, ali su istovremeno veoma retki u populaciji</a:t>
            </a:r>
          </a:p>
          <a:p>
            <a:r>
              <a:rPr lang="sr-Latn-CS" dirty="0"/>
              <a:t>Npr. “Nikada nisam ukrao/la, čak ni neku sitnicu”, “Nikada nisam lagao/la”, “Moje ponašanje za stolom kod kuće nije tako dobro kao u restoranu”...</a:t>
            </a:r>
          </a:p>
          <a:p>
            <a:r>
              <a:rPr lang="sr-Latn-CS" dirty="0"/>
              <a:t>Kako možemo biti sigurni da ispitanik nije zaista visoko moralna / savesna / pristojna... osoba?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sr-Latn-CS" sz="4000" dirty="0"/>
              <a:t>Socijalno poželjni odgovori - rešenje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Racionalne tehnike</a:t>
            </a:r>
          </a:p>
          <a:p>
            <a:pPr lvl="1"/>
            <a:r>
              <a:rPr lang="sr-Latn-CS" dirty="0"/>
              <a:t>Koristiti umereno socijalno poželjne ajteme</a:t>
            </a:r>
          </a:p>
          <a:p>
            <a:pPr lvl="1"/>
            <a:r>
              <a:rPr lang="sr-Latn-CS" dirty="0"/>
              <a:t>Ajtemi prinudnog izbora sa balansiranim poželjnostima</a:t>
            </a:r>
          </a:p>
          <a:p>
            <a:r>
              <a:rPr lang="sr-Latn-CS" dirty="0"/>
              <a:t>Smanjenje zahteva</a:t>
            </a:r>
          </a:p>
          <a:p>
            <a:pPr lvl="1"/>
            <a:r>
              <a:rPr lang="sr-Latn-CS" dirty="0"/>
              <a:t>Maksimizacija anonimnosti i poverljivosti podataka</a:t>
            </a:r>
          </a:p>
          <a:p>
            <a:pPr lvl="1"/>
            <a:r>
              <a:rPr lang="sr-Latn-CS" dirty="0"/>
              <a:t>Važnost za tačnu povratnu informaciju</a:t>
            </a:r>
          </a:p>
          <a:p>
            <a:r>
              <a:rPr lang="sr-Latn-CS" dirty="0"/>
              <a:t>Tehnike kovariranja</a:t>
            </a:r>
          </a:p>
          <a:p>
            <a:pPr lvl="1"/>
            <a:r>
              <a:rPr lang="sr-Latn-CS" dirty="0"/>
              <a:t>Davanje neke od skala socijalno poželjnog odgovaranja i parcijalizacija tog dela varijanse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Skale validnosti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/>
              <a:t>Generalna ideja skala validnosti jeste da se tendencija ispitanika da “nevaljano” odovaraju na ajteme izmeri</a:t>
            </a:r>
          </a:p>
          <a:p>
            <a:r>
              <a:rPr lang="sr-Latn-CS" dirty="0"/>
              <a:t>Čemu bi služila takva mera?</a:t>
            </a:r>
          </a:p>
          <a:p>
            <a:pPr lvl="1"/>
            <a:r>
              <a:rPr lang="sr-Latn-CS" dirty="0"/>
              <a:t>Isključivanje ispitanika čini su protokoli previše nevalidni</a:t>
            </a:r>
          </a:p>
          <a:p>
            <a:pPr lvl="1"/>
            <a:r>
              <a:rPr lang="sr-Latn-CS" dirty="0"/>
              <a:t>Korekcija skorova – odstranjivanje varijanse greške iz ukupne varijanse</a:t>
            </a:r>
          </a:p>
          <a:p>
            <a:pPr lvl="2"/>
            <a:r>
              <a:rPr lang="sr-Latn-CS" dirty="0"/>
              <a:t>Koja metoda je za to najpogodnija?</a:t>
            </a:r>
          </a:p>
          <a:p>
            <a:pPr lvl="2"/>
            <a:r>
              <a:rPr lang="sr-Latn-CS" dirty="0"/>
              <a:t>Parcijalne korelacije!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(Ne)validnost skala validnosti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Piedmont, McCrae, Riemann &amp; Angleitner (2000) na velikom uzorku dobrovoljaca pokazuju da se parcijalizacijom varijanse koja potiče od stila odgovaranja (i po definiciji se ne odnosi na predmet merenja) umanjuje validnost mera crta ličnosti</a:t>
            </a:r>
          </a:p>
          <a:p>
            <a:r>
              <a:rPr lang="sr-Latn-CS" dirty="0"/>
              <a:t>Drugim rečima – skale validnosti mere određene aspekte ličnosti!</a:t>
            </a:r>
          </a:p>
          <a:p>
            <a:r>
              <a:rPr lang="sr-Latn-CS" dirty="0"/>
              <a:t>Ukoliko za sebe kažemo da ne lažemo – i drugi bi to za nas rekli!</a:t>
            </a:r>
          </a:p>
          <a:p>
            <a:endParaRPr lang="sr-Latn-CS" dirty="0"/>
          </a:p>
          <a:p>
            <a:r>
              <a:rPr lang="sr-Latn-CS" dirty="0"/>
              <a:t>Ograničenje ove studije: dobrovoljački uzorak – implikacije po psihološka ispitivanja u istraživačkoj praksi, ali ne i pri selekciji ili na klinici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Greška merenja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59FDB1-8414-47F7-A162-60D7E1E39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77209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2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sz="4400" dirty="0"/>
              <a:t>Stilovi/setovi odgovaranja – razno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Šablonski odgovori</a:t>
            </a:r>
          </a:p>
          <a:p>
            <a:pPr lvl="1"/>
            <a:r>
              <a:rPr lang="sr-Latn-CS" dirty="0"/>
              <a:t>Potpuni nedostatak motivacije – fizički šablon odgovora</a:t>
            </a:r>
          </a:p>
          <a:p>
            <a:pPr lvl="1"/>
            <a:r>
              <a:rPr lang="sr-Latn-CS" dirty="0"/>
              <a:t>1, 2, 3, 4, 5, 4, 3, 2, 1, 2, 3, 4, 5...</a:t>
            </a:r>
          </a:p>
          <a:p>
            <a:pPr lvl="1"/>
            <a:r>
              <a:rPr lang="sr-Latn-CS" dirty="0"/>
              <a:t>Lako se prepoznaje</a:t>
            </a:r>
          </a:p>
          <a:p>
            <a:pPr lvl="1"/>
            <a:r>
              <a:rPr lang="sr-Latn-CS" dirty="0"/>
              <a:t>Nevalidni protokoli – isključuju se iz analize</a:t>
            </a:r>
          </a:p>
          <a:p>
            <a:r>
              <a:rPr lang="sr-Latn-CS" dirty="0"/>
              <a:t>Nasumični odgovori i nekonzistentno odgovaranje</a:t>
            </a:r>
          </a:p>
          <a:p>
            <a:pPr lvl="1"/>
            <a:r>
              <a:rPr lang="sr-Latn-CS" dirty="0"/>
              <a:t>Uključivanje nekoliko ajtema sa kojima je verovatnoća slaganja minimalna</a:t>
            </a:r>
          </a:p>
          <a:p>
            <a:pPr lvl="1"/>
            <a:r>
              <a:rPr lang="sr-Latn-CS" dirty="0"/>
              <a:t>“Više puta godišnje putujem u Skandinaviju”, “Rođen/a sam na Galapagosu”...</a:t>
            </a:r>
          </a:p>
          <a:p>
            <a:pPr lvl="1"/>
            <a:r>
              <a:rPr lang="sr-Latn-CS" dirty="0"/>
              <a:t>Sada se preporučuju „eksplicitne“ </a:t>
            </a:r>
            <a:r>
              <a:rPr lang="sr-Latn-CS" dirty="0" err="1"/>
              <a:t>provere</a:t>
            </a:r>
            <a:r>
              <a:rPr lang="sr-Latn-CS" dirty="0"/>
              <a:t> pažnje</a:t>
            </a:r>
          </a:p>
          <a:p>
            <a:pPr lvl="1"/>
            <a:r>
              <a:rPr lang="sr-Latn-CS" dirty="0"/>
              <a:t>„Da biste pokazali da pažljivo čitate, označite odgovor 4“.</a:t>
            </a:r>
          </a:p>
          <a:p>
            <a:pPr lvl="1"/>
            <a:r>
              <a:rPr lang="sr-Latn-CS" dirty="0"/>
              <a:t>Isključivanje ispitanika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Autofit/>
          </a:bodyPr>
          <a:lstStyle/>
          <a:p>
            <a:r>
              <a:rPr lang="sr-Latn-CS" sz="5400" dirty="0"/>
              <a:t>ISKRIVLJAVANJE ODGOVORA U KONTEKSTU PROFESIONALNE SELEKCIJE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/>
          <a:lstStyle/>
          <a:p>
            <a:r>
              <a:rPr lang="sr-Latn-CS" dirty="0"/>
              <a:t>Ima li smisla koristiti skale validnosti?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s.xkcd.com/comics/marketing_int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4" y="1497235"/>
            <a:ext cx="7805112" cy="38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9680" y="557426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xkcd.com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09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sr-Latn-RS" dirty="0"/>
              <a:t>SR mere u selekciji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Autofit/>
          </a:bodyPr>
          <a:lstStyle/>
          <a:p>
            <a:r>
              <a:rPr lang="en-US" dirty="0" err="1"/>
              <a:t>Rastući</a:t>
            </a:r>
            <a:r>
              <a:rPr lang="en-US" dirty="0"/>
              <a:t> trend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samoprocene</a:t>
            </a:r>
            <a:r>
              <a:rPr lang="en-US" dirty="0"/>
              <a:t> u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organizacijama</a:t>
            </a:r>
            <a:endParaRPr lang="sr-Latn-RS" dirty="0"/>
          </a:p>
          <a:p>
            <a:pPr lvl="1"/>
            <a:r>
              <a:rPr lang="hr-HR" dirty="0"/>
              <a:t>Ekonomičnost samog metoda (manji utrošak vremena i novca u  poređenju sa drugim tehnikama) (Griffith &amp; McDaniel, 2006),</a:t>
            </a:r>
          </a:p>
          <a:p>
            <a:pPr lvl="1"/>
            <a:r>
              <a:rPr lang="hr-HR" dirty="0"/>
              <a:t>Demonstrirana prediktivna validnost mera ličnosti kada se predviđaju najrazličitiji radni ishodi (Barrick, Mount &amp; Judge, 2005; Hurtz &amp; Donovan, 2000),</a:t>
            </a:r>
          </a:p>
          <a:p>
            <a:pPr lvl="1"/>
            <a:r>
              <a:rPr lang="hr-HR" dirty="0"/>
              <a:t>Inkrementalni doprinos mera ličnosti povrh sposobnosti u predviđanju radne uspešnosti (Schmidth &amp; Hunter, 1998)</a:t>
            </a:r>
          </a:p>
          <a:p>
            <a:pPr lvl="1"/>
            <a:r>
              <a:rPr lang="hr-HR" dirty="0"/>
              <a:t>Manja pristrasnost pri proceni pripadnika manjinskih grupa u poređenju sa IQ testovima (Salgado, Viswesvaran &amp; Ones, 2001) </a:t>
            </a:r>
          </a:p>
          <a:p>
            <a:pPr lvl="1"/>
            <a:r>
              <a:rPr lang="hr-HR" dirty="0"/>
              <a:t>Priličan konsenzus o broju i prirodi dimezija kojima se opisuje bazična struktura ličnosti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66904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3C9F-7AEF-4DEB-A3D4-697CB121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 err="1"/>
              <a:t>Prediktivna</a:t>
            </a:r>
            <a:r>
              <a:rPr lang="sr-Latn-RS" sz="4400" dirty="0"/>
              <a:t> validnost crta ličnosti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D9AAF-C2BE-4884-AA38-A05085AB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He, Y., Donnellan, M. B., &amp; Mendoza, A. M. (2019). Five-factor personality domains and job performance: A second order meta-analysis. Journal of Research in Personality, 82, 103848. https://doi.org/10.1016/J.JRP.2019.103848</a:t>
            </a:r>
          </a:p>
          <a:p>
            <a:r>
              <a:rPr lang="sr-Latn-BA" dirty="0"/>
              <a:t>Meta-analiza II reda (analizirane meta-analize)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FBC36-74BE-4C70-ADD8-0DD5A5D2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" y="3882380"/>
            <a:ext cx="8950452" cy="20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80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521289-15D4-4BFB-8BC2-0CAC8DFF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 err="1"/>
              <a:t>Prediktivna</a:t>
            </a:r>
            <a:r>
              <a:rPr lang="sr-Latn-RS" sz="4400" dirty="0"/>
              <a:t> validnost crta ličnosti</a:t>
            </a:r>
            <a:endParaRPr lang="en-US" sz="4400" dirty="0"/>
          </a:p>
        </p:txBody>
      </p:sp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9D8A2C74-E0E7-4A26-BFCB-25DBDA7BD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359420"/>
              </p:ext>
            </p:extLst>
          </p:nvPr>
        </p:nvGraphicFramePr>
        <p:xfrm>
          <a:off x="822325" y="1846263"/>
          <a:ext cx="7712074" cy="35141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17259">
                  <a:extLst>
                    <a:ext uri="{9D8B030D-6E8A-4147-A177-3AD203B41FA5}">
                      <a16:colId xmlns:a16="http://schemas.microsoft.com/office/drawing/2014/main" val="2799658568"/>
                    </a:ext>
                  </a:extLst>
                </a:gridCol>
                <a:gridCol w="1078963">
                  <a:extLst>
                    <a:ext uri="{9D8B030D-6E8A-4147-A177-3AD203B41FA5}">
                      <a16:colId xmlns:a16="http://schemas.microsoft.com/office/drawing/2014/main" val="1691654186"/>
                    </a:ext>
                  </a:extLst>
                </a:gridCol>
                <a:gridCol w="1078963">
                  <a:extLst>
                    <a:ext uri="{9D8B030D-6E8A-4147-A177-3AD203B41FA5}">
                      <a16:colId xmlns:a16="http://schemas.microsoft.com/office/drawing/2014/main" val="2415502632"/>
                    </a:ext>
                  </a:extLst>
                </a:gridCol>
                <a:gridCol w="1078963">
                  <a:extLst>
                    <a:ext uri="{9D8B030D-6E8A-4147-A177-3AD203B41FA5}">
                      <a16:colId xmlns:a16="http://schemas.microsoft.com/office/drawing/2014/main" val="3072338888"/>
                    </a:ext>
                  </a:extLst>
                </a:gridCol>
                <a:gridCol w="1078963">
                  <a:extLst>
                    <a:ext uri="{9D8B030D-6E8A-4147-A177-3AD203B41FA5}">
                      <a16:colId xmlns:a16="http://schemas.microsoft.com/office/drawing/2014/main" val="4143397033"/>
                    </a:ext>
                  </a:extLst>
                </a:gridCol>
                <a:gridCol w="1078963">
                  <a:extLst>
                    <a:ext uri="{9D8B030D-6E8A-4147-A177-3AD203B41FA5}">
                      <a16:colId xmlns:a16="http://schemas.microsoft.com/office/drawing/2014/main" val="3549276211"/>
                    </a:ext>
                  </a:extLst>
                </a:gridCol>
              </a:tblGrid>
              <a:tr h="387442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  <a:endParaRPr lang="sr-Latn-RS" sz="11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C</a:t>
                      </a:r>
                      <a:endParaRPr lang="sr-Latn-RS" sz="2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A</a:t>
                      </a:r>
                      <a:endParaRPr lang="sr-Latn-RS" sz="2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N</a:t>
                      </a:r>
                      <a:endParaRPr lang="sr-Latn-RS" sz="2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O</a:t>
                      </a:r>
                      <a:endParaRPr lang="sr-Latn-RS" sz="2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E</a:t>
                      </a:r>
                      <a:endParaRPr lang="sr-Latn-RS" sz="2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510894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Global</a:t>
                      </a:r>
                      <a:r>
                        <a:rPr lang="en-US" sz="1800" spc="35" dirty="0">
                          <a:effectLst/>
                        </a:rPr>
                        <a:t> </a:t>
                      </a:r>
                      <a:r>
                        <a:rPr lang="en-US" sz="1800" spc="-10" dirty="0">
                          <a:effectLst/>
                        </a:rPr>
                        <a:t>performance</a:t>
                      </a:r>
                      <a:endParaRPr lang="sr-Latn-RS" sz="1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0.24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0.13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0.14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0.06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0.07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2606297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r>
                        <a:rPr lang="en-US" sz="1800" spc="-20" dirty="0">
                          <a:effectLst/>
                        </a:rPr>
                        <a:t>Task</a:t>
                      </a:r>
                      <a:r>
                        <a:rPr lang="en-US" sz="1800" spc="-10" dirty="0">
                          <a:effectLst/>
                        </a:rPr>
                        <a:t> performance</a:t>
                      </a:r>
                      <a:endParaRPr lang="sr-Latn-RS" sz="1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0.17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0.11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0.14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0.01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0.07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514728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r>
                        <a:rPr lang="en-US" sz="1800" spc="-10" dirty="0">
                          <a:effectLst/>
                        </a:rPr>
                        <a:t>Job</a:t>
                      </a:r>
                      <a:r>
                        <a:rPr lang="en-US" sz="1800" spc="-35" dirty="0">
                          <a:effectLst/>
                        </a:rPr>
                        <a:t> </a:t>
                      </a:r>
                      <a:r>
                        <a:rPr lang="en-US" sz="1800" spc="-10" dirty="0">
                          <a:effectLst/>
                        </a:rPr>
                        <a:t>dedication</a:t>
                      </a:r>
                      <a:endParaRPr lang="sr-Latn-RS" sz="1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0.20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0.12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0.14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0.02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0.07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5505922"/>
                  </a:ext>
                </a:extLst>
              </a:tr>
              <a:tr h="553488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Interpersonal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spc="-10" dirty="0">
                          <a:effectLst/>
                        </a:rPr>
                        <a:t>facilitation</a:t>
                      </a:r>
                      <a:endParaRPr lang="sr-Latn-RS" sz="1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0.19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0.19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0.14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0.06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0.07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6031121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r>
                        <a:rPr lang="sr-Latn-RS" sz="1800" spc="-20" dirty="0" err="1">
                          <a:effectLst/>
                        </a:rPr>
                        <a:t>Counterproductive</a:t>
                      </a:r>
                      <a:r>
                        <a:rPr lang="sr-Latn-RS" sz="1800" spc="-20" dirty="0">
                          <a:effectLst/>
                        </a:rPr>
                        <a:t> </a:t>
                      </a:r>
                      <a:r>
                        <a:rPr lang="sr-Latn-RS" sz="1800" spc="-20" dirty="0" err="1">
                          <a:effectLst/>
                        </a:rPr>
                        <a:t>behavior</a:t>
                      </a:r>
                      <a:r>
                        <a:rPr lang="sr-Latn-RS" sz="1800" spc="-20" dirty="0">
                          <a:effectLst/>
                        </a:rPr>
                        <a:t> - </a:t>
                      </a:r>
                      <a:r>
                        <a:rPr lang="en-US" sz="1800" spc="-20" dirty="0">
                          <a:effectLst/>
                        </a:rPr>
                        <a:t>CWB </a:t>
                      </a:r>
                      <a:r>
                        <a:rPr lang="en-US" sz="1800" spc="-25" dirty="0">
                          <a:effectLst/>
                        </a:rPr>
                        <a:t>(r)</a:t>
                      </a:r>
                      <a:endParaRPr lang="sr-Latn-RS" sz="1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0.30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0.22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>
                          <a:effectLst/>
                        </a:rPr>
                        <a:t>0.14</a:t>
                      </a:r>
                      <a:endParaRPr lang="sr-Latn-RS" sz="200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—</a:t>
                      </a:r>
                      <a:r>
                        <a:rPr lang="en-US" sz="2000" spc="-20" dirty="0">
                          <a:effectLst/>
                        </a:rPr>
                        <a:t>0.14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0.07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973631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r>
                        <a:rPr lang="sr-Latn-RS" sz="1800" spc="-25" dirty="0" err="1">
                          <a:effectLst/>
                        </a:rPr>
                        <a:t>Organizational</a:t>
                      </a:r>
                      <a:r>
                        <a:rPr lang="sr-Latn-RS" sz="1800" spc="-25" dirty="0">
                          <a:effectLst/>
                        </a:rPr>
                        <a:t> </a:t>
                      </a:r>
                      <a:r>
                        <a:rPr lang="sr-Latn-RS" sz="1800" spc="-25" dirty="0" err="1">
                          <a:effectLst/>
                        </a:rPr>
                        <a:t>citizenship</a:t>
                      </a:r>
                      <a:r>
                        <a:rPr lang="sr-Latn-RS" sz="1800" spc="-25" dirty="0">
                          <a:effectLst/>
                        </a:rPr>
                        <a:t> </a:t>
                      </a:r>
                      <a:r>
                        <a:rPr lang="sr-Latn-RS" sz="1800" spc="-25" dirty="0" err="1">
                          <a:effectLst/>
                        </a:rPr>
                        <a:t>behavior</a:t>
                      </a:r>
                      <a:r>
                        <a:rPr lang="sr-Latn-RS" sz="1800" spc="-25" dirty="0">
                          <a:effectLst/>
                        </a:rPr>
                        <a:t> – </a:t>
                      </a:r>
                      <a:r>
                        <a:rPr lang="en-US" sz="1800" spc="-25" dirty="0">
                          <a:effectLst/>
                        </a:rPr>
                        <a:t>OCB</a:t>
                      </a:r>
                      <a:endParaRPr lang="sr-Latn-RS" sz="18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0.19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0.15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0.14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0.13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effectLst/>
                        </a:rPr>
                        <a:t>0.07</a:t>
                      </a:r>
                      <a:endParaRPr lang="sr-Latn-RS" sz="2000" dirty="0">
                        <a:effectLst/>
                        <a:latin typeface="Century" panose="02040604050505020304" pitchFamily="18" charset="0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468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47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01EE8C-FC10-4B8F-952C-EEB3AB5A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RS" sz="4400" dirty="0" err="1"/>
              <a:t>Prediktivna</a:t>
            </a:r>
            <a:r>
              <a:rPr lang="sr-Latn-RS" sz="4400" dirty="0"/>
              <a:t> validnost crta ličnosti</a:t>
            </a:r>
            <a:endParaRPr lang="en-US" sz="4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F9375F-CB3A-4C29-8F8F-F77ADA76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Meta-analiza je takođe pokazala da kod predviđanja uspešnosti rejtinzi procenjivača (nadređenih, podređenih, kolega…) imaju veću valjanost nego SR mere</a:t>
            </a:r>
          </a:p>
          <a:p>
            <a:pPr lvl="1"/>
            <a:r>
              <a:rPr lang="sr-Latn-RS" dirty="0"/>
              <a:t>Mada su koeficijenti slične veličine</a:t>
            </a:r>
          </a:p>
          <a:p>
            <a:r>
              <a:rPr lang="sr-Latn-RS" dirty="0"/>
              <a:t>Postoje kros-kulturne varijacije u validnosti crta ličnosti </a:t>
            </a:r>
          </a:p>
          <a:p>
            <a:pPr lvl="1"/>
            <a:r>
              <a:rPr lang="sr-Latn-RS" dirty="0"/>
              <a:t>Najmanje za C i N</a:t>
            </a:r>
          </a:p>
        </p:txBody>
      </p:sp>
    </p:spTree>
    <p:extLst>
      <p:ext uri="{BB962C8B-B14F-4D97-AF65-F5344CB8AC3E}">
        <p14:creationId xmlns:p14="http://schemas.microsoft.com/office/powerpoint/2010/main" val="3062444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RS" sz="4400" dirty="0" err="1"/>
              <a:t>Prediktivna</a:t>
            </a:r>
            <a:r>
              <a:rPr lang="sr-Latn-RS" sz="4400" dirty="0"/>
              <a:t> validnost crta ličnosti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Inventari ličnosti mogu biti veoma korisni kao prediktori u selekciji, </a:t>
            </a:r>
          </a:p>
          <a:p>
            <a:r>
              <a:rPr lang="sr-Latn-CS" dirty="0"/>
              <a:t>ali pod uslovom da su podaci koje njima dobijamo validni!</a:t>
            </a:r>
          </a:p>
          <a:p>
            <a:r>
              <a:rPr lang="sr-Latn-CS" dirty="0"/>
              <a:t>Iskrivljavanje odgovora može ugroziti validnost </a:t>
            </a:r>
            <a:r>
              <a:rPr lang="sr-Latn-CS" dirty="0" err="1"/>
              <a:t>merenja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pl-PL" sz="4400" dirty="0"/>
              <a:t>Sposobnost za namernu distroziju odgovora na testovima ličnosti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Autofit/>
          </a:bodyPr>
          <a:lstStyle/>
          <a:p>
            <a:r>
              <a:rPr lang="en-US" dirty="0"/>
              <a:t>Eksperimentalni nacrt koji uključuje instruisano lažiranje odgovora (ponovljena ili neponovljena merenja)</a:t>
            </a:r>
          </a:p>
          <a:p>
            <a:pPr lvl="1"/>
            <a:r>
              <a:rPr lang="sr-Latn-RS" dirty="0"/>
              <a:t>I</a:t>
            </a:r>
            <a:r>
              <a:rPr lang="en-US" dirty="0" err="1"/>
              <a:t>spitanici</a:t>
            </a:r>
            <a:r>
              <a:rPr lang="en-US" dirty="0"/>
              <a:t> </a:t>
            </a:r>
            <a:r>
              <a:rPr lang="sr-Latn-RS" dirty="0"/>
              <a:t>su </a:t>
            </a:r>
            <a:r>
              <a:rPr lang="en-US" dirty="0" err="1"/>
              <a:t>sposobni</a:t>
            </a:r>
            <a:r>
              <a:rPr lang="en-US" dirty="0"/>
              <a:t> za NDO </a:t>
            </a:r>
            <a:endParaRPr lang="sr-Latn-RS" dirty="0"/>
          </a:p>
          <a:p>
            <a:pPr lvl="1"/>
            <a:r>
              <a:rPr lang="sr-Latn-CS" dirty="0"/>
              <a:t>Povećanje skorova u odnosu na referentnu situaciju bez instrukcije za do 1 SD (obično oko 0.5 SD)</a:t>
            </a:r>
          </a:p>
          <a:p>
            <a:pPr lvl="1"/>
            <a:r>
              <a:rPr lang="hr-HR" dirty="0" err="1"/>
              <a:t>Prosečna</a:t>
            </a:r>
            <a:r>
              <a:rPr lang="hr-HR" dirty="0"/>
              <a:t> veličina efekta u nacrtima sa ponovljenim merenjima bila 0.78, a u nacrtima sa neponovljenim merenjima 0.60 kada se porede uputstvo za iskreno odgovaranje, sa uputstvom za predstavljanje u što boljem </a:t>
            </a:r>
            <a:r>
              <a:rPr lang="hr-HR" dirty="0" err="1"/>
              <a:t>svetlu</a:t>
            </a:r>
            <a:r>
              <a:rPr lang="hr-HR" dirty="0"/>
              <a:t> (Viswesvaran &amp; Ones, 1999)</a:t>
            </a:r>
          </a:p>
          <a:p>
            <a:pPr marL="0" indent="0">
              <a:buNone/>
            </a:pPr>
            <a:r>
              <a:rPr lang="sr-Latn-CS" dirty="0"/>
              <a:t>I u realnim uslovima selekcije, kandidati se u značajno većoj </a:t>
            </a:r>
            <a:r>
              <a:rPr lang="sr-Latn-CS" dirty="0" err="1"/>
              <a:t>meri</a:t>
            </a:r>
            <a:r>
              <a:rPr lang="sr-Latn-CS" dirty="0"/>
              <a:t> predstavljaju u povoljnom </a:t>
            </a:r>
            <a:r>
              <a:rPr lang="sr-Latn-CS" dirty="0" err="1"/>
              <a:t>svetlu</a:t>
            </a:r>
            <a:r>
              <a:rPr lang="sr-Latn-CS" dirty="0"/>
              <a:t> nego već zaposleni radnici (</a:t>
            </a:r>
            <a:r>
              <a:rPr lang="sr-Latn-CS" dirty="0" err="1"/>
              <a:t>Rosse</a:t>
            </a:r>
            <a:r>
              <a:rPr lang="sr-Latn-CS" dirty="0"/>
              <a:t>, </a:t>
            </a:r>
            <a:r>
              <a:rPr lang="sr-Latn-CS" dirty="0" err="1"/>
              <a:t>Stecher</a:t>
            </a:r>
            <a:r>
              <a:rPr lang="sr-Latn-CS" dirty="0"/>
              <a:t>, </a:t>
            </a:r>
            <a:r>
              <a:rPr lang="sr-Latn-CS" dirty="0" err="1"/>
              <a:t>Miller</a:t>
            </a:r>
            <a:r>
              <a:rPr lang="sr-Latn-CS" dirty="0"/>
              <a:t> &amp; Levin, 1998), mada neka istraživanja sugerišu da je stepen </a:t>
            </a:r>
            <a:r>
              <a:rPr lang="sr-Latn-CS" dirty="0" err="1"/>
              <a:t>menjanja</a:t>
            </a:r>
            <a:r>
              <a:rPr lang="sr-Latn-CS" dirty="0"/>
              <a:t> skorova manji nego u eksperimentalnim studijama</a:t>
            </a:r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1143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>
              <a:defRPr/>
            </a:pPr>
            <a:endParaRPr lang="pl-PL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Motivacija za namernu distorziju odgovora na testovima ličnosti</a:t>
            </a:r>
            <a:endParaRPr lang="en-US" sz="4400" dirty="0"/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Svesno laganje i obmanjivanje ima izrazito negativnu konotaciju u međuljudskim odnosima - ipak izuzetno je </a:t>
            </a:r>
            <a:r>
              <a:rPr lang="sr-Latn-BA" dirty="0"/>
              <a:t>prisutan </a:t>
            </a:r>
            <a:r>
              <a:rPr lang="hr-HR" dirty="0"/>
              <a:t>fenomen</a:t>
            </a:r>
          </a:p>
          <a:p>
            <a:pPr lvl="1"/>
            <a:r>
              <a:rPr lang="hr-HR" dirty="0" err="1"/>
              <a:t>Uticaj</a:t>
            </a:r>
            <a:r>
              <a:rPr lang="hr-HR" dirty="0"/>
              <a:t> emocija: krivica i strah</a:t>
            </a:r>
          </a:p>
          <a:p>
            <a:r>
              <a:rPr lang="hr-HR" dirty="0"/>
              <a:t>Situacija apliciranja i testiranja za posao podstiče na NDO jer je ona viđena kao kompetitivni kontekst sa velikim ulogom (Murphy &amp; Dzieweczynski, 2005)</a:t>
            </a:r>
          </a:p>
          <a:p>
            <a:r>
              <a:rPr lang="hr-HR" dirty="0"/>
              <a:t>Kandidati većinski smatraju da ostali kandidati za posao lažiraju svoje odgovore što njih po sopstvenom viđenju stavlja u lošiji položaj (Griffith &amp; McDaniel, 2006)</a:t>
            </a:r>
            <a:endParaRPr lang="sr-Cyrl-BA" dirty="0"/>
          </a:p>
          <a:p>
            <a:pPr lvl="1"/>
            <a:r>
              <a:rPr lang="hr-HR" dirty="0"/>
              <a:t>Obmanjivanje je adaptivno ponašanje? (Smith, 1987)</a:t>
            </a:r>
            <a:endParaRPr lang="sr-Cyrl-B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400" dirty="0"/>
              <a:t>Testovi maksimalnog postignuća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Izvori sistematske greške</a:t>
            </a:r>
          </a:p>
          <a:p>
            <a:pPr lvl="1"/>
            <a:r>
              <a:rPr lang="sr-Latn-CS" dirty="0" err="1"/>
              <a:t>Testovna</a:t>
            </a:r>
            <a:r>
              <a:rPr lang="sr-Latn-CS" dirty="0"/>
              <a:t> mudrost</a:t>
            </a:r>
          </a:p>
          <a:p>
            <a:pPr lvl="1"/>
            <a:r>
              <a:rPr lang="sr-Latn-CS" dirty="0"/>
              <a:t>Testovna praksa / vežba</a:t>
            </a:r>
          </a:p>
          <a:p>
            <a:pPr lvl="1"/>
            <a:r>
              <a:rPr lang="sr-Latn-CS" dirty="0"/>
              <a:t>Testovna anksioznost</a:t>
            </a:r>
          </a:p>
          <a:p>
            <a:pPr lvl="1"/>
            <a:r>
              <a:rPr lang="sr-Latn-CS" dirty="0"/>
              <a:t>Testovna motivacija</a:t>
            </a:r>
          </a:p>
          <a:p>
            <a:pPr lvl="1"/>
            <a:r>
              <a:rPr lang="sr-Latn-CS" dirty="0"/>
              <a:t>Tačnost vs. brzina</a:t>
            </a:r>
          </a:p>
          <a:p>
            <a:pPr lvl="1"/>
            <a:r>
              <a:rPr lang="sr-Latn-CS" dirty="0"/>
              <a:t>Sklonost ka riziku</a:t>
            </a:r>
          </a:p>
          <a:p>
            <a:pPr lvl="1"/>
            <a:r>
              <a:rPr lang="sr-Latn-CS" dirty="0"/>
              <a:t>Povodljivost</a:t>
            </a:r>
          </a:p>
          <a:p>
            <a:pPr lvl="1"/>
            <a:r>
              <a:rPr lang="sr-Latn-CS" dirty="0"/>
              <a:t>Pretpostavke o konstrukciji pitanja</a:t>
            </a:r>
          </a:p>
          <a:p>
            <a:pPr lvl="1"/>
            <a:r>
              <a:rPr lang="sr-Latn-CS" dirty="0"/>
              <a:t>Prevaranstvo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it-IT" sz="4000" dirty="0"/>
              <a:t>Uticaj namerne distorzije odgovora na validnost mera ličnosti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Autofit/>
          </a:bodyPr>
          <a:lstStyle/>
          <a:p>
            <a:r>
              <a:rPr lang="hr-HR" dirty="0" err="1"/>
              <a:t>Uticaj</a:t>
            </a:r>
            <a:r>
              <a:rPr lang="hr-HR" dirty="0"/>
              <a:t> NDO na validnost konstrukta </a:t>
            </a:r>
          </a:p>
          <a:p>
            <a:pPr lvl="1"/>
            <a:r>
              <a:rPr lang="hr-HR" dirty="0"/>
              <a:t>faktorska struktura mera ličnosti značajno je narušena („faktor idealnog zaposlenog“) (Schmit &amp; Ryan, 1993)</a:t>
            </a:r>
          </a:p>
          <a:p>
            <a:r>
              <a:rPr lang="hr-HR" dirty="0"/>
              <a:t>Uticaj NDO na prediktivnu validnost - obilje kontradiktornih nalaza (potencijalno objašnjenje su metodološki problemi) (</a:t>
            </a:r>
            <a:r>
              <a:rPr lang="en-US" dirty="0"/>
              <a:t>Rosse, Stecher, Miller, &amp; Levin, 1998</a:t>
            </a:r>
            <a:r>
              <a:rPr lang="hr-HR" dirty="0"/>
              <a:t>)</a:t>
            </a:r>
          </a:p>
          <a:p>
            <a:r>
              <a:rPr lang="hr-HR" dirty="0"/>
              <a:t>Uticaj NDO na direktno donošenje odluka u selekciji</a:t>
            </a:r>
          </a:p>
          <a:p>
            <a:pPr lvl="1"/>
            <a:r>
              <a:rPr lang="hr-HR" dirty="0"/>
              <a:t>Uz selekcioni racio 0.2, 44% onih koji bi bili odabrani imalo je ekstremno visoke skorove na skali Upravljanja utiskom, uz selekcioni racio 0.05 ovaj procenat dostiže 88% (Rosse et al., 1998).</a:t>
            </a:r>
          </a:p>
          <a:p>
            <a:pPr lvl="1"/>
            <a:r>
              <a:rPr lang="hr-HR" dirty="0"/>
              <a:t>Griffith, Chmielowski i Yoshita (2005) nalaze da čak 66% zaposlenih na osnovu skorova u stvarnoj selekcionoj situaciji ne ni bilo zaposleno na osnovu skorova koje su postigli na istim testovima pri anonimnom popunjavanju nakon što su dobili posao</a:t>
            </a:r>
            <a:endParaRPr lang="sr-Latn-RS" dirty="0"/>
          </a:p>
          <a:p>
            <a:pPr lvl="1"/>
            <a:endParaRPr lang="sr-Latn-RS" dirty="0"/>
          </a:p>
          <a:p>
            <a:endParaRPr lang="sr-Latn-R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sr-Latn-CS" dirty="0"/>
              <a:t>Kriterijumska validnost i iskrivljavanje odgovora </a:t>
            </a:r>
            <a:endParaRPr lang="en-US" dirty="0"/>
          </a:p>
        </p:txBody>
      </p:sp>
      <p:pic>
        <p:nvPicPr>
          <p:cNvPr id="4" name="Content Placeholder 3" descr="validity by distortion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5334000" cy="4314869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Kako kandidati menjaju odgovore?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Kandidati menjaju svoje odgovore u zavisnosti od posla</a:t>
            </a:r>
          </a:p>
          <a:p>
            <a:r>
              <a:rPr lang="sr-Latn-CS" dirty="0"/>
              <a:t>Odgovori na testu determinisani su:</a:t>
            </a:r>
          </a:p>
          <a:p>
            <a:pPr lvl="1"/>
            <a:r>
              <a:rPr lang="sr-Latn-CS" dirty="0"/>
              <a:t>Stvarnom ličnošću ispitanika</a:t>
            </a:r>
          </a:p>
          <a:p>
            <a:pPr lvl="1"/>
            <a:r>
              <a:rPr lang="sr-Latn-CS" dirty="0"/>
              <a:t>Njegovim viđenjem opštih pozitivnih karakteristika</a:t>
            </a:r>
          </a:p>
          <a:p>
            <a:pPr lvl="1"/>
            <a:r>
              <a:rPr lang="sr-Latn-CS" dirty="0"/>
              <a:t>Njegovim viđenjem specifičnih zahteva posla, prototipom “idealnog radnika” za dato radno mesto</a:t>
            </a:r>
          </a:p>
          <a:p>
            <a:r>
              <a:rPr lang="sr-Latn-CS" dirty="0"/>
              <a:t>Veći stepen iskrivljenja odgovora za one crte koje se ne proveravaju (ili ispitanici veruju da neće biti proveravane)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sr-Latn-CS" dirty="0"/>
              <a:t>Iskrivljavanje odgovora i odluke o zapošljavanju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Ukoliko kandidati u jednakoj meri menjaju svoje skorove – ne postoji problem</a:t>
            </a:r>
          </a:p>
          <a:p>
            <a:r>
              <a:rPr lang="sr-Latn-CS" dirty="0"/>
              <a:t>Ukoliko je pak intenzitet “lažiranja” različit, odluke koje donosimo u selekciji mogu biti dramatično pogrešne</a:t>
            </a:r>
          </a:p>
          <a:p>
            <a:r>
              <a:rPr lang="sr-Latn-CS" dirty="0"/>
              <a:t>Nećemo primiti najbolju osobu, već osobu koja se najbolje predstavila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Strategije borbe protiv laganja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Koristiti skale gde postoji prinudni izbor između jednako socijalno poželjnih tvrdnji</a:t>
            </a:r>
          </a:p>
          <a:p>
            <a:r>
              <a:rPr lang="sr-Latn-CS" dirty="0"/>
              <a:t>Korististi suptilnije formulisane skale</a:t>
            </a:r>
          </a:p>
          <a:p>
            <a:r>
              <a:rPr lang="sr-Latn-CS" dirty="0"/>
              <a:t>Koristiti skale koje detektuju laganje (najčešće)</a:t>
            </a:r>
          </a:p>
          <a:p>
            <a:endParaRPr lang="sr-Latn-CS" dirty="0"/>
          </a:p>
          <a:p>
            <a:r>
              <a:rPr lang="sr-Latn-CS" dirty="0"/>
              <a:t>Upozoriti ispitanike da je lažirane odgovore moguće otkriti i da će takvi odgovori biti strogo sankcionisani! (Deluje tako što umanjuje inicijalno iskrivljenje odgovora – ispitanici su iskreniji!)</a:t>
            </a:r>
          </a:p>
          <a:p>
            <a:endParaRPr lang="sr-Latn-CS" dirty="0"/>
          </a:p>
          <a:p>
            <a:r>
              <a:rPr lang="sr-Latn-CS" dirty="0"/>
              <a:t>Alternativne tehnike </a:t>
            </a:r>
            <a:r>
              <a:rPr lang="sr-Latn-CS" dirty="0" err="1"/>
              <a:t>procene</a:t>
            </a:r>
            <a:r>
              <a:rPr lang="sr-Latn-CS" dirty="0"/>
              <a:t> (npr. </a:t>
            </a:r>
            <a:r>
              <a:rPr lang="sr-Latn-CS" dirty="0" err="1"/>
              <a:t>assessment</a:t>
            </a:r>
            <a:r>
              <a:rPr lang="sr-Latn-CS" dirty="0"/>
              <a:t> centri) u sve većoj upotrebi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Skale prinudnog izbora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Svaka stavka se sastoji od para ili seta alternativa, a ispitanik odgovara tako što bira onu tvrdnju koja ga najbolje (ili najlošije) opisuje</a:t>
            </a:r>
          </a:p>
          <a:p>
            <a:r>
              <a:rPr lang="en-US" dirty="0"/>
              <a:t>Skale prinudnog izbora otpornije su na NDO u poređenju sa skalama Likertovog tipa (Bowen, Martin, &amp; Hunt, 2002; Christiansen, Burns, &amp; Montgomery, 2005; Heggestad, Morrison, Reeve, &amp; McCloy, 2006</a:t>
            </a:r>
            <a:r>
              <a:rPr lang="sr-Latn-RS" dirty="0"/>
              <a:t>)</a:t>
            </a:r>
            <a:endParaRPr lang="en-US" dirty="0"/>
          </a:p>
          <a:p>
            <a:r>
              <a:rPr lang="en-US" dirty="0"/>
              <a:t>Jackson i saradnici (2000) - prediktivna validnost skorova sa Likertove skale opala je sa 0.48 na 0.18, dok je prediktivna validnost za skale prinudnog izbora opala sa 0.41 tek na 0.36</a:t>
            </a:r>
          </a:p>
          <a:p>
            <a:r>
              <a:rPr lang="en-US" dirty="0"/>
              <a:t>Ograničenja skala prinudnog izbora koja proizilaze iz njihove suštinski ipsativne prirode koja je izvor značajnih psihometrijskih, ali i konceptualnih problema (Converse et al., 2006)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Davanje upozorenja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dirty="0"/>
              <a:t>Direktan</a:t>
            </a:r>
            <a:r>
              <a:rPr lang="en-US" dirty="0"/>
              <a:t> način pomoću kojeg se pokušava uticati na nameru </a:t>
            </a:r>
            <a:r>
              <a:rPr lang="sr-Latn-RS" dirty="0"/>
              <a:t>kandidata </a:t>
            </a:r>
            <a:r>
              <a:rPr lang="en-US" dirty="0"/>
              <a:t>da lažiraju svoje odgovore</a:t>
            </a:r>
            <a:endParaRPr lang="sr-Latn-RS" dirty="0"/>
          </a:p>
          <a:p>
            <a:r>
              <a:rPr lang="sr-Latn-RS" dirty="0"/>
              <a:t>Sadržaj upozorenja:</a:t>
            </a:r>
          </a:p>
          <a:p>
            <a:pPr lvl="1"/>
            <a:r>
              <a:rPr lang="en-US" dirty="0"/>
              <a:t>mogućnost da se neiskreni odgovori detektuju</a:t>
            </a:r>
            <a:endParaRPr lang="sr-Latn-RS" dirty="0"/>
          </a:p>
          <a:p>
            <a:pPr lvl="1"/>
            <a:r>
              <a:rPr lang="en-US" dirty="0"/>
              <a:t>isticanje specifičnih posledica lažiranja odgovora</a:t>
            </a:r>
            <a:endParaRPr lang="sr-Latn-RS" dirty="0"/>
          </a:p>
          <a:p>
            <a:pPr lvl="1"/>
            <a:r>
              <a:rPr lang="en-US" dirty="0"/>
              <a:t>dugoročne pozitivne posledice iskrenog odgovaranja za kandidata</a:t>
            </a:r>
            <a:endParaRPr lang="sr-Latn-RS" dirty="0"/>
          </a:p>
          <a:p>
            <a:pPr lvl="1"/>
            <a:r>
              <a:rPr lang="sr-Latn-RS" dirty="0"/>
              <a:t>moralna</a:t>
            </a:r>
            <a:r>
              <a:rPr lang="en-US" dirty="0"/>
              <a:t> vrednost iskrenog odgovaranja (Pace &amp; Borman, 2006)</a:t>
            </a:r>
            <a:endParaRPr lang="sr-Latn-RS" dirty="0"/>
          </a:p>
          <a:p>
            <a:r>
              <a:rPr lang="en-US" dirty="0"/>
              <a:t>Istraživanja su pokazala da upozorenja zaista smanjuju intenzitet NDO</a:t>
            </a:r>
            <a:r>
              <a:rPr lang="sr-Latn-RS" dirty="0"/>
              <a:t> – dobijeno je </a:t>
            </a:r>
            <a:r>
              <a:rPr lang="en-US" dirty="0"/>
              <a:t>smanjenje skorova na poželjnim ličnosnim varijablama kod onih kandidata koji su bili upozoravani</a:t>
            </a:r>
            <a:r>
              <a:rPr lang="sr-Latn-RS" dirty="0"/>
              <a:t> (</a:t>
            </a:r>
            <a:r>
              <a:rPr lang="en-US" dirty="0"/>
              <a:t>d = 0.23) (Dwight &amp; Donovan, 2003)</a:t>
            </a:r>
            <a:endParaRPr lang="sr-Latn-R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Selekcija – najbolje rešenje?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Hough (1998) istražuje dve metode:</a:t>
            </a:r>
          </a:p>
          <a:p>
            <a:pPr lvl="1"/>
            <a:r>
              <a:rPr lang="sr-Latn-CS" dirty="0"/>
              <a:t>Korigovanje skorova onih ispitanika koji postižu visoke skorove na skalama laganja</a:t>
            </a:r>
          </a:p>
          <a:p>
            <a:pPr lvl="1"/>
            <a:r>
              <a:rPr lang="sr-Latn-CS" dirty="0"/>
              <a:t>Izbacivanje ljudi iz selekcije na osnovu visokih skorova (cut-off)</a:t>
            </a:r>
          </a:p>
          <a:p>
            <a:r>
              <a:rPr lang="sr-Latn-CS" dirty="0"/>
              <a:t>Obe metode:</a:t>
            </a:r>
          </a:p>
          <a:p>
            <a:pPr lvl="1"/>
            <a:r>
              <a:rPr lang="sr-Latn-CS" dirty="0"/>
              <a:t>Ne umanjuju kriterijumsku validnost</a:t>
            </a:r>
          </a:p>
          <a:p>
            <a:pPr lvl="1"/>
            <a:r>
              <a:rPr lang="sr-Latn-CS" dirty="0"/>
              <a:t>Dovode do približavanja skorova na testu kandidata za posao onima koje imaju već zaposleni</a:t>
            </a:r>
          </a:p>
          <a:p>
            <a:pPr lvl="1"/>
            <a:r>
              <a:rPr lang="sr-Latn-CS" dirty="0"/>
              <a:t>Jednako deluju na sve podgrupe (pol, rasa...)</a:t>
            </a:r>
          </a:p>
          <a:p>
            <a:pPr lvl="1"/>
            <a:r>
              <a:rPr lang="sr-Latn-CS" dirty="0"/>
              <a:t>Menjaju odluke o tome ko će biti zaposlen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Michael Campion, meta-analiza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SzPct val="100000"/>
              <a:buFont typeface="+mj-lt"/>
              <a:buAutoNum type="alphaLcPeriod"/>
            </a:pPr>
            <a:r>
              <a:rPr lang="sr-Latn-RS" dirty="0"/>
              <a:t>Da li ljudi mogu da iskrivljuju (lažiraju) svoje odgovore</a:t>
            </a:r>
            <a:r>
              <a:rPr lang="en-US" dirty="0"/>
              <a:t>? </a:t>
            </a:r>
            <a:endParaRPr lang="sr-Latn-RS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sr-Latn-RS" dirty="0"/>
              <a:t>Svih 39 studija na ovu temu pokazuje da mogu</a:t>
            </a:r>
            <a:r>
              <a:rPr lang="en-US" dirty="0"/>
              <a:t>.</a:t>
            </a:r>
          </a:p>
          <a:p>
            <a:pPr marL="514350" indent="-514350">
              <a:buSzPct val="100000"/>
              <a:buFont typeface="+mj-lt"/>
              <a:buAutoNum type="alphaLcPeriod"/>
            </a:pPr>
            <a:r>
              <a:rPr lang="sr-Latn-RS" dirty="0"/>
              <a:t>Da li ljudi iskrivljuju svoje odgovore</a:t>
            </a:r>
            <a:r>
              <a:rPr lang="en-US" dirty="0"/>
              <a:t>? </a:t>
            </a:r>
            <a:endParaRPr lang="sr-Latn-RS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sr-Latn-RS" dirty="0"/>
              <a:t>14 studija na ovu temu, uglavnom porede kandidate sa već zaposlenima. U 7 pronađeno iskrivljavanje odgovora, a u preostalih 7 takođe, ali ne u očekivanoj meri.</a:t>
            </a:r>
            <a:r>
              <a:rPr lang="en-US" dirty="0"/>
              <a:t> </a:t>
            </a:r>
            <a:r>
              <a:rPr lang="sr-Latn-RS" dirty="0"/>
              <a:t>Studije sa instruisanim lažiranjem dovode do većih iskrivljenja, tj. kandidati ne lažiraju odgovore koliko bi mogli.</a:t>
            </a:r>
            <a:endParaRPr lang="en-US" dirty="0"/>
          </a:p>
          <a:p>
            <a:pPr marL="514350" indent="-514350">
              <a:buSzPct val="100000"/>
              <a:buFont typeface="+mj-lt"/>
              <a:buAutoNum type="alphaLcPeriod"/>
            </a:pPr>
            <a:r>
              <a:rPr lang="sr-Latn-RS" dirty="0"/>
              <a:t>Da li postoji varijansa u količini iskrivljavanja?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sr-Latn-RS" dirty="0"/>
              <a:t>U sve 3 studije pokazano da se ljudi razlikuju po količini iskrivljavanja odgovora. </a:t>
            </a:r>
            <a:endParaRPr lang="en-US" dirty="0"/>
          </a:p>
          <a:p>
            <a:pPr marL="514350" indent="-514350">
              <a:buSzPct val="100000"/>
              <a:buFont typeface="+mj-lt"/>
              <a:buAutoNum type="alphaLcPeriod"/>
            </a:pPr>
            <a:r>
              <a:rPr lang="sr-Latn-RS" dirty="0"/>
              <a:t>Da li situacija testiranja utiče na količinu iskrivljavanja</a:t>
            </a:r>
            <a:r>
              <a:rPr lang="en-US" dirty="0"/>
              <a:t>? </a:t>
            </a:r>
            <a:endParaRPr lang="sr-Latn-RS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sr-Latn-RS" dirty="0"/>
              <a:t>U 5 od 7 studija je pronađeno da je situacija imala uticaj na lažiranje (npr. seting, metod zadavanja testa)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dirty="0"/>
              <a:t>Michael Campion, meta-analiza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85000" lnSpcReduction="10000"/>
          </a:bodyPr>
          <a:lstStyle/>
          <a:p>
            <a:r>
              <a:rPr lang="sr-Latn-RS" dirty="0"/>
              <a:t>Postoji li dvofaktorski model lažiranja (samoobmanjivanje vs. svesno obmanjivanje)?</a:t>
            </a:r>
          </a:p>
          <a:p>
            <a:pPr lvl="1"/>
            <a:r>
              <a:rPr lang="sr-Latn-RS" dirty="0"/>
              <a:t>Tri od četiri studije daju podršku ovom modelu.</a:t>
            </a:r>
            <a:endParaRPr lang="en-US" dirty="0"/>
          </a:p>
          <a:p>
            <a:r>
              <a:rPr lang="sr-Latn-RS" dirty="0"/>
              <a:t>Da li lažiranje utiče na kriterijum-valjanost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sr-Latn-RS" dirty="0"/>
              <a:t>Od</a:t>
            </a:r>
            <a:r>
              <a:rPr lang="en-US" dirty="0"/>
              <a:t> 18 </a:t>
            </a:r>
            <a:r>
              <a:rPr lang="sr-Latn-RS" dirty="0"/>
              <a:t>studija</a:t>
            </a:r>
            <a:r>
              <a:rPr lang="en-US" dirty="0"/>
              <a:t>,</a:t>
            </a:r>
            <a:r>
              <a:rPr lang="sr-Latn-CS" dirty="0"/>
              <a:t> </a:t>
            </a:r>
            <a:r>
              <a:rPr lang="en-US" dirty="0"/>
              <a:t>8 </a:t>
            </a:r>
            <a:r>
              <a:rPr lang="sr-Latn-RS" dirty="0"/>
              <a:t>nalazi da utiče, a 10 da ne utiče</a:t>
            </a:r>
            <a:r>
              <a:rPr lang="en-US" dirty="0"/>
              <a:t>.</a:t>
            </a:r>
          </a:p>
          <a:p>
            <a:r>
              <a:rPr lang="sr-Latn-RS" dirty="0"/>
              <a:t>Da li lažiranje utiče na faktorsku strukturu?</a:t>
            </a:r>
          </a:p>
          <a:p>
            <a:pPr lvl="1"/>
            <a:r>
              <a:rPr lang="sr-Latn-RS" dirty="0"/>
              <a:t>Od četiri studije dve nalaze efekat, a dve ne nalaze</a:t>
            </a:r>
            <a:r>
              <a:rPr lang="en-US" dirty="0"/>
              <a:t>.</a:t>
            </a:r>
          </a:p>
          <a:p>
            <a:r>
              <a:rPr lang="sr-Latn-RS" dirty="0"/>
              <a:t>Da li se iskrivljavanje odgovora može detektovati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sr-Latn-RS" dirty="0"/>
              <a:t>Od 33 studije njih 12 pokazuje uspeh u detektovanju lažiranja, 7 nema uspeha, a u 14 se predlažu metode koje bi mogle biti korisne u detektovanju iskrivljavanja odgovora</a:t>
            </a:r>
            <a:r>
              <a:rPr lang="en-US" dirty="0"/>
              <a:t>.</a:t>
            </a:r>
          </a:p>
          <a:p>
            <a:r>
              <a:rPr lang="sr-Latn-RS" dirty="0"/>
              <a:t>Da li se iskrivljavanje odgovora može ublažiti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sr-Latn-RS" dirty="0"/>
              <a:t>Od 1</a:t>
            </a:r>
            <a:r>
              <a:rPr lang="en-US" dirty="0"/>
              <a:t>0 </a:t>
            </a:r>
            <a:r>
              <a:rPr lang="sr-Latn-RS" dirty="0"/>
              <a:t>studija</a:t>
            </a:r>
            <a:r>
              <a:rPr lang="en-US" dirty="0"/>
              <a:t>, 3</a:t>
            </a:r>
            <a:r>
              <a:rPr lang="sr-Latn-CS" dirty="0"/>
              <a:t> imaju izvesnog uspeha, 2 delimičnog uspeha, 2 su bez uspeha, a 3 nude savete kako se iskrivljavanja odgovora mogu ublažiti</a:t>
            </a:r>
            <a:r>
              <a:rPr lang="en-US" dirty="0"/>
              <a:t>.</a:t>
            </a:r>
          </a:p>
          <a:p>
            <a:r>
              <a:rPr lang="sr-Latn-RS" dirty="0"/>
              <a:t>Bilo je </a:t>
            </a:r>
            <a:r>
              <a:rPr lang="en-US" dirty="0"/>
              <a:t>13 </a:t>
            </a:r>
            <a:r>
              <a:rPr lang="sr-Latn-RS" dirty="0"/>
              <a:t>studija</a:t>
            </a:r>
            <a:r>
              <a:rPr lang="en-US" dirty="0"/>
              <a:t> </a:t>
            </a:r>
            <a:r>
              <a:rPr lang="sr-Latn-RS" dirty="0"/>
              <a:t>koje su se bavile drugim pitanjima.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Testovi tipičnog postignuća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Stilovi odgovaranja ispitanika</a:t>
            </a:r>
          </a:p>
          <a:p>
            <a:pPr lvl="1"/>
            <a:r>
              <a:rPr lang="sr-Latn-CS" dirty="0"/>
              <a:t>Da-</a:t>
            </a:r>
            <a:r>
              <a:rPr lang="sr-Latn-CS" dirty="0" err="1"/>
              <a:t>ljudi</a:t>
            </a:r>
            <a:endParaRPr lang="sr-Latn-CS" dirty="0"/>
          </a:p>
          <a:p>
            <a:pPr lvl="1"/>
            <a:r>
              <a:rPr lang="sr-Latn-CS" dirty="0"/>
              <a:t>Ne-</a:t>
            </a:r>
            <a:r>
              <a:rPr lang="sr-Latn-CS" dirty="0" err="1"/>
              <a:t>ljudi</a:t>
            </a:r>
            <a:endParaRPr lang="sr-Latn-CS" dirty="0"/>
          </a:p>
          <a:p>
            <a:pPr lvl="1"/>
            <a:r>
              <a:rPr lang="sr-Latn-CS" dirty="0"/>
              <a:t>Tendencija biranja neutralnih odgovora</a:t>
            </a:r>
          </a:p>
          <a:p>
            <a:pPr lvl="1"/>
            <a:r>
              <a:rPr lang="sr-Latn-CS" dirty="0"/>
              <a:t>Tendencija biranja ekstremnih odgovora</a:t>
            </a:r>
          </a:p>
          <a:p>
            <a:pPr lvl="1"/>
            <a:r>
              <a:rPr lang="sr-Latn-CS" dirty="0"/>
              <a:t>Simulacija</a:t>
            </a:r>
          </a:p>
          <a:p>
            <a:pPr lvl="1"/>
            <a:r>
              <a:rPr lang="sr-Latn-CS" dirty="0" err="1"/>
              <a:t>Disimulacija</a:t>
            </a:r>
            <a:endParaRPr lang="en-US" dirty="0"/>
          </a:p>
          <a:p>
            <a:pPr lvl="1"/>
            <a:r>
              <a:rPr lang="sr-Latn-CS" dirty="0"/>
              <a:t>Socijalno poželjni odgovori</a:t>
            </a:r>
          </a:p>
        </p:txBody>
      </p:sp>
    </p:spTree>
    <p:extLst>
      <p:ext uri="{BB962C8B-B14F-4D97-AF65-F5344CB8AC3E}">
        <p14:creationId xmlns:p14="http://schemas.microsoft.com/office/powerpoint/2010/main" val="29258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Iskrivljavanje odgovora u selekciji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Ovo je i dalje kontroverzno pitanje</a:t>
            </a:r>
          </a:p>
          <a:p>
            <a:r>
              <a:rPr lang="sr-Latn-CS" dirty="0"/>
              <a:t>Iako u nekim tačkama postoji slaganje među većinom autora, druga pitanja su sporna i ne postoji opšte prihvaćen stav prema lažiranju odgovora u situaciji selekcije i prema borbi protiv njega</a:t>
            </a:r>
          </a:p>
          <a:p>
            <a:endParaRPr lang="sr-Latn-CS" dirty="0"/>
          </a:p>
          <a:p>
            <a:r>
              <a:rPr lang="sr-Latn-CS" dirty="0"/>
              <a:t>Ipak, ovo ne znači da smo u situaciji profesionalne selekcije potpuno nemoćni jer testovi ličnosti su samo jedno od oruđa psihologa!</a:t>
            </a:r>
          </a:p>
          <a:p>
            <a:pPr lvl="1"/>
            <a:r>
              <a:rPr lang="sr-Latn-CS" dirty="0"/>
              <a:t>Na testovima inteligencije lažiranje je nemoguće, a njihova kriterijumska valjanost je najveća</a:t>
            </a:r>
          </a:p>
          <a:p>
            <a:pPr lvl="1"/>
            <a:r>
              <a:rPr lang="sr-Latn-CS" dirty="0"/>
              <a:t>Postoje i druge metode – intervjui, assessment centri, biografski podaci (proverljivi), preporuke...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Autofit/>
          </a:bodyPr>
          <a:lstStyle/>
          <a:p>
            <a:r>
              <a:rPr lang="sr-Latn-CS" sz="5400" dirty="0"/>
              <a:t>ISKRIVLJAVANJE ODGOVORA U KLINIČKOM SETINGU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/>
          <a:lstStyle/>
          <a:p>
            <a:r>
              <a:rPr lang="sr-Latn-CS" dirty="0"/>
              <a:t>Ima li smisla koristiti skale validnosti?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91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Iskrivljavanje odgovora u kliničkom setingu</a:t>
            </a:r>
            <a:endParaRPr lang="en-US" sz="3600" dirty="0"/>
          </a:p>
        </p:txBody>
      </p:sp>
      <p:pic>
        <p:nvPicPr>
          <p:cNvPr id="7" name="Picture 2" descr="http://diversityrules.typepad.com/.a/6a01053625d752970c0120a568181c970c-pi">
            <a:extLst>
              <a:ext uri="{FF2B5EF4-FFF2-40B4-BE49-F238E27FC236}">
                <a16:creationId xmlns:a16="http://schemas.microsoft.com/office/drawing/2014/main" id="{ED146FCC-B87F-4828-B8EC-3FBF97641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05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78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Socijalno poželjni odgovori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6416675" cy="4022725"/>
          </a:xfrm>
        </p:spPr>
        <p:txBody>
          <a:bodyPr>
            <a:normAutofit/>
          </a:bodyPr>
          <a:lstStyle/>
          <a:p>
            <a:r>
              <a:rPr lang="sr-Latn-CS" dirty="0"/>
              <a:t>U kliničkom setingu se ne koristi termin socijalno poželjni odgovori</a:t>
            </a:r>
          </a:p>
          <a:p>
            <a:r>
              <a:rPr lang="sr-Latn-CS" b="1" dirty="0" err="1"/>
              <a:t>Disimulacija</a:t>
            </a:r>
            <a:r>
              <a:rPr lang="sr-Latn-CS" dirty="0"/>
              <a:t> – nepriznavanje simptoma i predstavljanje sebe u boljem “psihičkom zdravlju” nego što je to realno</a:t>
            </a:r>
          </a:p>
          <a:p>
            <a:r>
              <a:rPr lang="sr-Latn-CS" dirty="0"/>
              <a:t>Suprotna tendencija – </a:t>
            </a:r>
            <a:r>
              <a:rPr lang="sr-Latn-CS" b="1" dirty="0"/>
              <a:t>simulacija</a:t>
            </a:r>
            <a:r>
              <a:rPr lang="sr-Latn-CS" dirty="0"/>
              <a:t> – osoba se predstavlja bolesnijom nego što jeste </a:t>
            </a:r>
          </a:p>
          <a:p>
            <a:pPr lvl="1"/>
            <a:r>
              <a:rPr lang="sr-Latn-CS" dirty="0"/>
              <a:t>Zašto?</a:t>
            </a:r>
          </a:p>
          <a:p>
            <a:pPr lvl="1"/>
            <a:r>
              <a:rPr lang="sr-Latn-CS" dirty="0"/>
              <a:t>Kako bi od svoje bolesti imala korist (penzija, oslobađanje služenja vojnog roka, zamrzavanje godine na studijama...)</a:t>
            </a:r>
            <a:endParaRPr lang="en-US" dirty="0"/>
          </a:p>
        </p:txBody>
      </p:sp>
      <p:pic>
        <p:nvPicPr>
          <p:cNvPr id="2050" name="Picture 2" descr="http://testingcentre.nicheconsulting.co.nz/images/fa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905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MMPI – skale validnosti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MMPI – Minesota Multifazni Inventar Ličnosti – jedan je od najčešće korišćenih instrumenata u kliničkoj praksi i najkorišćeniji test ličnosti</a:t>
            </a:r>
          </a:p>
          <a:p>
            <a:r>
              <a:rPr lang="sr-Latn-CS" dirty="0"/>
              <a:t>Ima 9 (kasnije više) kliničkih skala i više skala validnosti (L, F i K)</a:t>
            </a:r>
          </a:p>
          <a:p>
            <a:r>
              <a:rPr lang="sr-Latn-CS" dirty="0"/>
              <a:t>Ispitanici razvrstavaju kartice sa tvrdnjama u dve kategorije (kutije) u zavisnosti od toga da li se odnose na njih ili ne</a:t>
            </a:r>
          </a:p>
          <a:p>
            <a:r>
              <a:rPr lang="sr-Latn-CS" dirty="0"/>
              <a:t>88 strana priručnika posvećeno je indeksima validnosti i konfiguracijama skorova na ovim skalama</a:t>
            </a:r>
            <a:endParaRPr lang="en-US" dirty="0"/>
          </a:p>
        </p:txBody>
      </p:sp>
      <p:pic>
        <p:nvPicPr>
          <p:cNvPr id="5" name="Content Placeholder 4" descr="mmpi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4900" y="2681288"/>
            <a:ext cx="3200400" cy="235267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MMPI – procena validnosti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Proces koji ima nekoliko faza:</a:t>
            </a:r>
          </a:p>
          <a:p>
            <a:pPr lvl="1"/>
            <a:r>
              <a:rPr lang="sr-Latn-CS" dirty="0"/>
              <a:t>Utvrđivanje broja izbegnutih odgovora – ukoliko je prevelik (10-15) protokol se smatra nevalidnim (ispitanik se vraća na ta pitanja i ispituje se zašto nije mogao da odgovori) – “?-skala”</a:t>
            </a:r>
          </a:p>
          <a:p>
            <a:pPr lvl="1"/>
            <a:r>
              <a:rPr lang="sr-Latn-CS" dirty="0"/>
              <a:t>Utvrđivanje konzistenstnosti odgovaranja – VRIN i TRIN skale (Variable Response Inconsistency i True Response Inconsistency) – više od 15 odgovora je problematično</a:t>
            </a:r>
          </a:p>
          <a:p>
            <a:pPr lvl="1"/>
            <a:r>
              <a:rPr lang="sr-Latn-CS" dirty="0"/>
              <a:t>Utvrđivanje tačnosti odgovaranja</a:t>
            </a:r>
          </a:p>
          <a:p>
            <a:pPr lvl="2"/>
            <a:r>
              <a:rPr lang="sr-Latn-CS" dirty="0"/>
              <a:t>Da li postoji uvećano izveštavanje o patologiji? (overreporting)</a:t>
            </a:r>
          </a:p>
          <a:p>
            <a:pPr lvl="2"/>
            <a:r>
              <a:rPr lang="sr-Latn-CS" dirty="0"/>
              <a:t>Da li postoji umanjeno izveštavanje o patologiji? (underreporting)</a:t>
            </a:r>
          </a:p>
          <a:p>
            <a:r>
              <a:rPr lang="sr-Latn-CS" dirty="0"/>
              <a:t>Tek kada utvrdimo da je protokol validan možemo da </a:t>
            </a:r>
            <a:r>
              <a:rPr lang="sr-Latn-CS" dirty="0" err="1"/>
              <a:t>pređemo</a:t>
            </a:r>
            <a:r>
              <a:rPr lang="sr-Latn-CS" dirty="0"/>
              <a:t> na tradicionalnu interpretaciju profila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MMPI – L 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L ili lie skala (skala laganja) je namenjena detektovanju pokušaja pacijenata da se prikažu u povoljnijem </a:t>
            </a:r>
            <a:r>
              <a:rPr lang="sr-Latn-CS" dirty="0" err="1"/>
              <a:t>svetlu</a:t>
            </a:r>
            <a:r>
              <a:rPr lang="sr-Latn-CS" dirty="0"/>
              <a:t> (</a:t>
            </a:r>
            <a:r>
              <a:rPr lang="sr-Latn-CS" dirty="0" err="1"/>
              <a:t>intentional</a:t>
            </a:r>
            <a:r>
              <a:rPr lang="sr-Latn-CS" dirty="0"/>
              <a:t> </a:t>
            </a:r>
            <a:r>
              <a:rPr lang="sr-Latn-CS" dirty="0" err="1"/>
              <a:t>under-reporting</a:t>
            </a:r>
            <a:r>
              <a:rPr lang="sr-Latn-CS" dirty="0"/>
              <a:t>)</a:t>
            </a:r>
          </a:p>
          <a:p>
            <a:r>
              <a:rPr lang="sr-Latn-CS" dirty="0"/>
              <a:t>Osobe namerno pokušavaju da izbegnu iskreno odgovaranje</a:t>
            </a:r>
          </a:p>
          <a:p>
            <a:pPr lvl="1"/>
            <a:r>
              <a:rPr lang="sr-Latn-CS" dirty="0"/>
              <a:t>Ne govorim uvek istinu.</a:t>
            </a:r>
          </a:p>
          <a:p>
            <a:pPr lvl="1"/>
            <a:r>
              <a:rPr lang="sr-Latn-CS" dirty="0"/>
              <a:t>Ponekad mi dođe da opsujem.</a:t>
            </a:r>
          </a:p>
          <a:p>
            <a:pPr lvl="1"/>
            <a:r>
              <a:rPr lang="sr-Latn-CS" dirty="0"/>
              <a:t>Moji maniri za stolom nisu tako dobri kod kuće kao kada izađem u društvu.</a:t>
            </a:r>
          </a:p>
          <a:p>
            <a:r>
              <a:rPr lang="sr-Latn-CS" dirty="0"/>
              <a:t>Odnosi se na impression management</a:t>
            </a:r>
          </a:p>
          <a:p>
            <a:r>
              <a:rPr lang="sr-Latn-CS" dirty="0"/>
              <a:t>Obrazovanije osobe imaju obično niže skorove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MMPI – F 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F skalu čine ajtemi koji detektuju neuobičajene i atipične odgovore (</a:t>
            </a:r>
            <a:r>
              <a:rPr lang="sr-Latn-CS" dirty="0" err="1"/>
              <a:t>infrequency</a:t>
            </a:r>
            <a:r>
              <a:rPr lang="sr-Latn-CS" dirty="0"/>
              <a:t>, </a:t>
            </a:r>
            <a:r>
              <a:rPr lang="sr-Latn-CS" dirty="0" err="1"/>
              <a:t>over-reporting</a:t>
            </a:r>
            <a:r>
              <a:rPr lang="sr-Latn-CS" dirty="0"/>
              <a:t>)</a:t>
            </a:r>
          </a:p>
          <a:p>
            <a:pPr lvl="1"/>
            <a:r>
              <a:rPr lang="sr-Latn-CS" dirty="0"/>
              <a:t>Nešto nije u redu sa mojim umom.</a:t>
            </a:r>
          </a:p>
          <a:p>
            <a:pPr lvl="1"/>
            <a:r>
              <a:rPr lang="sr-Latn-CS" dirty="0"/>
              <a:t>Nikog nije zaista briga šta vam se dešava.</a:t>
            </a:r>
          </a:p>
          <a:p>
            <a:pPr lvl="1"/>
            <a:r>
              <a:rPr lang="sr-Latn-CS" dirty="0"/>
              <a:t>Ponekad se osećam kao da moram da povredim sebe ili nekog drugog.</a:t>
            </a:r>
          </a:p>
          <a:p>
            <a:r>
              <a:rPr lang="sr-Latn-CS" dirty="0"/>
              <a:t>Visok F-skor znači povećano izveštavanje o patologiji i može ukazivati na simulaciju</a:t>
            </a:r>
          </a:p>
          <a:p>
            <a:r>
              <a:rPr lang="sr-Latn-CS" dirty="0"/>
              <a:t>ALI, moguće je i da se radi o osobi koja zaista ima izraženu patologiju!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MMPI – K 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K skala ili “skala korekcije” (negde i “odbrambena skala”) namenjena je suptilinijem detektovanju načina da se osoba prikaže u boljem </a:t>
            </a:r>
            <a:r>
              <a:rPr lang="sr-Latn-CS" dirty="0" err="1"/>
              <a:t>svetlu</a:t>
            </a:r>
            <a:r>
              <a:rPr lang="sr-Latn-CS" dirty="0"/>
              <a:t> (</a:t>
            </a:r>
            <a:r>
              <a:rPr lang="sr-Latn-CS" dirty="0" err="1"/>
              <a:t>defensiveness</a:t>
            </a:r>
            <a:r>
              <a:rPr lang="sr-Latn-CS" dirty="0"/>
              <a:t>, </a:t>
            </a:r>
            <a:r>
              <a:rPr lang="sr-Latn-CS" dirty="0" err="1"/>
              <a:t>unintentional</a:t>
            </a:r>
            <a:r>
              <a:rPr lang="sr-Latn-CS" dirty="0"/>
              <a:t> </a:t>
            </a:r>
            <a:r>
              <a:rPr lang="sr-Latn-CS" dirty="0" err="1"/>
              <a:t>under-reporting</a:t>
            </a:r>
            <a:r>
              <a:rPr lang="sr-Latn-CS" dirty="0"/>
              <a:t>)</a:t>
            </a:r>
          </a:p>
          <a:p>
            <a:r>
              <a:rPr lang="sr-Latn-CS" dirty="0"/>
              <a:t>Ajtemi se pretežno tiču samo-kontrole, porodičnih i međuljudskih odnosa</a:t>
            </a:r>
          </a:p>
          <a:p>
            <a:pPr lvl="1"/>
            <a:r>
              <a:rPr lang="sr-Latn-CS" dirty="0"/>
              <a:t>Ponekad se zaista osećam beskorisno.</a:t>
            </a:r>
          </a:p>
          <a:p>
            <a:pPr lvl="1"/>
            <a:r>
              <a:rPr lang="sr-Latn-CS" dirty="0"/>
              <a:t>Ljudi me često razočaraju.</a:t>
            </a:r>
          </a:p>
          <a:p>
            <a:pPr lvl="1"/>
            <a:r>
              <a:rPr lang="sr-Latn-CS" dirty="0"/>
              <a:t>Često ne mogu da razumem zašto sam bio/la tako nervozan/na i mrzovoljan/na.</a:t>
            </a:r>
          </a:p>
          <a:p>
            <a:r>
              <a:rPr lang="sr-Latn-CS" dirty="0"/>
              <a:t>Odnosi se na self-deception</a:t>
            </a:r>
          </a:p>
          <a:p>
            <a:r>
              <a:rPr lang="sr-Latn-CS" dirty="0"/>
              <a:t>Obrazovanije osobe imaju obično više skorove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sz="4000" dirty="0"/>
              <a:t>MMPI – konfiguracije skala validnosti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Osim vrednosti pojedinačnih skala validnosti, razmatraju se i različiti indeksi (npr. F-K indeks neizveštavanja o patologiji / poricanja patologije), kao i celokupne konfiguracije skala</a:t>
            </a:r>
          </a:p>
          <a:p>
            <a:r>
              <a:rPr lang="sr-Latn-CS" dirty="0"/>
              <a:t>Najčešće konfiguracije su:</a:t>
            </a:r>
          </a:p>
          <a:p>
            <a:pPr lvl="1"/>
            <a:r>
              <a:rPr lang="sr-Latn-CS" dirty="0"/>
              <a:t>L &lt; T50, K &lt; T50, F &gt; T65 – izveštavaju o problemima i sumnjaju u svoje sposobnosti rešavanja istih, može biti i simulacija!</a:t>
            </a:r>
          </a:p>
          <a:p>
            <a:pPr lvl="1"/>
            <a:r>
              <a:rPr lang="sr-Latn-CS" dirty="0"/>
              <a:t>L &gt; T60, K &gt; T60, F &lt; 50 – disimulacija, klijent želi da se predstavi u najboljem mogućem svetlu</a:t>
            </a:r>
          </a:p>
          <a:p>
            <a:pPr lvl="1"/>
            <a:r>
              <a:rPr lang="sr-Latn-CS" dirty="0"/>
              <a:t>Pozitivan nagib skala L &lt; F &lt; K – normalna i iskrena osoba ili aplikant za posao</a:t>
            </a:r>
          </a:p>
          <a:p>
            <a:pPr lvl="1"/>
            <a:r>
              <a:rPr lang="sr-Latn-CS" dirty="0"/>
              <a:t>Negativan nagib skala L &gt; F &gt; K – “naivni” klijent koji pokušava da se prikaže u dobrom svetlu, nespremni na terapiju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dirty="0"/>
              <a:t>Vrste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Koje vrste podataka postoje u psihologiji individualnih razlika?</a:t>
            </a:r>
          </a:p>
          <a:p>
            <a:r>
              <a:rPr lang="sr-Latn-CS" dirty="0"/>
              <a:t>S-podaci (</a:t>
            </a:r>
            <a:r>
              <a:rPr lang="sr-Latn-CS" dirty="0" err="1"/>
              <a:t>self-report</a:t>
            </a:r>
            <a:r>
              <a:rPr lang="sr-Latn-CS" dirty="0"/>
              <a:t> data)</a:t>
            </a:r>
          </a:p>
          <a:p>
            <a:r>
              <a:rPr lang="sr-Latn-CS" dirty="0"/>
              <a:t>R-podaci (</a:t>
            </a:r>
            <a:r>
              <a:rPr lang="sr-Latn-CS" dirty="0" err="1"/>
              <a:t>rating</a:t>
            </a:r>
            <a:r>
              <a:rPr lang="sr-Latn-CS" dirty="0"/>
              <a:t>, </a:t>
            </a:r>
            <a:r>
              <a:rPr lang="sr-Latn-CS" dirty="0" err="1"/>
              <a:t>observer</a:t>
            </a:r>
            <a:r>
              <a:rPr lang="sr-Latn-CS" dirty="0"/>
              <a:t> data)</a:t>
            </a:r>
          </a:p>
          <a:p>
            <a:r>
              <a:rPr lang="sr-Latn-CS" dirty="0"/>
              <a:t>L-podaci (</a:t>
            </a:r>
            <a:r>
              <a:rPr lang="sr-Latn-CS" dirty="0" err="1"/>
              <a:t>life</a:t>
            </a:r>
            <a:r>
              <a:rPr lang="sr-Latn-CS" dirty="0"/>
              <a:t>, </a:t>
            </a:r>
            <a:r>
              <a:rPr lang="sr-Latn-CS" dirty="0" err="1"/>
              <a:t>outcome</a:t>
            </a:r>
            <a:r>
              <a:rPr lang="sr-Latn-CS" dirty="0"/>
              <a:t> data)</a:t>
            </a:r>
          </a:p>
          <a:p>
            <a:r>
              <a:rPr lang="sr-Latn-CS" dirty="0"/>
              <a:t>T-podaci (test data)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9FEBFD-921E-493A-A11B-8D05D0A538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Koji podaci se najčešće koriste?</a:t>
            </a:r>
          </a:p>
          <a:p>
            <a:r>
              <a:rPr lang="sr-Latn-CS" dirty="0"/>
              <a:t>98% studija koje </a:t>
            </a:r>
            <a:r>
              <a:rPr lang="sr-Latn-CS" dirty="0" err="1"/>
              <a:t>procenjuju</a:t>
            </a:r>
            <a:r>
              <a:rPr lang="sr-Latn-CS" dirty="0"/>
              <a:t> ličnost objavljenih u </a:t>
            </a:r>
            <a:r>
              <a:rPr lang="sr-Latn-CS" dirty="0" err="1"/>
              <a:t>Journal</a:t>
            </a:r>
            <a:r>
              <a:rPr lang="sr-Latn-CS" dirty="0"/>
              <a:t> </a:t>
            </a:r>
            <a:r>
              <a:rPr lang="sr-Latn-CS" dirty="0" err="1"/>
              <a:t>of</a:t>
            </a:r>
            <a:r>
              <a:rPr lang="sr-Latn-CS" dirty="0"/>
              <a:t> </a:t>
            </a:r>
            <a:r>
              <a:rPr lang="sr-Latn-CS" dirty="0" err="1"/>
              <a:t>Research</a:t>
            </a:r>
            <a:r>
              <a:rPr lang="sr-Latn-CS" dirty="0"/>
              <a:t> in </a:t>
            </a:r>
            <a:r>
              <a:rPr lang="sr-Latn-CS" dirty="0" err="1"/>
              <a:t>Personality</a:t>
            </a:r>
            <a:r>
              <a:rPr lang="sr-Latn-CS" dirty="0"/>
              <a:t> iz 2003. godine koriste </a:t>
            </a:r>
            <a:r>
              <a:rPr lang="sr-Latn-CS" dirty="0" err="1"/>
              <a:t>self-report</a:t>
            </a:r>
            <a:r>
              <a:rPr lang="sr-Latn-CS" dirty="0"/>
              <a:t> </a:t>
            </a:r>
            <a:r>
              <a:rPr lang="sr-Latn-CS" dirty="0" err="1"/>
              <a:t>mere</a:t>
            </a:r>
            <a:r>
              <a:rPr lang="sr-Latn-CS" dirty="0"/>
              <a:t>, od toga 70% studija koristi SAMO SR (</a:t>
            </a:r>
            <a:r>
              <a:rPr lang="sr-Latn-CS" dirty="0" err="1"/>
              <a:t>Vazir</a:t>
            </a:r>
            <a:r>
              <a:rPr lang="sr-Latn-CS" dirty="0"/>
              <a:t>, 2006)</a:t>
            </a:r>
          </a:p>
          <a:p>
            <a:r>
              <a:rPr lang="sr-Latn-CS" dirty="0"/>
              <a:t>2006. godine ovaj procenat iznosi </a:t>
            </a:r>
            <a:r>
              <a:rPr lang="sr-Latn-CS" dirty="0" err="1"/>
              <a:t>preko</a:t>
            </a:r>
            <a:r>
              <a:rPr lang="sr-Latn-CS" dirty="0"/>
              <a:t> 95% (</a:t>
            </a:r>
            <a:r>
              <a:rPr lang="sr-Latn-CS" dirty="0" err="1"/>
              <a:t>Kagan</a:t>
            </a:r>
            <a:r>
              <a:rPr lang="sr-Latn-CS" dirty="0"/>
              <a:t>, 2007)</a:t>
            </a:r>
          </a:p>
          <a:p>
            <a:r>
              <a:rPr lang="sr-Latn-CS" dirty="0"/>
              <a:t>Zašto?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MMPI – skale validnosti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Postoji određena empirijska potvrda validnosti ovih skala</a:t>
            </a:r>
          </a:p>
          <a:p>
            <a:r>
              <a:rPr lang="sr-Latn-CS" dirty="0"/>
              <a:t>Ukoliko se utvrdi da ispitanik izveštava o manjem ili većem stepenu patologije nego što je to realno – pristupa se korekcijama skorova, što može značajno izmeniti profil</a:t>
            </a:r>
          </a:p>
          <a:p>
            <a:r>
              <a:rPr lang="sr-Latn-CS" dirty="0"/>
              <a:t>O ovome takođe postoje kontradiktorni nalazi – dok Wooten (1984) smatra da bi izbegavanje korekcije ozbiljno narušilo validnost protokola, Colby (1989) sugeriše da je bolje da se K skala ne koristi za korekciju profila</a:t>
            </a:r>
          </a:p>
          <a:p>
            <a:r>
              <a:rPr lang="sr-Latn-CS" dirty="0"/>
              <a:t>Naravno, kliničar mora u obzir uzeti sve podatke koje ima o osobi i izvagati najbolje rešenje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Zaključci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Da li je lažiranje / iskrivljavanje odgovora na testovima ličnosti moguće?</a:t>
            </a:r>
          </a:p>
          <a:p>
            <a:r>
              <a:rPr lang="sr-Latn-RS" dirty="0"/>
              <a:t>Kada i koliko ovo treba da nas brine?</a:t>
            </a:r>
          </a:p>
          <a:p>
            <a:r>
              <a:rPr lang="sr-Latn-RS" dirty="0"/>
              <a:t>Koje su naše odgovornosti kao psihologa?</a:t>
            </a:r>
          </a:p>
          <a:p>
            <a:endParaRPr lang="sr-Latn-RS" dirty="0"/>
          </a:p>
          <a:p>
            <a:r>
              <a:rPr lang="sr-Latn-RS" dirty="0"/>
              <a:t>Uvek moramo biti svesni ograničenja tehnika koje koristimo!</a:t>
            </a:r>
          </a:p>
          <a:p>
            <a:r>
              <a:rPr lang="sr-Latn-RS" dirty="0"/>
              <a:t>Procena sa testom je ipak bolja od procene bez testa</a:t>
            </a:r>
          </a:p>
          <a:p>
            <a:r>
              <a:rPr lang="sr-Latn-RS" dirty="0"/>
              <a:t>Sveobuhvatni pristup</a:t>
            </a:r>
          </a:p>
        </p:txBody>
      </p:sp>
    </p:spTree>
    <p:extLst>
      <p:ext uri="{BB962C8B-B14F-4D97-AF65-F5344CB8AC3E}">
        <p14:creationId xmlns:p14="http://schemas.microsoft.com/office/powerpoint/2010/main" val="1714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r>
              <a:rPr lang="sr-Latn-CS" dirty="0"/>
              <a:t>Hvala na pažnji!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/>
          <a:lstStyle/>
          <a:p>
            <a:r>
              <a:rPr lang="sr-Latn-CS" dirty="0"/>
              <a:t>Pitanja? Komentari?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NAŠI NALAZI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/>
              <a:t>Ima li smisla koristiti skale validnosti?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190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E5DF-28E4-43C1-9674-3ED0C437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Naši nalazi</a:t>
            </a:r>
            <a:endParaRPr lang="sr-Latn-R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6EF214-EA49-4651-9E6F-867BE94BE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6384D2-9DAE-4EA8-BA98-736D56A5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755"/>
            <a:ext cx="7486007" cy="59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855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8F9-BD88-4CF4-8D42-C2D4EE26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6701FB-32DD-4594-A183-A49EFDD47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305"/>
            <a:ext cx="9036496" cy="6952499"/>
          </a:xfrm>
        </p:spPr>
      </p:pic>
    </p:spTree>
    <p:extLst>
      <p:ext uri="{BB962C8B-B14F-4D97-AF65-F5344CB8AC3E}">
        <p14:creationId xmlns:p14="http://schemas.microsoft.com/office/powerpoint/2010/main" val="37185566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8AD5-CC3A-425D-ACB7-4BC6A672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/>
              <a:t>Jačina efekta instrukcije na HEDONCA BL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1B86D-2310-4139-BFEF-1C011DFAD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806" y="1846263"/>
            <a:ext cx="6970838" cy="4022725"/>
          </a:xfrm>
        </p:spPr>
      </p:pic>
    </p:spTree>
    <p:extLst>
      <p:ext uri="{BB962C8B-B14F-4D97-AF65-F5344CB8AC3E}">
        <p14:creationId xmlns:p14="http://schemas.microsoft.com/office/powerpoint/2010/main" val="21616224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B572-000F-43A2-A048-AFF69522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3B3EAC-5F68-4321-8E17-892FF439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6" y="22611"/>
            <a:ext cx="9327843" cy="340638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33773-6E9A-4DF5-ACE6-59102DB1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56992"/>
            <a:ext cx="7641920" cy="32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2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D6A7-A05B-4DB3-8869-487DB106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A2E316-CBDF-4D2F-9ADE-28236EF5C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58500"/>
            <a:ext cx="8153400" cy="316832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B99E9E-0B53-4F10-9233-FB215290B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2" y="3456722"/>
            <a:ext cx="7800836" cy="34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38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FCE9-FDAD-4160-AF81-92B6ABFC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7069B-6DF0-42C7-BDCF-67068BE1A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" y="3054088"/>
            <a:ext cx="7559752" cy="33204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281E7-FC7A-40DC-8B4B-4A4D96DCB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0" y="64890"/>
            <a:ext cx="8157155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err="1"/>
              <a:t>Self-report</a:t>
            </a:r>
            <a:r>
              <a:rPr lang="sr-Latn-CS" dirty="0"/>
              <a:t> </a:t>
            </a:r>
            <a:r>
              <a:rPr lang="sr-Latn-CS" dirty="0" err="1"/>
              <a:t>mere</a:t>
            </a:r>
            <a:r>
              <a:rPr lang="sr-Latn-CS" dirty="0"/>
              <a:t> - </a:t>
            </a:r>
            <a:r>
              <a:rPr lang="sr-Latn-CS" dirty="0" err="1"/>
              <a:t>prednosti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Praktično i ekonomično</a:t>
            </a:r>
          </a:p>
          <a:p>
            <a:r>
              <a:rPr lang="sr-Latn-CS" dirty="0"/>
              <a:t>Direktan uvid u jedinstvenu ličnu informaciju (osoba najbolje sebe poznaje)</a:t>
            </a:r>
            <a:endParaRPr lang="en-US" dirty="0"/>
          </a:p>
          <a:p>
            <a:r>
              <a:rPr lang="sr-Latn-CS" dirty="0"/>
              <a:t>Postoji veliki broj </a:t>
            </a:r>
            <a:r>
              <a:rPr lang="sr-Latn-CS" dirty="0" err="1"/>
              <a:t>psihometrijski</a:t>
            </a:r>
            <a:r>
              <a:rPr lang="sr-Latn-CS" dirty="0"/>
              <a:t> testiranih i podržanih inventara</a:t>
            </a:r>
            <a:endParaRPr lang="en-US" dirty="0"/>
          </a:p>
          <a:p>
            <a:r>
              <a:rPr lang="sr-Latn-CS" dirty="0"/>
              <a:t>Najčešće korišćena metoda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94C1-30A0-433B-9A28-B04D5E03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/>
              <a:t>EFEKTI INSTRUKCIJE – PRISILNI IZBOR</a:t>
            </a:r>
            <a:endParaRPr lang="sr-Latn-R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68DEB1-9255-49FE-AE17-D9A88236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085022"/>
            <a:ext cx="7543800" cy="3545207"/>
          </a:xfrm>
        </p:spPr>
      </p:pic>
    </p:spTree>
    <p:extLst>
      <p:ext uri="{BB962C8B-B14F-4D97-AF65-F5344CB8AC3E}">
        <p14:creationId xmlns:p14="http://schemas.microsoft.com/office/powerpoint/2010/main" val="15428095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42DA-CAE7-486E-B90D-51732253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C77CE1-8E0B-47AD-80F4-7D8E824F3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2537" y="0"/>
            <a:ext cx="9559947" cy="4509120"/>
          </a:xfrm>
        </p:spPr>
      </p:pic>
    </p:spTree>
    <p:extLst>
      <p:ext uri="{BB962C8B-B14F-4D97-AF65-F5344CB8AC3E}">
        <p14:creationId xmlns:p14="http://schemas.microsoft.com/office/powerpoint/2010/main" val="278118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SR </a:t>
            </a:r>
            <a:r>
              <a:rPr lang="sr-Latn-CS" dirty="0" err="1"/>
              <a:t>mere</a:t>
            </a:r>
            <a:r>
              <a:rPr lang="sr-Latn-CS" dirty="0"/>
              <a:t> – pretpostavke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/>
              <a:t>Dve osnovne pretpostavke koje istraživači prave kada koriste SR </a:t>
            </a:r>
            <a:r>
              <a:rPr lang="sr-Latn-CS" dirty="0" err="1"/>
              <a:t>mere</a:t>
            </a:r>
            <a:r>
              <a:rPr lang="sr-Latn-CS" dirty="0"/>
              <a:t> (</a:t>
            </a:r>
            <a:r>
              <a:rPr lang="en-US" dirty="0"/>
              <a:t>Judd and McClelland, 1998</a:t>
            </a:r>
            <a:r>
              <a:rPr lang="sr-Latn-CS" dirty="0"/>
              <a:t>):</a:t>
            </a:r>
          </a:p>
          <a:p>
            <a:r>
              <a:rPr lang="sr-Latn-CS" dirty="0"/>
              <a:t>Individue imaju pristup psihološkim svojstvima koja istraživač želi da meri i</a:t>
            </a:r>
          </a:p>
          <a:p>
            <a:r>
              <a:rPr lang="sr-Latn-CS" dirty="0"/>
              <a:t>voljne su da izveštavaju o tim svojstvima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Kršenje pretpostavki 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Jedna ili obe ove pretpostavke ne moraju zaista biti i ispunjene, iz čega proizilaze i dve vrste “netačnog” izveštavanja o sebi:</a:t>
            </a:r>
          </a:p>
          <a:p>
            <a:pPr lvl="1"/>
            <a:r>
              <a:rPr lang="sr-Latn-CS" dirty="0"/>
              <a:t>Nesvesno samo-obmanjivanje (ili self-deception)</a:t>
            </a:r>
          </a:p>
          <a:p>
            <a:pPr lvl="1"/>
            <a:r>
              <a:rPr lang="sr-Latn-CS" dirty="0"/>
              <a:t>Svesno obmanjivanje (ili impression management)</a:t>
            </a:r>
          </a:p>
          <a:p>
            <a:r>
              <a:rPr lang="sr-Latn-CS" dirty="0"/>
              <a:t>Odgovor na pitanje zašto ispitanici ne pružaju dobre podatke:</a:t>
            </a:r>
          </a:p>
          <a:p>
            <a:pPr lvl="1"/>
            <a:r>
              <a:rPr lang="sr-Latn-CS" dirty="0"/>
              <a:t>Želja za konzistentnošću, samo-unapređenjem,  pozitivnom slikom o sebi... loše sećanje...</a:t>
            </a:r>
            <a:endParaRPr lang="en-US" dirty="0"/>
          </a:p>
          <a:p>
            <a:pPr lvl="1"/>
            <a:r>
              <a:rPr lang="sr-Latn-CS" dirty="0"/>
              <a:t>Korist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1733</TotalTime>
  <Words>4096</Words>
  <Application>Microsoft Office PowerPoint</Application>
  <PresentationFormat>On-screen Show (4:3)</PresentationFormat>
  <Paragraphs>428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Century</vt:lpstr>
      <vt:lpstr>Retrospect</vt:lpstr>
      <vt:lpstr>PROBLEMI U PRIMENI TESTOVA LIČNOSTI</vt:lpstr>
      <vt:lpstr>Testovi ličnosti</vt:lpstr>
      <vt:lpstr>Greška merenja</vt:lpstr>
      <vt:lpstr>Testovi maksimalnog postignuća</vt:lpstr>
      <vt:lpstr>Testovi tipičnog postignuća</vt:lpstr>
      <vt:lpstr>Vrste podataka</vt:lpstr>
      <vt:lpstr>Self-report mere - prednosti</vt:lpstr>
      <vt:lpstr>SR mere – pretpostavke</vt:lpstr>
      <vt:lpstr>Kršenje pretpostavki SR</vt:lpstr>
      <vt:lpstr>Nesvesno samo-obmanjivanje</vt:lpstr>
      <vt:lpstr>Svesno obmanjivanje</vt:lpstr>
      <vt:lpstr>Iskrivljavanje odgovora</vt:lpstr>
      <vt:lpstr>Stilovi odgovaranja</vt:lpstr>
      <vt:lpstr>Akviesencija</vt:lpstr>
      <vt:lpstr>Akviesencija</vt:lpstr>
      <vt:lpstr>Akviesencija – teorije</vt:lpstr>
      <vt:lpstr>Akviesencija - merenje</vt:lpstr>
      <vt:lpstr>Akviesencija - rešenje</vt:lpstr>
      <vt:lpstr>Akviesencija kroz kulture</vt:lpstr>
      <vt:lpstr>Esktremno odgovaranje</vt:lpstr>
      <vt:lpstr>Ekstremno odgovaranje – merenje</vt:lpstr>
      <vt:lpstr>Ekstremno odgovaranje – rešenje</vt:lpstr>
      <vt:lpstr>Ekstremno odgovaranje kroz kulture</vt:lpstr>
      <vt:lpstr>Socijalno poželjni odgovori</vt:lpstr>
      <vt:lpstr>Socijalno poželjni odgovori</vt:lpstr>
      <vt:lpstr>Socijalno poželjni odgovori - merenje</vt:lpstr>
      <vt:lpstr>Socijalno poželjni odgovori - rešenje</vt:lpstr>
      <vt:lpstr>Skale validnosti</vt:lpstr>
      <vt:lpstr>(Ne)validnost skala validnosti</vt:lpstr>
      <vt:lpstr>Stilovi/setovi odgovaranja – razno</vt:lpstr>
      <vt:lpstr>ISKRIVLJAVANJE ODGOVORA U KONTEKSTU PROFESIONALNE SELEKCIJE</vt:lpstr>
      <vt:lpstr>PowerPoint Presentation</vt:lpstr>
      <vt:lpstr>SR mere u selekciji</vt:lpstr>
      <vt:lpstr>Prediktivna validnost crta ličnosti</vt:lpstr>
      <vt:lpstr>Prediktivna validnost crta ličnosti</vt:lpstr>
      <vt:lpstr>Prediktivna validnost crta ličnosti</vt:lpstr>
      <vt:lpstr>Prediktivna validnost crta ličnosti</vt:lpstr>
      <vt:lpstr>Sposobnost za namernu distroziju odgovora na testovima ličnosti</vt:lpstr>
      <vt:lpstr>Motivacija za namernu distorziju odgovora na testovima ličnosti</vt:lpstr>
      <vt:lpstr>Uticaj namerne distorzije odgovora na validnost mera ličnosti</vt:lpstr>
      <vt:lpstr>Kriterijumska validnost i iskrivljavanje odgovora </vt:lpstr>
      <vt:lpstr>Kako kandidati menjaju odgovore?</vt:lpstr>
      <vt:lpstr>Iskrivljavanje odgovora i odluke o zapošljavanju</vt:lpstr>
      <vt:lpstr>Strategije borbe protiv laganja</vt:lpstr>
      <vt:lpstr>Skale prinudnog izbora</vt:lpstr>
      <vt:lpstr>Davanje upozorenja</vt:lpstr>
      <vt:lpstr>Selekcija – najbolje rešenje?</vt:lpstr>
      <vt:lpstr>Michael Campion, meta-analiza</vt:lpstr>
      <vt:lpstr>Michael Campion, meta-analiza</vt:lpstr>
      <vt:lpstr>Iskrivljavanje odgovora u selekciji</vt:lpstr>
      <vt:lpstr>ISKRIVLJAVANJE ODGOVORA U KLINIČKOM SETINGU</vt:lpstr>
      <vt:lpstr>Iskrivljavanje odgovora u kliničkom setingu</vt:lpstr>
      <vt:lpstr>Socijalno poželjni odgovori</vt:lpstr>
      <vt:lpstr>MMPI – skale validnosti</vt:lpstr>
      <vt:lpstr>MMPI – procena validnosti </vt:lpstr>
      <vt:lpstr>MMPI – L skala</vt:lpstr>
      <vt:lpstr>MMPI – F skala</vt:lpstr>
      <vt:lpstr>MMPI – K skala</vt:lpstr>
      <vt:lpstr>MMPI – konfiguracije skala validnosti</vt:lpstr>
      <vt:lpstr>MMPI – skale validnosti</vt:lpstr>
      <vt:lpstr>Zaključci</vt:lpstr>
      <vt:lpstr>Hvala na pažnji!</vt:lpstr>
      <vt:lpstr>NAŠI NALAZI</vt:lpstr>
      <vt:lpstr>Naši nalazi</vt:lpstr>
      <vt:lpstr>PowerPoint Presentation</vt:lpstr>
      <vt:lpstr>Jačina efekta instrukcije na HEDONCA BL</vt:lpstr>
      <vt:lpstr>PowerPoint Presentation</vt:lpstr>
      <vt:lpstr>PowerPoint Presentation</vt:lpstr>
      <vt:lpstr>PowerPoint Presentation</vt:lpstr>
      <vt:lpstr>EFEKTI INSTRUKCIJE – PRISILNI IZBOR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Stilovi odgovaranja</dc:title>
  <dc:creator>Danka Purić</dc:creator>
  <cp:lastModifiedBy>Danka Purić</cp:lastModifiedBy>
  <cp:revision>576</cp:revision>
  <dcterms:created xsi:type="dcterms:W3CDTF">2006-08-16T00:00:00Z</dcterms:created>
  <dcterms:modified xsi:type="dcterms:W3CDTF">2024-05-12T11:34:14Z</dcterms:modified>
</cp:coreProperties>
</file>