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82"/>
  </p:notesMasterIdLst>
  <p:sldIdLst>
    <p:sldId id="256" r:id="rId2"/>
    <p:sldId id="354" r:id="rId3"/>
    <p:sldId id="323" r:id="rId4"/>
    <p:sldId id="309" r:id="rId5"/>
    <p:sldId id="308" r:id="rId6"/>
    <p:sldId id="328" r:id="rId7"/>
    <p:sldId id="329" r:id="rId8"/>
    <p:sldId id="330" r:id="rId9"/>
    <p:sldId id="311" r:id="rId10"/>
    <p:sldId id="265" r:id="rId11"/>
    <p:sldId id="266" r:id="rId12"/>
    <p:sldId id="267" r:id="rId13"/>
    <p:sldId id="268" r:id="rId14"/>
    <p:sldId id="269" r:id="rId15"/>
    <p:sldId id="312" r:id="rId16"/>
    <p:sldId id="355" r:id="rId17"/>
    <p:sldId id="274" r:id="rId18"/>
    <p:sldId id="359" r:id="rId19"/>
    <p:sldId id="356" r:id="rId20"/>
    <p:sldId id="324" r:id="rId21"/>
    <p:sldId id="319" r:id="rId22"/>
    <p:sldId id="331" r:id="rId23"/>
    <p:sldId id="334" r:id="rId24"/>
    <p:sldId id="335" r:id="rId25"/>
    <p:sldId id="337" r:id="rId26"/>
    <p:sldId id="338" r:id="rId27"/>
    <p:sldId id="357" r:id="rId28"/>
    <p:sldId id="358" r:id="rId29"/>
    <p:sldId id="360" r:id="rId30"/>
    <p:sldId id="340" r:id="rId31"/>
    <p:sldId id="313" r:id="rId32"/>
    <p:sldId id="333" r:id="rId33"/>
    <p:sldId id="336" r:id="rId34"/>
    <p:sldId id="305" r:id="rId35"/>
    <p:sldId id="306" r:id="rId36"/>
    <p:sldId id="367" r:id="rId37"/>
    <p:sldId id="342" r:id="rId38"/>
    <p:sldId id="344" r:id="rId39"/>
    <p:sldId id="345" r:id="rId40"/>
    <p:sldId id="348" r:id="rId41"/>
    <p:sldId id="307" r:id="rId42"/>
    <p:sldId id="283" r:id="rId43"/>
    <p:sldId id="346" r:id="rId44"/>
    <p:sldId id="347" r:id="rId45"/>
    <p:sldId id="263" r:id="rId46"/>
    <p:sldId id="361" r:id="rId47"/>
    <p:sldId id="362" r:id="rId48"/>
    <p:sldId id="349" r:id="rId49"/>
    <p:sldId id="364" r:id="rId50"/>
    <p:sldId id="365" r:id="rId51"/>
    <p:sldId id="366" r:id="rId52"/>
    <p:sldId id="368" r:id="rId53"/>
    <p:sldId id="369" r:id="rId54"/>
    <p:sldId id="322" r:id="rId55"/>
    <p:sldId id="549" r:id="rId56"/>
    <p:sldId id="550" r:id="rId57"/>
    <p:sldId id="551" r:id="rId58"/>
    <p:sldId id="552" r:id="rId59"/>
    <p:sldId id="321" r:id="rId60"/>
    <p:sldId id="302" r:id="rId61"/>
    <p:sldId id="553" r:id="rId62"/>
    <p:sldId id="317" r:id="rId63"/>
    <p:sldId id="259" r:id="rId64"/>
    <p:sldId id="301" r:id="rId65"/>
    <p:sldId id="262" r:id="rId66"/>
    <p:sldId id="318" r:id="rId67"/>
    <p:sldId id="287" r:id="rId68"/>
    <p:sldId id="353" r:id="rId69"/>
    <p:sldId id="297" r:id="rId70"/>
    <p:sldId id="298" r:id="rId71"/>
    <p:sldId id="299" r:id="rId72"/>
    <p:sldId id="588" r:id="rId73"/>
    <p:sldId id="584" r:id="rId74"/>
    <p:sldId id="573" r:id="rId75"/>
    <p:sldId id="587" r:id="rId76"/>
    <p:sldId id="426" r:id="rId77"/>
    <p:sldId id="577" r:id="rId78"/>
    <p:sldId id="557" r:id="rId79"/>
    <p:sldId id="406" r:id="rId80"/>
    <p:sldId id="326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Bilogija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55</c:v>
                </c:pt>
                <c:pt idx="2">
                  <c:v>65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1-495F-AD9D-06E7A9ABFF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Jedinstvena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A6C1-495F-AD9D-06E7A9ABFF6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A6C1-495F-AD9D-06E7A9ABFF6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A6C1-495F-AD9D-06E7A9ABFF65}"/>
              </c:ext>
            </c:extLst>
          </c:dPt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Bilogija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35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C1-495F-AD9D-06E7A9ABF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300160"/>
        <c:axId val="126301696"/>
      </c:barChart>
      <c:catAx>
        <c:axId val="126300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6301696"/>
        <c:crosses val="autoZero"/>
        <c:auto val="1"/>
        <c:lblAlgn val="ctr"/>
        <c:lblOffset val="100"/>
        <c:noMultiLvlLbl val="0"/>
      </c:catAx>
      <c:valAx>
        <c:axId val="12630169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26300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61C5-457B-AF13-D6570BB447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Specifična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61C5-457B-AF13-D6570BB4473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61C5-457B-AF13-D6570BB4473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61C5-457B-AF13-D6570BB44732}"/>
              </c:ext>
            </c:extLst>
          </c:dPt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</c:v>
                </c:pt>
                <c:pt idx="1">
                  <c:v>0.45</c:v>
                </c:pt>
                <c:pt idx="2">
                  <c:v>0.35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C5-457B-AF13-D6570BB44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943680"/>
        <c:axId val="243970048"/>
      </c:barChart>
      <c:catAx>
        <c:axId val="243943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3970048"/>
        <c:crosses val="autoZero"/>
        <c:auto val="1"/>
        <c:lblAlgn val="ctr"/>
        <c:lblOffset val="100"/>
        <c:noMultiLvlLbl val="0"/>
      </c:catAx>
      <c:valAx>
        <c:axId val="243970048"/>
        <c:scaling>
          <c:orientation val="minMax"/>
          <c:max val="1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394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1. gl. komp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B-40B5-A8E7-6C54DC7C7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096000"/>
        <c:axId val="244097792"/>
      </c:barChart>
      <c:catAx>
        <c:axId val="244096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097792"/>
        <c:crosses val="autoZero"/>
        <c:auto val="1"/>
        <c:lblAlgn val="ctr"/>
        <c:lblOffset val="100"/>
        <c:noMultiLvlLbl val="0"/>
      </c:catAx>
      <c:valAx>
        <c:axId val="2440977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409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A3BE0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0.25</c:v>
                </c:pt>
                <c:pt idx="2">
                  <c:v>0.2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5-4F1C-84CC-A5C3292CE5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Specifična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2635-4F1C-84CC-A5C3292CE5B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2635-4F1C-84CC-A5C3292CE5B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2635-4F1C-84CC-A5C3292CE5B5}"/>
              </c:ext>
            </c:extLst>
          </c:dPt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35-4F1C-84CC-A5C3292CE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205824"/>
        <c:axId val="244207616"/>
      </c:barChart>
      <c:catAx>
        <c:axId val="244205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207616"/>
        <c:crosses val="autoZero"/>
        <c:auto val="1"/>
        <c:lblAlgn val="ctr"/>
        <c:lblOffset val="100"/>
        <c:noMultiLvlLbl val="0"/>
      </c:catAx>
      <c:valAx>
        <c:axId val="244207616"/>
        <c:scaling>
          <c:orientation val="minMax"/>
          <c:max val="1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420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3BE02"/>
              </a:solidFill>
            </c:spPr>
            <c:extLst>
              <c:ext xmlns:c16="http://schemas.microsoft.com/office/drawing/2014/chart" uri="{C3380CC4-5D6E-409C-BE32-E72D297353CC}">
                <c16:uniqueId val="{00000001-1AA5-4210-A206-9EB71F700BF2}"/>
              </c:ext>
            </c:extLst>
          </c:dPt>
          <c:cat>
            <c:strRef>
              <c:f>Sheet1!$A$2:$A$3</c:f>
              <c:strCache>
                <c:ptCount val="2"/>
                <c:pt idx="0">
                  <c:v>2. gl. komp</c:v>
                </c:pt>
                <c:pt idx="1">
                  <c:v>1. gl. komp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5-4210-A206-9EB71F700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329856"/>
        <c:axId val="244445952"/>
      </c:barChart>
      <c:catAx>
        <c:axId val="244329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445952"/>
        <c:crosses val="autoZero"/>
        <c:auto val="1"/>
        <c:lblAlgn val="ctr"/>
        <c:lblOffset val="100"/>
        <c:noMultiLvlLbl val="0"/>
      </c:catAx>
      <c:valAx>
        <c:axId val="244445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432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CA34-4134-A276-1AE31E052C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Specifična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CA34-4134-A276-1AE31E052C0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CA34-4134-A276-1AE31E052C07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CA34-4134-A276-1AE31E052C07}"/>
              </c:ext>
            </c:extLst>
          </c:dPt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34-4134-A276-1AE31E052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284032"/>
        <c:axId val="244285824"/>
      </c:barChart>
      <c:catAx>
        <c:axId val="244284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285824"/>
        <c:crosses val="autoZero"/>
        <c:auto val="1"/>
        <c:lblAlgn val="ctr"/>
        <c:lblOffset val="100"/>
        <c:noMultiLvlLbl val="0"/>
      </c:catAx>
      <c:valAx>
        <c:axId val="244285824"/>
        <c:scaling>
          <c:orientation val="minMax"/>
          <c:max val="1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428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55</c:v>
                </c:pt>
                <c:pt idx="2">
                  <c:v>65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8-4DBF-8B7E-59DA92521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Specifična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F2D8-4DBF-8B7E-59DA925219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F2D8-4DBF-8B7E-59DA925219B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F2D8-4DBF-8B7E-59DA925219BC}"/>
              </c:ext>
            </c:extLst>
          </c:dPt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35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D8-4DBF-8B7E-59DA9252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328832"/>
        <c:axId val="126330368"/>
      </c:barChart>
      <c:catAx>
        <c:axId val="126328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6330368"/>
        <c:crosses val="autoZero"/>
        <c:auto val="1"/>
        <c:lblAlgn val="ctr"/>
        <c:lblOffset val="100"/>
        <c:noMultiLvlLbl val="0"/>
      </c:catAx>
      <c:valAx>
        <c:axId val="1263303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2632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55</c:v>
                </c:pt>
                <c:pt idx="2">
                  <c:v>65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E-4B72-9630-3F90F12FBC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Specifična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B51E-4B72-9630-3F90F12FBCE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B51E-4B72-9630-3F90F12FBCE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B51E-4B72-9630-3F90F12FBCE0}"/>
              </c:ext>
            </c:extLst>
          </c:dPt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35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1E-4B72-9630-3F90F12FB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328832"/>
        <c:axId val="126330368"/>
      </c:barChart>
      <c:catAx>
        <c:axId val="126328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6330368"/>
        <c:crosses val="autoZero"/>
        <c:auto val="1"/>
        <c:lblAlgn val="ctr"/>
        <c:lblOffset val="100"/>
        <c:noMultiLvlLbl val="0"/>
      </c:catAx>
      <c:valAx>
        <c:axId val="1263303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2632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Matematika</c:v>
                </c:pt>
                <c:pt idx="1">
                  <c:v>Fizika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6-4053-AE16-EE1BFEB455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Specifična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AF16-4053-AE16-EE1BFEB455E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AF16-4053-AE16-EE1BFEB455E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AF16-4053-AE16-EE1BFEB455E4}"/>
              </c:ext>
            </c:extLst>
          </c:dPt>
          <c:cat>
            <c:strRef>
              <c:f>Sheet1!$A$2:$A$3</c:f>
              <c:strCache>
                <c:ptCount val="2"/>
                <c:pt idx="0">
                  <c:v>Matematika</c:v>
                </c:pt>
                <c:pt idx="1">
                  <c:v>Fizika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16-4053-AE16-EE1BFEB45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872576"/>
        <c:axId val="146874368"/>
      </c:barChart>
      <c:catAx>
        <c:axId val="146872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6874368"/>
        <c:crosses val="autoZero"/>
        <c:auto val="1"/>
        <c:lblAlgn val="ctr"/>
        <c:lblOffset val="100"/>
        <c:noMultiLvlLbl val="0"/>
      </c:catAx>
      <c:valAx>
        <c:axId val="1468743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4687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7CF-485D-994D-B394EA5BB96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7CF-485D-994D-B394EA5BB968}"/>
              </c:ext>
            </c:extLst>
          </c:dPt>
          <c:cat>
            <c:strRef>
              <c:f>Sheet1!$A$2:$A$3</c:f>
              <c:strCache>
                <c:ptCount val="2"/>
                <c:pt idx="0">
                  <c:v>ostatak</c:v>
                </c:pt>
                <c:pt idx="1">
                  <c:v>1. gl. komp.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0.45</c:v>
                </c:pt>
                <c:pt idx="1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F-485D-994D-B394EA5BB9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37CF-485D-994D-B394EA5BB968}"/>
              </c:ext>
            </c:extLst>
          </c:dPt>
          <c:cat>
            <c:strRef>
              <c:f>Sheet1!$A$2:$A$3</c:f>
              <c:strCache>
                <c:ptCount val="2"/>
                <c:pt idx="0">
                  <c:v>ostatak</c:v>
                </c:pt>
                <c:pt idx="1">
                  <c:v>1. gl. komp.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CF-485D-994D-B394EA5BB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900096"/>
        <c:axId val="146901632"/>
      </c:barChart>
      <c:catAx>
        <c:axId val="146900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6901632"/>
        <c:crosses val="autoZero"/>
        <c:auto val="1"/>
        <c:lblAlgn val="ctr"/>
        <c:lblOffset val="100"/>
        <c:noMultiLvlLbl val="0"/>
      </c:catAx>
      <c:valAx>
        <c:axId val="146901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690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Matematika</c:v>
                </c:pt>
                <c:pt idx="1">
                  <c:v>Fizika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4-4B61-886D-6668ED9817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Specifična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9974-4B61-886D-6668ED98173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9974-4B61-886D-6668ED98173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9974-4B61-886D-6668ED981734}"/>
              </c:ext>
            </c:extLst>
          </c:dPt>
          <c:cat>
            <c:strRef>
              <c:f>Sheet1!$A$2:$A$3</c:f>
              <c:strCache>
                <c:ptCount val="2"/>
                <c:pt idx="0">
                  <c:v>Matematika</c:v>
                </c:pt>
                <c:pt idx="1">
                  <c:v>Fizika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74-4B61-886D-6668ED981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601088"/>
        <c:axId val="146602624"/>
      </c:barChart>
      <c:catAx>
        <c:axId val="146601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6602624"/>
        <c:crosses val="autoZero"/>
        <c:auto val="1"/>
        <c:lblAlgn val="ctr"/>
        <c:lblOffset val="100"/>
        <c:noMultiLvlLbl val="0"/>
      </c:catAx>
      <c:valAx>
        <c:axId val="1466026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4660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BA5A-4F84-AB90-EAE92BB943D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BA5A-4F84-AB90-EAE92BB943D6}"/>
              </c:ext>
            </c:extLst>
          </c:dPt>
          <c:cat>
            <c:strRef>
              <c:f>Sheet1!$A$2:$A$3</c:f>
              <c:strCache>
                <c:ptCount val="2"/>
                <c:pt idx="0">
                  <c:v>ostatak</c:v>
                </c:pt>
                <c:pt idx="1">
                  <c:v>1. gl. komp.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0.45</c:v>
                </c:pt>
                <c:pt idx="1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5A-4F84-AB90-EAE92BB943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BA5A-4F84-AB90-EAE92BB943D6}"/>
              </c:ext>
            </c:extLst>
          </c:dPt>
          <c:cat>
            <c:strRef>
              <c:f>Sheet1!$A$2:$A$3</c:f>
              <c:strCache>
                <c:ptCount val="2"/>
                <c:pt idx="0">
                  <c:v>ostatak</c:v>
                </c:pt>
                <c:pt idx="1">
                  <c:v>1. gl. komp.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5A-4F84-AB90-EAE92BB94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628608"/>
        <c:axId val="146630144"/>
      </c:barChart>
      <c:catAx>
        <c:axId val="146628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6630144"/>
        <c:crosses val="autoZero"/>
        <c:auto val="1"/>
        <c:lblAlgn val="ctr"/>
        <c:lblOffset val="100"/>
        <c:noMultiLvlLbl val="0"/>
      </c:catAx>
      <c:valAx>
        <c:axId val="146630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662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Matematika</c:v>
                </c:pt>
                <c:pt idx="1">
                  <c:v>Fizika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5-43C0-B247-13A5F03FA2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Specifična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FE35-43C0-B247-13A5F03FA24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FE35-43C0-B247-13A5F03FA24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FE35-43C0-B247-13A5F03FA24F}"/>
              </c:ext>
            </c:extLst>
          </c:dPt>
          <c:cat>
            <c:strRef>
              <c:f>Sheet1!$A$2:$A$3</c:f>
              <c:strCache>
                <c:ptCount val="2"/>
                <c:pt idx="0">
                  <c:v>Matematika</c:v>
                </c:pt>
                <c:pt idx="1">
                  <c:v>Fizika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35-43C0-B247-13A5F03FA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564800"/>
        <c:axId val="143566336"/>
      </c:barChart>
      <c:catAx>
        <c:axId val="143564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566336"/>
        <c:crosses val="autoZero"/>
        <c:auto val="1"/>
        <c:lblAlgn val="ctr"/>
        <c:lblOffset val="100"/>
        <c:noMultiLvlLbl val="0"/>
      </c:catAx>
      <c:valAx>
        <c:axId val="14356633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4356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1BEC-4677-90FF-5FB15D7DCB0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1BEC-4677-90FF-5FB15D7DCB03}"/>
              </c:ext>
            </c:extLst>
          </c:dPt>
          <c:cat>
            <c:strRef>
              <c:f>Sheet1!$A$2:$A$3</c:f>
              <c:strCache>
                <c:ptCount val="2"/>
                <c:pt idx="0">
                  <c:v>ostatak</c:v>
                </c:pt>
                <c:pt idx="1">
                  <c:v>1. gl. komp.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0.45</c:v>
                </c:pt>
                <c:pt idx="1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EC-4677-90FF-5FB15D7DCB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1BEC-4677-90FF-5FB15D7DCB03}"/>
              </c:ext>
            </c:extLst>
          </c:dPt>
          <c:cat>
            <c:strRef>
              <c:f>Sheet1!$A$2:$A$3</c:f>
              <c:strCache>
                <c:ptCount val="2"/>
                <c:pt idx="0">
                  <c:v>ostatak</c:v>
                </c:pt>
                <c:pt idx="1">
                  <c:v>1. gl. komp.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EC-4677-90FF-5FB15D7DC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596160"/>
        <c:axId val="143602048"/>
      </c:barChart>
      <c:catAx>
        <c:axId val="143596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602048"/>
        <c:crosses val="autoZero"/>
        <c:auto val="1"/>
        <c:lblAlgn val="ctr"/>
        <c:lblOffset val="100"/>
        <c:noMultiLvlLbl val="0"/>
      </c:catAx>
      <c:valAx>
        <c:axId val="143602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359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Zajednička varijansa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55</c:v>
                </c:pt>
                <c:pt idx="2">
                  <c:v>65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E-4573-ACA1-2EB2C634B8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Specifična varijansa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CB5E-4573-ACA1-2EB2C634B8B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CB5E-4573-ACA1-2EB2C634B8B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CB5E-4573-ACA1-2EB2C634B8BE}"/>
              </c:ext>
            </c:extLst>
          </c:dPt>
          <c:cat>
            <c:strRef>
              <c:f>Sheet1!$A$2:$A$5</c:f>
              <c:strCache>
                <c:ptCount val="4"/>
                <c:pt idx="0">
                  <c:v>Matematika</c:v>
                </c:pt>
                <c:pt idx="1">
                  <c:v>Fizika</c:v>
                </c:pt>
                <c:pt idx="2">
                  <c:v>Hemija</c:v>
                </c:pt>
                <c:pt idx="3">
                  <c:v>Biologija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35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5E-4573-ACA1-2EB2C634B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432256"/>
        <c:axId val="243901568"/>
      </c:barChart>
      <c:catAx>
        <c:axId val="244432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3901568"/>
        <c:crosses val="autoZero"/>
        <c:auto val="1"/>
        <c:lblAlgn val="ctr"/>
        <c:lblOffset val="100"/>
        <c:noMultiLvlLbl val="0"/>
      </c:catAx>
      <c:valAx>
        <c:axId val="2439015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4443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81914-1E6E-4549-8AD9-69BE9F52467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75F650BE-207D-47FF-94EA-FB58552A2DCA}">
      <dgm:prSet phldrT="[Text]"/>
      <dgm:spPr/>
      <dgm:t>
        <a:bodyPr/>
        <a:lstStyle/>
        <a:p>
          <a:r>
            <a:rPr lang="sr-Latn-RS" dirty="0"/>
            <a:t>Sadržinska valjanost</a:t>
          </a:r>
        </a:p>
      </dgm:t>
    </dgm:pt>
    <dgm:pt modelId="{D424D3F4-DBE1-4219-B314-5BDFFEE1ADD1}" type="parTrans" cxnId="{DD0570ED-1C95-4998-BDE5-9A20FE7A61DF}">
      <dgm:prSet/>
      <dgm:spPr/>
      <dgm:t>
        <a:bodyPr/>
        <a:lstStyle/>
        <a:p>
          <a:endParaRPr lang="sr-Latn-RS"/>
        </a:p>
      </dgm:t>
    </dgm:pt>
    <dgm:pt modelId="{47ADBC0B-8F7A-4352-AC39-5C412B1F6E00}" type="sibTrans" cxnId="{DD0570ED-1C95-4998-BDE5-9A20FE7A61DF}">
      <dgm:prSet/>
      <dgm:spPr/>
      <dgm:t>
        <a:bodyPr/>
        <a:lstStyle/>
        <a:p>
          <a:endParaRPr lang="sr-Latn-RS"/>
        </a:p>
      </dgm:t>
    </dgm:pt>
    <dgm:pt modelId="{45057E6F-AF0A-4870-85F3-AC6AFA3A5DC3}">
      <dgm:prSet phldrT="[Text]"/>
      <dgm:spPr/>
      <dgm:t>
        <a:bodyPr/>
        <a:lstStyle/>
        <a:p>
          <a:r>
            <a:rPr lang="sr-Latn-RS" dirty="0"/>
            <a:t>„Reprezentativnost“</a:t>
          </a:r>
        </a:p>
      </dgm:t>
    </dgm:pt>
    <dgm:pt modelId="{E2AEE2FA-2CAC-4E20-860D-8505E9B37593}" type="parTrans" cxnId="{B29E0ACC-6744-4B49-87B6-3D763069B7E6}">
      <dgm:prSet/>
      <dgm:spPr/>
      <dgm:t>
        <a:bodyPr/>
        <a:lstStyle/>
        <a:p>
          <a:endParaRPr lang="sr-Latn-RS"/>
        </a:p>
      </dgm:t>
    </dgm:pt>
    <dgm:pt modelId="{69E31E29-7A74-48D7-9B5D-AEC2E3B08442}" type="sibTrans" cxnId="{B29E0ACC-6744-4B49-87B6-3D763069B7E6}">
      <dgm:prSet/>
      <dgm:spPr/>
      <dgm:t>
        <a:bodyPr/>
        <a:lstStyle/>
        <a:p>
          <a:endParaRPr lang="sr-Latn-RS"/>
        </a:p>
      </dgm:t>
    </dgm:pt>
    <dgm:pt modelId="{08CFD74D-3850-4AE0-9A96-3DE9D6479B2D}">
      <dgm:prSet phldrT="[Text]"/>
      <dgm:spPr/>
      <dgm:t>
        <a:bodyPr/>
        <a:lstStyle/>
        <a:p>
          <a:r>
            <a:rPr lang="sr-Latn-RS" dirty="0"/>
            <a:t>Valjanost sadržaja</a:t>
          </a:r>
        </a:p>
      </dgm:t>
    </dgm:pt>
    <dgm:pt modelId="{F7B329CF-7A3F-4172-B3CA-847FF53E822C}" type="parTrans" cxnId="{1E747F6C-F6FD-4299-B077-6804AB39C246}">
      <dgm:prSet/>
      <dgm:spPr/>
      <dgm:t>
        <a:bodyPr/>
        <a:lstStyle/>
        <a:p>
          <a:endParaRPr lang="sr-Latn-RS"/>
        </a:p>
      </dgm:t>
    </dgm:pt>
    <dgm:pt modelId="{13BCE45B-B090-4953-9DE0-D5B3CE7E442F}" type="sibTrans" cxnId="{1E747F6C-F6FD-4299-B077-6804AB39C246}">
      <dgm:prSet/>
      <dgm:spPr/>
      <dgm:t>
        <a:bodyPr/>
        <a:lstStyle/>
        <a:p>
          <a:endParaRPr lang="sr-Latn-RS"/>
        </a:p>
      </dgm:t>
    </dgm:pt>
    <dgm:pt modelId="{AAB03848-95DE-48A8-A83C-813547D96972}">
      <dgm:prSet phldrT="[Text]"/>
      <dgm:spPr/>
      <dgm:t>
        <a:bodyPr/>
        <a:lstStyle/>
        <a:p>
          <a:r>
            <a:rPr lang="sr-Latn-RS" dirty="0"/>
            <a:t>Kriterijumska valjanost</a:t>
          </a:r>
        </a:p>
      </dgm:t>
    </dgm:pt>
    <dgm:pt modelId="{A9ED281C-8685-4D65-9E66-1CBDF857FFA9}" type="parTrans" cxnId="{02AD6B4D-8595-4380-8000-B85F4BE420C2}">
      <dgm:prSet/>
      <dgm:spPr/>
      <dgm:t>
        <a:bodyPr/>
        <a:lstStyle/>
        <a:p>
          <a:endParaRPr lang="sr-Latn-RS"/>
        </a:p>
      </dgm:t>
    </dgm:pt>
    <dgm:pt modelId="{14552B26-1E5D-4426-93EB-714F6236EBAC}" type="sibTrans" cxnId="{02AD6B4D-8595-4380-8000-B85F4BE420C2}">
      <dgm:prSet/>
      <dgm:spPr/>
      <dgm:t>
        <a:bodyPr/>
        <a:lstStyle/>
        <a:p>
          <a:endParaRPr lang="sr-Latn-RS"/>
        </a:p>
      </dgm:t>
    </dgm:pt>
    <dgm:pt modelId="{DC253BA8-78E7-49CF-BEDD-52F8F17EBFC2}">
      <dgm:prSet phldrT="[Text]"/>
      <dgm:spPr/>
      <dgm:t>
        <a:bodyPr/>
        <a:lstStyle/>
        <a:p>
          <a:r>
            <a:rPr lang="sr-Latn-RS" dirty="0" err="1"/>
            <a:t>Prognostička</a:t>
          </a:r>
          <a:r>
            <a:rPr lang="sr-Latn-RS" dirty="0"/>
            <a:t> / konkurentna / </a:t>
          </a:r>
          <a:r>
            <a:rPr lang="sr-Latn-RS" dirty="0" err="1"/>
            <a:t>postdiktivna</a:t>
          </a:r>
          <a:endParaRPr lang="sr-Latn-RS" dirty="0"/>
        </a:p>
      </dgm:t>
    </dgm:pt>
    <dgm:pt modelId="{2F22BC3E-5291-4A16-9A9F-96FF2B052546}" type="parTrans" cxnId="{B80AE97C-76F3-4889-A9D9-CBDB5B0E186D}">
      <dgm:prSet/>
      <dgm:spPr/>
      <dgm:t>
        <a:bodyPr/>
        <a:lstStyle/>
        <a:p>
          <a:endParaRPr lang="sr-Latn-RS"/>
        </a:p>
      </dgm:t>
    </dgm:pt>
    <dgm:pt modelId="{99615D63-28B7-44E6-B367-E92494E28A3A}" type="sibTrans" cxnId="{B80AE97C-76F3-4889-A9D9-CBDB5B0E186D}">
      <dgm:prSet/>
      <dgm:spPr/>
      <dgm:t>
        <a:bodyPr/>
        <a:lstStyle/>
        <a:p>
          <a:endParaRPr lang="sr-Latn-RS"/>
        </a:p>
      </dgm:t>
    </dgm:pt>
    <dgm:pt modelId="{208D7256-0758-4090-A30B-951A20133038}">
      <dgm:prSet phldrT="[Text]"/>
      <dgm:spPr/>
      <dgm:t>
        <a:bodyPr/>
        <a:lstStyle/>
        <a:p>
          <a:r>
            <a:rPr lang="sr-Latn-RS" dirty="0"/>
            <a:t>Diskriminativna valjanost</a:t>
          </a:r>
        </a:p>
      </dgm:t>
    </dgm:pt>
    <dgm:pt modelId="{DB17F178-2EA6-4340-98C2-97AAD1A05701}" type="parTrans" cxnId="{5CC01782-EF2D-45BB-ACCE-F3B564DEA16F}">
      <dgm:prSet/>
      <dgm:spPr/>
      <dgm:t>
        <a:bodyPr/>
        <a:lstStyle/>
        <a:p>
          <a:endParaRPr lang="sr-Latn-RS"/>
        </a:p>
      </dgm:t>
    </dgm:pt>
    <dgm:pt modelId="{658AAF3D-B6E2-4E54-9D07-85C03D7AD629}" type="sibTrans" cxnId="{5CC01782-EF2D-45BB-ACCE-F3B564DEA16F}">
      <dgm:prSet/>
      <dgm:spPr/>
      <dgm:t>
        <a:bodyPr/>
        <a:lstStyle/>
        <a:p>
          <a:endParaRPr lang="sr-Latn-RS"/>
        </a:p>
      </dgm:t>
    </dgm:pt>
    <dgm:pt modelId="{74418F86-7288-42A1-B105-25C94056B2CD}">
      <dgm:prSet phldrT="[Text]"/>
      <dgm:spPr/>
      <dgm:t>
        <a:bodyPr/>
        <a:lstStyle/>
        <a:p>
          <a:r>
            <a:rPr lang="sr-Latn-RS" dirty="0"/>
            <a:t>Konstrukt valjanost</a:t>
          </a:r>
        </a:p>
      </dgm:t>
    </dgm:pt>
    <dgm:pt modelId="{D86C2A37-B799-470B-B66E-81A4964528AE}" type="parTrans" cxnId="{5E3A092F-0018-4DDB-A9D6-DCC8D3ED30BC}">
      <dgm:prSet/>
      <dgm:spPr/>
      <dgm:t>
        <a:bodyPr/>
        <a:lstStyle/>
        <a:p>
          <a:endParaRPr lang="sr-Latn-RS"/>
        </a:p>
      </dgm:t>
    </dgm:pt>
    <dgm:pt modelId="{5FA83B08-CB11-48E1-BC9F-86C2AE5AED72}" type="sibTrans" cxnId="{5E3A092F-0018-4DDB-A9D6-DCC8D3ED30BC}">
      <dgm:prSet/>
      <dgm:spPr/>
      <dgm:t>
        <a:bodyPr/>
        <a:lstStyle/>
        <a:p>
          <a:endParaRPr lang="sr-Latn-RS"/>
        </a:p>
      </dgm:t>
    </dgm:pt>
    <dgm:pt modelId="{348F1B55-F484-40FA-A21F-2B5A07A56F04}">
      <dgm:prSet phldrT="[Text]"/>
      <dgm:spPr/>
      <dgm:t>
        <a:bodyPr/>
        <a:lstStyle/>
        <a:p>
          <a:r>
            <a:rPr lang="sr-Latn-RS" dirty="0"/>
            <a:t>Faktorska valjanost</a:t>
          </a:r>
        </a:p>
      </dgm:t>
    </dgm:pt>
    <dgm:pt modelId="{73AE1A94-3813-4619-B4F2-9E3040D9D275}" type="parTrans" cxnId="{63E29F32-4E09-4E94-9A45-82A27EFF7D90}">
      <dgm:prSet/>
      <dgm:spPr/>
      <dgm:t>
        <a:bodyPr/>
        <a:lstStyle/>
        <a:p>
          <a:endParaRPr lang="sr-Latn-RS"/>
        </a:p>
      </dgm:t>
    </dgm:pt>
    <dgm:pt modelId="{A660B38A-8205-45CE-8F6E-52AD55E9FC0E}" type="sibTrans" cxnId="{63E29F32-4E09-4E94-9A45-82A27EFF7D90}">
      <dgm:prSet/>
      <dgm:spPr/>
      <dgm:t>
        <a:bodyPr/>
        <a:lstStyle/>
        <a:p>
          <a:endParaRPr lang="sr-Latn-RS"/>
        </a:p>
      </dgm:t>
    </dgm:pt>
    <dgm:pt modelId="{0B0C2340-0159-4AB9-80CC-29142DC14926}">
      <dgm:prSet phldrT="[Text]"/>
      <dgm:spPr/>
      <dgm:t>
        <a:bodyPr/>
        <a:lstStyle/>
        <a:p>
          <a:r>
            <a:rPr lang="sr-Latn-RS" dirty="0"/>
            <a:t>Konvergentna i diskriminativna valjanost</a:t>
          </a:r>
        </a:p>
      </dgm:t>
    </dgm:pt>
    <dgm:pt modelId="{D72D7B82-6968-4872-84F8-C3C016039C4A}" type="parTrans" cxnId="{2F33C099-B988-4501-89EA-BFEF6B546C0B}">
      <dgm:prSet/>
      <dgm:spPr/>
      <dgm:t>
        <a:bodyPr/>
        <a:lstStyle/>
        <a:p>
          <a:endParaRPr lang="sr-Latn-RS"/>
        </a:p>
      </dgm:t>
    </dgm:pt>
    <dgm:pt modelId="{3A24DD6E-5B11-48B1-9C05-29BF6F4C7ECB}" type="sibTrans" cxnId="{2F33C099-B988-4501-89EA-BFEF6B546C0B}">
      <dgm:prSet/>
      <dgm:spPr/>
      <dgm:t>
        <a:bodyPr/>
        <a:lstStyle/>
        <a:p>
          <a:endParaRPr lang="sr-Latn-RS"/>
        </a:p>
      </dgm:t>
    </dgm:pt>
    <dgm:pt modelId="{E0EDC5EC-61A9-4AEC-A8E3-51B30B92D543}">
      <dgm:prSet phldrT="[Text]"/>
      <dgm:spPr/>
      <dgm:t>
        <a:bodyPr/>
        <a:lstStyle/>
        <a:p>
          <a:r>
            <a:rPr lang="sr-Latn-RS" dirty="0" err="1"/>
            <a:t>Taksonomska</a:t>
          </a:r>
          <a:r>
            <a:rPr lang="sr-Latn-RS" dirty="0"/>
            <a:t> valjanost</a:t>
          </a:r>
        </a:p>
      </dgm:t>
    </dgm:pt>
    <dgm:pt modelId="{D176D52E-F656-4A65-A362-600C355701EE}" type="parTrans" cxnId="{4AA6F3A3-4E54-4B76-9735-0D4DA42831EC}">
      <dgm:prSet/>
      <dgm:spPr/>
      <dgm:t>
        <a:bodyPr/>
        <a:lstStyle/>
        <a:p>
          <a:endParaRPr lang="sr-Latn-RS"/>
        </a:p>
      </dgm:t>
    </dgm:pt>
    <dgm:pt modelId="{4517A5DE-C667-40A8-B4C6-B43A4288715C}" type="sibTrans" cxnId="{4AA6F3A3-4E54-4B76-9735-0D4DA42831EC}">
      <dgm:prSet/>
      <dgm:spPr/>
      <dgm:t>
        <a:bodyPr/>
        <a:lstStyle/>
        <a:p>
          <a:endParaRPr lang="sr-Latn-RS"/>
        </a:p>
      </dgm:t>
    </dgm:pt>
    <dgm:pt modelId="{8AFC5828-0D5A-4B97-8671-6E06E136FA58}" type="pres">
      <dgm:prSet presAssocID="{93A81914-1E6E-4549-8AD9-69BE9F524678}" presName="Name0" presStyleCnt="0">
        <dgm:presLayoutVars>
          <dgm:dir/>
          <dgm:animLvl val="lvl"/>
          <dgm:resizeHandles val="exact"/>
        </dgm:presLayoutVars>
      </dgm:prSet>
      <dgm:spPr/>
    </dgm:pt>
    <dgm:pt modelId="{57DF8FA2-ED73-4410-94A9-C934430105A4}" type="pres">
      <dgm:prSet presAssocID="{75F650BE-207D-47FF-94EA-FB58552A2DCA}" presName="linNode" presStyleCnt="0"/>
      <dgm:spPr/>
    </dgm:pt>
    <dgm:pt modelId="{8A55AAD2-9536-4D36-A12B-74DF388E4BDB}" type="pres">
      <dgm:prSet presAssocID="{75F650BE-207D-47FF-94EA-FB58552A2DC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6B112A4-F8FD-4D9D-841C-6513AB8A5DCE}" type="pres">
      <dgm:prSet presAssocID="{75F650BE-207D-47FF-94EA-FB58552A2DCA}" presName="descendantText" presStyleLbl="alignAccFollowNode1" presStyleIdx="0" presStyleCnt="3">
        <dgm:presLayoutVars>
          <dgm:bulletEnabled val="1"/>
        </dgm:presLayoutVars>
      </dgm:prSet>
      <dgm:spPr/>
    </dgm:pt>
    <dgm:pt modelId="{15505BBF-ED1C-487C-A64D-5887812C69E2}" type="pres">
      <dgm:prSet presAssocID="{47ADBC0B-8F7A-4352-AC39-5C412B1F6E00}" presName="sp" presStyleCnt="0"/>
      <dgm:spPr/>
    </dgm:pt>
    <dgm:pt modelId="{8AE330C1-525D-45BE-8772-7C70117DB81E}" type="pres">
      <dgm:prSet presAssocID="{AAB03848-95DE-48A8-A83C-813547D96972}" presName="linNode" presStyleCnt="0"/>
      <dgm:spPr/>
    </dgm:pt>
    <dgm:pt modelId="{1FF7CDDE-BCBD-4DA9-908F-A32A66AF64EA}" type="pres">
      <dgm:prSet presAssocID="{AAB03848-95DE-48A8-A83C-813547D969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74CFF9-F4F8-4BED-8BAA-C87B0AFA3F32}" type="pres">
      <dgm:prSet presAssocID="{AAB03848-95DE-48A8-A83C-813547D96972}" presName="descendantText" presStyleLbl="alignAccFollowNode1" presStyleIdx="1" presStyleCnt="3">
        <dgm:presLayoutVars>
          <dgm:bulletEnabled val="1"/>
        </dgm:presLayoutVars>
      </dgm:prSet>
      <dgm:spPr/>
    </dgm:pt>
    <dgm:pt modelId="{7CB8531F-DD10-436F-B3FA-218A69DDD2F6}" type="pres">
      <dgm:prSet presAssocID="{14552B26-1E5D-4426-93EB-714F6236EBAC}" presName="sp" presStyleCnt="0"/>
      <dgm:spPr/>
    </dgm:pt>
    <dgm:pt modelId="{C393DC9B-B838-4A04-9E86-F1EA42F08213}" type="pres">
      <dgm:prSet presAssocID="{74418F86-7288-42A1-B105-25C94056B2CD}" presName="linNode" presStyleCnt="0"/>
      <dgm:spPr/>
    </dgm:pt>
    <dgm:pt modelId="{22711412-26B0-40C1-9FA0-49C54B75354D}" type="pres">
      <dgm:prSet presAssocID="{74418F86-7288-42A1-B105-25C94056B2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B4D71C6-4127-435C-BA27-F7A0D67CE7DE}" type="pres">
      <dgm:prSet presAssocID="{74418F86-7288-42A1-B105-25C94056B2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909A100-E9F2-458F-BF42-A700FEAA3704}" type="presOf" srcId="{208D7256-0758-4090-A30B-951A20133038}" destId="{AE74CFF9-F4F8-4BED-8BAA-C87B0AFA3F32}" srcOrd="0" destOrd="1" presId="urn:microsoft.com/office/officeart/2005/8/layout/vList5"/>
    <dgm:cxn modelId="{3BAA7B17-AC5A-4DCD-8004-A765DA66C4B7}" type="presOf" srcId="{E0EDC5EC-61A9-4AEC-A8E3-51B30B92D543}" destId="{8B4D71C6-4127-435C-BA27-F7A0D67CE7DE}" srcOrd="0" destOrd="2" presId="urn:microsoft.com/office/officeart/2005/8/layout/vList5"/>
    <dgm:cxn modelId="{35FC662B-7FA0-4906-BDBB-24B3C5991D2F}" type="presOf" srcId="{93A81914-1E6E-4549-8AD9-69BE9F524678}" destId="{8AFC5828-0D5A-4B97-8671-6E06E136FA58}" srcOrd="0" destOrd="0" presId="urn:microsoft.com/office/officeart/2005/8/layout/vList5"/>
    <dgm:cxn modelId="{5E3A092F-0018-4DDB-A9D6-DCC8D3ED30BC}" srcId="{93A81914-1E6E-4549-8AD9-69BE9F524678}" destId="{74418F86-7288-42A1-B105-25C94056B2CD}" srcOrd="2" destOrd="0" parTransId="{D86C2A37-B799-470B-B66E-81A4964528AE}" sibTransId="{5FA83B08-CB11-48E1-BC9F-86C2AE5AED72}"/>
    <dgm:cxn modelId="{63E29F32-4E09-4E94-9A45-82A27EFF7D90}" srcId="{74418F86-7288-42A1-B105-25C94056B2CD}" destId="{348F1B55-F484-40FA-A21F-2B5A07A56F04}" srcOrd="0" destOrd="0" parTransId="{73AE1A94-3813-4619-B4F2-9E3040D9D275}" sibTransId="{A660B38A-8205-45CE-8F6E-52AD55E9FC0E}"/>
    <dgm:cxn modelId="{313BA733-04CF-4817-B343-8093DE8F0387}" type="presOf" srcId="{DC253BA8-78E7-49CF-BEDD-52F8F17EBFC2}" destId="{AE74CFF9-F4F8-4BED-8BAA-C87B0AFA3F32}" srcOrd="0" destOrd="0" presId="urn:microsoft.com/office/officeart/2005/8/layout/vList5"/>
    <dgm:cxn modelId="{5D16033D-FD39-4B61-8754-6B1150B05EEA}" type="presOf" srcId="{0B0C2340-0159-4AB9-80CC-29142DC14926}" destId="{8B4D71C6-4127-435C-BA27-F7A0D67CE7DE}" srcOrd="0" destOrd="1" presId="urn:microsoft.com/office/officeart/2005/8/layout/vList5"/>
    <dgm:cxn modelId="{1E747F6C-F6FD-4299-B077-6804AB39C246}" srcId="{75F650BE-207D-47FF-94EA-FB58552A2DCA}" destId="{08CFD74D-3850-4AE0-9A96-3DE9D6479B2D}" srcOrd="1" destOrd="0" parTransId="{F7B329CF-7A3F-4172-B3CA-847FF53E822C}" sibTransId="{13BCE45B-B090-4953-9DE0-D5B3CE7E442F}"/>
    <dgm:cxn modelId="{02AD6B4D-8595-4380-8000-B85F4BE420C2}" srcId="{93A81914-1E6E-4549-8AD9-69BE9F524678}" destId="{AAB03848-95DE-48A8-A83C-813547D96972}" srcOrd="1" destOrd="0" parTransId="{A9ED281C-8685-4D65-9E66-1CBDF857FFA9}" sibTransId="{14552B26-1E5D-4426-93EB-714F6236EBAC}"/>
    <dgm:cxn modelId="{F59FB451-E141-4D22-B8B5-19E27694A787}" type="presOf" srcId="{08CFD74D-3850-4AE0-9A96-3DE9D6479B2D}" destId="{56B112A4-F8FD-4D9D-841C-6513AB8A5DCE}" srcOrd="0" destOrd="1" presId="urn:microsoft.com/office/officeart/2005/8/layout/vList5"/>
    <dgm:cxn modelId="{B80AE97C-76F3-4889-A9D9-CBDB5B0E186D}" srcId="{AAB03848-95DE-48A8-A83C-813547D96972}" destId="{DC253BA8-78E7-49CF-BEDD-52F8F17EBFC2}" srcOrd="0" destOrd="0" parTransId="{2F22BC3E-5291-4A16-9A9F-96FF2B052546}" sibTransId="{99615D63-28B7-44E6-B367-E92494E28A3A}"/>
    <dgm:cxn modelId="{5CC01782-EF2D-45BB-ACCE-F3B564DEA16F}" srcId="{AAB03848-95DE-48A8-A83C-813547D96972}" destId="{208D7256-0758-4090-A30B-951A20133038}" srcOrd="1" destOrd="0" parTransId="{DB17F178-2EA6-4340-98C2-97AAD1A05701}" sibTransId="{658AAF3D-B6E2-4E54-9D07-85C03D7AD629}"/>
    <dgm:cxn modelId="{9D1C1B82-B9CE-4084-800D-5E8B1825194A}" type="presOf" srcId="{AAB03848-95DE-48A8-A83C-813547D96972}" destId="{1FF7CDDE-BCBD-4DA9-908F-A32A66AF64EA}" srcOrd="0" destOrd="0" presId="urn:microsoft.com/office/officeart/2005/8/layout/vList5"/>
    <dgm:cxn modelId="{2214F893-6571-4DF9-9199-FC2BB3B9D2DB}" type="presOf" srcId="{74418F86-7288-42A1-B105-25C94056B2CD}" destId="{22711412-26B0-40C1-9FA0-49C54B75354D}" srcOrd="0" destOrd="0" presId="urn:microsoft.com/office/officeart/2005/8/layout/vList5"/>
    <dgm:cxn modelId="{2F33C099-B988-4501-89EA-BFEF6B546C0B}" srcId="{74418F86-7288-42A1-B105-25C94056B2CD}" destId="{0B0C2340-0159-4AB9-80CC-29142DC14926}" srcOrd="1" destOrd="0" parTransId="{D72D7B82-6968-4872-84F8-C3C016039C4A}" sibTransId="{3A24DD6E-5B11-48B1-9C05-29BF6F4C7ECB}"/>
    <dgm:cxn modelId="{4AA6F3A3-4E54-4B76-9735-0D4DA42831EC}" srcId="{74418F86-7288-42A1-B105-25C94056B2CD}" destId="{E0EDC5EC-61A9-4AEC-A8E3-51B30B92D543}" srcOrd="2" destOrd="0" parTransId="{D176D52E-F656-4A65-A362-600C355701EE}" sibTransId="{4517A5DE-C667-40A8-B4C6-B43A4288715C}"/>
    <dgm:cxn modelId="{FBD443BE-0A0A-42B9-A509-2C4FAB52FC5E}" type="presOf" srcId="{45057E6F-AF0A-4870-85F3-AC6AFA3A5DC3}" destId="{56B112A4-F8FD-4D9D-841C-6513AB8A5DCE}" srcOrd="0" destOrd="0" presId="urn:microsoft.com/office/officeart/2005/8/layout/vList5"/>
    <dgm:cxn modelId="{B29E0ACC-6744-4B49-87B6-3D763069B7E6}" srcId="{75F650BE-207D-47FF-94EA-FB58552A2DCA}" destId="{45057E6F-AF0A-4870-85F3-AC6AFA3A5DC3}" srcOrd="0" destOrd="0" parTransId="{E2AEE2FA-2CAC-4E20-860D-8505E9B37593}" sibTransId="{69E31E29-7A74-48D7-9B5D-AEC2E3B08442}"/>
    <dgm:cxn modelId="{5AB4CCE2-2CF1-4BB1-9A36-8C6FE9A6E1B7}" type="presOf" srcId="{348F1B55-F484-40FA-A21F-2B5A07A56F04}" destId="{8B4D71C6-4127-435C-BA27-F7A0D67CE7DE}" srcOrd="0" destOrd="0" presId="urn:microsoft.com/office/officeart/2005/8/layout/vList5"/>
    <dgm:cxn modelId="{DD0570ED-1C95-4998-BDE5-9A20FE7A61DF}" srcId="{93A81914-1E6E-4549-8AD9-69BE9F524678}" destId="{75F650BE-207D-47FF-94EA-FB58552A2DCA}" srcOrd="0" destOrd="0" parTransId="{D424D3F4-DBE1-4219-B314-5BDFFEE1ADD1}" sibTransId="{47ADBC0B-8F7A-4352-AC39-5C412B1F6E00}"/>
    <dgm:cxn modelId="{391B82EE-45DE-4F53-AAB0-A91CA76AD97A}" type="presOf" srcId="{75F650BE-207D-47FF-94EA-FB58552A2DCA}" destId="{8A55AAD2-9536-4D36-A12B-74DF388E4BDB}" srcOrd="0" destOrd="0" presId="urn:microsoft.com/office/officeart/2005/8/layout/vList5"/>
    <dgm:cxn modelId="{37AAA432-88EA-49E8-B2F3-C9ADEC36E974}" type="presParOf" srcId="{8AFC5828-0D5A-4B97-8671-6E06E136FA58}" destId="{57DF8FA2-ED73-4410-94A9-C934430105A4}" srcOrd="0" destOrd="0" presId="urn:microsoft.com/office/officeart/2005/8/layout/vList5"/>
    <dgm:cxn modelId="{AB35E515-F5FF-4746-B60D-3185D1BCCBD9}" type="presParOf" srcId="{57DF8FA2-ED73-4410-94A9-C934430105A4}" destId="{8A55AAD2-9536-4D36-A12B-74DF388E4BDB}" srcOrd="0" destOrd="0" presId="urn:microsoft.com/office/officeart/2005/8/layout/vList5"/>
    <dgm:cxn modelId="{ED40727E-B6C9-4F96-AB35-49333CFB1061}" type="presParOf" srcId="{57DF8FA2-ED73-4410-94A9-C934430105A4}" destId="{56B112A4-F8FD-4D9D-841C-6513AB8A5DCE}" srcOrd="1" destOrd="0" presId="urn:microsoft.com/office/officeart/2005/8/layout/vList5"/>
    <dgm:cxn modelId="{8357D70E-30A1-4601-9CD6-A94E7FA9A8C4}" type="presParOf" srcId="{8AFC5828-0D5A-4B97-8671-6E06E136FA58}" destId="{15505BBF-ED1C-487C-A64D-5887812C69E2}" srcOrd="1" destOrd="0" presId="urn:microsoft.com/office/officeart/2005/8/layout/vList5"/>
    <dgm:cxn modelId="{C0C26EE5-51BE-4A27-BAB6-9FCC289A6013}" type="presParOf" srcId="{8AFC5828-0D5A-4B97-8671-6E06E136FA58}" destId="{8AE330C1-525D-45BE-8772-7C70117DB81E}" srcOrd="2" destOrd="0" presId="urn:microsoft.com/office/officeart/2005/8/layout/vList5"/>
    <dgm:cxn modelId="{B0BF4849-5ED8-456A-AAA3-9D7560098AF2}" type="presParOf" srcId="{8AE330C1-525D-45BE-8772-7C70117DB81E}" destId="{1FF7CDDE-BCBD-4DA9-908F-A32A66AF64EA}" srcOrd="0" destOrd="0" presId="urn:microsoft.com/office/officeart/2005/8/layout/vList5"/>
    <dgm:cxn modelId="{F1958145-4AC3-4311-946A-490C86953E12}" type="presParOf" srcId="{8AE330C1-525D-45BE-8772-7C70117DB81E}" destId="{AE74CFF9-F4F8-4BED-8BAA-C87B0AFA3F32}" srcOrd="1" destOrd="0" presId="urn:microsoft.com/office/officeart/2005/8/layout/vList5"/>
    <dgm:cxn modelId="{5E0560F3-05DC-4B17-AC99-03D199E04128}" type="presParOf" srcId="{8AFC5828-0D5A-4B97-8671-6E06E136FA58}" destId="{7CB8531F-DD10-436F-B3FA-218A69DDD2F6}" srcOrd="3" destOrd="0" presId="urn:microsoft.com/office/officeart/2005/8/layout/vList5"/>
    <dgm:cxn modelId="{1ABD2C1A-867F-49C9-9AE2-919D2B2C9569}" type="presParOf" srcId="{8AFC5828-0D5A-4B97-8671-6E06E136FA58}" destId="{C393DC9B-B838-4A04-9E86-F1EA42F08213}" srcOrd="4" destOrd="0" presId="urn:microsoft.com/office/officeart/2005/8/layout/vList5"/>
    <dgm:cxn modelId="{C46847CF-D971-44EF-B440-7E0006F92FD1}" type="presParOf" srcId="{C393DC9B-B838-4A04-9E86-F1EA42F08213}" destId="{22711412-26B0-40C1-9FA0-49C54B75354D}" srcOrd="0" destOrd="0" presId="urn:microsoft.com/office/officeart/2005/8/layout/vList5"/>
    <dgm:cxn modelId="{0A6FA15D-F5C4-452A-A7D9-6CC028E2B4F4}" type="presParOf" srcId="{C393DC9B-B838-4A04-9E86-F1EA42F08213}" destId="{8B4D71C6-4127-435C-BA27-F7A0D67CE7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8D2EC-005A-4BC6-8111-E0C3C39B713A}" type="doc">
      <dgm:prSet loTypeId="urn:microsoft.com/office/officeart/2005/8/layout/equation2" loCatId="process" qsTypeId="urn:microsoft.com/office/officeart/2005/8/quickstyle/simple1" qsCatId="simple" csTypeId="urn:microsoft.com/office/officeart/2005/8/colors/accent2_2" csCatId="accent2" phldr="1"/>
      <dgm:spPr/>
    </dgm:pt>
    <dgm:pt modelId="{962E24FF-733F-48E0-8E72-B966DA9730A0}">
      <dgm:prSet phldrT="[Text]"/>
      <dgm:spPr/>
      <dgm:t>
        <a:bodyPr/>
        <a:lstStyle/>
        <a:p>
          <a:r>
            <a:rPr lang="sr-Latn-RS" dirty="0"/>
            <a:t>Ajtem1</a:t>
          </a:r>
        </a:p>
      </dgm:t>
    </dgm:pt>
    <dgm:pt modelId="{97813B45-1B0A-4B68-854B-B8D0D0A84809}" type="parTrans" cxnId="{80469521-7505-4218-8E9C-35B6BF6E6C35}">
      <dgm:prSet/>
      <dgm:spPr/>
      <dgm:t>
        <a:bodyPr/>
        <a:lstStyle/>
        <a:p>
          <a:endParaRPr lang="sr-Latn-RS"/>
        </a:p>
      </dgm:t>
    </dgm:pt>
    <dgm:pt modelId="{7A9E154C-037C-44E8-A1A0-ECD3AB6CDFE9}" type="sibTrans" cxnId="{80469521-7505-4218-8E9C-35B6BF6E6C35}">
      <dgm:prSet/>
      <dgm:spPr/>
      <dgm:t>
        <a:bodyPr/>
        <a:lstStyle/>
        <a:p>
          <a:endParaRPr lang="sr-Latn-RS"/>
        </a:p>
      </dgm:t>
    </dgm:pt>
    <dgm:pt modelId="{98CDCCB8-E63F-4F2C-9D87-74310389848F}">
      <dgm:prSet phldrT="[Text]"/>
      <dgm:spPr/>
      <dgm:t>
        <a:bodyPr/>
        <a:lstStyle/>
        <a:p>
          <a:r>
            <a:rPr lang="sr-Latn-RS" dirty="0"/>
            <a:t>Ajtem2</a:t>
          </a:r>
        </a:p>
      </dgm:t>
    </dgm:pt>
    <dgm:pt modelId="{A02629C6-FA29-46D3-B025-6C246D9D7378}" type="parTrans" cxnId="{69017065-4879-4821-8033-2C61A76E7A91}">
      <dgm:prSet/>
      <dgm:spPr/>
      <dgm:t>
        <a:bodyPr/>
        <a:lstStyle/>
        <a:p>
          <a:endParaRPr lang="sr-Latn-RS"/>
        </a:p>
      </dgm:t>
    </dgm:pt>
    <dgm:pt modelId="{44DA249E-091E-4A5E-AA3B-FDFE282A9C73}" type="sibTrans" cxnId="{69017065-4879-4821-8033-2C61A76E7A91}">
      <dgm:prSet/>
      <dgm:spPr/>
      <dgm:t>
        <a:bodyPr/>
        <a:lstStyle/>
        <a:p>
          <a:endParaRPr lang="sr-Latn-RS"/>
        </a:p>
      </dgm:t>
    </dgm:pt>
    <dgm:pt modelId="{BB67F99F-237F-4AC9-BB6D-F943282B3E5F}">
      <dgm:prSet phldrT="[Text]"/>
      <dgm:spPr/>
      <dgm:t>
        <a:bodyPr/>
        <a:lstStyle/>
        <a:p>
          <a:r>
            <a:rPr lang="sr-Latn-RS" dirty="0"/>
            <a:t>Komponenta</a:t>
          </a:r>
        </a:p>
      </dgm:t>
    </dgm:pt>
    <dgm:pt modelId="{5F1B3811-8091-4E38-9A65-D40373ED486A}" type="parTrans" cxnId="{800E71D0-FAE7-431D-96D7-1C618943F5F4}">
      <dgm:prSet/>
      <dgm:spPr/>
      <dgm:t>
        <a:bodyPr/>
        <a:lstStyle/>
        <a:p>
          <a:endParaRPr lang="sr-Latn-RS"/>
        </a:p>
      </dgm:t>
    </dgm:pt>
    <dgm:pt modelId="{AB52D043-5068-4BAB-85A8-4AF6AB653965}" type="sibTrans" cxnId="{800E71D0-FAE7-431D-96D7-1C618943F5F4}">
      <dgm:prSet/>
      <dgm:spPr/>
      <dgm:t>
        <a:bodyPr/>
        <a:lstStyle/>
        <a:p>
          <a:endParaRPr lang="sr-Latn-RS"/>
        </a:p>
      </dgm:t>
    </dgm:pt>
    <dgm:pt modelId="{AD96A767-63E9-44D6-987A-6ECE14C4818A}">
      <dgm:prSet phldrT="[Text]"/>
      <dgm:spPr/>
      <dgm:t>
        <a:bodyPr/>
        <a:lstStyle/>
        <a:p>
          <a:r>
            <a:rPr lang="sr-Latn-RS" dirty="0"/>
            <a:t>Ajtem3</a:t>
          </a:r>
        </a:p>
      </dgm:t>
    </dgm:pt>
    <dgm:pt modelId="{90CE4436-C12C-4164-B7CF-C071EC2E56D2}" type="parTrans" cxnId="{F863370B-77B8-464D-8468-50E76A4BF9F9}">
      <dgm:prSet/>
      <dgm:spPr/>
      <dgm:t>
        <a:bodyPr/>
        <a:lstStyle/>
        <a:p>
          <a:endParaRPr lang="sr-Latn-RS"/>
        </a:p>
      </dgm:t>
    </dgm:pt>
    <dgm:pt modelId="{69222998-CD3C-47CE-8A48-6C3C37CF7D52}" type="sibTrans" cxnId="{F863370B-77B8-464D-8468-50E76A4BF9F9}">
      <dgm:prSet/>
      <dgm:spPr/>
      <dgm:t>
        <a:bodyPr/>
        <a:lstStyle/>
        <a:p>
          <a:endParaRPr lang="sr-Latn-RS"/>
        </a:p>
      </dgm:t>
    </dgm:pt>
    <dgm:pt modelId="{714BA8E8-AF03-4E5D-8F7D-3CECE9A140A0}">
      <dgm:prSet phldrT="[Text]"/>
      <dgm:spPr/>
      <dgm:t>
        <a:bodyPr/>
        <a:lstStyle/>
        <a:p>
          <a:r>
            <a:rPr lang="sr-Latn-RS" dirty="0"/>
            <a:t>Ajtem4</a:t>
          </a:r>
        </a:p>
      </dgm:t>
    </dgm:pt>
    <dgm:pt modelId="{84F47B4F-721D-49CA-8980-C1089BC802E8}" type="parTrans" cxnId="{B8755502-4542-4199-BB17-AE44744A6658}">
      <dgm:prSet/>
      <dgm:spPr/>
      <dgm:t>
        <a:bodyPr/>
        <a:lstStyle/>
        <a:p>
          <a:endParaRPr lang="sr-Latn-RS"/>
        </a:p>
      </dgm:t>
    </dgm:pt>
    <dgm:pt modelId="{A6640A58-BEB2-4A14-8F51-645FBEF32236}" type="sibTrans" cxnId="{B8755502-4542-4199-BB17-AE44744A6658}">
      <dgm:prSet/>
      <dgm:spPr/>
      <dgm:t>
        <a:bodyPr/>
        <a:lstStyle/>
        <a:p>
          <a:endParaRPr lang="sr-Latn-RS"/>
        </a:p>
      </dgm:t>
    </dgm:pt>
    <dgm:pt modelId="{21D60253-2DF0-4A85-909A-E468876EDCA1}" type="pres">
      <dgm:prSet presAssocID="{0EB8D2EC-005A-4BC6-8111-E0C3C39B713A}" presName="Name0" presStyleCnt="0">
        <dgm:presLayoutVars>
          <dgm:dir/>
          <dgm:resizeHandles val="exact"/>
        </dgm:presLayoutVars>
      </dgm:prSet>
      <dgm:spPr/>
    </dgm:pt>
    <dgm:pt modelId="{765ADD25-5E34-456E-B8CA-7E823FB66242}" type="pres">
      <dgm:prSet presAssocID="{0EB8D2EC-005A-4BC6-8111-E0C3C39B713A}" presName="vNodes" presStyleCnt="0"/>
      <dgm:spPr/>
    </dgm:pt>
    <dgm:pt modelId="{37E067D5-2990-45BD-95D2-187D21C91470}" type="pres">
      <dgm:prSet presAssocID="{962E24FF-733F-48E0-8E72-B966DA9730A0}" presName="node" presStyleLbl="node1" presStyleIdx="0" presStyleCnt="5">
        <dgm:presLayoutVars>
          <dgm:bulletEnabled val="1"/>
        </dgm:presLayoutVars>
      </dgm:prSet>
      <dgm:spPr/>
    </dgm:pt>
    <dgm:pt modelId="{D739944E-6FA5-4A65-BB16-8685AB7AB166}" type="pres">
      <dgm:prSet presAssocID="{7A9E154C-037C-44E8-A1A0-ECD3AB6CDFE9}" presName="spacerT" presStyleCnt="0"/>
      <dgm:spPr/>
    </dgm:pt>
    <dgm:pt modelId="{1AD84A27-2C72-4280-90A7-513C2830ED80}" type="pres">
      <dgm:prSet presAssocID="{7A9E154C-037C-44E8-A1A0-ECD3AB6CDFE9}" presName="sibTrans" presStyleLbl="sibTrans2D1" presStyleIdx="0" presStyleCnt="4"/>
      <dgm:spPr/>
    </dgm:pt>
    <dgm:pt modelId="{1F7D77F2-B72E-4043-B549-A393AC1B3628}" type="pres">
      <dgm:prSet presAssocID="{7A9E154C-037C-44E8-A1A0-ECD3AB6CDFE9}" presName="spacerB" presStyleCnt="0"/>
      <dgm:spPr/>
    </dgm:pt>
    <dgm:pt modelId="{D2C7B9AE-1AAD-45CE-BDB0-FF6FE48C6EE6}" type="pres">
      <dgm:prSet presAssocID="{98CDCCB8-E63F-4F2C-9D87-74310389848F}" presName="node" presStyleLbl="node1" presStyleIdx="1" presStyleCnt="5">
        <dgm:presLayoutVars>
          <dgm:bulletEnabled val="1"/>
        </dgm:presLayoutVars>
      </dgm:prSet>
      <dgm:spPr/>
    </dgm:pt>
    <dgm:pt modelId="{80CCE49A-FBCF-4E8F-B44F-BC3CEFD665F8}" type="pres">
      <dgm:prSet presAssocID="{44DA249E-091E-4A5E-AA3B-FDFE282A9C73}" presName="spacerT" presStyleCnt="0"/>
      <dgm:spPr/>
    </dgm:pt>
    <dgm:pt modelId="{6B08EDDA-1F9C-4C7A-B7B6-36E9DF35FE07}" type="pres">
      <dgm:prSet presAssocID="{44DA249E-091E-4A5E-AA3B-FDFE282A9C73}" presName="sibTrans" presStyleLbl="sibTrans2D1" presStyleIdx="1" presStyleCnt="4"/>
      <dgm:spPr/>
    </dgm:pt>
    <dgm:pt modelId="{53456E36-1CF8-4ACA-B664-07847F6E3146}" type="pres">
      <dgm:prSet presAssocID="{44DA249E-091E-4A5E-AA3B-FDFE282A9C73}" presName="spacerB" presStyleCnt="0"/>
      <dgm:spPr/>
    </dgm:pt>
    <dgm:pt modelId="{C2D804D4-C78D-4957-B960-6A8F310C3D6F}" type="pres">
      <dgm:prSet presAssocID="{AD96A767-63E9-44D6-987A-6ECE14C4818A}" presName="node" presStyleLbl="node1" presStyleIdx="2" presStyleCnt="5">
        <dgm:presLayoutVars>
          <dgm:bulletEnabled val="1"/>
        </dgm:presLayoutVars>
      </dgm:prSet>
      <dgm:spPr/>
    </dgm:pt>
    <dgm:pt modelId="{C0818387-091C-4DB8-8D7F-682F2A919E95}" type="pres">
      <dgm:prSet presAssocID="{69222998-CD3C-47CE-8A48-6C3C37CF7D52}" presName="spacerT" presStyleCnt="0"/>
      <dgm:spPr/>
    </dgm:pt>
    <dgm:pt modelId="{A97A0DD3-EF81-4560-B2DF-5EDCE7E87AC0}" type="pres">
      <dgm:prSet presAssocID="{69222998-CD3C-47CE-8A48-6C3C37CF7D52}" presName="sibTrans" presStyleLbl="sibTrans2D1" presStyleIdx="2" presStyleCnt="4"/>
      <dgm:spPr/>
    </dgm:pt>
    <dgm:pt modelId="{92380ABB-F3E9-45F0-B321-BAE7AF30BB67}" type="pres">
      <dgm:prSet presAssocID="{69222998-CD3C-47CE-8A48-6C3C37CF7D52}" presName="spacerB" presStyleCnt="0"/>
      <dgm:spPr/>
    </dgm:pt>
    <dgm:pt modelId="{340682B2-A6A4-469E-B8DE-BD9CD4B80A39}" type="pres">
      <dgm:prSet presAssocID="{714BA8E8-AF03-4E5D-8F7D-3CECE9A140A0}" presName="node" presStyleLbl="node1" presStyleIdx="3" presStyleCnt="5">
        <dgm:presLayoutVars>
          <dgm:bulletEnabled val="1"/>
        </dgm:presLayoutVars>
      </dgm:prSet>
      <dgm:spPr/>
    </dgm:pt>
    <dgm:pt modelId="{2DE5D260-F7FB-4CF9-B577-30058E67878C}" type="pres">
      <dgm:prSet presAssocID="{0EB8D2EC-005A-4BC6-8111-E0C3C39B713A}" presName="sibTransLast" presStyleLbl="sibTrans2D1" presStyleIdx="3" presStyleCnt="4"/>
      <dgm:spPr/>
    </dgm:pt>
    <dgm:pt modelId="{3EEF076E-63CD-44EF-9DFD-4DDF41447380}" type="pres">
      <dgm:prSet presAssocID="{0EB8D2EC-005A-4BC6-8111-E0C3C39B713A}" presName="connectorText" presStyleLbl="sibTrans2D1" presStyleIdx="3" presStyleCnt="4"/>
      <dgm:spPr/>
    </dgm:pt>
    <dgm:pt modelId="{38E84D00-F435-4579-9DDD-F0C017BBCA67}" type="pres">
      <dgm:prSet presAssocID="{0EB8D2EC-005A-4BC6-8111-E0C3C39B713A}" presName="lastNode" presStyleLbl="node1" presStyleIdx="4" presStyleCnt="5" custScaleX="87177" custScaleY="68390">
        <dgm:presLayoutVars>
          <dgm:bulletEnabled val="1"/>
        </dgm:presLayoutVars>
      </dgm:prSet>
      <dgm:spPr/>
    </dgm:pt>
  </dgm:ptLst>
  <dgm:cxnLst>
    <dgm:cxn modelId="{B8755502-4542-4199-BB17-AE44744A6658}" srcId="{0EB8D2EC-005A-4BC6-8111-E0C3C39B713A}" destId="{714BA8E8-AF03-4E5D-8F7D-3CECE9A140A0}" srcOrd="3" destOrd="0" parTransId="{84F47B4F-721D-49CA-8980-C1089BC802E8}" sibTransId="{A6640A58-BEB2-4A14-8F51-645FBEF32236}"/>
    <dgm:cxn modelId="{F863370B-77B8-464D-8468-50E76A4BF9F9}" srcId="{0EB8D2EC-005A-4BC6-8111-E0C3C39B713A}" destId="{AD96A767-63E9-44D6-987A-6ECE14C4818A}" srcOrd="2" destOrd="0" parTransId="{90CE4436-C12C-4164-B7CF-C071EC2E56D2}" sibTransId="{69222998-CD3C-47CE-8A48-6C3C37CF7D52}"/>
    <dgm:cxn modelId="{80469521-7505-4218-8E9C-35B6BF6E6C35}" srcId="{0EB8D2EC-005A-4BC6-8111-E0C3C39B713A}" destId="{962E24FF-733F-48E0-8E72-B966DA9730A0}" srcOrd="0" destOrd="0" parTransId="{97813B45-1B0A-4B68-854B-B8D0D0A84809}" sibTransId="{7A9E154C-037C-44E8-A1A0-ECD3AB6CDFE9}"/>
    <dgm:cxn modelId="{58039A29-9033-4AEE-A897-657856FB1571}" type="presOf" srcId="{714BA8E8-AF03-4E5D-8F7D-3CECE9A140A0}" destId="{340682B2-A6A4-469E-B8DE-BD9CD4B80A39}" srcOrd="0" destOrd="0" presId="urn:microsoft.com/office/officeart/2005/8/layout/equation2"/>
    <dgm:cxn modelId="{DFFD4232-C62F-407F-93CD-538C2D82ED68}" type="presOf" srcId="{A6640A58-BEB2-4A14-8F51-645FBEF32236}" destId="{3EEF076E-63CD-44EF-9DFD-4DDF41447380}" srcOrd="1" destOrd="0" presId="urn:microsoft.com/office/officeart/2005/8/layout/equation2"/>
    <dgm:cxn modelId="{69017065-4879-4821-8033-2C61A76E7A91}" srcId="{0EB8D2EC-005A-4BC6-8111-E0C3C39B713A}" destId="{98CDCCB8-E63F-4F2C-9D87-74310389848F}" srcOrd="1" destOrd="0" parTransId="{A02629C6-FA29-46D3-B025-6C246D9D7378}" sibTransId="{44DA249E-091E-4A5E-AA3B-FDFE282A9C73}"/>
    <dgm:cxn modelId="{CEF34E46-5416-4297-A914-2C2E31DDCCFC}" type="presOf" srcId="{44DA249E-091E-4A5E-AA3B-FDFE282A9C73}" destId="{6B08EDDA-1F9C-4C7A-B7B6-36E9DF35FE07}" srcOrd="0" destOrd="0" presId="urn:microsoft.com/office/officeart/2005/8/layout/equation2"/>
    <dgm:cxn modelId="{B75B8B7C-D391-4091-95F6-EB6ADEC6E8D3}" type="presOf" srcId="{69222998-CD3C-47CE-8A48-6C3C37CF7D52}" destId="{A97A0DD3-EF81-4560-B2DF-5EDCE7E87AC0}" srcOrd="0" destOrd="0" presId="urn:microsoft.com/office/officeart/2005/8/layout/equation2"/>
    <dgm:cxn modelId="{66929581-4FC1-4B13-AB61-96243778B57B}" type="presOf" srcId="{A6640A58-BEB2-4A14-8F51-645FBEF32236}" destId="{2DE5D260-F7FB-4CF9-B577-30058E67878C}" srcOrd="0" destOrd="0" presId="urn:microsoft.com/office/officeart/2005/8/layout/equation2"/>
    <dgm:cxn modelId="{667DCD83-64CF-4D0D-88B8-48AB09A83228}" type="presOf" srcId="{7A9E154C-037C-44E8-A1A0-ECD3AB6CDFE9}" destId="{1AD84A27-2C72-4280-90A7-513C2830ED80}" srcOrd="0" destOrd="0" presId="urn:microsoft.com/office/officeart/2005/8/layout/equation2"/>
    <dgm:cxn modelId="{772C3CBF-259B-4EE8-947B-6C1854D85B62}" type="presOf" srcId="{98CDCCB8-E63F-4F2C-9D87-74310389848F}" destId="{D2C7B9AE-1AAD-45CE-BDB0-FF6FE48C6EE6}" srcOrd="0" destOrd="0" presId="urn:microsoft.com/office/officeart/2005/8/layout/equation2"/>
    <dgm:cxn modelId="{800E71D0-FAE7-431D-96D7-1C618943F5F4}" srcId="{0EB8D2EC-005A-4BC6-8111-E0C3C39B713A}" destId="{BB67F99F-237F-4AC9-BB6D-F943282B3E5F}" srcOrd="4" destOrd="0" parTransId="{5F1B3811-8091-4E38-9A65-D40373ED486A}" sibTransId="{AB52D043-5068-4BAB-85A8-4AF6AB653965}"/>
    <dgm:cxn modelId="{D21FC1D1-3806-47D1-97F8-01E8788DE63D}" type="presOf" srcId="{BB67F99F-237F-4AC9-BB6D-F943282B3E5F}" destId="{38E84D00-F435-4579-9DDD-F0C017BBCA67}" srcOrd="0" destOrd="0" presId="urn:microsoft.com/office/officeart/2005/8/layout/equation2"/>
    <dgm:cxn modelId="{267F2CD9-F067-4490-811E-4B7A11491C65}" type="presOf" srcId="{962E24FF-733F-48E0-8E72-B966DA9730A0}" destId="{37E067D5-2990-45BD-95D2-187D21C91470}" srcOrd="0" destOrd="0" presId="urn:microsoft.com/office/officeart/2005/8/layout/equation2"/>
    <dgm:cxn modelId="{449AE5DB-2C97-4AE2-8A5E-4ECA010F6B39}" type="presOf" srcId="{AD96A767-63E9-44D6-987A-6ECE14C4818A}" destId="{C2D804D4-C78D-4957-B960-6A8F310C3D6F}" srcOrd="0" destOrd="0" presId="urn:microsoft.com/office/officeart/2005/8/layout/equation2"/>
    <dgm:cxn modelId="{BD7153E3-E1D4-42F8-880A-0DB5A465A045}" type="presOf" srcId="{0EB8D2EC-005A-4BC6-8111-E0C3C39B713A}" destId="{21D60253-2DF0-4A85-909A-E468876EDCA1}" srcOrd="0" destOrd="0" presId="urn:microsoft.com/office/officeart/2005/8/layout/equation2"/>
    <dgm:cxn modelId="{4ECFE0F3-32E6-4AB0-8F8D-C062C3523A10}" type="presParOf" srcId="{21D60253-2DF0-4A85-909A-E468876EDCA1}" destId="{765ADD25-5E34-456E-B8CA-7E823FB66242}" srcOrd="0" destOrd="0" presId="urn:microsoft.com/office/officeart/2005/8/layout/equation2"/>
    <dgm:cxn modelId="{8FF6E056-497E-4487-872D-43A831D27019}" type="presParOf" srcId="{765ADD25-5E34-456E-B8CA-7E823FB66242}" destId="{37E067D5-2990-45BD-95D2-187D21C91470}" srcOrd="0" destOrd="0" presId="urn:microsoft.com/office/officeart/2005/8/layout/equation2"/>
    <dgm:cxn modelId="{9DB7E9D5-A14F-48CF-AE4B-BB2BF43A08F0}" type="presParOf" srcId="{765ADD25-5E34-456E-B8CA-7E823FB66242}" destId="{D739944E-6FA5-4A65-BB16-8685AB7AB166}" srcOrd="1" destOrd="0" presId="urn:microsoft.com/office/officeart/2005/8/layout/equation2"/>
    <dgm:cxn modelId="{769BCE92-B463-4263-9148-53DDA9ED4D4B}" type="presParOf" srcId="{765ADD25-5E34-456E-B8CA-7E823FB66242}" destId="{1AD84A27-2C72-4280-90A7-513C2830ED80}" srcOrd="2" destOrd="0" presId="urn:microsoft.com/office/officeart/2005/8/layout/equation2"/>
    <dgm:cxn modelId="{2B17B134-5BE7-4695-B089-D62A9C23FC1A}" type="presParOf" srcId="{765ADD25-5E34-456E-B8CA-7E823FB66242}" destId="{1F7D77F2-B72E-4043-B549-A393AC1B3628}" srcOrd="3" destOrd="0" presId="urn:microsoft.com/office/officeart/2005/8/layout/equation2"/>
    <dgm:cxn modelId="{0E848A00-2906-42D5-B477-F5C37B91B942}" type="presParOf" srcId="{765ADD25-5E34-456E-B8CA-7E823FB66242}" destId="{D2C7B9AE-1AAD-45CE-BDB0-FF6FE48C6EE6}" srcOrd="4" destOrd="0" presId="urn:microsoft.com/office/officeart/2005/8/layout/equation2"/>
    <dgm:cxn modelId="{4E814AE7-F607-4DF5-94CD-0C06BF6A2798}" type="presParOf" srcId="{765ADD25-5E34-456E-B8CA-7E823FB66242}" destId="{80CCE49A-FBCF-4E8F-B44F-BC3CEFD665F8}" srcOrd="5" destOrd="0" presId="urn:microsoft.com/office/officeart/2005/8/layout/equation2"/>
    <dgm:cxn modelId="{D56560B8-5C9A-4858-9C2F-931A7A42F435}" type="presParOf" srcId="{765ADD25-5E34-456E-B8CA-7E823FB66242}" destId="{6B08EDDA-1F9C-4C7A-B7B6-36E9DF35FE07}" srcOrd="6" destOrd="0" presId="urn:microsoft.com/office/officeart/2005/8/layout/equation2"/>
    <dgm:cxn modelId="{8A80B287-B022-47CA-BA4A-B95C1C13DEF9}" type="presParOf" srcId="{765ADD25-5E34-456E-B8CA-7E823FB66242}" destId="{53456E36-1CF8-4ACA-B664-07847F6E3146}" srcOrd="7" destOrd="0" presId="urn:microsoft.com/office/officeart/2005/8/layout/equation2"/>
    <dgm:cxn modelId="{985797FC-031B-46E5-8E0E-9D46684BCA6F}" type="presParOf" srcId="{765ADD25-5E34-456E-B8CA-7E823FB66242}" destId="{C2D804D4-C78D-4957-B960-6A8F310C3D6F}" srcOrd="8" destOrd="0" presId="urn:microsoft.com/office/officeart/2005/8/layout/equation2"/>
    <dgm:cxn modelId="{9CCF242F-780E-4610-A555-2B470877B49B}" type="presParOf" srcId="{765ADD25-5E34-456E-B8CA-7E823FB66242}" destId="{C0818387-091C-4DB8-8D7F-682F2A919E95}" srcOrd="9" destOrd="0" presId="urn:microsoft.com/office/officeart/2005/8/layout/equation2"/>
    <dgm:cxn modelId="{08E96A90-0EA3-4CDD-82D1-5B037EF21CBC}" type="presParOf" srcId="{765ADD25-5E34-456E-B8CA-7E823FB66242}" destId="{A97A0DD3-EF81-4560-B2DF-5EDCE7E87AC0}" srcOrd="10" destOrd="0" presId="urn:microsoft.com/office/officeart/2005/8/layout/equation2"/>
    <dgm:cxn modelId="{272BCC72-4726-470A-AE7A-D131CBDDAD31}" type="presParOf" srcId="{765ADD25-5E34-456E-B8CA-7E823FB66242}" destId="{92380ABB-F3E9-45F0-B321-BAE7AF30BB67}" srcOrd="11" destOrd="0" presId="urn:microsoft.com/office/officeart/2005/8/layout/equation2"/>
    <dgm:cxn modelId="{A983CF91-7555-4F05-9BE1-FDF8759029E7}" type="presParOf" srcId="{765ADD25-5E34-456E-B8CA-7E823FB66242}" destId="{340682B2-A6A4-469E-B8DE-BD9CD4B80A39}" srcOrd="12" destOrd="0" presId="urn:microsoft.com/office/officeart/2005/8/layout/equation2"/>
    <dgm:cxn modelId="{CEF73C26-FB09-4EB4-892E-EACFCA470376}" type="presParOf" srcId="{21D60253-2DF0-4A85-909A-E468876EDCA1}" destId="{2DE5D260-F7FB-4CF9-B577-30058E67878C}" srcOrd="1" destOrd="0" presId="urn:microsoft.com/office/officeart/2005/8/layout/equation2"/>
    <dgm:cxn modelId="{3980740D-712A-4AB9-8272-77941737730B}" type="presParOf" srcId="{2DE5D260-F7FB-4CF9-B577-30058E67878C}" destId="{3EEF076E-63CD-44EF-9DFD-4DDF41447380}" srcOrd="0" destOrd="0" presId="urn:microsoft.com/office/officeart/2005/8/layout/equation2"/>
    <dgm:cxn modelId="{1E5B651B-C3DE-4F9D-B23D-CFC0752F4898}" type="presParOf" srcId="{21D60253-2DF0-4A85-909A-E468876EDCA1}" destId="{38E84D00-F435-4579-9DDD-F0C017BBCA6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8D2EC-005A-4BC6-8111-E0C3C39B713A}" type="doc">
      <dgm:prSet loTypeId="urn:microsoft.com/office/officeart/2005/8/layout/equation2" loCatId="process" qsTypeId="urn:microsoft.com/office/officeart/2005/8/quickstyle/simple1" qsCatId="simple" csTypeId="urn:microsoft.com/office/officeart/2005/8/colors/accent2_2" csCatId="accent2" phldr="1"/>
      <dgm:spPr/>
    </dgm:pt>
    <dgm:pt modelId="{962E24FF-733F-48E0-8E72-B966DA9730A0}">
      <dgm:prSet phldrT="[Text]"/>
      <dgm:spPr/>
      <dgm:t>
        <a:bodyPr/>
        <a:lstStyle/>
        <a:p>
          <a:r>
            <a:rPr lang="sr-Latn-RS" dirty="0"/>
            <a:t>Ajtem1</a:t>
          </a:r>
        </a:p>
      </dgm:t>
    </dgm:pt>
    <dgm:pt modelId="{97813B45-1B0A-4B68-854B-B8D0D0A84809}" type="parTrans" cxnId="{80469521-7505-4218-8E9C-35B6BF6E6C35}">
      <dgm:prSet/>
      <dgm:spPr/>
      <dgm:t>
        <a:bodyPr/>
        <a:lstStyle/>
        <a:p>
          <a:endParaRPr lang="sr-Latn-RS"/>
        </a:p>
      </dgm:t>
    </dgm:pt>
    <dgm:pt modelId="{7A9E154C-037C-44E8-A1A0-ECD3AB6CDFE9}" type="sibTrans" cxnId="{80469521-7505-4218-8E9C-35B6BF6E6C35}">
      <dgm:prSet/>
      <dgm:spPr/>
      <dgm:t>
        <a:bodyPr/>
        <a:lstStyle/>
        <a:p>
          <a:endParaRPr lang="sr-Latn-RS"/>
        </a:p>
      </dgm:t>
    </dgm:pt>
    <dgm:pt modelId="{98CDCCB8-E63F-4F2C-9D87-74310389848F}">
      <dgm:prSet phldrT="[Text]"/>
      <dgm:spPr/>
      <dgm:t>
        <a:bodyPr/>
        <a:lstStyle/>
        <a:p>
          <a:r>
            <a:rPr lang="sr-Latn-RS" dirty="0"/>
            <a:t>Ajtem2</a:t>
          </a:r>
        </a:p>
      </dgm:t>
    </dgm:pt>
    <dgm:pt modelId="{A02629C6-FA29-46D3-B025-6C246D9D7378}" type="parTrans" cxnId="{69017065-4879-4821-8033-2C61A76E7A91}">
      <dgm:prSet/>
      <dgm:spPr/>
      <dgm:t>
        <a:bodyPr/>
        <a:lstStyle/>
        <a:p>
          <a:endParaRPr lang="sr-Latn-RS"/>
        </a:p>
      </dgm:t>
    </dgm:pt>
    <dgm:pt modelId="{44DA249E-091E-4A5E-AA3B-FDFE282A9C73}" type="sibTrans" cxnId="{69017065-4879-4821-8033-2C61A76E7A91}">
      <dgm:prSet/>
      <dgm:spPr/>
      <dgm:t>
        <a:bodyPr/>
        <a:lstStyle/>
        <a:p>
          <a:endParaRPr lang="sr-Latn-RS"/>
        </a:p>
      </dgm:t>
    </dgm:pt>
    <dgm:pt modelId="{BB67F99F-237F-4AC9-BB6D-F943282B3E5F}">
      <dgm:prSet phldrT="[Text]"/>
      <dgm:spPr/>
      <dgm:t>
        <a:bodyPr/>
        <a:lstStyle/>
        <a:p>
          <a:r>
            <a:rPr lang="sr-Latn-RS" dirty="0"/>
            <a:t>Komponenta</a:t>
          </a:r>
        </a:p>
      </dgm:t>
    </dgm:pt>
    <dgm:pt modelId="{5F1B3811-8091-4E38-9A65-D40373ED486A}" type="parTrans" cxnId="{800E71D0-FAE7-431D-96D7-1C618943F5F4}">
      <dgm:prSet/>
      <dgm:spPr/>
      <dgm:t>
        <a:bodyPr/>
        <a:lstStyle/>
        <a:p>
          <a:endParaRPr lang="sr-Latn-RS"/>
        </a:p>
      </dgm:t>
    </dgm:pt>
    <dgm:pt modelId="{AB52D043-5068-4BAB-85A8-4AF6AB653965}" type="sibTrans" cxnId="{800E71D0-FAE7-431D-96D7-1C618943F5F4}">
      <dgm:prSet/>
      <dgm:spPr/>
      <dgm:t>
        <a:bodyPr/>
        <a:lstStyle/>
        <a:p>
          <a:endParaRPr lang="sr-Latn-RS"/>
        </a:p>
      </dgm:t>
    </dgm:pt>
    <dgm:pt modelId="{AD96A767-63E9-44D6-987A-6ECE14C4818A}">
      <dgm:prSet phldrT="[Text]"/>
      <dgm:spPr/>
      <dgm:t>
        <a:bodyPr/>
        <a:lstStyle/>
        <a:p>
          <a:r>
            <a:rPr lang="sr-Latn-RS" dirty="0"/>
            <a:t>Ajtem3</a:t>
          </a:r>
        </a:p>
      </dgm:t>
    </dgm:pt>
    <dgm:pt modelId="{90CE4436-C12C-4164-B7CF-C071EC2E56D2}" type="parTrans" cxnId="{F863370B-77B8-464D-8468-50E76A4BF9F9}">
      <dgm:prSet/>
      <dgm:spPr/>
      <dgm:t>
        <a:bodyPr/>
        <a:lstStyle/>
        <a:p>
          <a:endParaRPr lang="sr-Latn-RS"/>
        </a:p>
      </dgm:t>
    </dgm:pt>
    <dgm:pt modelId="{69222998-CD3C-47CE-8A48-6C3C37CF7D52}" type="sibTrans" cxnId="{F863370B-77B8-464D-8468-50E76A4BF9F9}">
      <dgm:prSet/>
      <dgm:spPr/>
      <dgm:t>
        <a:bodyPr/>
        <a:lstStyle/>
        <a:p>
          <a:endParaRPr lang="sr-Latn-RS"/>
        </a:p>
      </dgm:t>
    </dgm:pt>
    <dgm:pt modelId="{714BA8E8-AF03-4E5D-8F7D-3CECE9A140A0}">
      <dgm:prSet phldrT="[Text]"/>
      <dgm:spPr/>
      <dgm:t>
        <a:bodyPr/>
        <a:lstStyle/>
        <a:p>
          <a:r>
            <a:rPr lang="sr-Latn-RS" dirty="0"/>
            <a:t>Ajtem4</a:t>
          </a:r>
        </a:p>
      </dgm:t>
    </dgm:pt>
    <dgm:pt modelId="{84F47B4F-721D-49CA-8980-C1089BC802E8}" type="parTrans" cxnId="{B8755502-4542-4199-BB17-AE44744A6658}">
      <dgm:prSet/>
      <dgm:spPr/>
      <dgm:t>
        <a:bodyPr/>
        <a:lstStyle/>
        <a:p>
          <a:endParaRPr lang="sr-Latn-RS"/>
        </a:p>
      </dgm:t>
    </dgm:pt>
    <dgm:pt modelId="{A6640A58-BEB2-4A14-8F51-645FBEF32236}" type="sibTrans" cxnId="{B8755502-4542-4199-BB17-AE44744A6658}">
      <dgm:prSet/>
      <dgm:spPr/>
      <dgm:t>
        <a:bodyPr/>
        <a:lstStyle/>
        <a:p>
          <a:endParaRPr lang="sr-Latn-RS"/>
        </a:p>
      </dgm:t>
    </dgm:pt>
    <dgm:pt modelId="{21D60253-2DF0-4A85-909A-E468876EDCA1}" type="pres">
      <dgm:prSet presAssocID="{0EB8D2EC-005A-4BC6-8111-E0C3C39B713A}" presName="Name0" presStyleCnt="0">
        <dgm:presLayoutVars>
          <dgm:dir/>
          <dgm:resizeHandles val="exact"/>
        </dgm:presLayoutVars>
      </dgm:prSet>
      <dgm:spPr/>
    </dgm:pt>
    <dgm:pt modelId="{765ADD25-5E34-456E-B8CA-7E823FB66242}" type="pres">
      <dgm:prSet presAssocID="{0EB8D2EC-005A-4BC6-8111-E0C3C39B713A}" presName="vNodes" presStyleCnt="0"/>
      <dgm:spPr/>
    </dgm:pt>
    <dgm:pt modelId="{37E067D5-2990-45BD-95D2-187D21C91470}" type="pres">
      <dgm:prSet presAssocID="{962E24FF-733F-48E0-8E72-B966DA9730A0}" presName="node" presStyleLbl="node1" presStyleIdx="0" presStyleCnt="5">
        <dgm:presLayoutVars>
          <dgm:bulletEnabled val="1"/>
        </dgm:presLayoutVars>
      </dgm:prSet>
      <dgm:spPr/>
    </dgm:pt>
    <dgm:pt modelId="{D739944E-6FA5-4A65-BB16-8685AB7AB166}" type="pres">
      <dgm:prSet presAssocID="{7A9E154C-037C-44E8-A1A0-ECD3AB6CDFE9}" presName="spacerT" presStyleCnt="0"/>
      <dgm:spPr/>
    </dgm:pt>
    <dgm:pt modelId="{1AD84A27-2C72-4280-90A7-513C2830ED80}" type="pres">
      <dgm:prSet presAssocID="{7A9E154C-037C-44E8-A1A0-ECD3AB6CDFE9}" presName="sibTrans" presStyleLbl="sibTrans2D1" presStyleIdx="0" presStyleCnt="4"/>
      <dgm:spPr/>
    </dgm:pt>
    <dgm:pt modelId="{1F7D77F2-B72E-4043-B549-A393AC1B3628}" type="pres">
      <dgm:prSet presAssocID="{7A9E154C-037C-44E8-A1A0-ECD3AB6CDFE9}" presName="spacerB" presStyleCnt="0"/>
      <dgm:spPr/>
    </dgm:pt>
    <dgm:pt modelId="{D2C7B9AE-1AAD-45CE-BDB0-FF6FE48C6EE6}" type="pres">
      <dgm:prSet presAssocID="{98CDCCB8-E63F-4F2C-9D87-74310389848F}" presName="node" presStyleLbl="node1" presStyleIdx="1" presStyleCnt="5">
        <dgm:presLayoutVars>
          <dgm:bulletEnabled val="1"/>
        </dgm:presLayoutVars>
      </dgm:prSet>
      <dgm:spPr/>
    </dgm:pt>
    <dgm:pt modelId="{80CCE49A-FBCF-4E8F-B44F-BC3CEFD665F8}" type="pres">
      <dgm:prSet presAssocID="{44DA249E-091E-4A5E-AA3B-FDFE282A9C73}" presName="spacerT" presStyleCnt="0"/>
      <dgm:spPr/>
    </dgm:pt>
    <dgm:pt modelId="{6B08EDDA-1F9C-4C7A-B7B6-36E9DF35FE07}" type="pres">
      <dgm:prSet presAssocID="{44DA249E-091E-4A5E-AA3B-FDFE282A9C73}" presName="sibTrans" presStyleLbl="sibTrans2D1" presStyleIdx="1" presStyleCnt="4"/>
      <dgm:spPr/>
    </dgm:pt>
    <dgm:pt modelId="{53456E36-1CF8-4ACA-B664-07847F6E3146}" type="pres">
      <dgm:prSet presAssocID="{44DA249E-091E-4A5E-AA3B-FDFE282A9C73}" presName="spacerB" presStyleCnt="0"/>
      <dgm:spPr/>
    </dgm:pt>
    <dgm:pt modelId="{C2D804D4-C78D-4957-B960-6A8F310C3D6F}" type="pres">
      <dgm:prSet presAssocID="{AD96A767-63E9-44D6-987A-6ECE14C4818A}" presName="node" presStyleLbl="node1" presStyleIdx="2" presStyleCnt="5">
        <dgm:presLayoutVars>
          <dgm:bulletEnabled val="1"/>
        </dgm:presLayoutVars>
      </dgm:prSet>
      <dgm:spPr/>
    </dgm:pt>
    <dgm:pt modelId="{C0818387-091C-4DB8-8D7F-682F2A919E95}" type="pres">
      <dgm:prSet presAssocID="{69222998-CD3C-47CE-8A48-6C3C37CF7D52}" presName="spacerT" presStyleCnt="0"/>
      <dgm:spPr/>
    </dgm:pt>
    <dgm:pt modelId="{A97A0DD3-EF81-4560-B2DF-5EDCE7E87AC0}" type="pres">
      <dgm:prSet presAssocID="{69222998-CD3C-47CE-8A48-6C3C37CF7D52}" presName="sibTrans" presStyleLbl="sibTrans2D1" presStyleIdx="2" presStyleCnt="4"/>
      <dgm:spPr/>
    </dgm:pt>
    <dgm:pt modelId="{92380ABB-F3E9-45F0-B321-BAE7AF30BB67}" type="pres">
      <dgm:prSet presAssocID="{69222998-CD3C-47CE-8A48-6C3C37CF7D52}" presName="spacerB" presStyleCnt="0"/>
      <dgm:spPr/>
    </dgm:pt>
    <dgm:pt modelId="{340682B2-A6A4-469E-B8DE-BD9CD4B80A39}" type="pres">
      <dgm:prSet presAssocID="{714BA8E8-AF03-4E5D-8F7D-3CECE9A140A0}" presName="node" presStyleLbl="node1" presStyleIdx="3" presStyleCnt="5">
        <dgm:presLayoutVars>
          <dgm:bulletEnabled val="1"/>
        </dgm:presLayoutVars>
      </dgm:prSet>
      <dgm:spPr/>
    </dgm:pt>
    <dgm:pt modelId="{2DE5D260-F7FB-4CF9-B577-30058E67878C}" type="pres">
      <dgm:prSet presAssocID="{0EB8D2EC-005A-4BC6-8111-E0C3C39B713A}" presName="sibTransLast" presStyleLbl="sibTrans2D1" presStyleIdx="3" presStyleCnt="4"/>
      <dgm:spPr/>
    </dgm:pt>
    <dgm:pt modelId="{3EEF076E-63CD-44EF-9DFD-4DDF41447380}" type="pres">
      <dgm:prSet presAssocID="{0EB8D2EC-005A-4BC6-8111-E0C3C39B713A}" presName="connectorText" presStyleLbl="sibTrans2D1" presStyleIdx="3" presStyleCnt="4"/>
      <dgm:spPr/>
    </dgm:pt>
    <dgm:pt modelId="{38E84D00-F435-4579-9DDD-F0C017BBCA67}" type="pres">
      <dgm:prSet presAssocID="{0EB8D2EC-005A-4BC6-8111-E0C3C39B713A}" presName="lastNode" presStyleLbl="node1" presStyleIdx="4" presStyleCnt="5" custScaleX="169244" custScaleY="144379">
        <dgm:presLayoutVars>
          <dgm:bulletEnabled val="1"/>
        </dgm:presLayoutVars>
      </dgm:prSet>
      <dgm:spPr/>
    </dgm:pt>
  </dgm:ptLst>
  <dgm:cxnLst>
    <dgm:cxn modelId="{B8755502-4542-4199-BB17-AE44744A6658}" srcId="{0EB8D2EC-005A-4BC6-8111-E0C3C39B713A}" destId="{714BA8E8-AF03-4E5D-8F7D-3CECE9A140A0}" srcOrd="3" destOrd="0" parTransId="{84F47B4F-721D-49CA-8980-C1089BC802E8}" sibTransId="{A6640A58-BEB2-4A14-8F51-645FBEF32236}"/>
    <dgm:cxn modelId="{F863370B-77B8-464D-8468-50E76A4BF9F9}" srcId="{0EB8D2EC-005A-4BC6-8111-E0C3C39B713A}" destId="{AD96A767-63E9-44D6-987A-6ECE14C4818A}" srcOrd="2" destOrd="0" parTransId="{90CE4436-C12C-4164-B7CF-C071EC2E56D2}" sibTransId="{69222998-CD3C-47CE-8A48-6C3C37CF7D52}"/>
    <dgm:cxn modelId="{80469521-7505-4218-8E9C-35B6BF6E6C35}" srcId="{0EB8D2EC-005A-4BC6-8111-E0C3C39B713A}" destId="{962E24FF-733F-48E0-8E72-B966DA9730A0}" srcOrd="0" destOrd="0" parTransId="{97813B45-1B0A-4B68-854B-B8D0D0A84809}" sibTransId="{7A9E154C-037C-44E8-A1A0-ECD3AB6CDFE9}"/>
    <dgm:cxn modelId="{58039A29-9033-4AEE-A897-657856FB1571}" type="presOf" srcId="{714BA8E8-AF03-4E5D-8F7D-3CECE9A140A0}" destId="{340682B2-A6A4-469E-B8DE-BD9CD4B80A39}" srcOrd="0" destOrd="0" presId="urn:microsoft.com/office/officeart/2005/8/layout/equation2"/>
    <dgm:cxn modelId="{DFFD4232-C62F-407F-93CD-538C2D82ED68}" type="presOf" srcId="{A6640A58-BEB2-4A14-8F51-645FBEF32236}" destId="{3EEF076E-63CD-44EF-9DFD-4DDF41447380}" srcOrd="1" destOrd="0" presId="urn:microsoft.com/office/officeart/2005/8/layout/equation2"/>
    <dgm:cxn modelId="{69017065-4879-4821-8033-2C61A76E7A91}" srcId="{0EB8D2EC-005A-4BC6-8111-E0C3C39B713A}" destId="{98CDCCB8-E63F-4F2C-9D87-74310389848F}" srcOrd="1" destOrd="0" parTransId="{A02629C6-FA29-46D3-B025-6C246D9D7378}" sibTransId="{44DA249E-091E-4A5E-AA3B-FDFE282A9C73}"/>
    <dgm:cxn modelId="{CEF34E46-5416-4297-A914-2C2E31DDCCFC}" type="presOf" srcId="{44DA249E-091E-4A5E-AA3B-FDFE282A9C73}" destId="{6B08EDDA-1F9C-4C7A-B7B6-36E9DF35FE07}" srcOrd="0" destOrd="0" presId="urn:microsoft.com/office/officeart/2005/8/layout/equation2"/>
    <dgm:cxn modelId="{B75B8B7C-D391-4091-95F6-EB6ADEC6E8D3}" type="presOf" srcId="{69222998-CD3C-47CE-8A48-6C3C37CF7D52}" destId="{A97A0DD3-EF81-4560-B2DF-5EDCE7E87AC0}" srcOrd="0" destOrd="0" presId="urn:microsoft.com/office/officeart/2005/8/layout/equation2"/>
    <dgm:cxn modelId="{66929581-4FC1-4B13-AB61-96243778B57B}" type="presOf" srcId="{A6640A58-BEB2-4A14-8F51-645FBEF32236}" destId="{2DE5D260-F7FB-4CF9-B577-30058E67878C}" srcOrd="0" destOrd="0" presId="urn:microsoft.com/office/officeart/2005/8/layout/equation2"/>
    <dgm:cxn modelId="{667DCD83-64CF-4D0D-88B8-48AB09A83228}" type="presOf" srcId="{7A9E154C-037C-44E8-A1A0-ECD3AB6CDFE9}" destId="{1AD84A27-2C72-4280-90A7-513C2830ED80}" srcOrd="0" destOrd="0" presId="urn:microsoft.com/office/officeart/2005/8/layout/equation2"/>
    <dgm:cxn modelId="{772C3CBF-259B-4EE8-947B-6C1854D85B62}" type="presOf" srcId="{98CDCCB8-E63F-4F2C-9D87-74310389848F}" destId="{D2C7B9AE-1AAD-45CE-BDB0-FF6FE48C6EE6}" srcOrd="0" destOrd="0" presId="urn:microsoft.com/office/officeart/2005/8/layout/equation2"/>
    <dgm:cxn modelId="{800E71D0-FAE7-431D-96D7-1C618943F5F4}" srcId="{0EB8D2EC-005A-4BC6-8111-E0C3C39B713A}" destId="{BB67F99F-237F-4AC9-BB6D-F943282B3E5F}" srcOrd="4" destOrd="0" parTransId="{5F1B3811-8091-4E38-9A65-D40373ED486A}" sibTransId="{AB52D043-5068-4BAB-85A8-4AF6AB653965}"/>
    <dgm:cxn modelId="{D21FC1D1-3806-47D1-97F8-01E8788DE63D}" type="presOf" srcId="{BB67F99F-237F-4AC9-BB6D-F943282B3E5F}" destId="{38E84D00-F435-4579-9DDD-F0C017BBCA67}" srcOrd="0" destOrd="0" presId="urn:microsoft.com/office/officeart/2005/8/layout/equation2"/>
    <dgm:cxn modelId="{267F2CD9-F067-4490-811E-4B7A11491C65}" type="presOf" srcId="{962E24FF-733F-48E0-8E72-B966DA9730A0}" destId="{37E067D5-2990-45BD-95D2-187D21C91470}" srcOrd="0" destOrd="0" presId="urn:microsoft.com/office/officeart/2005/8/layout/equation2"/>
    <dgm:cxn modelId="{449AE5DB-2C97-4AE2-8A5E-4ECA010F6B39}" type="presOf" srcId="{AD96A767-63E9-44D6-987A-6ECE14C4818A}" destId="{C2D804D4-C78D-4957-B960-6A8F310C3D6F}" srcOrd="0" destOrd="0" presId="urn:microsoft.com/office/officeart/2005/8/layout/equation2"/>
    <dgm:cxn modelId="{BD7153E3-E1D4-42F8-880A-0DB5A465A045}" type="presOf" srcId="{0EB8D2EC-005A-4BC6-8111-E0C3C39B713A}" destId="{21D60253-2DF0-4A85-909A-E468876EDCA1}" srcOrd="0" destOrd="0" presId="urn:microsoft.com/office/officeart/2005/8/layout/equation2"/>
    <dgm:cxn modelId="{4ECFE0F3-32E6-4AB0-8F8D-C062C3523A10}" type="presParOf" srcId="{21D60253-2DF0-4A85-909A-E468876EDCA1}" destId="{765ADD25-5E34-456E-B8CA-7E823FB66242}" srcOrd="0" destOrd="0" presId="urn:microsoft.com/office/officeart/2005/8/layout/equation2"/>
    <dgm:cxn modelId="{8FF6E056-497E-4487-872D-43A831D27019}" type="presParOf" srcId="{765ADD25-5E34-456E-B8CA-7E823FB66242}" destId="{37E067D5-2990-45BD-95D2-187D21C91470}" srcOrd="0" destOrd="0" presId="urn:microsoft.com/office/officeart/2005/8/layout/equation2"/>
    <dgm:cxn modelId="{9DB7E9D5-A14F-48CF-AE4B-BB2BF43A08F0}" type="presParOf" srcId="{765ADD25-5E34-456E-B8CA-7E823FB66242}" destId="{D739944E-6FA5-4A65-BB16-8685AB7AB166}" srcOrd="1" destOrd="0" presId="urn:microsoft.com/office/officeart/2005/8/layout/equation2"/>
    <dgm:cxn modelId="{769BCE92-B463-4263-9148-53DDA9ED4D4B}" type="presParOf" srcId="{765ADD25-5E34-456E-B8CA-7E823FB66242}" destId="{1AD84A27-2C72-4280-90A7-513C2830ED80}" srcOrd="2" destOrd="0" presId="urn:microsoft.com/office/officeart/2005/8/layout/equation2"/>
    <dgm:cxn modelId="{2B17B134-5BE7-4695-B089-D62A9C23FC1A}" type="presParOf" srcId="{765ADD25-5E34-456E-B8CA-7E823FB66242}" destId="{1F7D77F2-B72E-4043-B549-A393AC1B3628}" srcOrd="3" destOrd="0" presId="urn:microsoft.com/office/officeart/2005/8/layout/equation2"/>
    <dgm:cxn modelId="{0E848A00-2906-42D5-B477-F5C37B91B942}" type="presParOf" srcId="{765ADD25-5E34-456E-B8CA-7E823FB66242}" destId="{D2C7B9AE-1AAD-45CE-BDB0-FF6FE48C6EE6}" srcOrd="4" destOrd="0" presId="urn:microsoft.com/office/officeart/2005/8/layout/equation2"/>
    <dgm:cxn modelId="{4E814AE7-F607-4DF5-94CD-0C06BF6A2798}" type="presParOf" srcId="{765ADD25-5E34-456E-B8CA-7E823FB66242}" destId="{80CCE49A-FBCF-4E8F-B44F-BC3CEFD665F8}" srcOrd="5" destOrd="0" presId="urn:microsoft.com/office/officeart/2005/8/layout/equation2"/>
    <dgm:cxn modelId="{D56560B8-5C9A-4858-9C2F-931A7A42F435}" type="presParOf" srcId="{765ADD25-5E34-456E-B8CA-7E823FB66242}" destId="{6B08EDDA-1F9C-4C7A-B7B6-36E9DF35FE07}" srcOrd="6" destOrd="0" presId="urn:microsoft.com/office/officeart/2005/8/layout/equation2"/>
    <dgm:cxn modelId="{8A80B287-B022-47CA-BA4A-B95C1C13DEF9}" type="presParOf" srcId="{765ADD25-5E34-456E-B8CA-7E823FB66242}" destId="{53456E36-1CF8-4ACA-B664-07847F6E3146}" srcOrd="7" destOrd="0" presId="urn:microsoft.com/office/officeart/2005/8/layout/equation2"/>
    <dgm:cxn modelId="{985797FC-031B-46E5-8E0E-9D46684BCA6F}" type="presParOf" srcId="{765ADD25-5E34-456E-B8CA-7E823FB66242}" destId="{C2D804D4-C78D-4957-B960-6A8F310C3D6F}" srcOrd="8" destOrd="0" presId="urn:microsoft.com/office/officeart/2005/8/layout/equation2"/>
    <dgm:cxn modelId="{9CCF242F-780E-4610-A555-2B470877B49B}" type="presParOf" srcId="{765ADD25-5E34-456E-B8CA-7E823FB66242}" destId="{C0818387-091C-4DB8-8D7F-682F2A919E95}" srcOrd="9" destOrd="0" presId="urn:microsoft.com/office/officeart/2005/8/layout/equation2"/>
    <dgm:cxn modelId="{08E96A90-0EA3-4CDD-82D1-5B037EF21CBC}" type="presParOf" srcId="{765ADD25-5E34-456E-B8CA-7E823FB66242}" destId="{A97A0DD3-EF81-4560-B2DF-5EDCE7E87AC0}" srcOrd="10" destOrd="0" presId="urn:microsoft.com/office/officeart/2005/8/layout/equation2"/>
    <dgm:cxn modelId="{272BCC72-4726-470A-AE7A-D131CBDDAD31}" type="presParOf" srcId="{765ADD25-5E34-456E-B8CA-7E823FB66242}" destId="{92380ABB-F3E9-45F0-B321-BAE7AF30BB67}" srcOrd="11" destOrd="0" presId="urn:microsoft.com/office/officeart/2005/8/layout/equation2"/>
    <dgm:cxn modelId="{A983CF91-7555-4F05-9BE1-FDF8759029E7}" type="presParOf" srcId="{765ADD25-5E34-456E-B8CA-7E823FB66242}" destId="{340682B2-A6A4-469E-B8DE-BD9CD4B80A39}" srcOrd="12" destOrd="0" presId="urn:microsoft.com/office/officeart/2005/8/layout/equation2"/>
    <dgm:cxn modelId="{CEF73C26-FB09-4EB4-892E-EACFCA470376}" type="presParOf" srcId="{21D60253-2DF0-4A85-909A-E468876EDCA1}" destId="{2DE5D260-F7FB-4CF9-B577-30058E67878C}" srcOrd="1" destOrd="0" presId="urn:microsoft.com/office/officeart/2005/8/layout/equation2"/>
    <dgm:cxn modelId="{3980740D-712A-4AB9-8272-77941737730B}" type="presParOf" srcId="{2DE5D260-F7FB-4CF9-B577-30058E67878C}" destId="{3EEF076E-63CD-44EF-9DFD-4DDF41447380}" srcOrd="0" destOrd="0" presId="urn:microsoft.com/office/officeart/2005/8/layout/equation2"/>
    <dgm:cxn modelId="{1E5B651B-C3DE-4F9D-B23D-CFC0752F4898}" type="presParOf" srcId="{21D60253-2DF0-4A85-909A-E468876EDCA1}" destId="{38E84D00-F435-4579-9DDD-F0C017BBCA6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69C3A7-C23D-4F54-872D-9370FECD9E2C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1649F09E-8730-4C1A-B351-1D59EE1B28EC}">
      <dgm:prSet phldrT="[Text]" custT="1"/>
      <dgm:spPr/>
      <dgm:t>
        <a:bodyPr/>
        <a:lstStyle/>
        <a:p>
          <a:r>
            <a:rPr lang="sr-Latn-RS" sz="2000" dirty="0"/>
            <a:t>Opšti – deljeni sa drugim </a:t>
          </a:r>
          <a:r>
            <a:rPr lang="sr-Latn-RS" sz="2000" dirty="0" err="1"/>
            <a:t>multivarijantnim</a:t>
          </a:r>
          <a:r>
            <a:rPr lang="sr-Latn-RS" sz="2000" dirty="0"/>
            <a:t> analizama</a:t>
          </a:r>
        </a:p>
      </dgm:t>
    </dgm:pt>
    <dgm:pt modelId="{A1A3E921-0CD9-4B8C-8A98-4FAA96F4B819}" type="parTrans" cxnId="{E7E9254D-7CF1-4DF8-BDBC-F47F6A529195}">
      <dgm:prSet/>
      <dgm:spPr/>
      <dgm:t>
        <a:bodyPr/>
        <a:lstStyle/>
        <a:p>
          <a:endParaRPr lang="sr-Latn-RS"/>
        </a:p>
      </dgm:t>
    </dgm:pt>
    <dgm:pt modelId="{3C431816-C3D9-46C0-8A34-F1A3F015CB3F}" type="sibTrans" cxnId="{E7E9254D-7CF1-4DF8-BDBC-F47F6A529195}">
      <dgm:prSet/>
      <dgm:spPr/>
      <dgm:t>
        <a:bodyPr/>
        <a:lstStyle/>
        <a:p>
          <a:endParaRPr lang="sr-Latn-RS"/>
        </a:p>
      </dgm:t>
    </dgm:pt>
    <dgm:pt modelId="{6FD88660-D5B2-4AA9-AF98-2AE4B501019A}">
      <dgm:prSet phldrT="[Text]" custT="1"/>
      <dgm:spPr/>
      <dgm:t>
        <a:bodyPr/>
        <a:lstStyle/>
        <a:p>
          <a:r>
            <a:rPr lang="sr-Latn-RS" sz="2000" dirty="0"/>
            <a:t>Specifični za AGK/FA</a:t>
          </a:r>
        </a:p>
        <a:p>
          <a:endParaRPr lang="sr-Latn-RS" sz="2000" dirty="0"/>
        </a:p>
      </dgm:t>
    </dgm:pt>
    <dgm:pt modelId="{DB79EFE9-1AF7-4428-81F0-6D4B318081B2}" type="parTrans" cxnId="{D264FA7A-065A-4E87-A6CC-1B24634EAF28}">
      <dgm:prSet/>
      <dgm:spPr/>
      <dgm:t>
        <a:bodyPr/>
        <a:lstStyle/>
        <a:p>
          <a:endParaRPr lang="sr-Latn-RS"/>
        </a:p>
      </dgm:t>
    </dgm:pt>
    <dgm:pt modelId="{1AA04542-4BEC-4ACE-AB51-9B00F316A5BD}" type="sibTrans" cxnId="{D264FA7A-065A-4E87-A6CC-1B24634EAF28}">
      <dgm:prSet/>
      <dgm:spPr/>
      <dgm:t>
        <a:bodyPr/>
        <a:lstStyle/>
        <a:p>
          <a:endParaRPr lang="sr-Latn-RS"/>
        </a:p>
      </dgm:t>
    </dgm:pt>
    <dgm:pt modelId="{3475826E-966A-406C-ADB6-4FB593217F2E}" type="pres">
      <dgm:prSet presAssocID="{D569C3A7-C23D-4F54-872D-9370FECD9E2C}" presName="Name0" presStyleCnt="0">
        <dgm:presLayoutVars>
          <dgm:dir/>
          <dgm:animLvl val="lvl"/>
          <dgm:resizeHandles val="exact"/>
        </dgm:presLayoutVars>
      </dgm:prSet>
      <dgm:spPr/>
    </dgm:pt>
    <dgm:pt modelId="{6831E327-820E-4F8C-8329-9FD420210D65}" type="pres">
      <dgm:prSet presAssocID="{1649F09E-8730-4C1A-B351-1D59EE1B28EC}" presName="Name8" presStyleCnt="0"/>
      <dgm:spPr/>
    </dgm:pt>
    <dgm:pt modelId="{8E6E36EC-8B8A-4D9A-A9DE-16E38BE635F0}" type="pres">
      <dgm:prSet presAssocID="{1649F09E-8730-4C1A-B351-1D59EE1B28EC}" presName="level" presStyleLbl="node1" presStyleIdx="0" presStyleCnt="2" custLinFactNeighborX="-28815" custLinFactNeighborY="-5414">
        <dgm:presLayoutVars>
          <dgm:chMax val="1"/>
          <dgm:bulletEnabled val="1"/>
        </dgm:presLayoutVars>
      </dgm:prSet>
      <dgm:spPr/>
    </dgm:pt>
    <dgm:pt modelId="{F9E4692E-16B8-46C3-B9E2-111D43861383}" type="pres">
      <dgm:prSet presAssocID="{1649F09E-8730-4C1A-B351-1D59EE1B28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AAF664-59B9-4C64-A8F3-D87E6DD5377F}" type="pres">
      <dgm:prSet presAssocID="{6FD88660-D5B2-4AA9-AF98-2AE4B501019A}" presName="Name8" presStyleCnt="0"/>
      <dgm:spPr/>
    </dgm:pt>
    <dgm:pt modelId="{EBEC3C0B-14D6-46D3-8EF3-A3F543629530}" type="pres">
      <dgm:prSet presAssocID="{6FD88660-D5B2-4AA9-AF98-2AE4B501019A}" presName="level" presStyleLbl="node1" presStyleIdx="1" presStyleCnt="2">
        <dgm:presLayoutVars>
          <dgm:chMax val="1"/>
          <dgm:bulletEnabled val="1"/>
        </dgm:presLayoutVars>
      </dgm:prSet>
      <dgm:spPr/>
    </dgm:pt>
    <dgm:pt modelId="{8477A40C-1AF0-46E9-B696-7C0A3DA6B815}" type="pres">
      <dgm:prSet presAssocID="{6FD88660-D5B2-4AA9-AF98-2AE4B501019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9E5A70C-29EB-4D0A-BACE-85D358E1A0EA}" type="presOf" srcId="{D569C3A7-C23D-4F54-872D-9370FECD9E2C}" destId="{3475826E-966A-406C-ADB6-4FB593217F2E}" srcOrd="0" destOrd="0" presId="urn:microsoft.com/office/officeart/2005/8/layout/pyramid3"/>
    <dgm:cxn modelId="{8A6ACD1B-8D1B-4F3A-8B06-E2D2F904E694}" type="presOf" srcId="{6FD88660-D5B2-4AA9-AF98-2AE4B501019A}" destId="{EBEC3C0B-14D6-46D3-8EF3-A3F543629530}" srcOrd="0" destOrd="0" presId="urn:microsoft.com/office/officeart/2005/8/layout/pyramid3"/>
    <dgm:cxn modelId="{E7E9254D-7CF1-4DF8-BDBC-F47F6A529195}" srcId="{D569C3A7-C23D-4F54-872D-9370FECD9E2C}" destId="{1649F09E-8730-4C1A-B351-1D59EE1B28EC}" srcOrd="0" destOrd="0" parTransId="{A1A3E921-0CD9-4B8C-8A98-4FAA96F4B819}" sibTransId="{3C431816-C3D9-46C0-8A34-F1A3F015CB3F}"/>
    <dgm:cxn modelId="{5ADCC373-AABF-4BEC-B978-7E64A407069D}" type="presOf" srcId="{1649F09E-8730-4C1A-B351-1D59EE1B28EC}" destId="{F9E4692E-16B8-46C3-B9E2-111D43861383}" srcOrd="1" destOrd="0" presId="urn:microsoft.com/office/officeart/2005/8/layout/pyramid3"/>
    <dgm:cxn modelId="{C077FB53-E9F5-46F9-9CEC-1DD691E8CF36}" type="presOf" srcId="{1649F09E-8730-4C1A-B351-1D59EE1B28EC}" destId="{8E6E36EC-8B8A-4D9A-A9DE-16E38BE635F0}" srcOrd="0" destOrd="0" presId="urn:microsoft.com/office/officeart/2005/8/layout/pyramid3"/>
    <dgm:cxn modelId="{D264FA7A-065A-4E87-A6CC-1B24634EAF28}" srcId="{D569C3A7-C23D-4F54-872D-9370FECD9E2C}" destId="{6FD88660-D5B2-4AA9-AF98-2AE4B501019A}" srcOrd="1" destOrd="0" parTransId="{DB79EFE9-1AF7-4428-81F0-6D4B318081B2}" sibTransId="{1AA04542-4BEC-4ACE-AB51-9B00F316A5BD}"/>
    <dgm:cxn modelId="{7C6E4AD4-59DE-4CF6-B578-E471553EC1A1}" type="presOf" srcId="{6FD88660-D5B2-4AA9-AF98-2AE4B501019A}" destId="{8477A40C-1AF0-46E9-B696-7C0A3DA6B815}" srcOrd="1" destOrd="0" presId="urn:microsoft.com/office/officeart/2005/8/layout/pyramid3"/>
    <dgm:cxn modelId="{FDC7B2C1-6CC7-4C72-9740-DBE56A1FE2A5}" type="presParOf" srcId="{3475826E-966A-406C-ADB6-4FB593217F2E}" destId="{6831E327-820E-4F8C-8329-9FD420210D65}" srcOrd="0" destOrd="0" presId="urn:microsoft.com/office/officeart/2005/8/layout/pyramid3"/>
    <dgm:cxn modelId="{1D33FC80-AAAB-4A02-BA8C-0972D641902D}" type="presParOf" srcId="{6831E327-820E-4F8C-8329-9FD420210D65}" destId="{8E6E36EC-8B8A-4D9A-A9DE-16E38BE635F0}" srcOrd="0" destOrd="0" presId="urn:microsoft.com/office/officeart/2005/8/layout/pyramid3"/>
    <dgm:cxn modelId="{AC14C3BB-D607-4AE4-9B35-9077578D6CE0}" type="presParOf" srcId="{6831E327-820E-4F8C-8329-9FD420210D65}" destId="{F9E4692E-16B8-46C3-B9E2-111D43861383}" srcOrd="1" destOrd="0" presId="urn:microsoft.com/office/officeart/2005/8/layout/pyramid3"/>
    <dgm:cxn modelId="{D6EB21AE-3411-4356-BE1A-B478B81AEB12}" type="presParOf" srcId="{3475826E-966A-406C-ADB6-4FB593217F2E}" destId="{58AAF664-59B9-4C64-A8F3-D87E6DD5377F}" srcOrd="1" destOrd="0" presId="urn:microsoft.com/office/officeart/2005/8/layout/pyramid3"/>
    <dgm:cxn modelId="{B2EDC2F8-1F0A-42C1-B43F-30931FB13908}" type="presParOf" srcId="{58AAF664-59B9-4C64-A8F3-D87E6DD5377F}" destId="{EBEC3C0B-14D6-46D3-8EF3-A3F543629530}" srcOrd="0" destOrd="0" presId="urn:microsoft.com/office/officeart/2005/8/layout/pyramid3"/>
    <dgm:cxn modelId="{4BEC8E6D-7653-453C-A258-8DB4122DB3F0}" type="presParOf" srcId="{58AAF664-59B9-4C64-A8F3-D87E6DD5377F}" destId="{8477A40C-1AF0-46E9-B696-7C0A3DA6B81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12A4-F8FD-4D9D-841C-6513AB8A5DCE}">
      <dsp:nvSpPr>
        <dsp:cNvPr id="0" name=""/>
        <dsp:cNvSpPr/>
      </dsp:nvSpPr>
      <dsp:spPr>
        <a:xfrm rot="5400000">
          <a:off x="4611229" y="-1763858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„Reprezentativnost“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Valjanost sadržaja</a:t>
          </a:r>
        </a:p>
      </dsp:txBody>
      <dsp:txXfrm rot="-5400000">
        <a:off x="2715768" y="182230"/>
        <a:ext cx="4777405" cy="935854"/>
      </dsp:txXfrm>
    </dsp:sp>
    <dsp:sp modelId="{8A55AAD2-9536-4D36-A12B-74DF388E4BDB}">
      <dsp:nvSpPr>
        <dsp:cNvPr id="0" name=""/>
        <dsp:cNvSpPr/>
      </dsp:nvSpPr>
      <dsp:spPr>
        <a:xfrm>
          <a:off x="0" y="196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Sadržinska valjanost</a:t>
          </a:r>
        </a:p>
      </dsp:txBody>
      <dsp:txXfrm>
        <a:off x="63284" y="65248"/>
        <a:ext cx="2589200" cy="1169817"/>
      </dsp:txXfrm>
    </dsp:sp>
    <dsp:sp modelId="{AE74CFF9-F4F8-4BED-8BAA-C87B0AFA3F32}">
      <dsp:nvSpPr>
        <dsp:cNvPr id="0" name=""/>
        <dsp:cNvSpPr/>
      </dsp:nvSpPr>
      <dsp:spPr>
        <a:xfrm rot="5400000">
          <a:off x="4611229" y="-402653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Prognostička</a:t>
          </a:r>
          <a:r>
            <a:rPr lang="sr-Latn-RS" sz="1800" kern="1200" dirty="0"/>
            <a:t> / konkurentna / </a:t>
          </a:r>
          <a:r>
            <a:rPr lang="sr-Latn-RS" sz="1800" kern="1200" dirty="0" err="1"/>
            <a:t>postdiktivna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Diskriminativna valjanost</a:t>
          </a:r>
        </a:p>
      </dsp:txBody>
      <dsp:txXfrm rot="-5400000">
        <a:off x="2715768" y="1543435"/>
        <a:ext cx="4777405" cy="935854"/>
      </dsp:txXfrm>
    </dsp:sp>
    <dsp:sp modelId="{1FF7CDDE-BCBD-4DA9-908F-A32A66AF64EA}">
      <dsp:nvSpPr>
        <dsp:cNvPr id="0" name=""/>
        <dsp:cNvSpPr/>
      </dsp:nvSpPr>
      <dsp:spPr>
        <a:xfrm>
          <a:off x="0" y="1363169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Kriterijumska valjanost</a:t>
          </a:r>
        </a:p>
      </dsp:txBody>
      <dsp:txXfrm>
        <a:off x="63284" y="1426453"/>
        <a:ext cx="2589200" cy="1169817"/>
      </dsp:txXfrm>
    </dsp:sp>
    <dsp:sp modelId="{8B4D71C6-4127-435C-BA27-F7A0D67CE7DE}">
      <dsp:nvSpPr>
        <dsp:cNvPr id="0" name=""/>
        <dsp:cNvSpPr/>
      </dsp:nvSpPr>
      <dsp:spPr>
        <a:xfrm rot="5400000">
          <a:off x="4611229" y="958551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Faktorska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Konvergentna i diskriminativna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Taksonomska</a:t>
          </a:r>
          <a:r>
            <a:rPr lang="sr-Latn-RS" sz="1800" kern="1200" dirty="0"/>
            <a:t> valjanost</a:t>
          </a:r>
        </a:p>
      </dsp:txBody>
      <dsp:txXfrm rot="-5400000">
        <a:off x="2715768" y="2904640"/>
        <a:ext cx="4777405" cy="935854"/>
      </dsp:txXfrm>
    </dsp:sp>
    <dsp:sp modelId="{22711412-26B0-40C1-9FA0-49C54B75354D}">
      <dsp:nvSpPr>
        <dsp:cNvPr id="0" name=""/>
        <dsp:cNvSpPr/>
      </dsp:nvSpPr>
      <dsp:spPr>
        <a:xfrm>
          <a:off x="0" y="272437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Konstrukt valjanost</a:t>
          </a:r>
        </a:p>
      </dsp:txBody>
      <dsp:txXfrm>
        <a:off x="63284" y="2787658"/>
        <a:ext cx="2589200" cy="116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067D5-2990-45BD-95D2-187D21C91470}">
      <dsp:nvSpPr>
        <dsp:cNvPr id="0" name=""/>
        <dsp:cNvSpPr/>
      </dsp:nvSpPr>
      <dsp:spPr>
        <a:xfrm>
          <a:off x="960116" y="980"/>
          <a:ext cx="501387" cy="501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 dirty="0"/>
            <a:t>Ajtem1</a:t>
          </a:r>
        </a:p>
      </dsp:txBody>
      <dsp:txXfrm>
        <a:off x="1033542" y="74406"/>
        <a:ext cx="354535" cy="354535"/>
      </dsp:txXfrm>
    </dsp:sp>
    <dsp:sp modelId="{1AD84A27-2C72-4280-90A7-513C2830ED80}">
      <dsp:nvSpPr>
        <dsp:cNvPr id="0" name=""/>
        <dsp:cNvSpPr/>
      </dsp:nvSpPr>
      <dsp:spPr>
        <a:xfrm>
          <a:off x="1065407" y="543080"/>
          <a:ext cx="290804" cy="29080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500" kern="1200"/>
        </a:p>
      </dsp:txBody>
      <dsp:txXfrm>
        <a:off x="1103953" y="654283"/>
        <a:ext cx="213712" cy="68398"/>
      </dsp:txXfrm>
    </dsp:sp>
    <dsp:sp modelId="{D2C7B9AE-1AAD-45CE-BDB0-FF6FE48C6EE6}">
      <dsp:nvSpPr>
        <dsp:cNvPr id="0" name=""/>
        <dsp:cNvSpPr/>
      </dsp:nvSpPr>
      <dsp:spPr>
        <a:xfrm>
          <a:off x="960116" y="874597"/>
          <a:ext cx="501387" cy="501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 dirty="0"/>
            <a:t>Ajtem2</a:t>
          </a:r>
        </a:p>
      </dsp:txBody>
      <dsp:txXfrm>
        <a:off x="1033542" y="948023"/>
        <a:ext cx="354535" cy="354535"/>
      </dsp:txXfrm>
    </dsp:sp>
    <dsp:sp modelId="{6B08EDDA-1F9C-4C7A-B7B6-36E9DF35FE07}">
      <dsp:nvSpPr>
        <dsp:cNvPr id="0" name=""/>
        <dsp:cNvSpPr/>
      </dsp:nvSpPr>
      <dsp:spPr>
        <a:xfrm>
          <a:off x="1065407" y="1416697"/>
          <a:ext cx="290804" cy="29080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500" kern="1200"/>
        </a:p>
      </dsp:txBody>
      <dsp:txXfrm>
        <a:off x="1103953" y="1527900"/>
        <a:ext cx="213712" cy="68398"/>
      </dsp:txXfrm>
    </dsp:sp>
    <dsp:sp modelId="{C2D804D4-C78D-4957-B960-6A8F310C3D6F}">
      <dsp:nvSpPr>
        <dsp:cNvPr id="0" name=""/>
        <dsp:cNvSpPr/>
      </dsp:nvSpPr>
      <dsp:spPr>
        <a:xfrm>
          <a:off x="960116" y="1748214"/>
          <a:ext cx="501387" cy="501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 dirty="0"/>
            <a:t>Ajtem3</a:t>
          </a:r>
        </a:p>
      </dsp:txBody>
      <dsp:txXfrm>
        <a:off x="1033542" y="1821640"/>
        <a:ext cx="354535" cy="354535"/>
      </dsp:txXfrm>
    </dsp:sp>
    <dsp:sp modelId="{A97A0DD3-EF81-4560-B2DF-5EDCE7E87AC0}">
      <dsp:nvSpPr>
        <dsp:cNvPr id="0" name=""/>
        <dsp:cNvSpPr/>
      </dsp:nvSpPr>
      <dsp:spPr>
        <a:xfrm>
          <a:off x="1065407" y="2290314"/>
          <a:ext cx="290804" cy="29080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500" kern="1200"/>
        </a:p>
      </dsp:txBody>
      <dsp:txXfrm>
        <a:off x="1103953" y="2401517"/>
        <a:ext cx="213712" cy="68398"/>
      </dsp:txXfrm>
    </dsp:sp>
    <dsp:sp modelId="{340682B2-A6A4-469E-B8DE-BD9CD4B80A39}">
      <dsp:nvSpPr>
        <dsp:cNvPr id="0" name=""/>
        <dsp:cNvSpPr/>
      </dsp:nvSpPr>
      <dsp:spPr>
        <a:xfrm>
          <a:off x="960116" y="2621832"/>
          <a:ext cx="501387" cy="501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 dirty="0"/>
            <a:t>Ajtem4</a:t>
          </a:r>
        </a:p>
      </dsp:txBody>
      <dsp:txXfrm>
        <a:off x="1033542" y="2695258"/>
        <a:ext cx="354535" cy="354535"/>
      </dsp:txXfrm>
    </dsp:sp>
    <dsp:sp modelId="{2DE5D260-F7FB-4CF9-B577-30058E67878C}">
      <dsp:nvSpPr>
        <dsp:cNvPr id="0" name=""/>
        <dsp:cNvSpPr/>
      </dsp:nvSpPr>
      <dsp:spPr>
        <a:xfrm>
          <a:off x="1536711" y="1468841"/>
          <a:ext cx="159441" cy="186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700" kern="1200"/>
        </a:p>
      </dsp:txBody>
      <dsp:txXfrm>
        <a:off x="1536711" y="1506144"/>
        <a:ext cx="111609" cy="111910"/>
      </dsp:txXfrm>
    </dsp:sp>
    <dsp:sp modelId="{38E84D00-F435-4579-9DDD-F0C017BBCA67}">
      <dsp:nvSpPr>
        <dsp:cNvPr id="0" name=""/>
        <dsp:cNvSpPr/>
      </dsp:nvSpPr>
      <dsp:spPr>
        <a:xfrm>
          <a:off x="1762335" y="1219201"/>
          <a:ext cx="874188" cy="6857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 dirty="0"/>
            <a:t>Komponenta</a:t>
          </a:r>
        </a:p>
      </dsp:txBody>
      <dsp:txXfrm>
        <a:off x="1890357" y="1319634"/>
        <a:ext cx="618144" cy="484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067D5-2990-45BD-95D2-187D21C91470}">
      <dsp:nvSpPr>
        <dsp:cNvPr id="0" name=""/>
        <dsp:cNvSpPr/>
      </dsp:nvSpPr>
      <dsp:spPr>
        <a:xfrm>
          <a:off x="548642" y="980"/>
          <a:ext cx="501387" cy="501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 dirty="0"/>
            <a:t>Ajtem1</a:t>
          </a:r>
        </a:p>
      </dsp:txBody>
      <dsp:txXfrm>
        <a:off x="622068" y="74406"/>
        <a:ext cx="354535" cy="354535"/>
      </dsp:txXfrm>
    </dsp:sp>
    <dsp:sp modelId="{1AD84A27-2C72-4280-90A7-513C2830ED80}">
      <dsp:nvSpPr>
        <dsp:cNvPr id="0" name=""/>
        <dsp:cNvSpPr/>
      </dsp:nvSpPr>
      <dsp:spPr>
        <a:xfrm>
          <a:off x="653934" y="543080"/>
          <a:ext cx="290804" cy="29080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500" kern="1200"/>
        </a:p>
      </dsp:txBody>
      <dsp:txXfrm>
        <a:off x="692480" y="654283"/>
        <a:ext cx="213712" cy="68398"/>
      </dsp:txXfrm>
    </dsp:sp>
    <dsp:sp modelId="{D2C7B9AE-1AAD-45CE-BDB0-FF6FE48C6EE6}">
      <dsp:nvSpPr>
        <dsp:cNvPr id="0" name=""/>
        <dsp:cNvSpPr/>
      </dsp:nvSpPr>
      <dsp:spPr>
        <a:xfrm>
          <a:off x="548642" y="874597"/>
          <a:ext cx="501387" cy="501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 dirty="0"/>
            <a:t>Ajtem2</a:t>
          </a:r>
        </a:p>
      </dsp:txBody>
      <dsp:txXfrm>
        <a:off x="622068" y="948023"/>
        <a:ext cx="354535" cy="354535"/>
      </dsp:txXfrm>
    </dsp:sp>
    <dsp:sp modelId="{6B08EDDA-1F9C-4C7A-B7B6-36E9DF35FE07}">
      <dsp:nvSpPr>
        <dsp:cNvPr id="0" name=""/>
        <dsp:cNvSpPr/>
      </dsp:nvSpPr>
      <dsp:spPr>
        <a:xfrm>
          <a:off x="653934" y="1416697"/>
          <a:ext cx="290804" cy="29080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500" kern="1200"/>
        </a:p>
      </dsp:txBody>
      <dsp:txXfrm>
        <a:off x="692480" y="1527900"/>
        <a:ext cx="213712" cy="68398"/>
      </dsp:txXfrm>
    </dsp:sp>
    <dsp:sp modelId="{C2D804D4-C78D-4957-B960-6A8F310C3D6F}">
      <dsp:nvSpPr>
        <dsp:cNvPr id="0" name=""/>
        <dsp:cNvSpPr/>
      </dsp:nvSpPr>
      <dsp:spPr>
        <a:xfrm>
          <a:off x="548642" y="1748214"/>
          <a:ext cx="501387" cy="501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 dirty="0"/>
            <a:t>Ajtem3</a:t>
          </a:r>
        </a:p>
      </dsp:txBody>
      <dsp:txXfrm>
        <a:off x="622068" y="1821640"/>
        <a:ext cx="354535" cy="354535"/>
      </dsp:txXfrm>
    </dsp:sp>
    <dsp:sp modelId="{A97A0DD3-EF81-4560-B2DF-5EDCE7E87AC0}">
      <dsp:nvSpPr>
        <dsp:cNvPr id="0" name=""/>
        <dsp:cNvSpPr/>
      </dsp:nvSpPr>
      <dsp:spPr>
        <a:xfrm>
          <a:off x="653934" y="2290314"/>
          <a:ext cx="290804" cy="290804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500" kern="1200"/>
        </a:p>
      </dsp:txBody>
      <dsp:txXfrm>
        <a:off x="692480" y="2401517"/>
        <a:ext cx="213712" cy="68398"/>
      </dsp:txXfrm>
    </dsp:sp>
    <dsp:sp modelId="{340682B2-A6A4-469E-B8DE-BD9CD4B80A39}">
      <dsp:nvSpPr>
        <dsp:cNvPr id="0" name=""/>
        <dsp:cNvSpPr/>
      </dsp:nvSpPr>
      <dsp:spPr>
        <a:xfrm>
          <a:off x="548642" y="2621832"/>
          <a:ext cx="501387" cy="501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 dirty="0"/>
            <a:t>Ajtem4</a:t>
          </a:r>
        </a:p>
      </dsp:txBody>
      <dsp:txXfrm>
        <a:off x="622068" y="2695258"/>
        <a:ext cx="354535" cy="354535"/>
      </dsp:txXfrm>
    </dsp:sp>
    <dsp:sp modelId="{2DE5D260-F7FB-4CF9-B577-30058E67878C}">
      <dsp:nvSpPr>
        <dsp:cNvPr id="0" name=""/>
        <dsp:cNvSpPr/>
      </dsp:nvSpPr>
      <dsp:spPr>
        <a:xfrm>
          <a:off x="1125238" y="1468841"/>
          <a:ext cx="159441" cy="186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700" kern="1200"/>
        </a:p>
      </dsp:txBody>
      <dsp:txXfrm>
        <a:off x="1125238" y="1506144"/>
        <a:ext cx="111609" cy="111910"/>
      </dsp:txXfrm>
    </dsp:sp>
    <dsp:sp modelId="{38E84D00-F435-4579-9DDD-F0C017BBCA67}">
      <dsp:nvSpPr>
        <dsp:cNvPr id="0" name=""/>
        <dsp:cNvSpPr/>
      </dsp:nvSpPr>
      <dsp:spPr>
        <a:xfrm>
          <a:off x="1350862" y="838202"/>
          <a:ext cx="1697135" cy="14477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 dirty="0"/>
            <a:t>Komponenta</a:t>
          </a:r>
        </a:p>
      </dsp:txBody>
      <dsp:txXfrm>
        <a:off x="1599402" y="1050227"/>
        <a:ext cx="1200055" cy="1023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E36EC-8B8A-4D9A-A9DE-16E38BE635F0}">
      <dsp:nvSpPr>
        <dsp:cNvPr id="0" name=""/>
        <dsp:cNvSpPr/>
      </dsp:nvSpPr>
      <dsp:spPr>
        <a:xfrm rot="10800000">
          <a:off x="0" y="0"/>
          <a:ext cx="7543800" cy="2011362"/>
        </a:xfrm>
        <a:prstGeom prst="trapezoid">
          <a:avLst>
            <a:gd name="adj" fmla="val 937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Opšti – deljeni sa drugim </a:t>
          </a:r>
          <a:r>
            <a:rPr lang="sr-Latn-RS" sz="2000" kern="1200" dirty="0" err="1"/>
            <a:t>multivarijantnim</a:t>
          </a:r>
          <a:r>
            <a:rPr lang="sr-Latn-RS" sz="2000" kern="1200" dirty="0"/>
            <a:t> analizama</a:t>
          </a:r>
        </a:p>
      </dsp:txBody>
      <dsp:txXfrm rot="-10800000">
        <a:off x="1320164" y="0"/>
        <a:ext cx="4903470" cy="2011362"/>
      </dsp:txXfrm>
    </dsp:sp>
    <dsp:sp modelId="{EBEC3C0B-14D6-46D3-8EF3-A3F543629530}">
      <dsp:nvSpPr>
        <dsp:cNvPr id="0" name=""/>
        <dsp:cNvSpPr/>
      </dsp:nvSpPr>
      <dsp:spPr>
        <a:xfrm rot="10800000">
          <a:off x="1885950" y="2011362"/>
          <a:ext cx="3771900" cy="2011362"/>
        </a:xfrm>
        <a:prstGeom prst="trapezoid">
          <a:avLst>
            <a:gd name="adj" fmla="val 937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Specifični za AGK/FA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000" kern="1200" dirty="0"/>
        </a:p>
      </dsp:txBody>
      <dsp:txXfrm rot="-10800000">
        <a:off x="1885950" y="2011362"/>
        <a:ext cx="3771900" cy="2011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67BF7-0719-4438-BB27-FA061F606A85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6081D-671A-4123-9598-E5B2D83C4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8AEC48-A462-4671-9BA5-6A2AC9461538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F38DC4-B163-46E0-BDD4-D75BF58F42A9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052E92-BCDF-4C07-B708-D50555EE90A5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CB2C76-05D0-4712-BE30-81651D9276A4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A60C86-E9C5-4654-A3DD-64C8FEC1013C}" type="slidenum">
              <a:rPr lang="en-US" smtClean="0">
                <a:latin typeface="Times New Roman" pitchFamily="18" charset="0"/>
              </a:rPr>
              <a:pPr/>
              <a:t>60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A60C86-E9C5-4654-A3DD-64C8FEC1013C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13542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54A9F-44FC-4C52-AE1A-D4CA28F022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77E1A-AA03-40FC-A3E5-8BDF3C3E98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D16CE6-FDC9-44AB-A533-6B9A5F4CCD41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E1E4F-A79A-48C3-A864-6D52A0753E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B0C8017-03B5-4B72-AFCC-5A51A92D52BF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176561-5D1B-4C47-A5D7-04244FE78A14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750C2BE-A958-414E-B985-CE31C63CD1B4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F38DC4-B163-46E0-BDD4-D75BF58F42A9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F38DC4-B163-46E0-BDD4-D75BF58F42A9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19826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F38DC4-B163-46E0-BDD4-D75BF58F42A9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1302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A0AED3-F567-47B4-8AC7-1549EDD59D16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8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5FF4D1-C716-4D41-9AB7-69DAC1536E54}" type="datetimeFigureOut">
              <a:rPr lang="en-US" smtClean="0"/>
              <a:t>26-Feb-24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Analiza glavnih komponenti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Matematički postupak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6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Korelacija – geometrijski</a:t>
            </a:r>
            <a:endParaRPr lang="en-US" dirty="0"/>
          </a:p>
        </p:txBody>
      </p:sp>
      <p:pic>
        <p:nvPicPr>
          <p:cNvPr id="313348" name="Picture 4" descr="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16" y="4467830"/>
            <a:ext cx="23622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49" name="Picture 5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9505"/>
            <a:ext cx="2667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50" name="Picture 6" descr="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42620"/>
            <a:ext cx="2590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561" y="1930753"/>
            <a:ext cx="197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800" dirty="0"/>
              <a:t>cos45</a:t>
            </a:r>
            <a:r>
              <a:rPr lang="sr-Latn-CS" sz="2800" baseline="30000" dirty="0"/>
              <a:t>0</a:t>
            </a:r>
            <a:r>
              <a:rPr lang="sr-Latn-CS" sz="2800" dirty="0"/>
              <a:t>=</a:t>
            </a:r>
            <a:r>
              <a:rPr lang="sr-Latn-CS" sz="2800" b="1" dirty="0"/>
              <a:t>0.70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5094" y="2629505"/>
            <a:ext cx="1513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800" dirty="0"/>
              <a:t>cos90</a:t>
            </a:r>
            <a:r>
              <a:rPr lang="sr-Latn-CS" sz="2800" baseline="30000" dirty="0"/>
              <a:t>0</a:t>
            </a:r>
            <a:r>
              <a:rPr lang="sr-Latn-CS" sz="2800" dirty="0"/>
              <a:t>=</a:t>
            </a:r>
            <a:r>
              <a:rPr lang="sr-Latn-CS" sz="2800" b="1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3503" y="3342620"/>
            <a:ext cx="226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800" dirty="0"/>
              <a:t>cos120</a:t>
            </a:r>
            <a:r>
              <a:rPr lang="sr-Latn-CS" sz="2800" baseline="30000" dirty="0"/>
              <a:t>0</a:t>
            </a:r>
            <a:r>
              <a:rPr lang="sr-Latn-CS" sz="2800" dirty="0"/>
              <a:t>=-</a:t>
            </a:r>
            <a:r>
              <a:rPr lang="sr-Latn-CS" sz="2800" b="1" dirty="0"/>
              <a:t>0.50</a:t>
            </a:r>
          </a:p>
        </p:txBody>
      </p:sp>
    </p:spTree>
    <p:extLst>
      <p:ext uri="{BB962C8B-B14F-4D97-AF65-F5344CB8AC3E}">
        <p14:creationId xmlns:p14="http://schemas.microsoft.com/office/powerpoint/2010/main" val="1137640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/>
              <a:t>Matrica korelacija – geometrijski</a:t>
            </a:r>
            <a:endParaRPr lang="en-US" sz="4400" dirty="0"/>
          </a:p>
        </p:txBody>
      </p:sp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id="{810B4EEC-3348-4469-98EC-19D73B0FA7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3777285"/>
              </p:ext>
            </p:extLst>
          </p:nvPr>
        </p:nvGraphicFramePr>
        <p:xfrm>
          <a:off x="1143000" y="2447132"/>
          <a:ext cx="2454276" cy="1963736"/>
        </p:xfrm>
        <a:graphic>
          <a:graphicData uri="http://schemas.openxmlformats.org/drawingml/2006/table">
            <a:tbl>
              <a:tblPr/>
              <a:tblGrid>
                <a:gridCol w="61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.70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.70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-.50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30" descr="korc">
            <a:extLst>
              <a:ext uri="{FF2B5EF4-FFF2-40B4-BE49-F238E27FC236}">
                <a16:creationId xmlns:a16="http://schemas.microsoft.com/office/drawing/2014/main" id="{FF069644-458E-4F19-8A4D-69B85D86D0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62" y="2590800"/>
            <a:ext cx="3958713" cy="225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4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/>
              <a:t>Matrica korelacija – geometrijski</a:t>
            </a:r>
            <a:endParaRPr lang="sr-Latn-CS" sz="4400" dirty="0"/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id="{1067ACEC-7B99-4F62-9A30-4EAF7D6A29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0593600"/>
              </p:ext>
            </p:extLst>
          </p:nvPr>
        </p:nvGraphicFramePr>
        <p:xfrm>
          <a:off x="990600" y="2700541"/>
          <a:ext cx="3292474" cy="2192337"/>
        </p:xfrm>
        <a:graphic>
          <a:graphicData uri="http://schemas.openxmlformats.org/drawingml/2006/table">
            <a:tbl>
              <a:tblPr/>
              <a:tblGrid>
                <a:gridCol w="658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.96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.96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41" descr="kor3c">
            <a:extLst>
              <a:ext uri="{FF2B5EF4-FFF2-40B4-BE49-F238E27FC236}">
                <a16:creationId xmlns:a16="http://schemas.microsoft.com/office/drawing/2014/main" id="{E8F064EF-BC6A-4637-8691-E474B912F6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5" y="2362200"/>
            <a:ext cx="3595255" cy="304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15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Veće matrice korelacija</a:t>
            </a:r>
          </a:p>
        </p:txBody>
      </p:sp>
      <p:graphicFrame>
        <p:nvGraphicFramePr>
          <p:cNvPr id="31641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518196"/>
              </p:ext>
            </p:extLst>
          </p:nvPr>
        </p:nvGraphicFramePr>
        <p:xfrm>
          <a:off x="822325" y="1846263"/>
          <a:ext cx="7543793" cy="4064004"/>
        </p:xfrm>
        <a:graphic>
          <a:graphicData uri="http://schemas.openxmlformats.org/drawingml/2006/table">
            <a:tbl>
              <a:tblPr/>
              <a:tblGrid>
                <a:gridCol w="68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7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2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7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r-Latn-C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.96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.64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.36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.70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.96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.36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.64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.70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.50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.484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.36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.96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.64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.64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.96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.36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.82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.50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.36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.96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.48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.64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.36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.36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.96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.82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.00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.60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.70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.70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.70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.50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.82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.50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.86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.82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.70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04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Veće matrice korelacija</a:t>
            </a:r>
          </a:p>
        </p:txBody>
      </p:sp>
      <p:pic>
        <p:nvPicPr>
          <p:cNvPr id="317443" name="Picture 3" descr="kor2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81" y="2107796"/>
            <a:ext cx="4106487" cy="34996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sve primećujemo?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Prostor u kome operišemo je n-dimenzionalni prostor</a:t>
            </a:r>
          </a:p>
          <a:p>
            <a:r>
              <a:rPr lang="sr-Latn-RS" dirty="0"/>
              <a:t>Gde je n broj varijabli iz matrice korelacija</a:t>
            </a:r>
          </a:p>
          <a:p>
            <a:r>
              <a:rPr lang="sr-Latn-RS" dirty="0"/>
              <a:t>Ako su korelacije generalno pozitivne – onda su vektori kojima su prikazane varijable usmereni u sličnom smeru</a:t>
            </a:r>
          </a:p>
          <a:p>
            <a:r>
              <a:rPr lang="sr-Latn-RS" dirty="0"/>
              <a:t>Što su korelacije više – to su vektori sličnije usmereni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D456-0174-445E-AB86-624B656F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Analiza glavnih komponenti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2A753-79E1-4A95-9304-B03EA6B85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Veoma pojednostavljeno</a:t>
            </a:r>
          </a:p>
          <a:p>
            <a:r>
              <a:rPr lang="sr-Latn-RS" dirty="0"/>
              <a:t>Matematički postupak koji </a:t>
            </a:r>
            <a:r>
              <a:rPr lang="sr-Latn-RS" dirty="0" err="1"/>
              <a:t>preraspodeljuje</a:t>
            </a:r>
            <a:r>
              <a:rPr lang="sr-Latn-RS" dirty="0"/>
              <a:t> ukupnu varijansu nekog skupa varijabli tako da se naprave komponente koje imaju najveću varijansu</a:t>
            </a:r>
          </a:p>
        </p:txBody>
      </p:sp>
    </p:spTree>
    <p:extLst>
      <p:ext uri="{BB962C8B-B14F-4D97-AF65-F5344CB8AC3E}">
        <p14:creationId xmlns:p14="http://schemas.microsoft.com/office/powerpoint/2010/main" val="11708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Analiza glavnih komponenti</a:t>
            </a:r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Analiza glavnih komponenti je</a:t>
            </a:r>
          </a:p>
          <a:p>
            <a:pPr lvl="1"/>
            <a:r>
              <a:rPr lang="en-US" dirty="0"/>
              <a:t>P</a:t>
            </a:r>
            <a:r>
              <a:rPr lang="sr-Latn-CS" dirty="0"/>
              <a:t>ostupak transformacije </a:t>
            </a:r>
          </a:p>
          <a:p>
            <a:pPr lvl="1"/>
            <a:r>
              <a:rPr lang="sr-Latn-CS" dirty="0">
                <a:solidFill>
                  <a:srgbClr val="FF0000"/>
                </a:solidFill>
              </a:rPr>
              <a:t>n</a:t>
            </a:r>
            <a:r>
              <a:rPr lang="sr-Latn-CS" dirty="0"/>
              <a:t> </a:t>
            </a:r>
            <a:r>
              <a:rPr lang="sr-Latn-CS" dirty="0">
                <a:solidFill>
                  <a:srgbClr val="FF0000"/>
                </a:solidFill>
              </a:rPr>
              <a:t>međusobno </a:t>
            </a:r>
            <a:r>
              <a:rPr lang="sr-Latn-CS" dirty="0" err="1">
                <a:solidFill>
                  <a:srgbClr val="FF0000"/>
                </a:solidFill>
              </a:rPr>
              <a:t>koreliranih</a:t>
            </a:r>
            <a:r>
              <a:rPr lang="sr-Latn-CS" dirty="0">
                <a:solidFill>
                  <a:srgbClr val="FF0000"/>
                </a:solidFill>
              </a:rPr>
              <a:t> </a:t>
            </a:r>
            <a:r>
              <a:rPr lang="sr-Latn-CS" dirty="0"/>
              <a:t>izvornih varijabli (najčešće standardizovanih) u </a:t>
            </a:r>
          </a:p>
          <a:p>
            <a:pPr lvl="1"/>
            <a:r>
              <a:rPr lang="sr-Latn-CS" dirty="0">
                <a:solidFill>
                  <a:srgbClr val="FF0000"/>
                </a:solidFill>
              </a:rPr>
              <a:t>n</a:t>
            </a:r>
            <a:r>
              <a:rPr lang="sr-Latn-CS" dirty="0"/>
              <a:t> linearnih kombinacija varijabli koje su </a:t>
            </a:r>
            <a:r>
              <a:rPr lang="sr-Latn-CS" dirty="0">
                <a:solidFill>
                  <a:srgbClr val="FF0000"/>
                </a:solidFill>
              </a:rPr>
              <a:t>međusobno nezavisne </a:t>
            </a:r>
            <a:r>
              <a:rPr lang="sr-Latn-CS" dirty="0"/>
              <a:t>(ortogonalne) </a:t>
            </a:r>
          </a:p>
          <a:p>
            <a:pPr lvl="1"/>
            <a:r>
              <a:rPr lang="sr-Latn-CS" dirty="0"/>
              <a:t>tako da svaka nova komponenta objašnjava najveću moguću proporciju (</a:t>
            </a:r>
            <a:r>
              <a:rPr lang="sr-Latn-CS" dirty="0" err="1"/>
              <a:t>rezidualne</a:t>
            </a:r>
            <a:r>
              <a:rPr lang="sr-Latn-CS" dirty="0"/>
              <a:t>/</a:t>
            </a:r>
            <a:r>
              <a:rPr lang="en-US" dirty="0" err="1"/>
              <a:t>preostale</a:t>
            </a:r>
            <a:r>
              <a:rPr lang="en-US" dirty="0"/>
              <a:t>) </a:t>
            </a:r>
            <a:r>
              <a:rPr lang="sr-Latn-CS" dirty="0"/>
              <a:t>varijanse</a:t>
            </a:r>
          </a:p>
        </p:txBody>
      </p:sp>
    </p:spTree>
    <p:extLst>
      <p:ext uri="{BB962C8B-B14F-4D97-AF65-F5344CB8AC3E}">
        <p14:creationId xmlns:p14="http://schemas.microsoft.com/office/powerpoint/2010/main" val="13492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Analiza glavnih komponenti</a:t>
            </a:r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Pošto su rezultujuće varijable međusobno nezavisne, ova vrsta transformacije varijabli naziva se i ortogonalna dekompozicija</a:t>
            </a:r>
          </a:p>
          <a:p>
            <a:r>
              <a:rPr lang="sr-Latn-CS" dirty="0"/>
              <a:t>Šta su izvorne varijable?</a:t>
            </a:r>
          </a:p>
          <a:p>
            <a:pPr lvl="1"/>
            <a:r>
              <a:rPr lang="sr-Latn-CS" dirty="0"/>
              <a:t>Najčešće </a:t>
            </a:r>
            <a:r>
              <a:rPr lang="sr-Latn-CS" dirty="0" err="1"/>
              <a:t>ajtemi</a:t>
            </a:r>
            <a:r>
              <a:rPr lang="sr-Latn-CS" dirty="0"/>
              <a:t>/stavke</a:t>
            </a:r>
          </a:p>
          <a:p>
            <a:r>
              <a:rPr lang="sr-Latn-CS" dirty="0"/>
              <a:t>Šta su nove varijable koje dobijamo?</a:t>
            </a:r>
          </a:p>
          <a:p>
            <a:pPr lvl="1"/>
            <a:r>
              <a:rPr lang="sr-Latn-CS" dirty="0"/>
              <a:t>Komponente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Analiza glavnih komponenti</a:t>
            </a:r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Ali kako tačno određujemo na koji način ćemo na osnovu izvornih </a:t>
            </a:r>
            <a:r>
              <a:rPr lang="sr-Latn-RS" dirty="0" err="1"/>
              <a:t>koreliranih</a:t>
            </a:r>
            <a:r>
              <a:rPr lang="sr-Latn-RS" dirty="0"/>
              <a:t> varijabli da napravimo nove </a:t>
            </a:r>
            <a:r>
              <a:rPr lang="sr-Latn-RS" dirty="0" err="1"/>
              <a:t>nekorelirane</a:t>
            </a:r>
            <a:r>
              <a:rPr lang="sr-Latn-RS" dirty="0"/>
              <a:t>?</a:t>
            </a:r>
          </a:p>
          <a:p>
            <a:r>
              <a:rPr lang="sr-Latn-RS" dirty="0"/>
              <a:t>Tako što </a:t>
            </a:r>
            <a:r>
              <a:rPr lang="sr-Latn-RS" dirty="0">
                <a:solidFill>
                  <a:srgbClr val="FF0000"/>
                </a:solidFill>
              </a:rPr>
              <a:t>maksimiziramo varijansu </a:t>
            </a:r>
            <a:r>
              <a:rPr lang="sr-Latn-RS" dirty="0"/>
              <a:t>nove varijable = komponente</a:t>
            </a:r>
          </a:p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52F8CA-41BA-467D-ADC0-61D898843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586865"/>
              </p:ext>
            </p:extLst>
          </p:nvPr>
        </p:nvGraphicFramePr>
        <p:xfrm>
          <a:off x="822958" y="3124200"/>
          <a:ext cx="3596641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DB86AA-22E1-4515-96A0-DE6E08F54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889742"/>
              </p:ext>
            </p:extLst>
          </p:nvPr>
        </p:nvGraphicFramePr>
        <p:xfrm>
          <a:off x="4114800" y="3124200"/>
          <a:ext cx="3596641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392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uiExpand="1" build="p"/>
      <p:bldGraphic spid="2" grpId="0">
        <p:bldAsOne/>
      </p:bldGraphic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13997B-1B00-41DF-BAC0-267D8A49A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44226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4F047E6-D838-48F4-B5BC-2066B5BF759E}"/>
              </a:ext>
            </a:extLst>
          </p:cNvPr>
          <p:cNvSpPr/>
          <p:nvPr/>
        </p:nvSpPr>
        <p:spPr>
          <a:xfrm>
            <a:off x="3525982" y="1846263"/>
            <a:ext cx="5029200" cy="402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3CAA5-A548-4F91-8FE9-ED8E26A2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Podsećanje – vrste valjanosti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607E95-DB9F-40E3-9372-E4C2BEEF6282}"/>
              </a:ext>
            </a:extLst>
          </p:cNvPr>
          <p:cNvSpPr/>
          <p:nvPr/>
        </p:nvSpPr>
        <p:spPr>
          <a:xfrm>
            <a:off x="3657600" y="4724400"/>
            <a:ext cx="1981200" cy="381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03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Kriterijum maksimizacije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Većina analiza kojima ćemo se baviti kreiraju linearne kompozite na osnovu postojećih varijabli</a:t>
            </a:r>
          </a:p>
          <a:p>
            <a:r>
              <a:rPr lang="sr-Latn-RS" dirty="0"/>
              <a:t>Po nekom kriterijumu maksimizacije</a:t>
            </a:r>
          </a:p>
          <a:p>
            <a:r>
              <a:rPr lang="sr-Latn-RS" dirty="0"/>
              <a:t>Šta se maksimizuje u multiploj regresiji?</a:t>
            </a:r>
          </a:p>
          <a:p>
            <a:pPr lvl="1"/>
            <a:r>
              <a:rPr lang="sr-Latn-RS" dirty="0">
                <a:solidFill>
                  <a:srgbClr val="FF0000"/>
                </a:solidFill>
              </a:rPr>
              <a:t>Korelacija</a:t>
            </a:r>
            <a:r>
              <a:rPr lang="sr-Latn-RS" dirty="0"/>
              <a:t> linearnog kompozita prediktora sa kriterijumom</a:t>
            </a:r>
          </a:p>
          <a:p>
            <a:r>
              <a:rPr lang="sr-Latn-RS" dirty="0"/>
              <a:t>A u analizi glavnih komponenti?</a:t>
            </a:r>
          </a:p>
          <a:p>
            <a:pPr lvl="1"/>
            <a:r>
              <a:rPr lang="sr-Latn-RS" dirty="0">
                <a:solidFill>
                  <a:srgbClr val="FF0000"/>
                </a:solidFill>
              </a:rPr>
              <a:t>Varijansa</a:t>
            </a:r>
            <a:r>
              <a:rPr lang="sr-Latn-RS" dirty="0"/>
              <a:t> prve (i svake sledeće) komponente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Analiza glavnih komponenti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sz="2400" dirty="0"/>
              <a:t>Dakle, na osnovu originalnih/izvornih varijabli kreiramo novu varijablu koja ima maksimalnu varijansu</a:t>
            </a:r>
          </a:p>
          <a:p>
            <a:pPr lvl="1"/>
            <a:r>
              <a:rPr lang="sr-Latn-CS" sz="2200" dirty="0"/>
              <a:t>Tako dobijenu novu varijablu nazivamo </a:t>
            </a:r>
            <a:r>
              <a:rPr lang="sr-Latn-CS" sz="2200" b="1" dirty="0">
                <a:solidFill>
                  <a:srgbClr val="FF0000"/>
                </a:solidFill>
                <a:effectLst/>
              </a:rPr>
              <a:t>prvom glavnom komponentom</a:t>
            </a:r>
            <a:r>
              <a:rPr lang="en-US" sz="2200" dirty="0">
                <a:solidFill>
                  <a:srgbClr val="FF0000"/>
                </a:solidFill>
                <a:effectLst/>
              </a:rPr>
              <a:t> </a:t>
            </a:r>
            <a:endParaRPr lang="sr-Latn-CS" sz="2200" dirty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sz="2400" dirty="0"/>
              <a:t>U sledećem koraku ponavljamo postupak na varijansi koja je </a:t>
            </a:r>
            <a:r>
              <a:rPr lang="sr-Latn-CS" sz="2400" dirty="0">
                <a:solidFill>
                  <a:srgbClr val="FF0000"/>
                </a:solidFill>
              </a:rPr>
              <a:t>preostala </a:t>
            </a:r>
            <a:r>
              <a:rPr lang="sr-Latn-CS" sz="2400" dirty="0"/>
              <a:t>i ponovo </a:t>
            </a:r>
            <a:r>
              <a:rPr lang="sr-Latn-CS" sz="2400" dirty="0">
                <a:solidFill>
                  <a:srgbClr val="FF0000"/>
                </a:solidFill>
                <a:effectLst/>
              </a:rPr>
              <a:t>maksimiziramo varijansu</a:t>
            </a:r>
            <a:endParaRPr lang="sr-Latn-CS" sz="2400" dirty="0"/>
          </a:p>
          <a:p>
            <a:pPr lvl="1"/>
            <a:r>
              <a:rPr lang="sr-Latn-CS" sz="2200" dirty="0"/>
              <a:t>Tako dobijenu novu varijablu nazivamo drugom glavnom komponentom</a:t>
            </a:r>
            <a:r>
              <a:rPr lang="en-US" sz="2200" dirty="0"/>
              <a:t> </a:t>
            </a:r>
            <a:endParaRPr lang="sr-Latn-RS" sz="2200" dirty="0"/>
          </a:p>
          <a:p>
            <a:pPr lvl="1"/>
            <a:r>
              <a:rPr lang="sr-Latn-CS" sz="2000" dirty="0"/>
              <a:t>Pošto je napravljena na „ostatku“ varijanse ona je automatski </a:t>
            </a:r>
            <a:r>
              <a:rPr lang="sr-Latn-CS" sz="2000" dirty="0" err="1"/>
              <a:t>nekorelirana</a:t>
            </a:r>
            <a:r>
              <a:rPr lang="sr-Latn-CS" sz="2000" dirty="0"/>
              <a:t> sa prvom (ortogonalna)</a:t>
            </a:r>
            <a:endParaRPr lang="sr-Latn-RS" sz="2200" dirty="0"/>
          </a:p>
          <a:p>
            <a:pPr eaLnBrk="1" hangingPunct="1">
              <a:lnSpc>
                <a:spcPct val="90000"/>
              </a:lnSpc>
            </a:pPr>
            <a:r>
              <a:rPr lang="sr-Latn-RS" sz="2400" dirty="0"/>
              <a:t>Opet ponavljamo postupak...</a:t>
            </a:r>
          </a:p>
          <a:p>
            <a:pPr lvl="1"/>
            <a:r>
              <a:rPr lang="sr-Latn-RS" sz="2200" dirty="0"/>
              <a:t>Dok ne „potrošimo“ svu varijansu </a:t>
            </a:r>
          </a:p>
          <a:p>
            <a:pPr lvl="1"/>
            <a:r>
              <a:rPr lang="sr-Latn-RS" sz="2200" dirty="0"/>
              <a:t>Matematički, ovo se uvek dešava kada broj komponenti postane jednak broju izvornih varijabli (</a:t>
            </a:r>
            <a:r>
              <a:rPr lang="sr-Latn-RS" sz="2200" dirty="0" err="1"/>
              <a:t>ajtema</a:t>
            </a:r>
            <a:r>
              <a:rPr lang="sr-Latn-RS" sz="2200" dirty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592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AGK za dve varijable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1350856"/>
              </p:ext>
            </p:extLst>
          </p:nvPr>
        </p:nvGraphicFramePr>
        <p:xfrm>
          <a:off x="457200" y="1600200"/>
          <a:ext cx="40386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Kako bi izgledala prva glavna komponenta za ove dve korelirane varijable, ukoliko želimo da maksimizujemo varijansu?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60697089"/>
              </p:ext>
            </p:extLst>
          </p:nvPr>
        </p:nvGraphicFramePr>
        <p:xfrm>
          <a:off x="457200" y="4191000"/>
          <a:ext cx="54864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4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AGK za dve varijable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0809139"/>
              </p:ext>
            </p:extLst>
          </p:nvPr>
        </p:nvGraphicFramePr>
        <p:xfrm>
          <a:off x="457200" y="1600200"/>
          <a:ext cx="40386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83480" y="1923011"/>
            <a:ext cx="3703320" cy="4023359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Ukupna varijansa je ostala ista, samo je drugačije raspoređena! </a:t>
            </a:r>
          </a:p>
          <a:p>
            <a:r>
              <a:rPr lang="sr-Latn-RS" dirty="0"/>
              <a:t>Čemu je ona jednaka?</a:t>
            </a:r>
          </a:p>
          <a:p>
            <a:r>
              <a:rPr lang="sr-Latn-RS" dirty="0"/>
              <a:t>Broju izvornih varijabli – jer standardizovane varijable imaju varijansu 1</a:t>
            </a:r>
          </a:p>
          <a:p>
            <a:r>
              <a:rPr lang="sr-Latn-RS" dirty="0"/>
              <a:t>I broj varijabli je ostao isti, ali su se njihove varijanse promenile</a:t>
            </a:r>
          </a:p>
          <a:p>
            <a:r>
              <a:rPr lang="sr-Latn-RS" dirty="0"/>
              <a:t>I prva i druga glavna komponenta predstavljaju neke „kombinacije“, odnosno linearne kompozite izvornih varijabli</a:t>
            </a:r>
          </a:p>
          <a:p>
            <a:endParaRPr lang="sr-Latn-R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32933927"/>
              </p:ext>
            </p:extLst>
          </p:nvPr>
        </p:nvGraphicFramePr>
        <p:xfrm>
          <a:off x="457200" y="4191000"/>
          <a:ext cx="54864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87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AGK za dve varijable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9096556"/>
              </p:ext>
            </p:extLst>
          </p:nvPr>
        </p:nvGraphicFramePr>
        <p:xfrm>
          <a:off x="457200" y="1600200"/>
          <a:ext cx="40386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05400" y="1950720"/>
            <a:ext cx="3703320" cy="4023359"/>
          </a:xfrm>
        </p:spPr>
        <p:txBody>
          <a:bodyPr>
            <a:normAutofit/>
          </a:bodyPr>
          <a:lstStyle/>
          <a:p>
            <a:r>
              <a:rPr lang="sr-Latn-RS" dirty="0"/>
              <a:t>Kolika je korelacija prve i druge glavne komponente?</a:t>
            </a:r>
          </a:p>
          <a:p>
            <a:r>
              <a:rPr lang="sr-Latn-RS" dirty="0"/>
              <a:t>0!</a:t>
            </a:r>
          </a:p>
          <a:p>
            <a:r>
              <a:rPr lang="sr-Latn-RS" dirty="0"/>
              <a:t>Zašto?</a:t>
            </a:r>
          </a:p>
          <a:p>
            <a:r>
              <a:rPr lang="sr-Latn-RS" dirty="0"/>
              <a:t>Zato što je druga komponenta obuhvatila onaj deo varijanse izvornih varijabli koji nije korelirao (delio varijansu) sa prvom komponentom, ona je ostatak nakon što se izdvoji prva glavna komponenta</a:t>
            </a:r>
          </a:p>
          <a:p>
            <a:endParaRPr lang="sr-Latn-R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07314297"/>
              </p:ext>
            </p:extLst>
          </p:nvPr>
        </p:nvGraphicFramePr>
        <p:xfrm>
          <a:off x="457200" y="4191000"/>
          <a:ext cx="54864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99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3504781" cy="22502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AGK za dve varijable - vektorski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47690" y="4239470"/>
            <a:ext cx="4191000" cy="7135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47690" y="2133600"/>
            <a:ext cx="247671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0">
            <a:off x="2640975" y="3968712"/>
            <a:ext cx="3556000" cy="5528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0">
            <a:off x="1972769" y="3441663"/>
            <a:ext cx="3556000" cy="5528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972055">
            <a:off x="5204217" y="4494615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Matematika</a:t>
            </a:r>
          </a:p>
        </p:txBody>
      </p:sp>
      <p:sp>
        <p:nvSpPr>
          <p:cNvPr id="30" name="TextBox 29"/>
          <p:cNvSpPr txBox="1"/>
          <p:nvPr/>
        </p:nvSpPr>
        <p:spPr>
          <a:xfrm rot="18678503">
            <a:off x="3906216" y="2028365"/>
            <a:ext cx="69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Fizika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3504781" cy="22502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Arbitrarnost položaja osa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47690" y="4239470"/>
            <a:ext cx="4191000" cy="7135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47690" y="2133600"/>
            <a:ext cx="247671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1667 -0.051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8125 0.0055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3504781" cy="22502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Maksimizacija varijanse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3200400"/>
            <a:ext cx="388620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905000" y="4038600"/>
            <a:ext cx="914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2319326" y="3455929"/>
            <a:ext cx="4439137" cy="8237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547">
            <a:off x="1934439" y="4450969"/>
            <a:ext cx="1447317" cy="3103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9800000">
            <a:off x="4741663" y="3799661"/>
            <a:ext cx="24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Prva glavna komponenta</a:t>
            </a:r>
          </a:p>
        </p:txBody>
      </p:sp>
      <p:sp>
        <p:nvSpPr>
          <p:cNvPr id="30" name="TextBox 29"/>
          <p:cNvSpPr txBox="1"/>
          <p:nvPr/>
        </p:nvSpPr>
        <p:spPr>
          <a:xfrm rot="3371450">
            <a:off x="532418" y="4292995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Druga glavna komponenta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3504781" cy="22502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Još jedna perspektiva</a:t>
            </a:r>
            <a:endParaRPr lang="en-US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2247690" y="2667000"/>
            <a:ext cx="4153110" cy="2286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74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539">
            <a:off x="2590800" y="2590800"/>
            <a:ext cx="3504781" cy="22502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Još jedna perspektiva</a:t>
            </a:r>
            <a:endParaRPr lang="en-US" dirty="0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2265844" y="3803625"/>
            <a:ext cx="41546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653A3B-11B0-49F7-A4F5-17F05B6255F1}"/>
              </a:ext>
            </a:extLst>
          </p:cNvPr>
          <p:cNvCxnSpPr>
            <a:cxnSpLocks/>
          </p:cNvCxnSpPr>
          <p:nvPr/>
        </p:nvCxnSpPr>
        <p:spPr>
          <a:xfrm flipV="1">
            <a:off x="4343400" y="32766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7A700F-F2AA-483D-9445-246974B896A0}"/>
              </a:ext>
            </a:extLst>
          </p:cNvPr>
          <p:cNvSpPr txBox="1"/>
          <p:nvPr/>
        </p:nvSpPr>
        <p:spPr>
          <a:xfrm>
            <a:off x="4572000" y="4205624"/>
            <a:ext cx="24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Prva glavna komponenta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9BCC9-4408-40D3-94C8-7F3C41CA17EF}"/>
              </a:ext>
            </a:extLst>
          </p:cNvPr>
          <p:cNvSpPr txBox="1"/>
          <p:nvPr/>
        </p:nvSpPr>
        <p:spPr>
          <a:xfrm>
            <a:off x="3021354" y="2881868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Druga glavna komponenta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Faktorska 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Osnovna ideja – identifikovanje latentnog konstrukta (predmeta merenja) na osnovu manifestnih varijabli (sredstva merenja)</a:t>
            </a:r>
          </a:p>
          <a:p>
            <a:endParaRPr lang="sr-Latn-RS" dirty="0"/>
          </a:p>
          <a:p>
            <a:r>
              <a:rPr lang="sr-Latn-RS" dirty="0"/>
              <a:t>Da bismo razumeli faktorsku analizu, prvo ćemo objasniti analizu glavnih komponenti</a:t>
            </a:r>
          </a:p>
        </p:txBody>
      </p:sp>
    </p:spTree>
    <p:extLst>
      <p:ext uri="{BB962C8B-B14F-4D97-AF65-F5344CB8AC3E}">
        <p14:creationId xmlns:p14="http://schemas.microsoft.com/office/powerpoint/2010/main" val="27041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Analiza glavnih komponenti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993024"/>
            <a:ext cx="8229600" cy="2133139"/>
          </a:xfrm>
        </p:spPr>
        <p:txBody>
          <a:bodyPr>
            <a:normAutofit/>
          </a:bodyPr>
          <a:lstStyle/>
          <a:p>
            <a:r>
              <a:rPr lang="sr-Latn-RS" dirty="0"/>
              <a:t>Podaci su ostali isti, samo smo ih opisali na drugačiji način</a:t>
            </a:r>
          </a:p>
          <a:p>
            <a:r>
              <a:rPr lang="sr-Latn-RS" dirty="0"/>
              <a:t>Umesto dve korelirane izvorne varijable sa varijansom 1 imamo dve ortogonalne glavne komponente, pri čemu je varijansa prve (uvek) veća od varijanse druge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74259" y="1868787"/>
            <a:ext cx="4002931" cy="2398413"/>
            <a:chOff x="3244242" y="1905000"/>
            <a:chExt cx="5795522" cy="33543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591" y="1905000"/>
              <a:ext cx="3504781" cy="2250229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4432191" y="2514600"/>
              <a:ext cx="3886200" cy="2209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3517791" y="3352800"/>
              <a:ext cx="914400" cy="137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>
              <a:off x="3945004" y="2822377"/>
              <a:ext cx="4439137" cy="76776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5547">
              <a:off x="3558151" y="3742615"/>
              <a:ext cx="1447317" cy="33670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19800000">
              <a:off x="6165147" y="3083305"/>
              <a:ext cx="2874617" cy="430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400" dirty="0"/>
                <a:t>Prva glavna komponenta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3371450">
              <a:off x="1999596" y="3569058"/>
              <a:ext cx="2934897" cy="445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400" dirty="0"/>
                <a:t>Druga glavna komponenta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3480" y="1701575"/>
            <a:ext cx="2951936" cy="2259597"/>
            <a:chOff x="2247690" y="1724327"/>
            <a:chExt cx="4411020" cy="37717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2590800"/>
              <a:ext cx="3504781" cy="2250229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2247690" y="4239470"/>
              <a:ext cx="4191000" cy="7135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247690" y="2133600"/>
              <a:ext cx="2476710" cy="2819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0000">
              <a:off x="2640975" y="3968712"/>
              <a:ext cx="3556000" cy="5528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00000">
              <a:off x="1972769" y="3441663"/>
              <a:ext cx="3556000" cy="55285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0972055">
              <a:off x="5063416" y="4422406"/>
              <a:ext cx="1595294" cy="513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400" dirty="0"/>
                <a:t>Matematika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8678503">
              <a:off x="3766746" y="1983076"/>
              <a:ext cx="977403" cy="459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400" dirty="0"/>
                <a:t>Fizika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Analiza glavnih komponenti</a:t>
            </a:r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sr-Latn-CS" dirty="0"/>
              <a:t>ostupak transformacije (ortogonalne dekompozicije)</a:t>
            </a:r>
          </a:p>
          <a:p>
            <a:r>
              <a:rPr lang="sr-Latn-CS" dirty="0">
                <a:solidFill>
                  <a:srgbClr val="FF0000"/>
                </a:solidFill>
              </a:rPr>
              <a:t>2</a:t>
            </a:r>
            <a:r>
              <a:rPr lang="sr-Latn-CS" dirty="0"/>
              <a:t> </a:t>
            </a:r>
            <a:r>
              <a:rPr lang="sr-Latn-CS" dirty="0">
                <a:solidFill>
                  <a:srgbClr val="FF0000"/>
                </a:solidFill>
              </a:rPr>
              <a:t>međusobno </a:t>
            </a:r>
            <a:r>
              <a:rPr lang="sr-Latn-CS" dirty="0" err="1">
                <a:solidFill>
                  <a:srgbClr val="FF0000"/>
                </a:solidFill>
              </a:rPr>
              <a:t>korelirane</a:t>
            </a:r>
            <a:r>
              <a:rPr lang="sr-Latn-CS" dirty="0">
                <a:solidFill>
                  <a:srgbClr val="FF0000"/>
                </a:solidFill>
              </a:rPr>
              <a:t> </a:t>
            </a:r>
            <a:r>
              <a:rPr lang="sr-Latn-CS" dirty="0"/>
              <a:t>izvorne varijable</a:t>
            </a:r>
          </a:p>
          <a:p>
            <a:r>
              <a:rPr lang="sr-Latn-CS" dirty="0">
                <a:solidFill>
                  <a:srgbClr val="FF0000"/>
                </a:solidFill>
              </a:rPr>
              <a:t>2</a:t>
            </a:r>
            <a:r>
              <a:rPr lang="sr-Latn-CS" dirty="0"/>
              <a:t> linearne kombinacije varijabli koje su </a:t>
            </a:r>
            <a:r>
              <a:rPr lang="sr-Latn-CS" dirty="0">
                <a:solidFill>
                  <a:srgbClr val="FF0000"/>
                </a:solidFill>
              </a:rPr>
              <a:t>međusobno nezavisne </a:t>
            </a:r>
            <a:r>
              <a:rPr lang="sr-Latn-CS" dirty="0"/>
              <a:t>(ortogonalne)</a:t>
            </a:r>
          </a:p>
          <a:p>
            <a:r>
              <a:rPr lang="sr-Latn-CS" dirty="0"/>
              <a:t>tako da svaka nova komponenta objašnjava najveću moguću proporciju (</a:t>
            </a:r>
            <a:r>
              <a:rPr lang="sr-Latn-CS" dirty="0" err="1"/>
              <a:t>rezidualne</a:t>
            </a:r>
            <a:r>
              <a:rPr lang="sr-Latn-CS" dirty="0"/>
              <a:t>/</a:t>
            </a:r>
            <a:r>
              <a:rPr lang="en-US" dirty="0" err="1"/>
              <a:t>preostale</a:t>
            </a:r>
            <a:r>
              <a:rPr lang="en-US" dirty="0"/>
              <a:t>) </a:t>
            </a:r>
            <a:r>
              <a:rPr lang="sr-Latn-CS" dirty="0"/>
              <a:t>varijanse</a:t>
            </a:r>
          </a:p>
          <a:p>
            <a:endParaRPr lang="sr-Latn-CS" dirty="0"/>
          </a:p>
          <a:p>
            <a:r>
              <a:rPr lang="sr-Latn-CS" dirty="0"/>
              <a:t>Prva glavna komponenta (crvena) objašnjava najveću moguću varijansu</a:t>
            </a:r>
          </a:p>
          <a:p>
            <a:r>
              <a:rPr lang="sr-Latn-CS" dirty="0"/>
              <a:t>Druga glavna komponenta (žuta) objašnjava najveću moguću varijansu od one koja je preostala kad smo izdvojili prvu komponentu</a:t>
            </a:r>
          </a:p>
          <a:p>
            <a:r>
              <a:rPr lang="sr-Latn-CS" dirty="0"/>
              <a:t>Ukupna varijansa je ostala ista, samo je drugačije raspoređena po varijablama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AGK za više varijabli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0654789"/>
              </p:ext>
            </p:extLst>
          </p:nvPr>
        </p:nvGraphicFramePr>
        <p:xfrm>
          <a:off x="457200" y="1600201"/>
          <a:ext cx="40386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Nakon što izdvojimo prvu glavnu komponentu – šta ostaje?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Na preostaloj varijansi se izdvaja druga glavna komponenta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637998"/>
              </p:ext>
            </p:extLst>
          </p:nvPr>
        </p:nvGraphicFramePr>
        <p:xfrm>
          <a:off x="457200" y="4495800"/>
          <a:ext cx="41148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7024509"/>
              </p:ext>
            </p:extLst>
          </p:nvPr>
        </p:nvGraphicFramePr>
        <p:xfrm>
          <a:off x="533400" y="3505200"/>
          <a:ext cx="7696200" cy="116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11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uiExpand="1" build="p"/>
      <p:bldGraphic spid="5" grpId="0">
        <p:bldAsOne/>
      </p:bldGraphic>
      <p:bldGraphic spid="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AGK za više varijabli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4218140"/>
              </p:ext>
            </p:extLst>
          </p:nvPr>
        </p:nvGraphicFramePr>
        <p:xfrm>
          <a:off x="457200" y="1600200"/>
          <a:ext cx="40386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737361"/>
            <a:ext cx="4038600" cy="458724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Delovi varijanse izvornih varijabli koji su preostali nakon ekstrakcije 1. glavne komponente će međusobno korelirati</a:t>
            </a:r>
          </a:p>
          <a:p>
            <a:r>
              <a:rPr lang="sr-Latn-RS" dirty="0"/>
              <a:t>Na osnovu datih korelacija se izdvaja druga glavna komponenta koja objašnjava najveći deo preostale varijanse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Nakon ekstrakcije druge komponente opet preostaje deo varijanse</a:t>
            </a:r>
          </a:p>
          <a:p>
            <a:r>
              <a:rPr lang="sr-Latn-RS" dirty="0"/>
              <a:t>Postupak se ponavlja dok se ne iscrpi sva varijansa – do ekstrakcije poslednje komponente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02448946"/>
              </p:ext>
            </p:extLst>
          </p:nvPr>
        </p:nvGraphicFramePr>
        <p:xfrm>
          <a:off x="533400" y="3505200"/>
          <a:ext cx="7696200" cy="116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34222"/>
              </p:ext>
            </p:extLst>
          </p:nvPr>
        </p:nvGraphicFramePr>
        <p:xfrm>
          <a:off x="457200" y="4495800"/>
          <a:ext cx="41148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08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uiExpand="1" build="p"/>
      <p:bldGraphic spid="3" grpId="0">
        <p:bldAsOne/>
      </p:bldGraphic>
      <p:bldGraphic spid="8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Analiza glavnih komponenti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Izračunati glavne komponente znači transformisati izvorne varijable u neke nove varijable tako da</a:t>
            </a:r>
          </a:p>
          <a:p>
            <a:r>
              <a:rPr lang="sr-Latn-CS" dirty="0"/>
              <a:t>broj komponenti bude </a:t>
            </a:r>
            <a:r>
              <a:rPr lang="sr-Latn-CS" dirty="0">
                <a:solidFill>
                  <a:srgbClr val="FF0000"/>
                </a:solidFill>
              </a:rPr>
              <a:t>jednak</a:t>
            </a:r>
            <a:r>
              <a:rPr lang="sr-Latn-CS" dirty="0"/>
              <a:t> broju izvornih varijabli</a:t>
            </a:r>
          </a:p>
          <a:p>
            <a:r>
              <a:rPr lang="sr-Latn-CS" dirty="0"/>
              <a:t>prva ekstrahovana komponenta objašnjava maksimalno moguću varijansu, a svaka sledeća sukcesivno značajno manje od prethodne, ali najviše moguće od preostalog</a:t>
            </a:r>
          </a:p>
          <a:p>
            <a:r>
              <a:rPr lang="sr-Latn-CS" dirty="0"/>
              <a:t>nove varijable budu </a:t>
            </a:r>
            <a:r>
              <a:rPr lang="sr-Latn-CS" dirty="0">
                <a:solidFill>
                  <a:srgbClr val="FF0000"/>
                </a:solidFill>
              </a:rPr>
              <a:t>međusobno nezavisne </a:t>
            </a:r>
            <a:r>
              <a:rPr lang="sr-Latn-CS" dirty="0"/>
              <a:t>– korelacija između novoformiranih varijabli (komponenti) bude jednaka 0</a:t>
            </a: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4465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CS" sz="4400" dirty="0"/>
              <a:t>Glavne komponente - podsećanje</a:t>
            </a:r>
            <a:endParaRPr lang="en-US" sz="4400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Glavna komponenta je nova latentna varijabla koja je linearna kombinacija </a:t>
            </a:r>
            <a:r>
              <a:rPr lang="sr-Latn-CS" dirty="0" err="1"/>
              <a:t>manifestnih</a:t>
            </a:r>
            <a:r>
              <a:rPr lang="sr-Latn-CS" dirty="0"/>
              <a:t> varijabli (</a:t>
            </a:r>
            <a:r>
              <a:rPr lang="sr-Latn-CS" dirty="0" err="1"/>
              <a:t>ajtema</a:t>
            </a:r>
            <a:r>
              <a:rPr lang="sr-Latn-CS" dirty="0"/>
              <a:t>/stavki)</a:t>
            </a:r>
          </a:p>
          <a:p>
            <a:pPr eaLnBrk="1" hangingPunct="1">
              <a:defRPr/>
            </a:pPr>
            <a:r>
              <a:rPr lang="sr-Latn-CS" dirty="0"/>
              <a:t>Ne postoji ni jedna druga kombinacija varijabli koja objašnjava više varijanse datog skupa varijabli od </a:t>
            </a:r>
            <a:r>
              <a:rPr lang="sr-Latn-CS" dirty="0">
                <a:solidFill>
                  <a:srgbClr val="FF0000"/>
                </a:solidFill>
                <a:effectLst/>
              </a:rPr>
              <a:t>prve</a:t>
            </a:r>
            <a:r>
              <a:rPr lang="sr-Latn-CS" dirty="0"/>
              <a:t> glavne komponente</a:t>
            </a:r>
          </a:p>
          <a:p>
            <a:pPr eaLnBrk="1" hangingPunct="1">
              <a:defRPr/>
            </a:pPr>
            <a:r>
              <a:rPr lang="sr-Latn-CS" dirty="0"/>
              <a:t>Zato što je ona kreirana prema principu </a:t>
            </a:r>
            <a:r>
              <a:rPr lang="sr-Latn-CS" dirty="0">
                <a:solidFill>
                  <a:srgbClr val="FF0000"/>
                </a:solidFill>
              </a:rPr>
              <a:t>maksimizacije varijanse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783D3-7F9A-4570-95A2-952CD33E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u SPSS-u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E9FF3-6A40-4A88-98F3-2DCD43765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I još neki važni pojmovi</a:t>
            </a:r>
          </a:p>
        </p:txBody>
      </p:sp>
    </p:spTree>
    <p:extLst>
      <p:ext uri="{BB962C8B-B14F-4D97-AF65-F5344CB8AC3E}">
        <p14:creationId xmlns:p14="http://schemas.microsoft.com/office/powerpoint/2010/main" val="2335701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AGK u SPSS-u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Latn-RS" altLang="en-US" dirty="0"/>
              <a:t>Primer – radimo faktorsku analizu na 9 varijabli iz baterije testova intelektualnog funkcionisanja KOG-9 (Momorović i saradnici)</a:t>
            </a:r>
          </a:p>
          <a:p>
            <a:pPr lvl="1">
              <a:defRPr/>
            </a:pPr>
            <a:r>
              <a:rPr lang="en-US" altLang="en-US" dirty="0"/>
              <a:t>IT-1, CF-2, GT-7 (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procenu</a:t>
            </a:r>
            <a:r>
              <a:rPr lang="en-US" altLang="en-US" dirty="0"/>
              <a:t> </a:t>
            </a:r>
            <a:r>
              <a:rPr lang="en-US" altLang="en-US" dirty="0" err="1"/>
              <a:t>efikasnosti</a:t>
            </a:r>
            <a:r>
              <a:rPr lang="en-US" altLang="en-US" dirty="0"/>
              <a:t> </a:t>
            </a:r>
            <a:r>
              <a:rPr lang="en-US" altLang="en-US" dirty="0" err="1"/>
              <a:t>perceptivnog</a:t>
            </a:r>
            <a:r>
              <a:rPr lang="en-US" altLang="en-US" dirty="0"/>
              <a:t> </a:t>
            </a:r>
            <a:r>
              <a:rPr lang="en-US" altLang="en-US" dirty="0" err="1"/>
              <a:t>procesora</a:t>
            </a:r>
            <a:r>
              <a:rPr lang="en-US" altLang="en-US" dirty="0"/>
              <a:t>),</a:t>
            </a:r>
          </a:p>
          <a:p>
            <a:pPr lvl="1">
              <a:defRPr/>
            </a:pPr>
            <a:r>
              <a:rPr lang="en-US" altLang="en-US" dirty="0"/>
              <a:t>AL-4, AL-7, GSN (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procenu</a:t>
            </a:r>
            <a:r>
              <a:rPr lang="en-US" altLang="en-US" dirty="0"/>
              <a:t> </a:t>
            </a:r>
            <a:r>
              <a:rPr lang="en-US" altLang="en-US" dirty="0" err="1"/>
              <a:t>efikasnosti</a:t>
            </a:r>
            <a:r>
              <a:rPr lang="en-US" altLang="en-US" dirty="0"/>
              <a:t> </a:t>
            </a:r>
            <a:r>
              <a:rPr lang="en-US" altLang="en-US" dirty="0" err="1"/>
              <a:t>serijalnog</a:t>
            </a:r>
            <a:r>
              <a:rPr lang="en-US" altLang="en-US" dirty="0"/>
              <a:t> </a:t>
            </a:r>
            <a:r>
              <a:rPr lang="en-US" altLang="en-US" dirty="0" err="1"/>
              <a:t>procesora</a:t>
            </a:r>
            <a:r>
              <a:rPr lang="en-US" altLang="en-US" dirty="0"/>
              <a:t>),</a:t>
            </a:r>
          </a:p>
          <a:p>
            <a:pPr lvl="1">
              <a:defRPr/>
            </a:pPr>
            <a:r>
              <a:rPr lang="en-US" altLang="en-US" dirty="0"/>
              <a:t>S-1, IT-2, D-48 (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procenu</a:t>
            </a:r>
            <a:r>
              <a:rPr lang="en-US" altLang="en-US" dirty="0"/>
              <a:t> </a:t>
            </a:r>
            <a:r>
              <a:rPr lang="en-US" altLang="en-US" dirty="0" err="1"/>
              <a:t>efikasnosti</a:t>
            </a:r>
            <a:r>
              <a:rPr lang="en-US" altLang="en-US" dirty="0"/>
              <a:t> </a:t>
            </a:r>
            <a:r>
              <a:rPr lang="en-US" altLang="en-US" dirty="0" err="1"/>
              <a:t>paralelnog</a:t>
            </a:r>
            <a:r>
              <a:rPr lang="en-US" altLang="en-US" dirty="0"/>
              <a:t> </a:t>
            </a:r>
            <a:r>
              <a:rPr lang="en-US" altLang="en-US" dirty="0" err="1"/>
              <a:t>procesora</a:t>
            </a:r>
            <a:r>
              <a:rPr lang="en-US" altLang="en-US" dirty="0"/>
              <a:t>).</a:t>
            </a:r>
          </a:p>
          <a:p>
            <a:pPr>
              <a:defRPr/>
            </a:pPr>
            <a:r>
              <a:rPr lang="en-US" altLang="en-US" dirty="0" err="1"/>
              <a:t>Prvih</a:t>
            </a:r>
            <a:r>
              <a:rPr lang="en-US" altLang="en-US" dirty="0"/>
              <a:t> </a:t>
            </a:r>
            <a:r>
              <a:rPr lang="en-US" altLang="en-US" dirty="0" err="1"/>
              <a:t>šest</a:t>
            </a:r>
            <a:r>
              <a:rPr lang="en-US" altLang="en-US" dirty="0"/>
              <a:t> </a:t>
            </a:r>
            <a:r>
              <a:rPr lang="en-US" altLang="en-US" dirty="0" err="1"/>
              <a:t>testova</a:t>
            </a:r>
            <a:r>
              <a:rPr lang="en-US" altLang="en-US" dirty="0"/>
              <a:t> </a:t>
            </a:r>
            <a:r>
              <a:rPr lang="en-US" altLang="en-US" dirty="0" err="1"/>
              <a:t>pripadaju</a:t>
            </a:r>
            <a:r>
              <a:rPr lang="en-US" altLang="en-US" dirty="0"/>
              <a:t> </a:t>
            </a:r>
            <a:r>
              <a:rPr lang="en-US" altLang="en-US" dirty="0" err="1"/>
              <a:t>testovima</a:t>
            </a:r>
            <a:r>
              <a:rPr lang="en-US" altLang="en-US" dirty="0"/>
              <a:t> </a:t>
            </a:r>
            <a:r>
              <a:rPr lang="en-US" altLang="en-US" dirty="0" err="1"/>
              <a:t>brzine</a:t>
            </a:r>
            <a:r>
              <a:rPr lang="en-US" altLang="en-US" dirty="0"/>
              <a:t>, a </a:t>
            </a:r>
            <a:r>
              <a:rPr lang="en-US" altLang="en-US" dirty="0" err="1"/>
              <a:t>poslednja</a:t>
            </a:r>
            <a:r>
              <a:rPr lang="en-US" altLang="en-US" dirty="0"/>
              <a:t> tri </a:t>
            </a:r>
            <a:r>
              <a:rPr lang="en-US" altLang="en-US" dirty="0" err="1"/>
              <a:t>testovima</a:t>
            </a:r>
            <a:r>
              <a:rPr lang="en-US" altLang="en-US" dirty="0"/>
              <a:t> </a:t>
            </a:r>
            <a:r>
              <a:rPr lang="en-US" altLang="en-US" dirty="0" err="1"/>
              <a:t>snage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1824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297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5438"/>
            <a:ext cx="86868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8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je sve počelo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Čarls Spirman (1904) – korelacije između školskih ocena veoma visoke (od .83 za klasične jezike i francuski jezik do .40 za muziku i diskriminaciju tonova)</a:t>
            </a:r>
          </a:p>
          <a:p>
            <a:r>
              <a:rPr lang="sr-Latn-CS" dirty="0"/>
              <a:t>Šta biste vi zaključili na osnovu ovoga?</a:t>
            </a:r>
          </a:p>
          <a:p>
            <a:r>
              <a:rPr lang="sr-Latn-CS" dirty="0"/>
              <a:t>Spirman je zaključio da postoji opšti faktor koji stoji u osnovi svih ovih korelacija</a:t>
            </a:r>
          </a:p>
          <a:p>
            <a:r>
              <a:rPr lang="sr-Latn-CS" dirty="0"/>
              <a:t>Svi testovi inteligencije dele jednu zajedničku komponentu – g-faktor</a:t>
            </a:r>
          </a:p>
        </p:txBody>
      </p:sp>
    </p:spTree>
    <p:extLst>
      <p:ext uri="{BB962C8B-B14F-4D97-AF65-F5344CB8AC3E}">
        <p14:creationId xmlns:p14="http://schemas.microsoft.com/office/powerpoint/2010/main" val="33870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82" y="76200"/>
            <a:ext cx="603363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052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Korelacije između komponenti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će izgledati matrica korelacija ovih 9 komponenti?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97941"/>
            <a:ext cx="7315200" cy="409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se prave komponente?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Za dobijanje faktorskih skorova najčešće se koristi regresioni postupak, a koeficijenti (beta ponderi) za njihovo izračunavanje čine </a:t>
            </a:r>
            <a:r>
              <a:rPr lang="sr-Latn-RS" b="1" dirty="0">
                <a:solidFill>
                  <a:srgbClr val="FF0000"/>
                </a:solidFill>
              </a:rPr>
              <a:t>matricu</a:t>
            </a:r>
            <a:r>
              <a:rPr lang="sr-Latn-C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r-Latn-CS" b="1" dirty="0">
                <a:solidFill>
                  <a:srgbClr val="FF0000"/>
                </a:solidFill>
              </a:rPr>
              <a:t>faktorskih koeficijenata</a:t>
            </a:r>
          </a:p>
          <a:p>
            <a:r>
              <a:rPr lang="sr-Latn-CS" dirty="0"/>
              <a:t>Od čega u regresiji zavisi veličina beta pondera?</a:t>
            </a:r>
          </a:p>
          <a:p>
            <a:pPr lvl="1"/>
            <a:r>
              <a:rPr lang="sr-Latn-CS" dirty="0"/>
              <a:t>Od visine izvorne korelacije prediktora i kriterijuma</a:t>
            </a:r>
          </a:p>
          <a:p>
            <a:pPr lvl="1"/>
            <a:r>
              <a:rPr lang="sr-Latn-CS" dirty="0"/>
              <a:t>Od visine korelacija prediktora sa drugim prediktorima</a:t>
            </a:r>
          </a:p>
          <a:p>
            <a:r>
              <a:rPr lang="sr-Latn-CS" dirty="0"/>
              <a:t>Kao i u regresiji, u AGK i FA veličina faktorskog koeficijenta zavisi od korelacije varijable sa komponentom (koeficijenta strukture) i korelacije varijable sa preostalim varijablama.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15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09763"/>
            <a:ext cx="69342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03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7553B-D867-47AB-9E13-12B50C7F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Matrica faktorskih skorova</a:t>
            </a:r>
          </a:p>
        </p:txBody>
      </p:sp>
    </p:spTree>
    <p:extLst>
      <p:ext uri="{BB962C8B-B14F-4D97-AF65-F5344CB8AC3E}">
        <p14:creationId xmlns:p14="http://schemas.microsoft.com/office/powerpoint/2010/main" val="1775328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Korelacije izvornih varijabli sa komponentama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4A443-F5D4-4325-AD0D-6E595C2F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sz="2400" dirty="0"/>
              <a:t>Imaju različite nazive u literaturi:</a:t>
            </a:r>
          </a:p>
          <a:p>
            <a:pPr lvl="1">
              <a:defRPr/>
            </a:pPr>
            <a:r>
              <a:rPr lang="sr-Latn-CS" sz="2000" dirty="0"/>
              <a:t>Koeficijenti strukture</a:t>
            </a:r>
          </a:p>
          <a:p>
            <a:pPr lvl="1">
              <a:defRPr/>
            </a:pPr>
            <a:r>
              <a:rPr lang="sr-Latn-CS" sz="2000" dirty="0"/>
              <a:t>Faktorska zasićenja (</a:t>
            </a:r>
            <a:r>
              <a:rPr lang="sr-Latn-CS" sz="2000" dirty="0" err="1"/>
              <a:t>saturation</a:t>
            </a:r>
            <a:r>
              <a:rPr lang="sr-Latn-CS" sz="2000" dirty="0"/>
              <a:t>)</a:t>
            </a:r>
          </a:p>
          <a:p>
            <a:pPr lvl="1">
              <a:defRPr/>
            </a:pPr>
            <a:r>
              <a:rPr lang="sr-Latn-CS" sz="2000" dirty="0"/>
              <a:t>Faktorska opterećenja (</a:t>
            </a:r>
            <a:r>
              <a:rPr lang="sr-Latn-CS" sz="2000" dirty="0" err="1"/>
              <a:t>loadings</a:t>
            </a:r>
            <a:r>
              <a:rPr lang="sr-Latn-CS" sz="2000" dirty="0"/>
              <a:t>)</a:t>
            </a:r>
          </a:p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581400"/>
            <a:ext cx="6467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426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Korelacije izvornih varijabli sa komponentama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4A443-F5D4-4325-AD0D-6E595C2F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81186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sr-Latn-CS" sz="2400" dirty="0"/>
              <a:t>Matrica u kojoj ih dobijamo u SPSS-u isto ima različita imena u zavisnosti od analize koju radimo</a:t>
            </a:r>
          </a:p>
          <a:p>
            <a:pPr lvl="1">
              <a:defRPr/>
            </a:pPr>
            <a:r>
              <a:rPr lang="sr-Latn-CS" sz="2000" dirty="0" err="1"/>
              <a:t>Component</a:t>
            </a:r>
            <a:r>
              <a:rPr lang="sr-Latn-CS" sz="2000" dirty="0"/>
              <a:t> </a:t>
            </a:r>
            <a:r>
              <a:rPr lang="sr-Latn-CS" sz="2000" dirty="0" err="1"/>
              <a:t>matrix</a:t>
            </a:r>
            <a:r>
              <a:rPr lang="sr-Latn-CS" sz="2000" dirty="0"/>
              <a:t> (analiza glavnih komponenti)</a:t>
            </a:r>
          </a:p>
          <a:p>
            <a:pPr lvl="1">
              <a:defRPr/>
            </a:pPr>
            <a:r>
              <a:rPr lang="sr-Latn-CS" sz="2000" dirty="0" err="1"/>
              <a:t>Factor</a:t>
            </a:r>
            <a:r>
              <a:rPr lang="sr-Latn-CS" sz="2000" dirty="0"/>
              <a:t> </a:t>
            </a:r>
            <a:r>
              <a:rPr lang="sr-Latn-CS" sz="2000" dirty="0" err="1"/>
              <a:t>matrix</a:t>
            </a:r>
            <a:r>
              <a:rPr lang="sr-Latn-CS" sz="2000" dirty="0"/>
              <a:t> (faktorska analiza bez rotacija ili sa ortogonalnim rotacijama)</a:t>
            </a:r>
          </a:p>
          <a:p>
            <a:pPr lvl="1">
              <a:defRPr/>
            </a:pPr>
            <a:r>
              <a:rPr lang="sr-Latn-CS" sz="2000" dirty="0" err="1"/>
              <a:t>Structure</a:t>
            </a:r>
            <a:r>
              <a:rPr lang="sr-Latn-CS" sz="2000" dirty="0"/>
              <a:t> </a:t>
            </a:r>
            <a:r>
              <a:rPr lang="sr-Latn-CS" sz="2000" dirty="0" err="1"/>
              <a:t>matrix</a:t>
            </a:r>
            <a:r>
              <a:rPr lang="sr-Latn-CS" sz="2000" dirty="0"/>
              <a:t> (faktorska analiza sa kosim rotacijama)</a:t>
            </a:r>
          </a:p>
          <a:p>
            <a:pPr>
              <a:defRPr/>
            </a:pPr>
            <a:r>
              <a:rPr lang="sr-Latn-CS" sz="2400" dirty="0"/>
              <a:t>Mi ćemo je obično zvati </a:t>
            </a:r>
            <a:r>
              <a:rPr lang="sr-Latn-CS" sz="2400" b="1" dirty="0">
                <a:solidFill>
                  <a:srgbClr val="FF0000"/>
                </a:solidFill>
              </a:rPr>
              <a:t>matrica strukture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98" y="3581400"/>
            <a:ext cx="6467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24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Korelacije izvornih varijabli sa komponentama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A99223A-57E4-4132-A745-9D404AF6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905000"/>
            <a:ext cx="8107991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98" y="3581400"/>
            <a:ext cx="6467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40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Svojstven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vrednost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8" y="2438400"/>
            <a:ext cx="736328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33600" y="3276600"/>
            <a:ext cx="609600" cy="2209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E2A786-EB6C-41B5-8C08-CE01F2BA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Varijansa komponente ili faktora naziva se </a:t>
            </a:r>
            <a:r>
              <a:rPr lang="sr-Latn-RS" b="1" dirty="0">
                <a:solidFill>
                  <a:srgbClr val="FF0000"/>
                </a:solidFill>
              </a:rPr>
              <a:t>svojstvenom vrednošću</a:t>
            </a:r>
          </a:p>
        </p:txBody>
      </p:sp>
    </p:spTree>
    <p:extLst>
      <p:ext uri="{BB962C8B-B14F-4D97-AF65-F5344CB8AC3E}">
        <p14:creationId xmlns:p14="http://schemas.microsoft.com/office/powerpoint/2010/main" val="30529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Svojstven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vrednost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E2A786-EB6C-41B5-8C08-CE01F2BA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možemo izračunati svojstvenu vrednost komponente/faktora?</a:t>
            </a:r>
          </a:p>
          <a:p>
            <a:pPr lvl="1"/>
            <a:r>
              <a:rPr lang="sr-Latn-RS" dirty="0"/>
              <a:t>Na osnovu zasićenja, odnosno korelacija sa varijablama</a:t>
            </a:r>
          </a:p>
          <a:p>
            <a:pPr lvl="1"/>
            <a:r>
              <a:rPr lang="sr-Latn-RS" dirty="0" err="1"/>
              <a:t>Kvadriramo</a:t>
            </a:r>
            <a:r>
              <a:rPr lang="sr-Latn-RS" dirty="0"/>
              <a:t> sva zasićenja i saberemo</a:t>
            </a:r>
          </a:p>
          <a:p>
            <a:r>
              <a:rPr lang="sr-Latn-RS" dirty="0"/>
              <a:t>Prva glavna komponenta =</a:t>
            </a:r>
          </a:p>
          <a:p>
            <a:pPr marL="201168" lvl="1" indent="0">
              <a:buNone/>
            </a:pPr>
            <a:r>
              <a:rPr lang="sr-Latn-RS" dirty="0"/>
              <a:t>.546</a:t>
            </a:r>
            <a:r>
              <a:rPr lang="sr-Latn-RS" baseline="30000" dirty="0"/>
              <a:t>2</a:t>
            </a:r>
            <a:r>
              <a:rPr lang="sr-Latn-RS" dirty="0"/>
              <a:t> + .675</a:t>
            </a:r>
            <a:r>
              <a:rPr lang="sr-Latn-RS" baseline="30000" dirty="0"/>
              <a:t>2</a:t>
            </a:r>
            <a:r>
              <a:rPr lang="sr-Latn-RS" dirty="0"/>
              <a:t> + .677</a:t>
            </a:r>
            <a:r>
              <a:rPr lang="sr-Latn-RS" baseline="30000" dirty="0"/>
              <a:t>2</a:t>
            </a:r>
            <a:r>
              <a:rPr lang="sr-Latn-RS" dirty="0"/>
              <a:t> + .616</a:t>
            </a:r>
            <a:r>
              <a:rPr lang="sr-Latn-RS" baseline="30000" dirty="0"/>
              <a:t>2</a:t>
            </a:r>
            <a:r>
              <a:rPr lang="sr-Latn-RS" dirty="0"/>
              <a:t> + .613</a:t>
            </a:r>
            <a:r>
              <a:rPr lang="sr-Latn-RS" baseline="30000" dirty="0"/>
              <a:t>2</a:t>
            </a:r>
            <a:r>
              <a:rPr lang="sr-Latn-RS" dirty="0"/>
              <a:t> + .571</a:t>
            </a:r>
            <a:r>
              <a:rPr lang="sr-Latn-RS" baseline="30000" dirty="0"/>
              <a:t>2</a:t>
            </a:r>
            <a:r>
              <a:rPr lang="sr-Latn-RS" dirty="0"/>
              <a:t> + .574</a:t>
            </a:r>
            <a:r>
              <a:rPr lang="sr-Latn-RS" baseline="30000" dirty="0"/>
              <a:t>2</a:t>
            </a:r>
            <a:r>
              <a:rPr lang="sr-Latn-RS" dirty="0"/>
              <a:t> + .654</a:t>
            </a:r>
            <a:r>
              <a:rPr lang="sr-Latn-RS" baseline="30000" dirty="0"/>
              <a:t>2</a:t>
            </a:r>
            <a:r>
              <a:rPr lang="sr-Latn-RS" dirty="0"/>
              <a:t> + .606</a:t>
            </a:r>
            <a:r>
              <a:rPr lang="sr-Latn-RS" baseline="30000" dirty="0"/>
              <a:t>2</a:t>
            </a:r>
            <a:r>
              <a:rPr lang="sr-Latn-RS" dirty="0"/>
              <a:t> =</a:t>
            </a:r>
          </a:p>
          <a:p>
            <a:pPr marL="201168" lvl="1" indent="0">
              <a:buNone/>
            </a:pPr>
            <a:r>
              <a:rPr lang="sr-Latn-RS" dirty="0"/>
              <a:t>.298 + .456 + .458 + .379 + .376 + .326 + .329 + .428 + .367 =</a:t>
            </a:r>
          </a:p>
          <a:p>
            <a:pPr marL="201168" lvl="1" indent="0">
              <a:buNone/>
            </a:pPr>
            <a:r>
              <a:rPr lang="sr-Latn-RS" dirty="0"/>
              <a:t>3.418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C4A1FF8-F028-4985-A179-47CACFB6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01673"/>
            <a:ext cx="5715000" cy="243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A58A49CA-A994-4C1E-BA21-4CC78AEEA56E}"/>
              </a:ext>
            </a:extLst>
          </p:cNvPr>
          <p:cNvSpPr/>
          <p:nvPr/>
        </p:nvSpPr>
        <p:spPr>
          <a:xfrm>
            <a:off x="4191000" y="4430992"/>
            <a:ext cx="316345" cy="15626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Dalji razvoj faktorske analize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Istraživanje inteligencije</a:t>
            </a:r>
            <a:endParaRPr lang="sr-Latn-CS" dirty="0"/>
          </a:p>
          <a:p>
            <a:r>
              <a:rPr lang="sr-Latn-CS" dirty="0"/>
              <a:t>Čarls Spirman (1904) – korelacije se mogu reprodukovati gotovo savršeno množenjem zasićenja dve varijable na opštem faktoru</a:t>
            </a:r>
          </a:p>
          <a:p>
            <a:r>
              <a:rPr lang="sr-Latn-RS" dirty="0"/>
              <a:t>Luis Terston (1938) – protivio se ideji jednog faktora i predložio višefaktorski model inteligencije</a:t>
            </a:r>
          </a:p>
          <a:p>
            <a:r>
              <a:rPr lang="sr-Latn-RS" dirty="0"/>
              <a:t>Burt (1938) – predložio metodu hijerarhijske faktorske analize</a:t>
            </a:r>
          </a:p>
        </p:txBody>
      </p:sp>
    </p:spTree>
    <p:extLst>
      <p:ext uri="{BB962C8B-B14F-4D97-AF65-F5344CB8AC3E}">
        <p14:creationId xmlns:p14="http://schemas.microsoft.com/office/powerpoint/2010/main" val="15728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Svojstven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vrednost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E2A786-EB6C-41B5-8C08-CE01F2BA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Prva glavna komponenta = 3.418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CFB089-8134-42DD-97A7-BCF2F215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2362200"/>
            <a:ext cx="5800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EEF60B-CCE6-4B3D-A7DC-523ADE47A9CE}"/>
              </a:ext>
            </a:extLst>
          </p:cNvPr>
          <p:cNvSpPr/>
          <p:nvPr/>
        </p:nvSpPr>
        <p:spPr>
          <a:xfrm>
            <a:off x="1713720" y="2971800"/>
            <a:ext cx="533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Svojstven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vrednost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E2A786-EB6C-41B5-8C08-CE01F2BA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Čemu je jednak zbir svojstvenih vrednosti svih komponenti? </a:t>
            </a:r>
          </a:p>
          <a:p>
            <a:r>
              <a:rPr lang="sr-Latn-RS" dirty="0"/>
              <a:t>3.470 + 1.453 + .863 + .795 + .619 + 545 + .494 + .437 + .323 = 8.999 = 9</a:t>
            </a:r>
          </a:p>
          <a:p>
            <a:r>
              <a:rPr lang="sr-Latn-RS" dirty="0"/>
              <a:t>Ukupnom broju varijabli koje su ušle u analizu</a:t>
            </a:r>
          </a:p>
          <a:p>
            <a:r>
              <a:rPr lang="sr-Latn-RS" dirty="0"/>
              <a:t>Ukupna varijansa se nije ni smanjila ni povećala, samo se drugačije rasporedila po varijablama / faktorima</a:t>
            </a:r>
          </a:p>
          <a:p>
            <a:endParaRPr lang="sr-Latn-R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CFB089-8134-42DD-97A7-BCF2F215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9409"/>
            <a:ext cx="5800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EEF60B-CCE6-4B3D-A7DC-523ADE47A9CE}"/>
              </a:ext>
            </a:extLst>
          </p:cNvPr>
          <p:cNvSpPr/>
          <p:nvPr/>
        </p:nvSpPr>
        <p:spPr>
          <a:xfrm>
            <a:off x="4114800" y="4416795"/>
            <a:ext cx="609600" cy="1678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Komunalitet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F0E788-D7C1-4D2E-BD7D-F7F4088D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5"/>
            <a:ext cx="7543801" cy="2116666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Komunalitet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varijable</a:t>
            </a:r>
            <a:r>
              <a:rPr lang="en-US" sz="2000" dirty="0"/>
              <a:t> je </a:t>
            </a:r>
            <a:r>
              <a:rPr lang="en-US" sz="2000" dirty="0" err="1"/>
              <a:t>varijansa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varijable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mo</a:t>
            </a:r>
            <a:r>
              <a:rPr lang="sr-Latn-RS" sz="2000" dirty="0"/>
              <a:t>ž</a:t>
            </a:r>
            <a:r>
              <a:rPr lang="en-US" sz="2000" dirty="0"/>
              <a:t>e da se </a:t>
            </a:r>
            <a:r>
              <a:rPr lang="en-US" sz="2000" dirty="0" err="1"/>
              <a:t>objasni</a:t>
            </a:r>
            <a:r>
              <a:rPr lang="en-US" sz="2000" dirty="0"/>
              <a:t> </a:t>
            </a:r>
            <a:r>
              <a:rPr lang="en-US" sz="2000" dirty="0" err="1"/>
              <a:t>ekstrahovanim</a:t>
            </a:r>
            <a:r>
              <a:rPr lang="en-US" sz="2000" dirty="0"/>
              <a:t> </a:t>
            </a:r>
            <a:r>
              <a:rPr lang="sr-Latn-RS" sz="2000" dirty="0"/>
              <a:t>komponentama</a:t>
            </a:r>
          </a:p>
          <a:p>
            <a:r>
              <a:rPr lang="sr-Latn-RS" dirty="0"/>
              <a:t>Kako možemo da dobijemo </a:t>
            </a:r>
            <a:r>
              <a:rPr lang="sr-Latn-RS" dirty="0" err="1"/>
              <a:t>komunalitet</a:t>
            </a:r>
            <a:r>
              <a:rPr lang="sr-Latn-RS" dirty="0"/>
              <a:t>?</a:t>
            </a:r>
          </a:p>
          <a:p>
            <a:r>
              <a:rPr lang="sr-Latn-RS" sz="2000" dirty="0" err="1"/>
              <a:t>Kvadriramo</a:t>
            </a:r>
            <a:r>
              <a:rPr lang="sr-Latn-RS" sz="2000" dirty="0"/>
              <a:t> sva zasićenja te varijable </a:t>
            </a:r>
            <a:r>
              <a:rPr lang="sr-Latn-RS" dirty="0"/>
              <a:t>i saberemo</a:t>
            </a:r>
            <a:endParaRPr lang="sr-Latn-RS" sz="2000" dirty="0"/>
          </a:p>
          <a:p>
            <a:r>
              <a:rPr lang="sr-Latn-RS" sz="2000" dirty="0"/>
              <a:t>Ako zadržimo sve komponente – čemu je jednak </a:t>
            </a:r>
            <a:r>
              <a:rPr lang="sr-Latn-RS" sz="2000" dirty="0" err="1"/>
              <a:t>komunalitet</a:t>
            </a:r>
            <a:r>
              <a:rPr lang="sr-Latn-RS" sz="2000" dirty="0"/>
              <a:t>?</a:t>
            </a:r>
          </a:p>
          <a:p>
            <a:r>
              <a:rPr lang="sr-Latn-RS" sz="2000" dirty="0"/>
              <a:t>Jedinici!</a:t>
            </a:r>
          </a:p>
          <a:p>
            <a:endParaRPr lang="sr-Latn-R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576638"/>
            <a:ext cx="6467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52800" y="4191000"/>
            <a:ext cx="56388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Komunalitet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F0E788-D7C1-4D2E-BD7D-F7F4088D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2402"/>
            <a:ext cx="7543801" cy="2348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000" dirty="0"/>
              <a:t>.546</a:t>
            </a:r>
            <a:r>
              <a:rPr lang="sr-Latn-RS" sz="2000" baseline="30000" dirty="0"/>
              <a:t>2</a:t>
            </a:r>
            <a:r>
              <a:rPr lang="sr-Latn-RS" sz="2000" dirty="0"/>
              <a:t> + (-.265)</a:t>
            </a:r>
            <a:r>
              <a:rPr lang="sr-Latn-RS" sz="2000" baseline="30000" dirty="0"/>
              <a:t>2</a:t>
            </a:r>
            <a:r>
              <a:rPr lang="sr-Latn-RS" sz="2000" dirty="0"/>
              <a:t> + .431</a:t>
            </a:r>
            <a:r>
              <a:rPr lang="sr-Latn-RS" sz="2000" baseline="30000" dirty="0"/>
              <a:t>2</a:t>
            </a:r>
            <a:r>
              <a:rPr lang="sr-Latn-RS" sz="2000" dirty="0"/>
              <a:t> + .409</a:t>
            </a:r>
            <a:r>
              <a:rPr lang="sr-Latn-RS" sz="2000" baseline="30000" dirty="0"/>
              <a:t>2</a:t>
            </a:r>
            <a:r>
              <a:rPr lang="sr-Latn-RS" sz="2000" dirty="0"/>
              <a:t> + .417</a:t>
            </a:r>
            <a:r>
              <a:rPr lang="sr-Latn-RS" sz="2000" baseline="30000" dirty="0"/>
              <a:t>2</a:t>
            </a:r>
            <a:r>
              <a:rPr lang="sr-Latn-RS" sz="2000" dirty="0"/>
              <a:t> + .230</a:t>
            </a:r>
            <a:r>
              <a:rPr lang="sr-Latn-RS" sz="2000" baseline="30000" dirty="0"/>
              <a:t>2</a:t>
            </a:r>
            <a:r>
              <a:rPr lang="sr-Latn-RS" sz="2000" dirty="0"/>
              <a:t> + .198</a:t>
            </a:r>
            <a:r>
              <a:rPr lang="sr-Latn-RS" sz="2000" baseline="30000" dirty="0"/>
              <a:t>2</a:t>
            </a:r>
            <a:r>
              <a:rPr lang="sr-Latn-RS" sz="2000" dirty="0"/>
              <a:t> + .102</a:t>
            </a:r>
            <a:r>
              <a:rPr lang="sr-Latn-RS" sz="2000" baseline="30000" dirty="0"/>
              <a:t>2</a:t>
            </a:r>
            <a:r>
              <a:rPr lang="sr-Latn-RS" sz="2000" dirty="0"/>
              <a:t> + (-.044)</a:t>
            </a:r>
            <a:r>
              <a:rPr lang="sr-Latn-RS" sz="2000" baseline="30000" dirty="0"/>
              <a:t>2</a:t>
            </a:r>
            <a:r>
              <a:rPr lang="sr-Latn-RS" sz="2000" dirty="0"/>
              <a:t> =</a:t>
            </a:r>
          </a:p>
          <a:p>
            <a:pPr marL="0" indent="0">
              <a:buNone/>
            </a:pPr>
            <a:r>
              <a:rPr lang="sr-Latn-RS" sz="2000" dirty="0"/>
              <a:t>.298 + .070 + .186 + .167 + .174 + .053 + .039 + .010 + .002 =</a:t>
            </a:r>
          </a:p>
          <a:p>
            <a:pPr marL="0" indent="0">
              <a:buNone/>
            </a:pPr>
            <a:r>
              <a:rPr lang="sr-Latn-RS" sz="2000" dirty="0"/>
              <a:t>1</a:t>
            </a:r>
            <a:endParaRPr lang="en-US" sz="2000" dirty="0"/>
          </a:p>
          <a:p>
            <a:endParaRPr lang="sr-Latn-R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576638"/>
            <a:ext cx="6467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52800" y="4191000"/>
            <a:ext cx="56388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3FE01D3-F718-48F8-8092-8D776B3F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8" y="3550864"/>
            <a:ext cx="2171700" cy="277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1818317-1175-498A-B3A2-3EE25D64E0DC}"/>
              </a:ext>
            </a:extLst>
          </p:cNvPr>
          <p:cNvSpPr/>
          <p:nvPr/>
        </p:nvSpPr>
        <p:spPr>
          <a:xfrm>
            <a:off x="1843578" y="3973428"/>
            <a:ext cx="7620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RS" sz="4400" dirty="0"/>
              <a:t>Svojstvena vrednost i </a:t>
            </a:r>
            <a:r>
              <a:rPr lang="sr-Latn-RS" sz="4400" dirty="0" err="1"/>
              <a:t>komunalitet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Latn-CS" dirty="0"/>
              <a:t>Kako dobijamo </a:t>
            </a:r>
            <a:r>
              <a:rPr lang="sr-Latn-CS" dirty="0">
                <a:solidFill>
                  <a:srgbClr val="FF0000"/>
                </a:solidFill>
              </a:rPr>
              <a:t>svojstvenu vrednost </a:t>
            </a:r>
            <a:r>
              <a:rPr lang="sr-Latn-CS" dirty="0"/>
              <a:t>faktora?</a:t>
            </a:r>
          </a:p>
          <a:p>
            <a:pPr lvl="1">
              <a:defRPr/>
            </a:pPr>
            <a:r>
              <a:rPr lang="sr-Latn-CS" dirty="0"/>
              <a:t>Svojstvena vrednost ili varijansa faktora se dobija kao suma kvadrata vrednosti po </a:t>
            </a:r>
            <a:r>
              <a:rPr lang="sr-Latn-CS" dirty="0">
                <a:solidFill>
                  <a:srgbClr val="FF0000"/>
                </a:solidFill>
              </a:rPr>
              <a:t>kolonama</a:t>
            </a:r>
            <a:r>
              <a:rPr lang="sr-Latn-CS" dirty="0"/>
              <a:t> matrice strukture</a:t>
            </a:r>
          </a:p>
          <a:p>
            <a:pPr>
              <a:defRPr/>
            </a:pPr>
            <a:r>
              <a:rPr lang="sr-Latn-CS" dirty="0"/>
              <a:t>Kako se dobija </a:t>
            </a:r>
            <a:r>
              <a:rPr lang="sr-Latn-CS" dirty="0">
                <a:solidFill>
                  <a:srgbClr val="FF0000"/>
                </a:solidFill>
              </a:rPr>
              <a:t>komunalitet</a:t>
            </a:r>
            <a:r>
              <a:rPr lang="sr-Latn-CS" dirty="0"/>
              <a:t>?</a:t>
            </a:r>
          </a:p>
          <a:p>
            <a:pPr lvl="1">
              <a:defRPr/>
            </a:pPr>
            <a:r>
              <a:rPr lang="sr-Latn-CS" dirty="0"/>
              <a:t>Komunalitet se dobija kao suma kvadrata vrednosti u </a:t>
            </a:r>
            <a:r>
              <a:rPr lang="sr-Latn-CS" dirty="0">
                <a:solidFill>
                  <a:srgbClr val="FF0000"/>
                </a:solidFill>
              </a:rPr>
              <a:t>redovima</a:t>
            </a:r>
            <a:r>
              <a:rPr lang="sr-Latn-CS" dirty="0"/>
              <a:t> matrice strukture</a:t>
            </a:r>
          </a:p>
          <a:p>
            <a:pPr lvl="1">
              <a:defRPr/>
            </a:pPr>
            <a:r>
              <a:rPr lang="sr-Latn-CS" dirty="0"/>
              <a:t>PAŽNJA – ovo samo kada su faktori/komponente ortogonalni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Komunalitet</a:t>
            </a:r>
            <a:r>
              <a:rPr lang="sr-Latn-RS" dirty="0"/>
              <a:t> – geometrijski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1AF7-5396-4317-A322-28F4CBCA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023360"/>
          </a:xfrm>
        </p:spPr>
        <p:txBody>
          <a:bodyPr/>
          <a:lstStyle/>
          <a:p>
            <a:pPr marL="0" indent="0">
              <a:buNone/>
            </a:pPr>
            <a:r>
              <a:rPr lang="sr-Latn-RS" sz="2000" dirty="0"/>
              <a:t>P</a:t>
            </a:r>
            <a:r>
              <a:rPr lang="en-US" sz="2000" dirty="0" err="1"/>
              <a:t>roporcija</a:t>
            </a:r>
            <a:r>
              <a:rPr lang="en-US" sz="2000" dirty="0"/>
              <a:t> </a:t>
            </a:r>
            <a:r>
              <a:rPr lang="en-US" sz="2000" dirty="0" err="1"/>
              <a:t>varijanse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varijable</a:t>
            </a:r>
            <a:r>
              <a:rPr lang="en-US" sz="2000" dirty="0"/>
              <a:t> </a:t>
            </a:r>
            <a:r>
              <a:rPr lang="en-US" sz="2000" dirty="0" err="1"/>
              <a:t>obja</a:t>
            </a:r>
            <a:r>
              <a:rPr lang="sr-Latn-CS" sz="2000" dirty="0"/>
              <a:t>š</a:t>
            </a:r>
            <a:r>
              <a:rPr lang="en-US" sz="2000" dirty="0" err="1"/>
              <a:t>njena</a:t>
            </a:r>
            <a:r>
              <a:rPr lang="en-US" sz="2000" dirty="0"/>
              <a:t> </a:t>
            </a:r>
            <a:r>
              <a:rPr lang="sr-Latn-RS" sz="2000" dirty="0"/>
              <a:t>komponentama</a:t>
            </a:r>
          </a:p>
          <a:p>
            <a:pPr marL="0" indent="0">
              <a:buNone/>
            </a:pPr>
            <a:r>
              <a:rPr lang="en-US" sz="2000" dirty="0"/>
              <a:t>U </a:t>
            </a:r>
            <a:r>
              <a:rPr lang="en-US" sz="2000" dirty="0" err="1"/>
              <a:t>geometri</a:t>
            </a:r>
            <a:r>
              <a:rPr lang="sr-Latn-RS" sz="2000" dirty="0"/>
              <a:t>j</a:t>
            </a:r>
            <a:r>
              <a:rPr lang="en-US" sz="2000" dirty="0" err="1"/>
              <a:t>skom</a:t>
            </a:r>
            <a:r>
              <a:rPr lang="en-US" sz="2000" dirty="0"/>
              <a:t> </a:t>
            </a:r>
            <a:r>
              <a:rPr lang="sr-Latn-CS" sz="2000" dirty="0"/>
              <a:t>smislu</a:t>
            </a:r>
            <a:r>
              <a:rPr lang="en-US" sz="2000" dirty="0"/>
              <a:t> </a:t>
            </a:r>
            <a:r>
              <a:rPr lang="en-US" sz="2000" dirty="0" err="1"/>
              <a:t>obja</a:t>
            </a:r>
            <a:r>
              <a:rPr lang="sr-Latn-CS" sz="2000" dirty="0"/>
              <a:t>š</a:t>
            </a:r>
            <a:r>
              <a:rPr lang="en-US" sz="2000" dirty="0" err="1"/>
              <a:t>njena</a:t>
            </a:r>
            <a:r>
              <a:rPr lang="en-US" sz="2000" dirty="0"/>
              <a:t> </a:t>
            </a:r>
            <a:r>
              <a:rPr lang="en-US" sz="2000" dirty="0" err="1"/>
              <a:t>varijansa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varijable</a:t>
            </a:r>
            <a:r>
              <a:rPr lang="en-US" sz="2000" dirty="0"/>
              <a:t> </a:t>
            </a:r>
            <a:r>
              <a:rPr lang="en-US" sz="2000" dirty="0" err="1"/>
              <a:t>jednaka</a:t>
            </a:r>
            <a:r>
              <a:rPr lang="en-US" sz="2000" dirty="0"/>
              <a:t> je </a:t>
            </a:r>
            <a:r>
              <a:rPr lang="en-US" sz="2000" dirty="0" err="1"/>
              <a:t>kvadratu</a:t>
            </a:r>
            <a:r>
              <a:rPr lang="en-US" sz="2000" dirty="0"/>
              <a:t> </a:t>
            </a:r>
            <a:r>
              <a:rPr lang="en-US" sz="2000" dirty="0" err="1"/>
              <a:t>njene</a:t>
            </a:r>
            <a:r>
              <a:rPr lang="en-US" sz="2000" dirty="0"/>
              <a:t> du</a:t>
            </a:r>
            <a:r>
              <a:rPr lang="sr-Latn-CS" sz="2000" dirty="0" err="1"/>
              <a:t>žin</a:t>
            </a:r>
            <a:r>
              <a:rPr lang="en-US" sz="2000" dirty="0"/>
              <a:t>e</a:t>
            </a:r>
            <a:r>
              <a:rPr lang="sr-Latn-CS" sz="2000" dirty="0"/>
              <a:t> (varijansi) u novom prostoru definisanom komponentama</a:t>
            </a:r>
          </a:p>
          <a:p>
            <a:endParaRPr lang="sr-Latn-R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484380-CC51-43F9-BE82-668FCC19E7A2}"/>
              </a:ext>
            </a:extLst>
          </p:cNvPr>
          <p:cNvCxnSpPr/>
          <p:nvPr/>
        </p:nvCxnSpPr>
        <p:spPr>
          <a:xfrm>
            <a:off x="2590800" y="4724400"/>
            <a:ext cx="3733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2D4EBB-5FD3-4CDE-BF2E-5A59CA2C4E24}"/>
              </a:ext>
            </a:extLst>
          </p:cNvPr>
          <p:cNvCxnSpPr>
            <a:cxnSpLocks/>
          </p:cNvCxnSpPr>
          <p:nvPr/>
        </p:nvCxnSpPr>
        <p:spPr>
          <a:xfrm flipV="1">
            <a:off x="2743200" y="3657600"/>
            <a:ext cx="0" cy="1828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B2E09E-C6D5-4692-A47A-EC640241A621}"/>
              </a:ext>
            </a:extLst>
          </p:cNvPr>
          <p:cNvCxnSpPr>
            <a:cxnSpLocks/>
          </p:cNvCxnSpPr>
          <p:nvPr/>
        </p:nvCxnSpPr>
        <p:spPr>
          <a:xfrm flipV="1">
            <a:off x="2743200" y="4267201"/>
            <a:ext cx="1904999" cy="457199"/>
          </a:xfrm>
          <a:prstGeom prst="straightConnector1">
            <a:avLst/>
          </a:prstGeom>
          <a:ln w="63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7215B3-0713-4EDB-B921-0519A4BD508C}"/>
              </a:ext>
            </a:extLst>
          </p:cNvPr>
          <p:cNvCxnSpPr>
            <a:cxnSpLocks/>
          </p:cNvCxnSpPr>
          <p:nvPr/>
        </p:nvCxnSpPr>
        <p:spPr>
          <a:xfrm>
            <a:off x="2743200" y="4724400"/>
            <a:ext cx="1920242" cy="457200"/>
          </a:xfrm>
          <a:prstGeom prst="straightConnector1">
            <a:avLst/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06F573D-B99C-4AA5-BCB2-89CB32F47A5D}"/>
              </a:ext>
            </a:extLst>
          </p:cNvPr>
          <p:cNvSpPr txBox="1"/>
          <p:nvPr/>
        </p:nvSpPr>
        <p:spPr>
          <a:xfrm>
            <a:off x="5909235" y="483277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K1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6F4A9F-32EC-4B89-9F27-8BE4C309D82C}"/>
              </a:ext>
            </a:extLst>
          </p:cNvPr>
          <p:cNvSpPr txBox="1"/>
          <p:nvPr/>
        </p:nvSpPr>
        <p:spPr>
          <a:xfrm>
            <a:off x="2209800" y="358066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BB9A4F-18DC-47B9-8D09-7708E5264B6A}"/>
              </a:ext>
            </a:extLst>
          </p:cNvPr>
          <p:cNvSpPr txBox="1"/>
          <p:nvPr/>
        </p:nvSpPr>
        <p:spPr>
          <a:xfrm>
            <a:off x="4269067" y="522412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X2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221A6D-50E2-4A99-AB01-A8979154EED2}"/>
              </a:ext>
            </a:extLst>
          </p:cNvPr>
          <p:cNvSpPr txBox="1"/>
          <p:nvPr/>
        </p:nvSpPr>
        <p:spPr>
          <a:xfrm>
            <a:off x="4299548" y="393016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/>
      <p:bldP spid="35" grpId="0"/>
      <p:bldP spid="36" grpId="0"/>
      <p:bldP spid="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Komunalitet</a:t>
            </a:r>
            <a:r>
              <a:rPr lang="sr-Latn-RS" dirty="0"/>
              <a:t> – geometrijski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1AF7-5396-4317-A322-28F4CBCA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023360"/>
          </a:xfrm>
        </p:spPr>
        <p:txBody>
          <a:bodyPr/>
          <a:lstStyle/>
          <a:p>
            <a:pPr marL="0" indent="0">
              <a:buNone/>
            </a:pPr>
            <a:r>
              <a:rPr lang="sr-Latn-CS" dirty="0"/>
              <a:t>Ortogonalne projekcije varijabli na komponente su njihova zasićenja na datim komponentama</a:t>
            </a:r>
          </a:p>
          <a:p>
            <a:pPr marL="0" indent="0">
              <a:buNone/>
            </a:pPr>
            <a:r>
              <a:rPr lang="sr-Latn-CS" dirty="0"/>
              <a:t>To su „odsečci“ na K1 i K2 koji prave varijable X1 i X2</a:t>
            </a:r>
          </a:p>
          <a:p>
            <a:endParaRPr lang="sr-Latn-R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484380-CC51-43F9-BE82-668FCC19E7A2}"/>
              </a:ext>
            </a:extLst>
          </p:cNvPr>
          <p:cNvCxnSpPr/>
          <p:nvPr/>
        </p:nvCxnSpPr>
        <p:spPr>
          <a:xfrm>
            <a:off x="2590800" y="4724400"/>
            <a:ext cx="3733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2D4EBB-5FD3-4CDE-BF2E-5A59CA2C4E24}"/>
              </a:ext>
            </a:extLst>
          </p:cNvPr>
          <p:cNvCxnSpPr>
            <a:cxnSpLocks/>
          </p:cNvCxnSpPr>
          <p:nvPr/>
        </p:nvCxnSpPr>
        <p:spPr>
          <a:xfrm flipV="1">
            <a:off x="2743200" y="3657600"/>
            <a:ext cx="0" cy="1828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B2E09E-C6D5-4692-A47A-EC640241A621}"/>
              </a:ext>
            </a:extLst>
          </p:cNvPr>
          <p:cNvCxnSpPr>
            <a:cxnSpLocks/>
          </p:cNvCxnSpPr>
          <p:nvPr/>
        </p:nvCxnSpPr>
        <p:spPr>
          <a:xfrm flipV="1">
            <a:off x="2743200" y="4267201"/>
            <a:ext cx="1904999" cy="457199"/>
          </a:xfrm>
          <a:prstGeom prst="straightConnector1">
            <a:avLst/>
          </a:prstGeom>
          <a:ln w="63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7215B3-0713-4EDB-B921-0519A4BD508C}"/>
              </a:ext>
            </a:extLst>
          </p:cNvPr>
          <p:cNvCxnSpPr>
            <a:cxnSpLocks/>
          </p:cNvCxnSpPr>
          <p:nvPr/>
        </p:nvCxnSpPr>
        <p:spPr>
          <a:xfrm>
            <a:off x="2743200" y="4724400"/>
            <a:ext cx="1920242" cy="457200"/>
          </a:xfrm>
          <a:prstGeom prst="straightConnector1">
            <a:avLst/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06F573D-B99C-4AA5-BCB2-89CB32F47A5D}"/>
              </a:ext>
            </a:extLst>
          </p:cNvPr>
          <p:cNvSpPr txBox="1"/>
          <p:nvPr/>
        </p:nvSpPr>
        <p:spPr>
          <a:xfrm>
            <a:off x="5909235" y="483277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K1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6F4A9F-32EC-4B89-9F27-8BE4C309D82C}"/>
              </a:ext>
            </a:extLst>
          </p:cNvPr>
          <p:cNvSpPr txBox="1"/>
          <p:nvPr/>
        </p:nvSpPr>
        <p:spPr>
          <a:xfrm>
            <a:off x="2209800" y="358066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BB9A4F-18DC-47B9-8D09-7708E5264B6A}"/>
              </a:ext>
            </a:extLst>
          </p:cNvPr>
          <p:cNvSpPr txBox="1"/>
          <p:nvPr/>
        </p:nvSpPr>
        <p:spPr>
          <a:xfrm>
            <a:off x="4269067" y="522412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X2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221A6D-50E2-4A99-AB01-A8979154EED2}"/>
              </a:ext>
            </a:extLst>
          </p:cNvPr>
          <p:cNvSpPr txBox="1"/>
          <p:nvPr/>
        </p:nvSpPr>
        <p:spPr>
          <a:xfrm>
            <a:off x="4299548" y="393016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FB535-E494-41BC-81C8-486744205EB1}"/>
              </a:ext>
            </a:extLst>
          </p:cNvPr>
          <p:cNvSpPr txBox="1"/>
          <p:nvPr/>
        </p:nvSpPr>
        <p:spPr>
          <a:xfrm>
            <a:off x="6635076" y="3178076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Latn-C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K1 i K2 su komponente i one su „koordinatne ose“ novog prostora</a:t>
            </a:r>
          </a:p>
          <a:p>
            <a:pPr marL="0" indent="0">
              <a:buNone/>
            </a:pPr>
            <a:endParaRPr lang="sr-Latn-C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r-Latn-C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X1 i X2 su izvorne varijable, koje su pozicionirane u prostoru koji definišu komponente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F32B78-5A63-43C6-8121-81C24A4DE3C2}"/>
              </a:ext>
            </a:extLst>
          </p:cNvPr>
          <p:cNvCxnSpPr>
            <a:cxnSpLocks/>
          </p:cNvCxnSpPr>
          <p:nvPr/>
        </p:nvCxnSpPr>
        <p:spPr>
          <a:xfrm>
            <a:off x="4616499" y="4317123"/>
            <a:ext cx="0" cy="407277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3D0D9B-A3C8-4772-8D4D-CE89A70D49EB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2743200" y="4299498"/>
            <a:ext cx="1767303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DB994B-FB9B-4C42-A3C1-830E1E2CFDC2}"/>
              </a:ext>
            </a:extLst>
          </p:cNvPr>
          <p:cNvCxnSpPr>
            <a:cxnSpLocks/>
          </p:cNvCxnSpPr>
          <p:nvPr/>
        </p:nvCxnSpPr>
        <p:spPr>
          <a:xfrm flipH="1" flipV="1">
            <a:off x="2713048" y="4703135"/>
            <a:ext cx="1888208" cy="7280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A53CD-A07C-4FC1-9CEB-15E0E7282CE5}"/>
              </a:ext>
            </a:extLst>
          </p:cNvPr>
          <p:cNvCxnSpPr>
            <a:cxnSpLocks/>
          </p:cNvCxnSpPr>
          <p:nvPr/>
        </p:nvCxnSpPr>
        <p:spPr>
          <a:xfrm>
            <a:off x="2754745" y="4317123"/>
            <a:ext cx="0" cy="407277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/>
      <p:bldP spid="35" grpId="0"/>
      <p:bldP spid="36" grpId="0"/>
      <p:bldP spid="37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Komunalitet</a:t>
            </a:r>
            <a:r>
              <a:rPr lang="sr-Latn-RS" dirty="0"/>
              <a:t> – geometrijski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1AF7-5396-4317-A322-28F4CBCA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023360"/>
          </a:xfrm>
        </p:spPr>
        <p:txBody>
          <a:bodyPr/>
          <a:lstStyle/>
          <a:p>
            <a:pPr marL="0" indent="0">
              <a:buNone/>
            </a:pPr>
            <a:r>
              <a:rPr lang="sr-Latn-CS" dirty="0"/>
              <a:t>Na kojoj komponenti će X1 imati veće zasićenje, a na kojoj X2?</a:t>
            </a:r>
          </a:p>
          <a:p>
            <a:pPr marL="0" indent="0">
              <a:buNone/>
            </a:pPr>
            <a:r>
              <a:rPr lang="sr-Latn-CS" dirty="0"/>
              <a:t>Obe varijable će imati visoko zasićenje (ortogonalnu projekciju) na K1, a malo na K2</a:t>
            </a:r>
          </a:p>
          <a:p>
            <a:endParaRPr lang="sr-Latn-R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484380-CC51-43F9-BE82-668FCC19E7A2}"/>
              </a:ext>
            </a:extLst>
          </p:cNvPr>
          <p:cNvCxnSpPr/>
          <p:nvPr/>
        </p:nvCxnSpPr>
        <p:spPr>
          <a:xfrm>
            <a:off x="2590800" y="4724400"/>
            <a:ext cx="3733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2D4EBB-5FD3-4CDE-BF2E-5A59CA2C4E24}"/>
              </a:ext>
            </a:extLst>
          </p:cNvPr>
          <p:cNvCxnSpPr>
            <a:cxnSpLocks/>
          </p:cNvCxnSpPr>
          <p:nvPr/>
        </p:nvCxnSpPr>
        <p:spPr>
          <a:xfrm flipV="1">
            <a:off x="2743200" y="3657600"/>
            <a:ext cx="0" cy="1828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B2E09E-C6D5-4692-A47A-EC640241A621}"/>
              </a:ext>
            </a:extLst>
          </p:cNvPr>
          <p:cNvCxnSpPr>
            <a:cxnSpLocks/>
          </p:cNvCxnSpPr>
          <p:nvPr/>
        </p:nvCxnSpPr>
        <p:spPr>
          <a:xfrm flipV="1">
            <a:off x="2743200" y="4267201"/>
            <a:ext cx="1904999" cy="457199"/>
          </a:xfrm>
          <a:prstGeom prst="straightConnector1">
            <a:avLst/>
          </a:prstGeom>
          <a:ln w="63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7215B3-0713-4EDB-B921-0519A4BD508C}"/>
              </a:ext>
            </a:extLst>
          </p:cNvPr>
          <p:cNvCxnSpPr>
            <a:cxnSpLocks/>
          </p:cNvCxnSpPr>
          <p:nvPr/>
        </p:nvCxnSpPr>
        <p:spPr>
          <a:xfrm>
            <a:off x="2743200" y="4724400"/>
            <a:ext cx="1920242" cy="457200"/>
          </a:xfrm>
          <a:prstGeom prst="straightConnector1">
            <a:avLst/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06F573D-B99C-4AA5-BCB2-89CB32F47A5D}"/>
              </a:ext>
            </a:extLst>
          </p:cNvPr>
          <p:cNvSpPr txBox="1"/>
          <p:nvPr/>
        </p:nvSpPr>
        <p:spPr>
          <a:xfrm>
            <a:off x="5909235" y="483277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K1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6F4A9F-32EC-4B89-9F27-8BE4C309D82C}"/>
              </a:ext>
            </a:extLst>
          </p:cNvPr>
          <p:cNvSpPr txBox="1"/>
          <p:nvPr/>
        </p:nvSpPr>
        <p:spPr>
          <a:xfrm>
            <a:off x="2209800" y="358066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BB9A4F-18DC-47B9-8D09-7708E5264B6A}"/>
              </a:ext>
            </a:extLst>
          </p:cNvPr>
          <p:cNvSpPr txBox="1"/>
          <p:nvPr/>
        </p:nvSpPr>
        <p:spPr>
          <a:xfrm>
            <a:off x="4269067" y="522412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X2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221A6D-50E2-4A99-AB01-A8979154EED2}"/>
              </a:ext>
            </a:extLst>
          </p:cNvPr>
          <p:cNvSpPr txBox="1"/>
          <p:nvPr/>
        </p:nvSpPr>
        <p:spPr>
          <a:xfrm>
            <a:off x="4299548" y="393016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X1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DB994B-FB9B-4C42-A3C1-830E1E2CFDC2}"/>
              </a:ext>
            </a:extLst>
          </p:cNvPr>
          <p:cNvCxnSpPr>
            <a:cxnSpLocks/>
          </p:cNvCxnSpPr>
          <p:nvPr/>
        </p:nvCxnSpPr>
        <p:spPr>
          <a:xfrm flipH="1" flipV="1">
            <a:off x="2713048" y="4703135"/>
            <a:ext cx="1888208" cy="72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A53CD-A07C-4FC1-9CEB-15E0E7282CE5}"/>
              </a:ext>
            </a:extLst>
          </p:cNvPr>
          <p:cNvCxnSpPr>
            <a:cxnSpLocks/>
          </p:cNvCxnSpPr>
          <p:nvPr/>
        </p:nvCxnSpPr>
        <p:spPr>
          <a:xfrm>
            <a:off x="2754745" y="4317123"/>
            <a:ext cx="0" cy="407277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007AEB-DF3A-43B7-B449-7F183D091C8D}"/>
              </a:ext>
            </a:extLst>
          </p:cNvPr>
          <p:cNvCxnSpPr>
            <a:cxnSpLocks/>
          </p:cNvCxnSpPr>
          <p:nvPr/>
        </p:nvCxnSpPr>
        <p:spPr>
          <a:xfrm flipH="1" flipV="1">
            <a:off x="2713048" y="4745657"/>
            <a:ext cx="1888208" cy="728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CED096-1ECF-4AAB-B1AC-CA7F85E0AF4C}"/>
              </a:ext>
            </a:extLst>
          </p:cNvPr>
          <p:cNvCxnSpPr>
            <a:cxnSpLocks/>
          </p:cNvCxnSpPr>
          <p:nvPr/>
        </p:nvCxnSpPr>
        <p:spPr>
          <a:xfrm>
            <a:off x="2757054" y="4778726"/>
            <a:ext cx="0" cy="407277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180275-8F78-4591-AC93-3FBA9CB71C16}"/>
              </a:ext>
            </a:extLst>
          </p:cNvPr>
          <p:cNvSpPr txBox="1"/>
          <p:nvPr/>
        </p:nvSpPr>
        <p:spPr>
          <a:xfrm>
            <a:off x="4527397" y="3635598"/>
            <a:ext cx="194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Projekcija X1 na K1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B85894-1438-410E-BA65-723AF7CFD866}"/>
              </a:ext>
            </a:extLst>
          </p:cNvPr>
          <p:cNvCxnSpPr>
            <a:cxnSpLocks/>
          </p:cNvCxnSpPr>
          <p:nvPr/>
        </p:nvCxnSpPr>
        <p:spPr>
          <a:xfrm flipH="1">
            <a:off x="4299548" y="4001999"/>
            <a:ext cx="1165024" cy="708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AB06EA0-6A9B-4400-8E96-6B84A6E4AF12}"/>
              </a:ext>
            </a:extLst>
          </p:cNvPr>
          <p:cNvSpPr txBox="1"/>
          <p:nvPr/>
        </p:nvSpPr>
        <p:spPr>
          <a:xfrm>
            <a:off x="392989" y="3657600"/>
            <a:ext cx="194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Projekcija X1 na K2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9FD03C-BF76-4AE7-9777-75952ACD1247}"/>
              </a:ext>
            </a:extLst>
          </p:cNvPr>
          <p:cNvCxnSpPr>
            <a:cxnSpLocks/>
          </p:cNvCxnSpPr>
          <p:nvPr/>
        </p:nvCxnSpPr>
        <p:spPr>
          <a:xfrm>
            <a:off x="1330164" y="4024001"/>
            <a:ext cx="1382883" cy="547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AFA9F67-3C85-4697-B9B9-4375E94365E3}"/>
              </a:ext>
            </a:extLst>
          </p:cNvPr>
          <p:cNvSpPr txBox="1"/>
          <p:nvPr/>
        </p:nvSpPr>
        <p:spPr>
          <a:xfrm>
            <a:off x="2626507" y="5726950"/>
            <a:ext cx="194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Projekcija X2 na K1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206A35-E422-4636-B009-614123F739B4}"/>
              </a:ext>
            </a:extLst>
          </p:cNvPr>
          <p:cNvCxnSpPr>
            <a:cxnSpLocks/>
          </p:cNvCxnSpPr>
          <p:nvPr/>
        </p:nvCxnSpPr>
        <p:spPr>
          <a:xfrm flipV="1">
            <a:off x="3581400" y="4782012"/>
            <a:ext cx="457200" cy="966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3A69E60-641E-42A5-951F-1EFB8CF03FB1}"/>
              </a:ext>
            </a:extLst>
          </p:cNvPr>
          <p:cNvSpPr txBox="1"/>
          <p:nvPr/>
        </p:nvSpPr>
        <p:spPr>
          <a:xfrm>
            <a:off x="266126" y="5486531"/>
            <a:ext cx="194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Projekcija X2 na K2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3EF458-215D-4DF9-96C8-AAA6FC8B3B44}"/>
              </a:ext>
            </a:extLst>
          </p:cNvPr>
          <p:cNvCxnSpPr>
            <a:cxnSpLocks/>
          </p:cNvCxnSpPr>
          <p:nvPr/>
        </p:nvCxnSpPr>
        <p:spPr>
          <a:xfrm flipV="1">
            <a:off x="1245266" y="4938401"/>
            <a:ext cx="1484081" cy="547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/>
      <p:bldP spid="35" grpId="0"/>
      <p:bldP spid="36" grpId="0"/>
      <p:bldP spid="37" grpId="0"/>
      <p:bldP spid="29" grpId="0"/>
      <p:bldP spid="32" grpId="0"/>
      <p:bldP spid="38" grpId="0"/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Komunalitet</a:t>
            </a:r>
            <a:r>
              <a:rPr lang="sr-Latn-RS" dirty="0"/>
              <a:t> – geometrijski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1AF7-5396-4317-A322-28F4CBCA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17209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CS" dirty="0"/>
              <a:t>Kako onda računamo </a:t>
            </a:r>
            <a:r>
              <a:rPr lang="sr-Latn-CS" dirty="0" err="1"/>
              <a:t>komunalitet</a:t>
            </a:r>
            <a:r>
              <a:rPr lang="sr-Latn-CS" dirty="0"/>
              <a:t> / dužinu varijabli u novom prostoru?</a:t>
            </a:r>
          </a:p>
          <a:p>
            <a:pPr marL="0" indent="0">
              <a:buNone/>
            </a:pPr>
            <a:r>
              <a:rPr lang="sr-Latn-CS" dirty="0"/>
              <a:t>Pitagorina teorema d</a:t>
            </a:r>
            <a:r>
              <a:rPr lang="sr-Latn-CS" baseline="30000" dirty="0"/>
              <a:t>2</a:t>
            </a:r>
            <a:r>
              <a:rPr lang="sr-Latn-CS" dirty="0"/>
              <a:t> = a</a:t>
            </a:r>
            <a:r>
              <a:rPr lang="sr-Latn-CS" baseline="30000" dirty="0"/>
              <a:t>2</a:t>
            </a:r>
            <a:r>
              <a:rPr lang="sr-Latn-CS" dirty="0"/>
              <a:t> + b</a:t>
            </a:r>
            <a:r>
              <a:rPr lang="sr-Latn-CS" baseline="30000" dirty="0"/>
              <a:t>2</a:t>
            </a:r>
            <a:r>
              <a:rPr lang="sr-Latn-CS" dirty="0"/>
              <a:t>, odnosno </a:t>
            </a:r>
            <a:r>
              <a:rPr lang="sr-Latn-CS" dirty="0" err="1"/>
              <a:t>kvadriramo</a:t>
            </a:r>
            <a:r>
              <a:rPr lang="sr-Latn-CS" dirty="0"/>
              <a:t> i saberemo zasićenja</a:t>
            </a:r>
          </a:p>
          <a:p>
            <a:pPr marL="0" indent="0">
              <a:buFont typeface="Wingdings" pitchFamily="2" charset="2"/>
              <a:buNone/>
            </a:pPr>
            <a:r>
              <a:rPr lang="sr-Latn-CS" dirty="0"/>
              <a:t>h</a:t>
            </a:r>
            <a:r>
              <a:rPr lang="sr-Latn-CS" baseline="-25000" dirty="0"/>
              <a:t>1</a:t>
            </a:r>
            <a:r>
              <a:rPr lang="en-US" baseline="30000" dirty="0"/>
              <a:t>2</a:t>
            </a:r>
            <a:r>
              <a:rPr lang="sr-Latn-CS" dirty="0"/>
              <a:t> = </a:t>
            </a:r>
            <a:r>
              <a:rPr lang="sr-Latn-RS" dirty="0"/>
              <a:t>k</a:t>
            </a:r>
            <a:r>
              <a:rPr lang="sr-Latn-CS" baseline="-25000" dirty="0"/>
              <a:t>1</a:t>
            </a:r>
            <a:r>
              <a:rPr lang="en-US" baseline="-25000" dirty="0"/>
              <a:t>1</a:t>
            </a:r>
            <a:r>
              <a:rPr lang="sr-Latn-CS" baseline="30000" dirty="0"/>
              <a:t>2</a:t>
            </a:r>
            <a:r>
              <a:rPr lang="sr-Latn-CS" dirty="0"/>
              <a:t>+ </a:t>
            </a:r>
            <a:r>
              <a:rPr lang="sr-Latn-RS" dirty="0"/>
              <a:t>k</a:t>
            </a:r>
            <a:r>
              <a:rPr lang="sr-Latn-CS" baseline="-25000" dirty="0"/>
              <a:t>12</a:t>
            </a:r>
            <a:r>
              <a:rPr lang="sr-Latn-CS" baseline="30000" dirty="0"/>
              <a:t>2</a:t>
            </a:r>
          </a:p>
          <a:p>
            <a:pPr marL="0" indent="0">
              <a:buNone/>
            </a:pPr>
            <a:r>
              <a:rPr lang="sr-Latn-CS" dirty="0"/>
              <a:t>h</a:t>
            </a:r>
            <a:r>
              <a:rPr lang="sr-Latn-CS" baseline="-25000" dirty="0"/>
              <a:t>2</a:t>
            </a:r>
            <a:r>
              <a:rPr lang="en-US" baseline="30000" dirty="0"/>
              <a:t>2</a:t>
            </a:r>
            <a:r>
              <a:rPr lang="sr-Latn-CS" dirty="0"/>
              <a:t> = </a:t>
            </a:r>
            <a:r>
              <a:rPr lang="sr-Latn-RS" dirty="0"/>
              <a:t>k</a:t>
            </a:r>
            <a:r>
              <a:rPr lang="sr-Latn-CS" baseline="-25000" dirty="0"/>
              <a:t>21</a:t>
            </a:r>
            <a:r>
              <a:rPr lang="sr-Latn-CS" baseline="30000" dirty="0"/>
              <a:t>2</a:t>
            </a:r>
            <a:r>
              <a:rPr lang="sr-Latn-CS" dirty="0"/>
              <a:t>+ </a:t>
            </a:r>
            <a:r>
              <a:rPr lang="sr-Latn-RS" dirty="0"/>
              <a:t>k</a:t>
            </a:r>
            <a:r>
              <a:rPr lang="sr-Latn-CS" baseline="-25000" dirty="0"/>
              <a:t>22</a:t>
            </a:r>
            <a:r>
              <a:rPr lang="sr-Latn-CS" baseline="30000" dirty="0"/>
              <a:t>2</a:t>
            </a:r>
            <a:endParaRPr lang="en-US" baseline="30000" dirty="0"/>
          </a:p>
          <a:p>
            <a:endParaRPr lang="sr-Latn-R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484380-CC51-43F9-BE82-668FCC19E7A2}"/>
              </a:ext>
            </a:extLst>
          </p:cNvPr>
          <p:cNvCxnSpPr/>
          <p:nvPr/>
        </p:nvCxnSpPr>
        <p:spPr>
          <a:xfrm>
            <a:off x="2590800" y="4724400"/>
            <a:ext cx="3733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2D4EBB-5FD3-4CDE-BF2E-5A59CA2C4E24}"/>
              </a:ext>
            </a:extLst>
          </p:cNvPr>
          <p:cNvCxnSpPr>
            <a:cxnSpLocks/>
          </p:cNvCxnSpPr>
          <p:nvPr/>
        </p:nvCxnSpPr>
        <p:spPr>
          <a:xfrm flipV="1">
            <a:off x="2743200" y="3657600"/>
            <a:ext cx="0" cy="1828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B2E09E-C6D5-4692-A47A-EC640241A621}"/>
              </a:ext>
            </a:extLst>
          </p:cNvPr>
          <p:cNvCxnSpPr>
            <a:cxnSpLocks/>
          </p:cNvCxnSpPr>
          <p:nvPr/>
        </p:nvCxnSpPr>
        <p:spPr>
          <a:xfrm flipV="1">
            <a:off x="2743200" y="4267201"/>
            <a:ext cx="1904999" cy="457199"/>
          </a:xfrm>
          <a:prstGeom prst="straightConnector1">
            <a:avLst/>
          </a:prstGeom>
          <a:ln w="63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7215B3-0713-4EDB-B921-0519A4BD508C}"/>
              </a:ext>
            </a:extLst>
          </p:cNvPr>
          <p:cNvCxnSpPr>
            <a:cxnSpLocks/>
          </p:cNvCxnSpPr>
          <p:nvPr/>
        </p:nvCxnSpPr>
        <p:spPr>
          <a:xfrm>
            <a:off x="2743200" y="4724400"/>
            <a:ext cx="1920242" cy="457200"/>
          </a:xfrm>
          <a:prstGeom prst="straightConnector1">
            <a:avLst/>
          </a:prstGeom>
          <a:ln w="63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06F573D-B99C-4AA5-BCB2-89CB32F47A5D}"/>
              </a:ext>
            </a:extLst>
          </p:cNvPr>
          <p:cNvSpPr txBox="1"/>
          <p:nvPr/>
        </p:nvSpPr>
        <p:spPr>
          <a:xfrm>
            <a:off x="5909235" y="483277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K1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6F4A9F-32EC-4B89-9F27-8BE4C309D82C}"/>
              </a:ext>
            </a:extLst>
          </p:cNvPr>
          <p:cNvSpPr txBox="1"/>
          <p:nvPr/>
        </p:nvSpPr>
        <p:spPr>
          <a:xfrm>
            <a:off x="2209800" y="358066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BB9A4F-18DC-47B9-8D09-7708E5264B6A}"/>
              </a:ext>
            </a:extLst>
          </p:cNvPr>
          <p:cNvSpPr txBox="1"/>
          <p:nvPr/>
        </p:nvSpPr>
        <p:spPr>
          <a:xfrm>
            <a:off x="4269067" y="522412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X2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221A6D-50E2-4A99-AB01-A8979154EED2}"/>
              </a:ext>
            </a:extLst>
          </p:cNvPr>
          <p:cNvSpPr txBox="1"/>
          <p:nvPr/>
        </p:nvSpPr>
        <p:spPr>
          <a:xfrm>
            <a:off x="4299548" y="393016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X1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DB994B-FB9B-4C42-A3C1-830E1E2CFDC2}"/>
              </a:ext>
            </a:extLst>
          </p:cNvPr>
          <p:cNvCxnSpPr>
            <a:cxnSpLocks/>
          </p:cNvCxnSpPr>
          <p:nvPr/>
        </p:nvCxnSpPr>
        <p:spPr>
          <a:xfrm flipH="1" flipV="1">
            <a:off x="2713048" y="4703135"/>
            <a:ext cx="1888208" cy="72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FA53CD-A07C-4FC1-9CEB-15E0E7282CE5}"/>
              </a:ext>
            </a:extLst>
          </p:cNvPr>
          <p:cNvCxnSpPr>
            <a:cxnSpLocks/>
          </p:cNvCxnSpPr>
          <p:nvPr/>
        </p:nvCxnSpPr>
        <p:spPr>
          <a:xfrm>
            <a:off x="2754745" y="4317123"/>
            <a:ext cx="0" cy="407277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007AEB-DF3A-43B7-B449-7F183D091C8D}"/>
              </a:ext>
            </a:extLst>
          </p:cNvPr>
          <p:cNvCxnSpPr>
            <a:cxnSpLocks/>
          </p:cNvCxnSpPr>
          <p:nvPr/>
        </p:nvCxnSpPr>
        <p:spPr>
          <a:xfrm flipH="1" flipV="1">
            <a:off x="2713048" y="4745657"/>
            <a:ext cx="1888208" cy="728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CED096-1ECF-4AAB-B1AC-CA7F85E0AF4C}"/>
              </a:ext>
            </a:extLst>
          </p:cNvPr>
          <p:cNvCxnSpPr>
            <a:cxnSpLocks/>
          </p:cNvCxnSpPr>
          <p:nvPr/>
        </p:nvCxnSpPr>
        <p:spPr>
          <a:xfrm>
            <a:off x="2757054" y="4778726"/>
            <a:ext cx="0" cy="407277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180275-8F78-4591-AC93-3FBA9CB71C16}"/>
              </a:ext>
            </a:extLst>
          </p:cNvPr>
          <p:cNvSpPr txBox="1"/>
          <p:nvPr/>
        </p:nvSpPr>
        <p:spPr>
          <a:xfrm>
            <a:off x="5278291" y="3635598"/>
            <a:ext cx="119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k11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B85894-1438-410E-BA65-723AF7CFD866}"/>
              </a:ext>
            </a:extLst>
          </p:cNvPr>
          <p:cNvCxnSpPr>
            <a:cxnSpLocks/>
          </p:cNvCxnSpPr>
          <p:nvPr/>
        </p:nvCxnSpPr>
        <p:spPr>
          <a:xfrm flipH="1">
            <a:off x="4299548" y="4001999"/>
            <a:ext cx="1165024" cy="708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AB06EA0-6A9B-4400-8E96-6B84A6E4AF12}"/>
              </a:ext>
            </a:extLst>
          </p:cNvPr>
          <p:cNvSpPr txBox="1"/>
          <p:nvPr/>
        </p:nvSpPr>
        <p:spPr>
          <a:xfrm>
            <a:off x="1066799" y="3657600"/>
            <a:ext cx="126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k12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9FD03C-BF76-4AE7-9777-75952ACD1247}"/>
              </a:ext>
            </a:extLst>
          </p:cNvPr>
          <p:cNvCxnSpPr>
            <a:cxnSpLocks/>
          </p:cNvCxnSpPr>
          <p:nvPr/>
        </p:nvCxnSpPr>
        <p:spPr>
          <a:xfrm>
            <a:off x="1330164" y="4024001"/>
            <a:ext cx="1382883" cy="547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AFA9F67-3C85-4697-B9B9-4375E94365E3}"/>
              </a:ext>
            </a:extLst>
          </p:cNvPr>
          <p:cNvSpPr txBox="1"/>
          <p:nvPr/>
        </p:nvSpPr>
        <p:spPr>
          <a:xfrm>
            <a:off x="3320915" y="5738615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k21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206A35-E422-4636-B009-614123F739B4}"/>
              </a:ext>
            </a:extLst>
          </p:cNvPr>
          <p:cNvCxnSpPr>
            <a:cxnSpLocks/>
          </p:cNvCxnSpPr>
          <p:nvPr/>
        </p:nvCxnSpPr>
        <p:spPr>
          <a:xfrm flipV="1">
            <a:off x="3581400" y="4782012"/>
            <a:ext cx="457200" cy="966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3A69E60-641E-42A5-951F-1EFB8CF03FB1}"/>
              </a:ext>
            </a:extLst>
          </p:cNvPr>
          <p:cNvSpPr txBox="1"/>
          <p:nvPr/>
        </p:nvSpPr>
        <p:spPr>
          <a:xfrm>
            <a:off x="939936" y="5486531"/>
            <a:ext cx="7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k22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3EF458-215D-4DF9-96C8-AAA6FC8B3B44}"/>
              </a:ext>
            </a:extLst>
          </p:cNvPr>
          <p:cNvCxnSpPr>
            <a:cxnSpLocks/>
          </p:cNvCxnSpPr>
          <p:nvPr/>
        </p:nvCxnSpPr>
        <p:spPr>
          <a:xfrm flipV="1">
            <a:off x="1245266" y="4938401"/>
            <a:ext cx="1484081" cy="547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/>
      <p:bldP spid="35" grpId="0"/>
      <p:bldP spid="36" grpId="0"/>
      <p:bldP spid="37" grpId="0"/>
      <p:bldP spid="29" grpId="0"/>
      <p:bldP spid="32" grpId="0"/>
      <p:bldP spid="38" grpId="0"/>
      <p:bldP spid="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Ortogonalne projekcije (korelacije, zasićenja) varijabli na faktore/komponente čine tzv. matricu strukture</a:t>
            </a:r>
          </a:p>
          <a:p>
            <a:r>
              <a:rPr lang="sr-Latn-RS" dirty="0"/>
              <a:t>Postoje i paralelne projekcije, ali one su u ortogonalnom koordinatnom sistemu identične ortogonalnim. Paralelne projekcije još se nazivaju koeficijenti sklopa i čine matricu sklopa (pattern matrix) </a:t>
            </a:r>
          </a:p>
        </p:txBody>
      </p:sp>
    </p:spTree>
    <p:extLst>
      <p:ext uri="{BB962C8B-B14F-4D97-AF65-F5344CB8AC3E}">
        <p14:creationId xmlns:p14="http://schemas.microsoft.com/office/powerpoint/2010/main" val="23487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Zajednička varijansa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8479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1904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Reprodukovane korelacije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Setimo se </a:t>
            </a:r>
            <a:r>
              <a:rPr lang="sr-Latn-CS" dirty="0" err="1"/>
              <a:t>Spirmana</a:t>
            </a:r>
            <a:r>
              <a:rPr lang="sr-Latn-CS" dirty="0"/>
              <a:t> – korelacije između školskih ocena se skoro savršeno mogu reprodukovati na osnovu zasićenja na opštem faktoru</a:t>
            </a:r>
          </a:p>
          <a:p>
            <a:r>
              <a:rPr lang="sr-Latn-RS" dirty="0"/>
              <a:t>Koja korelacija će biti najveća/najmanja i zašto?</a:t>
            </a:r>
          </a:p>
          <a:p>
            <a:r>
              <a:rPr lang="sr-Latn-CS" dirty="0"/>
              <a:t>Ako postoji zajednički izvor u osnovi variranja više varijabli – onda je korelacija varijabli posledica zasićenja datim izvorom – komponentom (faktorom)</a:t>
            </a:r>
          </a:p>
          <a:p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567B80-4ABD-4414-863D-4280FE3E2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684731"/>
              </p:ext>
            </p:extLst>
          </p:nvPr>
        </p:nvGraphicFramePr>
        <p:xfrm>
          <a:off x="832195" y="3962400"/>
          <a:ext cx="40386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1268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uiExpand="1" build="p"/>
      <p:bldGraphic spid="4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Reprodukovane korelacije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Kako reprodukovati izvorne korelacije varijabli na osnovu komponenti?</a:t>
            </a:r>
          </a:p>
          <a:p>
            <a:r>
              <a:rPr lang="sr-Latn-CS" dirty="0"/>
              <a:t>Korelacije varijabli se mogu izračunati množenjem zasićenja na faktorima</a:t>
            </a:r>
          </a:p>
          <a:p>
            <a:pPr marL="457200" lvl="1" indent="0">
              <a:buNone/>
            </a:pPr>
            <a:r>
              <a:rPr lang="sr-Latn-CS" dirty="0"/>
              <a:t>Za ortogonalne faktore to možemo pisati na sledeći način</a:t>
            </a:r>
          </a:p>
          <a:p>
            <a:pPr marL="457200" lvl="1" indent="0">
              <a:buNone/>
            </a:pPr>
            <a:r>
              <a:rPr lang="sr-Latn-CS" dirty="0"/>
              <a:t>r</a:t>
            </a:r>
            <a:r>
              <a:rPr lang="sr-Latn-CS" baseline="-25000" dirty="0"/>
              <a:t>jk</a:t>
            </a:r>
            <a:r>
              <a:rPr lang="sr-Latn-CS" dirty="0"/>
              <a:t> = f</a:t>
            </a:r>
            <a:r>
              <a:rPr lang="sr-Latn-CS" baseline="-25000" dirty="0"/>
              <a:t>j1</a:t>
            </a:r>
            <a:r>
              <a:rPr lang="sr-Latn-CS" dirty="0"/>
              <a:t>f</a:t>
            </a:r>
            <a:r>
              <a:rPr lang="sr-Latn-CS" baseline="-25000" dirty="0"/>
              <a:t>k1</a:t>
            </a:r>
            <a:r>
              <a:rPr lang="sr-Latn-CS" dirty="0"/>
              <a:t> + f</a:t>
            </a:r>
            <a:r>
              <a:rPr lang="sr-Latn-CS" baseline="-25000" dirty="0"/>
              <a:t>j2</a:t>
            </a:r>
            <a:r>
              <a:rPr lang="sr-Latn-CS" dirty="0"/>
              <a:t>f</a:t>
            </a:r>
            <a:r>
              <a:rPr lang="sr-Latn-CS" baseline="-25000" dirty="0"/>
              <a:t>k2</a:t>
            </a:r>
            <a:r>
              <a:rPr lang="sr-Latn-CS" dirty="0"/>
              <a:t> + ... + f</a:t>
            </a:r>
            <a:r>
              <a:rPr lang="sr-Latn-CS" baseline="-25000" dirty="0"/>
              <a:t>jm</a:t>
            </a:r>
            <a:r>
              <a:rPr lang="sr-Latn-CS" dirty="0"/>
              <a:t>f</a:t>
            </a:r>
            <a:r>
              <a:rPr lang="sr-Latn-CS" baseline="-25000" dirty="0"/>
              <a:t>km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0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Reprodukovane korelacije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Reprodukovane korelacije su korelacije izvornih varijabli koje se mogu dobiti (reprodukovati) na osnovu korelacija projekcija tih varijabli na zadržane komponente</a:t>
            </a:r>
          </a:p>
          <a:p>
            <a:r>
              <a:rPr lang="sr-Latn-RS" dirty="0"/>
              <a:t>Što više komponenti zadržimo – to ćemo bolje reprodukovati izvorne korelacije</a:t>
            </a:r>
          </a:p>
          <a:p>
            <a:r>
              <a:rPr lang="sr-Latn-RS" dirty="0"/>
              <a:t>Šta ako zadržimo sve komponente?</a:t>
            </a:r>
          </a:p>
          <a:p>
            <a:r>
              <a:rPr lang="sr-Latn-RS" dirty="0"/>
              <a:t>U potpunosti ćemo reprodukovati izvorne korelacije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Reprodukovane korelacije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012" y="2333625"/>
            <a:ext cx="7210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5538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Reprodukovane korelacije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2" y="1954152"/>
            <a:ext cx="76629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8" y="1888271"/>
            <a:ext cx="77438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" y="1902558"/>
            <a:ext cx="77152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1897796"/>
            <a:ext cx="76581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Reprodukovane korelacije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954" y="1846263"/>
            <a:ext cx="6704541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49700"/>
            <a:ext cx="7058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Rezidualna korelacija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svim prethodnim tabelama smo imali dva dela tabele – reprodukovane i rezidualne korelacije</a:t>
            </a:r>
          </a:p>
          <a:p>
            <a:r>
              <a:rPr lang="sr-Latn-RS" dirty="0"/>
              <a:t>Šta su rezidualne korelacije?</a:t>
            </a:r>
          </a:p>
          <a:p>
            <a:r>
              <a:rPr lang="sr-Latn-RS" dirty="0"/>
              <a:t>To je onaj deo korelacije izvornih varijabli koji NE može biti objašnjen zadržanim komponentama</a:t>
            </a:r>
          </a:p>
        </p:txBody>
      </p:sp>
    </p:spTree>
    <p:extLst>
      <p:ext uri="{BB962C8B-B14F-4D97-AF65-F5344CB8AC3E}">
        <p14:creationId xmlns:p14="http://schemas.microsoft.com/office/powerpoint/2010/main" val="28166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Rezidualna korelacija</a:t>
            </a:r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R(res)</a:t>
            </a:r>
            <a:r>
              <a:rPr lang="sr-Latn-CS" baseline="-25000" dirty="0"/>
              <a:t>k</a:t>
            </a:r>
            <a:r>
              <a:rPr lang="sr-Latn-CS" dirty="0"/>
              <a:t>= R - </a:t>
            </a:r>
            <a:r>
              <a:rPr lang="sr-Latn-CS" dirty="0" err="1"/>
              <a:t>R’</a:t>
            </a:r>
            <a:r>
              <a:rPr lang="sr-Latn-CS" baseline="-25000" dirty="0" err="1"/>
              <a:t>k</a:t>
            </a:r>
            <a:endParaRPr lang="sr-Latn-CS" dirty="0"/>
          </a:p>
          <a:p>
            <a:pPr lvl="1"/>
            <a:r>
              <a:rPr lang="sr-Latn-CS" dirty="0"/>
              <a:t>R – Matrica izvornih korelacija</a:t>
            </a:r>
          </a:p>
          <a:p>
            <a:pPr lvl="1"/>
            <a:r>
              <a:rPr lang="sr-Latn-CS" dirty="0" err="1"/>
              <a:t>R’</a:t>
            </a:r>
            <a:r>
              <a:rPr lang="sr-Latn-CS" baseline="-25000" dirty="0" err="1"/>
              <a:t>k</a:t>
            </a:r>
            <a:r>
              <a:rPr lang="sr-Latn-CS" dirty="0"/>
              <a:t> – Matrica u kojoj su sume reprodukovanih korelacija iz svih prethodnih k koraka</a:t>
            </a:r>
          </a:p>
          <a:p>
            <a:r>
              <a:rPr lang="sr-Latn-CS" dirty="0"/>
              <a:t>Rezidualna matrica ulazi u sledeći korak analize gde se opet traži prva glavna komponenta</a:t>
            </a:r>
          </a:p>
          <a:p>
            <a:r>
              <a:rPr lang="sr-Latn-CS" dirty="0"/>
              <a:t>Korelacija između komponenti je zato 0</a:t>
            </a:r>
          </a:p>
          <a:p>
            <a:r>
              <a:rPr lang="sr-Latn-CS" dirty="0"/>
              <a:t>Reprodukovane matrice su zbog ovoga aditivne</a:t>
            </a:r>
          </a:p>
          <a:p>
            <a:r>
              <a:rPr lang="sr-Latn-CS" dirty="0"/>
              <a:t>Postupak se ponavlja dok rezidualna matrica ne bude 0 matrica.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1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/>
      <p:bldP spid="326659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6811F-0432-42F6-BDB2-62E226F2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7200" dirty="0"/>
              <a:t>Matrice u AGK i FA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8BFF7-5E3A-4A6A-974A-094F5EFE4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Ovo je važno naučiti!</a:t>
            </a:r>
          </a:p>
        </p:txBody>
      </p:sp>
    </p:spTree>
    <p:extLst>
      <p:ext uri="{BB962C8B-B14F-4D97-AF65-F5344CB8AC3E}">
        <p14:creationId xmlns:p14="http://schemas.microsoft.com/office/powerpoint/2010/main" val="3053698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AGK – „iterativne“ matrice</a:t>
            </a:r>
            <a:endParaRPr lang="en-US" dirty="0"/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>
                <a:solidFill>
                  <a:srgbClr val="FF0000"/>
                </a:solidFill>
              </a:rPr>
              <a:t>Matrica korelacija </a:t>
            </a:r>
            <a:r>
              <a:rPr lang="sr-Latn-CS" dirty="0"/>
              <a:t>– matrica kovarijansi standardizovanih skorova sa jedinicama na dijagonali</a:t>
            </a:r>
          </a:p>
          <a:p>
            <a:r>
              <a:rPr lang="sr-Latn-CS" dirty="0">
                <a:solidFill>
                  <a:srgbClr val="FF0000"/>
                </a:solidFill>
              </a:rPr>
              <a:t>Reprodukovana matrica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matrica</a:t>
            </a:r>
            <a:r>
              <a:rPr lang="en-US" dirty="0"/>
              <a:t> </a:t>
            </a:r>
            <a:r>
              <a:rPr lang="en-US" dirty="0" err="1"/>
              <a:t>korelacija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mo</a:t>
            </a:r>
            <a:r>
              <a:rPr lang="sr-Latn-CS" dirty="0" err="1"/>
              <a:t>že</a:t>
            </a:r>
            <a:r>
              <a:rPr lang="sr-Latn-CS" dirty="0"/>
              <a:t> reprodukovati na osnovu zadržanih komponenti. Na dijagonali su ekstrahovani </a:t>
            </a:r>
            <a:r>
              <a:rPr lang="sr-Latn-CS" dirty="0" err="1"/>
              <a:t>komunaliteti</a:t>
            </a:r>
            <a:r>
              <a:rPr lang="sr-Latn-CS" dirty="0"/>
              <a:t>. Ako imamo onoliko komponenti koliko i ulaznih varijabli ona je potpuno jednaka izvornoj matrici korelacija.</a:t>
            </a:r>
          </a:p>
          <a:p>
            <a:r>
              <a:rPr lang="sr-Latn-CS" dirty="0" err="1">
                <a:solidFill>
                  <a:srgbClr val="FF0000"/>
                </a:solidFill>
              </a:rPr>
              <a:t>Rezidualna</a:t>
            </a:r>
            <a:r>
              <a:rPr lang="sr-Latn-CS" dirty="0">
                <a:solidFill>
                  <a:srgbClr val="FF0000"/>
                </a:solidFill>
              </a:rPr>
              <a:t> matrica </a:t>
            </a:r>
            <a:r>
              <a:rPr lang="sr-Latn-CS" dirty="0"/>
              <a:t>– matrica u kojoj su na dijagonali </a:t>
            </a:r>
            <a:r>
              <a:rPr lang="sr-Latn-CS" dirty="0" err="1"/>
              <a:t>unikviteti</a:t>
            </a:r>
            <a:r>
              <a:rPr lang="sr-Latn-CS" dirty="0"/>
              <a:t>, a razlike između reprodukovanih i izvornih korelacija van dijagonale</a:t>
            </a:r>
          </a:p>
        </p:txBody>
      </p:sp>
    </p:spTree>
    <p:extLst>
      <p:ext uri="{BB962C8B-B14F-4D97-AF65-F5344CB8AC3E}">
        <p14:creationId xmlns:p14="http://schemas.microsoft.com/office/powerpoint/2010/main" val="15690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Zajednička varijansa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3779368"/>
              </p:ext>
            </p:extLst>
          </p:nvPr>
        </p:nvGraphicFramePr>
        <p:xfrm>
          <a:off x="457200" y="1600200"/>
          <a:ext cx="40386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Koje dve varijable će najviše korelirati, a koje dve najmanje? Zašto?</a:t>
            </a:r>
          </a:p>
          <a:p>
            <a:r>
              <a:rPr lang="sr-Latn-RS" dirty="0"/>
              <a:t>Ocene iz matematike i hemije će imati najveću korelaciju (jer je udeo zajedničke varijanse najveći)</a:t>
            </a:r>
          </a:p>
          <a:p>
            <a:r>
              <a:rPr lang="sr-Latn-RS" dirty="0"/>
              <a:t>Ocene iz biologije i fizike će najmanje korelirati (najmanji udeo zajedničke varijanse)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Izlazne (output) matrice u AGK</a:t>
            </a:r>
            <a:endParaRPr lang="en-US" dirty="0"/>
          </a:p>
        </p:txBody>
      </p:sp>
      <p:sp>
        <p:nvSpPr>
          <p:cNvPr id="2201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>
                <a:solidFill>
                  <a:srgbClr val="FF0000"/>
                </a:solidFill>
              </a:rPr>
              <a:t>Matrica strukture </a:t>
            </a:r>
            <a:r>
              <a:rPr lang="sr-Latn-CS" dirty="0"/>
              <a:t>– matrica u kojoj se nalaze ortogonalne projekcije varijabli na komponente</a:t>
            </a:r>
            <a:r>
              <a:rPr lang="en-US" dirty="0"/>
              <a:t> (</a:t>
            </a:r>
            <a:r>
              <a:rPr lang="en-US" dirty="0" err="1"/>
              <a:t>korelacije</a:t>
            </a:r>
            <a:r>
              <a:rPr lang="en-US" dirty="0"/>
              <a:t>)</a:t>
            </a:r>
            <a:endParaRPr lang="sr-Latn-CS" dirty="0"/>
          </a:p>
          <a:p>
            <a:r>
              <a:rPr lang="sr-Latn-CS" dirty="0">
                <a:solidFill>
                  <a:srgbClr val="FF0000"/>
                </a:solidFill>
              </a:rPr>
              <a:t>Matrica sklopa </a:t>
            </a:r>
            <a:r>
              <a:rPr lang="sr-Latn-CS" dirty="0"/>
              <a:t>– (matrica faktorskog obrasca) u kojoj se nalaze paralelne projekcije varijabli na komponente </a:t>
            </a:r>
            <a:r>
              <a:rPr lang="en-US" dirty="0"/>
              <a:t>(</a:t>
            </a:r>
            <a:r>
              <a:rPr lang="en-US" dirty="0" err="1"/>
              <a:t>ponderi</a:t>
            </a:r>
            <a:r>
              <a:rPr lang="en-US" dirty="0"/>
              <a:t>)</a:t>
            </a:r>
            <a:r>
              <a:rPr lang="sr-Latn-CS" dirty="0"/>
              <a:t>. Kod ortogonalnih rotacija identična je matrici strukture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Druge važne matrice u AGK/FA</a:t>
            </a:r>
            <a:endParaRPr lang="en-US" dirty="0"/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>
                <a:solidFill>
                  <a:srgbClr val="FF0000"/>
                </a:solidFill>
              </a:rPr>
              <a:t>Matrica faktorskih koeficijenata </a:t>
            </a:r>
            <a:r>
              <a:rPr lang="sr-Latn-CS" dirty="0"/>
              <a:t>– matrica u kojoj su regresioni koeficijenti („beta ponderi“) za računanje faktorskih skorova</a:t>
            </a:r>
          </a:p>
          <a:p>
            <a:r>
              <a:rPr lang="sr-Latn-CS" dirty="0">
                <a:solidFill>
                  <a:srgbClr val="FF0000"/>
                </a:solidFill>
              </a:rPr>
              <a:t>Matrica faktorskih skorova </a:t>
            </a:r>
            <a:r>
              <a:rPr lang="sr-Latn-CS" dirty="0"/>
              <a:t>– matrica sa ispitanicima u redovima i latentnim varijablama (faktorskim skorovima) u kolonama</a:t>
            </a:r>
          </a:p>
        </p:txBody>
      </p:sp>
    </p:spTree>
    <p:extLst>
      <p:ext uri="{BB962C8B-B14F-4D97-AF65-F5344CB8AC3E}">
        <p14:creationId xmlns:p14="http://schemas.microsoft.com/office/powerpoint/2010/main" val="22909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E56177-936E-ACEC-BEC9-E94412FF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6000" dirty="0"/>
              <a:t>Uslovi primene AGK i FA</a:t>
            </a:r>
            <a:r>
              <a:rPr lang="sr-Latn-R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9278D-E0A0-131C-38C9-A2DFF3E76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Kada smemo da radimo analizu?</a:t>
            </a:r>
          </a:p>
        </p:txBody>
      </p:sp>
    </p:spTree>
    <p:extLst>
      <p:ext uri="{BB962C8B-B14F-4D97-AF65-F5344CB8AC3E}">
        <p14:creationId xmlns:p14="http://schemas.microsoft.com/office/powerpoint/2010/main" val="27575999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Uslovi primene AGK/FA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204464-8AFF-4056-83BA-D7F447E67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484946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3736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Uslovi primene AGK/FA - opšti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5410492" cy="4023360"/>
          </a:xfrm>
        </p:spPr>
        <p:txBody>
          <a:bodyPr/>
          <a:lstStyle/>
          <a:p>
            <a:r>
              <a:rPr lang="sr-Latn-CS" altLang="en-US" dirty="0"/>
              <a:t>Varijable moraju biti merene na najmanje intervalnom nivou </a:t>
            </a:r>
            <a:r>
              <a:rPr lang="sr-Latn-CS" altLang="en-US" dirty="0" err="1"/>
              <a:t>merenja</a:t>
            </a:r>
            <a:endParaRPr lang="sr-Latn-CS" altLang="en-US" dirty="0"/>
          </a:p>
          <a:p>
            <a:pPr lvl="1"/>
            <a:r>
              <a:rPr lang="sr-Latn-CS" altLang="en-US" dirty="0"/>
              <a:t>AGK/FA se može raditi i na binarnim podacima – računa se matrica </a:t>
            </a:r>
            <a:r>
              <a:rPr lang="sr-Latn-CS" altLang="en-US" dirty="0" err="1"/>
              <a:t>tetrahoričkih</a:t>
            </a:r>
            <a:r>
              <a:rPr lang="sr-Latn-CS" altLang="en-US" dirty="0"/>
              <a:t> korelacija</a:t>
            </a:r>
          </a:p>
          <a:p>
            <a:pPr lvl="1"/>
            <a:r>
              <a:rPr lang="sr-Latn-CS" altLang="en-US" dirty="0"/>
              <a:t>Rešenje sa </a:t>
            </a:r>
            <a:r>
              <a:rPr lang="sr-Latn-CS" altLang="en-US" dirty="0" err="1"/>
              <a:t>Pirsonovim</a:t>
            </a:r>
            <a:r>
              <a:rPr lang="sr-Latn-CS" altLang="en-US" dirty="0"/>
              <a:t> korelacijama često bude slično</a:t>
            </a:r>
          </a:p>
          <a:p>
            <a:r>
              <a:rPr lang="sr-Latn-CS" altLang="en-US" dirty="0"/>
              <a:t>Varijable moraju imati </a:t>
            </a:r>
            <a:r>
              <a:rPr lang="sr-Latn-CS" altLang="en-US" dirty="0" err="1"/>
              <a:t>multinormalnu</a:t>
            </a:r>
            <a:r>
              <a:rPr lang="sr-Latn-CS" altLang="en-US" dirty="0"/>
              <a:t> distribuciju</a:t>
            </a:r>
          </a:p>
          <a:p>
            <a:pPr lvl="1"/>
            <a:r>
              <a:rPr lang="sr-Latn-CS" altLang="en-US" dirty="0"/>
              <a:t>Ne samo što su pojedinačne varijable normalno distribuirane, već i njihove kombinacije prate </a:t>
            </a:r>
            <a:r>
              <a:rPr lang="sr-Latn-CS" altLang="en-US" dirty="0" err="1"/>
              <a:t>multivarijantnu</a:t>
            </a:r>
            <a:r>
              <a:rPr lang="sr-Latn-CS" altLang="en-US" dirty="0"/>
              <a:t> normalnu distribuciju</a:t>
            </a:r>
          </a:p>
          <a:p>
            <a:r>
              <a:rPr lang="sr-Latn-CS" altLang="en-US" dirty="0"/>
              <a:t>Varijable ne smeju biti linearno zavisne</a:t>
            </a:r>
          </a:p>
          <a:p>
            <a:pPr lvl="1"/>
            <a:r>
              <a:rPr lang="sr-Latn-CS" altLang="en-US" dirty="0"/>
              <a:t>Nijedna varijabla ne sme biti bilo kakva linearna kombinacija drugih varijabli</a:t>
            </a:r>
            <a:endParaRPr lang="en-US" altLang="en-US" dirty="0"/>
          </a:p>
        </p:txBody>
      </p:sp>
      <p:pic>
        <p:nvPicPr>
          <p:cNvPr id="1026" name="Picture 2" descr="Image result for multivariate normal distribution with two variables">
            <a:extLst>
              <a:ext uri="{FF2B5EF4-FFF2-40B4-BE49-F238E27FC236}">
                <a16:creationId xmlns:a16="http://schemas.microsoft.com/office/drawing/2014/main" id="{6509057E-CF33-49DD-9B56-34DD1B31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1" y="2417682"/>
            <a:ext cx="2810790" cy="21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8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397240" cy="1450757"/>
          </a:xfrm>
        </p:spPr>
        <p:txBody>
          <a:bodyPr/>
          <a:lstStyle/>
          <a:p>
            <a:r>
              <a:rPr lang="sr-Latn-RS" dirty="0"/>
              <a:t>Uslovi primene AGK/FA - specifični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Broj ispitanika višestruko veći od broja varijabli</a:t>
            </a:r>
          </a:p>
          <a:p>
            <a:pPr lvl="1"/>
            <a:r>
              <a:rPr lang="sr-Latn-RS" dirty="0"/>
              <a:t>Korelacije dobijene na malim uzorcima su nestabilne</a:t>
            </a:r>
          </a:p>
          <a:p>
            <a:pPr lvl="1"/>
            <a:r>
              <a:rPr lang="sr-Latn-RS" dirty="0"/>
              <a:t>Zato su i faktorska rešenja dobijena na njima nestabilna</a:t>
            </a:r>
          </a:p>
          <a:p>
            <a:pPr lvl="1"/>
            <a:r>
              <a:rPr lang="sr-Latn-RS" dirty="0"/>
              <a:t>Broj ispitanika treba da bude barem 5-10 puta veći od broja varijabli (što veći odnos – to bolje)</a:t>
            </a:r>
          </a:p>
          <a:p>
            <a:r>
              <a:rPr lang="sr-Latn-RS" dirty="0"/>
              <a:t>Pogodnost matrice korelacija za AGK/FA</a:t>
            </a:r>
          </a:p>
          <a:p>
            <a:pPr lvl="1"/>
            <a:r>
              <a:rPr lang="sr-Latn-RS" dirty="0"/>
              <a:t>Bartletov test sferičnosti</a:t>
            </a:r>
          </a:p>
          <a:p>
            <a:pPr lvl="1"/>
            <a:r>
              <a:rPr lang="sr-Latn-RS" dirty="0"/>
              <a:t>Generalizabilnost / reprezentativnost stavki</a:t>
            </a:r>
          </a:p>
        </p:txBody>
      </p:sp>
    </p:spTree>
    <p:extLst>
      <p:ext uri="{BB962C8B-B14F-4D97-AF65-F5344CB8AC3E}">
        <p14:creationId xmlns:p14="http://schemas.microsoft.com/office/powerpoint/2010/main" val="30788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397240" cy="1450757"/>
          </a:xfrm>
        </p:spPr>
        <p:txBody>
          <a:bodyPr/>
          <a:lstStyle/>
          <a:p>
            <a:r>
              <a:rPr lang="sr-Latn-RS" altLang="en-US" dirty="0"/>
              <a:t>Uslovi primene AGK/FA - specifični</a:t>
            </a:r>
            <a:endParaRPr lang="en-US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Pogodnost</a:t>
            </a:r>
            <a:r>
              <a:rPr lang="en-US" altLang="en-US" dirty="0"/>
              <a:t> </a:t>
            </a:r>
            <a:r>
              <a:rPr lang="en-US" altLang="en-US" dirty="0" err="1"/>
              <a:t>matrice</a:t>
            </a:r>
            <a:r>
              <a:rPr lang="en-US" altLang="en-US" dirty="0"/>
              <a:t> </a:t>
            </a:r>
            <a:r>
              <a:rPr lang="en-US" altLang="en-US" dirty="0" err="1"/>
              <a:t>korelacija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faktorsku</a:t>
            </a:r>
            <a:r>
              <a:rPr lang="en-US" altLang="en-US" dirty="0"/>
              <a:t> </a:t>
            </a:r>
            <a:r>
              <a:rPr lang="en-US" altLang="en-US" dirty="0" err="1"/>
              <a:t>analizu</a:t>
            </a:r>
            <a:endParaRPr lang="sr-Latn-RS" altLang="en-US" dirty="0"/>
          </a:p>
          <a:p>
            <a:r>
              <a:rPr lang="en-US" altLang="en-US" dirty="0" err="1"/>
              <a:t>Bartletov</a:t>
            </a:r>
            <a:r>
              <a:rPr lang="en-US" altLang="en-US" dirty="0"/>
              <a:t> test </a:t>
            </a:r>
            <a:r>
              <a:rPr lang="en-US" altLang="en-US" dirty="0" err="1"/>
              <a:t>sferi</a:t>
            </a:r>
            <a:r>
              <a:rPr lang="sr-Latn-CS" altLang="en-US" dirty="0"/>
              <a:t>č</a:t>
            </a:r>
            <a:r>
              <a:rPr lang="en-US" altLang="en-US" dirty="0" err="1"/>
              <a:t>nosti</a:t>
            </a:r>
            <a:r>
              <a:rPr lang="sr-Latn-CS" altLang="en-US" dirty="0"/>
              <a:t> (</a:t>
            </a:r>
            <a:r>
              <a:rPr lang="en-US" altLang="en-US" dirty="0"/>
              <a:t>Bartlett's Test of </a:t>
            </a:r>
            <a:r>
              <a:rPr lang="en-US" altLang="en-US" dirty="0" err="1"/>
              <a:t>Sphericity</a:t>
            </a:r>
            <a:r>
              <a:rPr lang="sr-Latn-CS" altLang="en-US" dirty="0"/>
              <a:t>)</a:t>
            </a:r>
          </a:p>
          <a:p>
            <a:r>
              <a:rPr lang="sr-Latn-CS" altLang="en-US" dirty="0"/>
              <a:t>H0: matrica korelacija se ne razlikuje od matrice identiteta</a:t>
            </a:r>
          </a:p>
          <a:p>
            <a:r>
              <a:rPr lang="sr-Latn-CS" altLang="en-US" dirty="0"/>
              <a:t>Šta je matrica identiteta?</a:t>
            </a:r>
          </a:p>
          <a:p>
            <a:pPr lvl="1"/>
            <a:r>
              <a:rPr lang="sr-Latn-CS" altLang="en-US" dirty="0"/>
              <a:t>jedinice na dijagonali, a nule van dijagonale</a:t>
            </a:r>
          </a:p>
          <a:p>
            <a:endParaRPr lang="en-US" altLang="en-US" dirty="0"/>
          </a:p>
        </p:txBody>
      </p:sp>
      <p:pic>
        <p:nvPicPr>
          <p:cNvPr id="1026" name="Picture 2" descr="No Relationship Graph">
            <a:extLst>
              <a:ext uri="{FF2B5EF4-FFF2-40B4-BE49-F238E27FC236}">
                <a16:creationId xmlns:a16="http://schemas.microsoft.com/office/drawing/2014/main" id="{5793D1B9-1FD5-44C5-9B61-5D2EE4C8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48" y="4232834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entity matrix: intro to identity matrices (article) | Khan Academy">
            <a:extLst>
              <a:ext uri="{FF2B5EF4-FFF2-40B4-BE49-F238E27FC236}">
                <a16:creationId xmlns:a16="http://schemas.microsoft.com/office/drawing/2014/main" id="{2C8B5BF4-DA1C-4DE9-B12D-A66F7AF6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98" y="4118688"/>
            <a:ext cx="3965752" cy="22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473440" cy="1450757"/>
          </a:xfrm>
        </p:spPr>
        <p:txBody>
          <a:bodyPr/>
          <a:lstStyle/>
          <a:p>
            <a:r>
              <a:rPr lang="sr-Latn-RS" altLang="en-US" dirty="0"/>
              <a:t>Uslovi primene AGK/FA - specifični</a:t>
            </a:r>
            <a:endParaRPr lang="en-US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Pogodnost</a:t>
            </a:r>
            <a:r>
              <a:rPr lang="en-US" altLang="en-US" dirty="0"/>
              <a:t> </a:t>
            </a:r>
            <a:r>
              <a:rPr lang="en-US" altLang="en-US" dirty="0" err="1"/>
              <a:t>matrice</a:t>
            </a:r>
            <a:r>
              <a:rPr lang="en-US" altLang="en-US" dirty="0"/>
              <a:t> </a:t>
            </a:r>
            <a:r>
              <a:rPr lang="en-US" altLang="en-US" dirty="0" err="1"/>
              <a:t>korelacija</a:t>
            </a:r>
            <a:r>
              <a:rPr lang="en-US" altLang="en-US" dirty="0"/>
              <a:t> za </a:t>
            </a:r>
            <a:r>
              <a:rPr lang="en-US" altLang="en-US" dirty="0" err="1"/>
              <a:t>faktorsku</a:t>
            </a:r>
            <a:r>
              <a:rPr lang="en-US" altLang="en-US" dirty="0"/>
              <a:t> </a:t>
            </a:r>
            <a:r>
              <a:rPr lang="en-US" altLang="en-US" dirty="0" err="1"/>
              <a:t>analizu</a:t>
            </a:r>
            <a:endParaRPr lang="sr-Latn-RS" altLang="en-US" dirty="0"/>
          </a:p>
          <a:p>
            <a:r>
              <a:rPr lang="sr-Latn-RS" altLang="en-US" dirty="0"/>
              <a:t>Uzorak stavki na kojima se vrši analiza treba da bude reprezentativan</a:t>
            </a:r>
          </a:p>
          <a:p>
            <a:r>
              <a:rPr lang="sr-Latn-RS" altLang="en-US" dirty="0"/>
              <a:t>Za šta?</a:t>
            </a:r>
          </a:p>
          <a:p>
            <a:pPr lvl="1"/>
            <a:r>
              <a:rPr lang="sr-Latn-RS" altLang="en-US" dirty="0"/>
              <a:t>Za univerzum svih stavki koje mere dati konstrukt</a:t>
            </a:r>
          </a:p>
          <a:p>
            <a:r>
              <a:rPr lang="sr-Latn-RS" altLang="en-US" dirty="0"/>
              <a:t>Koje mere reprezentativnosti znamo?</a:t>
            </a:r>
          </a:p>
          <a:p>
            <a:pPr lvl="1"/>
            <a:r>
              <a:rPr lang="sr-Latn-RS" altLang="en-US" dirty="0"/>
              <a:t>KMO i PSI-AIK</a:t>
            </a:r>
            <a:endParaRPr lang="sr-Latn-C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B9C4EB-8C29-4455-9DD2-BD3ACF3A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75" y="2362200"/>
            <a:ext cx="70485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Uslovi primene AGK/FA</a:t>
            </a:r>
            <a:endParaRPr lang="en-US" altLang="en-US" dirty="0"/>
          </a:p>
        </p:txBody>
      </p:sp>
      <p:sp>
        <p:nvSpPr>
          <p:cNvPr id="624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r-Latn-CS" altLang="en-US" dirty="0"/>
          </a:p>
          <a:p>
            <a:endParaRPr lang="sr-Latn-CS" altLang="en-US" dirty="0"/>
          </a:p>
          <a:p>
            <a:endParaRPr lang="sr-Latn-CS" altLang="en-US" dirty="0"/>
          </a:p>
          <a:p>
            <a:r>
              <a:rPr lang="sr-Latn-CS" altLang="en-US" dirty="0"/>
              <a:t>Kako u ovom slučaju interpretiramo Bartletov test?</a:t>
            </a:r>
          </a:p>
          <a:p>
            <a:pPr lvl="1"/>
            <a:r>
              <a:rPr lang="sr-Latn-CS" altLang="en-US" dirty="0"/>
              <a:t>Odbacujemo H0 i tvrdimo da su vandijagonalni elementi matrice korelacija različiti od 0</a:t>
            </a:r>
          </a:p>
          <a:p>
            <a:r>
              <a:rPr lang="sr-Latn-CS" altLang="en-US" dirty="0"/>
              <a:t>Šta nam govori KMO?</a:t>
            </a:r>
          </a:p>
          <a:p>
            <a:pPr lvl="1"/>
            <a:r>
              <a:rPr lang="sr-Latn-CS" altLang="en-US" dirty="0"/>
              <a:t>Prihvatljiva reprezentativnost</a:t>
            </a:r>
          </a:p>
          <a:p>
            <a:r>
              <a:rPr lang="sr-Latn-CS" altLang="en-US" dirty="0"/>
              <a:t>Dakle, možemo da pristupimo analizi</a:t>
            </a:r>
            <a:endParaRPr lang="en-US" altLang="en-US" dirty="0"/>
          </a:p>
        </p:txBody>
      </p:sp>
      <p:pic>
        <p:nvPicPr>
          <p:cNvPr id="58476" name="Picture 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4" y="1905000"/>
            <a:ext cx="439118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/>
              <a:t>Zajednička varijansa i korelacije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Dakle, korelacije između varijabli zavise od stepena u kom one dele zajednički predmet merenja (npr. opštu intelektualnu sposobnost, samopoštovanje, anksioznost...)</a:t>
            </a:r>
          </a:p>
          <a:p>
            <a:r>
              <a:rPr lang="sr-Latn-RS" dirty="0"/>
              <a:t>Korelacije su početna tačka za svaku faktorsku analizu / analizu glavnih komponenti</a:t>
            </a:r>
          </a:p>
        </p:txBody>
      </p:sp>
    </p:spTree>
    <p:extLst>
      <p:ext uri="{BB962C8B-B14F-4D97-AF65-F5344CB8AC3E}">
        <p14:creationId xmlns:p14="http://schemas.microsoft.com/office/powerpoint/2010/main" val="23542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Pitanja?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1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Korelacija – geometrijski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Korelacija se može numerički izraziti i kao kosinus ugla koji zaklapaju dve varijable</a:t>
            </a:r>
          </a:p>
          <a:p>
            <a:r>
              <a:rPr lang="sr-Latn-RS" dirty="0"/>
              <a:t>Koji ugao ukazuje na savršenu povezanost dve varijable, a koji na potpuni izostanak povezanosti? </a:t>
            </a:r>
          </a:p>
          <a:p>
            <a:r>
              <a:rPr lang="sr-Latn-RS" dirty="0"/>
              <a:t>0</a:t>
            </a:r>
            <a:r>
              <a:rPr lang="sr-Latn-CS" baseline="30000" dirty="0"/>
              <a:t>0</a:t>
            </a:r>
            <a:r>
              <a:rPr lang="sr-Latn-RS" dirty="0"/>
              <a:t> savršena (pozitivna) korelacija, 90</a:t>
            </a:r>
            <a:r>
              <a:rPr lang="sr-Latn-CS" baseline="30000" dirty="0"/>
              <a:t>0</a:t>
            </a:r>
            <a:r>
              <a:rPr lang="sr-Latn-RS" dirty="0"/>
              <a:t> nulta korelacija (ortogonalnost), 180</a:t>
            </a:r>
            <a:r>
              <a:rPr lang="sr-Latn-CS" baseline="30000" dirty="0"/>
              <a:t>0</a:t>
            </a:r>
            <a:r>
              <a:rPr lang="sr-Latn-RS" dirty="0"/>
              <a:t> savršena negativna korelacija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1358</TotalTime>
  <Words>3004</Words>
  <Application>Microsoft Office PowerPoint</Application>
  <PresentationFormat>On-screen Show (4:3)</PresentationFormat>
  <Paragraphs>529</Paragraphs>
  <Slides>80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Times New Roman</vt:lpstr>
      <vt:lpstr>Wingdings</vt:lpstr>
      <vt:lpstr>Retrospect</vt:lpstr>
      <vt:lpstr>Analiza glavnih komponenti</vt:lpstr>
      <vt:lpstr>Podsećanje – vrste valjanosti</vt:lpstr>
      <vt:lpstr>Faktorska analiza</vt:lpstr>
      <vt:lpstr>Kako je sve počelo</vt:lpstr>
      <vt:lpstr>Dalji razvoj faktorske analize</vt:lpstr>
      <vt:lpstr>Zajednička varijansa</vt:lpstr>
      <vt:lpstr>Zajednička varijansa</vt:lpstr>
      <vt:lpstr>Zajednička varijansa i korelacije</vt:lpstr>
      <vt:lpstr>Korelacija – geometrijski</vt:lpstr>
      <vt:lpstr>Korelacija – geometrijski</vt:lpstr>
      <vt:lpstr>Matrica korelacija – geometrijski</vt:lpstr>
      <vt:lpstr>Matrica korelacija – geometrijski</vt:lpstr>
      <vt:lpstr>Veće matrice korelacija</vt:lpstr>
      <vt:lpstr>Veće matrice korelacija</vt:lpstr>
      <vt:lpstr>Šta sve primećujemo?</vt:lpstr>
      <vt:lpstr>Analiza glavnih komponenti</vt:lpstr>
      <vt:lpstr>Analiza glavnih komponenti</vt:lpstr>
      <vt:lpstr>Analiza glavnih komponenti</vt:lpstr>
      <vt:lpstr>Analiza glavnih komponenti</vt:lpstr>
      <vt:lpstr>Kriterijum maksimizacije</vt:lpstr>
      <vt:lpstr>Analiza glavnih komponenti</vt:lpstr>
      <vt:lpstr>AGK za dve varijable</vt:lpstr>
      <vt:lpstr>AGK za dve varijable</vt:lpstr>
      <vt:lpstr>AGK za dve varijable</vt:lpstr>
      <vt:lpstr>AGK za dve varijable - vektorski</vt:lpstr>
      <vt:lpstr>Arbitrarnost položaja osa</vt:lpstr>
      <vt:lpstr>Maksimizacija varijanse</vt:lpstr>
      <vt:lpstr>Još jedna perspektiva</vt:lpstr>
      <vt:lpstr>Još jedna perspektiva</vt:lpstr>
      <vt:lpstr>Analiza glavnih komponenti</vt:lpstr>
      <vt:lpstr>Analiza glavnih komponenti</vt:lpstr>
      <vt:lpstr>AGK za više varijabli</vt:lpstr>
      <vt:lpstr>AGK za više varijabli</vt:lpstr>
      <vt:lpstr>Analiza glavnih komponenti</vt:lpstr>
      <vt:lpstr>Glavne komponente - podsećanje</vt:lpstr>
      <vt:lpstr>Primer u SPSS-u</vt:lpstr>
      <vt:lpstr>AGK u SPSS-u</vt:lpstr>
      <vt:lpstr>PowerPoint Presentation</vt:lpstr>
      <vt:lpstr>PowerPoint Presentation</vt:lpstr>
      <vt:lpstr>PowerPoint Presentation</vt:lpstr>
      <vt:lpstr>Korelacije između komponenti</vt:lpstr>
      <vt:lpstr>Kako se prave komponente?</vt:lpstr>
      <vt:lpstr>PowerPoint Presentation</vt:lpstr>
      <vt:lpstr>Matrica faktorskih skorova</vt:lpstr>
      <vt:lpstr>Korelacije izvornih varijabli sa komponentama</vt:lpstr>
      <vt:lpstr>Korelacije izvornih varijabli sa komponentama</vt:lpstr>
      <vt:lpstr>Korelacije izvornih varijabli sa komponentama</vt:lpstr>
      <vt:lpstr>Svojstvena vrednost</vt:lpstr>
      <vt:lpstr>Svojstvena vrednost</vt:lpstr>
      <vt:lpstr>Svojstvena vrednost</vt:lpstr>
      <vt:lpstr>Svojstvena vrednost</vt:lpstr>
      <vt:lpstr>Komunalitet</vt:lpstr>
      <vt:lpstr>Komunalitet</vt:lpstr>
      <vt:lpstr>Svojstvena vrednost i komunalitet</vt:lpstr>
      <vt:lpstr>Komunalitet – geometrijski</vt:lpstr>
      <vt:lpstr>Komunalitet – geometrijski</vt:lpstr>
      <vt:lpstr>Komunalitet – geometrijski</vt:lpstr>
      <vt:lpstr>Komunalitet – geometrijski</vt:lpstr>
      <vt:lpstr>Projekcije</vt:lpstr>
      <vt:lpstr>Reprodukovane korelacije</vt:lpstr>
      <vt:lpstr>Reprodukovane korelacije</vt:lpstr>
      <vt:lpstr>Reprodukovane korelacije</vt:lpstr>
      <vt:lpstr>Reprodukovane korelacije</vt:lpstr>
      <vt:lpstr>Reprodukovane korelacije</vt:lpstr>
      <vt:lpstr>Reprodukovane korelacije</vt:lpstr>
      <vt:lpstr>Rezidualna korelacija</vt:lpstr>
      <vt:lpstr>Rezidualna korelacija</vt:lpstr>
      <vt:lpstr>Matrice u AGK i FA </vt:lpstr>
      <vt:lpstr>AGK – „iterativne“ matrice</vt:lpstr>
      <vt:lpstr>Izlazne (output) matrice u AGK</vt:lpstr>
      <vt:lpstr>Druge važne matrice u AGK/FA</vt:lpstr>
      <vt:lpstr>Uslovi primene AGK i FA </vt:lpstr>
      <vt:lpstr>Uslovi primene AGK/FA</vt:lpstr>
      <vt:lpstr>Uslovi primene AGK/FA - opšti</vt:lpstr>
      <vt:lpstr>Uslovi primene AGK/FA - specifični</vt:lpstr>
      <vt:lpstr>Uslovi primene AGK/FA - specifični</vt:lpstr>
      <vt:lpstr>Uslovi primene AGK/FA - specifični</vt:lpstr>
      <vt:lpstr>PowerPoint Presentation</vt:lpstr>
      <vt:lpstr>Uslovi primene AGK/FA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</dc:creator>
  <cp:lastModifiedBy>Danka Purić</cp:lastModifiedBy>
  <cp:revision>403</cp:revision>
  <dcterms:created xsi:type="dcterms:W3CDTF">2015-03-18T14:07:33Z</dcterms:created>
  <dcterms:modified xsi:type="dcterms:W3CDTF">2024-02-26T14:04:42Z</dcterms:modified>
</cp:coreProperties>
</file>