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58" r:id="rId4"/>
    <p:sldId id="259" r:id="rId5"/>
    <p:sldId id="280" r:id="rId6"/>
    <p:sldId id="281" r:id="rId7"/>
    <p:sldId id="282" r:id="rId8"/>
    <p:sldId id="260" r:id="rId9"/>
    <p:sldId id="275" r:id="rId10"/>
    <p:sldId id="261" r:id="rId11"/>
    <p:sldId id="276" r:id="rId12"/>
    <p:sldId id="262" r:id="rId13"/>
    <p:sldId id="277" r:id="rId14"/>
    <p:sldId id="274" r:id="rId15"/>
    <p:sldId id="278" r:id="rId16"/>
    <p:sldId id="264" r:id="rId17"/>
    <p:sldId id="268" r:id="rId18"/>
    <p:sldId id="257" r:id="rId19"/>
    <p:sldId id="279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9BB97-52D7-4A96-A375-12842605A19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86E8-1ACF-4FA2-A873-1749E689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061CBF5-9F69-ACD8-EE49-35F4EAC67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DF3F17-432B-48F7-9E08-DF215108ACF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C956DF6-C441-B3EE-8EC9-6012DB919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F921C10-118C-8AA2-9991-B93D0372F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F968AE4-833F-EA46-8608-B2219DAF1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9CDAD2-80DC-44F8-934F-59A86613FB7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13F8C08-C653-5BFE-1877-CE90EA54D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D6E8A5D-C88F-0AEE-7338-1D769441F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3CA6C1E-2161-58CC-5695-A743AC7C8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E8F7F1-FE51-45A4-9F43-B6FD7FF742B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9702EDC-19E0-5D51-686C-51AABCDCB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8625E2D-FAB9-5ADD-5DEC-8E93DDC8A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B8D8211-CF76-26DC-94F5-429DD081C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ABD091-CD9D-4F75-BE27-1DCE522DC11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3E04A35-09AC-61DC-0A32-A4A381827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BB78EF1-9F7C-1457-F3B5-D68D5B4EA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2BDF1E4-6B61-1282-BBBB-D89122149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FBDB3D-C5D0-467C-8E4E-3A69F91EF52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D964D48-0F53-DF3F-F7E0-304BAE38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471EB55-B9E5-B06C-2F57-FAF2F5C6F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AF7993F-AF60-3DFF-1F8E-293133C51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51766E-FD31-429D-B8E8-1C6F9C336CE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263759D-1E2A-C6E8-4D88-43DCB9BE1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04343AD-2E54-8349-3162-2BFC82A88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18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D56989-D4DF-AA50-72F8-0FE09BFF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FE7A6C-6FEC-A55C-CC1F-868A416B6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AD74320-0995-28FB-444B-F0FD6CBEC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15CD7-C6F9-4F92-B692-EDE30254B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88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20BA1-D903-E8CB-09C4-EE6BF4D30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E6DA3-E80D-012C-FBA0-7475F4F57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FB8CE-E10C-A777-D92D-D6BB1FFAA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4E7B2-EFA1-4B14-ABB5-EAE516C3A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27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2" r:id="rId18"/>
    <p:sldLayoutId id="2147483673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reza-mira.net/vijesti/takmicenja-nagrade/ecoaction-hackathon-youth-for-climate-ac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9" y="1447800"/>
            <a:ext cx="8266113" cy="3329581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Psihologija u zajednici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13EAA-7D4C-4CB9-850F-E16C3C67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54000"/>
            <a:ext cx="8602053" cy="1308100"/>
          </a:xfrm>
        </p:spPr>
        <p:txBody>
          <a:bodyPr/>
          <a:lstStyle/>
          <a:p>
            <a:r>
              <a:rPr lang="de-AT" sz="4400" dirty="0" err="1"/>
              <a:t>Ciljevi</a:t>
            </a:r>
            <a:r>
              <a:rPr lang="de-AT" sz="4400" dirty="0"/>
              <a:t> i </a:t>
            </a:r>
            <a:r>
              <a:rPr lang="de-AT" sz="4400" dirty="0" err="1"/>
              <a:t>zadaci</a:t>
            </a:r>
            <a:endParaRPr lang="de-AT" sz="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688754-AA01-AD32-6673-31791FC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76400"/>
            <a:ext cx="8946541" cy="4571999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psihologije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zajednice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ispita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bolje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razume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složene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interakcije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pojedinca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došlo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društvenih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za one koji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ograničene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mogućnosti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Obim psihologije zajednice je ogroman zbog svoje jedinstvenosti da se bavi članovima zajednice, porodice, socijalni grupe, kulturne grupe, populacije klijenata, kreatorima politike, edukatorima, liderima,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pravosuđem,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stručnjacima za prevenciju i istraživačima itd.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pecijalizovana grana psihologije koja se bavi </a:t>
            </a:r>
            <a: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razvojem ljudi i zajednice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uopšte.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579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ED93-312E-D97F-5E87-60D2ED31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de-AT" sz="4000" dirty="0"/>
              <a:t>Ciljevi i zadaci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3056-C198-BC47-7086-5CEEDCB6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Glavni cilj je da </a:t>
            </a:r>
            <a: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preventivno deluje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na pojavu mentalnih poremećaja, kao i da </a:t>
            </a:r>
            <a: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razvije programe psihosocijalne intervencije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na nivou zajednice, da bi članovi zajednice efikasno saradjivali na razvoju zajednice. 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Psiholozi u zajednici </a:t>
            </a:r>
            <a: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takođe sprovode prevalentna, epidemiološka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i drug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istraživanja vezanih za zajednicu.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7312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68026-A61E-02A1-36B4-423F149E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452718"/>
            <a:ext cx="9160497" cy="1400530"/>
          </a:xfrm>
        </p:spPr>
        <p:txBody>
          <a:bodyPr/>
          <a:lstStyle/>
          <a:p>
            <a:r>
              <a:rPr lang="de-AT" sz="4400" dirty="0" err="1"/>
              <a:t>Istorijat</a:t>
            </a:r>
            <a:endParaRPr lang="de-AT" sz="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98E208-66AD-BC1A-1421-CF65430A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32546"/>
            <a:ext cx="8946541" cy="4515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kern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 ko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nferenciji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Svampscott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-u 1965.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godine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Sjedinjenim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Državama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termin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„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psihologija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“ je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prvi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put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upotrebljen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on je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ukazao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na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nove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uloge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mogućnosti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psihologe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proširivanjem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dometa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usluga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na one koji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bili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nedovoljno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zastupljeni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fokusirajući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se na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prevenciju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a ne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samo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na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lečenje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psiholoških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problema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aktivnim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uključivanjem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članova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proces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promene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</a:p>
          <a:p>
            <a:pPr algn="l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817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E1E1-C103-725C-BEBD-258C5DF0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558" y="452718"/>
            <a:ext cx="9076276" cy="1400530"/>
          </a:xfrm>
        </p:spPr>
        <p:txBody>
          <a:bodyPr/>
          <a:lstStyle/>
          <a:p>
            <a:r>
              <a:rPr lang="de-AT" sz="4400" dirty="0"/>
              <a:t>Istorijat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CDBD-F327-59DA-BEA3-6E21BC92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979"/>
            <a:ext cx="8946541" cy="504123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Preduslovi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stvaranja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psihologije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1. Pomak od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društveno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konzervativnih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individualno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fokusiranih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praksi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zdravstvu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psihologiji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ka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pitanjima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javnog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zdravlja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prevencije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socijalne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promena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posle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Drugog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svetskog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rata</a:t>
            </a:r>
            <a:r>
              <a:rPr lang="hr-HR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hr-HR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od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socijalnih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psihologa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raste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interesovanje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rasne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verske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predrasude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siromaštvo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druga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socijalna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pitanja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2.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Uočena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potreba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lečenjem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mentalnih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bolesti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vojnike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problemima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mentalnog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zdravlja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povredama</a:t>
            </a:r>
            <a:r>
              <a:rPr lang="sr-Latn-R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(Vijetnamski rat i PTSD)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3.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Psiholozi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dovode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pitanje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vrednost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sam</a:t>
            </a:r>
            <a:r>
              <a:rPr lang="sr-Latn-R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psihoterapije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lečenju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velikog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broja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ljudi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mentalnim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bolestima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4.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Razvoj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centara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mentalno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zdravlje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deinstitucionalizacija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osoba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mentalnim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bolestima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njihove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2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zajednice</a:t>
            </a:r>
            <a:r>
              <a:rPr lang="en-US" sz="22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endParaRPr lang="en-US" kern="0" dirty="0"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1095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4E432-985C-2B30-984E-D75DE80F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155"/>
          </a:xfrm>
        </p:spPr>
        <p:txBody>
          <a:bodyPr/>
          <a:lstStyle/>
          <a:p>
            <a:r>
              <a:rPr lang="sr-Latn-RS" dirty="0"/>
              <a:t>Pitanja koja se postavljaju: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A6B8C-D5CE-E49A-5ED6-8E1A9F1F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0200"/>
            <a:ext cx="9207751" cy="480508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ako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opresivni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društveni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sistemi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čuvaju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klasizam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seksizam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rasizam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homofobiju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druge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oblike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diskriminacije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dominacije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koji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održavaju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društvenu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nepravdu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(Kagan, 2011). </a:t>
            </a:r>
            <a:r>
              <a:rPr lang="hr-HR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hr-HR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 osnovi je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potreba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stvaranjem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boljeg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društva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ukidanjem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nepravednih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sistema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lang="hr-HR" sz="2400" kern="0" dirty="0">
              <a:effectLst/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Pored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identifikovanja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borbe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protiv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sistema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koji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su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nepravedni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psiholozi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takođe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osporavaju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suptilnije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negativne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prakse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podržavaju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psihološka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istraživanja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praksa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lang="sr-Latn-RS" sz="2400" kern="0" dirty="0">
              <a:effectLst/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259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FFE0-8C6D-7726-1825-3621B878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315924"/>
          </a:xfrm>
        </p:spPr>
        <p:txBody>
          <a:bodyPr/>
          <a:lstStyle/>
          <a:p>
            <a:r>
              <a:rPr lang="hr-HR" sz="4400" dirty="0"/>
              <a:t>Primeri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98E7-A250-6B42-CBBD-2D10442C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9412"/>
            <a:ext cx="8946541" cy="4948988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soba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orijentacijom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socijalnu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pravdu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bi se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protivila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nametanju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priručnika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intervenciju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zasnovanih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normama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bele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srednje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klase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učenicima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manjina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niskim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primanjima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Takvi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materijali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ne bi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bili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primenljivi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ili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prikladni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proživljena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iskustva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učenika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manjina</a:t>
            </a:r>
            <a:r>
              <a:rPr lang="sr-Latn-R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(primer formiranja odeljenja u školi i romska deca).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Potreba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orijentacijom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socijalnu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pravdu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je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takođe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očigledna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kada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se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radi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gradskim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školama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koje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se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suočavaju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nedostatkom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resursa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prenatrpanim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učionicama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aktivnostima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bandi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nasiljem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Tradicionalne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usluge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mentalnog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zdravlja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kao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što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je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terapija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koja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se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bavi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problemima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mentalnog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zdravlja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učenika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ne bi se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bavila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nejednakostima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prihodima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stresnim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faktorima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životne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sredine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koji bi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mogli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da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izazovu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poteškoće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mentalnog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zdravlja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dece</a:t>
            </a:r>
            <a:r>
              <a:rPr lang="en-US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lang="sr-Latn-RS" sz="2400" kern="0" dirty="0"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sr-Latn-RS" sz="2400" kern="0" dirty="0"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de-AT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5124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B1E64-D2D9-7B96-C2B9-EE450F69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303893"/>
          </a:xfrm>
        </p:spPr>
        <p:txBody>
          <a:bodyPr/>
          <a:lstStyle/>
          <a:p>
            <a:r>
              <a:rPr lang="en-US" sz="4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Strategije</a:t>
            </a:r>
            <a:r>
              <a:rPr lang="en-US" sz="4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4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promene</a:t>
            </a:r>
            <a:r>
              <a:rPr lang="en-US" sz="4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4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drugog</a:t>
            </a:r>
            <a:r>
              <a:rPr lang="en-US" sz="4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4400" kern="0" dirty="0" err="1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reda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00D2D-973D-53A0-ACED-9B95A6AD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64105"/>
            <a:ext cx="9404723" cy="50091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Strategije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promene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drugog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reda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nasuprot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tome, </a:t>
            </a:r>
            <a:r>
              <a:rPr lang="hr-HR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bave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sistemima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strukturama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izazivaju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probleme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uključ</a:t>
            </a:r>
            <a:r>
              <a:rPr lang="hr-HR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partnerstva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saradnju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kako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bi se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školama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donelo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više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resursa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podržale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napore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za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smanjenje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aktivnosti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bandi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nasilja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lang="sr-Latn-RS" sz="2400" kern="0" dirty="0">
              <a:effectLst/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Kao primer, 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Cimerman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kolege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istraživali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šta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je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potrebno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da se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neguje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okruženje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kojem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mladi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mogu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da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odrastaju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bezbednom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zdravom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kontekstu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(Heinze et al., 2018). Ovi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psiholozi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zajednici</a:t>
            </a:r>
            <a:r>
              <a:rPr lang="en-US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su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otkrili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da je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poboljšanje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fizičkih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karakteristika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naselja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kao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što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su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popravljanje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napuštenih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stanova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košenje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duge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trave,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skupljanje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smeća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sadnja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bašte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rezultiralo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skoro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40%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manje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napada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nasilnih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zločina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u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odnosu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na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segmente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ulica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praznim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napuštenim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kern="0" dirty="0" err="1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parcelama</a:t>
            </a:r>
            <a:r>
              <a:rPr lang="en-US" sz="2400" b="1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de-AT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288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B96A0-2216-6B9A-75EF-2DA1E639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dirty="0"/>
              <a:t>Upravljanje</a:t>
            </a:r>
            <a:endParaRPr lang="de-AT" sz="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D8D5CE-0EE9-95FC-BF0E-2BC41D10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71146"/>
            <a:ext cx="8946541" cy="490833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Briga za upravljanjem doprinosi nizu dužnosti i odgovornosti koje karakterišu rad psihologa u zajednici. To uključuje:</a:t>
            </a:r>
            <a:endParaRPr lang="de-A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Dužnost da se brinemo o svetu i ljudima o njemu.</a:t>
            </a:r>
            <a:endParaRPr lang="de-A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Dužnost da se lj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sr-Latn-R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dima omogući stvaranje doprinosa i dobiti od osećaja pripadnosti.</a:t>
            </a:r>
            <a:endParaRPr lang="de-A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Dužnost da se </a:t>
            </a:r>
            <a:r>
              <a:rPr lang="sr-Latn-R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resurs</a:t>
            </a:r>
            <a:r>
              <a:rPr lang="sr-Latn-R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ne rasipaju, a prvenstveno životi ljudi,  vreme, prirodni resursi.</a:t>
            </a:r>
            <a:endParaRPr lang="de-A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Dužnost razmišljanja dugoročno- da stvaramo uslove koje traju duže od nas i da radimo stvari ispravno koliko je to moguće.</a:t>
            </a:r>
            <a:endParaRPr lang="de-A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07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090B43-69A7-2C8A-AA0E-263E69D7F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1916" y="156411"/>
            <a:ext cx="8642684" cy="312821"/>
          </a:xfrm>
        </p:spPr>
        <p:txBody>
          <a:bodyPr/>
          <a:lstStyle/>
          <a:p>
            <a:endParaRPr lang="en-US" altLang="en-US" sz="1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FDBB40B-3820-50B6-8A98-342F5372B6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61547" y="625642"/>
            <a:ext cx="5125453" cy="623235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Building Blocks</a:t>
            </a:r>
            <a:br>
              <a:rPr lang="en-US" altLang="en-US" sz="2600" b="1" dirty="0"/>
            </a:br>
            <a:endParaRPr lang="en-US" altLang="en-US" sz="2600" b="1" dirty="0"/>
          </a:p>
          <a:p>
            <a:r>
              <a:rPr lang="sr-Latn-RS" dirty="0"/>
              <a:t>Socijalna pravda.</a:t>
            </a:r>
          </a:p>
          <a:p>
            <a:r>
              <a:rPr lang="sr-Latn-RS" dirty="0"/>
              <a:t>Akciono orijentisano istraživanje.  </a:t>
            </a:r>
          </a:p>
          <a:p>
            <a:r>
              <a:rPr lang="sr-Latn-RS" dirty="0"/>
              <a:t>Globalna priroda.</a:t>
            </a:r>
          </a:p>
          <a:p>
            <a:r>
              <a:rPr lang="sr-Latn-RS" dirty="0"/>
              <a:t>Uticaj na javnu politiku.</a:t>
            </a:r>
          </a:p>
          <a:p>
            <a:r>
              <a:rPr lang="sr-Latn-RS" dirty="0"/>
              <a:t>Rad na osnaživanju.</a:t>
            </a:r>
          </a:p>
          <a:p>
            <a:r>
              <a:rPr lang="sr-Latn-RS" dirty="0"/>
              <a:t>Multidisciplinarnost u fokusu.</a:t>
            </a:r>
          </a:p>
          <a:p>
            <a:r>
              <a:rPr lang="sr-Latn-RS" dirty="0"/>
              <a:t>Promovisanje kulture. </a:t>
            </a:r>
          </a:p>
          <a:p>
            <a:r>
              <a:rPr lang="sr-Latn-RS" dirty="0"/>
              <a:t>Sprečavanje štete. </a:t>
            </a:r>
          </a:p>
          <a:p>
            <a:r>
              <a:rPr lang="sr-Latn-RS" dirty="0"/>
              <a:t>Ponašanje u kontekstu. </a:t>
            </a:r>
          </a:p>
          <a:p>
            <a:r>
              <a:rPr lang="sr-Latn-RS" dirty="0"/>
              <a:t>Društvena akcija. </a:t>
            </a:r>
          </a:p>
          <a:p>
            <a:r>
              <a:rPr lang="sr-Latn-RS" dirty="0"/>
              <a:t>Podrška snagama zajednice.</a:t>
            </a:r>
          </a:p>
          <a:p>
            <a:r>
              <a:rPr lang="sr-Latn-RS" dirty="0"/>
              <a:t>Smanjenje ugnjetavanja. </a:t>
            </a:r>
          </a:p>
          <a:p>
            <a:r>
              <a:rPr lang="sr-Latn-RS" dirty="0"/>
              <a:t>Promovisanje blagostanja. </a:t>
            </a:r>
          </a:p>
          <a:p>
            <a:r>
              <a:rPr lang="sr-Latn-RS" dirty="0"/>
              <a:t>Naučno istraživanje. </a:t>
            </a:r>
          </a:p>
          <a:p>
            <a:r>
              <a:rPr lang="sr-Latn-RS" dirty="0"/>
              <a:t>Poštovanje ljudskih prava.</a:t>
            </a:r>
          </a:p>
          <a:p>
            <a:r>
              <a:rPr lang="sr-Latn-RS" dirty="0"/>
              <a:t>Poštovanje različitosti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Society for Community Research and Action </a:t>
            </a:r>
            <a:r>
              <a:rPr lang="en-US" altLang="en-US" i="1" dirty="0"/>
              <a:t>(American Psychological Association, Division 27)</a:t>
            </a:r>
            <a:br>
              <a:rPr lang="en-US" altLang="en-US" i="1" dirty="0"/>
            </a:br>
            <a:endParaRPr lang="en-US" altLang="en-US" dirty="0"/>
          </a:p>
        </p:txBody>
      </p:sp>
      <p:pic>
        <p:nvPicPr>
          <p:cNvPr id="5124" name="Picture 5" descr="SCRA1">
            <a:extLst>
              <a:ext uri="{FF2B5EF4-FFF2-40B4-BE49-F238E27FC236}">
                <a16:creationId xmlns:a16="http://schemas.microsoft.com/office/drawing/2014/main" id="{D9B5CCA9-1810-92C1-B813-C1BA2D1CD9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463" y="1996280"/>
            <a:ext cx="3501190" cy="3309645"/>
          </a:xfrm>
        </p:spPr>
      </p:pic>
    </p:spTree>
    <p:extLst>
      <p:ext uri="{BB962C8B-B14F-4D97-AF65-F5344CB8AC3E}">
        <p14:creationId xmlns:p14="http://schemas.microsoft.com/office/powerpoint/2010/main" val="226154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84B5-D478-D21A-B5E8-BF879BEB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4819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AA1B-99A8-393C-20E9-1E5419DA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70" y="1559623"/>
            <a:ext cx="8606064" cy="4195481"/>
          </a:xfrm>
        </p:spPr>
        <p:txBody>
          <a:bodyPr/>
          <a:lstStyle/>
          <a:p>
            <a:pPr marL="0" indent="0">
              <a:buNone/>
            </a:pPr>
            <a:r>
              <a:rPr lang="sr-Latn-R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sr-Latn-RS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znači da radimo efikasno koliko god to možemo, maksimizirajući i ljudske i materijalne resurse. </a:t>
            </a:r>
          </a:p>
          <a:p>
            <a:pPr marL="0" indent="0">
              <a:buNone/>
            </a:pPr>
            <a:r>
              <a:rPr lang="sr-Latn-RS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Uključujemo druge ljude što optimlanije, ističući njihove prednosti i potencijale sa fokusom na kontekst njihovog života. </a:t>
            </a:r>
          </a:p>
          <a:p>
            <a:pPr marL="0" indent="0">
              <a:buNone/>
            </a:pPr>
            <a:r>
              <a:rPr lang="sr-Latn-RS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Nastojimo da radimo tako da dovedemo do dugotrajne promene, a ne samo da vršimo kratkoročne popravke. Radimo kao fasilitatori drugih. </a:t>
            </a:r>
          </a:p>
          <a:p>
            <a:pPr marL="0" indent="0">
              <a:buNone/>
            </a:pPr>
            <a:r>
              <a:rPr lang="sr-Latn-RS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Otvoreni smo da učimo od drugih. Posvećeni smo inovacijama  i kreativnosti, i prepoznajemo da neki načini rada su u najboljem slučaju neefikasni i na to ukazujemo</a:t>
            </a:r>
            <a:r>
              <a:rPr lang="sr-Latn-R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.“</a:t>
            </a:r>
            <a:endParaRPr lang="de-AT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4509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C71F7-B0B0-6CF0-3F76-CE035ACC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 </a:t>
            </a:r>
            <a:r>
              <a:rPr lang="de-AT" dirty="0" err="1"/>
              <a:t>pojmu</a:t>
            </a:r>
            <a:r>
              <a:rPr lang="de-AT" dirty="0"/>
              <a:t> </a:t>
            </a:r>
            <a:r>
              <a:rPr lang="de-AT" dirty="0" err="1"/>
              <a:t>pre</a:t>
            </a:r>
            <a:r>
              <a:rPr lang="de-AT" dirty="0"/>
              <a:t> </a:t>
            </a:r>
            <a:r>
              <a:rPr lang="de-AT" dirty="0" err="1"/>
              <a:t>pojma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341ED3-7267-0AE5-C28C-7FDB3657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72390"/>
            <a:ext cx="8946541" cy="457601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2400" dirty="0"/>
              <a:t>Osećaj zajednice je koncept koji je prvenstveno psihološki: Odnosi se na ličn</a:t>
            </a:r>
            <a:r>
              <a:rPr lang="hr-HR" sz="2400" dirty="0"/>
              <a:t>i doživljaj </a:t>
            </a:r>
            <a:r>
              <a:rPr lang="de-AT" sz="2400" dirty="0"/>
              <a:t>o pripadnosti kolektivitetu.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/>
              <a:t>O</a:t>
            </a:r>
            <a:r>
              <a:rPr lang="de-AT" sz="2400" dirty="0"/>
              <a:t>sećaj pripadnosti </a:t>
            </a:r>
            <a:r>
              <a:rPr lang="hr-HR" sz="2400" dirty="0"/>
              <a:t>„MI”- socijalni identitet</a:t>
            </a:r>
            <a:r>
              <a:rPr lang="de-AT" sz="2400" dirty="0"/>
              <a:t> (biti student!)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/>
              <a:t>R</a:t>
            </a:r>
            <a:r>
              <a:rPr lang="de-AT" sz="2400" dirty="0"/>
              <a:t>ecipročni aspekti pripadnosti</a:t>
            </a:r>
            <a:r>
              <a:rPr lang="hr-HR" sz="2400" dirty="0"/>
              <a:t>- uzajamno ili jednosmerno prihvatanje/odbacivanje</a:t>
            </a:r>
            <a:r>
              <a:rPr lang="de-AT" sz="2400" dirty="0"/>
              <a:t>.</a:t>
            </a:r>
            <a:r>
              <a:rPr lang="en-US" sz="2400" b="1" dirty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/>
              <a:t>Mentalno</a:t>
            </a:r>
            <a:r>
              <a:rPr lang="en-US" sz="2400" b="1" dirty="0"/>
              <a:t> </a:t>
            </a:r>
            <a:r>
              <a:rPr lang="en-US" sz="2400" b="1" dirty="0" err="1"/>
              <a:t>zdravlje</a:t>
            </a:r>
            <a:r>
              <a:rPr lang="en-US" sz="2400" b="1" dirty="0"/>
              <a:t>- </a:t>
            </a:r>
            <a:r>
              <a:rPr lang="en-US" sz="2400" dirty="0" err="1"/>
              <a:t>stanje</a:t>
            </a:r>
            <a:r>
              <a:rPr lang="en-US" sz="2400" dirty="0"/>
              <a:t> </a:t>
            </a:r>
            <a:r>
              <a:rPr lang="en-US" sz="2400" dirty="0" err="1"/>
              <a:t>blagostanja</a:t>
            </a:r>
            <a:r>
              <a:rPr lang="en-US" sz="2400" dirty="0"/>
              <a:t> u </a:t>
            </a:r>
            <a:r>
              <a:rPr lang="en-US" sz="2400" dirty="0" err="1"/>
              <a:t>kojem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sr-Latn-RS" sz="2400" dirty="0"/>
              <a:t>:</a:t>
            </a:r>
            <a:br>
              <a:rPr lang="sr-Latn-RS" sz="2400" dirty="0"/>
            </a:br>
            <a:r>
              <a:rPr lang="sr-Latn-RS" sz="2400" dirty="0"/>
              <a:t>-</a:t>
            </a:r>
            <a:r>
              <a:rPr lang="en-US" sz="2400" dirty="0" err="1"/>
              <a:t>ostvaruje</a:t>
            </a:r>
            <a:r>
              <a:rPr lang="en-US" sz="2400" dirty="0"/>
              <a:t> </a:t>
            </a:r>
            <a:r>
              <a:rPr lang="en-US" sz="2400" dirty="0" err="1"/>
              <a:t>svoj</a:t>
            </a:r>
            <a:r>
              <a:rPr lang="en-US" sz="2400" dirty="0"/>
              <a:t> </a:t>
            </a:r>
            <a:r>
              <a:rPr lang="en-US" sz="2400" dirty="0" err="1"/>
              <a:t>potencijal</a:t>
            </a:r>
            <a:r>
              <a:rPr lang="en-US" sz="2400" dirty="0"/>
              <a:t>, </a:t>
            </a:r>
            <a:br>
              <a:rPr lang="sr-Latn-RS" sz="2400" dirty="0"/>
            </a:br>
            <a:r>
              <a:rPr lang="sr-Latn-RS" sz="2400" dirty="0"/>
              <a:t>-</a:t>
            </a:r>
            <a:r>
              <a:rPr lang="en-US" sz="2400" dirty="0" err="1"/>
              <a:t>nosi</a:t>
            </a:r>
            <a:r>
              <a:rPr lang="en-US" sz="2400" dirty="0"/>
              <a:t> se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svakodnevnim</a:t>
            </a:r>
            <a:r>
              <a:rPr lang="en-US" sz="2400" dirty="0"/>
              <a:t> </a:t>
            </a:r>
            <a:r>
              <a:rPr lang="en-US" sz="2400" dirty="0" err="1"/>
              <a:t>stresom</a:t>
            </a:r>
            <a:r>
              <a:rPr lang="en-US" sz="2400" dirty="0"/>
              <a:t> </a:t>
            </a:r>
            <a:r>
              <a:rPr lang="en-US" sz="2400" dirty="0" err="1"/>
              <a:t>života</a:t>
            </a:r>
            <a:r>
              <a:rPr lang="en-US" sz="2400" dirty="0"/>
              <a:t>, </a:t>
            </a:r>
            <a:br>
              <a:rPr lang="sr-Latn-RS" sz="2400" dirty="0"/>
            </a:br>
            <a:r>
              <a:rPr lang="sr-Latn-RS" sz="2400" dirty="0"/>
              <a:t>-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produktivno</a:t>
            </a:r>
            <a:r>
              <a:rPr lang="en-US" sz="2400" dirty="0"/>
              <a:t> </a:t>
            </a:r>
            <a:r>
              <a:rPr lang="en-US" sz="2400" dirty="0" err="1"/>
              <a:t>raditi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br>
              <a:rPr lang="sr-Latn-RS" sz="2400" dirty="0"/>
            </a:br>
            <a:r>
              <a:rPr lang="sr-Latn-RS" sz="2400" dirty="0"/>
              <a:t>-</a:t>
            </a:r>
            <a:r>
              <a:rPr lang="en-US" sz="2400" u="sng" dirty="0"/>
              <a:t>u </a:t>
            </a:r>
            <a:r>
              <a:rPr lang="en-US" sz="2400" u="sng" dirty="0" err="1"/>
              <a:t>mogućnosti</a:t>
            </a:r>
            <a:r>
              <a:rPr lang="en-US" sz="2400" u="sng" dirty="0"/>
              <a:t> je da </a:t>
            </a:r>
            <a:r>
              <a:rPr lang="en-US" sz="2400" u="sng" dirty="0" err="1"/>
              <a:t>doprinosi</a:t>
            </a:r>
            <a:r>
              <a:rPr lang="en-US" sz="2400" u="sng" dirty="0"/>
              <a:t> </a:t>
            </a:r>
            <a:r>
              <a:rPr lang="en-US" sz="2400" u="sng" dirty="0" err="1"/>
              <a:t>svojoj</a:t>
            </a:r>
            <a:r>
              <a:rPr lang="en-US" sz="2400" u="sng" dirty="0"/>
              <a:t> </a:t>
            </a:r>
            <a:r>
              <a:rPr lang="en-US" sz="2400" u="sng" dirty="0" err="1"/>
              <a:t>zajednici</a:t>
            </a:r>
            <a:r>
              <a:rPr lang="en-US" sz="2400" dirty="0"/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AT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AT" sz="24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738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E029-3904-A178-7BAA-F7ADC551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FB656-3B05-8EB9-AD89-86CF73BD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u="sng" dirty="0">
                <a:hlinkClick r:id="rId2"/>
              </a:rPr>
              <a:t>https://www.mreza-mira.net/vijesti/takmicenja-nagrade/ecoaction-hackathon-youth-for-climate-action/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8176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9B5EAE-42D4-6C24-E168-2C25C439D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psihologija zajednice?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1BD1FE-9423-32A2-8BFA-2E2AD1F1E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r-Latn-RS" sz="2800" dirty="0"/>
              <a:t>Psiholozi zajednice </a:t>
            </a:r>
            <a:r>
              <a:rPr lang="sr-Latn-RS" sz="2800" b="1" dirty="0"/>
              <a:t>prevazilaze fokus na pojedinca </a:t>
            </a:r>
            <a:r>
              <a:rPr lang="sr-Latn-RS" sz="2800" dirty="0"/>
              <a:t>i integrišu društvene, kulturne, ekonomske, političke, ekološke i međunarodne uticaje kako bi promovisali pozitivne promene, zdravlje i </a:t>
            </a:r>
            <a:r>
              <a:rPr lang="sr-Latn-RS" sz="2800" b="1" dirty="0"/>
              <a:t>osnaživanje na individualnom i sistemskom nivou</a:t>
            </a:r>
            <a:r>
              <a:rPr lang="sr-Latn-RS" sz="2800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E489EBB-5E00-3078-0090-CE0DF5D1D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rade psiholozi zajednice?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84506AB-2CD9-831F-378D-40DD4BF00B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22684" y="1905000"/>
            <a:ext cx="5073315" cy="4664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200" dirty="0"/>
              <a:t>U zavisnosti od nečijeg treninga, iskustva i preferencija, psiholozi u zajednici mogu raditi kao edukatori, profesori, direktori programa, konsultanti, kreatori politike, evaluatori i istraživači u organizacijama u zajednici, univerzitetima ili vladinim agencijama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OCD,</a:t>
            </a:r>
            <a:r>
              <a:rPr lang="sr-Latn-RS" sz="2200" dirty="0"/>
              <a:t> kako bi promovisali mentalno zdravlje i dobrobit zajednice.</a:t>
            </a:r>
          </a:p>
          <a:p>
            <a:pPr marL="0" indent="0">
              <a:buNone/>
            </a:pPr>
            <a:br>
              <a:rPr lang="sr-Latn-RS" dirty="0"/>
            </a:br>
            <a:endParaRPr lang="en-US" altLang="en-US" sz="2200" dirty="0"/>
          </a:p>
        </p:txBody>
      </p:sp>
      <p:pic>
        <p:nvPicPr>
          <p:cNvPr id="9220" name="Picture 6" descr="scra2">
            <a:extLst>
              <a:ext uri="{FF2B5EF4-FFF2-40B4-BE49-F238E27FC236}">
                <a16:creationId xmlns:a16="http://schemas.microsoft.com/office/drawing/2014/main" id="{C2CD0D2A-5DA0-66CD-DA33-DA9225A405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1" y="2066926"/>
            <a:ext cx="3395663" cy="1895475"/>
          </a:xfrm>
        </p:spPr>
      </p:pic>
      <p:pic>
        <p:nvPicPr>
          <p:cNvPr id="9221" name="Picture 7" descr="scra3">
            <a:extLst>
              <a:ext uri="{FF2B5EF4-FFF2-40B4-BE49-F238E27FC236}">
                <a16:creationId xmlns:a16="http://schemas.microsoft.com/office/drawing/2014/main" id="{C70F5C01-373D-3216-BBC1-CECC725AB36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4114800"/>
            <a:ext cx="3429000" cy="1981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73BA500-E953-13AE-5267-400A60D0E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874" y="452718"/>
            <a:ext cx="8955960" cy="1003103"/>
          </a:xfrm>
        </p:spPr>
        <p:txBody>
          <a:bodyPr/>
          <a:lstStyle/>
          <a:p>
            <a:pPr algn="l" eaLnBrk="1" hangingPunct="1"/>
            <a:r>
              <a:rPr lang="en-US" altLang="en-US" dirty="0" err="1"/>
              <a:t>Specifi</a:t>
            </a:r>
            <a:r>
              <a:rPr lang="hr-HR" altLang="en-US" dirty="0"/>
              <a:t>čno...</a:t>
            </a:r>
            <a:endParaRPr lang="en-US" alt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2E42D7D-12FC-F46B-7152-A8A4043AA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59834" y="1374216"/>
            <a:ext cx="4191000" cy="303596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dirty="0"/>
              <a:t>Nastojimo da proširimo „pomoć“ izvan tradicionalne psihoterapije kako bismo promovisali dobrobit.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dirty="0"/>
              <a:t>Bavimo se istraživanjem usmerenim na akciju za razvoj, implementaciju i evaluaciju programa.</a:t>
            </a:r>
            <a:br>
              <a:rPr lang="sr-Latn-RS" dirty="0"/>
            </a:br>
            <a:endParaRPr lang="en-US" altLang="en-US" sz="2200" dirty="0"/>
          </a:p>
        </p:txBody>
      </p:sp>
      <p:pic>
        <p:nvPicPr>
          <p:cNvPr id="11268" name="Picture 5" descr="Paint 2001 - 1.jpg">
            <a:extLst>
              <a:ext uri="{FF2B5EF4-FFF2-40B4-BE49-F238E27FC236}">
                <a16:creationId xmlns:a16="http://schemas.microsoft.com/office/drawing/2014/main" id="{C7C4BBE1-1F79-E7CC-B069-BDAE2262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11" y="1676400"/>
            <a:ext cx="36535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F3D7CFC1-B520-F101-77C9-46A8B2D7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168" y="4410184"/>
            <a:ext cx="8317832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1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sr-Latn-RS" sz="2000" dirty="0">
                <a:latin typeface="+mj-lt"/>
                <a:ea typeface="+mj-ea"/>
                <a:cs typeface="+mj-cs"/>
              </a:rPr>
              <a:t>Gradimo odnose saradnje sa članovima zajednice, grupama i organizacijama kako bismo rešili društvene probleme.</a:t>
            </a:r>
          </a:p>
          <a:p>
            <a:pPr marL="342900" indent="-342900">
              <a:spcBef>
                <a:spcPts val="1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sr-Latn-RS" sz="2000" dirty="0">
                <a:latin typeface="+mj-lt"/>
                <a:ea typeface="+mj-ea"/>
                <a:cs typeface="+mj-cs"/>
              </a:rPr>
              <a:t>Analiziramo rad vlade, život građana i okruženje na radnom mestu kako bismo razumeli i poboljšali pravedno i raznovrsno učešće.</a:t>
            </a:r>
            <a:br>
              <a:rPr lang="sr-Latn-RS" sz="2000" dirty="0">
                <a:latin typeface="+mj-lt"/>
                <a:ea typeface="+mj-ea"/>
                <a:cs typeface="+mj-cs"/>
              </a:rPr>
            </a:br>
            <a:endParaRPr lang="en-US" altLang="en-US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6CB887B-CD2E-F31D-9A21-231994457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en-US" dirty="0"/>
              <a:t>Još</a:t>
            </a:r>
            <a:r>
              <a:rPr lang="en-US" altLang="en-US" dirty="0"/>
              <a:t> </a:t>
            </a:r>
            <a:r>
              <a:rPr lang="hr-HR" altLang="en-US" dirty="0"/>
              <a:t>s</a:t>
            </a:r>
            <a:r>
              <a:rPr lang="en-US" altLang="en-US" dirty="0" err="1"/>
              <a:t>pecifi</a:t>
            </a:r>
            <a:r>
              <a:rPr lang="hr-HR" altLang="en-US" dirty="0"/>
              <a:t>čnije...</a:t>
            </a:r>
            <a:endParaRPr lang="en-US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C28C3E-075A-0692-300C-ABB69F812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312" y="1564106"/>
            <a:ext cx="8946541" cy="4684294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dirty="0"/>
              <a:t>Svoj rad zasnivamo </a:t>
            </a:r>
            <a:r>
              <a:rPr lang="sr-Latn-RS" sz="2400" b="1" dirty="0"/>
              <a:t>na naučnoj osnovi </a:t>
            </a:r>
            <a:r>
              <a:rPr lang="sr-Latn-RS" sz="2400" dirty="0"/>
              <a:t>kako bismo bolje razumeli višestruke uticaje društvenog okruženja na zdravlje i dobrobit.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dirty="0"/>
              <a:t>Konsultujemo se sa organizacijama i pružamo im alate za izgradnju kapaciteta za rešavanje društvenih problema kao što su </a:t>
            </a:r>
            <a:r>
              <a:rPr lang="sr-Latn-RS" sz="2400" b="1" dirty="0"/>
              <a:t>eksploatacija i viktimizacija</a:t>
            </a:r>
            <a:r>
              <a:rPr lang="sr-Latn-RS" sz="2400" dirty="0"/>
              <a:t>.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dirty="0"/>
              <a:t>Radimo </a:t>
            </a:r>
            <a:r>
              <a:rPr lang="sr-Latn-RS" sz="2400" b="1" dirty="0"/>
              <a:t>sa marginalizovanim ljudima </a:t>
            </a:r>
            <a:r>
              <a:rPr lang="sr-Latn-RS" sz="2400" dirty="0"/>
              <a:t>na izgradnji osnaživanja, borbi protiv ugnjetavanja i smanjenju društvenih nejednakosti.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C1BBBB3-2EF1-D091-C344-FB1EC16BF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Gde rade psiholozi u zajednici?</a:t>
            </a:r>
            <a:br>
              <a:rPr lang="sr-Latn-RS" dirty="0"/>
            </a:b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586CF89-FB81-9AA9-B030-4B275C9EA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3495" y="2209800"/>
            <a:ext cx="4343400" cy="2438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dirty="0"/>
              <a:t>U akademskom setingu </a:t>
            </a:r>
            <a:r>
              <a:rPr lang="en-US" sz="2400" dirty="0"/>
              <a:t>-</a:t>
            </a:r>
            <a:r>
              <a:rPr lang="sr-Latn-RS" sz="2400" dirty="0"/>
              <a:t>koledži i univerziteti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Latn-RS" sz="2400" dirty="0"/>
              <a:t>U zdravstvenim i humanitarnim organizacijama  lokalnih i državnih  vlasti</a:t>
            </a:r>
          </a:p>
          <a:p>
            <a:pPr marL="0" indent="0">
              <a:buNone/>
            </a:pPr>
            <a:endParaRPr lang="en-US" altLang="en-US" sz="2200" dirty="0"/>
          </a:p>
        </p:txBody>
      </p:sp>
      <p:pic>
        <p:nvPicPr>
          <p:cNvPr id="15364" name="Picture 7" descr="team in nola.jpg">
            <a:extLst>
              <a:ext uri="{FF2B5EF4-FFF2-40B4-BE49-F238E27FC236}">
                <a16:creationId xmlns:a16="http://schemas.microsoft.com/office/drawing/2014/main" id="{D3E30F81-B3B5-F7AA-551A-29E0D5451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>
            <a:extLst>
              <a:ext uri="{FF2B5EF4-FFF2-40B4-BE49-F238E27FC236}">
                <a16:creationId xmlns:a16="http://schemas.microsoft.com/office/drawing/2014/main" id="{5CA05981-E87B-32AC-D9A1-060AAD7F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505" y="4800600"/>
            <a:ext cx="8799095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sr-Latn-RS" sz="2200" dirty="0">
                <a:latin typeface="+mj-lt"/>
                <a:ea typeface="+mj-ea"/>
                <a:cs typeface="+mj-cs"/>
              </a:rPr>
              <a:t>Škole, organizacije u zajednici, grupe za zastupanje, verske institucije i grupe iz susedstva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sr-Latn-RS" sz="2200" dirty="0">
                <a:latin typeface="+mj-lt"/>
                <a:ea typeface="+mj-ea"/>
                <a:cs typeface="+mj-cs"/>
              </a:rPr>
              <a:t>Organizacije javne politike i neprofitne organizacije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sr-Latn-RS" sz="2200" dirty="0">
                <a:latin typeface="+mj-lt"/>
                <a:ea typeface="+mj-ea"/>
                <a:cs typeface="+mj-cs"/>
              </a:rPr>
              <a:t>Istraživački centri, nezavisne ili konsultantske grupe, procenjivačke firme i privatna praksa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9C110-C5FD-3C3D-0FEF-1FAD98BB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1" y="490818"/>
            <a:ext cx="9404723" cy="995082"/>
          </a:xfrm>
        </p:spPr>
        <p:txBody>
          <a:bodyPr/>
          <a:lstStyle/>
          <a:p>
            <a:r>
              <a:rPr lang="de-AT" dirty="0"/>
              <a:t>Predmet Psihologije u zajednici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097496-D3B1-495D-17FF-A03679EB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2600"/>
            <a:ext cx="8946541" cy="44958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e-AT" sz="2400" kern="0" dirty="0">
                <a:latin typeface="inherit"/>
                <a:cs typeface="Courier New" panose="02070309020205020404" pitchFamily="49" charset="0"/>
              </a:rPr>
              <a:t>Psihologija zajednice može se definisati kao primenjena oblast psihologije koja se bavi odnosom između društvenih sistema i individualnog blagostanja u kontekstu zajednice.  </a:t>
            </a:r>
            <a:endParaRPr lang="hr-HR" sz="2400" kern="0" dirty="0">
              <a:latin typeface="inherit"/>
              <a:cs typeface="Courier New" panose="02070309020205020404" pitchFamily="49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400" kern="0" dirty="0">
                <a:latin typeface="inherit"/>
                <a:cs typeface="Courier New" panose="02070309020205020404" pitchFamily="49" charset="0"/>
              </a:rPr>
              <a:t>P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redstavlja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novi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način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razmišljanja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ponašanju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i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dobrobiti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gra</a:t>
            </a:r>
            <a:r>
              <a:rPr lang="hr-HR" sz="2400" kern="0" dirty="0">
                <a:latin typeface="inherit"/>
                <a:cs typeface="Courier New" panose="02070309020205020404" pitchFamily="49" charset="0"/>
              </a:rPr>
              <a:t>đana 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u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kontekstu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okruženja</a:t>
            </a:r>
            <a:r>
              <a:rPr lang="hr-HR" sz="2400" kern="0" dirty="0">
                <a:latin typeface="inherit"/>
                <a:cs typeface="Courier New" panose="02070309020205020404" pitchFamily="49" charset="0"/>
              </a:rPr>
              <a:t>-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en-US" sz="2400" kern="0" dirty="0" err="1">
                <a:latin typeface="inherit"/>
                <a:cs typeface="Courier New" panose="02070309020205020404" pitchFamily="49" charset="0"/>
              </a:rPr>
              <a:t>zajednice</a:t>
            </a:r>
            <a:r>
              <a:rPr lang="en-US" sz="2400" kern="0" dirty="0">
                <a:latin typeface="inherit"/>
                <a:cs typeface="Courier New" panose="02070309020205020404" pitchFamily="49" charset="0"/>
              </a:rPr>
              <a:t> </a:t>
            </a:r>
            <a:r>
              <a:rPr lang="de-AT" sz="2400" kern="0" dirty="0">
                <a:latin typeface="inherit"/>
                <a:cs typeface="Courier New" panose="02070309020205020404" pitchFamily="49" charset="0"/>
              </a:rPr>
              <a:t>i društvenog sistema u kojima žive.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Oblast </a:t>
            </a:r>
            <a:r>
              <a:rPr lang="de-AT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psihologije, primenjena društvena nauka i </a:t>
            </a:r>
            <a:r>
              <a:rPr lang="hr-HR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struka</a:t>
            </a:r>
            <a:r>
              <a:rPr lang="de-AT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(Levine, Perkins &amp; Perkins, 2005).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AT" sz="2400" kern="0" dirty="0"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Kao i mnoge druge poddiscipline, psihologija zajednice bavi se razumevanjem faktora koji utiču na zdravlje i dobrobit ljudi, kao i načinima rada koji promovišu te rezultate.</a:t>
            </a:r>
          </a:p>
        </p:txBody>
      </p:sp>
    </p:spTree>
    <p:extLst>
      <p:ext uri="{BB962C8B-B14F-4D97-AF65-F5344CB8AC3E}">
        <p14:creationId xmlns:p14="http://schemas.microsoft.com/office/powerpoint/2010/main" val="175570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6270-B3BF-B4BA-1A90-72724AE8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Specifičnost Psihologija u zajednici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C28B-CCE8-9AA2-B1B0-04EFC941A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kern="0" dirty="0">
                <a:latin typeface="inherit"/>
                <a:cs typeface="Courier New" panose="02070309020205020404" pitchFamily="49" charset="0"/>
              </a:rPr>
              <a:t>Specifičnost </a:t>
            </a:r>
            <a:r>
              <a:rPr lang="de-AT" sz="2400" kern="0" dirty="0">
                <a:latin typeface="inherit"/>
                <a:cs typeface="Courier New" panose="02070309020205020404" pitchFamily="49" charset="0"/>
              </a:rPr>
              <a:t>psihologija zajednice </a:t>
            </a:r>
            <a:r>
              <a:rPr lang="hr-HR" sz="2400" kern="0" dirty="0">
                <a:latin typeface="inherit"/>
                <a:cs typeface="Courier New" panose="02070309020205020404" pitchFamily="49" charset="0"/>
              </a:rPr>
              <a:t>u odnosu na </a:t>
            </a:r>
            <a:r>
              <a:rPr lang="de-AT" sz="2400" kern="0" dirty="0">
                <a:latin typeface="inherit"/>
                <a:cs typeface="Courier New" panose="02070309020205020404" pitchFamily="49" charset="0"/>
              </a:rPr>
              <a:t>drug</a:t>
            </a:r>
            <a:r>
              <a:rPr lang="hr-HR" sz="2400" kern="0" dirty="0">
                <a:latin typeface="inherit"/>
                <a:cs typeface="Courier New" panose="02070309020205020404" pitchFamily="49" charset="0"/>
              </a:rPr>
              <a:t>e</a:t>
            </a:r>
            <a:r>
              <a:rPr lang="de-AT" sz="2400" kern="0" dirty="0">
                <a:latin typeface="inherit"/>
                <a:cs typeface="Courier New" panose="02070309020205020404" pitchFamily="49" charset="0"/>
              </a:rPr>
              <a:t> oblasti psihologije, </a:t>
            </a:r>
            <a:r>
              <a:rPr lang="hr-HR" sz="2400" kern="0" dirty="0">
                <a:latin typeface="inherit"/>
                <a:cs typeface="Courier New" panose="02070309020205020404" pitchFamily="49" charset="0"/>
              </a:rPr>
              <a:t> je u njenom </a:t>
            </a:r>
            <a:r>
              <a:rPr lang="de-AT" sz="2400" kern="0" dirty="0">
                <a:latin typeface="inherit"/>
                <a:cs typeface="Courier New" panose="02070309020205020404" pitchFamily="49" charset="0"/>
              </a:rPr>
              <a:t>fokusu:</a:t>
            </a:r>
          </a:p>
          <a:p>
            <a:pPr>
              <a:buClr>
                <a:srgbClr val="FF0000"/>
              </a:buClr>
            </a:pPr>
            <a:r>
              <a:rPr lang="de-AT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 praksi zasnovanoj na vrednosti</a:t>
            </a:r>
            <a:r>
              <a:rPr lang="hr-HR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ma</a:t>
            </a:r>
            <a:r>
              <a:rPr lang="de-AT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</a:p>
          <a:p>
            <a:pPr>
              <a:buClr>
                <a:srgbClr val="FF0000"/>
              </a:buClr>
            </a:pPr>
            <a:r>
              <a:rPr lang="de-AT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usvajanje ekološke i istorijske perspektive, </a:t>
            </a:r>
          </a:p>
          <a:p>
            <a:pPr>
              <a:buClr>
                <a:srgbClr val="FF0000"/>
              </a:buClr>
            </a:pPr>
            <a:r>
              <a:rPr lang="de-AT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prepoznavanje razlika u društvenoj moći i preferencija 'praks</a:t>
            </a:r>
            <a:r>
              <a:rPr lang="hr-HR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e</a:t>
            </a:r>
            <a:r>
              <a:rPr lang="de-AT" sz="2400" kern="0" dirty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' u odnosu na teoriju, istraživanje. </a:t>
            </a:r>
            <a:endParaRPr lang="de-AT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99284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</TotalTime>
  <Words>1438</Words>
  <Application>Microsoft Office PowerPoint</Application>
  <PresentationFormat>Widescreen</PresentationFormat>
  <Paragraphs>100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Century Gothic</vt:lpstr>
      <vt:lpstr>inherit</vt:lpstr>
      <vt:lpstr>Wingdings</vt:lpstr>
      <vt:lpstr>Wingdings 3</vt:lpstr>
      <vt:lpstr>Ion</vt:lpstr>
      <vt:lpstr>Psihologija u zajednici</vt:lpstr>
      <vt:lpstr>O pojmu pre pojma</vt:lpstr>
      <vt:lpstr>Šta je psihologija zajednice?</vt:lpstr>
      <vt:lpstr>Šta rade psiholozi zajednice?</vt:lpstr>
      <vt:lpstr>Specifično...</vt:lpstr>
      <vt:lpstr>Još specifičnije...</vt:lpstr>
      <vt:lpstr>Gde rade psiholozi u zajednici? </vt:lpstr>
      <vt:lpstr>Predmet Psihologije u zajednici</vt:lpstr>
      <vt:lpstr>Specifičnost Psihologija u zajednici</vt:lpstr>
      <vt:lpstr>Ciljevi i zadaci</vt:lpstr>
      <vt:lpstr>Ciljevi i zadaci</vt:lpstr>
      <vt:lpstr>Istorijat</vt:lpstr>
      <vt:lpstr>Istorijat</vt:lpstr>
      <vt:lpstr>Pitanja koja se postavljaju:</vt:lpstr>
      <vt:lpstr>Primeri</vt:lpstr>
      <vt:lpstr>Strategije promene drugog reda</vt:lpstr>
      <vt:lpstr>Upravljanje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Psihologija u zajednici</dc:title>
  <dc:creator>Tamara</dc:creator>
  <cp:lastModifiedBy>Tamara Dzamonja Ignjatovic</cp:lastModifiedBy>
  <cp:revision>32</cp:revision>
  <dcterms:created xsi:type="dcterms:W3CDTF">2024-10-04T10:06:26Z</dcterms:created>
  <dcterms:modified xsi:type="dcterms:W3CDTF">2025-11-13T09:01:44Z</dcterms:modified>
</cp:coreProperties>
</file>