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256" r:id="rId2"/>
    <p:sldId id="257" r:id="rId3"/>
    <p:sldId id="261" r:id="rId4"/>
    <p:sldId id="259" r:id="rId5"/>
    <p:sldId id="262" r:id="rId6"/>
    <p:sldId id="287" r:id="rId7"/>
    <p:sldId id="260" r:id="rId8"/>
    <p:sldId id="327" r:id="rId9"/>
    <p:sldId id="331" r:id="rId10"/>
    <p:sldId id="334" r:id="rId11"/>
    <p:sldId id="333" r:id="rId12"/>
    <p:sldId id="278" r:id="rId13"/>
    <p:sldId id="288" r:id="rId14"/>
    <p:sldId id="295" r:id="rId15"/>
    <p:sldId id="335" r:id="rId16"/>
    <p:sldId id="336" r:id="rId17"/>
    <p:sldId id="268" r:id="rId18"/>
    <p:sldId id="266" r:id="rId19"/>
    <p:sldId id="337" r:id="rId20"/>
    <p:sldId id="338" r:id="rId21"/>
    <p:sldId id="269" r:id="rId22"/>
    <p:sldId id="339" r:id="rId23"/>
    <p:sldId id="267" r:id="rId24"/>
    <p:sldId id="340" r:id="rId25"/>
    <p:sldId id="270" r:id="rId26"/>
    <p:sldId id="271" r:id="rId27"/>
    <p:sldId id="274" r:id="rId28"/>
    <p:sldId id="273" r:id="rId29"/>
    <p:sldId id="277" r:id="rId30"/>
    <p:sldId id="272" r:id="rId31"/>
    <p:sldId id="329" r:id="rId32"/>
    <p:sldId id="275" r:id="rId33"/>
    <p:sldId id="279" r:id="rId34"/>
    <p:sldId id="276" r:id="rId35"/>
    <p:sldId id="280" r:id="rId36"/>
    <p:sldId id="282" r:id="rId37"/>
    <p:sldId id="283" r:id="rId38"/>
    <p:sldId id="284" r:id="rId39"/>
    <p:sldId id="281" r:id="rId40"/>
    <p:sldId id="290" r:id="rId41"/>
    <p:sldId id="285" r:id="rId42"/>
    <p:sldId id="286" r:id="rId43"/>
    <p:sldId id="293" r:id="rId44"/>
    <p:sldId id="294" r:id="rId45"/>
    <p:sldId id="292" r:id="rId46"/>
    <p:sldId id="291" r:id="rId47"/>
    <p:sldId id="325" r:id="rId48"/>
    <p:sldId id="289" r:id="rId49"/>
    <p:sldId id="296" r:id="rId50"/>
    <p:sldId id="297" r:id="rId51"/>
    <p:sldId id="300" r:id="rId52"/>
    <p:sldId id="301" r:id="rId53"/>
    <p:sldId id="302" r:id="rId54"/>
    <p:sldId id="299" r:id="rId55"/>
    <p:sldId id="298" r:id="rId56"/>
    <p:sldId id="304" r:id="rId57"/>
    <p:sldId id="308" r:id="rId58"/>
    <p:sldId id="307" r:id="rId59"/>
    <p:sldId id="309" r:id="rId60"/>
    <p:sldId id="311" r:id="rId61"/>
    <p:sldId id="310" r:id="rId62"/>
    <p:sldId id="312" r:id="rId63"/>
    <p:sldId id="305" r:id="rId64"/>
    <p:sldId id="313" r:id="rId65"/>
    <p:sldId id="315" r:id="rId66"/>
    <p:sldId id="317" r:id="rId67"/>
    <p:sldId id="316" r:id="rId68"/>
    <p:sldId id="318" r:id="rId69"/>
    <p:sldId id="320" r:id="rId70"/>
    <p:sldId id="319" r:id="rId71"/>
    <p:sldId id="321" r:id="rId72"/>
    <p:sldId id="322" r:id="rId73"/>
    <p:sldId id="314" r:id="rId74"/>
    <p:sldId id="332" r:id="rId75"/>
    <p:sldId id="323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nka\fax\OTSP\Bootstrapping\podaci\Primer%20bootstrap%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Histogram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numRef>
              <c:f>Sheet1!$C$2:$C$10</c:f>
              <c:numCache>
                <c:formatCode>General</c:formatCode>
                <c:ptCount val="9"/>
                <c:pt idx="0">
                  <c:v>11.4</c:v>
                </c:pt>
                <c:pt idx="1">
                  <c:v>11.5</c:v>
                </c:pt>
                <c:pt idx="2">
                  <c:v>11.6</c:v>
                </c:pt>
                <c:pt idx="3">
                  <c:v>11.7</c:v>
                </c:pt>
                <c:pt idx="4">
                  <c:v>11.8</c:v>
                </c:pt>
                <c:pt idx="5">
                  <c:v>11.9</c:v>
                </c:pt>
                <c:pt idx="6">
                  <c:v>12</c:v>
                </c:pt>
                <c:pt idx="7">
                  <c:v>12.1</c:v>
                </c:pt>
                <c:pt idx="8">
                  <c:v>12.2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CA-4DE6-9032-FD998FC10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855040"/>
        <c:axId val="144856960"/>
      </c:barChart>
      <c:catAx>
        <c:axId val="144855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r-Latn-RS"/>
                  <a:t>Ocena M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4856960"/>
        <c:crosses val="autoZero"/>
        <c:auto val="1"/>
        <c:lblAlgn val="ctr"/>
        <c:lblOffset val="100"/>
        <c:noMultiLvlLbl val="0"/>
      </c:catAx>
      <c:valAx>
        <c:axId val="1448569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</a:t>
                </a:r>
                <a:r>
                  <a:rPr lang="sr-Latn-RS"/>
                  <a:t>kv</a:t>
                </a:r>
                <a:r>
                  <a:rPr lang="en-US"/>
                  <a:t>en</a:t>
                </a:r>
                <a:r>
                  <a:rPr lang="sr-Latn-RS"/>
                  <a:t>ca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4855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7D0F3-2973-4AFE-AE20-2C9DF6C69D3F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2C5BF-72B9-43C8-B541-9A159C530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76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C5BF-72B9-43C8-B541-9A159C530A3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5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5fGu8hvdZ6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r-Latn-RS" sz="4000" dirty="0"/>
              <a:t>Sve ono što ste želeli da znate o bootstrapping-u, a niste smeli da pitate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Danka Purić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Podsećanje – parametrija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RS" sz="2000" dirty="0"/>
                  <a:t>Imamo uzorak od 100 osoba iz populacije - kako procenjujemo aritmetičku sredinu populacije?</a:t>
                </a:r>
              </a:p>
              <a:p>
                <a:pPr lvl="1"/>
                <a:r>
                  <a:rPr lang="sr-Latn-RS" sz="1800" dirty="0"/>
                  <a:t>Preko aritmetičke sredine uzorka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sr-Latn-RS" sz="1800" b="0" i="1" smtClean="0">
                        <a:latin typeface="Cambria Math"/>
                      </a:rPr>
                      <m:t>𝑀</m:t>
                    </m:r>
                    <m:r>
                      <a:rPr lang="sr-Latn-RS" sz="1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sr-Latn-R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1800" b="0" i="1" smtClean="0">
                            <a:latin typeface="Cambria Math"/>
                          </a:rPr>
                          <m:t>𝑠𝑢𝑚</m:t>
                        </m:r>
                        <m:r>
                          <a:rPr lang="sr-Latn-RS" sz="18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sr-Latn-R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1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sr-Latn-RS" sz="1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sr-Latn-RS" sz="18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sr-Latn-RS" sz="1800" b="0" i="1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sr-Latn-RS" sz="1800" dirty="0"/>
              </a:p>
              <a:p>
                <a:pPr lvl="1"/>
                <a:r>
                  <a:rPr lang="sr-Latn-RS" sz="1800" dirty="0"/>
                  <a:t>Svaka pojedinačna opservacija je procena aritmetičke sredine populacije</a:t>
                </a:r>
              </a:p>
              <a:p>
                <a:endParaRPr lang="sr-Latn-R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62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807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Podsećanje – parametrija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RS" sz="2000" dirty="0"/>
                  <a:t>Imamo uzorak od 100 osoba iz populacije - kako procenjujemo aritmetičku sredinu populacije?</a:t>
                </a:r>
              </a:p>
              <a:p>
                <a:pPr lvl="1"/>
                <a:r>
                  <a:rPr lang="sr-Latn-RS" sz="1800" dirty="0"/>
                  <a:t>Preko aritmetičke sredine uzorka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sr-Latn-RS" sz="1800" b="0" i="1" smtClean="0">
                        <a:latin typeface="Cambria Math"/>
                      </a:rPr>
                      <m:t>𝑀</m:t>
                    </m:r>
                    <m:r>
                      <a:rPr lang="sr-Latn-RS" sz="1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sr-Latn-R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1800" b="0" i="1" smtClean="0">
                            <a:latin typeface="Cambria Math"/>
                          </a:rPr>
                          <m:t>𝑠𝑢𝑚</m:t>
                        </m:r>
                        <m:r>
                          <a:rPr lang="sr-Latn-RS" sz="18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sr-Latn-R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1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sr-Latn-RS" sz="1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sr-Latn-RS" sz="18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sr-Latn-RS" sz="1800" b="0" i="1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sr-Latn-RS" sz="1800" dirty="0"/>
              </a:p>
              <a:p>
                <a:pPr lvl="1"/>
                <a:r>
                  <a:rPr lang="sr-Latn-RS" sz="1800" dirty="0"/>
                  <a:t>Svaka pojedinačna opservacija je procena aritmetičke sredine populacije</a:t>
                </a:r>
              </a:p>
              <a:p>
                <a:endParaRPr lang="sr-Latn-RS" sz="2000" dirty="0"/>
              </a:p>
              <a:p>
                <a:r>
                  <a:rPr lang="sr-Latn-RS" sz="2000" dirty="0"/>
                  <a:t>Osim procene aritmetičke sredine, na osnovu uzorka možemo proceniti i standardnu grešku aritmetičke sredine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sr-Latn-RS" sz="1800" b="0" i="1" smtClean="0">
                        <a:latin typeface="Cambria Math"/>
                      </a:rPr>
                      <m:t>𝑆𝐸</m:t>
                    </m:r>
                    <m:r>
                      <a:rPr lang="sr-Latn-RS" sz="18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R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r-Latn-RS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sr-Latn-RS" sz="18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sr-Latn-RS" sz="18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sr-Latn-RS" sz="1800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sr-Latn-RS" sz="1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sr-Latn-RS" sz="18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sr-Latn-RS" sz="1800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  <m:r>
                          <m:rPr>
                            <m:sty m:val="p"/>
                          </m:rPr>
                          <a:rPr lang="sr-Latn-RS" sz="1800">
                            <a:latin typeface="Cambria Math"/>
                            <a:ea typeface="Cambria Math"/>
                          </a:rPr>
                          <m:t>sum</m:t>
                        </m:r>
                        <m:sSup>
                          <m:sSupPr>
                            <m:ctrlPr>
                              <a:rPr lang="sr-Latn-RS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sr-Latn-RS" sz="1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sr-Latn-RS" sz="1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RS" sz="1800" i="1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sr-Latn-RS" sz="1800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sr-Latn-RS" sz="18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sr-Latn-RS" sz="1800" i="1">
                                    <a:latin typeface="Cambria Math"/>
                                    <a:ea typeface="Cambria Math"/>
                                  </a:rPr>
                                  <m:t>𝑀</m:t>
                                </m:r>
                              </m:e>
                            </m:d>
                          </m:e>
                          <m:sup>
                            <m:r>
                              <a:rPr lang="sr-Latn-RS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sr-Latn-RS" sz="1800" dirty="0"/>
              </a:p>
              <a:p>
                <a:pPr lvl="1"/>
                <a:r>
                  <a:rPr lang="sr-Latn-RS" sz="1800" dirty="0"/>
                  <a:t>Naziva se i greška uzorka</a:t>
                </a:r>
              </a:p>
              <a:p>
                <a:pPr lvl="1"/>
                <a:r>
                  <a:rPr lang="sr-Latn-RS" sz="1800" dirty="0"/>
                  <a:t>To je standardna devijacija distribucije </a:t>
                </a:r>
                <a:r>
                  <a:rPr lang="sr-Latn-RS" sz="1800" dirty="0" err="1"/>
                  <a:t>uzorkovanja</a:t>
                </a:r>
                <a:endParaRPr lang="sr-Latn-RS" sz="1800" dirty="0"/>
              </a:p>
              <a:p>
                <a:pPr lvl="1"/>
                <a:r>
                  <a:rPr lang="sr-Latn-RS" sz="1800" dirty="0"/>
                  <a:t>Plesna ilustracija: </a:t>
                </a:r>
                <a:r>
                  <a:rPr lang="en-US" sz="1800" dirty="0">
                    <a:hlinkClick r:id="rId2"/>
                  </a:rPr>
                  <a:t>https://www.youtube.com/watch?v=5fGu8hvdZ6s</a:t>
                </a:r>
                <a:r>
                  <a:rPr lang="sr-Latn-RS" sz="1800" dirty="0"/>
                  <a:t> 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0" t="-62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263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Intervali poverenja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Zašto nam je važno da znamo kolika je greška uzorkovanja?</a:t>
            </a:r>
          </a:p>
          <a:p>
            <a:r>
              <a:rPr lang="sr-Latn-RS" sz="2000" dirty="0"/>
              <a:t>Da bismo znali koliko je naša procena populacijskog parametra precizna</a:t>
            </a:r>
          </a:p>
          <a:p>
            <a:endParaRPr lang="sr-Latn-RS" sz="2000" dirty="0"/>
          </a:p>
          <a:p>
            <a:r>
              <a:rPr lang="sr-Latn-RS" sz="2000" dirty="0"/>
              <a:t>Intervali poverenja – klasični pristup</a:t>
            </a:r>
          </a:p>
          <a:p>
            <a:r>
              <a:rPr lang="sr-Latn-RS" sz="2000" dirty="0"/>
              <a:t>CI95% = M ± 1.96 * SE</a:t>
            </a:r>
          </a:p>
          <a:p>
            <a:r>
              <a:rPr lang="sr-Latn-RS" sz="2000" dirty="0"/>
              <a:t>CI99% = M ± 2.58 * SE</a:t>
            </a:r>
          </a:p>
          <a:p>
            <a:r>
              <a:rPr lang="sr-Latn-RS" sz="2000" dirty="0"/>
              <a:t>Verujemo da se populacijski parametar nalazi unutar ovog opsega sa 95%, odnosno 99% sigurnosti</a:t>
            </a:r>
          </a:p>
          <a:p>
            <a:endParaRPr lang="sr-Latn-RS" sz="2000" dirty="0"/>
          </a:p>
          <a:p>
            <a:r>
              <a:rPr lang="sr-Latn-RS" sz="2000" dirty="0"/>
              <a:t>Ali šta ako distribucija nije onakva kakvu pretpostavljamo?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727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Intervali poverenja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Neparametrijski intervali poverenja</a:t>
            </a:r>
          </a:p>
          <a:p>
            <a:r>
              <a:rPr lang="sr-Latn-RS" sz="2000" dirty="0"/>
              <a:t>Često su distribucije grešaka asimetrične</a:t>
            </a:r>
          </a:p>
          <a:p>
            <a:r>
              <a:rPr lang="sr-Latn-RS" sz="2000" dirty="0"/>
              <a:t>To znači da postoji veća verovatnoća da ćemo preceniti parametar nego ga potceniti (ili obrnuto)</a:t>
            </a:r>
          </a:p>
          <a:p>
            <a:pPr lvl="1"/>
            <a:r>
              <a:rPr lang="sr-Latn-RS" sz="1800" dirty="0"/>
              <a:t>Npr. RT je lakše preceniti nego potceniti</a:t>
            </a:r>
          </a:p>
          <a:p>
            <a:r>
              <a:rPr lang="sr-Latn-RS" sz="2000" dirty="0"/>
              <a:t>Empirijske distribucije ne moraju biti simetrične</a:t>
            </a:r>
          </a:p>
          <a:p>
            <a:r>
              <a:rPr lang="sr-Latn-RS" sz="2000" dirty="0"/>
              <a:t>Empirijski intervali poverenja nisu nužno simetrični</a:t>
            </a:r>
          </a:p>
        </p:txBody>
      </p:sp>
    </p:spTree>
    <p:extLst>
      <p:ext uri="{BB962C8B-B14F-4D97-AF65-F5344CB8AC3E}">
        <p14:creationId xmlns:p14="http://schemas.microsoft.com/office/powerpoint/2010/main" val="222251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Distribucije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Možemo razlikovati tri vrste distribucija:</a:t>
            </a:r>
          </a:p>
          <a:p>
            <a:endParaRPr lang="sr-Latn-RS" sz="2000" dirty="0"/>
          </a:p>
          <a:p>
            <a:r>
              <a:rPr lang="sr-Latn-RS" sz="2000" dirty="0"/>
              <a:t>Realna distribucija – ona koja postoji u populaciji i koja nam je nepoznata</a:t>
            </a:r>
          </a:p>
          <a:p>
            <a:endParaRPr lang="sr-Latn-RS" sz="2000" dirty="0"/>
          </a:p>
          <a:p>
            <a:r>
              <a:rPr lang="sr-Latn-RS" sz="2000" dirty="0"/>
              <a:t>Idealna, teorijska distribucija – ona za koju pretpostavljamo da odgovara populacijskoj, a koja ima neka poznata svojstva</a:t>
            </a:r>
          </a:p>
          <a:p>
            <a:pPr lvl="1"/>
            <a:r>
              <a:rPr lang="sr-Latn-RS" sz="1800" dirty="0"/>
              <a:t>Normalna distribucija, t-distribucija, F-distribucija...</a:t>
            </a:r>
          </a:p>
          <a:p>
            <a:endParaRPr lang="sr-Latn-RS" sz="2000" dirty="0"/>
          </a:p>
          <a:p>
            <a:r>
              <a:rPr lang="sr-Latn-RS" sz="2000" dirty="0"/>
              <a:t>Empirijska distribucija – ona koju smo dobili na uzorku i koja nam je poznata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550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B7E60-BB5C-2CFE-84C1-C29FF6BB3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Distribucije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8BF0C-67C8-CE1C-ABE5-768DB3435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Kako ovo izgleda ako nas zanima neko svojstvo ispitanika?</a:t>
            </a:r>
          </a:p>
        </p:txBody>
      </p:sp>
    </p:spTree>
    <p:extLst>
      <p:ext uri="{BB962C8B-B14F-4D97-AF65-F5344CB8AC3E}">
        <p14:creationId xmlns:p14="http://schemas.microsoft.com/office/powerpoint/2010/main" val="1203052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4BE93-3D2A-828F-F90F-7D08D30A0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Realna distribucija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ED244-D4E7-16F5-4C9B-F58772B91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r-Latn-RS" sz="7000" dirty="0"/>
          </a:p>
          <a:p>
            <a:pPr marL="0" indent="0" algn="ctr">
              <a:buNone/>
            </a:pPr>
            <a:r>
              <a:rPr lang="sr-Latn-RS" sz="7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0453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Teorijska distribucija (parametar)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74" y="1981200"/>
            <a:ext cx="8042452" cy="412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572000" y="2209800"/>
            <a:ext cx="76200" cy="3581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48400" y="1981200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Populacijska distribucija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562600" y="2350532"/>
            <a:ext cx="1752600" cy="84986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95800" y="579120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μ</a:t>
            </a:r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1915886" y="5753100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86400" y="5753100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10000" y="5753100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62400" y="5758543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138057" y="5753100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82200" y="5753100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419600" y="5753100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373086" y="5753100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660572" y="5753100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956372" y="5753100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267200" y="5753100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657600" y="5753100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362700" y="5758543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608029" y="5753100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520944" y="5763986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06000" y="5763986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43458" y="5763986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429000" y="5769429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200400" y="5763986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334000" y="5753100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43215" y="3815834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Pojedinačna opservacija (X)</a:t>
            </a:r>
            <a:endParaRPr lang="en-US" dirty="0"/>
          </a:p>
        </p:txBody>
      </p:sp>
      <p:cxnSp>
        <p:nvCxnSpPr>
          <p:cNvPr id="38" name="Straight Arrow Connector 37"/>
          <p:cNvCxnSpPr>
            <a:endCxn id="19" idx="0"/>
          </p:cNvCxnSpPr>
          <p:nvPr/>
        </p:nvCxnSpPr>
        <p:spPr>
          <a:xfrm flipH="1">
            <a:off x="5562600" y="4196052"/>
            <a:ext cx="2209800" cy="15570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0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Empirijska distribucija (</a:t>
            </a:r>
            <a:r>
              <a:rPr lang="sr-Latn-RS" dirty="0" err="1"/>
              <a:t>statistik</a:t>
            </a:r>
            <a:r>
              <a:rPr lang="sr-Latn-RS" dirty="0"/>
              <a:t>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38300"/>
            <a:ext cx="5715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981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B7E60-BB5C-2CFE-84C1-C29FF6BB3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Distribucije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8BF0C-67C8-CE1C-ABE5-768DB3435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Kako ovo izgleda ako nas zanima standardna greška, odnosno distribucija samog </a:t>
            </a:r>
            <a:r>
              <a:rPr lang="sr-Latn-RS" sz="2000" dirty="0" err="1"/>
              <a:t>uzorkovanja</a:t>
            </a:r>
            <a:r>
              <a:rPr lang="sr-Latn-R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010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Bootstrapping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791200" cy="4525963"/>
          </a:xfrm>
        </p:spPr>
        <p:txBody>
          <a:bodyPr>
            <a:normAutofit/>
          </a:bodyPr>
          <a:lstStyle/>
          <a:p>
            <a:r>
              <a:rPr lang="sr-Latn-RS" sz="1800" dirty="0"/>
              <a:t>Boot + strap = “povlačenje kaiševa na čizmama”</a:t>
            </a:r>
          </a:p>
          <a:p>
            <a:endParaRPr lang="sr-Latn-RS" sz="1800" dirty="0"/>
          </a:p>
          <a:p>
            <a:r>
              <a:rPr lang="en-US" sz="1800" dirty="0"/>
              <a:t>I</a:t>
            </a:r>
            <a:r>
              <a:rPr lang="sr-Latn-RS" sz="1800" dirty="0"/>
              <a:t>zreka “To pull oneself by one’s bootstrapps” (navodno iz Avantura Barona Minhauzena)</a:t>
            </a:r>
          </a:p>
          <a:p>
            <a:endParaRPr lang="sr-Latn-RS" sz="1800" dirty="0"/>
          </a:p>
          <a:p>
            <a:r>
              <a:rPr lang="en-US" sz="1800" dirty="0"/>
              <a:t>I</a:t>
            </a:r>
            <a:r>
              <a:rPr lang="sr-Latn-RS" sz="1800" dirty="0"/>
              <a:t>zaći iz nekog problema / postići uspeh koristeći samo sopstvene resurse, bez pomoći spolja</a:t>
            </a:r>
          </a:p>
          <a:p>
            <a:endParaRPr lang="sr-Latn-RS" sz="1800" dirty="0"/>
          </a:p>
          <a:p>
            <a:r>
              <a:rPr lang="sr-Latn-RS" sz="1800" dirty="0"/>
              <a:t>Bootstrapping = </a:t>
            </a:r>
            <a:r>
              <a:rPr lang="sr-Latn-RS" sz="1800" dirty="0" err="1"/>
              <a:t>samouzorkovanje</a:t>
            </a:r>
            <a:endParaRPr lang="sr-Latn-RS" sz="1800" dirty="0"/>
          </a:p>
          <a:p>
            <a:endParaRPr lang="sr-Latn-RS" sz="1800" dirty="0"/>
          </a:p>
          <a:p>
            <a:r>
              <a:rPr lang="en-US" sz="1800" dirty="0"/>
              <a:t>K</a:t>
            </a:r>
            <a:r>
              <a:rPr lang="sr-Latn-RS" sz="1800" dirty="0"/>
              <a:t>akve to veze ima sa statistikom i </a:t>
            </a:r>
            <a:r>
              <a:rPr lang="sr-Latn-RS" sz="1800" dirty="0" err="1"/>
              <a:t>psihometrijom</a:t>
            </a:r>
            <a:r>
              <a:rPr lang="sr-Latn-RS" sz="1800" dirty="0"/>
              <a:t>?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028700"/>
            <a:ext cx="2290878" cy="321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4BE93-3D2A-828F-F90F-7D08D30A0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Realna distribucija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ED244-D4E7-16F5-4C9B-F58772B91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r-Latn-RS" sz="7000" dirty="0"/>
          </a:p>
          <a:p>
            <a:pPr marL="0" indent="0" algn="ctr">
              <a:buNone/>
            </a:pPr>
            <a:r>
              <a:rPr lang="sr-Latn-RS" sz="7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8466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Teorijska distribucija uzorkovanja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74" y="1981200"/>
            <a:ext cx="8042452" cy="412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572000" y="2209800"/>
            <a:ext cx="76200" cy="3581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48400" y="198120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Distribucija uzorkovanja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562600" y="2350532"/>
            <a:ext cx="1752600" cy="84986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95800" y="579120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μ</a:t>
            </a:r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1915886" y="5753100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86400" y="5753100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10000" y="5753100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62400" y="5758543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138057" y="5753100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82200" y="5753100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419600" y="5753100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373086" y="5753100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660572" y="5753100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956372" y="5753100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267200" y="5753100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657600" y="5753100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362700" y="5758543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608029" y="5753100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520944" y="5763986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06000" y="5763986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43458" y="5763986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429000" y="5769429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200400" y="5763986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334000" y="5753100"/>
            <a:ext cx="1524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43215" y="3815834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Pojedinačni uzorak (M)</a:t>
            </a:r>
            <a:endParaRPr lang="en-US" dirty="0"/>
          </a:p>
        </p:txBody>
      </p:sp>
      <p:cxnSp>
        <p:nvCxnSpPr>
          <p:cNvPr id="38" name="Straight Arrow Connector 37"/>
          <p:cNvCxnSpPr>
            <a:endCxn id="19" idx="0"/>
          </p:cNvCxnSpPr>
          <p:nvPr/>
        </p:nvCxnSpPr>
        <p:spPr>
          <a:xfrm flipH="1">
            <a:off x="5562600" y="4196052"/>
            <a:ext cx="2209800" cy="15570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23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4BE93-3D2A-828F-F90F-7D08D30A0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Empirijska distribucija </a:t>
            </a:r>
            <a:r>
              <a:rPr lang="sr-Latn-RS" dirty="0" err="1"/>
              <a:t>uzorkovanja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ED244-D4E7-16F5-4C9B-F58772B91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r-Latn-RS" sz="7000" dirty="0"/>
          </a:p>
          <a:p>
            <a:pPr marL="0" indent="0" algn="ctr">
              <a:buNone/>
            </a:pPr>
            <a:r>
              <a:rPr lang="sr-Latn-RS" sz="7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3500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Empirijska distribucija </a:t>
            </a:r>
            <a:r>
              <a:rPr lang="sr-Latn-RS" dirty="0" err="1"/>
              <a:t>uzorkovanja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Za razliku od prethodne situacije, sada imamo na raspolaganju samo jedan uzorak</a:t>
            </a:r>
          </a:p>
          <a:p>
            <a:r>
              <a:rPr lang="sr-Latn-RS" sz="2000" dirty="0"/>
              <a:t>Ne znamo kako empirijski izgleda distribucija uzorkovanja</a:t>
            </a:r>
          </a:p>
          <a:p>
            <a:r>
              <a:rPr lang="sr-Latn-RS" sz="2000" dirty="0"/>
              <a:t>Bootstrap postupak nam daje upravo to!</a:t>
            </a:r>
          </a:p>
          <a:p>
            <a:endParaRPr lang="sr-Latn-RS" sz="2000" dirty="0"/>
          </a:p>
          <a:p>
            <a:r>
              <a:rPr lang="sr-Latn-RS" sz="2000" dirty="0"/>
              <a:t>Postoje parametri za koje nismo sigurni ni kako teorijski treba da izgledaju distribucije </a:t>
            </a:r>
            <a:r>
              <a:rPr lang="sr-Latn-RS" sz="2000" dirty="0" err="1"/>
              <a:t>uzorkovanja</a:t>
            </a:r>
            <a:r>
              <a:rPr lang="sr-Latn-RS" sz="2000" dirty="0"/>
              <a:t> (npr. indirektni efekti u </a:t>
            </a:r>
            <a:r>
              <a:rPr lang="sr-Latn-RS" sz="2000" dirty="0" err="1"/>
              <a:t>medijacionim</a:t>
            </a:r>
            <a:r>
              <a:rPr lang="sr-Latn-RS" sz="2000" dirty="0"/>
              <a:t> modelima)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038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Bootstrapping – samouzorkovanje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876800"/>
          </a:xfrm>
        </p:spPr>
        <p:txBody>
          <a:bodyPr>
            <a:normAutofit/>
          </a:bodyPr>
          <a:lstStyle/>
          <a:p>
            <a:r>
              <a:rPr lang="sr-Latn-RS" sz="2000" dirty="0"/>
              <a:t>Tvorac </a:t>
            </a:r>
            <a:r>
              <a:rPr lang="sr-Latn-RS" sz="2000" dirty="0" err="1"/>
              <a:t>bootstrappinga</a:t>
            </a:r>
            <a:r>
              <a:rPr lang="sr-Latn-RS" sz="2000" dirty="0"/>
              <a:t> je </a:t>
            </a:r>
            <a:r>
              <a:rPr lang="sr-Latn-RS" sz="2000" dirty="0" err="1"/>
              <a:t>Efron</a:t>
            </a:r>
            <a:r>
              <a:rPr lang="sr-Latn-RS" sz="2000" dirty="0"/>
              <a:t> (1977)</a:t>
            </a:r>
          </a:p>
          <a:p>
            <a:r>
              <a:rPr lang="sr-Latn-RS" sz="2000" dirty="0"/>
              <a:t>Postupak koji se zasniva na kreiranju velikog broja novih uzoraka, uzorkovanjem iz jedinog uzorka koji nam je dostupan</a:t>
            </a:r>
          </a:p>
          <a:p>
            <a:r>
              <a:rPr lang="sr-Latn-RS" sz="2000" dirty="0"/>
              <a:t>Otud naziv bootstrapping – koristimo samo ono što već imamo, ali dobijamo nešto novo</a:t>
            </a:r>
          </a:p>
        </p:txBody>
      </p:sp>
      <p:pic>
        <p:nvPicPr>
          <p:cNvPr id="4" name="Picture 3" descr="Image result for bradley efron">
            <a:extLst>
              <a:ext uri="{FF2B5EF4-FFF2-40B4-BE49-F238E27FC236}">
                <a16:creationId xmlns:a16="http://schemas.microsoft.com/office/drawing/2014/main" id="{6415DF06-B4D9-49A7-ADCA-00E041F50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2600"/>
            <a:ext cx="18859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54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sr-Latn-RS"/>
              <a:t>Bootstrapping – samouzorkovanje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sr-Latn-RS" sz="2000" dirty="0"/>
              <a:t>Novi uzorci se kreiraju tako što se jedinice nasumično izvlače iz postojećeg uzorka, </a:t>
            </a:r>
            <a:r>
              <a:rPr lang="sr-Latn-RS" sz="2000" b="1" dirty="0"/>
              <a:t>sa vraćanjem</a:t>
            </a:r>
          </a:p>
          <a:p>
            <a:r>
              <a:rPr lang="sr-Latn-RS" sz="2000" dirty="0"/>
              <a:t>Svaka jedinica ima jednaku verovatnoću da uđe u uzorak </a:t>
            </a:r>
            <a:r>
              <a:rPr lang="sr-Latn-RS" sz="2000" b="1" dirty="0"/>
              <a:t>pri svakom izvlačenju</a:t>
            </a:r>
            <a:endParaRPr lang="en-US" sz="2000" b="1" dirty="0"/>
          </a:p>
          <a:p>
            <a:r>
              <a:rPr lang="sr-Latn-RS" sz="2000" dirty="0"/>
              <a:t>To znači da ista jedinica može biti izvučena nekoliko puta</a:t>
            </a:r>
          </a:p>
          <a:p>
            <a:r>
              <a:rPr lang="sr-Latn-RS" sz="2000" dirty="0"/>
              <a:t>Dok neka druga jedinica može ne ući u novi uzorak</a:t>
            </a:r>
          </a:p>
        </p:txBody>
      </p:sp>
    </p:spTree>
    <p:extLst>
      <p:ext uri="{BB962C8B-B14F-4D97-AF65-F5344CB8AC3E}">
        <p14:creationId xmlns:p14="http://schemas.microsoft.com/office/powerpoint/2010/main" val="182321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757522"/>
              </p:ext>
            </p:extLst>
          </p:nvPr>
        </p:nvGraphicFramePr>
        <p:xfrm>
          <a:off x="457200" y="1600200"/>
          <a:ext cx="8229600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Originalni uzorak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N = 10</a:t>
                      </a:r>
                    </a:p>
                    <a:p>
                      <a:r>
                        <a:rPr lang="sr-Latn-RS" dirty="0"/>
                        <a:t>M = 11.8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209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170820"/>
              </p:ext>
            </p:extLst>
          </p:nvPr>
        </p:nvGraphicFramePr>
        <p:xfrm>
          <a:off x="457200" y="1600200"/>
          <a:ext cx="8229600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Originalni uzorak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Bootstrap uzorak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N = 10</a:t>
                      </a:r>
                    </a:p>
                    <a:p>
                      <a:r>
                        <a:rPr lang="sr-Latn-RS" dirty="0"/>
                        <a:t>M = 11.8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N = 10</a:t>
                      </a:r>
                    </a:p>
                    <a:p>
                      <a:r>
                        <a:rPr lang="sr-Latn-RS" dirty="0"/>
                        <a:t>M</a:t>
                      </a:r>
                      <a:r>
                        <a:rPr lang="sr-Latn-RS" baseline="0" dirty="0"/>
                        <a:t> = 11.9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914400" y="2438400"/>
            <a:ext cx="1295400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838200" y="2819400"/>
            <a:ext cx="1371600" cy="762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38200" y="3581400"/>
            <a:ext cx="11430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38200" y="3200400"/>
            <a:ext cx="1295400" cy="1828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14400" y="2438400"/>
            <a:ext cx="1219200" cy="1524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14400" y="4267200"/>
            <a:ext cx="12192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38200" y="4648200"/>
            <a:ext cx="1295400" cy="762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38200" y="3962400"/>
            <a:ext cx="1295400" cy="1143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90600" y="4648200"/>
            <a:ext cx="1143000" cy="762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90600" y="4648200"/>
            <a:ext cx="1143000" cy="1219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57200" y="3048000"/>
            <a:ext cx="457200" cy="304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7200" y="5638800"/>
            <a:ext cx="457200" cy="304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7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321840"/>
              </p:ext>
            </p:extLst>
          </p:nvPr>
        </p:nvGraphicFramePr>
        <p:xfrm>
          <a:off x="457200" y="1600200"/>
          <a:ext cx="8229600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Originalni uzorak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Bootstrap uzorak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Bootstrap uzorak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Bootstrap uzorak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Bootstrap uzorak 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N = 10</a:t>
                      </a:r>
                    </a:p>
                    <a:p>
                      <a:r>
                        <a:rPr lang="sr-Latn-RS" dirty="0"/>
                        <a:t>M = 11.8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N = 10</a:t>
                      </a:r>
                    </a:p>
                    <a:p>
                      <a:r>
                        <a:rPr lang="sr-Latn-RS" dirty="0"/>
                        <a:t>M</a:t>
                      </a:r>
                      <a:r>
                        <a:rPr lang="sr-Latn-RS" baseline="0" dirty="0"/>
                        <a:t> = 11.9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N = 10</a:t>
                      </a:r>
                    </a:p>
                    <a:p>
                      <a:r>
                        <a:rPr lang="sr-Latn-RS" dirty="0"/>
                        <a:t>M = 11.6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N = 10</a:t>
                      </a:r>
                    </a:p>
                    <a:p>
                      <a:r>
                        <a:rPr lang="sr-Latn-RS" dirty="0"/>
                        <a:t>M = 12.2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N =</a:t>
                      </a:r>
                      <a:r>
                        <a:rPr lang="sr-Latn-RS" baseline="0" dirty="0"/>
                        <a:t> 10</a:t>
                      </a:r>
                    </a:p>
                    <a:p>
                      <a:r>
                        <a:rPr lang="sr-Latn-RS" baseline="0" dirty="0"/>
                        <a:t>M = 11.4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6248400"/>
            <a:ext cx="7772400" cy="3048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7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Primer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05410064"/>
              </p:ext>
            </p:extLst>
          </p:nvPr>
        </p:nvGraphicFramePr>
        <p:xfrm>
          <a:off x="457200" y="1673225"/>
          <a:ext cx="40386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Uzorak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Vrednost statistika (M)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Bootstrap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11.9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Bootstrap</a:t>
                      </a:r>
                      <a:r>
                        <a:rPr lang="sr-Latn-R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11.6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Bootstrap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12.2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Bootstrap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11.4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Bootstrap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11.6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Bootstrap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11.8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Bootstrap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11.5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Bootstrap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11.9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Bootstrap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11.9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Bootstrap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81600" y="45720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M = 11.75</a:t>
            </a:r>
          </a:p>
          <a:p>
            <a:r>
              <a:rPr lang="sr-Latn-RS" dirty="0"/>
              <a:t>SD = .29</a:t>
            </a:r>
          </a:p>
          <a:p>
            <a:endParaRPr lang="sr-Latn-RS" dirty="0"/>
          </a:p>
          <a:p>
            <a:r>
              <a:rPr lang="sr-Latn-RS" dirty="0"/>
              <a:t>SE = .29</a:t>
            </a:r>
          </a:p>
          <a:p>
            <a:r>
              <a:rPr lang="sr-Latn-RS" dirty="0"/>
              <a:t>Bias = 11.8 – 11.75 = .05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93039199"/>
              </p:ext>
            </p:extLst>
          </p:nvPr>
        </p:nvGraphicFramePr>
        <p:xfrm>
          <a:off x="4648200" y="1673225"/>
          <a:ext cx="4038600" cy="259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416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Zašto sve ovo radimo?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Osnovni ciljevi nauke / istraživanja?</a:t>
            </a:r>
          </a:p>
          <a:p>
            <a:pPr lvl="1"/>
            <a:r>
              <a:rPr lang="en-US" sz="1800" dirty="0"/>
              <a:t>D</a:t>
            </a:r>
            <a:r>
              <a:rPr lang="sr-Latn-RS" sz="1800" dirty="0"/>
              <a:t>a se dođe do određenog saznanja o nekoj pojavi</a:t>
            </a:r>
          </a:p>
          <a:p>
            <a:pPr lvl="1"/>
            <a:r>
              <a:rPr lang="en-US" sz="1800" dirty="0"/>
              <a:t>D</a:t>
            </a:r>
            <a:r>
              <a:rPr lang="sr-Latn-RS" sz="1800" dirty="0"/>
              <a:t>a se procene </a:t>
            </a:r>
            <a:r>
              <a:rPr lang="sr-Latn-RS" sz="1800" dirty="0" err="1"/>
              <a:t>populacijski</a:t>
            </a:r>
            <a:r>
              <a:rPr lang="sr-Latn-RS" sz="1800" dirty="0"/>
              <a:t> parametri</a:t>
            </a:r>
          </a:p>
          <a:p>
            <a:pPr lvl="1"/>
            <a:endParaRPr lang="sr-Latn-RS" sz="1800" dirty="0"/>
          </a:p>
          <a:p>
            <a:r>
              <a:rPr lang="sr-Latn-RS" sz="2000" dirty="0"/>
              <a:t>Statistika je sredstvo kojim dolazimo do cilja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Bootstrap 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Ako ponovimo proceduru dovoljan broj puta – dobijamo empirijsku distribuciju uzorkovanja</a:t>
            </a:r>
          </a:p>
          <a:p>
            <a:r>
              <a:rPr lang="sr-Latn-RS" sz="2000" dirty="0"/>
              <a:t>Standardna devijacija empirijske distribucije uzorkovanja se uzima kao standardna greška</a:t>
            </a:r>
          </a:p>
          <a:p>
            <a:r>
              <a:rPr lang="sr-Latn-RS" sz="2000" dirty="0"/>
              <a:t>I na osnovu nje se donosi zaključak o preciznosti procene parametra na osnovu statistika</a:t>
            </a:r>
          </a:p>
          <a:p>
            <a:r>
              <a:rPr lang="sr-Latn-RS" sz="2000" dirty="0"/>
              <a:t>Dakle, nismo imali nikakve pretpostavke o distribuciji već smo je kreirali i na osnovu empirijske distribucije izračunali standardnu grešku</a:t>
            </a:r>
          </a:p>
          <a:p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96349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Bootstrap 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Ako nam je poznata empirijska distribucija uzorkovanja možemo proceniti i pristrasnost (bias) ocene parametra na osnovu originalnog uzorka</a:t>
            </a:r>
          </a:p>
          <a:p>
            <a:r>
              <a:rPr lang="sr-Latn-RS" sz="2000" dirty="0"/>
              <a:t>U primeru smo dobili da originalni uzorak precenjuje populacijsku vrednost</a:t>
            </a:r>
          </a:p>
          <a:p>
            <a:r>
              <a:rPr lang="sr-Latn-RS" sz="2000" dirty="0"/>
              <a:t>Takođe, dobijamo i interval poverenja za ocenu parametra na osnovu originalnog uzorka</a:t>
            </a:r>
          </a:p>
          <a:p>
            <a:r>
              <a:rPr lang="sr-Latn-RS" sz="2000" dirty="0"/>
              <a:t>On se ne računa po formuli, već su donja i gornja granica odgovarajući percentili empirijske distribucije</a:t>
            </a:r>
          </a:p>
          <a:p>
            <a:r>
              <a:rPr lang="sr-Latn-RS" sz="2000" dirty="0"/>
              <a:t>Intervali poverenja omogućavaju nam da donosimo zaključke o razlikama između podgrupa, značajnosti određenih parametara itd.</a:t>
            </a:r>
          </a:p>
        </p:txBody>
      </p:sp>
    </p:spTree>
    <p:extLst>
      <p:ext uri="{BB962C8B-B14F-4D97-AF65-F5344CB8AC3E}">
        <p14:creationId xmlns:p14="http://schemas.microsoft.com/office/powerpoint/2010/main" val="330919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Bootstrap broj uzoraka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Koliko nam novih uzoraka treba</a:t>
            </a:r>
          </a:p>
          <a:p>
            <a:r>
              <a:rPr lang="sr-Latn-RS" sz="2000" dirty="0"/>
              <a:t>Pitanje broja bootstrap uzoraka slično je pitanju potrebne veličine uzorka za procenu parametra</a:t>
            </a:r>
          </a:p>
          <a:p>
            <a:r>
              <a:rPr lang="sr-Latn-RS" sz="2000" dirty="0"/>
              <a:t>Što više to bolje</a:t>
            </a:r>
          </a:p>
          <a:p>
            <a:r>
              <a:rPr lang="sr-Latn-RS" sz="2000" dirty="0"/>
              <a:t>Teorijski, možemo napraviti neograničen broj novih uzoraka</a:t>
            </a:r>
          </a:p>
          <a:p>
            <a:r>
              <a:rPr lang="sr-Latn-RS" sz="2000" dirty="0"/>
              <a:t>Ali to srećom nije neophodno</a:t>
            </a:r>
          </a:p>
          <a:p>
            <a:r>
              <a:rPr lang="sr-Latn-RS" sz="2000" dirty="0"/>
              <a:t>Minimum 100 uzoraka za procenu SE</a:t>
            </a:r>
          </a:p>
          <a:p>
            <a:r>
              <a:rPr lang="sr-Latn-RS" sz="2000" dirty="0"/>
              <a:t>Oko 2000 – 5000 za procenu pristrasnosti</a:t>
            </a:r>
          </a:p>
          <a:p>
            <a:r>
              <a:rPr lang="sr-Latn-RS" sz="2000" dirty="0" err="1"/>
              <a:t>Default</a:t>
            </a:r>
            <a:r>
              <a:rPr lang="sr-Latn-RS" sz="2000" dirty="0"/>
              <a:t> opcija u većini statističkih paketa je 10000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129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Bootstrap pretpostavke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Nove uzorke kreiramo na osnovu jednog postojećeg</a:t>
            </a:r>
          </a:p>
          <a:p>
            <a:r>
              <a:rPr lang="sr-Latn-RS" sz="2000" dirty="0"/>
              <a:t>Da li onda zaista nemamo nikakve pretpostavke?</a:t>
            </a:r>
          </a:p>
          <a:p>
            <a:r>
              <a:rPr lang="sr-Latn-RS" sz="2000" dirty="0"/>
              <a:t>Nemamo pretpostavke o distribuciji uzorkovanja</a:t>
            </a:r>
          </a:p>
          <a:p>
            <a:r>
              <a:rPr lang="sr-Latn-RS" sz="2000" dirty="0"/>
              <a:t>Ali moramo da verujemo da naš uzorak razumno dobro predstavlja populaciju iz koje je uzet</a:t>
            </a:r>
          </a:p>
          <a:p>
            <a:r>
              <a:rPr lang="sr-Latn-RS" sz="2000" dirty="0"/>
              <a:t>U suprotnom – procena će biti pristrasna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09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C90F66D3-8C53-42A4-8456-C5C2FA76A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31631"/>
            <a:ext cx="2776466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Jackknifing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876800"/>
          </a:xfrm>
        </p:spPr>
        <p:txBody>
          <a:bodyPr>
            <a:normAutofit/>
          </a:bodyPr>
          <a:lstStyle/>
          <a:p>
            <a:r>
              <a:rPr lang="sr-Latn-RS" sz="2000" dirty="0"/>
              <a:t>Jackknifing – postupak univerzalnog noža</a:t>
            </a:r>
          </a:p>
          <a:p>
            <a:endParaRPr lang="sr-Latn-RS" sz="2000" dirty="0"/>
          </a:p>
          <a:p>
            <a:r>
              <a:rPr lang="sr-Latn-RS" sz="2000" dirty="0"/>
              <a:t>Istorijski stariji postupak, danas ređe u upotrebi</a:t>
            </a:r>
          </a:p>
          <a:p>
            <a:r>
              <a:rPr lang="sr-Latn-RS" sz="2000" dirty="0"/>
              <a:t>Tvorci metode su Quenouille (1956) i Tukey (1958)</a:t>
            </a:r>
          </a:p>
          <a:p>
            <a:endParaRPr lang="sr-Latn-RS" sz="2000" dirty="0"/>
          </a:p>
          <a:p>
            <a:r>
              <a:rPr lang="sr-Latn-RS" sz="2000" dirty="0"/>
              <a:t>Ime označava široko polje primene u slučaju kada specijalizovaniji alati nisu dostupni</a:t>
            </a:r>
          </a:p>
          <a:p>
            <a:r>
              <a:rPr lang="sr-Latn-RS" sz="2000" dirty="0"/>
              <a:t>Naziv bootstrap je osmišljen kako bi bio u skladu sa </a:t>
            </a:r>
            <a:r>
              <a:rPr lang="sr-Latn-RS" sz="2000" dirty="0" err="1"/>
              <a:t>jackknifingom</a:t>
            </a:r>
            <a:endParaRPr lang="sr-Latn-RS" sz="2000" dirty="0"/>
          </a:p>
        </p:txBody>
      </p:sp>
      <p:pic>
        <p:nvPicPr>
          <p:cNvPr id="1026" name="Picture 2" descr="John Tuk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3974123"/>
            <a:ext cx="20955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97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Jackknifing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Kreiraju se novi uzorci na osnovu postojećeg</a:t>
            </a:r>
          </a:p>
          <a:p>
            <a:r>
              <a:rPr lang="sr-Latn-RS" sz="2000" dirty="0"/>
              <a:t>Tako što se uzorak deli na poduzorke / grupe</a:t>
            </a:r>
          </a:p>
          <a:p>
            <a:r>
              <a:rPr lang="sr-Latn-RS" sz="2000" dirty="0"/>
              <a:t>Broj grupa varira od 2 do N, gde je N veličina uzorka</a:t>
            </a:r>
          </a:p>
          <a:p>
            <a:r>
              <a:rPr lang="sr-Latn-RS" sz="2000" dirty="0"/>
              <a:t>Novi uzorci se prave tako što se u svakom poduzorku izbacuje po jedna grupa</a:t>
            </a:r>
          </a:p>
          <a:p>
            <a:r>
              <a:rPr lang="sr-Latn-RS" sz="2000" dirty="0"/>
              <a:t>Ukoliko je broj grupa jednak N, onda se pravi N uzoraka u svakom od kojih nedostaje po jedna jedinica</a:t>
            </a:r>
          </a:p>
        </p:txBody>
      </p:sp>
    </p:spTree>
    <p:extLst>
      <p:ext uri="{BB962C8B-B14F-4D97-AF65-F5344CB8AC3E}">
        <p14:creationId xmlns:p14="http://schemas.microsoft.com/office/powerpoint/2010/main" val="386757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Jackknifing primeri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Deljenje uzorka na dva dela</a:t>
            </a:r>
          </a:p>
          <a:p>
            <a:endParaRPr lang="sr-Latn-RS" sz="2000" dirty="0"/>
          </a:p>
          <a:p>
            <a:r>
              <a:rPr lang="sr-Latn-RS" sz="2000" dirty="0"/>
              <a:t>Originalni uzorak: </a:t>
            </a:r>
          </a:p>
          <a:p>
            <a:r>
              <a:rPr lang="sr-Latn-RS" sz="2000" dirty="0"/>
              <a:t>10, 11, 10, 9, 8, 12, 16, 15, 13, 11, 13, 11</a:t>
            </a:r>
          </a:p>
          <a:p>
            <a:endParaRPr lang="sr-Latn-RS" sz="2000" dirty="0"/>
          </a:p>
          <a:p>
            <a:r>
              <a:rPr lang="sr-Latn-RS" sz="2000" dirty="0"/>
              <a:t>Grupa 1: </a:t>
            </a:r>
            <a:r>
              <a:rPr lang="sr-Latn-RS" sz="2000" dirty="0">
                <a:solidFill>
                  <a:srgbClr val="00B050"/>
                </a:solidFill>
              </a:rPr>
              <a:t>10, 11, 10, 9, 8, 12</a:t>
            </a:r>
          </a:p>
          <a:p>
            <a:r>
              <a:rPr lang="sr-Latn-RS" sz="2000" dirty="0"/>
              <a:t>Grupa 2: </a:t>
            </a:r>
            <a:r>
              <a:rPr lang="sr-Latn-RS" sz="2000" dirty="0">
                <a:solidFill>
                  <a:srgbClr val="7030A0"/>
                </a:solidFill>
              </a:rPr>
              <a:t>16, 15, 13, 11, 13, 11</a:t>
            </a:r>
          </a:p>
          <a:p>
            <a:endParaRPr lang="sr-Latn-RS" sz="2000" dirty="0">
              <a:solidFill>
                <a:srgbClr val="7030A0"/>
              </a:solidFill>
            </a:endParaRPr>
          </a:p>
          <a:p>
            <a:r>
              <a:rPr lang="sr-Latn-RS" sz="2000" dirty="0"/>
              <a:t>Poduzorak 1: </a:t>
            </a:r>
            <a:r>
              <a:rPr lang="sr-Latn-RS" sz="2000" dirty="0">
                <a:solidFill>
                  <a:srgbClr val="7030A0"/>
                </a:solidFill>
              </a:rPr>
              <a:t>16, 15, 13, 11, 13, 11</a:t>
            </a:r>
          </a:p>
          <a:p>
            <a:r>
              <a:rPr lang="sr-Latn-RS" sz="2000" dirty="0"/>
              <a:t>Poduzorak 2: </a:t>
            </a:r>
            <a:r>
              <a:rPr lang="sr-Latn-RS" sz="2000" dirty="0">
                <a:solidFill>
                  <a:srgbClr val="00B050"/>
                </a:solidFill>
              </a:rPr>
              <a:t>10, 11, 10, 9, 8, 12</a:t>
            </a:r>
          </a:p>
        </p:txBody>
      </p:sp>
    </p:spTree>
    <p:extLst>
      <p:ext uri="{BB962C8B-B14F-4D97-AF65-F5344CB8AC3E}">
        <p14:creationId xmlns:p14="http://schemas.microsoft.com/office/powerpoint/2010/main" val="314955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Jackknifing primeri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Deljenje uzorka na tri dela</a:t>
            </a:r>
          </a:p>
          <a:p>
            <a:endParaRPr lang="sr-Latn-RS" sz="2000" dirty="0"/>
          </a:p>
          <a:p>
            <a:r>
              <a:rPr lang="sr-Latn-RS" sz="2000" dirty="0"/>
              <a:t>Originalni uzorak: </a:t>
            </a:r>
          </a:p>
          <a:p>
            <a:r>
              <a:rPr lang="sr-Latn-RS" sz="2000" dirty="0"/>
              <a:t>10, 11, 10, 9, 8, 12, 16, 15, 13, 11, 13, 11</a:t>
            </a:r>
          </a:p>
          <a:p>
            <a:endParaRPr lang="sr-Latn-RS" sz="2000" dirty="0"/>
          </a:p>
          <a:p>
            <a:r>
              <a:rPr lang="sr-Latn-RS" sz="2000" dirty="0"/>
              <a:t>Grupa 1: </a:t>
            </a:r>
            <a:r>
              <a:rPr lang="sr-Latn-RS" sz="2000" dirty="0">
                <a:solidFill>
                  <a:srgbClr val="00B050"/>
                </a:solidFill>
              </a:rPr>
              <a:t>10, 11, 10, 9</a:t>
            </a:r>
          </a:p>
          <a:p>
            <a:r>
              <a:rPr lang="sr-Latn-RS" sz="2000" dirty="0"/>
              <a:t>Grupa 2: </a:t>
            </a:r>
            <a:r>
              <a:rPr lang="sr-Latn-RS" sz="2000" dirty="0">
                <a:solidFill>
                  <a:srgbClr val="7030A0"/>
                </a:solidFill>
              </a:rPr>
              <a:t>8, 12, 16, 15</a:t>
            </a:r>
          </a:p>
          <a:p>
            <a:r>
              <a:rPr lang="sr-Latn-RS" sz="2000" dirty="0"/>
              <a:t>Grupa 3: </a:t>
            </a:r>
            <a:r>
              <a:rPr lang="sr-Latn-RS" sz="2000" dirty="0">
                <a:solidFill>
                  <a:srgbClr val="FFC000"/>
                </a:solidFill>
              </a:rPr>
              <a:t>13, 11, 13, 11</a:t>
            </a:r>
          </a:p>
          <a:p>
            <a:endParaRPr lang="sr-Latn-RS" sz="2000" dirty="0">
              <a:solidFill>
                <a:srgbClr val="FFC000"/>
              </a:solidFill>
            </a:endParaRPr>
          </a:p>
          <a:p>
            <a:r>
              <a:rPr lang="sr-Latn-RS" sz="2000" dirty="0"/>
              <a:t>Poduzorak 1: </a:t>
            </a:r>
            <a:r>
              <a:rPr lang="sr-Latn-RS" sz="2000" dirty="0">
                <a:solidFill>
                  <a:srgbClr val="7030A0"/>
                </a:solidFill>
              </a:rPr>
              <a:t>8, 12, 16, 15, </a:t>
            </a:r>
            <a:r>
              <a:rPr lang="sr-Latn-RS" sz="2000" dirty="0">
                <a:solidFill>
                  <a:srgbClr val="FFC000"/>
                </a:solidFill>
              </a:rPr>
              <a:t>13, 11, 13, 11</a:t>
            </a:r>
          </a:p>
          <a:p>
            <a:r>
              <a:rPr lang="sr-Latn-RS" sz="2000" dirty="0"/>
              <a:t>Poduzorak 2: </a:t>
            </a:r>
            <a:r>
              <a:rPr lang="sr-Latn-RS" sz="2000" dirty="0">
                <a:solidFill>
                  <a:srgbClr val="00B050"/>
                </a:solidFill>
              </a:rPr>
              <a:t>10, 11, 10, 9, </a:t>
            </a:r>
            <a:r>
              <a:rPr lang="sr-Latn-RS" sz="2000" dirty="0">
                <a:solidFill>
                  <a:srgbClr val="FFC000"/>
                </a:solidFill>
              </a:rPr>
              <a:t>13, 11, 13, 11</a:t>
            </a:r>
            <a:endParaRPr lang="sr-Latn-RS" sz="2000" dirty="0"/>
          </a:p>
          <a:p>
            <a:r>
              <a:rPr lang="sr-Latn-RS" sz="2000" dirty="0"/>
              <a:t>Poduzorak 3: </a:t>
            </a:r>
            <a:r>
              <a:rPr lang="sr-Latn-RS" sz="2000" dirty="0">
                <a:solidFill>
                  <a:srgbClr val="00B050"/>
                </a:solidFill>
              </a:rPr>
              <a:t>10, 11, 10, 9, </a:t>
            </a:r>
            <a:r>
              <a:rPr lang="sr-Latn-RS" sz="2000" dirty="0">
                <a:solidFill>
                  <a:srgbClr val="7030A0"/>
                </a:solidFill>
              </a:rPr>
              <a:t>8, 12, 16, 15</a:t>
            </a:r>
          </a:p>
        </p:txBody>
      </p:sp>
    </p:spTree>
    <p:extLst>
      <p:ext uri="{BB962C8B-B14F-4D97-AF65-F5344CB8AC3E}">
        <p14:creationId xmlns:p14="http://schemas.microsoft.com/office/powerpoint/2010/main" val="141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Jackknifing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Najčešće se uzorak deli na onoliko grupa koliko ima jedinica</a:t>
            </a:r>
          </a:p>
          <a:p>
            <a:r>
              <a:rPr lang="sr-Latn-RS" sz="2000" dirty="0"/>
              <a:t>Svaka grupa sadrži po jednu jedinicu</a:t>
            </a:r>
          </a:p>
          <a:p>
            <a:r>
              <a:rPr lang="sr-Latn-RS" sz="2000" dirty="0"/>
              <a:t>Novi uzorci sadrže sve jedinice osim jedne</a:t>
            </a:r>
          </a:p>
          <a:p>
            <a:r>
              <a:rPr lang="sr-Latn-RS" sz="2000" dirty="0"/>
              <a:t>N</a:t>
            </a:r>
            <a:r>
              <a:rPr lang="sr-Latn-RS" sz="2000" baseline="-25000" dirty="0"/>
              <a:t>j</a:t>
            </a:r>
            <a:r>
              <a:rPr lang="sr-Latn-RS" sz="2000" dirty="0"/>
              <a:t> = N – 1</a:t>
            </a:r>
          </a:p>
          <a:p>
            <a:r>
              <a:rPr lang="sr-Latn-RS" sz="2000" dirty="0"/>
              <a:t>Metoda „izostavi jednog“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663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Jackknifing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Kreira se tačno onoliko uzoraka koliko originalni uzorak ima jedinica</a:t>
            </a:r>
          </a:p>
          <a:p>
            <a:r>
              <a:rPr lang="sr-Latn-RS" sz="2000" dirty="0"/>
              <a:t>Veličina novog uzorka je uvek manja od veličine originalnog</a:t>
            </a:r>
          </a:p>
          <a:p>
            <a:r>
              <a:rPr lang="sr-Latn-RS" sz="2000" dirty="0"/>
              <a:t>Svaka jedinica izostavljena samo u jednom poduzorku</a:t>
            </a:r>
          </a:p>
          <a:p>
            <a:endParaRPr lang="sr-Latn-RS" sz="2000" dirty="0"/>
          </a:p>
          <a:p>
            <a:r>
              <a:rPr lang="sr-Latn-RS" sz="2000" dirty="0"/>
              <a:t>Najčešće se koristi kod postupaka koji se bave klasifikacijom entiteta, npr. diskriminaciona analiza ili logistička regresija</a:t>
            </a:r>
            <a:endParaRPr lang="sr-Cyrl-RS" sz="2000" dirty="0"/>
          </a:p>
          <a:p>
            <a:r>
              <a:rPr lang="en-US" sz="2000" dirty="0"/>
              <a:t>Mo</a:t>
            </a:r>
            <a:r>
              <a:rPr lang="sr-Latn-RS" sz="2000" dirty="0" err="1"/>
              <a:t>že</a:t>
            </a:r>
            <a:r>
              <a:rPr lang="sr-Latn-RS" sz="2000" dirty="0"/>
              <a:t> se koristiti i kao analiza osetljivosti rezultata na </a:t>
            </a:r>
            <a:r>
              <a:rPr lang="sr-Latn-RS" sz="2000" dirty="0" err="1"/>
              <a:t>outliere</a:t>
            </a:r>
            <a:r>
              <a:rPr lang="sr-Latn-RS" sz="2000" dirty="0"/>
              <a:t> (da li efekat koji dobijamo ostaje isti i ako izbacimo pojedinačnog ispitanika)</a:t>
            </a:r>
          </a:p>
        </p:txBody>
      </p:sp>
    </p:spTree>
    <p:extLst>
      <p:ext uri="{BB962C8B-B14F-4D97-AF65-F5344CB8AC3E}">
        <p14:creationId xmlns:p14="http://schemas.microsoft.com/office/powerpoint/2010/main" val="10610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Parametrijska statistika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Parametrijska statistika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Postavlja više preduslova/pretpostavki:</a:t>
            </a:r>
          </a:p>
          <a:p>
            <a:pPr lvl="1"/>
            <a:r>
              <a:rPr lang="en-US" sz="1600" dirty="0"/>
              <a:t>I</a:t>
            </a:r>
            <a:r>
              <a:rPr lang="sr-Latn-RS" sz="1600" dirty="0"/>
              <a:t>ntervalni ili racio podaci</a:t>
            </a:r>
          </a:p>
          <a:p>
            <a:pPr lvl="1"/>
            <a:r>
              <a:rPr lang="en-US" sz="1600" dirty="0"/>
              <a:t>N</a:t>
            </a:r>
            <a:r>
              <a:rPr lang="sr-Latn-RS" sz="1600" dirty="0"/>
              <a:t>ormalne distrubucije varijabli</a:t>
            </a:r>
          </a:p>
          <a:p>
            <a:pPr lvl="1"/>
            <a:r>
              <a:rPr lang="en-US" sz="1600" dirty="0"/>
              <a:t>N</a:t>
            </a:r>
            <a:r>
              <a:rPr lang="sr-Latn-RS" sz="1600" dirty="0" err="1"/>
              <a:t>ezavisne</a:t>
            </a:r>
            <a:r>
              <a:rPr lang="sr-Latn-RS" sz="1600" dirty="0"/>
              <a:t> varijable</a:t>
            </a:r>
          </a:p>
          <a:p>
            <a:pPr lvl="1"/>
            <a:r>
              <a:rPr lang="en-US" sz="1600" dirty="0"/>
              <a:t>H</a:t>
            </a:r>
            <a:r>
              <a:rPr lang="sr-Latn-RS" sz="1600" dirty="0"/>
              <a:t>omogenost varijansi</a:t>
            </a:r>
          </a:p>
          <a:p>
            <a:endParaRPr lang="sr-Latn-RS" sz="2000" dirty="0"/>
          </a:p>
          <a:p>
            <a:r>
              <a:rPr lang="en-US" sz="2000" dirty="0"/>
              <a:t>V</a:t>
            </a:r>
            <a:r>
              <a:rPr lang="sr-Latn-RS" sz="2000" dirty="0"/>
              <a:t>eća snaga, koristi se više dostupnih informacija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/>
              <a:t>Neparametrijska statistika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Postavlja manje preduslova/pretpostavki:</a:t>
            </a:r>
          </a:p>
          <a:p>
            <a:pPr lvl="1"/>
            <a:r>
              <a:rPr lang="en-US" sz="1600" dirty="0"/>
              <a:t>N</a:t>
            </a:r>
            <a:r>
              <a:rPr lang="sr-Latn-RS" sz="1600" dirty="0"/>
              <a:t>ominalni ili ordinalni podaci</a:t>
            </a:r>
          </a:p>
          <a:p>
            <a:pPr lvl="1"/>
            <a:r>
              <a:rPr lang="en-US" sz="1600" dirty="0"/>
              <a:t>B</a:t>
            </a:r>
            <a:r>
              <a:rPr lang="sr-Latn-RS" sz="1600" dirty="0"/>
              <a:t>ilo kakve distribucije</a:t>
            </a:r>
          </a:p>
          <a:p>
            <a:pPr lvl="1"/>
            <a:r>
              <a:rPr lang="en-US" sz="1600" dirty="0"/>
              <a:t>B</a:t>
            </a:r>
            <a:r>
              <a:rPr lang="sr-Latn-RS" sz="1600" dirty="0"/>
              <a:t>ilo kakvi odnosi varijabli</a:t>
            </a:r>
          </a:p>
          <a:p>
            <a:pPr lvl="1"/>
            <a:r>
              <a:rPr lang="en-US" sz="1600" dirty="0"/>
              <a:t>B</a:t>
            </a:r>
            <a:r>
              <a:rPr lang="sr-Latn-RS" sz="1600" dirty="0"/>
              <a:t>ilo kakve varijanse</a:t>
            </a:r>
          </a:p>
          <a:p>
            <a:endParaRPr lang="sr-Latn-RS" sz="2000" dirty="0"/>
          </a:p>
          <a:p>
            <a:r>
              <a:rPr lang="en-US" sz="2000" dirty="0"/>
              <a:t>R</a:t>
            </a:r>
            <a:r>
              <a:rPr lang="sr-Latn-RS" sz="2000" dirty="0"/>
              <a:t>obusnija, jednostavnija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Bootstrapping vs. jackknifing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Bootstrapping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Uzorkovanje sa vraćanjem</a:t>
            </a:r>
          </a:p>
          <a:p>
            <a:r>
              <a:rPr lang="sr-Latn-RS" sz="2000" dirty="0"/>
              <a:t>Ponavljanje na istim podacima ne daje uvek iste rezultate</a:t>
            </a:r>
          </a:p>
          <a:p>
            <a:r>
              <a:rPr lang="sr-Latn-RS" sz="2000" dirty="0"/>
              <a:t>Broj novih uzoraka je potencijalno neograničen</a:t>
            </a:r>
          </a:p>
          <a:p>
            <a:r>
              <a:rPr lang="sr-Latn-RS" sz="2000" dirty="0"/>
              <a:t>Veličina novog uzorka jednaka je veličini originalnog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/>
              <a:t>Jackknifing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Uzorkovanje bez vraćanja</a:t>
            </a:r>
          </a:p>
          <a:p>
            <a:r>
              <a:rPr lang="sr-Latn-RS" sz="2000" dirty="0"/>
              <a:t>Ponavljanje na istim podacima uvek daje iste rezultate</a:t>
            </a:r>
            <a:endParaRPr lang="en-US" sz="2000" dirty="0"/>
          </a:p>
          <a:p>
            <a:r>
              <a:rPr lang="sr-Latn-RS" sz="2000" dirty="0"/>
              <a:t>Broj novih uzoraka je maksimalno jednak broju jedinica u uzorku</a:t>
            </a:r>
          </a:p>
          <a:p>
            <a:r>
              <a:rPr lang="sr-Latn-RS" sz="2000" dirty="0"/>
              <a:t>Veličina novog uzorka za jedan je manja od originalnog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79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Metode kros-validacije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Osnovna ideja kros-validacije jeste da deo uzorka služi za postavljanje modela, dok se drugi deo uzorka koristi za testiranje modela</a:t>
            </a:r>
          </a:p>
          <a:p>
            <a:r>
              <a:rPr lang="sr-Latn-RS" sz="2000" dirty="0"/>
              <a:t>Na taj način se procenjuje </a:t>
            </a:r>
            <a:r>
              <a:rPr lang="sr-Latn-RS" sz="2000" dirty="0" err="1"/>
              <a:t>generalizabilnost</a:t>
            </a:r>
            <a:r>
              <a:rPr lang="sr-Latn-RS" sz="2000" dirty="0"/>
              <a:t> nalaza</a:t>
            </a:r>
          </a:p>
          <a:p>
            <a:endParaRPr lang="sr-Latn-RS" sz="2000" dirty="0"/>
          </a:p>
          <a:p>
            <a:r>
              <a:rPr lang="sr-Latn-RS" sz="2000" dirty="0"/>
              <a:t>Najčešće se koriste za </a:t>
            </a:r>
            <a:r>
              <a:rPr lang="sr-Latn-RS" sz="2000" dirty="0" err="1"/>
              <a:t>prediktivne</a:t>
            </a:r>
            <a:r>
              <a:rPr lang="sr-Latn-RS" sz="2000" dirty="0"/>
              <a:t> modele jer ovi modeli često pate od „overfitting“-a</a:t>
            </a:r>
          </a:p>
          <a:p>
            <a:r>
              <a:rPr lang="sr-Latn-RS" sz="2000" dirty="0"/>
              <a:t>Modeli previše dobro odgovaraju podacima na kojima su generisani</a:t>
            </a:r>
          </a:p>
          <a:p>
            <a:pPr lvl="1"/>
            <a:r>
              <a:rPr lang="sr-Latn-RS" sz="1800" dirty="0"/>
              <a:t>Mali uzorak</a:t>
            </a:r>
          </a:p>
          <a:p>
            <a:pPr lvl="1"/>
            <a:r>
              <a:rPr lang="sr-Latn-RS" sz="1800" dirty="0"/>
              <a:t>Veliki broj parametara</a:t>
            </a:r>
          </a:p>
        </p:txBody>
      </p:sp>
    </p:spTree>
    <p:extLst>
      <p:ext uri="{BB962C8B-B14F-4D97-AF65-F5344CB8AC3E}">
        <p14:creationId xmlns:p14="http://schemas.microsoft.com/office/powerpoint/2010/main" val="170163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Metode kros-validacije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Kompletni set podataka se deli na k poduzoraka</a:t>
            </a:r>
          </a:p>
          <a:p>
            <a:r>
              <a:rPr lang="sr-Latn-RS" sz="2000" dirty="0"/>
              <a:t>Jedan ili više poduzoraka se koriste za kreiranje modela – „training set“</a:t>
            </a:r>
          </a:p>
          <a:p>
            <a:r>
              <a:rPr lang="sr-Latn-RS" sz="2000" dirty="0"/>
              <a:t>Jedan ili više poduzoraka se koriste za proveru modela – „testing / validation set“ </a:t>
            </a:r>
          </a:p>
          <a:p>
            <a:endParaRPr lang="sr-Latn-RS" sz="2000" dirty="0"/>
          </a:p>
          <a:p>
            <a:r>
              <a:rPr lang="sr-Latn-RS" sz="2000" dirty="0"/>
              <a:t>Razlikujemo dve vrste metoda kros-validacije:</a:t>
            </a:r>
          </a:p>
          <a:p>
            <a:pPr lvl="1"/>
            <a:r>
              <a:rPr lang="sr-Latn-RS" sz="1800" dirty="0"/>
              <a:t>Iscrpna kros-validacija (exhaustive)</a:t>
            </a:r>
          </a:p>
          <a:p>
            <a:pPr lvl="1"/>
            <a:r>
              <a:rPr lang="sr-Latn-RS" sz="1800" dirty="0"/>
              <a:t>Neiscrpna kros-validacija (non-exhaustive)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9362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Metode kros-validacije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Iscrpna kros-validacija – koriste se svi mogući načini podele podataka na training set i testing set</a:t>
            </a:r>
          </a:p>
          <a:p>
            <a:pPr lvl="1"/>
            <a:r>
              <a:rPr lang="sr-Latn-RS" sz="1800" dirty="0"/>
              <a:t>„Izostavi jednog“ kros-validacija (leave-one-out)</a:t>
            </a:r>
          </a:p>
          <a:p>
            <a:pPr lvl="2"/>
            <a:r>
              <a:rPr lang="sr-Latn-RS" sz="1600" dirty="0"/>
              <a:t>Jedan slučaj se uzima kao testing set, svi ostali su training set</a:t>
            </a:r>
          </a:p>
          <a:p>
            <a:pPr lvl="2"/>
            <a:r>
              <a:rPr lang="sr-Latn-RS" sz="1600" dirty="0"/>
              <a:t>Onoliko iteracija koliko ima slučajeva</a:t>
            </a:r>
          </a:p>
          <a:p>
            <a:pPr lvl="1"/>
            <a:r>
              <a:rPr lang="sr-Latn-RS" sz="1800" dirty="0"/>
              <a:t>„Izostavi p“ kros-validacija (leave-p-out)</a:t>
            </a:r>
          </a:p>
          <a:p>
            <a:pPr lvl="2"/>
            <a:r>
              <a:rPr lang="sr-Latn-RS" sz="1600" dirty="0"/>
              <a:t>Opštija metoda</a:t>
            </a:r>
          </a:p>
          <a:p>
            <a:pPr lvl="2"/>
            <a:r>
              <a:rPr lang="sr-Latn-RS" sz="1600" dirty="0"/>
              <a:t>P slučajeva se koriste kao testing set, svi ostali kao training</a:t>
            </a:r>
          </a:p>
          <a:p>
            <a:pPr lvl="2"/>
            <a:r>
              <a:rPr lang="sr-Latn-RS" sz="1600" dirty="0"/>
              <a:t>Ako je uzorak veliki i p relativno veliko – broj mogućih p poduzoraka (kombinacija) postaje izrazito veliki</a:t>
            </a:r>
          </a:p>
          <a:p>
            <a:pPr lvl="2"/>
            <a:r>
              <a:rPr lang="sr-Latn-RS" sz="1600" dirty="0"/>
              <a:t>Komputacione teškoće</a:t>
            </a:r>
          </a:p>
        </p:txBody>
      </p:sp>
    </p:spTree>
    <p:extLst>
      <p:ext uri="{BB962C8B-B14F-4D97-AF65-F5344CB8AC3E}">
        <p14:creationId xmlns:p14="http://schemas.microsoft.com/office/powerpoint/2010/main" val="330976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Metode kros-validacije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Neiscrpna kros-validacija – ne koriste se svi mogući načini podele uzorka, već se pravi aproksimacija</a:t>
            </a:r>
            <a:endParaRPr lang="en-US" sz="2000" dirty="0"/>
          </a:p>
          <a:p>
            <a:pPr lvl="1"/>
            <a:r>
              <a:rPr lang="sr-Latn-RS" sz="1800" dirty="0"/>
              <a:t>Dvostruka kros-validacija (two-fold)</a:t>
            </a:r>
          </a:p>
          <a:p>
            <a:pPr lvl="2"/>
            <a:r>
              <a:rPr lang="sr-Latn-RS" sz="1600" dirty="0"/>
              <a:t>Podelimo uzorak na dva dela</a:t>
            </a:r>
          </a:p>
          <a:p>
            <a:pPr lvl="2"/>
            <a:r>
              <a:rPr lang="sr-Latn-RS" sz="1600" dirty="0"/>
              <a:t>Svaki poduzorak se koristi i kao training i kao testing </a:t>
            </a:r>
          </a:p>
          <a:p>
            <a:pPr lvl="2"/>
            <a:r>
              <a:rPr lang="sr-Latn-RS" sz="1600" dirty="0"/>
              <a:t>Ukupno dve provere</a:t>
            </a:r>
          </a:p>
          <a:p>
            <a:pPr lvl="1"/>
            <a:r>
              <a:rPr lang="sr-Latn-RS" sz="1800" dirty="0"/>
              <a:t>k-struka kros-validacija (k-fold)</a:t>
            </a:r>
          </a:p>
          <a:p>
            <a:pPr lvl="2"/>
            <a:r>
              <a:rPr lang="sr-Latn-RS" sz="1600" dirty="0"/>
              <a:t>Delimo uzorak na k delova</a:t>
            </a:r>
          </a:p>
          <a:p>
            <a:pPr lvl="2"/>
            <a:r>
              <a:rPr lang="sr-Latn-RS" sz="1600" dirty="0"/>
              <a:t>k-1 uzoraka se koriste za training, dok se preostali set koristi za testing </a:t>
            </a:r>
          </a:p>
          <a:p>
            <a:pPr lvl="2"/>
            <a:r>
              <a:rPr lang="sr-Latn-RS" sz="1600" dirty="0"/>
              <a:t>Ukupno k provera</a:t>
            </a:r>
          </a:p>
          <a:p>
            <a:pPr lvl="1"/>
            <a:r>
              <a:rPr lang="sr-Latn-RS" sz="1800" dirty="0"/>
              <a:t>Ponovljeno slučajno poduzorkovanje</a:t>
            </a:r>
          </a:p>
          <a:p>
            <a:pPr lvl="2"/>
            <a:r>
              <a:rPr lang="sr-Latn-RS" sz="1600" dirty="0"/>
              <a:t>Monte Carlo kros-validacija</a:t>
            </a:r>
          </a:p>
          <a:p>
            <a:pPr lvl="2"/>
            <a:r>
              <a:rPr lang="sr-Latn-RS" sz="1600" dirty="0"/>
              <a:t>Podaci se slučajnim putem dele na training i testing set</a:t>
            </a:r>
          </a:p>
          <a:p>
            <a:pPr lvl="2"/>
            <a:r>
              <a:rPr lang="sr-Latn-RS" sz="1600" dirty="0"/>
              <a:t>Postupak se ponavlja željeni broj puta</a:t>
            </a:r>
          </a:p>
          <a:p>
            <a:pPr lvl="2"/>
            <a:r>
              <a:rPr lang="sr-Latn-RS" sz="1600" dirty="0"/>
              <a:t>Broj iteracija nezavistan od proporcije slučajeva u testing setu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7216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Kros-validacija i jackknife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Postupak „izostavi jednog“ spada u iscrpne metode kros-validacije</a:t>
            </a:r>
          </a:p>
          <a:p>
            <a:r>
              <a:rPr lang="sr-Latn-RS" sz="2000" dirty="0"/>
              <a:t>Ova metoda se koristi i u jackknife-u</a:t>
            </a:r>
          </a:p>
          <a:p>
            <a:r>
              <a:rPr lang="sr-Latn-RS" sz="2000" dirty="0"/>
              <a:t>Šta je razlika?</a:t>
            </a:r>
          </a:p>
          <a:p>
            <a:pPr lvl="1"/>
            <a:r>
              <a:rPr lang="sr-Latn-RS" sz="1800" dirty="0" err="1"/>
              <a:t>Jackknife</a:t>
            </a:r>
            <a:r>
              <a:rPr lang="sr-Latn-RS" sz="1800" dirty="0"/>
              <a:t> testira model na poduzorku koji smo zadržali (N-1), dok se u kros-</a:t>
            </a:r>
            <a:r>
              <a:rPr lang="sr-Latn-RS" sz="1800" dirty="0" err="1"/>
              <a:t>validaciji</a:t>
            </a:r>
            <a:r>
              <a:rPr lang="sr-Latn-RS" sz="1800" dirty="0"/>
              <a:t> na tom </a:t>
            </a:r>
            <a:r>
              <a:rPr lang="sr-Latn-RS" sz="1800" dirty="0" err="1"/>
              <a:t>poduzorku</a:t>
            </a:r>
            <a:r>
              <a:rPr lang="sr-Latn-RS" sz="1800" dirty="0"/>
              <a:t> (N-1) računaju vrednosti („treniranje“), ali se model testira na preostalom slučaju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5806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Monte Carlo metode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76600"/>
          </a:xfrm>
        </p:spPr>
        <p:txBody>
          <a:bodyPr>
            <a:normAutofit/>
          </a:bodyPr>
          <a:lstStyle/>
          <a:p>
            <a:r>
              <a:rPr lang="sr-Latn-RS" sz="2000" dirty="0"/>
              <a:t>Takođe počivaju na kreiranju velikog broja novih uzoraka</a:t>
            </a:r>
          </a:p>
          <a:p>
            <a:r>
              <a:rPr lang="sr-Latn-RS" sz="2000" dirty="0"/>
              <a:t>ALI se ovi uzorci ne kreiraju izvlačenjem iz nekog postojećeg uzorka, već se definiše teorijska distribucija iz koje se vrši slučajno uzorkovanje</a:t>
            </a:r>
          </a:p>
          <a:p>
            <a:r>
              <a:rPr lang="sr-Latn-RS" sz="2000" dirty="0"/>
              <a:t>Specifikuje se distribucija sa poznatim karakteristikama, pa se slučajno uzorkuje iz nje</a:t>
            </a:r>
          </a:p>
          <a:p>
            <a:endParaRPr lang="sr-Latn-RS" sz="2000" dirty="0"/>
          </a:p>
          <a:p>
            <a:r>
              <a:rPr lang="sr-Latn-RS" sz="2000" dirty="0"/>
              <a:t>Nazivaju se metodama simulacije</a:t>
            </a:r>
          </a:p>
          <a:p>
            <a:endParaRPr lang="sr-Latn-RS" sz="200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649AABC-7276-49ED-AF9F-B51D67013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95800"/>
            <a:ext cx="3485936" cy="219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46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Monte Carlo metode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Često se koriste da bi se ispitala osetljivost određenih statističkih testova na neispunjenost određenih pretpostavki / uslova analize</a:t>
            </a:r>
          </a:p>
          <a:p>
            <a:r>
              <a:rPr lang="sr-Latn-RS" sz="2000" dirty="0"/>
              <a:t>Npr. t-test za nezavisne uzorke je veoma otporan na heterogenost varijansi, ako je uzorak veliki i grupe su ujednačene</a:t>
            </a:r>
          </a:p>
          <a:p>
            <a:r>
              <a:rPr lang="sr-Latn-RS" sz="2000" dirty="0"/>
              <a:t>Ali je veoma osetljiv na heterogenost ako je uzorak mali i grupe neujednačene</a:t>
            </a:r>
          </a:p>
          <a:p>
            <a:r>
              <a:rPr lang="sr-Latn-RS" sz="2000" dirty="0"/>
              <a:t>Monte Carlo metode daju procenu veličine i smera pristrasnosti u slučaju kada su uslovi analize narušeni</a:t>
            </a:r>
          </a:p>
          <a:p>
            <a:endParaRPr lang="sr-Latn-RS" sz="2000" dirty="0"/>
          </a:p>
          <a:p>
            <a:r>
              <a:rPr lang="sr-Latn-RS" sz="2000" dirty="0"/>
              <a:t>Monte Carlo metode se mogu kombinovati sa bootstrap-om tako što se uzorkuje iz simulirane distribucije dobijene na osnovu uzoračkih vrednosti</a:t>
            </a:r>
          </a:p>
        </p:txBody>
      </p:sp>
    </p:spTree>
    <p:extLst>
      <p:ext uri="{BB962C8B-B14F-4D97-AF65-F5344CB8AC3E}">
        <p14:creationId xmlns:p14="http://schemas.microsoft.com/office/powerpoint/2010/main" val="145486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Poduzorkovanje – za i protiv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Prednosti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RS" sz="1800" dirty="0"/>
              <a:t>Minimum pretpostavki – uzorak razumno dobro predstavlja populaciju</a:t>
            </a:r>
          </a:p>
          <a:p>
            <a:r>
              <a:rPr lang="sr-Latn-RS" sz="1800" dirty="0"/>
              <a:t>Dobro rade i na malim i velikim uzorcima</a:t>
            </a:r>
          </a:p>
          <a:p>
            <a:r>
              <a:rPr lang="sr-Latn-RS" sz="1800" dirty="0"/>
              <a:t>Univerzalne su – mogu se primeniti u velikom broju analiza</a:t>
            </a:r>
          </a:p>
          <a:p>
            <a:r>
              <a:rPr lang="sr-Latn-RS" sz="1800" dirty="0"/>
              <a:t>Govore o „unutrašnjoj“ replikabilnosti / generalizabilnosti nalaza</a:t>
            </a:r>
          </a:p>
          <a:p>
            <a:r>
              <a:rPr lang="sr-Latn-RS" sz="1800" dirty="0"/>
              <a:t>Ne zahtevaju posebne / dodatne resurse</a:t>
            </a:r>
          </a:p>
          <a:p>
            <a:r>
              <a:rPr lang="sr-Latn-RS" sz="1800" dirty="0"/>
              <a:t>Daju dodatne informacije</a:t>
            </a:r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/>
              <a:t>Mane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Samo „vrtimo“ iste podatke u krug</a:t>
            </a:r>
          </a:p>
          <a:p>
            <a:r>
              <a:rPr lang="sr-Latn-RS" sz="2000" dirty="0"/>
              <a:t>Ako je uzorak loš, greška se može i povećati</a:t>
            </a:r>
          </a:p>
          <a:p>
            <a:endParaRPr lang="sr-Latn-RS" sz="2000" dirty="0"/>
          </a:p>
          <a:p>
            <a:r>
              <a:rPr lang="sr-Latn-RS" sz="2000" dirty="0"/>
              <a:t>Ako je uzorak loš – parametrijska procena će isto biti pogrešna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187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Bootstrapping u SPSS-u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Implementiran u veliki broj procedura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4400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42457"/>
            <a:ext cx="44386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23" y="2590800"/>
            <a:ext cx="503872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63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sr-Latn-RS" dirty="0"/>
              <a:t>arametrijska statistika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000" dirty="0"/>
              <a:t>K</a:t>
            </a:r>
            <a:r>
              <a:rPr lang="sr-Latn-RS" sz="2000" dirty="0"/>
              <a:t>onkretni statistički postupci (pret)postavljaju i dodatne uslove </a:t>
            </a:r>
          </a:p>
          <a:p>
            <a:pPr lvl="1"/>
            <a:r>
              <a:rPr lang="en-US" sz="1800" dirty="0"/>
              <a:t>H</a:t>
            </a:r>
            <a:r>
              <a:rPr lang="sr-Latn-RS" sz="1800" dirty="0"/>
              <a:t>omoscedastičnost varijanse (varijansa greške je jednaka na svim nivoima nezavisne varijable)</a:t>
            </a:r>
          </a:p>
          <a:p>
            <a:pPr lvl="1"/>
            <a:r>
              <a:rPr lang="en-US" sz="1800" dirty="0"/>
              <a:t>K</a:t>
            </a:r>
            <a:r>
              <a:rPr lang="sr-Latn-RS" sz="1800" dirty="0"/>
              <a:t>orelacija kovarijata i kriterijuma je ista na svim nivoima prediktora</a:t>
            </a:r>
          </a:p>
          <a:p>
            <a:pPr lvl="1"/>
            <a:r>
              <a:rPr lang="en-US" sz="1800" dirty="0"/>
              <a:t>M</a:t>
            </a:r>
            <a:r>
              <a:rPr lang="sr-Latn-RS" sz="1800" dirty="0" err="1"/>
              <a:t>ultivarijantna</a:t>
            </a:r>
            <a:r>
              <a:rPr lang="sr-Latn-RS" sz="1800" dirty="0"/>
              <a:t> normalnost</a:t>
            </a:r>
          </a:p>
          <a:p>
            <a:pPr lvl="1"/>
            <a:endParaRPr lang="sr-Latn-RS" sz="1800" dirty="0"/>
          </a:p>
          <a:p>
            <a:r>
              <a:rPr lang="sr-Latn-RS" sz="2000" dirty="0"/>
              <a:t>Jako je važno da uslovi budu ispunjeni</a:t>
            </a:r>
          </a:p>
          <a:p>
            <a:r>
              <a:rPr lang="en-US" sz="2000" dirty="0"/>
              <a:t>U</a:t>
            </a:r>
            <a:r>
              <a:rPr lang="sr-Latn-RS" sz="2000" dirty="0"/>
              <a:t> suprotnom, zaključci koje donosimo nisu validni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Bootstrapping u SPSS-u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801" y="1673225"/>
            <a:ext cx="386739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Prvo čekiramo opciju da želimo da izvršimo bootstrapping</a:t>
            </a:r>
          </a:p>
          <a:p>
            <a:r>
              <a:rPr lang="sr-Latn-RS" sz="2000" dirty="0"/>
              <a:t>Definišemo broj uzoraka koji treba generisati</a:t>
            </a:r>
          </a:p>
          <a:p>
            <a:r>
              <a:rPr lang="sr-Latn-RS" sz="2000" dirty="0"/>
              <a:t>Preporučeni minimum je 1000, ali može i više (pozitivan ceo broj)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533400" y="1981200"/>
            <a:ext cx="3962400" cy="5334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2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Bootstrapping u SPSS-u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801" y="1673225"/>
            <a:ext cx="386739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Set seed for Mersenne Twister</a:t>
            </a:r>
          </a:p>
          <a:p>
            <a:r>
              <a:rPr lang="sr-Latn-RS" sz="2000" dirty="0" err="1"/>
              <a:t>Seed</a:t>
            </a:r>
            <a:r>
              <a:rPr lang="sr-Latn-RS" sz="2000" dirty="0"/>
              <a:t> je početna tačka za random number generator</a:t>
            </a:r>
          </a:p>
          <a:p>
            <a:r>
              <a:rPr lang="sr-Latn-RS" sz="2000" dirty="0"/>
              <a:t>Ako upišemo seed 0, dobijamo random seed</a:t>
            </a:r>
          </a:p>
          <a:p>
            <a:r>
              <a:rPr lang="sr-Latn-RS" sz="2000" dirty="0"/>
              <a:t>U suprotnom, isti broj uvek daje iste rezultate</a:t>
            </a:r>
          </a:p>
          <a:p>
            <a:r>
              <a:rPr lang="sr-Latn-RS" sz="2000" dirty="0"/>
              <a:t>Važno ako želimo da postignemo </a:t>
            </a:r>
            <a:r>
              <a:rPr lang="sr-Latn-RS" sz="2000" dirty="0" err="1"/>
              <a:t>reproducibilnost</a:t>
            </a:r>
            <a:r>
              <a:rPr lang="sr-Latn-RS" sz="2000" dirty="0"/>
              <a:t> nalaza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33400" y="2514600"/>
            <a:ext cx="3962400" cy="5334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2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Bootstrapping u SPSS-u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801" y="1673225"/>
            <a:ext cx="386739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Interval poverenja</a:t>
            </a:r>
          </a:p>
          <a:p>
            <a:r>
              <a:rPr lang="sr-Latn-RS" sz="2000" dirty="0"/>
              <a:t>Default CI je 95%, ali se može menjati</a:t>
            </a:r>
          </a:p>
          <a:p>
            <a:r>
              <a:rPr lang="sr-Latn-RS" sz="2000" dirty="0"/>
              <a:t>Opcija percentile prosto uzima percentile kao donju / gornju granicu (2.5% i 97.5% ili 0.5% i 99.5%)</a:t>
            </a:r>
          </a:p>
          <a:p>
            <a:r>
              <a:rPr lang="sr-Latn-RS" sz="2000" dirty="0"/>
              <a:t>BCa je opcija koja koriguje za pristrasnost – preciznija, ali treba više vremena da se izračuna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33400" y="3048000"/>
            <a:ext cx="3962400" cy="990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2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Bootstrapping u SPSS-u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801" y="1673225"/>
            <a:ext cx="386739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sr-Latn-RS" sz="1800" dirty="0"/>
              <a:t>Tip uzorkovanja</a:t>
            </a:r>
          </a:p>
          <a:p>
            <a:r>
              <a:rPr lang="sr-Latn-RS" sz="1800" dirty="0"/>
              <a:t>Prosti – uzorak je homogen i želimo da poduzorkujemo iz celog uzorka</a:t>
            </a:r>
          </a:p>
          <a:p>
            <a:r>
              <a:rPr lang="sr-Latn-RS" sz="1800" dirty="0"/>
              <a:t>Stratifikovani – uzorak je heterogen spram određene osobine (ili osobina)</a:t>
            </a:r>
          </a:p>
          <a:p>
            <a:r>
              <a:rPr lang="sr-Latn-RS" sz="1800" dirty="0"/>
              <a:t>Poduzorkuje se slučajno, ali u okviru </a:t>
            </a:r>
            <a:r>
              <a:rPr lang="sr-Latn-RS" sz="1800" dirty="0" err="1"/>
              <a:t>stratuma</a:t>
            </a:r>
            <a:r>
              <a:rPr lang="sr-Latn-RS" sz="1800" dirty="0"/>
              <a:t> - proporcija jedinica po stratumima ostaje očuvana</a:t>
            </a:r>
          </a:p>
          <a:p>
            <a:r>
              <a:rPr lang="sr-Latn-RS" sz="1800" dirty="0"/>
              <a:t>Ako izaberemo stratifikovani uzorak, onda treba da definišemo i varijable prema kojima se vrši stratifikacija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533400" y="4114800"/>
            <a:ext cx="3962400" cy="18288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5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Bootstrapping u SPSS-u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Ako uključite Bootstrap u jednoj analizi, ova opcija će ostati automatski uključena i za druge analize</a:t>
            </a:r>
          </a:p>
          <a:p>
            <a:endParaRPr lang="sr-Latn-RS" sz="2000" dirty="0"/>
          </a:p>
          <a:p>
            <a:r>
              <a:rPr lang="en-US" sz="2000" dirty="0"/>
              <a:t>Z</a:t>
            </a:r>
            <a:r>
              <a:rPr lang="sr-Latn-RS" sz="2000" dirty="0"/>
              <a:t>ato pazite da je isključite ako vam više ne treba, jer može potrajati dok se analiza ne izvrši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111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Bootstrapping u SPSS-u Output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3276600" cy="340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6800" y="2362200"/>
            <a:ext cx="3185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Frequencies za dve varijable:</a:t>
            </a:r>
          </a:p>
          <a:p>
            <a:r>
              <a:rPr lang="sr-Latn-RS" dirty="0"/>
              <a:t>ekstraverziju i otvorenost</a:t>
            </a:r>
          </a:p>
          <a:p>
            <a:endParaRPr lang="sr-Latn-RS" dirty="0"/>
          </a:p>
          <a:p>
            <a:r>
              <a:rPr lang="sr-Latn-RS" dirty="0"/>
              <a:t>Bez bootstrapping-a!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71600" y="3276600"/>
            <a:ext cx="3124200" cy="1524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1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Bootstrapping u SPSS-u Output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413944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6801" y="2362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Informacija o tome da je bootstrapping urađen i na koji način.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9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Bootstrapping u SPSS-u Output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1" y="1390052"/>
            <a:ext cx="5212976" cy="523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562600" y="1673352"/>
            <a:ext cx="3124200" cy="4718304"/>
          </a:xfrm>
        </p:spPr>
        <p:txBody>
          <a:bodyPr>
            <a:normAutofit/>
          </a:bodyPr>
          <a:lstStyle/>
          <a:p>
            <a:r>
              <a:rPr lang="sr-Latn-RS" sz="2000" dirty="0"/>
              <a:t>Dobijamo čitav niz novih vrednosti u ispisu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667000" y="1600200"/>
            <a:ext cx="2819400" cy="48768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3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Bootstrapping u SPSS-u Output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1" y="1390052"/>
            <a:ext cx="5212976" cy="523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562600" y="1673352"/>
            <a:ext cx="3124200" cy="4718304"/>
          </a:xfrm>
        </p:spPr>
        <p:txBody>
          <a:bodyPr>
            <a:normAutofit/>
          </a:bodyPr>
          <a:lstStyle/>
          <a:p>
            <a:r>
              <a:rPr lang="sr-Latn-RS" sz="2000" dirty="0"/>
              <a:t>Bias je mera pristrasnosti</a:t>
            </a:r>
          </a:p>
          <a:p>
            <a:r>
              <a:rPr lang="sr-Latn-RS" sz="2000" dirty="0"/>
              <a:t>Ako je bias negativan to znači da statistik potcenjuje parametar</a:t>
            </a:r>
          </a:p>
          <a:p>
            <a:r>
              <a:rPr lang="sr-Latn-RS" sz="2000" dirty="0"/>
              <a:t>Pozitivan bias znači da ga precenjuje</a:t>
            </a:r>
            <a:endParaRPr lang="en-US" sz="2000" dirty="0"/>
          </a:p>
          <a:p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2667000" y="1600200"/>
            <a:ext cx="609600" cy="48768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9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Bootstrapping u SPSS-u Output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1" y="1390052"/>
            <a:ext cx="5212976" cy="523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562600" y="1673352"/>
            <a:ext cx="3124200" cy="4718304"/>
          </a:xfrm>
        </p:spPr>
        <p:txBody>
          <a:bodyPr>
            <a:normAutofit/>
          </a:bodyPr>
          <a:lstStyle/>
          <a:p>
            <a:r>
              <a:rPr lang="sr-Latn-RS" sz="2000" dirty="0"/>
              <a:t>Standardna greška je empirijski dobijena, na osnovu empirijske distribucije uzorkovanja statistika</a:t>
            </a:r>
            <a:endParaRPr lang="en-US" sz="2000" dirty="0"/>
          </a:p>
          <a:p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3276600" y="1600200"/>
            <a:ext cx="609600" cy="48768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7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Parametrijska statistika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Da li je u praksi uvek baš tako?</a:t>
            </a:r>
          </a:p>
          <a:p>
            <a:r>
              <a:rPr lang="sr-Latn-RS" sz="2000" dirty="0"/>
              <a:t>Koliko često dobijamo normalne distribucije podataka?</a:t>
            </a:r>
          </a:p>
          <a:p>
            <a:r>
              <a:rPr lang="sr-Latn-RS" sz="2000" dirty="0"/>
              <a:t>Npr. za vreme reakcije, kliničke pojave, uzrast ispitanika...</a:t>
            </a:r>
          </a:p>
          <a:p>
            <a:endParaRPr lang="sr-Latn-RS" sz="2000" dirty="0"/>
          </a:p>
          <a:p>
            <a:r>
              <a:rPr lang="sr-Latn-RS" sz="2000" dirty="0"/>
              <a:t>To ne znači nužno da su svi zaključci koje donosimo pogrešni</a:t>
            </a:r>
          </a:p>
          <a:p>
            <a:r>
              <a:rPr lang="sr-Latn-RS" sz="2000" dirty="0"/>
              <a:t>Različiti test-statistici su manje/više osetljivi na odstupanja od uslova</a:t>
            </a:r>
          </a:p>
          <a:p>
            <a:r>
              <a:rPr lang="sr-Latn-RS" sz="2000" dirty="0"/>
              <a:t>Ali treba razmišljati o alternativnim načinima procene parametara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157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Bootstrapping u SPSS-u Output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1" y="1390052"/>
            <a:ext cx="5212976" cy="523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562600" y="1673352"/>
            <a:ext cx="3124200" cy="4718304"/>
          </a:xfrm>
        </p:spPr>
        <p:txBody>
          <a:bodyPr>
            <a:normAutofit/>
          </a:bodyPr>
          <a:lstStyle/>
          <a:p>
            <a:r>
              <a:rPr lang="sr-Latn-RS" sz="2000" dirty="0"/>
              <a:t>Možemo videti da empirijska i teorijska standardna greška nisu numerički jednake</a:t>
            </a:r>
          </a:p>
          <a:p>
            <a:r>
              <a:rPr lang="sr-Latn-RS" sz="2000" dirty="0"/>
              <a:t>Način dolaženja do vrednosti je drugačiji</a:t>
            </a:r>
          </a:p>
          <a:p>
            <a:r>
              <a:rPr lang="sr-Latn-RS" sz="2000" dirty="0"/>
              <a:t>U ovom slučaju razlike su male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3276600" y="2819400"/>
            <a:ext cx="609600" cy="4572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3200400"/>
            <a:ext cx="609600" cy="4572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6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Bootstrapping u SPSS-u Output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1" y="1390052"/>
            <a:ext cx="5212976" cy="523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562600" y="1673352"/>
            <a:ext cx="3124200" cy="4718304"/>
          </a:xfrm>
        </p:spPr>
        <p:txBody>
          <a:bodyPr>
            <a:normAutofit/>
          </a:bodyPr>
          <a:lstStyle/>
          <a:p>
            <a:r>
              <a:rPr lang="sr-Latn-RS" sz="2000" dirty="0"/>
              <a:t>Kao posledica empirijske distribucije, intervali poverenja neće biti simetrični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6200" y="1600200"/>
            <a:ext cx="1600200" cy="48768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8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Bootstrapping u SPSS-u Output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1" y="1390052"/>
            <a:ext cx="5212976" cy="523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562600" y="1673352"/>
            <a:ext cx="3124200" cy="4718304"/>
          </a:xfrm>
        </p:spPr>
        <p:txBody>
          <a:bodyPr>
            <a:normAutofit/>
          </a:bodyPr>
          <a:lstStyle/>
          <a:p>
            <a:r>
              <a:rPr lang="sr-Latn-RS" sz="2000" dirty="0"/>
              <a:t>Za neke vrednosti nismo dobili bootstrap procene</a:t>
            </a:r>
          </a:p>
          <a:p>
            <a:r>
              <a:rPr lang="sr-Latn-RS" sz="2000" dirty="0"/>
              <a:t>Zašto?</a:t>
            </a:r>
          </a:p>
          <a:p>
            <a:r>
              <a:rPr lang="sr-Latn-RS" sz="2000" dirty="0"/>
              <a:t>Ovo nisu statistici koji služe proceni parametara, već mere uzorka koje služe opisu uzorka</a:t>
            </a:r>
            <a:endParaRPr lang="en-US" sz="2000" dirty="0"/>
          </a:p>
          <a:p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381000" y="2133600"/>
            <a:ext cx="5105400" cy="762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200400"/>
            <a:ext cx="5105400" cy="381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4648200"/>
            <a:ext cx="5105400" cy="381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5334000"/>
            <a:ext cx="5105400" cy="10668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Jackknifing u SPSS-u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Nije implementiran kao takav</a:t>
            </a:r>
          </a:p>
          <a:p>
            <a:r>
              <a:rPr lang="sr-Latn-RS" sz="2000" dirty="0"/>
              <a:t>Može se definisati preko sintakse</a:t>
            </a:r>
          </a:p>
        </p:txBody>
      </p:sp>
    </p:spTree>
    <p:extLst>
      <p:ext uri="{BB962C8B-B14F-4D97-AF65-F5344CB8AC3E}">
        <p14:creationId xmlns:p14="http://schemas.microsoft.com/office/powerpoint/2010/main" val="181081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Kros-validacija u SPSS-u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Leave-one-out metoda postoji u okviru diskriminacione analize</a:t>
            </a:r>
          </a:p>
          <a:p>
            <a:r>
              <a:rPr lang="sr-Latn-RS" sz="2000" dirty="0"/>
              <a:t>Greška u članku – nije jackknife!!</a:t>
            </a:r>
          </a:p>
          <a:p>
            <a:endParaRPr lang="sr-Latn-RS" sz="2000" dirty="0"/>
          </a:p>
          <a:p>
            <a:r>
              <a:rPr lang="sr-Latn-RS" sz="2000" dirty="0"/>
              <a:t>Druge metode se takođe mogu imprelementirati preko sintakse</a:t>
            </a:r>
          </a:p>
          <a:p>
            <a:r>
              <a:rPr lang="sr-Latn-RS" sz="2000" dirty="0"/>
              <a:t>Postoji i paket SPSS Modeller</a:t>
            </a:r>
          </a:p>
          <a:p>
            <a:endParaRPr lang="sr-Latn-RS" sz="2000" dirty="0"/>
          </a:p>
          <a:p>
            <a:r>
              <a:rPr lang="sr-Latn-RS" sz="2000" dirty="0"/>
              <a:t>„Ručno“ možemo da izvedemo i dvostruku kros-validaciju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164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Leave-one-out klasifikacija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1673352"/>
            <a:ext cx="3962400" cy="4718304"/>
          </a:xfrm>
        </p:spPr>
        <p:txBody>
          <a:bodyPr>
            <a:normAutofit/>
          </a:bodyPr>
          <a:lstStyle/>
          <a:p>
            <a:r>
              <a:rPr lang="sr-Latn-RS" sz="2000" dirty="0"/>
              <a:t>Tabela rezultata klasifikacije u okviru diskriminacione analize ima dva dela</a:t>
            </a:r>
          </a:p>
          <a:p>
            <a:r>
              <a:rPr lang="sr-Latn-RS" sz="2000" dirty="0"/>
              <a:t>Original su rezultati klasifikacije na svim jedinicama</a:t>
            </a:r>
          </a:p>
          <a:p>
            <a:r>
              <a:rPr lang="sr-Latn-RS" sz="2000" dirty="0"/>
              <a:t>Cross-validated su uprosečeni rezultati za situaciju kada se izbacuje po jedna jedinica iz uzorka</a:t>
            </a:r>
          </a:p>
          <a:p>
            <a:r>
              <a:rPr lang="sr-Latn-RS" sz="2000" dirty="0"/>
              <a:t>Zanima nas razlika između procenata tačne klasifikacije</a:t>
            </a:r>
          </a:p>
          <a:p>
            <a:r>
              <a:rPr lang="sr-Latn-RS" sz="2000" dirty="0"/>
              <a:t>Kod malih uzoraka razlika može biti velika</a:t>
            </a:r>
            <a:endParaRPr lang="en-US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5" y="2201174"/>
            <a:ext cx="4618775" cy="325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2895600"/>
            <a:ext cx="4419600" cy="762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3657600"/>
            <a:ext cx="4419600" cy="762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4419600"/>
            <a:ext cx="4419600" cy="228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5105400"/>
            <a:ext cx="4419600" cy="228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Dvostruka kros-validacija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Generišemo slučajni poduzorak koji je jednak</a:t>
            </a:r>
          </a:p>
          <a:p>
            <a:pPr lvl="1"/>
            <a:r>
              <a:rPr lang="sr-Latn-RS" dirty="0"/>
              <a:t>Željenom procentu slučajeva, aproksimativno (jer broj ispitanika nije uvek deljiv sa procentom koji tražimo)</a:t>
            </a:r>
          </a:p>
          <a:p>
            <a:pPr lvl="1"/>
            <a:r>
              <a:rPr lang="sr-Latn-RS" dirty="0"/>
              <a:t>Tačnom broju slučajeva – treba sami da izračunamo koji broj je odgovarajući procenat</a:t>
            </a:r>
          </a:p>
        </p:txBody>
      </p:sp>
    </p:spTree>
    <p:extLst>
      <p:ext uri="{BB962C8B-B14F-4D97-AF65-F5344CB8AC3E}">
        <p14:creationId xmlns:p14="http://schemas.microsoft.com/office/powerpoint/2010/main" val="41149157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Dvostruka kros-validacija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17" y="1600200"/>
            <a:ext cx="808696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8510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Dvostruka kros-validacija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Primer – regresiona analiza</a:t>
            </a:r>
          </a:p>
          <a:p>
            <a:r>
              <a:rPr lang="sr-Latn-RS" sz="2000" dirty="0"/>
              <a:t>Generišemo novu zavisnu varijablu Y2, tako da je Y2 = Y za training set, a Y2 = sysmis za testing set</a:t>
            </a:r>
          </a:p>
        </p:txBody>
      </p:sp>
    </p:spTree>
    <p:extLst>
      <p:ext uri="{BB962C8B-B14F-4D97-AF65-F5344CB8AC3E}">
        <p14:creationId xmlns:p14="http://schemas.microsoft.com/office/powerpoint/2010/main" val="155040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Dvostruka kros-validacija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12" y="1600200"/>
            <a:ext cx="644117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00800" y="2286000"/>
            <a:ext cx="1447800" cy="4191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3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Parametrija vs. neparametrija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Kada su uslovi ispunjeni – bolje je koristiti parametarske metode ocenjivanja parametara jer su one preciznije i sofisticiranije</a:t>
            </a:r>
          </a:p>
          <a:p>
            <a:endParaRPr lang="sr-Latn-RS" sz="2000" dirty="0"/>
          </a:p>
          <a:p>
            <a:r>
              <a:rPr lang="sr-Latn-RS" sz="2000" dirty="0"/>
              <a:t>Ali, ako imamo sumnju u ispunjenost uslova – neparametrijske metode su pouzdanije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Dvostruka kros-validacija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Primer – regresiona analiza</a:t>
            </a:r>
          </a:p>
          <a:p>
            <a:r>
              <a:rPr lang="sr-Latn-RS" sz="2000" dirty="0"/>
              <a:t>Napravimo regresiju sa Y2 kao kriterijumskom varijablom i sačuvamo predviđene vrednosti</a:t>
            </a:r>
          </a:p>
          <a:p>
            <a:r>
              <a:rPr lang="sr-Latn-RS" sz="2000" dirty="0"/>
              <a:t>Nova varijabla će imati predviđene vrednosti i za training i za </a:t>
            </a:r>
            <a:r>
              <a:rPr lang="sr-Latn-RS" sz="2000" dirty="0" err="1"/>
              <a:t>testing</a:t>
            </a:r>
            <a:r>
              <a:rPr lang="sr-Latn-RS" sz="2000" dirty="0"/>
              <a:t> set</a:t>
            </a:r>
          </a:p>
        </p:txBody>
      </p:sp>
    </p:spTree>
    <p:extLst>
      <p:ext uri="{BB962C8B-B14F-4D97-AF65-F5344CB8AC3E}">
        <p14:creationId xmlns:p14="http://schemas.microsoft.com/office/powerpoint/2010/main" val="344172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Dvostruka kros-validacija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9" y="1600200"/>
            <a:ext cx="730566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67600" y="2286000"/>
            <a:ext cx="762000" cy="42672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326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Dvostruka kros-validacija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Izračunamo korelaciju predviđenih vrednosti na osnovu training seta i realnih vrednosti </a:t>
            </a:r>
            <a:r>
              <a:rPr lang="sr-Latn-RS" sz="2000" dirty="0" err="1"/>
              <a:t>testing</a:t>
            </a:r>
            <a:r>
              <a:rPr lang="sr-Latn-RS" sz="2000" dirty="0"/>
              <a:t> seta</a:t>
            </a:r>
          </a:p>
          <a:p>
            <a:endParaRPr lang="sr-Latn-RS" sz="2000" dirty="0"/>
          </a:p>
          <a:p>
            <a:r>
              <a:rPr lang="sr-Latn-RS" sz="2000" dirty="0"/>
              <a:t>Ceo postupak možemo da ponovimo tako što napravimo novu varijablu u kojoj prethodni training set postaje testing set i obrnuto</a:t>
            </a:r>
          </a:p>
        </p:txBody>
      </p:sp>
    </p:spTree>
    <p:extLst>
      <p:ext uri="{BB962C8B-B14F-4D97-AF65-F5344CB8AC3E}">
        <p14:creationId xmlns:p14="http://schemas.microsoft.com/office/powerpoint/2010/main" val="12616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Monte Carlo metode u SPSS-u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Postoje, ali je potrebno imati instaliran SPSS paket Simulation</a:t>
            </a:r>
          </a:p>
          <a:p>
            <a:r>
              <a:rPr lang="sr-Latn-RS" sz="2000" dirty="0"/>
              <a:t>Parametre za generisanje distribucije možemo postaviti i na osnovu dostupnih podataka (eksport iz analize)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974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71FD6-D19C-480B-842A-DB6029FEB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err="1"/>
              <a:t>Bootstrapping</a:t>
            </a:r>
            <a:r>
              <a:rPr lang="sr-Latn-RS" sz="3200" dirty="0"/>
              <a:t> i ostale metode van SPSS-a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40597-6B47-473B-B85F-B59892AA1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Sve što postoji u SPSS-u postoji i u R-u </a:t>
            </a:r>
            <a:r>
              <a:rPr lang="sr-Latn-RS" sz="2000" dirty="0">
                <a:sym typeface="Wingdings" panose="05000000000000000000" pitchFamily="2" charset="2"/>
              </a:rPr>
              <a:t></a:t>
            </a:r>
            <a:endParaRPr lang="sr-Latn-RS" sz="2000" dirty="0"/>
          </a:p>
          <a:p>
            <a:r>
              <a:rPr lang="sr-Latn-RS" sz="2000" dirty="0"/>
              <a:t>Postoje specijalizovani paketi za određene analize</a:t>
            </a:r>
          </a:p>
          <a:p>
            <a:pPr lvl="1"/>
            <a:r>
              <a:rPr lang="sr-Latn-RS" sz="1800" dirty="0" err="1"/>
              <a:t>boot</a:t>
            </a:r>
            <a:r>
              <a:rPr lang="sr-Latn-RS" sz="1800" dirty="0"/>
              <a:t> paket koji radi </a:t>
            </a:r>
            <a:r>
              <a:rPr lang="sr-Latn-RS" sz="1800" dirty="0" err="1"/>
              <a:t>bootstrapping</a:t>
            </a:r>
            <a:endParaRPr lang="sr-Latn-RS" sz="1800" dirty="0"/>
          </a:p>
          <a:p>
            <a:pPr lvl="1"/>
            <a:r>
              <a:rPr lang="sr-Latn-RS" sz="1800" dirty="0" err="1"/>
              <a:t>bootstrap</a:t>
            </a:r>
            <a:r>
              <a:rPr lang="sr-Latn-RS" sz="1800" dirty="0"/>
              <a:t> paket koji ima i funkciju </a:t>
            </a:r>
            <a:r>
              <a:rPr lang="sr-Latn-RS" sz="1800" dirty="0" err="1"/>
              <a:t>jackknife</a:t>
            </a:r>
            <a:r>
              <a:rPr lang="sr-Latn-RS" sz="1800" dirty="0"/>
              <a:t> i </a:t>
            </a:r>
            <a:r>
              <a:rPr lang="sr-Latn-RS" sz="1800" dirty="0" err="1"/>
              <a:t>crossval</a:t>
            </a:r>
            <a:endParaRPr lang="sr-Latn-RS" sz="1800" dirty="0"/>
          </a:p>
          <a:p>
            <a:pPr lvl="1"/>
            <a:r>
              <a:rPr lang="sr-Latn-RS" sz="1800" dirty="0" err="1"/>
              <a:t>resample</a:t>
            </a:r>
            <a:r>
              <a:rPr lang="sr-Latn-RS" sz="1800" dirty="0"/>
              <a:t> paket koji ima </a:t>
            </a:r>
            <a:r>
              <a:rPr lang="sr-Latn-RS" sz="1800" dirty="0" err="1"/>
              <a:t>bootstrap</a:t>
            </a:r>
            <a:r>
              <a:rPr lang="sr-Latn-RS" sz="1800" dirty="0"/>
              <a:t>, </a:t>
            </a:r>
            <a:r>
              <a:rPr lang="sr-Latn-RS" sz="1800" dirty="0" err="1"/>
              <a:t>jackknife</a:t>
            </a:r>
            <a:r>
              <a:rPr lang="sr-Latn-RS" sz="1800" dirty="0"/>
              <a:t> i razne druge </a:t>
            </a:r>
            <a:r>
              <a:rPr lang="sr-Latn-RS" sz="1800" dirty="0" err="1"/>
              <a:t>resampling</a:t>
            </a:r>
            <a:r>
              <a:rPr lang="sr-Latn-RS" sz="1800" dirty="0"/>
              <a:t> procedure</a:t>
            </a:r>
          </a:p>
          <a:p>
            <a:pPr lvl="1"/>
            <a:r>
              <a:rPr lang="sr-Latn-RS" sz="1800" dirty="0" err="1"/>
              <a:t>caret</a:t>
            </a:r>
            <a:r>
              <a:rPr lang="sr-Latn-RS" sz="1800" dirty="0"/>
              <a:t> koji pokriva razne modele </a:t>
            </a:r>
            <a:r>
              <a:rPr lang="sr-Latn-RS" sz="1800" dirty="0" err="1"/>
              <a:t>krosvalidacija</a:t>
            </a:r>
            <a:endParaRPr lang="sr-Latn-RS" sz="1800" dirty="0"/>
          </a:p>
          <a:p>
            <a:pPr lvl="1"/>
            <a:r>
              <a:rPr lang="sr-Latn-RS" sz="1800" dirty="0" err="1"/>
              <a:t>MonteCarlo</a:t>
            </a:r>
            <a:r>
              <a:rPr lang="sr-Latn-RS" sz="1800" dirty="0"/>
              <a:t> paket za Monte </a:t>
            </a:r>
            <a:r>
              <a:rPr lang="sr-Latn-RS" sz="1800" dirty="0" err="1"/>
              <a:t>Carlo</a:t>
            </a:r>
            <a:r>
              <a:rPr lang="sr-Latn-RS" sz="1800" dirty="0"/>
              <a:t> metode..</a:t>
            </a:r>
          </a:p>
          <a:p>
            <a:pPr lvl="1"/>
            <a:r>
              <a:rPr lang="sr-Latn-RS" sz="1800" dirty="0"/>
              <a:t>…</a:t>
            </a:r>
          </a:p>
          <a:p>
            <a:r>
              <a:rPr lang="sr-Latn-RS" sz="2000" dirty="0" err="1"/>
              <a:t>Bootstrapp</a:t>
            </a:r>
            <a:r>
              <a:rPr lang="sr-Latn-RS" sz="2000" dirty="0"/>
              <a:t> je prisutan i u mnogim drugim paketima kao jedna od opcija </a:t>
            </a:r>
            <a:r>
              <a:rPr lang="sr-Latn-RS" sz="2000" dirty="0" err="1"/>
              <a:t>izračuvanja</a:t>
            </a:r>
            <a:r>
              <a:rPr lang="sr-Latn-RS" sz="2000" dirty="0"/>
              <a:t> intervala poverenja</a:t>
            </a:r>
          </a:p>
          <a:p>
            <a:pPr lvl="1"/>
            <a:r>
              <a:rPr lang="sr-Latn-RS" sz="1800" dirty="0"/>
              <a:t>Npr. </a:t>
            </a:r>
            <a:r>
              <a:rPr lang="sr-Latn-RS" sz="1800" dirty="0" err="1"/>
              <a:t>lavaan</a:t>
            </a:r>
            <a:r>
              <a:rPr lang="sr-Latn-RS" sz="1800" dirty="0"/>
              <a:t> (KFA, SEM, </a:t>
            </a:r>
            <a:r>
              <a:rPr lang="sr-Latn-RS" sz="1800" dirty="0" err="1"/>
              <a:t>medijacija</a:t>
            </a:r>
            <a:r>
              <a:rPr lang="sr-Latn-RS" sz="1800" dirty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399051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Hvala na pažnji!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6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Poduzorkovanje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Bootstrapping spada u širu klasu neparametrijskih postupaka za ocenu standardne greške</a:t>
            </a:r>
          </a:p>
          <a:p>
            <a:r>
              <a:rPr lang="sr-Latn-RS" sz="2000" dirty="0"/>
              <a:t>Ove metode nazivaju se resampling – </a:t>
            </a:r>
            <a:r>
              <a:rPr lang="sr-Latn-RS" sz="2000" dirty="0" err="1"/>
              <a:t>poduzorkovanje</a:t>
            </a:r>
            <a:endParaRPr lang="sr-Latn-RS" sz="2000" dirty="0"/>
          </a:p>
          <a:p>
            <a:endParaRPr lang="sr-Latn-RS" sz="2000" dirty="0"/>
          </a:p>
          <a:p>
            <a:r>
              <a:rPr lang="sr-Latn-RS" sz="2000" dirty="0"/>
              <a:t>U istu klasu postupaka spadaju i</a:t>
            </a:r>
          </a:p>
          <a:p>
            <a:pPr lvl="1"/>
            <a:r>
              <a:rPr lang="sr-Latn-RS" sz="1800" dirty="0"/>
              <a:t>Postupak „univerzalnog noža“ – jackknifing</a:t>
            </a:r>
          </a:p>
          <a:p>
            <a:pPr lvl="1"/>
            <a:r>
              <a:rPr lang="sr-Latn-RS" sz="1800" dirty="0"/>
              <a:t>Metode kros-</a:t>
            </a:r>
            <a:r>
              <a:rPr lang="sr-Latn-RS" sz="1800" dirty="0" err="1"/>
              <a:t>validacije</a:t>
            </a:r>
            <a:endParaRPr lang="sr-Latn-RS" sz="1800" dirty="0"/>
          </a:p>
          <a:p>
            <a:pPr lvl="1"/>
            <a:endParaRPr lang="sr-Latn-RS" sz="1800" dirty="0"/>
          </a:p>
          <a:p>
            <a:r>
              <a:rPr lang="sr-Latn-RS" sz="2000" dirty="0"/>
              <a:t>Monte </a:t>
            </a:r>
            <a:r>
              <a:rPr lang="sr-Latn-RS" sz="2000" dirty="0" err="1"/>
              <a:t>Carlo</a:t>
            </a:r>
            <a:r>
              <a:rPr lang="sr-Latn-RS" sz="2000" dirty="0"/>
              <a:t> metode su srodna vrsta postupaka</a:t>
            </a:r>
          </a:p>
          <a:p>
            <a:pPr lvl="1"/>
            <a:r>
              <a:rPr lang="sr-Latn-RS" sz="1800" dirty="0"/>
              <a:t>Prikazaćemo sličnosti i razlike</a:t>
            </a:r>
          </a:p>
          <a:p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419016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Podsećanje – parametrija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Imamo uzorak od 100 osoba iz populacije - kako procenjujemo aritmetičku sredinu populacije?</a:t>
            </a:r>
          </a:p>
        </p:txBody>
      </p:sp>
    </p:spTree>
    <p:extLst>
      <p:ext uri="{BB962C8B-B14F-4D97-AF65-F5344CB8AC3E}">
        <p14:creationId xmlns:p14="http://schemas.microsoft.com/office/powerpoint/2010/main" val="4258558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1701</TotalTime>
  <Words>3145</Words>
  <Application>Microsoft Office PowerPoint</Application>
  <PresentationFormat>On-screen Show (4:3)</PresentationFormat>
  <Paragraphs>547</Paragraphs>
  <Slides>75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9" baseType="lpstr">
      <vt:lpstr>Arial</vt:lpstr>
      <vt:lpstr>Calibri</vt:lpstr>
      <vt:lpstr>Cambria Math</vt:lpstr>
      <vt:lpstr>Clarity</vt:lpstr>
      <vt:lpstr>Sve ono što ste želeli da znate o bootstrapping-u, a niste smeli da pitate</vt:lpstr>
      <vt:lpstr>Bootstrapping</vt:lpstr>
      <vt:lpstr>Zašto sve ovo radimo?</vt:lpstr>
      <vt:lpstr>Parametrijska statistika</vt:lpstr>
      <vt:lpstr>Parametrijska statistika</vt:lpstr>
      <vt:lpstr>Parametrijska statistika</vt:lpstr>
      <vt:lpstr>Parametrija vs. neparametrija</vt:lpstr>
      <vt:lpstr>Poduzorkovanje</vt:lpstr>
      <vt:lpstr>Podsećanje – parametrija</vt:lpstr>
      <vt:lpstr>Podsećanje – parametrija</vt:lpstr>
      <vt:lpstr>Podsećanje – parametrija</vt:lpstr>
      <vt:lpstr>Intervali poverenja</vt:lpstr>
      <vt:lpstr>Intervali poverenja</vt:lpstr>
      <vt:lpstr>Distribucije</vt:lpstr>
      <vt:lpstr>Distribucije</vt:lpstr>
      <vt:lpstr>Realna distribucija</vt:lpstr>
      <vt:lpstr>Teorijska distribucija (parametar)</vt:lpstr>
      <vt:lpstr>Empirijska distribucija (statistik)</vt:lpstr>
      <vt:lpstr>Distribucije</vt:lpstr>
      <vt:lpstr>Realna distribucija</vt:lpstr>
      <vt:lpstr>Teorijska distribucija uzorkovanja</vt:lpstr>
      <vt:lpstr>Empirijska distribucija uzorkovanja</vt:lpstr>
      <vt:lpstr>Empirijska distribucija uzorkovanja</vt:lpstr>
      <vt:lpstr>Bootstrapping – samouzorkovanje</vt:lpstr>
      <vt:lpstr>Bootstrapping – samouzorkovanje</vt:lpstr>
      <vt:lpstr>Primer</vt:lpstr>
      <vt:lpstr>Primer</vt:lpstr>
      <vt:lpstr>Primer</vt:lpstr>
      <vt:lpstr>Primer</vt:lpstr>
      <vt:lpstr>Bootstrap primer</vt:lpstr>
      <vt:lpstr>Bootstrap primer</vt:lpstr>
      <vt:lpstr>Bootstrap broj uzoraka</vt:lpstr>
      <vt:lpstr>Bootstrap pretpostavke</vt:lpstr>
      <vt:lpstr>Jackknifing</vt:lpstr>
      <vt:lpstr>Jackknifing</vt:lpstr>
      <vt:lpstr>Jackknifing primeri</vt:lpstr>
      <vt:lpstr>Jackknifing primeri</vt:lpstr>
      <vt:lpstr>Jackknifing</vt:lpstr>
      <vt:lpstr>Jackknifing</vt:lpstr>
      <vt:lpstr>Bootstrapping vs. jackknifing</vt:lpstr>
      <vt:lpstr>Metode kros-validacije</vt:lpstr>
      <vt:lpstr>Metode kros-validacije</vt:lpstr>
      <vt:lpstr>Metode kros-validacije</vt:lpstr>
      <vt:lpstr>Metode kros-validacije</vt:lpstr>
      <vt:lpstr>Kros-validacija i jackknife</vt:lpstr>
      <vt:lpstr>Monte Carlo metode</vt:lpstr>
      <vt:lpstr>Monte Carlo metode</vt:lpstr>
      <vt:lpstr>Poduzorkovanje – za i protiv</vt:lpstr>
      <vt:lpstr>Bootstrapping u SPSS-u</vt:lpstr>
      <vt:lpstr>Bootstrapping u SPSS-u</vt:lpstr>
      <vt:lpstr>Bootstrapping u SPSS-u</vt:lpstr>
      <vt:lpstr>Bootstrapping u SPSS-u</vt:lpstr>
      <vt:lpstr>Bootstrapping u SPSS-u</vt:lpstr>
      <vt:lpstr>Bootstrapping u SPSS-u</vt:lpstr>
      <vt:lpstr>Bootstrapping u SPSS-u Output</vt:lpstr>
      <vt:lpstr>Bootstrapping u SPSS-u Output</vt:lpstr>
      <vt:lpstr>Bootstrapping u SPSS-u Output</vt:lpstr>
      <vt:lpstr>Bootstrapping u SPSS-u Output</vt:lpstr>
      <vt:lpstr>Bootstrapping u SPSS-u Output</vt:lpstr>
      <vt:lpstr>Bootstrapping u SPSS-u Output</vt:lpstr>
      <vt:lpstr>Bootstrapping u SPSS-u Output</vt:lpstr>
      <vt:lpstr>Bootstrapping u SPSS-u Output</vt:lpstr>
      <vt:lpstr>Jackknifing u SPSS-u</vt:lpstr>
      <vt:lpstr>Kros-validacija u SPSS-u</vt:lpstr>
      <vt:lpstr>Leave-one-out klasifikacija</vt:lpstr>
      <vt:lpstr>Dvostruka kros-validacija</vt:lpstr>
      <vt:lpstr>Dvostruka kros-validacija</vt:lpstr>
      <vt:lpstr>Dvostruka kros-validacija</vt:lpstr>
      <vt:lpstr>Dvostruka kros-validacija</vt:lpstr>
      <vt:lpstr>Dvostruka kros-validacija</vt:lpstr>
      <vt:lpstr>Dvostruka kros-validacija</vt:lpstr>
      <vt:lpstr>Dvostruka kros-validacija</vt:lpstr>
      <vt:lpstr>Monte Carlo metode u SPSS-u</vt:lpstr>
      <vt:lpstr>Bootstrapping i ostale metode van SPSS-a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 ono što ste želeli da znate o Bootstrapping-u, a niste smeli da pitate</dc:title>
  <dc:creator>Danka</dc:creator>
  <cp:lastModifiedBy>Danka Purić</cp:lastModifiedBy>
  <cp:revision>384</cp:revision>
  <dcterms:created xsi:type="dcterms:W3CDTF">2006-08-16T00:00:00Z</dcterms:created>
  <dcterms:modified xsi:type="dcterms:W3CDTF">2024-11-07T12:33:05Z</dcterms:modified>
</cp:coreProperties>
</file>