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8" r:id="rId3"/>
    <p:sldId id="259" r:id="rId4"/>
    <p:sldId id="257" r:id="rId5"/>
    <p:sldId id="260" r:id="rId6"/>
    <p:sldId id="319" r:id="rId7"/>
    <p:sldId id="263" r:id="rId8"/>
    <p:sldId id="309" r:id="rId9"/>
    <p:sldId id="265" r:id="rId10"/>
    <p:sldId id="310" r:id="rId11"/>
    <p:sldId id="266" r:id="rId12"/>
    <p:sldId id="267" r:id="rId13"/>
    <p:sldId id="268" r:id="rId14"/>
    <p:sldId id="285" r:id="rId15"/>
    <p:sldId id="286" r:id="rId16"/>
    <p:sldId id="287" r:id="rId17"/>
    <p:sldId id="311" r:id="rId18"/>
    <p:sldId id="288" r:id="rId19"/>
    <p:sldId id="289" r:id="rId20"/>
    <p:sldId id="312" r:id="rId21"/>
    <p:sldId id="290" r:id="rId22"/>
    <p:sldId id="291" r:id="rId23"/>
    <p:sldId id="292" r:id="rId24"/>
    <p:sldId id="313" r:id="rId25"/>
    <p:sldId id="314" r:id="rId26"/>
    <p:sldId id="315" r:id="rId27"/>
    <p:sldId id="269" r:id="rId28"/>
    <p:sldId id="316" r:id="rId29"/>
    <p:sldId id="320" r:id="rId30"/>
    <p:sldId id="271" r:id="rId31"/>
    <p:sldId id="272" r:id="rId32"/>
    <p:sldId id="273" r:id="rId33"/>
    <p:sldId id="317" r:id="rId34"/>
    <p:sldId id="276" r:id="rId35"/>
    <p:sldId id="277" r:id="rId36"/>
    <p:sldId id="321" r:id="rId37"/>
    <p:sldId id="318" r:id="rId38"/>
    <p:sldId id="322" r:id="rId39"/>
    <p:sldId id="294" r:id="rId40"/>
    <p:sldId id="295" r:id="rId41"/>
    <p:sldId id="293" r:id="rId42"/>
    <p:sldId id="296" r:id="rId43"/>
    <p:sldId id="297" r:id="rId44"/>
    <p:sldId id="298" r:id="rId45"/>
    <p:sldId id="300" r:id="rId46"/>
    <p:sldId id="302" r:id="rId47"/>
    <p:sldId id="301" r:id="rId48"/>
    <p:sldId id="303" r:id="rId49"/>
    <p:sldId id="299" r:id="rId50"/>
    <p:sldId id="304" r:id="rId51"/>
    <p:sldId id="305" r:id="rId52"/>
    <p:sldId id="306" r:id="rId53"/>
    <p:sldId id="307" r:id="rId54"/>
    <p:sldId id="275" r:id="rId55"/>
    <p:sldId id="279" r:id="rId56"/>
    <p:sldId id="283" r:id="rId57"/>
    <p:sldId id="284" r:id="rId58"/>
    <p:sldId id="308"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94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DAED4E-E08D-4098-9492-14B15A81B59D}" type="datetimeFigureOut">
              <a:rPr lang="en-US" smtClean="0"/>
              <a:t>18-Nov-23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F8FE-D02C-41B0-AAE8-E6539DBA67F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79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AED4E-E08D-4098-9492-14B15A81B59D}" type="datetimeFigureOut">
              <a:rPr lang="en-US" smtClean="0"/>
              <a:t>18-Nov-23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F8FE-D02C-41B0-AAE8-E6539DBA67F9}" type="slidenum">
              <a:rPr lang="en-US" smtClean="0"/>
              <a:t>‹#›</a:t>
            </a:fld>
            <a:endParaRPr lang="en-US"/>
          </a:p>
        </p:txBody>
      </p:sp>
    </p:spTree>
    <p:extLst>
      <p:ext uri="{BB962C8B-B14F-4D97-AF65-F5344CB8AC3E}">
        <p14:creationId xmlns:p14="http://schemas.microsoft.com/office/powerpoint/2010/main" val="115440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AED4E-E08D-4098-9492-14B15A81B59D}" type="datetimeFigureOut">
              <a:rPr lang="en-US" smtClean="0"/>
              <a:t>18-Nov-23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F8FE-D02C-41B0-AAE8-E6539DBA67F9}" type="slidenum">
              <a:rPr lang="en-US" smtClean="0"/>
              <a:t>‹#›</a:t>
            </a:fld>
            <a:endParaRPr lang="en-US"/>
          </a:p>
        </p:txBody>
      </p:sp>
    </p:spTree>
    <p:extLst>
      <p:ext uri="{BB962C8B-B14F-4D97-AF65-F5344CB8AC3E}">
        <p14:creationId xmlns:p14="http://schemas.microsoft.com/office/powerpoint/2010/main" val="381937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AED4E-E08D-4098-9492-14B15A81B59D}" type="datetimeFigureOut">
              <a:rPr lang="en-US" smtClean="0"/>
              <a:t>18-Nov-23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F8FE-D02C-41B0-AAE8-E6539DBA67F9}" type="slidenum">
              <a:rPr lang="en-US" smtClean="0"/>
              <a:t>‹#›</a:t>
            </a:fld>
            <a:endParaRPr lang="en-US"/>
          </a:p>
        </p:txBody>
      </p:sp>
    </p:spTree>
    <p:extLst>
      <p:ext uri="{BB962C8B-B14F-4D97-AF65-F5344CB8AC3E}">
        <p14:creationId xmlns:p14="http://schemas.microsoft.com/office/powerpoint/2010/main" val="17060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AED4E-E08D-4098-9492-14B15A81B59D}" type="datetimeFigureOut">
              <a:rPr lang="en-US" smtClean="0"/>
              <a:t>18-Nov-23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F8FE-D02C-41B0-AAE8-E6539DBA67F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0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DAED4E-E08D-4098-9492-14B15A81B59D}" type="datetimeFigureOut">
              <a:rPr lang="en-US" smtClean="0"/>
              <a:t>18-Nov-23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AF8FE-D02C-41B0-AAE8-E6539DBA67F9}" type="slidenum">
              <a:rPr lang="en-US" smtClean="0"/>
              <a:t>‹#›</a:t>
            </a:fld>
            <a:endParaRPr lang="en-US"/>
          </a:p>
        </p:txBody>
      </p:sp>
    </p:spTree>
    <p:extLst>
      <p:ext uri="{BB962C8B-B14F-4D97-AF65-F5344CB8AC3E}">
        <p14:creationId xmlns:p14="http://schemas.microsoft.com/office/powerpoint/2010/main" val="161462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DAED4E-E08D-4098-9492-14B15A81B59D}" type="datetimeFigureOut">
              <a:rPr lang="en-US" smtClean="0"/>
              <a:t>18-Nov-23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AF8FE-D02C-41B0-AAE8-E6539DBA67F9}" type="slidenum">
              <a:rPr lang="en-US" smtClean="0"/>
              <a:t>‹#›</a:t>
            </a:fld>
            <a:endParaRPr lang="en-US"/>
          </a:p>
        </p:txBody>
      </p:sp>
    </p:spTree>
    <p:extLst>
      <p:ext uri="{BB962C8B-B14F-4D97-AF65-F5344CB8AC3E}">
        <p14:creationId xmlns:p14="http://schemas.microsoft.com/office/powerpoint/2010/main" val="365122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DAED4E-E08D-4098-9492-14B15A81B59D}" type="datetimeFigureOut">
              <a:rPr lang="en-US" smtClean="0"/>
              <a:t>18-Nov-23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AF8FE-D02C-41B0-AAE8-E6539DBA67F9}" type="slidenum">
              <a:rPr lang="en-US" smtClean="0"/>
              <a:t>‹#›</a:t>
            </a:fld>
            <a:endParaRPr lang="en-US"/>
          </a:p>
        </p:txBody>
      </p:sp>
    </p:spTree>
    <p:extLst>
      <p:ext uri="{BB962C8B-B14F-4D97-AF65-F5344CB8AC3E}">
        <p14:creationId xmlns:p14="http://schemas.microsoft.com/office/powerpoint/2010/main" val="117485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BDAED4E-E08D-4098-9492-14B15A81B59D}" type="datetimeFigureOut">
              <a:rPr lang="en-US" smtClean="0"/>
              <a:t>18-Nov-23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DCAF8FE-D02C-41B0-AAE8-E6539DBA67F9}" type="slidenum">
              <a:rPr lang="en-US" smtClean="0"/>
              <a:t>‹#›</a:t>
            </a:fld>
            <a:endParaRPr lang="en-US"/>
          </a:p>
        </p:txBody>
      </p:sp>
    </p:spTree>
    <p:extLst>
      <p:ext uri="{BB962C8B-B14F-4D97-AF65-F5344CB8AC3E}">
        <p14:creationId xmlns:p14="http://schemas.microsoft.com/office/powerpoint/2010/main" val="5183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BDAED4E-E08D-4098-9492-14B15A81B59D}" type="datetimeFigureOut">
              <a:rPr lang="en-US" smtClean="0"/>
              <a:t>18-Nov-23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CAF8FE-D02C-41B0-AAE8-E6539DBA67F9}" type="slidenum">
              <a:rPr lang="en-US" smtClean="0"/>
              <a:t>‹#›</a:t>
            </a:fld>
            <a:endParaRPr lang="en-US"/>
          </a:p>
        </p:txBody>
      </p:sp>
    </p:spTree>
    <p:extLst>
      <p:ext uri="{BB962C8B-B14F-4D97-AF65-F5344CB8AC3E}">
        <p14:creationId xmlns:p14="http://schemas.microsoft.com/office/powerpoint/2010/main" val="219413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AED4E-E08D-4098-9492-14B15A81B59D}" type="datetimeFigureOut">
              <a:rPr lang="en-US" smtClean="0"/>
              <a:t>18-Nov-23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AF8FE-D02C-41B0-AAE8-E6539DBA67F9}" type="slidenum">
              <a:rPr lang="en-US" smtClean="0"/>
              <a:t>‹#›</a:t>
            </a:fld>
            <a:endParaRPr lang="en-US"/>
          </a:p>
        </p:txBody>
      </p:sp>
    </p:spTree>
    <p:extLst>
      <p:ext uri="{BB962C8B-B14F-4D97-AF65-F5344CB8AC3E}">
        <p14:creationId xmlns:p14="http://schemas.microsoft.com/office/powerpoint/2010/main" val="71763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BDAED4E-E08D-4098-9492-14B15A81B59D}" type="datetimeFigureOut">
              <a:rPr lang="en-US" smtClean="0"/>
              <a:t>18-Nov-23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DCAF8FE-D02C-41B0-AAE8-E6539DBA67F9}"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1748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863840" cy="3566160"/>
          </a:xfrm>
        </p:spPr>
        <p:txBody>
          <a:bodyPr/>
          <a:lstStyle/>
          <a:p>
            <a:pPr algn="ctr"/>
            <a:r>
              <a:rPr lang="sr-Latn-RS" dirty="0">
                <a:solidFill>
                  <a:schemeClr val="bg1"/>
                </a:solidFill>
              </a:rPr>
              <a:t>Gutmanova teorija</a:t>
            </a:r>
            <a:endParaRPr lang="en-US" dirty="0">
              <a:solidFill>
                <a:schemeClr val="bg1"/>
              </a:solidFill>
            </a:endParaRPr>
          </a:p>
        </p:txBody>
      </p:sp>
      <p:sp>
        <p:nvSpPr>
          <p:cNvPr id="3" name="Subtitle 2"/>
          <p:cNvSpPr>
            <a:spLocks noGrp="1"/>
          </p:cNvSpPr>
          <p:nvPr>
            <p:ph type="subTitle" idx="1"/>
          </p:nvPr>
        </p:nvSpPr>
        <p:spPr/>
        <p:txBody>
          <a:bodyPr/>
          <a:lstStyle/>
          <a:p>
            <a:pPr algn="ctr"/>
            <a:r>
              <a:rPr lang="sr-Latn-RS" dirty="0" err="1">
                <a:solidFill>
                  <a:schemeClr val="bg1"/>
                </a:solidFill>
              </a:rPr>
              <a:t>Imaž</a:t>
            </a:r>
            <a:r>
              <a:rPr lang="sr-Latn-RS" dirty="0">
                <a:solidFill>
                  <a:schemeClr val="bg1"/>
                </a:solidFill>
              </a:rPr>
              <a:t> i anti-</a:t>
            </a:r>
            <a:r>
              <a:rPr lang="sr-Latn-RS" dirty="0" err="1">
                <a:solidFill>
                  <a:schemeClr val="bg1"/>
                </a:solidFill>
              </a:rPr>
              <a:t>imaž</a:t>
            </a:r>
            <a:endParaRPr lang="en-US" dirty="0">
              <a:solidFill>
                <a:schemeClr val="bg1"/>
              </a:solidFill>
            </a:endParaRPr>
          </a:p>
        </p:txBody>
      </p:sp>
      <p:sp>
        <p:nvSpPr>
          <p:cNvPr id="4" name="TextBox 3">
            <a:extLst>
              <a:ext uri="{FF2B5EF4-FFF2-40B4-BE49-F238E27FC236}">
                <a16:creationId xmlns:a16="http://schemas.microsoft.com/office/drawing/2014/main" id="{C3487666-9B26-33A1-BB70-5144964C763A}"/>
              </a:ext>
            </a:extLst>
          </p:cNvPr>
          <p:cNvSpPr txBox="1"/>
          <p:nvPr/>
        </p:nvSpPr>
        <p:spPr>
          <a:xfrm>
            <a:off x="5029200" y="6400800"/>
            <a:ext cx="4114801" cy="369332"/>
          </a:xfrm>
          <a:prstGeom prst="rect">
            <a:avLst/>
          </a:prstGeom>
          <a:noFill/>
        </p:spPr>
        <p:txBody>
          <a:bodyPr wrap="square" rtlCol="0">
            <a:spAutoFit/>
          </a:bodyPr>
          <a:lstStyle/>
          <a:p>
            <a:r>
              <a:rPr lang="sr-Latn-RS" dirty="0">
                <a:solidFill>
                  <a:schemeClr val="tx1">
                    <a:lumMod val="85000"/>
                    <a:lumOff val="15000"/>
                  </a:schemeClr>
                </a:solidFill>
              </a:rPr>
              <a:t>Fotografija Huan Davila (@unsplash.com)</a:t>
            </a:r>
          </a:p>
        </p:txBody>
      </p:sp>
    </p:spTree>
    <p:extLst>
      <p:ext uri="{BB962C8B-B14F-4D97-AF65-F5344CB8AC3E}">
        <p14:creationId xmlns:p14="http://schemas.microsoft.com/office/powerpoint/2010/main" val="227847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RS" dirty="0"/>
              <a:t>Gutmanov model</a:t>
            </a:r>
            <a:endParaRPr lang="en-US" dirty="0"/>
          </a:p>
        </p:txBody>
      </p:sp>
      <p:sp>
        <p:nvSpPr>
          <p:cNvPr id="10243" name="Rectangle 3"/>
          <p:cNvSpPr>
            <a:spLocks noGrp="1" noChangeArrowheads="1"/>
          </p:cNvSpPr>
          <p:nvPr>
            <p:ph idx="1"/>
          </p:nvPr>
        </p:nvSpPr>
        <p:spPr/>
        <p:txBody>
          <a:bodyPr/>
          <a:lstStyle/>
          <a:p>
            <a:r>
              <a:rPr lang="sr-Latn-RS" altLang="en-US" dirty="0"/>
              <a:t>Isto važi i ako p</a:t>
            </a:r>
            <a:r>
              <a:rPr lang="en-GB" altLang="en-US" dirty="0"/>
              <a:t>o</a:t>
            </a:r>
            <a:r>
              <a:rPr lang="sr-Latn-RS" altLang="en-US" dirty="0"/>
              <a:t>s</a:t>
            </a:r>
            <a:r>
              <a:rPr lang="en-GB" altLang="en-US" dirty="0" err="1"/>
              <a:t>matramo</a:t>
            </a:r>
            <a:r>
              <a:rPr lang="en-GB" altLang="en-US" dirty="0"/>
              <a:t> </a:t>
            </a:r>
            <a:r>
              <a:rPr lang="en-GB" altLang="en-US" dirty="0" err="1"/>
              <a:t>rezultat</a:t>
            </a:r>
            <a:r>
              <a:rPr lang="en-GB" altLang="en-US" dirty="0"/>
              <a:t> </a:t>
            </a:r>
            <a:r>
              <a:rPr lang="sr-Latn-RS" altLang="en-US" dirty="0"/>
              <a:t>bilo kog </a:t>
            </a:r>
            <a:r>
              <a:rPr lang="en-GB" altLang="en-US" dirty="0" err="1">
                <a:solidFill>
                  <a:srgbClr val="7030A0"/>
                </a:solidFill>
              </a:rPr>
              <a:t>ispitanika</a:t>
            </a:r>
            <a:endParaRPr lang="sr-Latn-CS" altLang="en-US" dirty="0">
              <a:solidFill>
                <a:srgbClr val="7030A0"/>
              </a:solidFill>
            </a:endParaRPr>
          </a:p>
          <a:p>
            <a:r>
              <a:rPr lang="sr-Latn-CS" altLang="en-US" dirty="0"/>
              <a:t>Na primer, ako imamo test znanja iz </a:t>
            </a:r>
            <a:r>
              <a:rPr lang="sr-Latn-CS" altLang="en-US" dirty="0" err="1"/>
              <a:t>psihometrije</a:t>
            </a:r>
            <a:r>
              <a:rPr lang="sr-Latn-CS" altLang="en-US" dirty="0"/>
              <a:t>:</a:t>
            </a:r>
          </a:p>
          <a:p>
            <a:pPr lvl="1"/>
            <a:r>
              <a:rPr lang="sr-Latn-CS" altLang="en-US" dirty="0" err="1">
                <a:solidFill>
                  <a:srgbClr val="00B050"/>
                </a:solidFill>
              </a:rPr>
              <a:t>Imaž</a:t>
            </a:r>
            <a:r>
              <a:rPr lang="sr-Latn-CS" altLang="en-US" dirty="0"/>
              <a:t> je naše očekivanje o tome kako će Jovana odgovoriti na pitanje „Šta je ICC?“ ako znamo njene odgovore na sva druga pitanja iz testa, npr. „Koji obrazac daje donju granicu pouzdanosti?“ ili „Koja je prva faza u konstrukciji novog mernog instrumenta?“</a:t>
            </a:r>
          </a:p>
          <a:p>
            <a:pPr lvl="2"/>
            <a:r>
              <a:rPr lang="sr-Latn-CS" altLang="en-US" dirty="0"/>
              <a:t>Kod binarnih varijabli gde su odgovori 0 i 1, intuitivnije je da razmišljamo o </a:t>
            </a:r>
            <a:r>
              <a:rPr lang="sr-Latn-CS" altLang="en-US" dirty="0" err="1"/>
              <a:t>imažu</a:t>
            </a:r>
            <a:r>
              <a:rPr lang="sr-Latn-CS" altLang="en-US" dirty="0"/>
              <a:t> kao o verovatnoći da se odgovori tačno (pre nego kao o pravom skoru za jedno pitanje)</a:t>
            </a:r>
          </a:p>
          <a:p>
            <a:pPr lvl="1"/>
            <a:r>
              <a:rPr lang="sr-Latn-CS" altLang="en-US" dirty="0">
                <a:solidFill>
                  <a:srgbClr val="FF0000"/>
                </a:solidFill>
              </a:rPr>
              <a:t>Anti-</a:t>
            </a:r>
            <a:r>
              <a:rPr lang="sr-Latn-CS" altLang="en-US" dirty="0" err="1">
                <a:solidFill>
                  <a:srgbClr val="FF0000"/>
                </a:solidFill>
              </a:rPr>
              <a:t>imaž</a:t>
            </a:r>
            <a:r>
              <a:rPr lang="sr-Latn-CS" altLang="en-US" dirty="0"/>
              <a:t> je onaj deo Jeleninog odgovora na pitanje „Šta je ICC?“ za koji nam njeni odgovori na sva druga pitanja u testu ne pomažu da ga predvidimo</a:t>
            </a:r>
          </a:p>
          <a:p>
            <a:pPr lvl="2"/>
            <a:r>
              <a:rPr lang="sr-Latn-CS" altLang="en-US" dirty="0"/>
              <a:t>Intuitivno možemo da ga posmatramo kao verovatnoću da pogrešimo u proceni, verovatnoću da Jelena „slučajno“ tačno/pogrešno odgovori na ovo pitanje</a:t>
            </a:r>
          </a:p>
        </p:txBody>
      </p:sp>
    </p:spTree>
    <p:extLst>
      <p:ext uri="{BB962C8B-B14F-4D97-AF65-F5344CB8AC3E}">
        <p14:creationId xmlns:p14="http://schemas.microsoft.com/office/powerpoint/2010/main" val="13310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Latn-RS" dirty="0"/>
              <a:t>Matrični zapis</a:t>
            </a:r>
            <a:endParaRPr lang="en-US" dirty="0"/>
          </a:p>
        </p:txBody>
      </p:sp>
      <p:sp>
        <p:nvSpPr>
          <p:cNvPr id="7" name="Content Placeholder 6"/>
          <p:cNvSpPr>
            <a:spLocks noGrp="1"/>
          </p:cNvSpPr>
          <p:nvPr>
            <p:ph idx="1"/>
          </p:nvPr>
        </p:nvSpPr>
        <p:spPr>
          <a:xfrm>
            <a:off x="822960" y="1828801"/>
            <a:ext cx="7543800" cy="1752599"/>
          </a:xfrm>
        </p:spPr>
        <p:txBody>
          <a:bodyPr>
            <a:normAutofit/>
          </a:bodyPr>
          <a:lstStyle/>
          <a:p>
            <a:r>
              <a:rPr lang="en-US" dirty="0"/>
              <a:t>Z</a:t>
            </a:r>
            <a:r>
              <a:rPr lang="sr-Latn-RS" dirty="0"/>
              <a:t> </a:t>
            </a:r>
            <a:r>
              <a:rPr lang="en-US" dirty="0"/>
              <a:t>=</a:t>
            </a:r>
            <a:r>
              <a:rPr lang="sr-Latn-RS" dirty="0"/>
              <a:t> </a:t>
            </a:r>
            <a:r>
              <a:rPr lang="en-US" dirty="0">
                <a:solidFill>
                  <a:srgbClr val="00B050"/>
                </a:solidFill>
              </a:rPr>
              <a:t>Z’</a:t>
            </a:r>
            <a:r>
              <a:rPr lang="sr-Latn-RS" dirty="0"/>
              <a:t> </a:t>
            </a:r>
            <a:r>
              <a:rPr lang="en-US" dirty="0"/>
              <a:t>+</a:t>
            </a:r>
            <a:r>
              <a:rPr lang="sr-Latn-RS" dirty="0"/>
              <a:t> </a:t>
            </a:r>
            <a:r>
              <a:rPr lang="en-US" dirty="0">
                <a:solidFill>
                  <a:srgbClr val="FF0000"/>
                </a:solidFill>
              </a:rPr>
              <a:t>E</a:t>
            </a:r>
            <a:endParaRPr lang="sr-Latn-RS" dirty="0">
              <a:solidFill>
                <a:srgbClr val="FF0000"/>
              </a:solidFill>
            </a:endParaRPr>
          </a:p>
          <a:p>
            <a:pPr marL="400050" lvl="1" indent="0">
              <a:buNone/>
            </a:pPr>
            <a:r>
              <a:rPr lang="vi-VN" sz="2100" dirty="0">
                <a:latin typeface="Calibri" panose="020F0502020204030204" pitchFamily="34" charset="0"/>
                <a:cs typeface="Calibri" panose="020F0502020204030204" pitchFamily="34" charset="0"/>
              </a:rPr>
              <a:t>Z </a:t>
            </a:r>
            <a:r>
              <a:rPr lang="sr-Latn-RS" sz="2100" dirty="0">
                <a:latin typeface="Calibri" panose="020F0502020204030204" pitchFamily="34" charset="0"/>
                <a:cs typeface="Calibri" panose="020F0502020204030204" pitchFamily="34" charset="0"/>
              </a:rPr>
              <a:t>-</a:t>
            </a:r>
            <a:r>
              <a:rPr lang="vi-VN" sz="2100" dirty="0">
                <a:latin typeface="Calibri" panose="020F0502020204030204" pitchFamily="34" charset="0"/>
                <a:cs typeface="Calibri" panose="020F0502020204030204" pitchFamily="34" charset="0"/>
              </a:rPr>
              <a:t> dobijeni rezultat</a:t>
            </a:r>
          </a:p>
          <a:p>
            <a:pPr marL="400050" lvl="1" indent="0">
              <a:buNone/>
            </a:pPr>
            <a:r>
              <a:rPr lang="vi-VN" sz="2100" dirty="0">
                <a:solidFill>
                  <a:srgbClr val="00B050"/>
                </a:solidFill>
                <a:latin typeface="Calibri" panose="020F0502020204030204" pitchFamily="34" charset="0"/>
                <a:cs typeface="Calibri" panose="020F0502020204030204" pitchFamily="34" charset="0"/>
              </a:rPr>
              <a:t>Z’- rezultat predviđen na osnovu preostalih</a:t>
            </a:r>
            <a:r>
              <a:rPr lang="sr-Latn-RS" sz="2100" dirty="0">
                <a:solidFill>
                  <a:srgbClr val="00B050"/>
                </a:solidFill>
                <a:latin typeface="Calibri" panose="020F0502020204030204" pitchFamily="34" charset="0"/>
                <a:cs typeface="Calibri" panose="020F0502020204030204" pitchFamily="34" charset="0"/>
              </a:rPr>
              <a:t> varijabli - </a:t>
            </a:r>
            <a:r>
              <a:rPr lang="vi-VN" sz="2100" dirty="0">
                <a:solidFill>
                  <a:srgbClr val="00B050"/>
                </a:solidFill>
                <a:latin typeface="Calibri" panose="020F0502020204030204" pitchFamily="34" charset="0"/>
                <a:cs typeface="Calibri" panose="020F0502020204030204" pitchFamily="34" charset="0"/>
              </a:rPr>
              <a:t> isto što i T odnosno pravi skor</a:t>
            </a:r>
            <a:endParaRPr lang="sr-Latn-RS" sz="2100" dirty="0">
              <a:solidFill>
                <a:srgbClr val="00B050"/>
              </a:solidFill>
              <a:latin typeface="Calibri" panose="020F0502020204030204" pitchFamily="34" charset="0"/>
              <a:cs typeface="Calibri" panose="020F0502020204030204" pitchFamily="34" charset="0"/>
            </a:endParaRPr>
          </a:p>
          <a:p>
            <a:pPr marL="400050" lvl="1" indent="0">
              <a:buNone/>
            </a:pPr>
            <a:r>
              <a:rPr lang="vi-VN" sz="2100" dirty="0">
                <a:solidFill>
                  <a:srgbClr val="FF0000"/>
                </a:solidFill>
                <a:latin typeface="Calibri" panose="020F0502020204030204" pitchFamily="34" charset="0"/>
                <a:cs typeface="Calibri" panose="020F0502020204030204" pitchFamily="34" charset="0"/>
              </a:rPr>
              <a:t>E - rezidual </a:t>
            </a:r>
            <a:endParaRPr lang="sr-Latn-RS" dirty="0">
              <a:solidFill>
                <a:srgbClr val="FF0000"/>
              </a:solidFill>
            </a:endParaRPr>
          </a:p>
        </p:txBody>
      </p:sp>
      <p:graphicFrame>
        <p:nvGraphicFramePr>
          <p:cNvPr id="8" name="Group 411"/>
          <p:cNvGraphicFramePr>
            <a:graphicFrameLocks/>
          </p:cNvGraphicFramePr>
          <p:nvPr>
            <p:extLst>
              <p:ext uri="{D42A27DB-BD31-4B8C-83A1-F6EECF244321}">
                <p14:modId xmlns:p14="http://schemas.microsoft.com/office/powerpoint/2010/main" val="2498752596"/>
              </p:ext>
            </p:extLst>
          </p:nvPr>
        </p:nvGraphicFramePr>
        <p:xfrm>
          <a:off x="552450" y="3657600"/>
          <a:ext cx="2514600" cy="2590800"/>
        </p:xfrm>
        <a:graphic>
          <a:graphicData uri="http://schemas.openxmlformats.org/drawingml/2006/table">
            <a:tbl>
              <a:tblPr/>
              <a:tblGrid>
                <a:gridCol w="5588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Z</a:t>
                      </a:r>
                      <a:r>
                        <a:rPr kumimoji="0" lang="en-US" sz="1800" b="0" i="0" u="none" strike="noStrike" cap="none" normalizeH="0" baseline="-25000" dirty="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Z</a:t>
                      </a:r>
                      <a:r>
                        <a:rPr kumimoji="0" lang="en-US" sz="1800" b="0" i="0" u="none" strike="noStrike" cap="none" normalizeH="0" baseline="-25000" dirty="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412"/>
          <p:cNvGraphicFramePr>
            <a:graphicFrameLocks/>
          </p:cNvGraphicFramePr>
          <p:nvPr>
            <p:extLst>
              <p:ext uri="{D42A27DB-BD31-4B8C-83A1-F6EECF244321}">
                <p14:modId xmlns:p14="http://schemas.microsoft.com/office/powerpoint/2010/main" val="432879341"/>
              </p:ext>
            </p:extLst>
          </p:nvPr>
        </p:nvGraphicFramePr>
        <p:xfrm>
          <a:off x="3619500" y="3657599"/>
          <a:ext cx="2362200" cy="2590801"/>
        </p:xfrm>
        <a:graphic>
          <a:graphicData uri="http://schemas.openxmlformats.org/drawingml/2006/table">
            <a:tbl>
              <a:tblPr/>
              <a:tblGrid>
                <a:gridCol w="603250">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61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62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63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 name="Group 413"/>
          <p:cNvGraphicFramePr>
            <a:graphicFrameLocks/>
          </p:cNvGraphicFramePr>
          <p:nvPr>
            <p:extLst>
              <p:ext uri="{D42A27DB-BD31-4B8C-83A1-F6EECF244321}">
                <p14:modId xmlns:p14="http://schemas.microsoft.com/office/powerpoint/2010/main" val="1927058179"/>
              </p:ext>
            </p:extLst>
          </p:nvPr>
        </p:nvGraphicFramePr>
        <p:xfrm>
          <a:off x="6534150" y="3657600"/>
          <a:ext cx="2057400" cy="2590801"/>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3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CD270A01-E6A6-A7F7-B534-588B5021AD61}"/>
              </a:ext>
            </a:extLst>
          </p:cNvPr>
          <p:cNvSpPr/>
          <p:nvPr/>
        </p:nvSpPr>
        <p:spPr>
          <a:xfrm>
            <a:off x="3090189" y="4491334"/>
            <a:ext cx="529311" cy="923330"/>
          </a:xfrm>
          <a:prstGeom prst="rect">
            <a:avLst/>
          </a:prstGeom>
          <a:noFill/>
        </p:spPr>
        <p:txBody>
          <a:bodyPr wrap="none" lIns="91440" tIns="45720" rIns="91440" bIns="45720">
            <a:spAutoFit/>
          </a:bodyPr>
          <a:lstStyle/>
          <a:p>
            <a:pPr algn="ctr"/>
            <a:r>
              <a:rPr lang="sr-Latn-RS" sz="5400"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F0527EEC-1CFA-D586-569B-D6D1F4DFCDF3}"/>
              </a:ext>
            </a:extLst>
          </p:cNvPr>
          <p:cNvSpPr/>
          <p:nvPr/>
        </p:nvSpPr>
        <p:spPr>
          <a:xfrm>
            <a:off x="5993268" y="4491334"/>
            <a:ext cx="529312" cy="923330"/>
          </a:xfrm>
          <a:prstGeom prst="rect">
            <a:avLst/>
          </a:prstGeom>
          <a:noFill/>
        </p:spPr>
        <p:txBody>
          <a:bodyPr wrap="none" lIns="91440" tIns="45720" rIns="91440" bIns="45720">
            <a:spAutoFit/>
          </a:bodyPr>
          <a:lstStyle/>
          <a:p>
            <a:pPr algn="ctr"/>
            <a:r>
              <a:rPr lang="sr-Latn-RS" sz="5400"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885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Latn-RS" dirty="0"/>
              <a:t>Matrični zapis</a:t>
            </a:r>
            <a:endParaRPr lang="en-US" dirty="0"/>
          </a:p>
        </p:txBody>
      </p:sp>
      <p:sp>
        <p:nvSpPr>
          <p:cNvPr id="7" name="Content Placeholder 6"/>
          <p:cNvSpPr>
            <a:spLocks noGrp="1"/>
          </p:cNvSpPr>
          <p:nvPr>
            <p:ph idx="1"/>
          </p:nvPr>
        </p:nvSpPr>
        <p:spPr>
          <a:xfrm>
            <a:off x="822960" y="1828801"/>
            <a:ext cx="7543800" cy="1523999"/>
          </a:xfrm>
        </p:spPr>
        <p:txBody>
          <a:bodyPr>
            <a:normAutofit/>
          </a:bodyPr>
          <a:lstStyle/>
          <a:p>
            <a:r>
              <a:rPr lang="sr-Latn-RS" dirty="0"/>
              <a:t>Šta je u redovima, a šta u kolonama ovih matrica?</a:t>
            </a:r>
          </a:p>
          <a:p>
            <a:pPr lvl="1"/>
            <a:r>
              <a:rPr lang="sr-Latn-RS" dirty="0"/>
              <a:t>Ispitanici su u redovima, varijable u kolonama</a:t>
            </a:r>
          </a:p>
          <a:p>
            <a:pPr lvl="1"/>
            <a:r>
              <a:rPr lang="sr-Latn-RS" dirty="0"/>
              <a:t>Npr. Marko, Milica, Jelena… i „Šta je pouzdanost?“, „Koje su granice intervala poverenja od 95%?“</a:t>
            </a:r>
          </a:p>
        </p:txBody>
      </p:sp>
      <p:graphicFrame>
        <p:nvGraphicFramePr>
          <p:cNvPr id="8" name="Group 411"/>
          <p:cNvGraphicFramePr>
            <a:graphicFrameLocks/>
          </p:cNvGraphicFramePr>
          <p:nvPr>
            <p:extLst>
              <p:ext uri="{D42A27DB-BD31-4B8C-83A1-F6EECF244321}">
                <p14:modId xmlns:p14="http://schemas.microsoft.com/office/powerpoint/2010/main" val="4205394824"/>
              </p:ext>
            </p:extLst>
          </p:nvPr>
        </p:nvGraphicFramePr>
        <p:xfrm>
          <a:off x="552450" y="3657600"/>
          <a:ext cx="2514600" cy="2590800"/>
        </p:xfrm>
        <a:graphic>
          <a:graphicData uri="http://schemas.openxmlformats.org/drawingml/2006/table">
            <a:tbl>
              <a:tblPr/>
              <a:tblGrid>
                <a:gridCol w="5588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412"/>
          <p:cNvGraphicFramePr>
            <a:graphicFrameLocks/>
          </p:cNvGraphicFramePr>
          <p:nvPr>
            <p:extLst>
              <p:ext uri="{D42A27DB-BD31-4B8C-83A1-F6EECF244321}">
                <p14:modId xmlns:p14="http://schemas.microsoft.com/office/powerpoint/2010/main" val="435704847"/>
              </p:ext>
            </p:extLst>
          </p:nvPr>
        </p:nvGraphicFramePr>
        <p:xfrm>
          <a:off x="3619500" y="3657599"/>
          <a:ext cx="2362200" cy="2590801"/>
        </p:xfrm>
        <a:graphic>
          <a:graphicData uri="http://schemas.openxmlformats.org/drawingml/2006/table">
            <a:tbl>
              <a:tblPr/>
              <a:tblGrid>
                <a:gridCol w="603250">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61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62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63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 name="Group 413"/>
          <p:cNvGraphicFramePr>
            <a:graphicFrameLocks/>
          </p:cNvGraphicFramePr>
          <p:nvPr>
            <p:extLst>
              <p:ext uri="{D42A27DB-BD31-4B8C-83A1-F6EECF244321}">
                <p14:modId xmlns:p14="http://schemas.microsoft.com/office/powerpoint/2010/main" val="3524143164"/>
              </p:ext>
            </p:extLst>
          </p:nvPr>
        </p:nvGraphicFramePr>
        <p:xfrm>
          <a:off x="6534150" y="3657600"/>
          <a:ext cx="2057400" cy="2590801"/>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3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D8A52552-EBC4-302E-2988-089FC80A7600}"/>
              </a:ext>
            </a:extLst>
          </p:cNvPr>
          <p:cNvSpPr/>
          <p:nvPr/>
        </p:nvSpPr>
        <p:spPr>
          <a:xfrm>
            <a:off x="3090189" y="4491334"/>
            <a:ext cx="529311" cy="923330"/>
          </a:xfrm>
          <a:prstGeom prst="rect">
            <a:avLst/>
          </a:prstGeom>
          <a:noFill/>
        </p:spPr>
        <p:txBody>
          <a:bodyPr wrap="none" lIns="91440" tIns="45720" rIns="91440" bIns="45720">
            <a:spAutoFit/>
          </a:bodyPr>
          <a:lstStyle/>
          <a:p>
            <a:pPr algn="ctr"/>
            <a:r>
              <a:rPr lang="sr-Latn-RS" sz="5400"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71BB5D27-20F1-180B-5644-A92E1AC35321}"/>
              </a:ext>
            </a:extLst>
          </p:cNvPr>
          <p:cNvSpPr/>
          <p:nvPr/>
        </p:nvSpPr>
        <p:spPr>
          <a:xfrm>
            <a:off x="5993268" y="4491334"/>
            <a:ext cx="529312" cy="923330"/>
          </a:xfrm>
          <a:prstGeom prst="rect">
            <a:avLst/>
          </a:prstGeom>
          <a:noFill/>
        </p:spPr>
        <p:txBody>
          <a:bodyPr wrap="none" lIns="91440" tIns="45720" rIns="91440" bIns="45720">
            <a:spAutoFit/>
          </a:bodyPr>
          <a:lstStyle/>
          <a:p>
            <a:pPr algn="ctr"/>
            <a:r>
              <a:rPr lang="sr-Latn-RS" sz="5400"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51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Latn-RS" dirty="0"/>
              <a:t>Matrični zapis</a:t>
            </a:r>
            <a:endParaRPr lang="en-US" dirty="0"/>
          </a:p>
        </p:txBody>
      </p:sp>
      <p:sp>
        <p:nvSpPr>
          <p:cNvPr id="7" name="Content Placeholder 6"/>
          <p:cNvSpPr>
            <a:spLocks noGrp="1"/>
          </p:cNvSpPr>
          <p:nvPr>
            <p:ph idx="1"/>
          </p:nvPr>
        </p:nvSpPr>
        <p:spPr>
          <a:xfrm>
            <a:off x="822960" y="1828801"/>
            <a:ext cx="7635240" cy="1523999"/>
          </a:xfrm>
        </p:spPr>
        <p:txBody>
          <a:bodyPr>
            <a:normAutofit fontScale="92500" lnSpcReduction="10000"/>
          </a:bodyPr>
          <a:lstStyle/>
          <a:p>
            <a:r>
              <a:rPr lang="sr-Latn-RS" dirty="0"/>
              <a:t>Šta je Z’</a:t>
            </a:r>
            <a:r>
              <a:rPr lang="sr-Latn-RS" baseline="-25000" dirty="0"/>
              <a:t>32</a:t>
            </a:r>
            <a:r>
              <a:rPr lang="sr-Latn-RS" dirty="0"/>
              <a:t>?</a:t>
            </a:r>
          </a:p>
          <a:p>
            <a:pPr lvl="1"/>
            <a:r>
              <a:rPr lang="sr-Latn-RS" dirty="0"/>
              <a:t>Imaž (predviđeni skor) </a:t>
            </a:r>
            <a:r>
              <a:rPr lang="sr-Latn-RS" dirty="0" err="1"/>
              <a:t>ispitanice</a:t>
            </a:r>
            <a:r>
              <a:rPr lang="sr-Latn-RS" dirty="0"/>
              <a:t> 3 na varijabli 2 (Jelena – „95% interval poverenja“)</a:t>
            </a:r>
          </a:p>
          <a:p>
            <a:r>
              <a:rPr lang="sr-Latn-RS" dirty="0"/>
              <a:t>Šta je E</a:t>
            </a:r>
            <a:r>
              <a:rPr lang="sr-Latn-RS" baseline="-25000" dirty="0"/>
              <a:t>53</a:t>
            </a:r>
            <a:r>
              <a:rPr lang="sr-Latn-RS" dirty="0"/>
              <a:t>?</a:t>
            </a:r>
          </a:p>
          <a:p>
            <a:pPr lvl="1"/>
            <a:r>
              <a:rPr lang="sr-Latn-RS" dirty="0"/>
              <a:t>A</a:t>
            </a:r>
            <a:r>
              <a:rPr lang="en-US" dirty="0" err="1"/>
              <a:t>nti-imaž</a:t>
            </a:r>
            <a:r>
              <a:rPr lang="sr-Latn-RS" dirty="0"/>
              <a:t> (rezidual) </a:t>
            </a:r>
            <a:r>
              <a:rPr lang="sr-Latn-RS" dirty="0" err="1"/>
              <a:t>ispitanice</a:t>
            </a:r>
            <a:r>
              <a:rPr lang="sr-Latn-RS" dirty="0"/>
              <a:t> 5 na varijabli 3 (Slavica – „</a:t>
            </a:r>
            <a:r>
              <a:rPr lang="sr-Latn-RS" dirty="0" err="1"/>
              <a:t>Kendalovo</a:t>
            </a:r>
            <a:r>
              <a:rPr lang="sr-Latn-RS" dirty="0"/>
              <a:t> W“)</a:t>
            </a:r>
          </a:p>
        </p:txBody>
      </p:sp>
      <p:graphicFrame>
        <p:nvGraphicFramePr>
          <p:cNvPr id="8" name="Group 411"/>
          <p:cNvGraphicFramePr>
            <a:graphicFrameLocks/>
          </p:cNvGraphicFramePr>
          <p:nvPr>
            <p:extLst>
              <p:ext uri="{D42A27DB-BD31-4B8C-83A1-F6EECF244321}">
                <p14:modId xmlns:p14="http://schemas.microsoft.com/office/powerpoint/2010/main" val="909614609"/>
              </p:ext>
            </p:extLst>
          </p:nvPr>
        </p:nvGraphicFramePr>
        <p:xfrm>
          <a:off x="552450" y="3657600"/>
          <a:ext cx="2514600" cy="2590800"/>
        </p:xfrm>
        <a:graphic>
          <a:graphicData uri="http://schemas.openxmlformats.org/drawingml/2006/table">
            <a:tbl>
              <a:tblPr/>
              <a:tblGrid>
                <a:gridCol w="5588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14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24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34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44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54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61</a:t>
                      </a:r>
                      <a:endParaRPr kumimoji="0" lang="en-US" sz="1800" b="0" i="0" u="none" strike="noStrike" cap="none" normalizeH="0" baseline="-25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Z</a:t>
                      </a:r>
                      <a:r>
                        <a:rPr kumimoji="0" lang="en-US" sz="1800" b="0" i="0" u="none" strike="noStrike" cap="none" normalizeH="0" baseline="-25000">
                          <a:ln>
                            <a:noFill/>
                          </a:ln>
                          <a:solidFill>
                            <a:schemeClr val="tx1"/>
                          </a:solidFill>
                          <a:effectLst/>
                          <a:latin typeface="Arial" charset="0"/>
                        </a:rPr>
                        <a:t>64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412"/>
          <p:cNvGraphicFramePr>
            <a:graphicFrameLocks/>
          </p:cNvGraphicFramePr>
          <p:nvPr>
            <p:extLst>
              <p:ext uri="{D42A27DB-BD31-4B8C-83A1-F6EECF244321}">
                <p14:modId xmlns:p14="http://schemas.microsoft.com/office/powerpoint/2010/main" val="3059329827"/>
              </p:ext>
            </p:extLst>
          </p:nvPr>
        </p:nvGraphicFramePr>
        <p:xfrm>
          <a:off x="3619500" y="3657599"/>
          <a:ext cx="2362200" cy="2590801"/>
        </p:xfrm>
        <a:graphic>
          <a:graphicData uri="http://schemas.openxmlformats.org/drawingml/2006/table">
            <a:tbl>
              <a:tblPr/>
              <a:tblGrid>
                <a:gridCol w="603250">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14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24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34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44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54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61</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62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00B050"/>
                          </a:solidFill>
                          <a:effectLst/>
                          <a:latin typeface="Arial" charset="0"/>
                        </a:rPr>
                        <a:t>Z'</a:t>
                      </a:r>
                      <a:r>
                        <a:rPr kumimoji="0" lang="en-US" sz="1800" b="0" i="0" u="none" strike="noStrike" cap="none" normalizeH="0" baseline="-25000">
                          <a:ln>
                            <a:noFill/>
                          </a:ln>
                          <a:solidFill>
                            <a:srgbClr val="00B050"/>
                          </a:solidFill>
                          <a:effectLst/>
                          <a:latin typeface="Arial" charset="0"/>
                        </a:rPr>
                        <a:t>63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Z'</a:t>
                      </a:r>
                      <a:r>
                        <a:rPr kumimoji="0" lang="en-US" sz="1800" b="0" i="0" u="none" strike="noStrike" cap="none" normalizeH="0" baseline="-25000" dirty="0">
                          <a:ln>
                            <a:noFill/>
                          </a:ln>
                          <a:solidFill>
                            <a:srgbClr val="00B050"/>
                          </a:solidFill>
                          <a:effectLst/>
                          <a:latin typeface="Arial"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 name="Group 413"/>
          <p:cNvGraphicFramePr>
            <a:graphicFrameLocks/>
          </p:cNvGraphicFramePr>
          <p:nvPr>
            <p:extLst>
              <p:ext uri="{D42A27DB-BD31-4B8C-83A1-F6EECF244321}">
                <p14:modId xmlns:p14="http://schemas.microsoft.com/office/powerpoint/2010/main" val="1438842947"/>
              </p:ext>
            </p:extLst>
          </p:nvPr>
        </p:nvGraphicFramePr>
        <p:xfrm>
          <a:off x="6534150" y="3657600"/>
          <a:ext cx="2057400" cy="2590801"/>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3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rgbClr val="FF0000"/>
                          </a:solidFill>
                          <a:effectLst/>
                          <a:latin typeface="Arial" charset="0"/>
                        </a:rPr>
                        <a:t>E</a:t>
                      </a:r>
                      <a:r>
                        <a:rPr kumimoji="0" lang="en-US" sz="1800" b="0" i="0" u="none" strike="noStrike" cap="none" normalizeH="0" baseline="-25000">
                          <a:ln>
                            <a:noFill/>
                          </a:ln>
                          <a:solidFill>
                            <a:srgbClr val="FF0000"/>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E</a:t>
                      </a:r>
                      <a:r>
                        <a:rPr kumimoji="0" lang="en-US" sz="1800" b="0" i="0" u="none" strike="noStrike" cap="none" normalizeH="0" baseline="-25000" dirty="0">
                          <a:ln>
                            <a:noFill/>
                          </a:ln>
                          <a:solidFill>
                            <a:srgbClr val="FF0000"/>
                          </a:solidFill>
                          <a:effectLst/>
                          <a:latin typeface="Arial"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E335C02E-588D-43EA-4B30-6B914BCB899E}"/>
              </a:ext>
            </a:extLst>
          </p:cNvPr>
          <p:cNvSpPr/>
          <p:nvPr/>
        </p:nvSpPr>
        <p:spPr>
          <a:xfrm>
            <a:off x="3090189" y="4491334"/>
            <a:ext cx="529311" cy="923330"/>
          </a:xfrm>
          <a:prstGeom prst="rect">
            <a:avLst/>
          </a:prstGeom>
          <a:noFill/>
        </p:spPr>
        <p:txBody>
          <a:bodyPr wrap="none" lIns="91440" tIns="45720" rIns="91440" bIns="45720">
            <a:spAutoFit/>
          </a:bodyPr>
          <a:lstStyle/>
          <a:p>
            <a:pPr algn="ctr"/>
            <a:r>
              <a:rPr lang="sr-Latn-RS" sz="5400"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0E058BFC-2339-FE44-3D53-2077D329FFE9}"/>
              </a:ext>
            </a:extLst>
          </p:cNvPr>
          <p:cNvSpPr/>
          <p:nvPr/>
        </p:nvSpPr>
        <p:spPr>
          <a:xfrm>
            <a:off x="5993268" y="4491334"/>
            <a:ext cx="529312" cy="923330"/>
          </a:xfrm>
          <a:prstGeom prst="rect">
            <a:avLst/>
          </a:prstGeom>
          <a:noFill/>
        </p:spPr>
        <p:txBody>
          <a:bodyPr wrap="none" lIns="91440" tIns="45720" rIns="91440" bIns="45720">
            <a:spAutoFit/>
          </a:bodyPr>
          <a:lstStyle/>
          <a:p>
            <a:pPr algn="ctr"/>
            <a:r>
              <a:rPr lang="sr-Latn-RS" sz="5400"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929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Imaž i anti-imaž u SPSS-u</a:t>
            </a:r>
            <a:endParaRPr lang="en-US" dirty="0"/>
          </a:p>
        </p:txBody>
      </p:sp>
      <p:sp>
        <p:nvSpPr>
          <p:cNvPr id="3" name="Content Placeholder 2"/>
          <p:cNvSpPr>
            <a:spLocks noGrp="1"/>
          </p:cNvSpPr>
          <p:nvPr>
            <p:ph idx="1"/>
          </p:nvPr>
        </p:nvSpPr>
        <p:spPr/>
        <p:txBody>
          <a:bodyPr/>
          <a:lstStyle/>
          <a:p>
            <a:r>
              <a:rPr lang="sr-Latn-RS" dirty="0"/>
              <a:t>Imamo bazu skorova ispitanika na testu znanja iz psihologije</a:t>
            </a:r>
          </a:p>
          <a:p>
            <a:r>
              <a:rPr lang="sr-Latn-RS" dirty="0"/>
              <a:t>Standardizovaćemo varijable</a:t>
            </a:r>
          </a:p>
          <a:p>
            <a:r>
              <a:rPr lang="sr-Latn-RS" dirty="0"/>
              <a:t>A zatim ćemo za svaku da izračunamo imaž i anti-imaž</a:t>
            </a:r>
            <a:endParaRPr lang="en-US" dirty="0"/>
          </a:p>
        </p:txBody>
      </p:sp>
    </p:spTree>
    <p:extLst>
      <p:ext uri="{BB962C8B-B14F-4D97-AF65-F5344CB8AC3E}">
        <p14:creationId xmlns:p14="http://schemas.microsoft.com/office/powerpoint/2010/main" val="3559073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Sirovi skorovi</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65066" y="1846263"/>
            <a:ext cx="7458318"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72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Standardizovani skorovi</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42597" y="1846263"/>
            <a:ext cx="7503256"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38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Standardizovani skorovi</a:t>
            </a:r>
            <a:endParaRPr lang="en-US" dirty="0"/>
          </a:p>
        </p:txBody>
      </p:sp>
      <p:sp>
        <p:nvSpPr>
          <p:cNvPr id="3" name="Content Placeholder 2">
            <a:extLst>
              <a:ext uri="{FF2B5EF4-FFF2-40B4-BE49-F238E27FC236}">
                <a16:creationId xmlns:a16="http://schemas.microsoft.com/office/drawing/2014/main" id="{0130B613-BA94-3047-500E-F402CE61AE97}"/>
              </a:ext>
            </a:extLst>
          </p:cNvPr>
          <p:cNvSpPr>
            <a:spLocks noGrp="1"/>
          </p:cNvSpPr>
          <p:nvPr>
            <p:ph idx="1"/>
          </p:nvPr>
        </p:nvSpPr>
        <p:spPr/>
        <p:txBody>
          <a:bodyPr/>
          <a:lstStyle/>
          <a:p>
            <a:r>
              <a:rPr lang="sr-Latn-RS" dirty="0"/>
              <a:t>Koliko različitih vrednosti imamo za svako od pitanja?</a:t>
            </a:r>
          </a:p>
          <a:p>
            <a:pPr lvl="1"/>
            <a:r>
              <a:rPr lang="sr-Latn-RS" dirty="0"/>
              <a:t>Dve! Pošto su izvorne varijable binarne, i standardizovane varijable imaju samo dve moguće vrednosti – z skor koji odgovara nuli i z skor koji odgovara jedinici</a:t>
            </a:r>
          </a:p>
          <a:p>
            <a:r>
              <a:rPr lang="sr-Latn-RS" dirty="0"/>
              <a:t>Da li su z skorovi isti za sva pitanja?</a:t>
            </a:r>
          </a:p>
          <a:p>
            <a:pPr lvl="1"/>
            <a:r>
              <a:rPr lang="sr-Latn-RS" dirty="0"/>
              <a:t>Nisu! Konkretne vrednosti zavise od težine pitanja (odnosno proporcije ispitanika koji su tačno/netačno odgovorili na pitanje)</a:t>
            </a:r>
          </a:p>
          <a:p>
            <a:pPr lvl="1"/>
            <a:endParaRPr lang="sr-Latn-RS" dirty="0"/>
          </a:p>
        </p:txBody>
      </p:sp>
    </p:spTree>
    <p:extLst>
      <p:ext uri="{BB962C8B-B14F-4D97-AF65-F5344CB8AC3E}">
        <p14:creationId xmlns:p14="http://schemas.microsoft.com/office/powerpoint/2010/main" val="29150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a:t>Kreiranje imaža i anti-</a:t>
            </a:r>
            <a:r>
              <a:rPr lang="sr-Latn-RS" dirty="0" err="1"/>
              <a:t>imaža</a:t>
            </a:r>
            <a:r>
              <a:rPr lang="sr-Latn-RS" dirty="0"/>
              <a:t> varijable</a:t>
            </a:r>
            <a:endParaRPr lang="en-US" dirty="0"/>
          </a:p>
        </p:txBody>
      </p:sp>
      <p:pic>
        <p:nvPicPr>
          <p:cNvPr id="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016837"/>
            <a:ext cx="4649254" cy="387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955" y="1146464"/>
            <a:ext cx="3972371" cy="548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36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Matrica imaž skorova</a:t>
            </a:r>
            <a:endParaRPr lang="en-US"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3653" y="1846263"/>
            <a:ext cx="7541143"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2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Metrijske karakteristike testa</a:t>
            </a:r>
            <a:endParaRPr lang="en-US" dirty="0"/>
          </a:p>
        </p:txBody>
      </p:sp>
      <p:sp>
        <p:nvSpPr>
          <p:cNvPr id="3" name="Content Placeholder 2"/>
          <p:cNvSpPr>
            <a:spLocks noGrp="1"/>
          </p:cNvSpPr>
          <p:nvPr>
            <p:ph idx="1"/>
          </p:nvPr>
        </p:nvSpPr>
        <p:spPr/>
        <p:txBody>
          <a:bodyPr/>
          <a:lstStyle/>
          <a:p>
            <a:r>
              <a:rPr lang="sr-Latn-RS" dirty="0"/>
              <a:t>Diskriminativnost</a:t>
            </a:r>
          </a:p>
          <a:p>
            <a:r>
              <a:rPr lang="sr-Latn-RS" dirty="0"/>
              <a:t>Objektivnost</a:t>
            </a:r>
          </a:p>
          <a:p>
            <a:r>
              <a:rPr lang="sr-Latn-RS" dirty="0">
                <a:solidFill>
                  <a:srgbClr val="7030A0"/>
                </a:solidFill>
              </a:rPr>
              <a:t>Pouzdanost</a:t>
            </a:r>
          </a:p>
          <a:p>
            <a:r>
              <a:rPr lang="sr-Latn-RS" dirty="0">
                <a:solidFill>
                  <a:srgbClr val="7030A0"/>
                </a:solidFill>
              </a:rPr>
              <a:t>Reprezentativnost</a:t>
            </a:r>
          </a:p>
          <a:p>
            <a:r>
              <a:rPr lang="sr-Latn-RS" dirty="0"/>
              <a:t>Homogenost</a:t>
            </a:r>
          </a:p>
          <a:p>
            <a:r>
              <a:rPr lang="sr-Latn-RS" dirty="0">
                <a:solidFill>
                  <a:srgbClr val="7030A0"/>
                </a:solidFill>
              </a:rPr>
              <a:t>Valjanost</a:t>
            </a:r>
            <a:endParaRPr lang="en-US" dirty="0">
              <a:solidFill>
                <a:srgbClr val="7030A0"/>
              </a:solidFill>
            </a:endParaRPr>
          </a:p>
        </p:txBody>
      </p:sp>
    </p:spTree>
    <p:extLst>
      <p:ext uri="{BB962C8B-B14F-4D97-AF65-F5344CB8AC3E}">
        <p14:creationId xmlns:p14="http://schemas.microsoft.com/office/powerpoint/2010/main" val="177487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Matrica imaž skorova</a:t>
            </a:r>
            <a:endParaRPr lang="en-US" dirty="0"/>
          </a:p>
        </p:txBody>
      </p:sp>
      <p:sp>
        <p:nvSpPr>
          <p:cNvPr id="3" name="Content Placeholder 2">
            <a:extLst>
              <a:ext uri="{FF2B5EF4-FFF2-40B4-BE49-F238E27FC236}">
                <a16:creationId xmlns:a16="http://schemas.microsoft.com/office/drawing/2014/main" id="{D2ABEEE9-306D-41E4-2F69-11153EEAFDA7}"/>
              </a:ext>
            </a:extLst>
          </p:cNvPr>
          <p:cNvSpPr>
            <a:spLocks noGrp="1"/>
          </p:cNvSpPr>
          <p:nvPr>
            <p:ph idx="1"/>
          </p:nvPr>
        </p:nvSpPr>
        <p:spPr/>
        <p:txBody>
          <a:bodyPr/>
          <a:lstStyle/>
          <a:p>
            <a:r>
              <a:rPr lang="sr-Latn-RS" dirty="0"/>
              <a:t>Koliko sada imamo različitih vrednosti za svako pitanje?</a:t>
            </a:r>
          </a:p>
          <a:p>
            <a:pPr lvl="1"/>
            <a:r>
              <a:rPr lang="sr-Latn-RS" dirty="0"/>
              <a:t>Mnogo</a:t>
            </a:r>
          </a:p>
          <a:p>
            <a:r>
              <a:rPr lang="sr-Latn-RS" dirty="0"/>
              <a:t>Zašto?</a:t>
            </a:r>
          </a:p>
          <a:p>
            <a:pPr lvl="1"/>
            <a:r>
              <a:rPr lang="sr-Latn-RS" dirty="0"/>
              <a:t>Zato što predviđeni skorovi svakog od ispitanika zavise od njegovih/njenih odgovora na sva ostala pitanja</a:t>
            </a:r>
          </a:p>
          <a:p>
            <a:r>
              <a:rPr lang="sr-Latn-RS" dirty="0"/>
              <a:t>Da li su </a:t>
            </a:r>
            <a:r>
              <a:rPr lang="sr-Latn-RS" dirty="0" err="1"/>
              <a:t>imaž</a:t>
            </a:r>
            <a:r>
              <a:rPr lang="sr-Latn-RS" dirty="0"/>
              <a:t> skorovi isti za sva pitanja?</a:t>
            </a:r>
          </a:p>
          <a:p>
            <a:pPr lvl="1"/>
            <a:r>
              <a:rPr lang="sr-Latn-RS" dirty="0"/>
              <a:t>Nisu! Vrednosti zavise i od težine pojedinačnog pitanja i od odgovora ispitanika na druga pitanja</a:t>
            </a:r>
          </a:p>
        </p:txBody>
      </p:sp>
    </p:spTree>
    <p:extLst>
      <p:ext uri="{BB962C8B-B14F-4D97-AF65-F5344CB8AC3E}">
        <p14:creationId xmlns:p14="http://schemas.microsoft.com/office/powerpoint/2010/main" val="132029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Matrica anti-imaž skorova</a:t>
            </a:r>
            <a:endParaRPr 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9517" y="1846263"/>
            <a:ext cx="7529415"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86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Z skorovi, imaž i anti-imaž</a:t>
            </a:r>
            <a:endParaRPr lang="en-US" dirty="0"/>
          </a:p>
        </p:txBody>
      </p:sp>
      <p:pic>
        <p:nvPicPr>
          <p:cNvPr id="614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7736" y="2163991"/>
            <a:ext cx="6516009" cy="234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0" y="4507468"/>
            <a:ext cx="1017010" cy="369332"/>
          </a:xfrm>
          <a:prstGeom prst="rect">
            <a:avLst/>
          </a:prstGeom>
        </p:spPr>
        <p:txBody>
          <a:bodyPr wrap="none">
            <a:spAutoFit/>
          </a:bodyPr>
          <a:lstStyle/>
          <a:p>
            <a:r>
              <a:rPr lang="en-US" dirty="0"/>
              <a:t>Z</a:t>
            </a:r>
            <a:r>
              <a:rPr lang="sr-Latn-RS" dirty="0"/>
              <a:t> </a:t>
            </a:r>
            <a:r>
              <a:rPr lang="en-US" dirty="0"/>
              <a:t>=</a:t>
            </a:r>
            <a:r>
              <a:rPr lang="sr-Latn-RS" dirty="0"/>
              <a:t> </a:t>
            </a:r>
            <a:r>
              <a:rPr lang="en-US" dirty="0">
                <a:solidFill>
                  <a:srgbClr val="00B050"/>
                </a:solidFill>
              </a:rPr>
              <a:t>Z’</a:t>
            </a:r>
            <a:r>
              <a:rPr lang="sr-Latn-RS" dirty="0"/>
              <a:t> </a:t>
            </a:r>
            <a:r>
              <a:rPr lang="en-US" dirty="0"/>
              <a:t>+</a:t>
            </a:r>
            <a:r>
              <a:rPr lang="sr-Latn-RS" dirty="0"/>
              <a:t> </a:t>
            </a:r>
            <a:r>
              <a:rPr lang="en-US" dirty="0">
                <a:solidFill>
                  <a:srgbClr val="FF0000"/>
                </a:solidFill>
              </a:rPr>
              <a:t>E</a:t>
            </a:r>
            <a:endParaRPr lang="sr-Latn-RS" dirty="0">
              <a:solidFill>
                <a:srgbClr val="FF0000"/>
              </a:solidFill>
            </a:endParaRPr>
          </a:p>
        </p:txBody>
      </p:sp>
      <p:sp>
        <p:nvSpPr>
          <p:cNvPr id="6" name="Rectangle 5"/>
          <p:cNvSpPr/>
          <p:nvPr/>
        </p:nvSpPr>
        <p:spPr>
          <a:xfrm>
            <a:off x="1066799" y="4876800"/>
            <a:ext cx="3259226" cy="369332"/>
          </a:xfrm>
          <a:prstGeom prst="rect">
            <a:avLst/>
          </a:prstGeom>
        </p:spPr>
        <p:txBody>
          <a:bodyPr wrap="none">
            <a:spAutoFit/>
          </a:bodyPr>
          <a:lstStyle/>
          <a:p>
            <a:r>
              <a:rPr lang="sr-Latn-RS" dirty="0"/>
              <a:t>-2.30316 </a:t>
            </a:r>
            <a:r>
              <a:rPr lang="en-US" dirty="0"/>
              <a:t>=</a:t>
            </a:r>
            <a:r>
              <a:rPr lang="sr-Latn-RS" dirty="0"/>
              <a:t> </a:t>
            </a:r>
            <a:r>
              <a:rPr lang="sr-Latn-RS" dirty="0">
                <a:solidFill>
                  <a:srgbClr val="00B050"/>
                </a:solidFill>
              </a:rPr>
              <a:t>-1.01097 </a:t>
            </a:r>
            <a:r>
              <a:rPr lang="en-US" dirty="0"/>
              <a:t>+</a:t>
            </a:r>
            <a:r>
              <a:rPr lang="sr-Latn-RS" dirty="0"/>
              <a:t> (</a:t>
            </a:r>
            <a:r>
              <a:rPr lang="sr-Latn-RS" dirty="0">
                <a:solidFill>
                  <a:srgbClr val="FF0000"/>
                </a:solidFill>
              </a:rPr>
              <a:t>-1.29264</a:t>
            </a:r>
            <a:r>
              <a:rPr lang="sr-Latn-RS" dirty="0"/>
              <a:t>)</a:t>
            </a:r>
          </a:p>
        </p:txBody>
      </p:sp>
      <p:sp>
        <p:nvSpPr>
          <p:cNvPr id="5" name="Rectangle 4"/>
          <p:cNvSpPr/>
          <p:nvPr/>
        </p:nvSpPr>
        <p:spPr>
          <a:xfrm>
            <a:off x="2083810" y="2297668"/>
            <a:ext cx="612602"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4998" y="2297668"/>
            <a:ext cx="612602"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62400" y="2297668"/>
            <a:ext cx="612602"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295400" y="2602468"/>
            <a:ext cx="1094711" cy="1981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575305" y="2602468"/>
            <a:ext cx="1775994" cy="1981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977996" y="2602469"/>
            <a:ext cx="2290705" cy="19811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66799" y="5269468"/>
            <a:ext cx="3259226" cy="369332"/>
          </a:xfrm>
          <a:prstGeom prst="rect">
            <a:avLst/>
          </a:prstGeom>
        </p:spPr>
        <p:txBody>
          <a:bodyPr wrap="none">
            <a:spAutoFit/>
          </a:bodyPr>
          <a:lstStyle/>
          <a:p>
            <a:r>
              <a:rPr lang="sr-Latn-RS" dirty="0"/>
              <a:t>-1.20254 </a:t>
            </a:r>
            <a:r>
              <a:rPr lang="en-US" dirty="0"/>
              <a:t>=</a:t>
            </a:r>
            <a:r>
              <a:rPr lang="sr-Latn-RS" dirty="0"/>
              <a:t> </a:t>
            </a:r>
            <a:r>
              <a:rPr lang="sr-Latn-RS" dirty="0">
                <a:solidFill>
                  <a:srgbClr val="00B050"/>
                </a:solidFill>
              </a:rPr>
              <a:t>-0.92510 </a:t>
            </a:r>
            <a:r>
              <a:rPr lang="en-US" dirty="0"/>
              <a:t>+</a:t>
            </a:r>
            <a:r>
              <a:rPr lang="sr-Latn-RS" dirty="0"/>
              <a:t> (</a:t>
            </a:r>
            <a:r>
              <a:rPr lang="sr-Latn-RS" dirty="0">
                <a:solidFill>
                  <a:srgbClr val="FF0000"/>
                </a:solidFill>
              </a:rPr>
              <a:t>-0.27744</a:t>
            </a:r>
            <a:r>
              <a:rPr lang="sr-Latn-RS" dirty="0"/>
              <a:t>)</a:t>
            </a:r>
          </a:p>
        </p:txBody>
      </p:sp>
      <p:sp>
        <p:nvSpPr>
          <p:cNvPr id="23" name="Rectangle 22"/>
          <p:cNvSpPr/>
          <p:nvPr/>
        </p:nvSpPr>
        <p:spPr>
          <a:xfrm>
            <a:off x="4876800" y="3974068"/>
            <a:ext cx="25908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72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5" grpId="1" animBg="1"/>
      <p:bldP spid="10" grpId="0" animBg="1"/>
      <p:bldP spid="10" grpId="1" animBg="1"/>
      <p:bldP spid="11" grpId="0" animBg="1"/>
      <p:bldP spid="11" grpId="1" animBg="1"/>
      <p:bldP spid="22"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Z skorovi, imaž i anti-imaž</a:t>
            </a:r>
            <a:endParaRPr lang="en-US" dirty="0"/>
          </a:p>
        </p:txBody>
      </p:sp>
      <p:sp>
        <p:nvSpPr>
          <p:cNvPr id="3" name="Content Placeholder 2"/>
          <p:cNvSpPr>
            <a:spLocks noGrp="1"/>
          </p:cNvSpPr>
          <p:nvPr>
            <p:ph idx="1"/>
          </p:nvPr>
        </p:nvSpPr>
        <p:spPr/>
        <p:txBody>
          <a:bodyPr/>
          <a:lstStyle/>
          <a:p>
            <a:r>
              <a:rPr lang="sr-Latn-RS" dirty="0"/>
              <a:t>Varijansa ukupnog skora se može razložiti na varijansu </a:t>
            </a:r>
            <a:r>
              <a:rPr lang="sr-Latn-RS" dirty="0">
                <a:solidFill>
                  <a:srgbClr val="00B050"/>
                </a:solidFill>
              </a:rPr>
              <a:t>imaža</a:t>
            </a:r>
            <a:r>
              <a:rPr lang="sr-Latn-RS" dirty="0"/>
              <a:t> i varijansu </a:t>
            </a:r>
            <a:r>
              <a:rPr lang="sr-Latn-RS" dirty="0">
                <a:solidFill>
                  <a:srgbClr val="FF0000"/>
                </a:solidFill>
              </a:rPr>
              <a:t>anti-imaža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90800"/>
            <a:ext cx="44862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48200" y="3048001"/>
            <a:ext cx="533400" cy="776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200" y="3886200"/>
            <a:ext cx="533400" cy="776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9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Z skorovi, </a:t>
            </a:r>
            <a:r>
              <a:rPr lang="sr-Latn-RS" dirty="0" err="1"/>
              <a:t>imaž</a:t>
            </a:r>
            <a:r>
              <a:rPr lang="sr-Latn-RS" dirty="0"/>
              <a:t> i anti-</a:t>
            </a:r>
            <a:r>
              <a:rPr lang="sr-Latn-RS" dirty="0" err="1"/>
              <a:t>imaž</a:t>
            </a:r>
            <a:endParaRPr lang="en-US" dirty="0"/>
          </a:p>
        </p:txBody>
      </p:sp>
      <p:sp>
        <p:nvSpPr>
          <p:cNvPr id="3" name="Content Placeholder 2"/>
          <p:cNvSpPr>
            <a:spLocks noGrp="1"/>
          </p:cNvSpPr>
          <p:nvPr>
            <p:ph idx="1"/>
          </p:nvPr>
        </p:nvSpPr>
        <p:spPr/>
        <p:txBody>
          <a:bodyPr/>
          <a:lstStyle/>
          <a:p>
            <a:r>
              <a:rPr lang="sr-Latn-RS" dirty="0"/>
              <a:t>Čemu je jednaka varijansa </a:t>
            </a:r>
            <a:r>
              <a:rPr lang="sr-Latn-RS" dirty="0" err="1">
                <a:solidFill>
                  <a:srgbClr val="00B050"/>
                </a:solidFill>
              </a:rPr>
              <a:t>imaža</a:t>
            </a:r>
            <a:r>
              <a:rPr lang="sr-Latn-RS" dirty="0"/>
              <a:t>?</a:t>
            </a:r>
          </a:p>
          <a:p>
            <a:r>
              <a:rPr lang="sr-Latn-RS" dirty="0">
                <a:solidFill>
                  <a:srgbClr val="00B050"/>
                </a:solidFill>
              </a:rPr>
              <a:t>Multiplom R</a:t>
            </a:r>
            <a:r>
              <a:rPr lang="sr-Latn-RS" baseline="30000" dirty="0">
                <a:solidFill>
                  <a:srgbClr val="00B050"/>
                </a:solidFill>
              </a:rPr>
              <a:t>2</a:t>
            </a:r>
          </a:p>
          <a:p>
            <a:r>
              <a:rPr lang="sr-Latn-RS" dirty="0"/>
              <a:t>A varijansa </a:t>
            </a:r>
            <a:r>
              <a:rPr lang="sr-Latn-RS" dirty="0">
                <a:solidFill>
                  <a:srgbClr val="FF0000"/>
                </a:solidFill>
              </a:rPr>
              <a:t>anti-</a:t>
            </a:r>
            <a:r>
              <a:rPr lang="sr-Latn-RS" dirty="0" err="1">
                <a:solidFill>
                  <a:srgbClr val="FF0000"/>
                </a:solidFill>
              </a:rPr>
              <a:t>imaža</a:t>
            </a:r>
            <a:r>
              <a:rPr lang="sr-Latn-RS" dirty="0"/>
              <a:t>?</a:t>
            </a:r>
          </a:p>
          <a:p>
            <a:r>
              <a:rPr lang="sr-Latn-RS" dirty="0" err="1"/>
              <a:t>Rezidualu</a:t>
            </a:r>
            <a:r>
              <a:rPr lang="sr-Latn-RS" dirty="0"/>
              <a:t>, </a:t>
            </a:r>
            <a:r>
              <a:rPr lang="sr-Latn-RS" dirty="0">
                <a:solidFill>
                  <a:srgbClr val="FF0000"/>
                </a:solidFill>
              </a:rPr>
              <a:t>1 - R</a:t>
            </a:r>
            <a:r>
              <a:rPr lang="sr-Latn-RS" baseline="30000" dirty="0">
                <a:solidFill>
                  <a:srgbClr val="FF0000"/>
                </a:solidFill>
              </a:rPr>
              <a:t>2</a:t>
            </a:r>
            <a:endParaRPr lang="sr-Latn-R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 y="3924300"/>
            <a:ext cx="39528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2189" y="4610100"/>
            <a:ext cx="452437"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834" y="3924300"/>
            <a:ext cx="39052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224067" y="4610100"/>
            <a:ext cx="452437"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05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Z skorovi, </a:t>
            </a:r>
            <a:r>
              <a:rPr lang="sr-Latn-RS" dirty="0" err="1"/>
              <a:t>imaž</a:t>
            </a:r>
            <a:r>
              <a:rPr lang="sr-Latn-RS" dirty="0"/>
              <a:t> i anti-</a:t>
            </a:r>
            <a:r>
              <a:rPr lang="sr-Latn-RS" dirty="0" err="1"/>
              <a:t>imaž</a:t>
            </a:r>
            <a:endParaRPr lang="en-US" dirty="0"/>
          </a:p>
        </p:txBody>
      </p:sp>
      <p:sp>
        <p:nvSpPr>
          <p:cNvPr id="6" name="Content Placeholder 5">
            <a:extLst>
              <a:ext uri="{FF2B5EF4-FFF2-40B4-BE49-F238E27FC236}">
                <a16:creationId xmlns:a16="http://schemas.microsoft.com/office/drawing/2014/main" id="{790A5268-6293-A18C-954D-193BA5D606B2}"/>
              </a:ext>
            </a:extLst>
          </p:cNvPr>
          <p:cNvSpPr>
            <a:spLocks noGrp="1"/>
          </p:cNvSpPr>
          <p:nvPr>
            <p:ph idx="1"/>
          </p:nvPr>
        </p:nvSpPr>
        <p:spPr/>
        <p:txBody>
          <a:bodyPr/>
          <a:lstStyle/>
          <a:p>
            <a:r>
              <a:rPr lang="sr-Latn-RS" dirty="0"/>
              <a:t>Pošto se varijanse </a:t>
            </a:r>
            <a:r>
              <a:rPr lang="sr-Latn-RS" dirty="0" err="1">
                <a:solidFill>
                  <a:srgbClr val="00B050"/>
                </a:solidFill>
              </a:rPr>
              <a:t>imaža</a:t>
            </a:r>
            <a:r>
              <a:rPr lang="sr-Latn-RS" dirty="0"/>
              <a:t> i </a:t>
            </a:r>
            <a:r>
              <a:rPr lang="sr-Latn-RS" dirty="0">
                <a:solidFill>
                  <a:srgbClr val="FF0000"/>
                </a:solidFill>
              </a:rPr>
              <a:t>anti-</a:t>
            </a:r>
            <a:r>
              <a:rPr lang="sr-Latn-RS" dirty="0" err="1">
                <a:solidFill>
                  <a:srgbClr val="FF0000"/>
                </a:solidFill>
              </a:rPr>
              <a:t>imaža</a:t>
            </a:r>
            <a:r>
              <a:rPr lang="sr-Latn-RS" dirty="0"/>
              <a:t> sabiraju do 1 (varijansa standardizovane varijable) u pitanju su decimalni brojevi manji od 1</a:t>
            </a:r>
          </a:p>
          <a:p>
            <a:r>
              <a:rPr lang="sr-Latn-RS" dirty="0"/>
              <a:t>Obično je varijansa </a:t>
            </a:r>
            <a:r>
              <a:rPr lang="sr-Latn-RS" dirty="0" err="1"/>
              <a:t>imaža</a:t>
            </a:r>
            <a:r>
              <a:rPr lang="sr-Latn-RS" dirty="0"/>
              <a:t> relativno mala</a:t>
            </a:r>
          </a:p>
          <a:p>
            <a:pPr lvl="1"/>
            <a:r>
              <a:rPr lang="sr-Latn-RS" dirty="0"/>
              <a:t>Imamo ograničen broj drugih pitanja u testu, što ograničava i predikciju</a:t>
            </a:r>
          </a:p>
          <a:p>
            <a:pPr lvl="1"/>
            <a:r>
              <a:rPr lang="sr-Latn-RS" dirty="0"/>
              <a:t>Ali i načelno, ne bismo očekivali da objasnimo 100% varijanse</a:t>
            </a:r>
          </a:p>
          <a:p>
            <a:pPr lvl="1"/>
            <a:r>
              <a:rPr lang="sr-Latn-RS" dirty="0"/>
              <a:t>Svako pitanje sadrži neku jedinstvenu varijansu – inače nam nije potrebno u testu</a:t>
            </a:r>
          </a:p>
          <a:p>
            <a:pPr lvl="1"/>
            <a:r>
              <a:rPr lang="sr-Latn-RS" dirty="0"/>
              <a:t>Ako se odgovori na pitanje „Šta je </a:t>
            </a:r>
            <a:r>
              <a:rPr lang="sr-Latn-RS" dirty="0" err="1"/>
              <a:t>imaž</a:t>
            </a:r>
            <a:r>
              <a:rPr lang="sr-Latn-RS" dirty="0"/>
              <a:t>?“ mogu u potpunosti predvideti na osnovu odgovora na druga pitanja – ono ne donosi nove informacije</a:t>
            </a:r>
          </a:p>
        </p:txBody>
      </p:sp>
    </p:spTree>
    <p:extLst>
      <p:ext uri="{BB962C8B-B14F-4D97-AF65-F5344CB8AC3E}">
        <p14:creationId xmlns:p14="http://schemas.microsoft.com/office/powerpoint/2010/main" val="153896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3B09-A690-1661-86FF-30451BA67D08}"/>
              </a:ext>
            </a:extLst>
          </p:cNvPr>
          <p:cNvSpPr>
            <a:spLocks noGrp="1"/>
          </p:cNvSpPr>
          <p:nvPr>
            <p:ph type="title"/>
          </p:nvPr>
        </p:nvSpPr>
        <p:spPr/>
        <p:txBody>
          <a:bodyPr/>
          <a:lstStyle/>
          <a:p>
            <a:r>
              <a:rPr lang="sr-Latn-RS" dirty="0"/>
              <a:t>Pauza za pitanja!</a:t>
            </a:r>
          </a:p>
        </p:txBody>
      </p:sp>
      <p:sp>
        <p:nvSpPr>
          <p:cNvPr id="3" name="Text Placeholder 2">
            <a:extLst>
              <a:ext uri="{FF2B5EF4-FFF2-40B4-BE49-F238E27FC236}">
                <a16:creationId xmlns:a16="http://schemas.microsoft.com/office/drawing/2014/main" id="{66CA6E13-C881-984C-83BB-452F0A5C4C3C}"/>
              </a:ext>
            </a:extLst>
          </p:cNvPr>
          <p:cNvSpPr>
            <a:spLocks noGrp="1"/>
          </p:cNvSpPr>
          <p:nvPr>
            <p:ph type="body" idx="1"/>
          </p:nvPr>
        </p:nvSpPr>
        <p:spPr/>
        <p:txBody>
          <a:bodyPr/>
          <a:lstStyle/>
          <a:p>
            <a:r>
              <a:rPr lang="sr-Latn-RS" dirty="0"/>
              <a:t>Da li je sve do sada bilo jasno?</a:t>
            </a:r>
          </a:p>
        </p:txBody>
      </p:sp>
    </p:spTree>
    <p:extLst>
      <p:ext uri="{BB962C8B-B14F-4D97-AF65-F5344CB8AC3E}">
        <p14:creationId xmlns:p14="http://schemas.microsoft.com/office/powerpoint/2010/main" val="568883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r-Latn-RS" dirty="0"/>
              <a:t>Matrica korelacija</a:t>
            </a:r>
            <a:endParaRPr lang="en-US" dirty="0"/>
          </a:p>
        </p:txBody>
      </p:sp>
      <p:sp>
        <p:nvSpPr>
          <p:cNvPr id="7" name="Content Placeholder 6"/>
          <p:cNvSpPr>
            <a:spLocks noGrp="1"/>
          </p:cNvSpPr>
          <p:nvPr>
            <p:ph idx="1"/>
          </p:nvPr>
        </p:nvSpPr>
        <p:spPr/>
        <p:txBody>
          <a:bodyPr>
            <a:normAutofit/>
          </a:bodyPr>
          <a:lstStyle/>
          <a:p>
            <a:r>
              <a:rPr lang="sr-Latn-RS" dirty="0"/>
              <a:t>Koje su dimenzije matrice korelacija?</a:t>
            </a:r>
          </a:p>
          <a:p>
            <a:pPr lvl="1"/>
            <a:r>
              <a:rPr lang="sr-Latn-RS" dirty="0"/>
              <a:t>k x k</a:t>
            </a:r>
          </a:p>
          <a:p>
            <a:r>
              <a:rPr lang="sr-Latn-RS" dirty="0"/>
              <a:t>Šta je k?</a:t>
            </a:r>
          </a:p>
          <a:p>
            <a:pPr lvl="1"/>
            <a:r>
              <a:rPr lang="sr-Latn-RS" dirty="0"/>
              <a:t>Broj varijabli</a:t>
            </a:r>
          </a:p>
          <a:p>
            <a:r>
              <a:rPr lang="sr-Latn-RS" dirty="0"/>
              <a:t>Šta se nalazi na dijagonali ove matrice?</a:t>
            </a:r>
          </a:p>
          <a:p>
            <a:pPr lvl="1"/>
            <a:r>
              <a:rPr lang="sr-Latn-RS" dirty="0"/>
              <a:t>Jedinice (korelacija varijable sa samom sobom)</a:t>
            </a:r>
          </a:p>
          <a:p>
            <a:r>
              <a:rPr lang="sr-Latn-RS" dirty="0"/>
              <a:t>A šta van dijagonale?</a:t>
            </a:r>
          </a:p>
          <a:p>
            <a:pPr lvl="1"/>
            <a:r>
              <a:rPr lang="sr-Latn-RS" dirty="0"/>
              <a:t>Korelacije</a:t>
            </a:r>
          </a:p>
        </p:txBody>
      </p:sp>
    </p:spTree>
    <p:extLst>
      <p:ext uri="{BB962C8B-B14F-4D97-AF65-F5344CB8AC3E}">
        <p14:creationId xmlns:p14="http://schemas.microsoft.com/office/powerpoint/2010/main" val="37651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r-Latn-RS" dirty="0"/>
              <a:t>Matrica korelacija</a:t>
            </a:r>
            <a:endParaRPr lang="en-US" dirty="0"/>
          </a:p>
        </p:txBody>
      </p:sp>
      <p:graphicFrame>
        <p:nvGraphicFramePr>
          <p:cNvPr id="8" name="Group 418"/>
          <p:cNvGraphicFramePr>
            <a:graphicFrameLocks noGrp="1"/>
          </p:cNvGraphicFramePr>
          <p:nvPr>
            <p:extLst>
              <p:ext uri="{D42A27DB-BD31-4B8C-83A1-F6EECF244321}">
                <p14:modId xmlns:p14="http://schemas.microsoft.com/office/powerpoint/2010/main" val="1661776199"/>
              </p:ext>
            </p:extLst>
          </p:nvPr>
        </p:nvGraphicFramePr>
        <p:xfrm>
          <a:off x="990600" y="2736265"/>
          <a:ext cx="3001963" cy="1828800"/>
        </p:xfrm>
        <a:graphic>
          <a:graphicData uri="http://schemas.openxmlformats.org/drawingml/2006/table">
            <a:tbl>
              <a:tblPr/>
              <a:tblGrid>
                <a:gridCol w="744538">
                  <a:extLst>
                    <a:ext uri="{9D8B030D-6E8A-4147-A177-3AD203B41FA5}">
                      <a16:colId xmlns:a16="http://schemas.microsoft.com/office/drawing/2014/main" val="20000"/>
                    </a:ext>
                  </a:extLst>
                </a:gridCol>
                <a:gridCol w="752475">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52475">
                  <a:extLst>
                    <a:ext uri="{9D8B030D-6E8A-4147-A177-3AD203B41FA5}">
                      <a16:colId xmlns:a16="http://schemas.microsoft.com/office/drawing/2014/main" val="20003"/>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en-US" sz="1800" b="0" i="0" u="none" strike="noStrike" cap="none" normalizeH="0" baseline="-25000" dirty="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2</a:t>
                      </a:r>
                      <a:r>
                        <a:rPr kumimoji="0" lang="en-US" sz="1800" b="0" i="0" u="none" strike="noStrike" cap="none" normalizeH="0" baseline="-2500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3</a:t>
                      </a:r>
                      <a:r>
                        <a:rPr kumimoji="0" lang="en-US" sz="1800" b="0" i="0" u="none" strike="noStrike" cap="none" normalizeH="0" baseline="-2500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4</a:t>
                      </a:r>
                      <a:r>
                        <a:rPr kumimoji="0" lang="en-US" sz="1800" b="0" i="0" u="none" strike="noStrike" cap="none" normalizeH="0" baseline="-2500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en-US" sz="1800" b="0" i="0" u="none" strike="noStrike" cap="none" normalizeH="0" baseline="-25000">
                          <a:ln>
                            <a:noFill/>
                          </a:ln>
                          <a:solidFill>
                            <a:schemeClr val="tx1"/>
                          </a:solidFill>
                          <a:effectLst/>
                          <a:latin typeface="Arial" charset="0"/>
                        </a:rPr>
                        <a:t>1</a:t>
                      </a:r>
                      <a:r>
                        <a:rPr kumimoji="0" lang="sr-Latn-CS" sz="1800" b="0" i="0" u="none" strike="noStrike" cap="none" normalizeH="0" baseline="-25000">
                          <a:ln>
                            <a:noFill/>
                          </a:ln>
                          <a:solidFill>
                            <a:schemeClr val="tx1"/>
                          </a:solidFill>
                          <a:effectLst/>
                          <a:latin typeface="Arial" charset="0"/>
                        </a:rPr>
                        <a:t>2</a:t>
                      </a:r>
                      <a:endParaRPr kumimoji="0" lang="en-US" sz="1800" b="0" i="0" u="none" strike="noStrike" cap="none" normalizeH="0" baseline="-25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22</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32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42</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en-US" sz="1800" b="0" i="0" u="none" strike="noStrike" cap="none" normalizeH="0" baseline="-25000">
                          <a:ln>
                            <a:noFill/>
                          </a:ln>
                          <a:solidFill>
                            <a:schemeClr val="tx1"/>
                          </a:solidFill>
                          <a:effectLst/>
                          <a:latin typeface="Arial" charset="0"/>
                        </a:rPr>
                        <a:t>1</a:t>
                      </a:r>
                      <a:r>
                        <a:rPr kumimoji="0" lang="sr-Latn-CS" sz="1800" b="0" i="0" u="none" strike="noStrike" cap="none" normalizeH="0" baseline="-25000">
                          <a:ln>
                            <a:noFill/>
                          </a:ln>
                          <a:solidFill>
                            <a:schemeClr val="tx1"/>
                          </a:solidFill>
                          <a:effectLst/>
                          <a:latin typeface="Arial" charset="0"/>
                        </a:rPr>
                        <a:t>3</a:t>
                      </a:r>
                      <a:endParaRPr kumimoji="0" lang="en-US" sz="1800" b="0" i="0" u="none" strike="noStrike" cap="none" normalizeH="0" baseline="-25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23</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33</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43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en-US" sz="1800" b="0" i="0" u="none" strike="noStrike" cap="none" normalizeH="0" baseline="-25000">
                          <a:ln>
                            <a:noFill/>
                          </a:ln>
                          <a:solidFill>
                            <a:schemeClr val="tx1"/>
                          </a:solidFill>
                          <a:effectLst/>
                          <a:latin typeface="Arial" charset="0"/>
                        </a:rPr>
                        <a:t>1</a:t>
                      </a:r>
                      <a:r>
                        <a:rPr kumimoji="0" lang="sr-Latn-CS" sz="1800" b="0" i="0" u="none" strike="noStrike" cap="none" normalizeH="0" baseline="-25000">
                          <a:ln>
                            <a:noFill/>
                          </a:ln>
                          <a:solidFill>
                            <a:schemeClr val="tx1"/>
                          </a:solidFill>
                          <a:effectLst/>
                          <a:latin typeface="Arial" charset="0"/>
                        </a:rPr>
                        <a:t>4</a:t>
                      </a:r>
                      <a:endParaRPr kumimoji="0" lang="en-US" sz="1800" b="0" i="0" u="none" strike="noStrike" cap="none" normalizeH="0" baseline="-25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24</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34</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44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p:cNvSpPr txBox="1"/>
          <p:nvPr/>
        </p:nvSpPr>
        <p:spPr>
          <a:xfrm>
            <a:off x="4800600" y="2782669"/>
            <a:ext cx="2743200" cy="1200329"/>
          </a:xfrm>
          <a:prstGeom prst="rect">
            <a:avLst/>
          </a:prstGeom>
          <a:noFill/>
        </p:spPr>
        <p:txBody>
          <a:bodyPr wrap="square" rtlCol="0">
            <a:spAutoFit/>
          </a:bodyPr>
          <a:lstStyle/>
          <a:p>
            <a:r>
              <a:rPr lang="sr-Latn-RS" dirty="0"/>
              <a:t>U redovima su:</a:t>
            </a:r>
          </a:p>
          <a:p>
            <a:r>
              <a:rPr lang="sr-Latn-RS" dirty="0"/>
              <a:t>Pouzdanost, CI, …</a:t>
            </a:r>
          </a:p>
          <a:p>
            <a:r>
              <a:rPr lang="sr-Latn-RS" dirty="0"/>
              <a:t>U kolonama su:</a:t>
            </a:r>
          </a:p>
          <a:p>
            <a:r>
              <a:rPr lang="sr-Latn-RS" dirty="0"/>
              <a:t>Pouzdanost, CI, …</a:t>
            </a:r>
            <a:endParaRPr lang="en-US" dirty="0"/>
          </a:p>
        </p:txBody>
      </p:sp>
    </p:spTree>
    <p:extLst>
      <p:ext uri="{BB962C8B-B14F-4D97-AF65-F5344CB8AC3E}">
        <p14:creationId xmlns:p14="http://schemas.microsoft.com/office/powerpoint/2010/main" val="256713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r-Latn-RS" dirty="0"/>
              <a:t>Matrica korelacija</a:t>
            </a:r>
            <a:endParaRPr lang="en-US" dirty="0"/>
          </a:p>
        </p:txBody>
      </p:sp>
      <p:graphicFrame>
        <p:nvGraphicFramePr>
          <p:cNvPr id="8" name="Group 418"/>
          <p:cNvGraphicFramePr>
            <a:graphicFrameLocks noGrp="1"/>
          </p:cNvGraphicFramePr>
          <p:nvPr/>
        </p:nvGraphicFramePr>
        <p:xfrm>
          <a:off x="990600" y="2736265"/>
          <a:ext cx="3001963" cy="1828800"/>
        </p:xfrm>
        <a:graphic>
          <a:graphicData uri="http://schemas.openxmlformats.org/drawingml/2006/table">
            <a:tbl>
              <a:tblPr/>
              <a:tblGrid>
                <a:gridCol w="744538">
                  <a:extLst>
                    <a:ext uri="{9D8B030D-6E8A-4147-A177-3AD203B41FA5}">
                      <a16:colId xmlns:a16="http://schemas.microsoft.com/office/drawing/2014/main" val="20000"/>
                    </a:ext>
                  </a:extLst>
                </a:gridCol>
                <a:gridCol w="752475">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52475">
                  <a:extLst>
                    <a:ext uri="{9D8B030D-6E8A-4147-A177-3AD203B41FA5}">
                      <a16:colId xmlns:a16="http://schemas.microsoft.com/office/drawing/2014/main" val="20003"/>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en-US" sz="1800" b="0" i="0" u="none" strike="noStrike" cap="none" normalizeH="0" baseline="-25000" dirty="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2</a:t>
                      </a:r>
                      <a:r>
                        <a:rPr kumimoji="0" lang="en-US" sz="1800" b="0" i="0" u="none" strike="noStrike" cap="none" normalizeH="0" baseline="-2500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3</a:t>
                      </a:r>
                      <a:r>
                        <a:rPr kumimoji="0" lang="en-US" sz="1800" b="0" i="0" u="none" strike="noStrike" cap="none" normalizeH="0" baseline="-2500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4</a:t>
                      </a:r>
                      <a:r>
                        <a:rPr kumimoji="0" lang="en-US" sz="1800" b="0" i="0" u="none" strike="noStrike" cap="none" normalizeH="0" baseline="-2500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en-US" sz="1800" b="0" i="0" u="none" strike="noStrike" cap="none" normalizeH="0" baseline="-25000">
                          <a:ln>
                            <a:noFill/>
                          </a:ln>
                          <a:solidFill>
                            <a:schemeClr val="tx1"/>
                          </a:solidFill>
                          <a:effectLst/>
                          <a:latin typeface="Arial" charset="0"/>
                        </a:rPr>
                        <a:t>1</a:t>
                      </a:r>
                      <a:r>
                        <a:rPr kumimoji="0" lang="sr-Latn-CS" sz="1800" b="0" i="0" u="none" strike="noStrike" cap="none" normalizeH="0" baseline="-25000">
                          <a:ln>
                            <a:noFill/>
                          </a:ln>
                          <a:solidFill>
                            <a:schemeClr val="tx1"/>
                          </a:solidFill>
                          <a:effectLst/>
                          <a:latin typeface="Arial" charset="0"/>
                        </a:rPr>
                        <a:t>2</a:t>
                      </a:r>
                      <a:endParaRPr kumimoji="0" lang="en-US" sz="1800" b="0" i="0" u="none" strike="noStrike" cap="none" normalizeH="0" baseline="-25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22</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32</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42</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en-US" sz="1800" b="0" i="0" u="none" strike="noStrike" cap="none" normalizeH="0" baseline="-25000">
                          <a:ln>
                            <a:noFill/>
                          </a:ln>
                          <a:solidFill>
                            <a:schemeClr val="tx1"/>
                          </a:solidFill>
                          <a:effectLst/>
                          <a:latin typeface="Arial" charset="0"/>
                        </a:rPr>
                        <a:t>1</a:t>
                      </a:r>
                      <a:r>
                        <a:rPr kumimoji="0" lang="sr-Latn-CS" sz="1800" b="0" i="0" u="none" strike="noStrike" cap="none" normalizeH="0" baseline="-25000">
                          <a:ln>
                            <a:noFill/>
                          </a:ln>
                          <a:solidFill>
                            <a:schemeClr val="tx1"/>
                          </a:solidFill>
                          <a:effectLst/>
                          <a:latin typeface="Arial" charset="0"/>
                        </a:rPr>
                        <a:t>3</a:t>
                      </a:r>
                      <a:endParaRPr kumimoji="0" lang="en-US" sz="1800" b="0" i="0" u="none" strike="noStrike" cap="none" normalizeH="0" baseline="-25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23</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33</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43</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en-US" sz="1800" b="0" i="0" u="none" strike="noStrike" cap="none" normalizeH="0" baseline="-25000">
                          <a:ln>
                            <a:noFill/>
                          </a:ln>
                          <a:solidFill>
                            <a:schemeClr val="tx1"/>
                          </a:solidFill>
                          <a:effectLst/>
                          <a:latin typeface="Arial" charset="0"/>
                        </a:rPr>
                        <a:t>1</a:t>
                      </a:r>
                      <a:r>
                        <a:rPr kumimoji="0" lang="sr-Latn-CS" sz="1800" b="0" i="0" u="none" strike="noStrike" cap="none" normalizeH="0" baseline="-25000">
                          <a:ln>
                            <a:noFill/>
                          </a:ln>
                          <a:solidFill>
                            <a:schemeClr val="tx1"/>
                          </a:solidFill>
                          <a:effectLst/>
                          <a:latin typeface="Arial" charset="0"/>
                        </a:rPr>
                        <a:t>4</a:t>
                      </a:r>
                      <a:endParaRPr kumimoji="0" lang="en-US" sz="1800" b="0" i="0" u="none" strike="noStrike" cap="none" normalizeH="0" baseline="-25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24</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r</a:t>
                      </a:r>
                      <a:r>
                        <a:rPr kumimoji="0" lang="sr-Latn-CS" sz="1800" b="0" i="0" u="none" strike="noStrike" cap="none" normalizeH="0" baseline="-25000">
                          <a:ln>
                            <a:noFill/>
                          </a:ln>
                          <a:solidFill>
                            <a:schemeClr val="tx1"/>
                          </a:solidFill>
                          <a:effectLst/>
                          <a:latin typeface="Arial" charset="0"/>
                        </a:rPr>
                        <a:t>34</a:t>
                      </a:r>
                      <a:endParaRPr kumimoji="0" lang="en-US" sz="18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r</a:t>
                      </a:r>
                      <a:r>
                        <a:rPr kumimoji="0" lang="sr-Latn-CS" sz="1800" b="0" i="0" u="none" strike="noStrike" cap="none" normalizeH="0" baseline="-25000" dirty="0">
                          <a:ln>
                            <a:noFill/>
                          </a:ln>
                          <a:solidFill>
                            <a:schemeClr val="tx1"/>
                          </a:solidFill>
                          <a:effectLst/>
                          <a:latin typeface="Arial" charset="0"/>
                        </a:rPr>
                        <a:t>44</a:t>
                      </a:r>
                      <a:endParaRPr kumimoji="0" lang="en-US" sz="18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p:cNvSpPr txBox="1"/>
          <p:nvPr/>
        </p:nvSpPr>
        <p:spPr>
          <a:xfrm>
            <a:off x="4800600" y="2782669"/>
            <a:ext cx="2743200" cy="369332"/>
          </a:xfrm>
          <a:prstGeom prst="rect">
            <a:avLst/>
          </a:prstGeom>
          <a:noFill/>
        </p:spPr>
        <p:txBody>
          <a:bodyPr wrap="square" rtlCol="0">
            <a:spAutoFit/>
          </a:bodyPr>
          <a:lstStyle/>
          <a:p>
            <a:r>
              <a:rPr lang="sr-Latn-RS" dirty="0"/>
              <a:t>Šta je r</a:t>
            </a:r>
            <a:r>
              <a:rPr lang="sr-Latn-RS" baseline="-25000" dirty="0"/>
              <a:t>13</a:t>
            </a:r>
            <a:r>
              <a:rPr lang="sr-Latn-RS" dirty="0"/>
              <a:t>?</a:t>
            </a:r>
          </a:p>
        </p:txBody>
      </p:sp>
      <p:sp>
        <p:nvSpPr>
          <p:cNvPr id="2" name="TextBox 1">
            <a:extLst>
              <a:ext uri="{FF2B5EF4-FFF2-40B4-BE49-F238E27FC236}">
                <a16:creationId xmlns:a16="http://schemas.microsoft.com/office/drawing/2014/main" id="{2918E722-FDA7-7F49-7E87-3898A13970B5}"/>
              </a:ext>
            </a:extLst>
          </p:cNvPr>
          <p:cNvSpPr txBox="1"/>
          <p:nvPr/>
        </p:nvSpPr>
        <p:spPr>
          <a:xfrm>
            <a:off x="4800600" y="3244334"/>
            <a:ext cx="2743200" cy="646331"/>
          </a:xfrm>
          <a:prstGeom prst="rect">
            <a:avLst/>
          </a:prstGeom>
          <a:noFill/>
        </p:spPr>
        <p:txBody>
          <a:bodyPr wrap="square" rtlCol="0">
            <a:spAutoFit/>
          </a:bodyPr>
          <a:lstStyle/>
          <a:p>
            <a:r>
              <a:rPr lang="sr-Latn-RS" dirty="0"/>
              <a:t>Korelacija pitanja 1 (šta je </a:t>
            </a:r>
            <a:r>
              <a:rPr lang="sr-Latn-RS" dirty="0" err="1"/>
              <a:t>imaž</a:t>
            </a:r>
            <a:r>
              <a:rPr lang="sr-Latn-RS" dirty="0"/>
              <a:t>) i pitanja 3 (ICC)</a:t>
            </a:r>
          </a:p>
        </p:txBody>
      </p:sp>
    </p:spTree>
    <p:extLst>
      <p:ext uri="{BB962C8B-B14F-4D97-AF65-F5344CB8AC3E}">
        <p14:creationId xmlns:p14="http://schemas.microsoft.com/office/powerpoint/2010/main" val="361849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sr-Latn-CS" altLang="en-US"/>
              <a:t>Model klasične testne teorije</a:t>
            </a:r>
            <a:endParaRPr lang="en-US" altLang="en-US"/>
          </a:p>
        </p:txBody>
      </p:sp>
      <p:sp>
        <p:nvSpPr>
          <p:cNvPr id="25603" name="Rectangle 3"/>
          <p:cNvSpPr>
            <a:spLocks noGrp="1" noChangeArrowheads="1"/>
          </p:cNvSpPr>
          <p:nvPr>
            <p:ph idx="1"/>
          </p:nvPr>
        </p:nvSpPr>
        <p:spPr/>
        <p:txBody>
          <a:bodyPr/>
          <a:lstStyle/>
          <a:p>
            <a:r>
              <a:rPr lang="sr-Latn-CS" altLang="en-US" dirty="0"/>
              <a:t>Osnovne postavke KTT:</a:t>
            </a:r>
          </a:p>
          <a:p>
            <a:pPr lvl="1"/>
            <a:r>
              <a:rPr lang="sr-Latn-CS" altLang="en-US" dirty="0"/>
              <a:t>Ukupan skor </a:t>
            </a:r>
            <a:r>
              <a:rPr lang="en-US" altLang="en-US" dirty="0" err="1"/>
              <a:t>koji</a:t>
            </a:r>
            <a:r>
              <a:rPr lang="en-US" altLang="en-US" dirty="0"/>
              <a:t> je </a:t>
            </a:r>
            <a:r>
              <a:rPr lang="en-US" altLang="en-US" dirty="0" err="1"/>
              <a:t>dati</a:t>
            </a:r>
            <a:r>
              <a:rPr lang="en-US" altLang="en-US" dirty="0"/>
              <a:t> </a:t>
            </a:r>
            <a:r>
              <a:rPr lang="en-US" altLang="en-US" dirty="0" err="1"/>
              <a:t>ispitanik</a:t>
            </a:r>
            <a:r>
              <a:rPr lang="en-US" altLang="en-US" dirty="0"/>
              <a:t> </a:t>
            </a:r>
            <a:r>
              <a:rPr lang="en-US" altLang="en-US" dirty="0" err="1"/>
              <a:t>postigao</a:t>
            </a:r>
            <a:r>
              <a:rPr lang="en-US" altLang="en-US" dirty="0"/>
              <a:t> </a:t>
            </a:r>
            <a:r>
              <a:rPr lang="en-US" altLang="en-US" dirty="0" err="1"/>
              <a:t>na</a:t>
            </a:r>
            <a:r>
              <a:rPr lang="en-US" altLang="en-US" dirty="0"/>
              <a:t> </a:t>
            </a:r>
            <a:r>
              <a:rPr lang="en-US" altLang="en-US" dirty="0" err="1"/>
              <a:t>testu</a:t>
            </a:r>
            <a:r>
              <a:rPr lang="en-US" altLang="en-US" dirty="0"/>
              <a:t> </a:t>
            </a:r>
            <a:r>
              <a:rPr lang="sr-Latn-CS" altLang="en-US" dirty="0"/>
              <a:t>jednak je sumi skorova na pojedinim stavkama</a:t>
            </a:r>
            <a:endParaRPr lang="en-US" altLang="en-US" dirty="0"/>
          </a:p>
          <a:p>
            <a:pPr lvl="1"/>
            <a:r>
              <a:rPr lang="sr-Latn-CS" altLang="en-US" dirty="0"/>
              <a:t>Ukup</a:t>
            </a:r>
            <a:r>
              <a:rPr lang="en-US" altLang="en-US" dirty="0"/>
              <a:t>an</a:t>
            </a:r>
            <a:r>
              <a:rPr lang="sr-Latn-CS" altLang="en-US" dirty="0"/>
              <a:t> skor koji je dati ispitanik postigao na testu se može razložiti na </a:t>
            </a:r>
            <a:r>
              <a:rPr lang="sr-Latn-CS" altLang="en-US" dirty="0">
                <a:solidFill>
                  <a:srgbClr val="00B050"/>
                </a:solidFill>
              </a:rPr>
              <a:t>pravi skor </a:t>
            </a:r>
            <a:r>
              <a:rPr lang="sr-Latn-CS" altLang="en-US" dirty="0"/>
              <a:t>i </a:t>
            </a:r>
            <a:r>
              <a:rPr lang="sr-Latn-CS" altLang="en-US" dirty="0">
                <a:solidFill>
                  <a:srgbClr val="FF0000"/>
                </a:solidFill>
              </a:rPr>
              <a:t>skor greške</a:t>
            </a:r>
          </a:p>
          <a:p>
            <a:pPr lvl="1"/>
            <a:r>
              <a:rPr lang="sr-Latn-CS" altLang="en-US" dirty="0">
                <a:solidFill>
                  <a:schemeClr val="tx1">
                    <a:lumMod val="65000"/>
                    <a:lumOff val="35000"/>
                  </a:schemeClr>
                </a:solidFill>
              </a:rPr>
              <a:t>X = </a:t>
            </a:r>
            <a:r>
              <a:rPr lang="sr-Latn-CS" altLang="en-US" dirty="0">
                <a:solidFill>
                  <a:srgbClr val="00B050"/>
                </a:solidFill>
              </a:rPr>
              <a:t>T</a:t>
            </a:r>
            <a:r>
              <a:rPr lang="sr-Latn-CS" altLang="en-US" dirty="0">
                <a:solidFill>
                  <a:schemeClr val="tx1">
                    <a:lumMod val="65000"/>
                    <a:lumOff val="35000"/>
                  </a:schemeClr>
                </a:solidFill>
              </a:rPr>
              <a:t> + </a:t>
            </a:r>
            <a:r>
              <a:rPr lang="sr-Latn-CS" altLang="en-US" dirty="0">
                <a:solidFill>
                  <a:srgbClr val="FF0000"/>
                </a:solidFill>
              </a:rPr>
              <a:t>E</a:t>
            </a:r>
          </a:p>
          <a:p>
            <a:endParaRPr lang="en-US" altLang="en-US" dirty="0"/>
          </a:p>
        </p:txBody>
      </p:sp>
      <p:pic>
        <p:nvPicPr>
          <p:cNvPr id="2" name="Picture 1">
            <a:extLst>
              <a:ext uri="{FF2B5EF4-FFF2-40B4-BE49-F238E27FC236}">
                <a16:creationId xmlns:a16="http://schemas.microsoft.com/office/drawing/2014/main" id="{8F31F6D4-0EE1-F13C-6D2D-BA18E782A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38600"/>
            <a:ext cx="4724400" cy="174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0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r-Latn-RS" dirty="0"/>
              <a:t>Matrica korelacija</a:t>
            </a:r>
            <a:endParaRPr lang="en-US" dirty="0"/>
          </a:p>
        </p:txBody>
      </p:sp>
      <p:sp>
        <p:nvSpPr>
          <p:cNvPr id="7" name="Content Placeholder 6"/>
          <p:cNvSpPr>
            <a:spLocks noGrp="1"/>
          </p:cNvSpPr>
          <p:nvPr>
            <p:ph idx="1"/>
          </p:nvPr>
        </p:nvSpPr>
        <p:spPr/>
        <p:txBody>
          <a:bodyPr>
            <a:normAutofit/>
          </a:bodyPr>
          <a:lstStyle/>
          <a:p>
            <a:r>
              <a:rPr lang="sr-Latn-RS" dirty="0"/>
              <a:t>Šta je </a:t>
            </a:r>
            <a:r>
              <a:rPr lang="sr-Latn-RS" dirty="0" err="1"/>
              <a:t>kovarijansa</a:t>
            </a:r>
            <a:r>
              <a:rPr lang="sr-Latn-RS" dirty="0"/>
              <a:t>?</a:t>
            </a:r>
          </a:p>
          <a:p>
            <a:pPr lvl="1"/>
            <a:r>
              <a:rPr lang="sr-Latn-RS" dirty="0" err="1"/>
              <a:t>Kovarijansa</a:t>
            </a:r>
            <a:r>
              <a:rPr lang="sr-Latn-RS" dirty="0"/>
              <a:t> je nestandardizovana korelacija, odnosno korelacija je standardizovana </a:t>
            </a:r>
            <a:r>
              <a:rPr lang="sr-Latn-RS" dirty="0" err="1"/>
              <a:t>kovarijansa</a:t>
            </a:r>
            <a:endParaRPr lang="sr-Latn-RS" dirty="0"/>
          </a:p>
          <a:p>
            <a:pPr lvl="1"/>
            <a:r>
              <a:rPr lang="sr-Latn-RS" dirty="0"/>
              <a:t>Ako su varijable standardizovane – korelacije i </a:t>
            </a:r>
            <a:r>
              <a:rPr lang="sr-Latn-RS" dirty="0" err="1"/>
              <a:t>kovarijanse</a:t>
            </a:r>
            <a:r>
              <a:rPr lang="sr-Latn-RS" dirty="0"/>
              <a:t> su iste</a:t>
            </a:r>
          </a:p>
          <a:p>
            <a:r>
              <a:rPr lang="sr-Latn-RS" dirty="0"/>
              <a:t>Šta je na dijagonali, a šta van dijagonale matrice </a:t>
            </a:r>
            <a:r>
              <a:rPr lang="sr-Latn-RS" dirty="0" err="1"/>
              <a:t>kovarijansi</a:t>
            </a:r>
            <a:r>
              <a:rPr lang="sr-Latn-RS" dirty="0"/>
              <a:t>?</a:t>
            </a:r>
          </a:p>
          <a:p>
            <a:pPr lvl="1"/>
            <a:r>
              <a:rPr lang="sr-Latn-RS" dirty="0"/>
              <a:t>Varijanse i </a:t>
            </a:r>
            <a:r>
              <a:rPr lang="sr-Latn-RS" dirty="0" err="1"/>
              <a:t>kovarijanse</a:t>
            </a:r>
            <a:r>
              <a:rPr lang="sr-Latn-RS" dirty="0"/>
              <a:t> stavki</a:t>
            </a:r>
          </a:p>
          <a:p>
            <a:pPr lvl="1"/>
            <a:r>
              <a:rPr lang="sr-Latn-RS" dirty="0"/>
              <a:t>Varijansa svakog od pitanja na testu „Šta je pouzdanost?“, „Koje su granice intervala poverenja od 95%?“…</a:t>
            </a:r>
          </a:p>
          <a:p>
            <a:pPr lvl="1"/>
            <a:r>
              <a:rPr lang="sr-Latn-RS" dirty="0" err="1"/>
              <a:t>Kovarijansa</a:t>
            </a:r>
            <a:r>
              <a:rPr lang="sr-Latn-RS" dirty="0"/>
              <a:t> pitanja</a:t>
            </a:r>
          </a:p>
        </p:txBody>
      </p:sp>
    </p:spTree>
    <p:extLst>
      <p:ext uri="{BB962C8B-B14F-4D97-AF65-F5344CB8AC3E}">
        <p14:creationId xmlns:p14="http://schemas.microsoft.com/office/powerpoint/2010/main" val="40286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sr-Latn-RS" altLang="en-US" dirty="0"/>
              <a:t>Kovarijansa imaža</a:t>
            </a:r>
            <a:endParaRPr lang="en-GB" altLang="en-US" dirty="0"/>
          </a:p>
        </p:txBody>
      </p:sp>
      <p:sp>
        <p:nvSpPr>
          <p:cNvPr id="13315" name="Rectangle 3"/>
          <p:cNvSpPr>
            <a:spLocks noGrp="1" noChangeArrowheads="1"/>
          </p:cNvSpPr>
          <p:nvPr>
            <p:ph idx="1"/>
          </p:nvPr>
        </p:nvSpPr>
        <p:spPr/>
        <p:txBody>
          <a:bodyPr>
            <a:normAutofit/>
          </a:bodyPr>
          <a:lstStyle/>
          <a:p>
            <a:pPr eaLnBrk="1" hangingPunct="1"/>
            <a:r>
              <a:rPr lang="sr-Latn-CS" altLang="en-US" dirty="0"/>
              <a:t>Kao što možemo da napravimo matricu korelacija / kovarijansi sirovih skorova – možemo napraviti matricu kovarijansi imaža (predviđenih skorova koje smo dobili tako što smo za svaku varijablu izračunali predviđenu vrednost na osnovu preostalih varijabli u skupu)</a:t>
            </a:r>
          </a:p>
        </p:txBody>
      </p:sp>
    </p:spTree>
    <p:extLst>
      <p:ext uri="{BB962C8B-B14F-4D97-AF65-F5344CB8AC3E}">
        <p14:creationId xmlns:p14="http://schemas.microsoft.com/office/powerpoint/2010/main" val="233546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sr-Latn-RS" altLang="en-US" dirty="0"/>
              <a:t>Kovarijansa imaža</a:t>
            </a:r>
            <a:endParaRPr lang="en-GB" altLang="en-US" dirty="0"/>
          </a:p>
        </p:txBody>
      </p:sp>
      <p:sp>
        <p:nvSpPr>
          <p:cNvPr id="13315" name="Rectangle 3"/>
          <p:cNvSpPr>
            <a:spLocks noGrp="1" noChangeArrowheads="1"/>
          </p:cNvSpPr>
          <p:nvPr>
            <p:ph idx="1"/>
          </p:nvPr>
        </p:nvSpPr>
        <p:spPr/>
        <p:txBody>
          <a:bodyPr>
            <a:normAutofit lnSpcReduction="10000"/>
          </a:bodyPr>
          <a:lstStyle/>
          <a:p>
            <a:pPr eaLnBrk="1" hangingPunct="1"/>
            <a:r>
              <a:rPr lang="sr-Latn-CS" altLang="en-US" dirty="0"/>
              <a:t>Koje su dimenzije matrice kovarijansi imaža?</a:t>
            </a:r>
          </a:p>
          <a:p>
            <a:pPr lvl="1"/>
            <a:r>
              <a:rPr lang="sr-Latn-CS" altLang="en-US" dirty="0"/>
              <a:t>k x k</a:t>
            </a:r>
          </a:p>
          <a:p>
            <a:pPr eaLnBrk="1" hangingPunct="1"/>
            <a:r>
              <a:rPr lang="sr-Latn-CS" altLang="en-US" dirty="0"/>
              <a:t>Šta je ovde na dijagonali?</a:t>
            </a:r>
          </a:p>
          <a:p>
            <a:pPr lvl="1"/>
            <a:r>
              <a:rPr lang="sr-Latn-CS" altLang="en-US" dirty="0"/>
              <a:t>Imaž stavke (multiplo R</a:t>
            </a:r>
            <a:r>
              <a:rPr lang="sr-Latn-CS" altLang="en-US" baseline="30000" dirty="0"/>
              <a:t>2</a:t>
            </a:r>
            <a:r>
              <a:rPr lang="sr-Latn-CS" altLang="en-US" dirty="0"/>
              <a:t>)</a:t>
            </a:r>
          </a:p>
          <a:p>
            <a:pPr lvl="1"/>
            <a:r>
              <a:rPr lang="sr-Latn-RS" dirty="0"/>
              <a:t>Proporcija varijanse svakog od pitanja na testu (npr. „Šta je pouzdanost?“) koja se može objasniti na osnovu svih drugih pitanja na testu</a:t>
            </a:r>
            <a:endParaRPr lang="sr-Latn-CS" altLang="en-US" dirty="0"/>
          </a:p>
          <a:p>
            <a:pPr eaLnBrk="1" hangingPunct="1"/>
            <a:r>
              <a:rPr lang="sr-Latn-CS" altLang="en-US" dirty="0"/>
              <a:t>Šta je van dijagonale?</a:t>
            </a:r>
          </a:p>
          <a:p>
            <a:pPr lvl="1"/>
            <a:r>
              <a:rPr lang="sr-Latn-CS" altLang="en-US" dirty="0" err="1"/>
              <a:t>Kovarijansa</a:t>
            </a:r>
            <a:r>
              <a:rPr lang="sr-Latn-CS" altLang="en-US" dirty="0"/>
              <a:t> stavki koja se može objasniti na osnovu imaža svake stavke (</a:t>
            </a:r>
            <a:r>
              <a:rPr lang="sr-Latn-CS" altLang="en-US" dirty="0" err="1"/>
              <a:t>kovarijansa</a:t>
            </a:r>
            <a:r>
              <a:rPr lang="sr-Latn-CS" altLang="en-US" dirty="0"/>
              <a:t> pravih skorova)</a:t>
            </a:r>
          </a:p>
          <a:p>
            <a:pPr lvl="1"/>
            <a:r>
              <a:rPr lang="sr-Latn-RS" dirty="0"/>
              <a:t>Onaj deo </a:t>
            </a:r>
            <a:r>
              <a:rPr lang="sr-Latn-RS" dirty="0" err="1"/>
              <a:t>kovarijanse</a:t>
            </a:r>
            <a:r>
              <a:rPr lang="sr-Latn-RS" dirty="0"/>
              <a:t> pitanja o pouzdanosti i intervalu poverenja koji se može objasniti na osnovu odgovora ispitanika na sva druga pitanja na testu</a:t>
            </a:r>
          </a:p>
          <a:p>
            <a:pPr lvl="1"/>
            <a:r>
              <a:rPr lang="sr-Latn-RS" dirty="0"/>
              <a:t>Ako znamo odgovore na ostala pitanja – koliko dobro možemo da predvidimo koliko će korelirati </a:t>
            </a:r>
            <a:r>
              <a:rPr lang="sr-Latn-RS" dirty="0" err="1"/>
              <a:t>odovor</a:t>
            </a:r>
            <a:r>
              <a:rPr lang="sr-Latn-RS" dirty="0"/>
              <a:t> na pitanje o pouzdanosti i na pitanje o CI?</a:t>
            </a:r>
          </a:p>
          <a:p>
            <a:pPr lvl="1"/>
            <a:endParaRPr lang="en-GB" altLang="en-US" dirty="0"/>
          </a:p>
        </p:txBody>
      </p:sp>
    </p:spTree>
    <p:extLst>
      <p:ext uri="{BB962C8B-B14F-4D97-AF65-F5344CB8AC3E}">
        <p14:creationId xmlns:p14="http://schemas.microsoft.com/office/powerpoint/2010/main" val="396439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r-Latn-RS" dirty="0" err="1"/>
              <a:t>Kovarijansa</a:t>
            </a:r>
            <a:r>
              <a:rPr lang="sr-Latn-RS" dirty="0"/>
              <a:t> </a:t>
            </a:r>
            <a:r>
              <a:rPr lang="sr-Latn-RS" dirty="0" err="1"/>
              <a:t>imaža</a:t>
            </a:r>
            <a:endParaRPr lang="en-US" dirty="0"/>
          </a:p>
        </p:txBody>
      </p:sp>
      <p:graphicFrame>
        <p:nvGraphicFramePr>
          <p:cNvPr id="8" name="Group 418"/>
          <p:cNvGraphicFramePr>
            <a:graphicFrameLocks noGrp="1"/>
          </p:cNvGraphicFramePr>
          <p:nvPr>
            <p:extLst>
              <p:ext uri="{D42A27DB-BD31-4B8C-83A1-F6EECF244321}">
                <p14:modId xmlns:p14="http://schemas.microsoft.com/office/powerpoint/2010/main" val="748429737"/>
              </p:ext>
            </p:extLst>
          </p:nvPr>
        </p:nvGraphicFramePr>
        <p:xfrm>
          <a:off x="990600" y="2736265"/>
          <a:ext cx="3001963" cy="1828800"/>
        </p:xfrm>
        <a:graphic>
          <a:graphicData uri="http://schemas.openxmlformats.org/drawingml/2006/table">
            <a:tbl>
              <a:tblPr/>
              <a:tblGrid>
                <a:gridCol w="744538">
                  <a:extLst>
                    <a:ext uri="{9D8B030D-6E8A-4147-A177-3AD203B41FA5}">
                      <a16:colId xmlns:a16="http://schemas.microsoft.com/office/drawing/2014/main" val="20000"/>
                    </a:ext>
                  </a:extLst>
                </a:gridCol>
                <a:gridCol w="752475">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52475">
                  <a:extLst>
                    <a:ext uri="{9D8B030D-6E8A-4147-A177-3AD203B41FA5}">
                      <a16:colId xmlns:a16="http://schemas.microsoft.com/office/drawing/2014/main" val="20003"/>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800" b="0" i="0" u="none" strike="noStrike" cap="none" normalizeH="0" baseline="0" dirty="0">
                          <a:ln>
                            <a:noFill/>
                          </a:ln>
                          <a:solidFill>
                            <a:srgbClr val="00B050"/>
                          </a:solidFill>
                          <a:effectLst/>
                          <a:latin typeface="Arial" charset="0"/>
                        </a:rPr>
                        <a:t>R</a:t>
                      </a:r>
                      <a:r>
                        <a:rPr kumimoji="0" lang="sr-Latn-RS" sz="1800" b="0" i="0" u="none" strike="noStrike" cap="none" normalizeH="0" baseline="30000" dirty="0">
                          <a:ln>
                            <a:noFill/>
                          </a:ln>
                          <a:solidFill>
                            <a:srgbClr val="00B050"/>
                          </a:solidFill>
                          <a:effectLst/>
                          <a:latin typeface="Arial" charset="0"/>
                        </a:rPr>
                        <a:t>2</a:t>
                      </a:r>
                      <a:r>
                        <a:rPr kumimoji="0" lang="en-US" sz="1800" b="0" i="0" u="none" strike="noStrike" cap="none" normalizeH="0" baseline="-25000" dirty="0">
                          <a:ln>
                            <a:noFill/>
                          </a:ln>
                          <a:solidFill>
                            <a:srgbClr val="00B05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sr-Latn-CS" sz="1800" b="0" i="0" u="none" strike="noStrike" cap="none" normalizeH="0" baseline="-25000" dirty="0">
                          <a:ln>
                            <a:noFill/>
                          </a:ln>
                          <a:solidFill>
                            <a:srgbClr val="00B050"/>
                          </a:solidFill>
                          <a:effectLst/>
                          <a:latin typeface="Arial" charset="0"/>
                        </a:rPr>
                        <a:t>2</a:t>
                      </a:r>
                      <a:r>
                        <a:rPr kumimoji="0" lang="en-US" sz="1800" b="0" i="0" u="none" strike="noStrike" cap="none" normalizeH="0" baseline="-25000" dirty="0">
                          <a:ln>
                            <a:noFill/>
                          </a:ln>
                          <a:solidFill>
                            <a:srgbClr val="00B05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sr-Latn-CS" sz="1800" b="0" i="0" u="none" strike="noStrike" cap="none" normalizeH="0" baseline="-25000" dirty="0">
                          <a:ln>
                            <a:noFill/>
                          </a:ln>
                          <a:solidFill>
                            <a:srgbClr val="00B050"/>
                          </a:solidFill>
                          <a:effectLst/>
                          <a:latin typeface="Arial" charset="0"/>
                        </a:rPr>
                        <a:t>3</a:t>
                      </a:r>
                      <a:r>
                        <a:rPr kumimoji="0" lang="en-US" sz="1800" b="0" i="0" u="none" strike="noStrike" cap="none" normalizeH="0" baseline="-25000" dirty="0">
                          <a:ln>
                            <a:noFill/>
                          </a:ln>
                          <a:solidFill>
                            <a:srgbClr val="00B05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sr-Latn-CS" sz="1800" b="0" i="0" u="none" strike="noStrike" cap="none" normalizeH="0" baseline="-25000" dirty="0">
                          <a:ln>
                            <a:noFill/>
                          </a:ln>
                          <a:solidFill>
                            <a:srgbClr val="00B050"/>
                          </a:solidFill>
                          <a:effectLst/>
                          <a:latin typeface="Arial" charset="0"/>
                        </a:rPr>
                        <a:t>4</a:t>
                      </a:r>
                      <a:r>
                        <a:rPr kumimoji="0" lang="en-US" sz="1800" b="0" i="0" u="none" strike="noStrike" cap="none" normalizeH="0" baseline="-25000" dirty="0">
                          <a:ln>
                            <a:noFill/>
                          </a:ln>
                          <a:solidFill>
                            <a:srgbClr val="00B050"/>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en-US" sz="1800" b="0" i="0" u="none" strike="noStrike" cap="none" normalizeH="0" baseline="-25000" dirty="0">
                          <a:ln>
                            <a:noFill/>
                          </a:ln>
                          <a:solidFill>
                            <a:srgbClr val="00B050"/>
                          </a:solidFill>
                          <a:effectLst/>
                          <a:latin typeface="Arial" charset="0"/>
                        </a:rPr>
                        <a:t>1</a:t>
                      </a:r>
                      <a:r>
                        <a:rPr kumimoji="0" lang="sr-Latn-CS" sz="1800" b="0" i="0" u="none" strike="noStrike" cap="none" normalizeH="0" baseline="-25000" dirty="0">
                          <a:ln>
                            <a:noFill/>
                          </a:ln>
                          <a:solidFill>
                            <a:srgbClr val="00B050"/>
                          </a:solidFill>
                          <a:effectLst/>
                          <a:latin typeface="Arial" charset="0"/>
                        </a:rPr>
                        <a:t>2</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800" b="0" i="0" u="none" strike="noStrike" cap="none" normalizeH="0" baseline="0" dirty="0">
                          <a:ln>
                            <a:noFill/>
                          </a:ln>
                          <a:solidFill>
                            <a:srgbClr val="00B050"/>
                          </a:solidFill>
                          <a:effectLst/>
                          <a:latin typeface="Arial" charset="0"/>
                        </a:rPr>
                        <a:t>R</a:t>
                      </a:r>
                      <a:r>
                        <a:rPr kumimoji="0" lang="sr-Latn-RS" sz="1800" b="0" i="0" u="none" strike="noStrike" cap="none" normalizeH="0" baseline="30000" dirty="0">
                          <a:ln>
                            <a:noFill/>
                          </a:ln>
                          <a:solidFill>
                            <a:srgbClr val="00B050"/>
                          </a:solidFill>
                          <a:effectLst/>
                          <a:latin typeface="Arial" charset="0"/>
                        </a:rPr>
                        <a:t>2</a:t>
                      </a:r>
                      <a:r>
                        <a:rPr kumimoji="0" lang="sr-Latn-CS" sz="1800" b="0" i="0" u="none" strike="noStrike" cap="none" normalizeH="0" baseline="-25000" dirty="0">
                          <a:ln>
                            <a:noFill/>
                          </a:ln>
                          <a:solidFill>
                            <a:srgbClr val="00B050"/>
                          </a:solidFill>
                          <a:effectLst/>
                          <a:latin typeface="Arial" charset="0"/>
                        </a:rPr>
                        <a:t>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sr-Latn-CS" sz="1800" b="0" i="0" u="none" strike="noStrike" cap="none" normalizeH="0" baseline="-25000" dirty="0">
                          <a:ln>
                            <a:noFill/>
                          </a:ln>
                          <a:solidFill>
                            <a:srgbClr val="00B050"/>
                          </a:solidFill>
                          <a:effectLst/>
                          <a:latin typeface="Arial" charset="0"/>
                        </a:rPr>
                        <a:t>32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sr-Latn-CS" sz="1800" b="0" i="0" u="none" strike="noStrike" cap="none" normalizeH="0" baseline="-25000" dirty="0">
                          <a:ln>
                            <a:noFill/>
                          </a:ln>
                          <a:solidFill>
                            <a:srgbClr val="00B050"/>
                          </a:solidFill>
                          <a:effectLst/>
                          <a:latin typeface="Arial" charset="0"/>
                        </a:rPr>
                        <a:t>42</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en-US" sz="1800" b="0" i="0" u="none" strike="noStrike" cap="none" normalizeH="0" baseline="-25000" dirty="0">
                          <a:ln>
                            <a:noFill/>
                          </a:ln>
                          <a:solidFill>
                            <a:srgbClr val="00B050"/>
                          </a:solidFill>
                          <a:effectLst/>
                          <a:latin typeface="Arial" charset="0"/>
                        </a:rPr>
                        <a:t>1</a:t>
                      </a:r>
                      <a:r>
                        <a:rPr kumimoji="0" lang="sr-Latn-CS" sz="1800" b="0" i="0" u="none" strike="noStrike" cap="none" normalizeH="0" baseline="-25000" dirty="0">
                          <a:ln>
                            <a:noFill/>
                          </a:ln>
                          <a:solidFill>
                            <a:srgbClr val="00B050"/>
                          </a:solidFill>
                          <a:effectLst/>
                          <a:latin typeface="Arial" charset="0"/>
                        </a:rPr>
                        <a:t>3</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sr-Latn-CS" sz="1800" b="0" i="0" u="none" strike="noStrike" cap="none" normalizeH="0" baseline="-25000" dirty="0">
                          <a:ln>
                            <a:noFill/>
                          </a:ln>
                          <a:solidFill>
                            <a:srgbClr val="00B050"/>
                          </a:solidFill>
                          <a:effectLst/>
                          <a:latin typeface="Arial" charset="0"/>
                        </a:rPr>
                        <a:t>23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800" b="0" i="0" u="none" strike="noStrike" cap="none" normalizeH="0" baseline="0" dirty="0">
                          <a:ln>
                            <a:noFill/>
                          </a:ln>
                          <a:solidFill>
                            <a:srgbClr val="00B050"/>
                          </a:solidFill>
                          <a:effectLst/>
                          <a:latin typeface="Arial" charset="0"/>
                        </a:rPr>
                        <a:t>R</a:t>
                      </a:r>
                      <a:r>
                        <a:rPr kumimoji="0" lang="sr-Latn-RS" sz="1800" b="0" i="0" u="none" strike="noStrike" cap="none" normalizeH="0" baseline="30000" dirty="0">
                          <a:ln>
                            <a:noFill/>
                          </a:ln>
                          <a:solidFill>
                            <a:srgbClr val="00B050"/>
                          </a:solidFill>
                          <a:effectLst/>
                          <a:latin typeface="Arial" charset="0"/>
                        </a:rPr>
                        <a:t>2</a:t>
                      </a:r>
                      <a:r>
                        <a:rPr kumimoji="0" lang="sr-Latn-CS" sz="1800" b="0" i="0" u="none" strike="noStrike" cap="none" normalizeH="0" baseline="-25000" dirty="0">
                          <a:ln>
                            <a:noFill/>
                          </a:ln>
                          <a:solidFill>
                            <a:srgbClr val="00B050"/>
                          </a:solidFill>
                          <a:effectLst/>
                          <a:latin typeface="Arial" charset="0"/>
                        </a:rPr>
                        <a:t>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sr-Latn-CS" sz="1800" b="0" i="0" u="none" strike="noStrike" cap="none" normalizeH="0" baseline="-25000" dirty="0">
                          <a:ln>
                            <a:noFill/>
                          </a:ln>
                          <a:solidFill>
                            <a:srgbClr val="00B050"/>
                          </a:solidFill>
                          <a:effectLst/>
                          <a:latin typeface="Arial" charset="0"/>
                        </a:rPr>
                        <a:t>43</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en-US" sz="1800" b="0" i="0" u="none" strike="noStrike" cap="none" normalizeH="0" baseline="-25000" dirty="0">
                          <a:ln>
                            <a:noFill/>
                          </a:ln>
                          <a:solidFill>
                            <a:srgbClr val="00B050"/>
                          </a:solidFill>
                          <a:effectLst/>
                          <a:latin typeface="Arial" charset="0"/>
                        </a:rPr>
                        <a:t>1</a:t>
                      </a:r>
                      <a:r>
                        <a:rPr kumimoji="0" lang="sr-Latn-CS" sz="1800" b="0" i="0" u="none" strike="noStrike" cap="none" normalizeH="0" baseline="-25000" dirty="0">
                          <a:ln>
                            <a:noFill/>
                          </a:ln>
                          <a:solidFill>
                            <a:srgbClr val="00B050"/>
                          </a:solidFill>
                          <a:effectLst/>
                          <a:latin typeface="Arial" charset="0"/>
                        </a:rPr>
                        <a:t>4</a:t>
                      </a:r>
                      <a:endParaRPr kumimoji="0" lang="en-US" sz="18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sr-Latn-CS" sz="1800" b="0" i="0" u="none" strike="noStrike" cap="none" normalizeH="0" baseline="-25000" dirty="0">
                          <a:ln>
                            <a:noFill/>
                          </a:ln>
                          <a:solidFill>
                            <a:srgbClr val="00B050"/>
                          </a:solidFill>
                          <a:effectLst/>
                          <a:latin typeface="Arial" charset="0"/>
                        </a:rPr>
                        <a:t>24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00B050"/>
                          </a:solidFill>
                          <a:effectLst/>
                          <a:latin typeface="Arial" charset="0"/>
                        </a:rPr>
                        <a:t>r'</a:t>
                      </a:r>
                      <a:r>
                        <a:rPr kumimoji="0" lang="sr-Latn-CS" sz="1800" b="0" i="0" u="none" strike="noStrike" cap="none" normalizeH="0" baseline="-25000" dirty="0">
                          <a:ln>
                            <a:noFill/>
                          </a:ln>
                          <a:solidFill>
                            <a:srgbClr val="00B050"/>
                          </a:solidFill>
                          <a:effectLst/>
                          <a:latin typeface="Arial" charset="0"/>
                        </a:rPr>
                        <a:t>34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800" b="0" i="0" u="none" strike="noStrike" cap="none" normalizeH="0" baseline="0" dirty="0">
                          <a:ln>
                            <a:noFill/>
                          </a:ln>
                          <a:solidFill>
                            <a:srgbClr val="00B050"/>
                          </a:solidFill>
                          <a:effectLst/>
                          <a:latin typeface="Arial" charset="0"/>
                        </a:rPr>
                        <a:t>R</a:t>
                      </a:r>
                      <a:r>
                        <a:rPr kumimoji="0" lang="sr-Latn-RS" sz="1800" b="0" i="0" u="none" strike="noStrike" cap="none" normalizeH="0" baseline="30000" dirty="0">
                          <a:ln>
                            <a:noFill/>
                          </a:ln>
                          <a:solidFill>
                            <a:srgbClr val="00B050"/>
                          </a:solidFill>
                          <a:effectLst/>
                          <a:latin typeface="Arial" charset="0"/>
                        </a:rPr>
                        <a:t>2</a:t>
                      </a:r>
                      <a:r>
                        <a:rPr kumimoji="0" lang="sr-Latn-CS" sz="1800" b="0" i="0" u="none" strike="noStrike" cap="none" normalizeH="0" baseline="-25000" dirty="0">
                          <a:ln>
                            <a:noFill/>
                          </a:ln>
                          <a:solidFill>
                            <a:srgbClr val="00B050"/>
                          </a:solidFill>
                          <a:effectLst/>
                          <a:latin typeface="Arial" charset="0"/>
                        </a:rPr>
                        <a:t>4</a:t>
                      </a:r>
                      <a:endParaRPr kumimoji="0" lang="en-US" sz="18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p:cNvSpPr txBox="1"/>
          <p:nvPr/>
        </p:nvSpPr>
        <p:spPr>
          <a:xfrm>
            <a:off x="4800600" y="2782669"/>
            <a:ext cx="2743200" cy="1200329"/>
          </a:xfrm>
          <a:prstGeom prst="rect">
            <a:avLst/>
          </a:prstGeom>
          <a:noFill/>
        </p:spPr>
        <p:txBody>
          <a:bodyPr wrap="square" rtlCol="0">
            <a:spAutoFit/>
          </a:bodyPr>
          <a:lstStyle/>
          <a:p>
            <a:r>
              <a:rPr lang="sr-Latn-RS" dirty="0"/>
              <a:t>U redovima su:</a:t>
            </a:r>
          </a:p>
          <a:p>
            <a:r>
              <a:rPr lang="sr-Latn-RS" dirty="0"/>
              <a:t>Pouzdanost, CI, …</a:t>
            </a:r>
          </a:p>
          <a:p>
            <a:r>
              <a:rPr lang="sr-Latn-RS" dirty="0"/>
              <a:t>U kolonama su:</a:t>
            </a:r>
          </a:p>
          <a:p>
            <a:r>
              <a:rPr lang="sr-Latn-RS" dirty="0"/>
              <a:t>Pouzdanost, CI, …</a:t>
            </a:r>
            <a:endParaRPr lang="en-US" dirty="0"/>
          </a:p>
        </p:txBody>
      </p:sp>
    </p:spTree>
    <p:extLst>
      <p:ext uri="{BB962C8B-B14F-4D97-AF65-F5344CB8AC3E}">
        <p14:creationId xmlns:p14="http://schemas.microsoft.com/office/powerpoint/2010/main" val="938025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sr-Latn-CS" altLang="en-US" dirty="0"/>
              <a:t>Kovarijansa anti-imaža</a:t>
            </a:r>
            <a:endParaRPr lang="en-GB" altLang="en-US" dirty="0"/>
          </a:p>
        </p:txBody>
      </p:sp>
      <p:sp>
        <p:nvSpPr>
          <p:cNvPr id="17411" name="Rectangle 3"/>
          <p:cNvSpPr>
            <a:spLocks noGrp="1" noChangeArrowheads="1"/>
          </p:cNvSpPr>
          <p:nvPr>
            <p:ph idx="1"/>
          </p:nvPr>
        </p:nvSpPr>
        <p:spPr/>
        <p:txBody>
          <a:bodyPr/>
          <a:lstStyle/>
          <a:p>
            <a:pPr eaLnBrk="1" hangingPunct="1">
              <a:lnSpc>
                <a:spcPct val="90000"/>
              </a:lnSpc>
            </a:pPr>
            <a:r>
              <a:rPr lang="sr-Latn-CS" altLang="en-US" dirty="0"/>
              <a:t>Takođe je moguće izračunati i kovarijansu antimaža (rezidualnih skorova koje smo dobili tako što smo za svaku varijablu izračunali predviđenu vrednost na osnovu preostalih varijabli u skupu i onda to oduzeli od jedinice)</a:t>
            </a:r>
          </a:p>
        </p:txBody>
      </p:sp>
    </p:spTree>
    <p:extLst>
      <p:ext uri="{BB962C8B-B14F-4D97-AF65-F5344CB8AC3E}">
        <p14:creationId xmlns:p14="http://schemas.microsoft.com/office/powerpoint/2010/main" val="1290146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sr-Latn-CS" altLang="en-US" dirty="0"/>
              <a:t>Kovarijansa anti-imaža</a:t>
            </a:r>
            <a:endParaRPr lang="en-GB" altLang="en-US" dirty="0"/>
          </a:p>
        </p:txBody>
      </p:sp>
      <p:sp>
        <p:nvSpPr>
          <p:cNvPr id="17411" name="Rectangle 3"/>
          <p:cNvSpPr>
            <a:spLocks noGrp="1" noChangeArrowheads="1"/>
          </p:cNvSpPr>
          <p:nvPr>
            <p:ph idx="1"/>
          </p:nvPr>
        </p:nvSpPr>
        <p:spPr/>
        <p:txBody>
          <a:bodyPr>
            <a:normAutofit lnSpcReduction="10000"/>
          </a:bodyPr>
          <a:lstStyle/>
          <a:p>
            <a:pPr eaLnBrk="1" hangingPunct="1">
              <a:lnSpc>
                <a:spcPct val="90000"/>
              </a:lnSpc>
            </a:pPr>
            <a:r>
              <a:rPr lang="sr-Latn-CS" altLang="en-US" dirty="0"/>
              <a:t>Koje su dimenzije matrice anti-imaž kovarijansi?</a:t>
            </a:r>
          </a:p>
          <a:p>
            <a:pPr lvl="1">
              <a:lnSpc>
                <a:spcPct val="90000"/>
              </a:lnSpc>
            </a:pPr>
            <a:r>
              <a:rPr lang="sr-Latn-CS" altLang="en-US" dirty="0"/>
              <a:t>k x k</a:t>
            </a:r>
          </a:p>
          <a:p>
            <a:pPr eaLnBrk="1" hangingPunct="1">
              <a:lnSpc>
                <a:spcPct val="90000"/>
              </a:lnSpc>
            </a:pPr>
            <a:r>
              <a:rPr lang="sr-Latn-CS" altLang="en-US" dirty="0"/>
              <a:t>Šta je na dijagonali?</a:t>
            </a:r>
          </a:p>
          <a:p>
            <a:pPr lvl="1">
              <a:lnSpc>
                <a:spcPct val="90000"/>
              </a:lnSpc>
            </a:pPr>
            <a:r>
              <a:rPr lang="sr-Latn-CS" altLang="en-US" dirty="0"/>
              <a:t>1 – R</a:t>
            </a:r>
            <a:r>
              <a:rPr lang="sr-Latn-CS" altLang="en-US" baseline="30000" dirty="0"/>
              <a:t>2</a:t>
            </a:r>
            <a:r>
              <a:rPr lang="sr-Latn-CS" altLang="en-US" dirty="0"/>
              <a:t>, varijansa greške (</a:t>
            </a:r>
            <a:r>
              <a:rPr lang="sr-Latn-CS" altLang="en-US" dirty="0" err="1"/>
              <a:t>unikvitet</a:t>
            </a:r>
            <a:r>
              <a:rPr lang="sr-Latn-CS" altLang="en-US" dirty="0"/>
              <a:t>)</a:t>
            </a:r>
          </a:p>
          <a:p>
            <a:pPr lvl="1"/>
            <a:r>
              <a:rPr lang="sr-Latn-RS" dirty="0"/>
              <a:t>Proporcija varijanse svakog od pitanja na testu (npr. „Šta je pouzdanost?“) koja se ne može objasniti na osnovu svih drugih pitanja na testu, koja je jedinstvena</a:t>
            </a:r>
            <a:endParaRPr lang="sr-Latn-CS" altLang="en-US" dirty="0"/>
          </a:p>
          <a:p>
            <a:pPr eaLnBrk="1" hangingPunct="1">
              <a:lnSpc>
                <a:spcPct val="90000"/>
              </a:lnSpc>
            </a:pPr>
            <a:r>
              <a:rPr lang="sr-Latn-CS" altLang="en-US" dirty="0"/>
              <a:t>Šta je van dijagonale?</a:t>
            </a:r>
          </a:p>
          <a:p>
            <a:pPr lvl="1">
              <a:lnSpc>
                <a:spcPct val="90000"/>
              </a:lnSpc>
            </a:pPr>
            <a:r>
              <a:rPr lang="sr-Latn-CS" altLang="en-US" dirty="0" err="1"/>
              <a:t>Kovarijanse</a:t>
            </a:r>
            <a:r>
              <a:rPr lang="sr-Latn-CS" altLang="en-US" dirty="0"/>
              <a:t> grešaka</a:t>
            </a:r>
          </a:p>
          <a:p>
            <a:pPr lvl="1">
              <a:lnSpc>
                <a:spcPct val="90000"/>
              </a:lnSpc>
            </a:pPr>
            <a:r>
              <a:rPr lang="sr-Latn-CS" altLang="en-US" dirty="0"/>
              <a:t>Parcijalne korelacije svake stavke sa svakom drugom (ali sa obrnutim predznakom)</a:t>
            </a:r>
          </a:p>
          <a:p>
            <a:pPr lvl="1">
              <a:lnSpc>
                <a:spcPct val="90000"/>
              </a:lnSpc>
            </a:pPr>
            <a:r>
              <a:rPr lang="sr-Latn-CS" altLang="en-US" dirty="0"/>
              <a:t>Korelacija između pitanja o pouzdanosti i IC kada bismo držali konstantnim (zanemarili) odgovore na sva druga pitanja</a:t>
            </a:r>
          </a:p>
        </p:txBody>
      </p:sp>
    </p:spTree>
    <p:extLst>
      <p:ext uri="{BB962C8B-B14F-4D97-AF65-F5344CB8AC3E}">
        <p14:creationId xmlns:p14="http://schemas.microsoft.com/office/powerpoint/2010/main" val="293286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sr-Latn-CS" altLang="en-US" dirty="0"/>
              <a:t>Kovarijansa anti-imaža</a:t>
            </a:r>
            <a:endParaRPr lang="en-GB" altLang="en-US" dirty="0"/>
          </a:p>
        </p:txBody>
      </p:sp>
      <p:sp>
        <p:nvSpPr>
          <p:cNvPr id="17411" name="Rectangle 3"/>
          <p:cNvSpPr>
            <a:spLocks noGrp="1" noChangeArrowheads="1"/>
          </p:cNvSpPr>
          <p:nvPr>
            <p:ph idx="1"/>
          </p:nvPr>
        </p:nvSpPr>
        <p:spPr/>
        <p:txBody>
          <a:bodyPr>
            <a:normAutofit/>
          </a:bodyPr>
          <a:lstStyle/>
          <a:p>
            <a:pPr eaLnBrk="1" hangingPunct="1">
              <a:lnSpc>
                <a:spcPct val="90000"/>
              </a:lnSpc>
            </a:pPr>
            <a:r>
              <a:rPr lang="sr-Latn-CS" altLang="en-US" dirty="0"/>
              <a:t>Šta je van dijagonale?</a:t>
            </a:r>
          </a:p>
          <a:p>
            <a:pPr lvl="1">
              <a:lnSpc>
                <a:spcPct val="90000"/>
              </a:lnSpc>
            </a:pPr>
            <a:r>
              <a:rPr lang="sr-Latn-CS" altLang="en-US" dirty="0" err="1"/>
              <a:t>Kovarijanse</a:t>
            </a:r>
            <a:r>
              <a:rPr lang="sr-Latn-CS" altLang="en-US" dirty="0"/>
              <a:t> grešaka</a:t>
            </a:r>
          </a:p>
          <a:p>
            <a:r>
              <a:rPr lang="sr-Latn-CS" altLang="en-US" dirty="0"/>
              <a:t>Prema KTT kakve bi trebalo da budu </a:t>
            </a:r>
            <a:r>
              <a:rPr lang="sr-Latn-CS" altLang="en-US" dirty="0" err="1"/>
              <a:t>kovarijanse</a:t>
            </a:r>
            <a:r>
              <a:rPr lang="sr-Latn-CS" altLang="en-US" dirty="0"/>
              <a:t> grešaka?</a:t>
            </a:r>
          </a:p>
          <a:p>
            <a:pPr lvl="1"/>
            <a:r>
              <a:rPr lang="sr-Latn-CS" altLang="en-US" dirty="0"/>
              <a:t>One su po definiciji nulte!</a:t>
            </a:r>
          </a:p>
          <a:p>
            <a:pPr lvl="1"/>
            <a:r>
              <a:rPr lang="sr-Latn-CS" altLang="en-US" dirty="0" err="1"/>
              <a:t>r</a:t>
            </a:r>
            <a:r>
              <a:rPr lang="sr-Latn-CS" altLang="en-US" baseline="-25000" dirty="0" err="1"/>
              <a:t>EjEk</a:t>
            </a:r>
            <a:r>
              <a:rPr lang="sr-Latn-CS" altLang="en-US" dirty="0"/>
              <a:t> = 0</a:t>
            </a:r>
          </a:p>
          <a:p>
            <a:r>
              <a:rPr lang="sr-Latn-CS" altLang="en-US" dirty="0"/>
              <a:t>Videćemo da li je to u praksi zaista tako</a:t>
            </a:r>
            <a:endParaRPr lang="en-US" altLang="en-US" dirty="0"/>
          </a:p>
          <a:p>
            <a:pPr lvl="1"/>
            <a:endParaRPr lang="sr-Latn-CS" altLang="en-US" dirty="0"/>
          </a:p>
        </p:txBody>
      </p:sp>
    </p:spTree>
    <p:extLst>
      <p:ext uri="{BB962C8B-B14F-4D97-AF65-F5344CB8AC3E}">
        <p14:creationId xmlns:p14="http://schemas.microsoft.com/office/powerpoint/2010/main" val="283842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r-Latn-RS" dirty="0" err="1"/>
              <a:t>Kovarijansa</a:t>
            </a:r>
            <a:r>
              <a:rPr lang="sr-Latn-RS" dirty="0"/>
              <a:t> anti-</a:t>
            </a:r>
            <a:r>
              <a:rPr lang="sr-Latn-RS" dirty="0" err="1"/>
              <a:t>imaža</a:t>
            </a:r>
            <a:endParaRPr lang="en-US" dirty="0"/>
          </a:p>
        </p:txBody>
      </p:sp>
      <p:graphicFrame>
        <p:nvGraphicFramePr>
          <p:cNvPr id="8" name="Group 418"/>
          <p:cNvGraphicFramePr>
            <a:graphicFrameLocks noGrp="1"/>
          </p:cNvGraphicFramePr>
          <p:nvPr>
            <p:extLst>
              <p:ext uri="{D42A27DB-BD31-4B8C-83A1-F6EECF244321}">
                <p14:modId xmlns:p14="http://schemas.microsoft.com/office/powerpoint/2010/main" val="2289196569"/>
              </p:ext>
            </p:extLst>
          </p:nvPr>
        </p:nvGraphicFramePr>
        <p:xfrm>
          <a:off x="990600" y="2736265"/>
          <a:ext cx="3352800" cy="1828800"/>
        </p:xfrm>
        <a:graphic>
          <a:graphicData uri="http://schemas.openxmlformats.org/drawingml/2006/table">
            <a:tbl>
              <a:tblPr/>
              <a:tblGrid>
                <a:gridCol w="831552">
                  <a:extLst>
                    <a:ext uri="{9D8B030D-6E8A-4147-A177-3AD203B41FA5}">
                      <a16:colId xmlns:a16="http://schemas.microsoft.com/office/drawing/2014/main" val="20000"/>
                    </a:ext>
                  </a:extLst>
                </a:gridCol>
                <a:gridCol w="840416">
                  <a:extLst>
                    <a:ext uri="{9D8B030D-6E8A-4147-A177-3AD203B41FA5}">
                      <a16:colId xmlns:a16="http://schemas.microsoft.com/office/drawing/2014/main" val="20001"/>
                    </a:ext>
                  </a:extLst>
                </a:gridCol>
                <a:gridCol w="840416">
                  <a:extLst>
                    <a:ext uri="{9D8B030D-6E8A-4147-A177-3AD203B41FA5}">
                      <a16:colId xmlns:a16="http://schemas.microsoft.com/office/drawing/2014/main" val="20002"/>
                    </a:ext>
                  </a:extLst>
                </a:gridCol>
                <a:gridCol w="840416">
                  <a:extLst>
                    <a:ext uri="{9D8B030D-6E8A-4147-A177-3AD203B41FA5}">
                      <a16:colId xmlns:a16="http://schemas.microsoft.com/office/drawing/2014/main" val="20003"/>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800" b="0" i="0" u="none" strike="noStrike" cap="none" normalizeH="0" baseline="0" dirty="0">
                          <a:ln>
                            <a:noFill/>
                          </a:ln>
                          <a:solidFill>
                            <a:srgbClr val="FF0000"/>
                          </a:solidFill>
                          <a:effectLst/>
                          <a:latin typeface="Arial" charset="0"/>
                        </a:rPr>
                        <a:t>1 -R</a:t>
                      </a:r>
                      <a:r>
                        <a:rPr kumimoji="0" lang="sr-Latn-RS" sz="1800" b="0" i="0" u="none" strike="noStrike" cap="none" normalizeH="0" baseline="30000" dirty="0">
                          <a:ln>
                            <a:noFill/>
                          </a:ln>
                          <a:solidFill>
                            <a:srgbClr val="FF0000"/>
                          </a:solidFill>
                          <a:effectLst/>
                          <a:latin typeface="Arial" charset="0"/>
                        </a:rPr>
                        <a:t>2</a:t>
                      </a:r>
                      <a:r>
                        <a:rPr kumimoji="0" lang="en-US" sz="1800" b="0" i="0" u="none" strike="noStrike" cap="none" normalizeH="0" baseline="-25000" dirty="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sr-Latn-CS" sz="1800" b="0" i="0" u="none" strike="noStrike" cap="none" normalizeH="0" baseline="-25000" dirty="0">
                          <a:ln>
                            <a:noFill/>
                          </a:ln>
                          <a:solidFill>
                            <a:srgbClr val="FF0000"/>
                          </a:solidFill>
                          <a:effectLst/>
                          <a:latin typeface="Arial" charset="0"/>
                        </a:rPr>
                        <a:t>2</a:t>
                      </a:r>
                      <a:r>
                        <a:rPr kumimoji="0" lang="en-US" sz="1800" b="0" i="0" u="none" strike="noStrike" cap="none" normalizeH="0" baseline="-25000" dirty="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sr-Latn-CS" sz="1800" b="0" i="0" u="none" strike="noStrike" cap="none" normalizeH="0" baseline="-25000" dirty="0">
                          <a:ln>
                            <a:noFill/>
                          </a:ln>
                          <a:solidFill>
                            <a:srgbClr val="FF0000"/>
                          </a:solidFill>
                          <a:effectLst/>
                          <a:latin typeface="Arial" charset="0"/>
                        </a:rPr>
                        <a:t>3</a:t>
                      </a:r>
                      <a:r>
                        <a:rPr kumimoji="0" lang="en-US" sz="1800" b="0" i="0" u="none" strike="noStrike" cap="none" normalizeH="0" baseline="-25000" dirty="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sr-Latn-CS" sz="1800" b="0" i="0" u="none" strike="noStrike" cap="none" normalizeH="0" baseline="-25000" dirty="0">
                          <a:ln>
                            <a:noFill/>
                          </a:ln>
                          <a:solidFill>
                            <a:srgbClr val="FF0000"/>
                          </a:solidFill>
                          <a:effectLst/>
                          <a:latin typeface="Arial" charset="0"/>
                        </a:rPr>
                        <a:t>4</a:t>
                      </a:r>
                      <a:r>
                        <a:rPr kumimoji="0" lang="en-US" sz="1800" b="0" i="0" u="none" strike="noStrike" cap="none" normalizeH="0" baseline="-25000" dirty="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en-US" sz="1800" b="0" i="0" u="none" strike="noStrike" cap="none" normalizeH="0" baseline="-25000" dirty="0">
                          <a:ln>
                            <a:noFill/>
                          </a:ln>
                          <a:solidFill>
                            <a:srgbClr val="FF0000"/>
                          </a:solidFill>
                          <a:effectLst/>
                          <a:latin typeface="Arial" charset="0"/>
                        </a:rPr>
                        <a:t>1</a:t>
                      </a:r>
                      <a:r>
                        <a:rPr kumimoji="0" lang="sr-Latn-CS" sz="1800" b="0" i="0" u="none" strike="noStrike" cap="none" normalizeH="0" baseline="-25000" dirty="0">
                          <a:ln>
                            <a:noFill/>
                          </a:ln>
                          <a:solidFill>
                            <a:srgbClr val="FF0000"/>
                          </a:solidFill>
                          <a:effectLst/>
                          <a:latin typeface="Arial" charset="0"/>
                        </a:rPr>
                        <a:t>2</a:t>
                      </a:r>
                      <a:endParaRPr kumimoji="0" lang="en-US" sz="1800" b="0" i="0" u="none" strike="noStrike" cap="none" normalizeH="0" baseline="-2500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800" b="0" i="0" u="none" strike="noStrike" cap="none" normalizeH="0" baseline="0" dirty="0">
                          <a:ln>
                            <a:noFill/>
                          </a:ln>
                          <a:solidFill>
                            <a:srgbClr val="FF0000"/>
                          </a:solidFill>
                          <a:effectLst/>
                          <a:latin typeface="Arial" charset="0"/>
                        </a:rPr>
                        <a:t>1- R</a:t>
                      </a:r>
                      <a:r>
                        <a:rPr kumimoji="0" lang="sr-Latn-RS" sz="1800" b="0" i="0" u="none" strike="noStrike" cap="none" normalizeH="0" baseline="30000" dirty="0">
                          <a:ln>
                            <a:noFill/>
                          </a:ln>
                          <a:solidFill>
                            <a:srgbClr val="FF0000"/>
                          </a:solidFill>
                          <a:effectLst/>
                          <a:latin typeface="Arial" charset="0"/>
                        </a:rPr>
                        <a:t>2</a:t>
                      </a:r>
                      <a:r>
                        <a:rPr kumimoji="0" lang="sr-Latn-CS" sz="1800" b="0" i="0" u="none" strike="noStrike" cap="none" normalizeH="0" baseline="-25000" dirty="0">
                          <a:ln>
                            <a:noFill/>
                          </a:ln>
                          <a:solidFill>
                            <a:srgbClr val="FF0000"/>
                          </a:solidFill>
                          <a:effectLst/>
                          <a:latin typeface="Arial" charset="0"/>
                        </a:rPr>
                        <a:t>2</a:t>
                      </a:r>
                      <a:endParaRPr kumimoji="0" lang="en-US" sz="18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sr-Latn-CS" sz="1800" b="0" i="0" u="none" strike="noStrike" cap="none" normalizeH="0" baseline="-25000" dirty="0">
                          <a:ln>
                            <a:noFill/>
                          </a:ln>
                          <a:solidFill>
                            <a:srgbClr val="FF0000"/>
                          </a:solidFill>
                          <a:effectLst/>
                          <a:latin typeface="Arial" charset="0"/>
                        </a:rPr>
                        <a:t>32</a:t>
                      </a:r>
                      <a:endParaRPr kumimoji="0" lang="en-US" sz="18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sr-Latn-CS" sz="1800" b="0" i="0" u="none" strike="noStrike" cap="none" normalizeH="0" baseline="-25000" dirty="0">
                          <a:ln>
                            <a:noFill/>
                          </a:ln>
                          <a:solidFill>
                            <a:srgbClr val="FF0000"/>
                          </a:solidFill>
                          <a:effectLst/>
                          <a:latin typeface="Arial" charset="0"/>
                        </a:rPr>
                        <a:t>42</a:t>
                      </a:r>
                      <a:endParaRPr kumimoji="0" lang="en-US" sz="18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en-US" sz="1800" b="0" i="0" u="none" strike="noStrike" cap="none" normalizeH="0" baseline="-25000" dirty="0">
                          <a:ln>
                            <a:noFill/>
                          </a:ln>
                          <a:solidFill>
                            <a:srgbClr val="FF0000"/>
                          </a:solidFill>
                          <a:effectLst/>
                          <a:latin typeface="Arial" charset="0"/>
                        </a:rPr>
                        <a:t>1</a:t>
                      </a:r>
                      <a:r>
                        <a:rPr kumimoji="0" lang="sr-Latn-CS" sz="1800" b="0" i="0" u="none" strike="noStrike" cap="none" normalizeH="0" baseline="-25000" dirty="0">
                          <a:ln>
                            <a:noFill/>
                          </a:ln>
                          <a:solidFill>
                            <a:srgbClr val="FF0000"/>
                          </a:solidFill>
                          <a:effectLst/>
                          <a:latin typeface="Arial" charset="0"/>
                        </a:rPr>
                        <a:t>3</a:t>
                      </a:r>
                      <a:endParaRPr kumimoji="0" lang="en-US" sz="1800" b="0" i="0" u="none" strike="noStrike" cap="none" normalizeH="0" baseline="-2500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sr-Latn-CS" sz="1800" b="0" i="0" u="none" strike="noStrike" cap="none" normalizeH="0" baseline="-25000" dirty="0">
                          <a:ln>
                            <a:noFill/>
                          </a:ln>
                          <a:solidFill>
                            <a:srgbClr val="FF0000"/>
                          </a:solidFill>
                          <a:effectLst/>
                          <a:latin typeface="Arial" charset="0"/>
                        </a:rPr>
                        <a:t>23</a:t>
                      </a:r>
                      <a:endParaRPr kumimoji="0" lang="en-US" sz="18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800" b="0" i="0" u="none" strike="noStrike" cap="none" normalizeH="0" baseline="0" dirty="0">
                          <a:ln>
                            <a:noFill/>
                          </a:ln>
                          <a:solidFill>
                            <a:srgbClr val="FF0000"/>
                          </a:solidFill>
                          <a:effectLst/>
                          <a:latin typeface="Arial" charset="0"/>
                        </a:rPr>
                        <a:t>1- R</a:t>
                      </a:r>
                      <a:r>
                        <a:rPr kumimoji="0" lang="sr-Latn-RS" sz="1800" b="0" i="0" u="none" strike="noStrike" cap="none" normalizeH="0" baseline="30000" dirty="0">
                          <a:ln>
                            <a:noFill/>
                          </a:ln>
                          <a:solidFill>
                            <a:srgbClr val="FF0000"/>
                          </a:solidFill>
                          <a:effectLst/>
                          <a:latin typeface="Arial" charset="0"/>
                        </a:rPr>
                        <a:t>2</a:t>
                      </a:r>
                      <a:r>
                        <a:rPr kumimoji="0" lang="sr-Latn-CS" sz="1800" b="0" i="0" u="none" strike="noStrike" cap="none" normalizeH="0" baseline="-25000" dirty="0">
                          <a:ln>
                            <a:noFill/>
                          </a:ln>
                          <a:solidFill>
                            <a:srgbClr val="FF0000"/>
                          </a:solidFill>
                          <a:effectLst/>
                          <a:latin typeface="Arial" charset="0"/>
                        </a:rPr>
                        <a:t>3</a:t>
                      </a:r>
                      <a:endParaRPr kumimoji="0" lang="en-US" sz="18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sr-Latn-CS" sz="1800" b="0" i="0" u="none" strike="noStrike" cap="none" normalizeH="0" baseline="-25000" dirty="0">
                          <a:ln>
                            <a:noFill/>
                          </a:ln>
                          <a:solidFill>
                            <a:srgbClr val="FF0000"/>
                          </a:solidFill>
                          <a:effectLst/>
                          <a:latin typeface="Arial" charset="0"/>
                        </a:rPr>
                        <a:t>43</a:t>
                      </a:r>
                      <a:endParaRPr kumimoji="0" lang="en-US" sz="18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en-US" sz="1800" b="0" i="0" u="none" strike="noStrike" cap="none" normalizeH="0" baseline="-25000" dirty="0">
                          <a:ln>
                            <a:noFill/>
                          </a:ln>
                          <a:solidFill>
                            <a:srgbClr val="FF0000"/>
                          </a:solidFill>
                          <a:effectLst/>
                          <a:latin typeface="Arial" charset="0"/>
                        </a:rPr>
                        <a:t>1</a:t>
                      </a:r>
                      <a:r>
                        <a:rPr kumimoji="0" lang="sr-Latn-CS" sz="1800" b="0" i="0" u="none" strike="noStrike" cap="none" normalizeH="0" baseline="-25000" dirty="0">
                          <a:ln>
                            <a:noFill/>
                          </a:ln>
                          <a:solidFill>
                            <a:srgbClr val="FF0000"/>
                          </a:solidFill>
                          <a:effectLst/>
                          <a:latin typeface="Arial" charset="0"/>
                        </a:rPr>
                        <a:t>4</a:t>
                      </a:r>
                      <a:endParaRPr kumimoji="0" lang="en-US" sz="1800" b="0" i="0" u="none" strike="noStrike" cap="none" normalizeH="0" baseline="-2500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sr-Latn-CS" sz="1800" b="0" i="0" u="none" strike="noStrike" cap="none" normalizeH="0" baseline="-25000" dirty="0">
                          <a:ln>
                            <a:noFill/>
                          </a:ln>
                          <a:solidFill>
                            <a:srgbClr val="FF0000"/>
                          </a:solidFill>
                          <a:effectLst/>
                          <a:latin typeface="Arial" charset="0"/>
                        </a:rPr>
                        <a:t>24</a:t>
                      </a:r>
                      <a:endParaRPr kumimoji="0" lang="en-US" sz="18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charset="0"/>
                        </a:rPr>
                        <a:t>a</a:t>
                      </a:r>
                      <a:r>
                        <a:rPr kumimoji="0" lang="sr-Latn-CS" sz="1800" b="0" i="0" u="none" strike="noStrike" cap="none" normalizeH="0" baseline="-25000" dirty="0">
                          <a:ln>
                            <a:noFill/>
                          </a:ln>
                          <a:solidFill>
                            <a:srgbClr val="FF0000"/>
                          </a:solidFill>
                          <a:effectLst/>
                          <a:latin typeface="Arial" charset="0"/>
                        </a:rPr>
                        <a:t>34</a:t>
                      </a:r>
                      <a:endParaRPr kumimoji="0" lang="en-US" sz="18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800" b="0" i="0" u="none" strike="noStrike" cap="none" normalizeH="0" baseline="0" dirty="0">
                          <a:ln>
                            <a:noFill/>
                          </a:ln>
                          <a:solidFill>
                            <a:srgbClr val="FF0000"/>
                          </a:solidFill>
                          <a:effectLst/>
                          <a:latin typeface="Arial" charset="0"/>
                        </a:rPr>
                        <a:t>1- R</a:t>
                      </a:r>
                      <a:r>
                        <a:rPr kumimoji="0" lang="sr-Latn-RS" sz="1800" b="0" i="0" u="none" strike="noStrike" cap="none" normalizeH="0" baseline="30000" dirty="0">
                          <a:ln>
                            <a:noFill/>
                          </a:ln>
                          <a:solidFill>
                            <a:srgbClr val="FF0000"/>
                          </a:solidFill>
                          <a:effectLst/>
                          <a:latin typeface="Arial" charset="0"/>
                        </a:rPr>
                        <a:t>2</a:t>
                      </a:r>
                      <a:r>
                        <a:rPr kumimoji="0" lang="sr-Latn-CS" sz="1800" b="0" i="0" u="none" strike="noStrike" cap="none" normalizeH="0" baseline="-25000" dirty="0">
                          <a:ln>
                            <a:noFill/>
                          </a:ln>
                          <a:solidFill>
                            <a:srgbClr val="FF0000"/>
                          </a:solidFill>
                          <a:effectLst/>
                          <a:latin typeface="Arial" charset="0"/>
                        </a:rPr>
                        <a:t>4</a:t>
                      </a:r>
                      <a:endParaRPr kumimoji="0" lang="en-US" sz="18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p:cNvSpPr txBox="1"/>
          <p:nvPr/>
        </p:nvSpPr>
        <p:spPr>
          <a:xfrm>
            <a:off x="4800600" y="2782669"/>
            <a:ext cx="2743200" cy="1200329"/>
          </a:xfrm>
          <a:prstGeom prst="rect">
            <a:avLst/>
          </a:prstGeom>
          <a:noFill/>
        </p:spPr>
        <p:txBody>
          <a:bodyPr wrap="square" rtlCol="0">
            <a:spAutoFit/>
          </a:bodyPr>
          <a:lstStyle/>
          <a:p>
            <a:r>
              <a:rPr lang="sr-Latn-RS" dirty="0"/>
              <a:t>U redovima su:</a:t>
            </a:r>
          </a:p>
          <a:p>
            <a:r>
              <a:rPr lang="sr-Latn-RS" dirty="0"/>
              <a:t>Pouzdanost, CI, …</a:t>
            </a:r>
          </a:p>
          <a:p>
            <a:r>
              <a:rPr lang="sr-Latn-RS" dirty="0"/>
              <a:t>U kolonama su:</a:t>
            </a:r>
          </a:p>
          <a:p>
            <a:r>
              <a:rPr lang="sr-Latn-RS" dirty="0"/>
              <a:t>Pouzdanost, CI, …</a:t>
            </a:r>
            <a:endParaRPr lang="en-US" dirty="0"/>
          </a:p>
        </p:txBody>
      </p:sp>
    </p:spTree>
    <p:extLst>
      <p:ext uri="{BB962C8B-B14F-4D97-AF65-F5344CB8AC3E}">
        <p14:creationId xmlns:p14="http://schemas.microsoft.com/office/powerpoint/2010/main" val="4097711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9AE2-E1C6-B8F3-DFFD-0AF8F2A5C5B0}"/>
              </a:ext>
            </a:extLst>
          </p:cNvPr>
          <p:cNvSpPr>
            <a:spLocks noGrp="1"/>
          </p:cNvSpPr>
          <p:nvPr>
            <p:ph type="title"/>
          </p:nvPr>
        </p:nvSpPr>
        <p:spPr/>
        <p:txBody>
          <a:bodyPr/>
          <a:lstStyle/>
          <a:p>
            <a:r>
              <a:rPr lang="sr-Latn-RS" dirty="0"/>
              <a:t>Razlaganje matrice </a:t>
            </a:r>
            <a:r>
              <a:rPr lang="sr-Latn-RS" dirty="0" err="1"/>
              <a:t>kovarijansi</a:t>
            </a:r>
            <a:endParaRPr lang="sr-Latn-RS" dirty="0"/>
          </a:p>
        </p:txBody>
      </p:sp>
      <p:sp>
        <p:nvSpPr>
          <p:cNvPr id="3" name="Content Placeholder 2">
            <a:extLst>
              <a:ext uri="{FF2B5EF4-FFF2-40B4-BE49-F238E27FC236}">
                <a16:creationId xmlns:a16="http://schemas.microsoft.com/office/drawing/2014/main" id="{3621D1D5-E648-609C-34BE-DCD4D41209A0}"/>
              </a:ext>
            </a:extLst>
          </p:cNvPr>
          <p:cNvSpPr>
            <a:spLocks noGrp="1"/>
          </p:cNvSpPr>
          <p:nvPr>
            <p:ph idx="1"/>
          </p:nvPr>
        </p:nvSpPr>
        <p:spPr/>
        <p:txBody>
          <a:bodyPr/>
          <a:lstStyle/>
          <a:p>
            <a:r>
              <a:rPr lang="sr-Latn-RS" dirty="0"/>
              <a:t>Ono što važi za skor pojedinačnog ispitanika (</a:t>
            </a:r>
            <a:r>
              <a:rPr lang="sr-Latn-CS" altLang="en-US" dirty="0">
                <a:solidFill>
                  <a:schemeClr val="tx1">
                    <a:lumMod val="65000"/>
                    <a:lumOff val="35000"/>
                  </a:schemeClr>
                </a:solidFill>
              </a:rPr>
              <a:t>X = </a:t>
            </a:r>
            <a:r>
              <a:rPr lang="sr-Latn-CS" altLang="en-US" dirty="0">
                <a:solidFill>
                  <a:srgbClr val="00B050"/>
                </a:solidFill>
              </a:rPr>
              <a:t>T</a:t>
            </a:r>
            <a:r>
              <a:rPr lang="sr-Latn-CS" altLang="en-US" dirty="0">
                <a:solidFill>
                  <a:schemeClr val="tx1">
                    <a:lumMod val="65000"/>
                    <a:lumOff val="35000"/>
                  </a:schemeClr>
                </a:solidFill>
              </a:rPr>
              <a:t> + </a:t>
            </a:r>
            <a:r>
              <a:rPr lang="sr-Latn-CS" altLang="en-US" dirty="0">
                <a:solidFill>
                  <a:srgbClr val="FF0000"/>
                </a:solidFill>
              </a:rPr>
              <a:t>E</a:t>
            </a:r>
            <a:r>
              <a:rPr lang="sr-Latn-RS" dirty="0"/>
              <a:t>), i za matricu skorova (</a:t>
            </a:r>
            <a:r>
              <a:rPr lang="en-US" dirty="0"/>
              <a:t>Z</a:t>
            </a:r>
            <a:r>
              <a:rPr lang="sr-Latn-RS" dirty="0"/>
              <a:t> </a:t>
            </a:r>
            <a:r>
              <a:rPr lang="en-US" dirty="0"/>
              <a:t>=</a:t>
            </a:r>
            <a:r>
              <a:rPr lang="sr-Latn-RS" dirty="0"/>
              <a:t> </a:t>
            </a:r>
            <a:r>
              <a:rPr lang="en-US" dirty="0">
                <a:solidFill>
                  <a:srgbClr val="00B050"/>
                </a:solidFill>
              </a:rPr>
              <a:t>Z’</a:t>
            </a:r>
            <a:r>
              <a:rPr lang="sr-Latn-RS" dirty="0"/>
              <a:t> </a:t>
            </a:r>
            <a:r>
              <a:rPr lang="en-US" dirty="0"/>
              <a:t>+</a:t>
            </a:r>
            <a:r>
              <a:rPr lang="sr-Latn-RS" dirty="0"/>
              <a:t> </a:t>
            </a:r>
            <a:r>
              <a:rPr lang="en-US" dirty="0">
                <a:solidFill>
                  <a:srgbClr val="FF0000"/>
                </a:solidFill>
              </a:rPr>
              <a:t>E</a:t>
            </a:r>
            <a:r>
              <a:rPr lang="sr-Latn-RS" dirty="0"/>
              <a:t>), važi i za matricu </a:t>
            </a:r>
            <a:r>
              <a:rPr lang="sr-Latn-RS" dirty="0" err="1"/>
              <a:t>kovarijansi</a:t>
            </a:r>
            <a:endParaRPr lang="sr-Latn-RS" dirty="0"/>
          </a:p>
        </p:txBody>
      </p:sp>
      <p:graphicFrame>
        <p:nvGraphicFramePr>
          <p:cNvPr id="4" name="Group 418">
            <a:extLst>
              <a:ext uri="{FF2B5EF4-FFF2-40B4-BE49-F238E27FC236}">
                <a16:creationId xmlns:a16="http://schemas.microsoft.com/office/drawing/2014/main" id="{31182C16-508B-C7BD-9D70-36320119A8DE}"/>
              </a:ext>
            </a:extLst>
          </p:cNvPr>
          <p:cNvGraphicFramePr>
            <a:graphicFrameLocks noGrp="1"/>
          </p:cNvGraphicFramePr>
          <p:nvPr>
            <p:extLst>
              <p:ext uri="{D42A27DB-BD31-4B8C-83A1-F6EECF244321}">
                <p14:modId xmlns:p14="http://schemas.microsoft.com/office/powerpoint/2010/main" val="2321248690"/>
              </p:ext>
            </p:extLst>
          </p:nvPr>
        </p:nvGraphicFramePr>
        <p:xfrm>
          <a:off x="161879" y="3581400"/>
          <a:ext cx="2387926" cy="1361872"/>
        </p:xfrm>
        <a:graphic>
          <a:graphicData uri="http://schemas.openxmlformats.org/drawingml/2006/table">
            <a:tbl>
              <a:tblPr/>
              <a:tblGrid>
                <a:gridCol w="592246">
                  <a:extLst>
                    <a:ext uri="{9D8B030D-6E8A-4147-A177-3AD203B41FA5}">
                      <a16:colId xmlns:a16="http://schemas.microsoft.com/office/drawing/2014/main" val="20000"/>
                    </a:ext>
                  </a:extLst>
                </a:gridCol>
                <a:gridCol w="598560">
                  <a:extLst>
                    <a:ext uri="{9D8B030D-6E8A-4147-A177-3AD203B41FA5}">
                      <a16:colId xmlns:a16="http://schemas.microsoft.com/office/drawing/2014/main" val="20001"/>
                    </a:ext>
                  </a:extLst>
                </a:gridCol>
                <a:gridCol w="598560">
                  <a:extLst>
                    <a:ext uri="{9D8B030D-6E8A-4147-A177-3AD203B41FA5}">
                      <a16:colId xmlns:a16="http://schemas.microsoft.com/office/drawing/2014/main" val="20002"/>
                    </a:ext>
                  </a:extLst>
                </a:gridCol>
                <a:gridCol w="598560">
                  <a:extLst>
                    <a:ext uri="{9D8B030D-6E8A-4147-A177-3AD203B41FA5}">
                      <a16:colId xmlns:a16="http://schemas.microsoft.com/office/drawing/2014/main" val="20003"/>
                    </a:ext>
                  </a:extLst>
                </a:gridCol>
              </a:tblGrid>
              <a:tr h="3428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r</a:t>
                      </a:r>
                      <a:r>
                        <a:rPr kumimoji="0" lang="en-US" sz="1400" b="0" i="0" u="none" strike="noStrike" cap="none" normalizeH="0" baseline="-25000" dirty="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r</a:t>
                      </a:r>
                      <a:r>
                        <a:rPr kumimoji="0" lang="sr-Latn-CS" sz="1400" b="0" i="0" u="none" strike="noStrike" cap="none" normalizeH="0" baseline="-25000" dirty="0">
                          <a:ln>
                            <a:noFill/>
                          </a:ln>
                          <a:solidFill>
                            <a:schemeClr val="tx1"/>
                          </a:solidFill>
                          <a:effectLst/>
                          <a:latin typeface="Arial" charset="0"/>
                        </a:rPr>
                        <a:t>2</a:t>
                      </a:r>
                      <a:r>
                        <a:rPr kumimoji="0" lang="en-US" sz="1400" b="0" i="0" u="none" strike="noStrike" cap="none" normalizeH="0" baseline="-2500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r</a:t>
                      </a:r>
                      <a:r>
                        <a:rPr kumimoji="0" lang="sr-Latn-CS" sz="1400" b="0" i="0" u="none" strike="noStrike" cap="none" normalizeH="0" baseline="-25000" dirty="0">
                          <a:ln>
                            <a:noFill/>
                          </a:ln>
                          <a:solidFill>
                            <a:schemeClr val="tx1"/>
                          </a:solidFill>
                          <a:effectLst/>
                          <a:latin typeface="Arial" charset="0"/>
                        </a:rPr>
                        <a:t>3</a:t>
                      </a:r>
                      <a:r>
                        <a:rPr kumimoji="0" lang="en-US" sz="1400" b="0" i="0" u="none" strike="noStrike" cap="none" normalizeH="0" baseline="-2500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r</a:t>
                      </a:r>
                      <a:r>
                        <a:rPr kumimoji="0" lang="sr-Latn-CS" sz="1400" b="0" i="0" u="none" strike="noStrike" cap="none" normalizeH="0" baseline="-25000" dirty="0">
                          <a:ln>
                            <a:noFill/>
                          </a:ln>
                          <a:solidFill>
                            <a:schemeClr val="tx1"/>
                          </a:solidFill>
                          <a:effectLst/>
                          <a:latin typeface="Arial" charset="0"/>
                        </a:rPr>
                        <a:t>4</a:t>
                      </a:r>
                      <a:r>
                        <a:rPr kumimoji="0" lang="en-US" sz="1400" b="0" i="0" u="none" strike="noStrike" cap="none" normalizeH="0" baseline="-2500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4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r</a:t>
                      </a:r>
                      <a:r>
                        <a:rPr kumimoji="0" lang="en-US" sz="1400" b="0" i="0" u="none" strike="noStrike" cap="none" normalizeH="0" baseline="-25000">
                          <a:ln>
                            <a:noFill/>
                          </a:ln>
                          <a:solidFill>
                            <a:schemeClr val="tx1"/>
                          </a:solidFill>
                          <a:effectLst/>
                          <a:latin typeface="Arial" charset="0"/>
                        </a:rPr>
                        <a:t>1</a:t>
                      </a:r>
                      <a:r>
                        <a:rPr kumimoji="0" lang="sr-Latn-CS" sz="1400" b="0" i="0" u="none" strike="noStrike" cap="none" normalizeH="0" baseline="-25000">
                          <a:ln>
                            <a:noFill/>
                          </a:ln>
                          <a:solidFill>
                            <a:schemeClr val="tx1"/>
                          </a:solidFill>
                          <a:effectLst/>
                          <a:latin typeface="Arial" charset="0"/>
                        </a:rPr>
                        <a:t>2</a:t>
                      </a:r>
                      <a:endParaRPr kumimoji="0" lang="en-US" sz="1400" b="0" i="0" u="none" strike="noStrike" cap="none" normalizeH="0" baseline="-25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r</a:t>
                      </a:r>
                      <a:r>
                        <a:rPr kumimoji="0" lang="sr-Latn-CS" sz="1400" b="0" i="0" u="none" strike="noStrike" cap="none" normalizeH="0" baseline="-25000" dirty="0">
                          <a:ln>
                            <a:noFill/>
                          </a:ln>
                          <a:solidFill>
                            <a:schemeClr val="tx1"/>
                          </a:solidFill>
                          <a:effectLst/>
                          <a:latin typeface="Arial" charset="0"/>
                        </a:rPr>
                        <a:t>22</a:t>
                      </a:r>
                      <a:endParaRPr kumimoji="0" lang="en-US" sz="14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r</a:t>
                      </a:r>
                      <a:r>
                        <a:rPr kumimoji="0" lang="sr-Latn-CS" sz="1400" b="0" i="0" u="none" strike="noStrike" cap="none" normalizeH="0" baseline="-25000" dirty="0">
                          <a:ln>
                            <a:noFill/>
                          </a:ln>
                          <a:solidFill>
                            <a:schemeClr val="tx1"/>
                          </a:solidFill>
                          <a:effectLst/>
                          <a:latin typeface="Arial" charset="0"/>
                        </a:rPr>
                        <a:t>32</a:t>
                      </a:r>
                      <a:endParaRPr kumimoji="0" lang="en-US" sz="14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r</a:t>
                      </a:r>
                      <a:r>
                        <a:rPr kumimoji="0" lang="sr-Latn-CS" sz="1400" b="0" i="0" u="none" strike="noStrike" cap="none" normalizeH="0" baseline="-25000">
                          <a:ln>
                            <a:noFill/>
                          </a:ln>
                          <a:solidFill>
                            <a:schemeClr val="tx1"/>
                          </a:solidFill>
                          <a:effectLst/>
                          <a:latin typeface="Arial" charset="0"/>
                        </a:rPr>
                        <a:t>42</a:t>
                      </a:r>
                      <a:endParaRPr kumimoji="0" lang="en-US" sz="14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r</a:t>
                      </a:r>
                      <a:r>
                        <a:rPr kumimoji="0" lang="en-US" sz="1400" b="0" i="0" u="none" strike="noStrike" cap="none" normalizeH="0" baseline="-25000">
                          <a:ln>
                            <a:noFill/>
                          </a:ln>
                          <a:solidFill>
                            <a:schemeClr val="tx1"/>
                          </a:solidFill>
                          <a:effectLst/>
                          <a:latin typeface="Arial" charset="0"/>
                        </a:rPr>
                        <a:t>1</a:t>
                      </a:r>
                      <a:r>
                        <a:rPr kumimoji="0" lang="sr-Latn-CS" sz="1400" b="0" i="0" u="none" strike="noStrike" cap="none" normalizeH="0" baseline="-25000">
                          <a:ln>
                            <a:noFill/>
                          </a:ln>
                          <a:solidFill>
                            <a:schemeClr val="tx1"/>
                          </a:solidFill>
                          <a:effectLst/>
                          <a:latin typeface="Arial" charset="0"/>
                        </a:rPr>
                        <a:t>3</a:t>
                      </a:r>
                      <a:endParaRPr kumimoji="0" lang="en-US" sz="1400" b="0" i="0" u="none" strike="noStrike" cap="none" normalizeH="0" baseline="-25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r</a:t>
                      </a:r>
                      <a:r>
                        <a:rPr kumimoji="0" lang="sr-Latn-CS" sz="1400" b="0" i="0" u="none" strike="noStrike" cap="none" normalizeH="0" baseline="-25000">
                          <a:ln>
                            <a:noFill/>
                          </a:ln>
                          <a:solidFill>
                            <a:schemeClr val="tx1"/>
                          </a:solidFill>
                          <a:effectLst/>
                          <a:latin typeface="Arial" charset="0"/>
                        </a:rPr>
                        <a:t>23</a:t>
                      </a:r>
                      <a:endParaRPr kumimoji="0" lang="en-US" sz="14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r</a:t>
                      </a:r>
                      <a:r>
                        <a:rPr kumimoji="0" lang="sr-Latn-CS" sz="1400" b="0" i="0" u="none" strike="noStrike" cap="none" normalizeH="0" baseline="-25000">
                          <a:ln>
                            <a:noFill/>
                          </a:ln>
                          <a:solidFill>
                            <a:schemeClr val="tx1"/>
                          </a:solidFill>
                          <a:effectLst/>
                          <a:latin typeface="Arial" charset="0"/>
                        </a:rPr>
                        <a:t>33</a:t>
                      </a:r>
                      <a:endParaRPr kumimoji="0" lang="en-US" sz="14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r</a:t>
                      </a:r>
                      <a:r>
                        <a:rPr kumimoji="0" lang="sr-Latn-CS" sz="1400" b="0" i="0" u="none" strike="noStrike" cap="none" normalizeH="0" baseline="-25000" dirty="0">
                          <a:ln>
                            <a:noFill/>
                          </a:ln>
                          <a:solidFill>
                            <a:schemeClr val="tx1"/>
                          </a:solidFill>
                          <a:effectLst/>
                          <a:latin typeface="Arial" charset="0"/>
                        </a:rPr>
                        <a:t>43</a:t>
                      </a:r>
                      <a:endParaRPr kumimoji="0" lang="en-US" sz="14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51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r</a:t>
                      </a:r>
                      <a:r>
                        <a:rPr kumimoji="0" lang="en-US" sz="1400" b="0" i="0" u="none" strike="noStrike" cap="none" normalizeH="0" baseline="-25000">
                          <a:ln>
                            <a:noFill/>
                          </a:ln>
                          <a:solidFill>
                            <a:schemeClr val="tx1"/>
                          </a:solidFill>
                          <a:effectLst/>
                          <a:latin typeface="Arial" charset="0"/>
                        </a:rPr>
                        <a:t>1</a:t>
                      </a:r>
                      <a:r>
                        <a:rPr kumimoji="0" lang="sr-Latn-CS" sz="1400" b="0" i="0" u="none" strike="noStrike" cap="none" normalizeH="0" baseline="-25000">
                          <a:ln>
                            <a:noFill/>
                          </a:ln>
                          <a:solidFill>
                            <a:schemeClr val="tx1"/>
                          </a:solidFill>
                          <a:effectLst/>
                          <a:latin typeface="Arial" charset="0"/>
                        </a:rPr>
                        <a:t>4</a:t>
                      </a:r>
                      <a:endParaRPr kumimoji="0" lang="en-US" sz="1400" b="0" i="0" u="none" strike="noStrike" cap="none" normalizeH="0" baseline="-25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r</a:t>
                      </a:r>
                      <a:r>
                        <a:rPr kumimoji="0" lang="sr-Latn-CS" sz="1400" b="0" i="0" u="none" strike="noStrike" cap="none" normalizeH="0" baseline="-25000">
                          <a:ln>
                            <a:noFill/>
                          </a:ln>
                          <a:solidFill>
                            <a:schemeClr val="tx1"/>
                          </a:solidFill>
                          <a:effectLst/>
                          <a:latin typeface="Arial" charset="0"/>
                        </a:rPr>
                        <a:t>24</a:t>
                      </a:r>
                      <a:endParaRPr kumimoji="0" lang="en-US" sz="14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r</a:t>
                      </a:r>
                      <a:r>
                        <a:rPr kumimoji="0" lang="sr-Latn-CS" sz="1400" b="0" i="0" u="none" strike="noStrike" cap="none" normalizeH="0" baseline="-25000">
                          <a:ln>
                            <a:noFill/>
                          </a:ln>
                          <a:solidFill>
                            <a:schemeClr val="tx1"/>
                          </a:solidFill>
                          <a:effectLst/>
                          <a:latin typeface="Arial" charset="0"/>
                        </a:rPr>
                        <a:t>34</a:t>
                      </a:r>
                      <a:endParaRPr kumimoji="0" lang="en-US" sz="1400" b="0" i="0" u="none" strike="noStrike" cap="none" normalizeH="0" baseline="-2500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r</a:t>
                      </a:r>
                      <a:r>
                        <a:rPr kumimoji="0" lang="sr-Latn-CS" sz="1400" b="0" i="0" u="none" strike="noStrike" cap="none" normalizeH="0" baseline="-25000" dirty="0">
                          <a:ln>
                            <a:noFill/>
                          </a:ln>
                          <a:solidFill>
                            <a:schemeClr val="tx1"/>
                          </a:solidFill>
                          <a:effectLst/>
                          <a:latin typeface="Arial" charset="0"/>
                        </a:rPr>
                        <a:t>44</a:t>
                      </a:r>
                      <a:endParaRPr kumimoji="0" lang="en-US" sz="14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418">
            <a:extLst>
              <a:ext uri="{FF2B5EF4-FFF2-40B4-BE49-F238E27FC236}">
                <a16:creationId xmlns:a16="http://schemas.microsoft.com/office/drawing/2014/main" id="{D804C355-927F-3282-9EAF-0F8E0AD2F853}"/>
              </a:ext>
            </a:extLst>
          </p:cNvPr>
          <p:cNvGraphicFramePr>
            <a:graphicFrameLocks noGrp="1"/>
          </p:cNvGraphicFramePr>
          <p:nvPr>
            <p:extLst>
              <p:ext uri="{D42A27DB-BD31-4B8C-83A1-F6EECF244321}">
                <p14:modId xmlns:p14="http://schemas.microsoft.com/office/powerpoint/2010/main" val="792893730"/>
              </p:ext>
            </p:extLst>
          </p:nvPr>
        </p:nvGraphicFramePr>
        <p:xfrm>
          <a:off x="3200400" y="3581400"/>
          <a:ext cx="2387926" cy="1361872"/>
        </p:xfrm>
        <a:graphic>
          <a:graphicData uri="http://schemas.openxmlformats.org/drawingml/2006/table">
            <a:tbl>
              <a:tblPr/>
              <a:tblGrid>
                <a:gridCol w="592246">
                  <a:extLst>
                    <a:ext uri="{9D8B030D-6E8A-4147-A177-3AD203B41FA5}">
                      <a16:colId xmlns:a16="http://schemas.microsoft.com/office/drawing/2014/main" val="20000"/>
                    </a:ext>
                  </a:extLst>
                </a:gridCol>
                <a:gridCol w="598560">
                  <a:extLst>
                    <a:ext uri="{9D8B030D-6E8A-4147-A177-3AD203B41FA5}">
                      <a16:colId xmlns:a16="http://schemas.microsoft.com/office/drawing/2014/main" val="20001"/>
                    </a:ext>
                  </a:extLst>
                </a:gridCol>
                <a:gridCol w="598560">
                  <a:extLst>
                    <a:ext uri="{9D8B030D-6E8A-4147-A177-3AD203B41FA5}">
                      <a16:colId xmlns:a16="http://schemas.microsoft.com/office/drawing/2014/main" val="20002"/>
                    </a:ext>
                  </a:extLst>
                </a:gridCol>
                <a:gridCol w="598560">
                  <a:extLst>
                    <a:ext uri="{9D8B030D-6E8A-4147-A177-3AD203B41FA5}">
                      <a16:colId xmlns:a16="http://schemas.microsoft.com/office/drawing/2014/main" val="20003"/>
                    </a:ext>
                  </a:extLst>
                </a:gridCol>
              </a:tblGrid>
              <a:tr h="3428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400" b="0" i="0" u="none" strike="noStrike" cap="none" normalizeH="0" baseline="0" dirty="0">
                          <a:ln>
                            <a:noFill/>
                          </a:ln>
                          <a:solidFill>
                            <a:srgbClr val="00B050"/>
                          </a:solidFill>
                          <a:effectLst/>
                          <a:latin typeface="Arial" charset="0"/>
                        </a:rPr>
                        <a:t>R</a:t>
                      </a:r>
                      <a:r>
                        <a:rPr kumimoji="0" lang="sr-Latn-RS" sz="1400" b="0" i="0" u="none" strike="noStrike" cap="none" normalizeH="0" baseline="30000" dirty="0">
                          <a:ln>
                            <a:noFill/>
                          </a:ln>
                          <a:solidFill>
                            <a:srgbClr val="00B050"/>
                          </a:solidFill>
                          <a:effectLst/>
                          <a:latin typeface="Arial" charset="0"/>
                        </a:rPr>
                        <a:t>2</a:t>
                      </a:r>
                      <a:r>
                        <a:rPr kumimoji="0" lang="en-US" sz="1400" b="0" i="0" u="none" strike="noStrike" cap="none" normalizeH="0" baseline="-25000" dirty="0">
                          <a:ln>
                            <a:noFill/>
                          </a:ln>
                          <a:solidFill>
                            <a:srgbClr val="00B05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sr-Latn-CS" sz="1400" b="0" i="0" u="none" strike="noStrike" cap="none" normalizeH="0" baseline="-25000" dirty="0">
                          <a:ln>
                            <a:noFill/>
                          </a:ln>
                          <a:solidFill>
                            <a:srgbClr val="00B050"/>
                          </a:solidFill>
                          <a:effectLst/>
                          <a:latin typeface="Arial" charset="0"/>
                        </a:rPr>
                        <a:t>2</a:t>
                      </a:r>
                      <a:r>
                        <a:rPr kumimoji="0" lang="en-US" sz="1400" b="0" i="0" u="none" strike="noStrike" cap="none" normalizeH="0" baseline="-25000" dirty="0">
                          <a:ln>
                            <a:noFill/>
                          </a:ln>
                          <a:solidFill>
                            <a:srgbClr val="00B05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sr-Latn-CS" sz="1400" b="0" i="0" u="none" strike="noStrike" cap="none" normalizeH="0" baseline="-25000" dirty="0">
                          <a:ln>
                            <a:noFill/>
                          </a:ln>
                          <a:solidFill>
                            <a:srgbClr val="00B050"/>
                          </a:solidFill>
                          <a:effectLst/>
                          <a:latin typeface="Arial" charset="0"/>
                        </a:rPr>
                        <a:t>3</a:t>
                      </a:r>
                      <a:r>
                        <a:rPr kumimoji="0" lang="en-US" sz="1400" b="0" i="0" u="none" strike="noStrike" cap="none" normalizeH="0" baseline="-25000" dirty="0">
                          <a:ln>
                            <a:noFill/>
                          </a:ln>
                          <a:solidFill>
                            <a:srgbClr val="00B05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sr-Latn-CS" sz="1400" b="0" i="0" u="none" strike="noStrike" cap="none" normalizeH="0" baseline="-25000" dirty="0">
                          <a:ln>
                            <a:noFill/>
                          </a:ln>
                          <a:solidFill>
                            <a:srgbClr val="00B050"/>
                          </a:solidFill>
                          <a:effectLst/>
                          <a:latin typeface="Arial" charset="0"/>
                        </a:rPr>
                        <a:t>4</a:t>
                      </a:r>
                      <a:r>
                        <a:rPr kumimoji="0" lang="en-US" sz="1400" b="0" i="0" u="none" strike="noStrike" cap="none" normalizeH="0" baseline="-25000" dirty="0">
                          <a:ln>
                            <a:noFill/>
                          </a:ln>
                          <a:solidFill>
                            <a:srgbClr val="00B050"/>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4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en-US" sz="1400" b="0" i="0" u="none" strike="noStrike" cap="none" normalizeH="0" baseline="-25000" dirty="0">
                          <a:ln>
                            <a:noFill/>
                          </a:ln>
                          <a:solidFill>
                            <a:srgbClr val="00B050"/>
                          </a:solidFill>
                          <a:effectLst/>
                          <a:latin typeface="Arial" charset="0"/>
                        </a:rPr>
                        <a:t>1</a:t>
                      </a:r>
                      <a:r>
                        <a:rPr kumimoji="0" lang="sr-Latn-CS" sz="1400" b="0" i="0" u="none" strike="noStrike" cap="none" normalizeH="0" baseline="-25000" dirty="0">
                          <a:ln>
                            <a:noFill/>
                          </a:ln>
                          <a:solidFill>
                            <a:srgbClr val="00B050"/>
                          </a:solidFill>
                          <a:effectLst/>
                          <a:latin typeface="Arial" charset="0"/>
                        </a:rPr>
                        <a:t>2</a:t>
                      </a:r>
                      <a:endParaRPr kumimoji="0" lang="en-US" sz="14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400" b="0" i="0" u="none" strike="noStrike" cap="none" normalizeH="0" baseline="0" dirty="0">
                          <a:ln>
                            <a:noFill/>
                          </a:ln>
                          <a:solidFill>
                            <a:srgbClr val="00B050"/>
                          </a:solidFill>
                          <a:effectLst/>
                          <a:latin typeface="Arial" charset="0"/>
                        </a:rPr>
                        <a:t>R</a:t>
                      </a:r>
                      <a:r>
                        <a:rPr kumimoji="0" lang="sr-Latn-RS" sz="1400" b="0" i="0" u="none" strike="noStrike" cap="none" normalizeH="0" baseline="30000" dirty="0">
                          <a:ln>
                            <a:noFill/>
                          </a:ln>
                          <a:solidFill>
                            <a:srgbClr val="00B050"/>
                          </a:solidFill>
                          <a:effectLst/>
                          <a:latin typeface="Arial" charset="0"/>
                        </a:rPr>
                        <a:t>2</a:t>
                      </a:r>
                      <a:r>
                        <a:rPr kumimoji="0" lang="sr-Latn-CS" sz="1400" b="0" i="0" u="none" strike="noStrike" cap="none" normalizeH="0" baseline="-25000" dirty="0">
                          <a:ln>
                            <a:noFill/>
                          </a:ln>
                          <a:solidFill>
                            <a:srgbClr val="00B050"/>
                          </a:solidFill>
                          <a:effectLst/>
                          <a:latin typeface="Arial" charset="0"/>
                        </a:rPr>
                        <a:t>2</a:t>
                      </a:r>
                      <a:endParaRPr kumimoji="0" lang="en-US" sz="14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sr-Latn-CS" sz="1400" b="0" i="0" u="none" strike="noStrike" cap="none" normalizeH="0" baseline="-25000" dirty="0">
                          <a:ln>
                            <a:noFill/>
                          </a:ln>
                          <a:solidFill>
                            <a:srgbClr val="00B050"/>
                          </a:solidFill>
                          <a:effectLst/>
                          <a:latin typeface="Arial" charset="0"/>
                        </a:rPr>
                        <a:t>32</a:t>
                      </a:r>
                      <a:endParaRPr kumimoji="0" lang="en-US" sz="14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sr-Latn-CS" sz="1400" b="0" i="0" u="none" strike="noStrike" cap="none" normalizeH="0" baseline="-25000" dirty="0">
                          <a:ln>
                            <a:noFill/>
                          </a:ln>
                          <a:solidFill>
                            <a:srgbClr val="00B050"/>
                          </a:solidFill>
                          <a:effectLst/>
                          <a:latin typeface="Arial" charset="0"/>
                        </a:rPr>
                        <a:t>42</a:t>
                      </a:r>
                      <a:endParaRPr kumimoji="0" lang="en-US" sz="14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en-US" sz="1400" b="0" i="0" u="none" strike="noStrike" cap="none" normalizeH="0" baseline="-25000" dirty="0">
                          <a:ln>
                            <a:noFill/>
                          </a:ln>
                          <a:solidFill>
                            <a:srgbClr val="00B050"/>
                          </a:solidFill>
                          <a:effectLst/>
                          <a:latin typeface="Arial" charset="0"/>
                        </a:rPr>
                        <a:t>1</a:t>
                      </a:r>
                      <a:r>
                        <a:rPr kumimoji="0" lang="sr-Latn-CS" sz="1400" b="0" i="0" u="none" strike="noStrike" cap="none" normalizeH="0" baseline="-25000" dirty="0">
                          <a:ln>
                            <a:noFill/>
                          </a:ln>
                          <a:solidFill>
                            <a:srgbClr val="00B050"/>
                          </a:solidFill>
                          <a:effectLst/>
                          <a:latin typeface="Arial" charset="0"/>
                        </a:rPr>
                        <a:t>3</a:t>
                      </a:r>
                      <a:endParaRPr kumimoji="0" lang="en-US" sz="14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sr-Latn-CS" sz="1400" b="0" i="0" u="none" strike="noStrike" cap="none" normalizeH="0" baseline="-25000" dirty="0">
                          <a:ln>
                            <a:noFill/>
                          </a:ln>
                          <a:solidFill>
                            <a:srgbClr val="00B050"/>
                          </a:solidFill>
                          <a:effectLst/>
                          <a:latin typeface="Arial" charset="0"/>
                        </a:rPr>
                        <a:t>23</a:t>
                      </a:r>
                      <a:endParaRPr kumimoji="0" lang="en-US" sz="14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400" b="0" i="0" u="none" strike="noStrike" cap="none" normalizeH="0" baseline="0" dirty="0">
                          <a:ln>
                            <a:noFill/>
                          </a:ln>
                          <a:solidFill>
                            <a:srgbClr val="00B050"/>
                          </a:solidFill>
                          <a:effectLst/>
                          <a:latin typeface="Arial" charset="0"/>
                        </a:rPr>
                        <a:t>R</a:t>
                      </a:r>
                      <a:r>
                        <a:rPr kumimoji="0" lang="sr-Latn-RS" sz="1400" b="0" i="0" u="none" strike="noStrike" cap="none" normalizeH="0" baseline="30000" dirty="0">
                          <a:ln>
                            <a:noFill/>
                          </a:ln>
                          <a:solidFill>
                            <a:srgbClr val="00B050"/>
                          </a:solidFill>
                          <a:effectLst/>
                          <a:latin typeface="Arial" charset="0"/>
                        </a:rPr>
                        <a:t>2</a:t>
                      </a:r>
                      <a:r>
                        <a:rPr kumimoji="0" lang="sr-Latn-CS" sz="1400" b="0" i="0" u="none" strike="noStrike" cap="none" normalizeH="0" baseline="-25000" dirty="0">
                          <a:ln>
                            <a:noFill/>
                          </a:ln>
                          <a:solidFill>
                            <a:srgbClr val="00B050"/>
                          </a:solidFill>
                          <a:effectLst/>
                          <a:latin typeface="Arial" charset="0"/>
                        </a:rPr>
                        <a:t>3</a:t>
                      </a:r>
                      <a:endParaRPr kumimoji="0" lang="en-US" sz="14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sr-Latn-CS" sz="1400" b="0" i="0" u="none" strike="noStrike" cap="none" normalizeH="0" baseline="-25000" dirty="0">
                          <a:ln>
                            <a:noFill/>
                          </a:ln>
                          <a:solidFill>
                            <a:srgbClr val="00B050"/>
                          </a:solidFill>
                          <a:effectLst/>
                          <a:latin typeface="Arial" charset="0"/>
                        </a:rPr>
                        <a:t>43</a:t>
                      </a:r>
                      <a:endParaRPr kumimoji="0" lang="en-US" sz="14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51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en-US" sz="1400" b="0" i="0" u="none" strike="noStrike" cap="none" normalizeH="0" baseline="-25000" dirty="0">
                          <a:ln>
                            <a:noFill/>
                          </a:ln>
                          <a:solidFill>
                            <a:srgbClr val="00B050"/>
                          </a:solidFill>
                          <a:effectLst/>
                          <a:latin typeface="Arial" charset="0"/>
                        </a:rPr>
                        <a:t>1</a:t>
                      </a:r>
                      <a:r>
                        <a:rPr kumimoji="0" lang="sr-Latn-CS" sz="1400" b="0" i="0" u="none" strike="noStrike" cap="none" normalizeH="0" baseline="-25000" dirty="0">
                          <a:ln>
                            <a:noFill/>
                          </a:ln>
                          <a:solidFill>
                            <a:srgbClr val="00B050"/>
                          </a:solidFill>
                          <a:effectLst/>
                          <a:latin typeface="Arial" charset="0"/>
                        </a:rPr>
                        <a:t>4</a:t>
                      </a:r>
                      <a:endParaRPr kumimoji="0" lang="en-US" sz="1400" b="0" i="0" u="none" strike="noStrike" cap="none" normalizeH="0" baseline="-25000" dirty="0">
                        <a:ln>
                          <a:noFill/>
                        </a:ln>
                        <a:solidFill>
                          <a:srgbClr val="00B05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sr-Latn-CS" sz="1400" b="0" i="0" u="none" strike="noStrike" cap="none" normalizeH="0" baseline="-25000" dirty="0">
                          <a:ln>
                            <a:noFill/>
                          </a:ln>
                          <a:solidFill>
                            <a:srgbClr val="00B050"/>
                          </a:solidFill>
                          <a:effectLst/>
                          <a:latin typeface="Arial" charset="0"/>
                        </a:rPr>
                        <a:t>24</a:t>
                      </a:r>
                      <a:endParaRPr kumimoji="0" lang="en-US" sz="14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00B050"/>
                          </a:solidFill>
                          <a:effectLst/>
                          <a:latin typeface="Arial" charset="0"/>
                        </a:rPr>
                        <a:t>r'</a:t>
                      </a:r>
                      <a:r>
                        <a:rPr kumimoji="0" lang="sr-Latn-CS" sz="1400" b="0" i="0" u="none" strike="noStrike" cap="none" normalizeH="0" baseline="-25000" dirty="0">
                          <a:ln>
                            <a:noFill/>
                          </a:ln>
                          <a:solidFill>
                            <a:srgbClr val="00B050"/>
                          </a:solidFill>
                          <a:effectLst/>
                          <a:latin typeface="Arial" charset="0"/>
                        </a:rPr>
                        <a:t>34</a:t>
                      </a:r>
                      <a:endParaRPr kumimoji="0" lang="en-US" sz="14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400" b="0" i="0" u="none" strike="noStrike" cap="none" normalizeH="0" baseline="0" dirty="0">
                          <a:ln>
                            <a:noFill/>
                          </a:ln>
                          <a:solidFill>
                            <a:srgbClr val="00B050"/>
                          </a:solidFill>
                          <a:effectLst/>
                          <a:latin typeface="Arial" charset="0"/>
                        </a:rPr>
                        <a:t>R</a:t>
                      </a:r>
                      <a:r>
                        <a:rPr kumimoji="0" lang="sr-Latn-RS" sz="1400" b="0" i="0" u="none" strike="noStrike" cap="none" normalizeH="0" baseline="30000" dirty="0">
                          <a:ln>
                            <a:noFill/>
                          </a:ln>
                          <a:solidFill>
                            <a:srgbClr val="00B050"/>
                          </a:solidFill>
                          <a:effectLst/>
                          <a:latin typeface="Arial" charset="0"/>
                        </a:rPr>
                        <a:t>2</a:t>
                      </a:r>
                      <a:r>
                        <a:rPr kumimoji="0" lang="sr-Latn-CS" sz="1400" b="0" i="0" u="none" strike="noStrike" cap="none" normalizeH="0" baseline="-25000" dirty="0">
                          <a:ln>
                            <a:noFill/>
                          </a:ln>
                          <a:solidFill>
                            <a:srgbClr val="00B050"/>
                          </a:solidFill>
                          <a:effectLst/>
                          <a:latin typeface="Arial" charset="0"/>
                        </a:rPr>
                        <a:t>4</a:t>
                      </a:r>
                      <a:endParaRPr kumimoji="0" lang="en-US" sz="1400" b="0" i="0" u="none" strike="noStrike" cap="none" normalizeH="0" baseline="-25000" dirty="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Group 418">
            <a:extLst>
              <a:ext uri="{FF2B5EF4-FFF2-40B4-BE49-F238E27FC236}">
                <a16:creationId xmlns:a16="http://schemas.microsoft.com/office/drawing/2014/main" id="{1B6785F7-0133-598D-8B5E-124C0A61EAFD}"/>
              </a:ext>
            </a:extLst>
          </p:cNvPr>
          <p:cNvGraphicFramePr>
            <a:graphicFrameLocks noGrp="1"/>
          </p:cNvGraphicFramePr>
          <p:nvPr>
            <p:extLst>
              <p:ext uri="{D42A27DB-BD31-4B8C-83A1-F6EECF244321}">
                <p14:modId xmlns:p14="http://schemas.microsoft.com/office/powerpoint/2010/main" val="3360566467"/>
              </p:ext>
            </p:extLst>
          </p:nvPr>
        </p:nvGraphicFramePr>
        <p:xfrm>
          <a:off x="6238921" y="3578157"/>
          <a:ext cx="2667001" cy="1361872"/>
        </p:xfrm>
        <a:graphic>
          <a:graphicData uri="http://schemas.openxmlformats.org/drawingml/2006/table">
            <a:tbl>
              <a:tblPr/>
              <a:tblGrid>
                <a:gridCol w="661462">
                  <a:extLst>
                    <a:ext uri="{9D8B030D-6E8A-4147-A177-3AD203B41FA5}">
                      <a16:colId xmlns:a16="http://schemas.microsoft.com/office/drawing/2014/main" val="20000"/>
                    </a:ext>
                  </a:extLst>
                </a:gridCol>
                <a:gridCol w="668513">
                  <a:extLst>
                    <a:ext uri="{9D8B030D-6E8A-4147-A177-3AD203B41FA5}">
                      <a16:colId xmlns:a16="http://schemas.microsoft.com/office/drawing/2014/main" val="20001"/>
                    </a:ext>
                  </a:extLst>
                </a:gridCol>
                <a:gridCol w="668513">
                  <a:extLst>
                    <a:ext uri="{9D8B030D-6E8A-4147-A177-3AD203B41FA5}">
                      <a16:colId xmlns:a16="http://schemas.microsoft.com/office/drawing/2014/main" val="20002"/>
                    </a:ext>
                  </a:extLst>
                </a:gridCol>
                <a:gridCol w="668513">
                  <a:extLst>
                    <a:ext uri="{9D8B030D-6E8A-4147-A177-3AD203B41FA5}">
                      <a16:colId xmlns:a16="http://schemas.microsoft.com/office/drawing/2014/main" val="20003"/>
                    </a:ext>
                  </a:extLst>
                </a:gridCol>
              </a:tblGrid>
              <a:tr h="3428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400" b="0" i="0" u="none" strike="noStrike" cap="none" normalizeH="0" baseline="0" dirty="0">
                          <a:ln>
                            <a:noFill/>
                          </a:ln>
                          <a:solidFill>
                            <a:srgbClr val="FF0000"/>
                          </a:solidFill>
                          <a:effectLst/>
                          <a:latin typeface="Arial" charset="0"/>
                        </a:rPr>
                        <a:t>1 -R</a:t>
                      </a:r>
                      <a:r>
                        <a:rPr kumimoji="0" lang="sr-Latn-RS" sz="1400" b="0" i="0" u="none" strike="noStrike" cap="none" normalizeH="0" baseline="30000" dirty="0">
                          <a:ln>
                            <a:noFill/>
                          </a:ln>
                          <a:solidFill>
                            <a:srgbClr val="FF0000"/>
                          </a:solidFill>
                          <a:effectLst/>
                          <a:latin typeface="Arial" charset="0"/>
                        </a:rPr>
                        <a:t>2</a:t>
                      </a:r>
                      <a:r>
                        <a:rPr kumimoji="0" lang="en-US" sz="1400" b="0" i="0" u="none" strike="noStrike" cap="none" normalizeH="0" baseline="-25000" dirty="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sr-Latn-CS" sz="1400" b="0" i="0" u="none" strike="noStrike" cap="none" normalizeH="0" baseline="-25000" dirty="0">
                          <a:ln>
                            <a:noFill/>
                          </a:ln>
                          <a:solidFill>
                            <a:srgbClr val="FF0000"/>
                          </a:solidFill>
                          <a:effectLst/>
                          <a:latin typeface="Arial" charset="0"/>
                        </a:rPr>
                        <a:t>2</a:t>
                      </a:r>
                      <a:r>
                        <a:rPr kumimoji="0" lang="en-US" sz="1400" b="0" i="0" u="none" strike="noStrike" cap="none" normalizeH="0" baseline="-25000" dirty="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sr-Latn-CS" sz="1400" b="0" i="0" u="none" strike="noStrike" cap="none" normalizeH="0" baseline="-25000" dirty="0">
                          <a:ln>
                            <a:noFill/>
                          </a:ln>
                          <a:solidFill>
                            <a:srgbClr val="FF0000"/>
                          </a:solidFill>
                          <a:effectLst/>
                          <a:latin typeface="Arial" charset="0"/>
                        </a:rPr>
                        <a:t>3</a:t>
                      </a:r>
                      <a:r>
                        <a:rPr kumimoji="0" lang="en-US" sz="1400" b="0" i="0" u="none" strike="noStrike" cap="none" normalizeH="0" baseline="-25000" dirty="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sr-Latn-CS" sz="1400" b="0" i="0" u="none" strike="noStrike" cap="none" normalizeH="0" baseline="-25000" dirty="0">
                          <a:ln>
                            <a:noFill/>
                          </a:ln>
                          <a:solidFill>
                            <a:srgbClr val="FF0000"/>
                          </a:solidFill>
                          <a:effectLst/>
                          <a:latin typeface="Arial" charset="0"/>
                        </a:rPr>
                        <a:t>4</a:t>
                      </a:r>
                      <a:r>
                        <a:rPr kumimoji="0" lang="en-US" sz="1400" b="0" i="0" u="none" strike="noStrike" cap="none" normalizeH="0" baseline="-25000" dirty="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4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en-US" sz="1400" b="0" i="0" u="none" strike="noStrike" cap="none" normalizeH="0" baseline="-25000" dirty="0">
                          <a:ln>
                            <a:noFill/>
                          </a:ln>
                          <a:solidFill>
                            <a:srgbClr val="FF0000"/>
                          </a:solidFill>
                          <a:effectLst/>
                          <a:latin typeface="Arial" charset="0"/>
                        </a:rPr>
                        <a:t>1</a:t>
                      </a:r>
                      <a:r>
                        <a:rPr kumimoji="0" lang="sr-Latn-CS" sz="1400" b="0" i="0" u="none" strike="noStrike" cap="none" normalizeH="0" baseline="-25000" dirty="0">
                          <a:ln>
                            <a:noFill/>
                          </a:ln>
                          <a:solidFill>
                            <a:srgbClr val="FF0000"/>
                          </a:solidFill>
                          <a:effectLst/>
                          <a:latin typeface="Arial" charset="0"/>
                        </a:rPr>
                        <a:t>2</a:t>
                      </a:r>
                      <a:endParaRPr kumimoji="0" lang="en-US" sz="1400" b="0" i="0" u="none" strike="noStrike" cap="none" normalizeH="0" baseline="-2500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400" b="0" i="0" u="none" strike="noStrike" cap="none" normalizeH="0" baseline="0" dirty="0">
                          <a:ln>
                            <a:noFill/>
                          </a:ln>
                          <a:solidFill>
                            <a:srgbClr val="FF0000"/>
                          </a:solidFill>
                          <a:effectLst/>
                          <a:latin typeface="Arial" charset="0"/>
                        </a:rPr>
                        <a:t>1- R</a:t>
                      </a:r>
                      <a:r>
                        <a:rPr kumimoji="0" lang="sr-Latn-RS" sz="1400" b="0" i="0" u="none" strike="noStrike" cap="none" normalizeH="0" baseline="30000" dirty="0">
                          <a:ln>
                            <a:noFill/>
                          </a:ln>
                          <a:solidFill>
                            <a:srgbClr val="FF0000"/>
                          </a:solidFill>
                          <a:effectLst/>
                          <a:latin typeface="Arial" charset="0"/>
                        </a:rPr>
                        <a:t>2</a:t>
                      </a:r>
                      <a:r>
                        <a:rPr kumimoji="0" lang="sr-Latn-CS" sz="1400" b="0" i="0" u="none" strike="noStrike" cap="none" normalizeH="0" baseline="-25000" dirty="0">
                          <a:ln>
                            <a:noFill/>
                          </a:ln>
                          <a:solidFill>
                            <a:srgbClr val="FF0000"/>
                          </a:solidFill>
                          <a:effectLst/>
                          <a:latin typeface="Arial" charset="0"/>
                        </a:rPr>
                        <a:t>2</a:t>
                      </a:r>
                      <a:endParaRPr kumimoji="0" lang="en-US" sz="14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sr-Latn-CS" sz="1400" b="0" i="0" u="none" strike="noStrike" cap="none" normalizeH="0" baseline="-25000" dirty="0">
                          <a:ln>
                            <a:noFill/>
                          </a:ln>
                          <a:solidFill>
                            <a:srgbClr val="FF0000"/>
                          </a:solidFill>
                          <a:effectLst/>
                          <a:latin typeface="Arial" charset="0"/>
                        </a:rPr>
                        <a:t>32</a:t>
                      </a:r>
                      <a:endParaRPr kumimoji="0" lang="en-US" sz="14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sr-Latn-CS" sz="1400" b="0" i="0" u="none" strike="noStrike" cap="none" normalizeH="0" baseline="-25000" dirty="0">
                          <a:ln>
                            <a:noFill/>
                          </a:ln>
                          <a:solidFill>
                            <a:srgbClr val="FF0000"/>
                          </a:solidFill>
                          <a:effectLst/>
                          <a:latin typeface="Arial" charset="0"/>
                        </a:rPr>
                        <a:t>42</a:t>
                      </a:r>
                      <a:endParaRPr kumimoji="0" lang="en-US" sz="14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en-US" sz="1400" b="0" i="0" u="none" strike="noStrike" cap="none" normalizeH="0" baseline="-25000" dirty="0">
                          <a:ln>
                            <a:noFill/>
                          </a:ln>
                          <a:solidFill>
                            <a:srgbClr val="FF0000"/>
                          </a:solidFill>
                          <a:effectLst/>
                          <a:latin typeface="Arial" charset="0"/>
                        </a:rPr>
                        <a:t>1</a:t>
                      </a:r>
                      <a:r>
                        <a:rPr kumimoji="0" lang="sr-Latn-CS" sz="1400" b="0" i="0" u="none" strike="noStrike" cap="none" normalizeH="0" baseline="-25000" dirty="0">
                          <a:ln>
                            <a:noFill/>
                          </a:ln>
                          <a:solidFill>
                            <a:srgbClr val="FF0000"/>
                          </a:solidFill>
                          <a:effectLst/>
                          <a:latin typeface="Arial" charset="0"/>
                        </a:rPr>
                        <a:t>3</a:t>
                      </a:r>
                      <a:endParaRPr kumimoji="0" lang="en-US" sz="1400" b="0" i="0" u="none" strike="noStrike" cap="none" normalizeH="0" baseline="-2500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sr-Latn-CS" sz="1400" b="0" i="0" u="none" strike="noStrike" cap="none" normalizeH="0" baseline="-25000" dirty="0">
                          <a:ln>
                            <a:noFill/>
                          </a:ln>
                          <a:solidFill>
                            <a:srgbClr val="FF0000"/>
                          </a:solidFill>
                          <a:effectLst/>
                          <a:latin typeface="Arial" charset="0"/>
                        </a:rPr>
                        <a:t>23</a:t>
                      </a:r>
                      <a:endParaRPr kumimoji="0" lang="en-US" sz="14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400" b="0" i="0" u="none" strike="noStrike" cap="none" normalizeH="0" baseline="0" dirty="0">
                          <a:ln>
                            <a:noFill/>
                          </a:ln>
                          <a:solidFill>
                            <a:srgbClr val="FF0000"/>
                          </a:solidFill>
                          <a:effectLst/>
                          <a:latin typeface="Arial" charset="0"/>
                        </a:rPr>
                        <a:t>1- R</a:t>
                      </a:r>
                      <a:r>
                        <a:rPr kumimoji="0" lang="sr-Latn-RS" sz="1400" b="0" i="0" u="none" strike="noStrike" cap="none" normalizeH="0" baseline="30000" dirty="0">
                          <a:ln>
                            <a:noFill/>
                          </a:ln>
                          <a:solidFill>
                            <a:srgbClr val="FF0000"/>
                          </a:solidFill>
                          <a:effectLst/>
                          <a:latin typeface="Arial" charset="0"/>
                        </a:rPr>
                        <a:t>2</a:t>
                      </a:r>
                      <a:r>
                        <a:rPr kumimoji="0" lang="sr-Latn-CS" sz="1400" b="0" i="0" u="none" strike="noStrike" cap="none" normalizeH="0" baseline="-25000" dirty="0">
                          <a:ln>
                            <a:noFill/>
                          </a:ln>
                          <a:solidFill>
                            <a:srgbClr val="FF0000"/>
                          </a:solidFill>
                          <a:effectLst/>
                          <a:latin typeface="Arial" charset="0"/>
                        </a:rPr>
                        <a:t>3</a:t>
                      </a:r>
                      <a:endParaRPr kumimoji="0" lang="en-US" sz="14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sr-Latn-CS" sz="1400" b="0" i="0" u="none" strike="noStrike" cap="none" normalizeH="0" baseline="-25000" dirty="0">
                          <a:ln>
                            <a:noFill/>
                          </a:ln>
                          <a:solidFill>
                            <a:srgbClr val="FF0000"/>
                          </a:solidFill>
                          <a:effectLst/>
                          <a:latin typeface="Arial" charset="0"/>
                        </a:rPr>
                        <a:t>43</a:t>
                      </a:r>
                      <a:endParaRPr kumimoji="0" lang="en-US" sz="14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51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en-US" sz="1400" b="0" i="0" u="none" strike="noStrike" cap="none" normalizeH="0" baseline="-25000" dirty="0">
                          <a:ln>
                            <a:noFill/>
                          </a:ln>
                          <a:solidFill>
                            <a:srgbClr val="FF0000"/>
                          </a:solidFill>
                          <a:effectLst/>
                          <a:latin typeface="Arial" charset="0"/>
                        </a:rPr>
                        <a:t>1</a:t>
                      </a:r>
                      <a:r>
                        <a:rPr kumimoji="0" lang="sr-Latn-CS" sz="1400" b="0" i="0" u="none" strike="noStrike" cap="none" normalizeH="0" baseline="-25000" dirty="0">
                          <a:ln>
                            <a:noFill/>
                          </a:ln>
                          <a:solidFill>
                            <a:srgbClr val="FF0000"/>
                          </a:solidFill>
                          <a:effectLst/>
                          <a:latin typeface="Arial" charset="0"/>
                        </a:rPr>
                        <a:t>4</a:t>
                      </a:r>
                      <a:endParaRPr kumimoji="0" lang="en-US" sz="1400" b="0" i="0" u="none" strike="noStrike" cap="none" normalizeH="0" baseline="-2500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sr-Latn-CS" sz="1400" b="0" i="0" u="none" strike="noStrike" cap="none" normalizeH="0" baseline="-25000" dirty="0">
                          <a:ln>
                            <a:noFill/>
                          </a:ln>
                          <a:solidFill>
                            <a:srgbClr val="FF0000"/>
                          </a:solidFill>
                          <a:effectLst/>
                          <a:latin typeface="Arial" charset="0"/>
                        </a:rPr>
                        <a:t>24</a:t>
                      </a:r>
                      <a:endParaRPr kumimoji="0" lang="en-US" sz="14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dirty="0">
                          <a:ln>
                            <a:noFill/>
                          </a:ln>
                          <a:solidFill>
                            <a:srgbClr val="FF0000"/>
                          </a:solidFill>
                          <a:effectLst/>
                          <a:latin typeface="Arial" charset="0"/>
                        </a:rPr>
                        <a:t>a</a:t>
                      </a:r>
                      <a:r>
                        <a:rPr kumimoji="0" lang="sr-Latn-CS" sz="1400" b="0" i="0" u="none" strike="noStrike" cap="none" normalizeH="0" baseline="-25000" dirty="0">
                          <a:ln>
                            <a:noFill/>
                          </a:ln>
                          <a:solidFill>
                            <a:srgbClr val="FF0000"/>
                          </a:solidFill>
                          <a:effectLst/>
                          <a:latin typeface="Arial" charset="0"/>
                        </a:rPr>
                        <a:t>34</a:t>
                      </a:r>
                      <a:endParaRPr kumimoji="0" lang="en-US" sz="14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1400" b="0" i="0" u="none" strike="noStrike" cap="none" normalizeH="0" baseline="0" dirty="0">
                          <a:ln>
                            <a:noFill/>
                          </a:ln>
                          <a:solidFill>
                            <a:srgbClr val="FF0000"/>
                          </a:solidFill>
                          <a:effectLst/>
                          <a:latin typeface="Arial" charset="0"/>
                        </a:rPr>
                        <a:t>1- R</a:t>
                      </a:r>
                      <a:r>
                        <a:rPr kumimoji="0" lang="sr-Latn-RS" sz="1400" b="0" i="0" u="none" strike="noStrike" cap="none" normalizeH="0" baseline="30000" dirty="0">
                          <a:ln>
                            <a:noFill/>
                          </a:ln>
                          <a:solidFill>
                            <a:srgbClr val="FF0000"/>
                          </a:solidFill>
                          <a:effectLst/>
                          <a:latin typeface="Arial" charset="0"/>
                        </a:rPr>
                        <a:t>2</a:t>
                      </a:r>
                      <a:r>
                        <a:rPr kumimoji="0" lang="sr-Latn-CS" sz="1400" b="0" i="0" u="none" strike="noStrike" cap="none" normalizeH="0" baseline="-25000" dirty="0">
                          <a:ln>
                            <a:noFill/>
                          </a:ln>
                          <a:solidFill>
                            <a:srgbClr val="FF0000"/>
                          </a:solidFill>
                          <a:effectLst/>
                          <a:latin typeface="Arial" charset="0"/>
                        </a:rPr>
                        <a:t>4</a:t>
                      </a:r>
                      <a:endParaRPr kumimoji="0" lang="en-US" sz="1400" b="0" i="0" u="none" strike="noStrike" cap="none" normalizeH="0" baseline="-2500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29ECD395-7E07-BDA3-4EA3-D18C227E293F}"/>
              </a:ext>
            </a:extLst>
          </p:cNvPr>
          <p:cNvSpPr/>
          <p:nvPr/>
        </p:nvSpPr>
        <p:spPr>
          <a:xfrm>
            <a:off x="2648985" y="3810000"/>
            <a:ext cx="529311" cy="923330"/>
          </a:xfrm>
          <a:prstGeom prst="rect">
            <a:avLst/>
          </a:prstGeom>
          <a:noFill/>
        </p:spPr>
        <p:txBody>
          <a:bodyPr wrap="none" lIns="91440" tIns="45720" rIns="91440" bIns="45720">
            <a:spAutoFit/>
          </a:bodyPr>
          <a:lstStyle/>
          <a:p>
            <a:pPr algn="ctr"/>
            <a:r>
              <a:rPr lang="sr-Latn-RS" sz="5400"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47EA9325-1190-4016-A604-F3DE96DBF5FA}"/>
              </a:ext>
            </a:extLst>
          </p:cNvPr>
          <p:cNvSpPr/>
          <p:nvPr/>
        </p:nvSpPr>
        <p:spPr>
          <a:xfrm>
            <a:off x="5610430" y="3810000"/>
            <a:ext cx="529312" cy="923330"/>
          </a:xfrm>
          <a:prstGeom prst="rect">
            <a:avLst/>
          </a:prstGeom>
          <a:noFill/>
        </p:spPr>
        <p:txBody>
          <a:bodyPr wrap="none" lIns="91440" tIns="45720" rIns="91440" bIns="45720">
            <a:spAutoFit/>
          </a:bodyPr>
          <a:lstStyle/>
          <a:p>
            <a:pPr algn="ctr"/>
            <a:r>
              <a:rPr lang="sr-Latn-RS" sz="5400"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9031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err="1"/>
              <a:t>Kovarijansa</a:t>
            </a:r>
            <a:r>
              <a:rPr lang="sr-Latn-RS" dirty="0"/>
              <a:t> u SPSS-u</a:t>
            </a:r>
            <a:endParaRPr lang="en-US" dirty="0"/>
          </a:p>
        </p:txBody>
      </p:sp>
      <p:sp>
        <p:nvSpPr>
          <p:cNvPr id="3" name="Content Placeholder 2"/>
          <p:cNvSpPr>
            <a:spLocks noGrp="1"/>
          </p:cNvSpPr>
          <p:nvPr>
            <p:ph idx="1"/>
          </p:nvPr>
        </p:nvSpPr>
        <p:spPr/>
        <p:txBody>
          <a:bodyPr/>
          <a:lstStyle/>
          <a:p>
            <a:r>
              <a:rPr lang="sr-Latn-RS" dirty="0"/>
              <a:t>Prvo ćemo izračunati kovarijansu standardizovanih varijabli</a:t>
            </a:r>
          </a:p>
          <a:p>
            <a:r>
              <a:rPr lang="sr-Latn-RS" dirty="0"/>
              <a:t>A zatim i varijabli u kojima se nalaze imaž i anti-imaž skorovi</a:t>
            </a:r>
            <a:endParaRPr lang="en-US" dirty="0"/>
          </a:p>
        </p:txBody>
      </p:sp>
    </p:spTree>
    <p:extLst>
      <p:ext uri="{BB962C8B-B14F-4D97-AF65-F5344CB8AC3E}">
        <p14:creationId xmlns:p14="http://schemas.microsoft.com/office/powerpoint/2010/main" val="394458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Model klasične testne teorije</a:t>
            </a:r>
            <a:endParaRPr lang="en-US" dirty="0"/>
          </a:p>
        </p:txBody>
      </p:sp>
      <p:sp>
        <p:nvSpPr>
          <p:cNvPr id="3" name="Content Placeholder 2"/>
          <p:cNvSpPr>
            <a:spLocks noGrp="1"/>
          </p:cNvSpPr>
          <p:nvPr>
            <p:ph idx="1"/>
          </p:nvPr>
        </p:nvSpPr>
        <p:spPr/>
        <p:txBody>
          <a:bodyPr/>
          <a:lstStyle/>
          <a:p>
            <a:r>
              <a:rPr lang="sr-Latn-RS" dirty="0"/>
              <a:t>Kako znamo koji deo varijanse skorova odlazi na grešku, a koji na pravi skor?</a:t>
            </a:r>
          </a:p>
          <a:p>
            <a:pPr lvl="1"/>
            <a:r>
              <a:rPr lang="sr-Latn-RS" dirty="0"/>
              <a:t>Ne znamo! </a:t>
            </a:r>
          </a:p>
          <a:p>
            <a:pPr lvl="1"/>
            <a:r>
              <a:rPr lang="sr-Latn-RS" dirty="0"/>
              <a:t>Imamo jednu jednačinu sa dve nepoznate, odnosno beskonačno mnogo tačnih kombinacija vrednosti T i E</a:t>
            </a:r>
          </a:p>
          <a:p>
            <a:r>
              <a:rPr lang="sr-Latn-RS" dirty="0"/>
              <a:t>Da bismo mogli da izračunamo T i E moramo da postavimo određene pretpostavke o podacima</a:t>
            </a:r>
          </a:p>
          <a:p>
            <a:pPr lvl="1"/>
            <a:r>
              <a:rPr lang="sr-Latn-RS" dirty="0"/>
              <a:t>Ove pretpostavke se odnose na teorije/modele merenja</a:t>
            </a:r>
          </a:p>
          <a:p>
            <a:pPr lvl="1"/>
            <a:r>
              <a:rPr lang="sr-Latn-RS" dirty="0"/>
              <a:t>Manje je ili više verovatno da te pretpostavke zaista važe u populaciji</a:t>
            </a:r>
            <a:endParaRPr lang="en-US" dirty="0"/>
          </a:p>
        </p:txBody>
      </p:sp>
    </p:spTree>
    <p:extLst>
      <p:ext uri="{BB962C8B-B14F-4D97-AF65-F5344CB8AC3E}">
        <p14:creationId xmlns:p14="http://schemas.microsoft.com/office/powerpoint/2010/main" val="352361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u SPSS-u</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4439270" cy="398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14600"/>
            <a:ext cx="28194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34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Z skorova </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240" y="1828800"/>
            <a:ext cx="7589520" cy="458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76400" y="2667000"/>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3505200"/>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62545" y="4343400"/>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5181600"/>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62545" y="6019800"/>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4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Z skorova </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240" y="1846263"/>
            <a:ext cx="7589520" cy="458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86100" y="21336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86100" y="26670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53612" y="3008154"/>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53612" y="3529807"/>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86656" y="38100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71416" y="43434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11496" y="4657757"/>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11496" y="51816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91200" y="5508149"/>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60960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32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Z skorova </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240" y="1846263"/>
            <a:ext cx="7589520" cy="458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771900" y="21336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71900" y="26670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95800" y="29718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5800" y="35052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57700" y="21336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7700" y="26670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43500" y="21336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43500" y="2667000"/>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43500" y="2992582"/>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43500" y="3525982"/>
            <a:ext cx="4191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29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imaž skorova</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240" y="1846262"/>
            <a:ext cx="7589520" cy="447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5000" y="2833255"/>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5000" y="3657600"/>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05000" y="4419600"/>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0" y="5257800"/>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5000" y="6019800"/>
            <a:ext cx="6553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5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imaž skorova</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240" y="1846262"/>
            <a:ext cx="7589520" cy="447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52800" y="28194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38600" y="3643745"/>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4405745"/>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5243945"/>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19800" y="6005945"/>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35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imaž skorova</a:t>
            </a:r>
            <a:endParaRPr lang="en-US" dirty="0"/>
          </a:p>
        </p:txBody>
      </p:sp>
      <p:sp>
        <p:nvSpPr>
          <p:cNvPr id="3" name="Content Placeholder 2"/>
          <p:cNvSpPr>
            <a:spLocks noGrp="1"/>
          </p:cNvSpPr>
          <p:nvPr>
            <p:ph idx="1"/>
          </p:nvPr>
        </p:nvSpPr>
        <p:spPr/>
        <p:txBody>
          <a:bodyPr/>
          <a:lstStyle/>
          <a:p>
            <a:r>
              <a:rPr lang="sr-Latn-RS" dirty="0"/>
              <a:t>Čemu su jednake dijagonalne vrednosti matrice kovarijansi imaža?</a:t>
            </a:r>
          </a:p>
          <a:p>
            <a:r>
              <a:rPr lang="sr-Latn-RS" dirty="0"/>
              <a:t>Multiplom R</a:t>
            </a:r>
            <a:r>
              <a:rPr lang="sr-Latn-RS" baseline="30000" dirty="0"/>
              <a:t>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76600"/>
            <a:ext cx="39528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62199" y="3962400"/>
            <a:ext cx="452437"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167" y="3657600"/>
            <a:ext cx="39052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792" y="4059813"/>
            <a:ext cx="39909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343400" y="4343400"/>
            <a:ext cx="452437"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5563" y="4800600"/>
            <a:ext cx="452437"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8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imaž skorova</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240" y="1846262"/>
            <a:ext cx="7589520" cy="447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38600" y="2833255"/>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36576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28194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28194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0" y="36576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0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imaž skorova</a:t>
            </a:r>
            <a:endParaRPr lang="en-US" dirty="0"/>
          </a:p>
        </p:txBody>
      </p:sp>
      <p:sp>
        <p:nvSpPr>
          <p:cNvPr id="3" name="Content Placeholder 2"/>
          <p:cNvSpPr>
            <a:spLocks noGrp="1"/>
          </p:cNvSpPr>
          <p:nvPr>
            <p:ph idx="1"/>
          </p:nvPr>
        </p:nvSpPr>
        <p:spPr/>
        <p:txBody>
          <a:bodyPr>
            <a:normAutofit/>
          </a:bodyPr>
          <a:lstStyle/>
          <a:p>
            <a:r>
              <a:rPr lang="sr-Latn-RS" dirty="0"/>
              <a:t>Čemu su jednake vandijagonalne vrednosti u matrici imaž kovarijansi?</a:t>
            </a:r>
          </a:p>
          <a:p>
            <a:pPr lvl="1"/>
            <a:r>
              <a:rPr lang="sr-Latn-RS" dirty="0"/>
              <a:t>Kovarijansi pravih skorova</a:t>
            </a:r>
          </a:p>
          <a:p>
            <a:r>
              <a:rPr lang="sr-Latn-RS" dirty="0"/>
              <a:t>Kakve su </a:t>
            </a:r>
            <a:r>
              <a:rPr lang="sr-Latn-RS" dirty="0" err="1">
                <a:solidFill>
                  <a:srgbClr val="7030A0"/>
                </a:solidFill>
              </a:rPr>
              <a:t>kovarijanse</a:t>
            </a:r>
            <a:r>
              <a:rPr lang="sr-Latn-RS" dirty="0"/>
              <a:t> </a:t>
            </a:r>
            <a:r>
              <a:rPr lang="sr-Latn-RS" dirty="0" err="1"/>
              <a:t>imaža</a:t>
            </a:r>
            <a:r>
              <a:rPr lang="sr-Latn-RS" dirty="0"/>
              <a:t> (pravih skorova) u poređenju sa </a:t>
            </a:r>
            <a:r>
              <a:rPr lang="sr-Latn-RS" dirty="0">
                <a:solidFill>
                  <a:srgbClr val="7030A0"/>
                </a:solidFill>
              </a:rPr>
              <a:t>korelacijama</a:t>
            </a:r>
            <a:r>
              <a:rPr lang="sr-Latn-RS" dirty="0"/>
              <a:t> </a:t>
            </a:r>
            <a:r>
              <a:rPr lang="sr-Latn-RS" dirty="0" err="1"/>
              <a:t>imaža</a:t>
            </a:r>
            <a:r>
              <a:rPr lang="sr-Latn-RS" dirty="0"/>
              <a:t> (pravih skorova)?</a:t>
            </a:r>
          </a:p>
          <a:p>
            <a:pPr lvl="1"/>
            <a:r>
              <a:rPr lang="sr-Latn-RS" dirty="0"/>
              <a:t>Korelacije </a:t>
            </a:r>
            <a:r>
              <a:rPr lang="sr-Latn-RS" dirty="0" err="1"/>
              <a:t>imaža</a:t>
            </a:r>
            <a:r>
              <a:rPr lang="sr-Latn-RS" dirty="0"/>
              <a:t> (pravih skorova) su visoke – jer smo izbacili grešku iz njih</a:t>
            </a:r>
          </a:p>
          <a:p>
            <a:pPr lvl="1"/>
            <a:r>
              <a:rPr lang="sr-Latn-RS" dirty="0"/>
              <a:t>Ali su </a:t>
            </a:r>
            <a:r>
              <a:rPr lang="sr-Latn-RS" dirty="0" err="1"/>
              <a:t>kovarijanse</a:t>
            </a:r>
            <a:r>
              <a:rPr lang="sr-Latn-RS" dirty="0"/>
              <a:t> niže, jer se množe varijansom, a varijansa </a:t>
            </a:r>
            <a:r>
              <a:rPr lang="sr-Latn-RS" dirty="0" err="1"/>
              <a:t>imaža</a:t>
            </a:r>
            <a:r>
              <a:rPr lang="sr-Latn-RS" dirty="0"/>
              <a:t> je manja od 1</a:t>
            </a:r>
          </a:p>
          <a:p>
            <a:r>
              <a:rPr lang="sr-Latn-RS" dirty="0"/>
              <a:t>Kakve su kovarijanse </a:t>
            </a:r>
            <a:r>
              <a:rPr lang="sr-Latn-RS" dirty="0">
                <a:solidFill>
                  <a:srgbClr val="00B050"/>
                </a:solidFill>
              </a:rPr>
              <a:t>pravih</a:t>
            </a:r>
            <a:r>
              <a:rPr lang="sr-Latn-RS" dirty="0"/>
              <a:t> skorova u poređenju sa kovarijansama ukupnih skorova?</a:t>
            </a:r>
          </a:p>
          <a:p>
            <a:pPr lvl="1"/>
            <a:r>
              <a:rPr lang="sr-Latn-RS" dirty="0"/>
              <a:t>Takođe, po pravilu niže (i zbog niže varijanse, a i zato što postoje parcijalne korelacije)</a:t>
            </a:r>
            <a:endParaRPr lang="en-US" dirty="0"/>
          </a:p>
        </p:txBody>
      </p:sp>
    </p:spTree>
    <p:extLst>
      <p:ext uri="{BB962C8B-B14F-4D97-AF65-F5344CB8AC3E}">
        <p14:creationId xmlns:p14="http://schemas.microsoft.com/office/powerpoint/2010/main" val="16702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anti-imaž skorova</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240" y="1846262"/>
            <a:ext cx="7589520" cy="440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52800" y="27432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38600" y="3567545"/>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43434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51054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60960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0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Model paralelnih indikatora</a:t>
            </a:r>
            <a:endParaRPr lang="en-US" dirty="0"/>
          </a:p>
        </p:txBody>
      </p:sp>
      <p:sp>
        <p:nvSpPr>
          <p:cNvPr id="3" name="Content Placeholder 2"/>
          <p:cNvSpPr>
            <a:spLocks noGrp="1"/>
          </p:cNvSpPr>
          <p:nvPr>
            <p:ph idx="1"/>
          </p:nvPr>
        </p:nvSpPr>
        <p:spPr/>
        <p:txBody>
          <a:bodyPr>
            <a:normAutofit lnSpcReduction="10000"/>
          </a:bodyPr>
          <a:lstStyle/>
          <a:p>
            <a:r>
              <a:rPr lang="sr-Latn-CS" altLang="en-US" dirty="0"/>
              <a:t>Najčešće se pod klasičnom </a:t>
            </a:r>
            <a:r>
              <a:rPr lang="sr-Latn-CS" altLang="en-US" dirty="0" err="1"/>
              <a:t>testovnom</a:t>
            </a:r>
            <a:r>
              <a:rPr lang="sr-Latn-CS" altLang="en-US" dirty="0"/>
              <a:t> teorijom zapravo misli na model paralelnih indikatora</a:t>
            </a:r>
          </a:p>
          <a:p>
            <a:r>
              <a:rPr lang="sr-Latn-CS" altLang="en-US" dirty="0"/>
              <a:t>Šta je </a:t>
            </a:r>
            <a:r>
              <a:rPr lang="sr-Latn-CS" altLang="en-US" dirty="0">
                <a:solidFill>
                  <a:srgbClr val="7030A0"/>
                </a:solidFill>
              </a:rPr>
              <a:t>indikator</a:t>
            </a:r>
            <a:r>
              <a:rPr lang="sr-Latn-CS" altLang="en-US" dirty="0"/>
              <a:t>?</a:t>
            </a:r>
          </a:p>
          <a:p>
            <a:pPr lvl="1"/>
            <a:r>
              <a:rPr lang="sr-Latn-CS" altLang="en-US" dirty="0"/>
              <a:t>Indikator može biti isti test u dva merenja, alternativna forma testa… a može biti i stavka</a:t>
            </a:r>
          </a:p>
          <a:p>
            <a:r>
              <a:rPr lang="sr-Latn-CS" altLang="en-US" dirty="0"/>
              <a:t>Šta se podrazumeva pod </a:t>
            </a:r>
            <a:r>
              <a:rPr lang="sr-Latn-CS" altLang="en-US" dirty="0">
                <a:solidFill>
                  <a:srgbClr val="7030A0"/>
                </a:solidFill>
              </a:rPr>
              <a:t>paralelnošću</a:t>
            </a:r>
            <a:r>
              <a:rPr lang="sr-Latn-CS" altLang="en-US" dirty="0"/>
              <a:t>?</a:t>
            </a:r>
          </a:p>
          <a:p>
            <a:pPr lvl="1"/>
            <a:r>
              <a:rPr lang="sr-Latn-CS" altLang="en-US" dirty="0"/>
              <a:t>Paralelni indikatori imaju jednake prave skorove i jednake varijanse greške</a:t>
            </a:r>
          </a:p>
          <a:p>
            <a:pPr lvl="1"/>
            <a:r>
              <a:rPr lang="sr-Latn-CS" altLang="en-US" dirty="0"/>
              <a:t>Iz ovih pretpostavki slede i neke dodatne (jednakost varijansi pravih skorova, varijansi ukupnih skorova, jednakost aritmetičkih sredina pravih skorova…)</a:t>
            </a:r>
          </a:p>
          <a:p>
            <a:pPr lvl="1"/>
            <a:r>
              <a:rPr lang="sr-Latn-CS" altLang="en-US" dirty="0"/>
              <a:t>Postoji više varijanti modela paralelnih indikatora</a:t>
            </a:r>
          </a:p>
          <a:p>
            <a:r>
              <a:rPr lang="sr-Latn-CS" altLang="en-US" dirty="0"/>
              <a:t>Navedeni zahtevi su strogi, pa se postavlja pitanje njihove ispunjenosti u praksi</a:t>
            </a:r>
          </a:p>
        </p:txBody>
      </p:sp>
    </p:spTree>
    <p:extLst>
      <p:ext uri="{BB962C8B-B14F-4D97-AF65-F5344CB8AC3E}">
        <p14:creationId xmlns:p14="http://schemas.microsoft.com/office/powerpoint/2010/main" val="118133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anti-imaž skorova</a:t>
            </a:r>
            <a:endParaRPr lang="en-US" dirty="0"/>
          </a:p>
        </p:txBody>
      </p:sp>
      <p:sp>
        <p:nvSpPr>
          <p:cNvPr id="3" name="Content Placeholder 2"/>
          <p:cNvSpPr>
            <a:spLocks noGrp="1"/>
          </p:cNvSpPr>
          <p:nvPr>
            <p:ph idx="1"/>
          </p:nvPr>
        </p:nvSpPr>
        <p:spPr/>
        <p:txBody>
          <a:bodyPr/>
          <a:lstStyle/>
          <a:p>
            <a:r>
              <a:rPr lang="sr-Latn-RS" dirty="0"/>
              <a:t>Čemu su jednake dijagonalne vrednosti matrice kovarijansi anti-imaža?</a:t>
            </a:r>
          </a:p>
          <a:p>
            <a:r>
              <a:rPr lang="sr-Latn-RS" dirty="0"/>
              <a:t>1 - multiplo R</a:t>
            </a:r>
            <a:r>
              <a:rPr lang="sr-Latn-RS" baseline="30000" dirty="0"/>
              <a:t>2</a:t>
            </a:r>
          </a:p>
          <a:p>
            <a:r>
              <a:rPr lang="sr-Latn-RS" dirty="0"/>
              <a:t>1 - .173 = .827</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39528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62199" y="4038600"/>
            <a:ext cx="452437"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0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anti-imaž skorova</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240" y="1846262"/>
            <a:ext cx="7589520" cy="440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38600" y="27432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27432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35814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27432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3581400"/>
            <a:ext cx="304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5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Kovarijansa anti-imaž skorova</a:t>
            </a:r>
            <a:endParaRPr lang="en-US" dirty="0"/>
          </a:p>
        </p:txBody>
      </p:sp>
      <p:sp>
        <p:nvSpPr>
          <p:cNvPr id="3" name="Content Placeholder 2"/>
          <p:cNvSpPr>
            <a:spLocks noGrp="1"/>
          </p:cNvSpPr>
          <p:nvPr>
            <p:ph idx="1"/>
          </p:nvPr>
        </p:nvSpPr>
        <p:spPr/>
        <p:txBody>
          <a:bodyPr>
            <a:normAutofit fontScale="92500"/>
          </a:bodyPr>
          <a:lstStyle/>
          <a:p>
            <a:r>
              <a:rPr lang="sr-Latn-RS" dirty="0"/>
              <a:t>Čemu su jednake vandijagonalne vrednosti u matrici anti-imaž kovarijansi?</a:t>
            </a:r>
          </a:p>
          <a:p>
            <a:pPr lvl="1"/>
            <a:r>
              <a:rPr lang="sr-Latn-RS" dirty="0"/>
              <a:t>Kovarijansi skorova greške</a:t>
            </a:r>
          </a:p>
          <a:p>
            <a:r>
              <a:rPr lang="sr-Latn-RS" dirty="0"/>
              <a:t>Kojoj vrednosti teže </a:t>
            </a:r>
            <a:r>
              <a:rPr lang="sr-Latn-RS" dirty="0" err="1"/>
              <a:t>kovarijanse</a:t>
            </a:r>
            <a:r>
              <a:rPr lang="sr-Latn-RS" dirty="0"/>
              <a:t> grešaka?</a:t>
            </a:r>
          </a:p>
          <a:p>
            <a:pPr lvl="1"/>
            <a:r>
              <a:rPr lang="sr-Latn-RS" dirty="0"/>
              <a:t>Nuli</a:t>
            </a:r>
          </a:p>
          <a:p>
            <a:pPr lvl="1"/>
            <a:r>
              <a:rPr lang="sr-Latn-RS" dirty="0"/>
              <a:t>Ali u </a:t>
            </a:r>
            <a:r>
              <a:rPr lang="sr-Latn-RS" dirty="0" err="1"/>
              <a:t>Gutmanovom</a:t>
            </a:r>
            <a:r>
              <a:rPr lang="sr-Latn-RS" dirty="0"/>
              <a:t> modelu korelacije grešaka su </a:t>
            </a:r>
            <a:r>
              <a:rPr lang="sr-Latn-RS" b="1" dirty="0"/>
              <a:t>dozvoljene</a:t>
            </a:r>
            <a:r>
              <a:rPr lang="sr-Latn-RS" dirty="0"/>
              <a:t> i postoje!</a:t>
            </a:r>
          </a:p>
          <a:p>
            <a:r>
              <a:rPr lang="sr-Latn-RS" dirty="0"/>
              <a:t>Kakve su </a:t>
            </a:r>
            <a:r>
              <a:rPr lang="sr-Latn-RS" dirty="0" err="1">
                <a:solidFill>
                  <a:srgbClr val="7030A0"/>
                </a:solidFill>
              </a:rPr>
              <a:t>kovarijanse</a:t>
            </a:r>
            <a:r>
              <a:rPr lang="sr-Latn-RS" dirty="0"/>
              <a:t> anti-</a:t>
            </a:r>
            <a:r>
              <a:rPr lang="sr-Latn-RS" dirty="0" err="1"/>
              <a:t>imaža</a:t>
            </a:r>
            <a:r>
              <a:rPr lang="sr-Latn-RS" dirty="0"/>
              <a:t> (grešaka) u poređenju sa </a:t>
            </a:r>
            <a:r>
              <a:rPr lang="sr-Latn-RS" dirty="0">
                <a:solidFill>
                  <a:srgbClr val="7030A0"/>
                </a:solidFill>
              </a:rPr>
              <a:t>korelacijama</a:t>
            </a:r>
            <a:r>
              <a:rPr lang="sr-Latn-RS" dirty="0"/>
              <a:t> anti-</a:t>
            </a:r>
            <a:r>
              <a:rPr lang="sr-Latn-RS" dirty="0" err="1"/>
              <a:t>imaža</a:t>
            </a:r>
            <a:r>
              <a:rPr lang="sr-Latn-RS" dirty="0"/>
              <a:t> (grešaka)?</a:t>
            </a:r>
          </a:p>
          <a:p>
            <a:pPr lvl="1"/>
            <a:r>
              <a:rPr lang="sr-Latn-RS" dirty="0"/>
              <a:t>Niže, jer se množe varijansom anti-</a:t>
            </a:r>
            <a:r>
              <a:rPr lang="sr-Latn-RS" dirty="0" err="1"/>
              <a:t>imaža</a:t>
            </a:r>
            <a:r>
              <a:rPr lang="sr-Latn-RS" dirty="0"/>
              <a:t> koja je manja od 1</a:t>
            </a:r>
          </a:p>
          <a:p>
            <a:pPr lvl="1"/>
            <a:r>
              <a:rPr lang="sr-Latn-RS" dirty="0"/>
              <a:t>Ali je razlika mala jer i jedne i druge teže nuli</a:t>
            </a:r>
          </a:p>
          <a:p>
            <a:r>
              <a:rPr lang="sr-Latn-RS" dirty="0"/>
              <a:t>Kakve su </a:t>
            </a:r>
            <a:r>
              <a:rPr lang="sr-Latn-RS" dirty="0" err="1"/>
              <a:t>kovarijanse</a:t>
            </a:r>
            <a:r>
              <a:rPr lang="sr-Latn-RS" dirty="0"/>
              <a:t> skorova </a:t>
            </a:r>
            <a:r>
              <a:rPr lang="sr-Latn-RS" dirty="0">
                <a:solidFill>
                  <a:srgbClr val="FF0000"/>
                </a:solidFill>
              </a:rPr>
              <a:t>greške </a:t>
            </a:r>
            <a:r>
              <a:rPr lang="sr-Latn-RS" dirty="0"/>
              <a:t>u poređenju sa </a:t>
            </a:r>
            <a:r>
              <a:rPr lang="sr-Latn-RS" dirty="0" err="1"/>
              <a:t>kovarijansama</a:t>
            </a:r>
            <a:r>
              <a:rPr lang="sr-Latn-RS" dirty="0"/>
              <a:t> ukupnih skorova?</a:t>
            </a:r>
          </a:p>
          <a:p>
            <a:pPr lvl="1"/>
            <a:r>
              <a:rPr lang="sr-Latn-RS" dirty="0"/>
              <a:t>Po pravilu niže </a:t>
            </a:r>
          </a:p>
        </p:txBody>
      </p:sp>
    </p:spTree>
    <p:extLst>
      <p:ext uri="{BB962C8B-B14F-4D97-AF65-F5344CB8AC3E}">
        <p14:creationId xmlns:p14="http://schemas.microsoft.com/office/powerpoint/2010/main" val="348373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err="1"/>
              <a:t>Gutmanova</a:t>
            </a:r>
            <a:r>
              <a:rPr lang="sr-Latn-RS" dirty="0"/>
              <a:t> teorema</a:t>
            </a:r>
            <a:endParaRPr lang="en-US" dirty="0"/>
          </a:p>
        </p:txBody>
      </p:sp>
      <p:sp>
        <p:nvSpPr>
          <p:cNvPr id="3" name="Content Placeholder 2"/>
          <p:cNvSpPr>
            <a:spLocks noGrp="1"/>
          </p:cNvSpPr>
          <p:nvPr>
            <p:ph idx="1"/>
          </p:nvPr>
        </p:nvSpPr>
        <p:spPr/>
        <p:txBody>
          <a:bodyPr>
            <a:normAutofit/>
          </a:bodyPr>
          <a:lstStyle/>
          <a:p>
            <a:r>
              <a:rPr lang="sr-Latn-CS" altLang="en-US" dirty="0"/>
              <a:t>Zamislimo situaciju da imamo beskonačno mnogo pitanja koja pokrivaju gradivo iz </a:t>
            </a:r>
            <a:r>
              <a:rPr lang="sr-Latn-CS" altLang="en-US" dirty="0" err="1"/>
              <a:t>Psihometrije</a:t>
            </a:r>
            <a:endParaRPr lang="sr-Latn-CS" altLang="en-US" dirty="0"/>
          </a:p>
          <a:p>
            <a:r>
              <a:rPr lang="sr-Latn-RS" dirty="0"/>
              <a:t>Šta se dešava sa varijansom </a:t>
            </a:r>
            <a:r>
              <a:rPr lang="sr-Latn-RS" dirty="0" err="1"/>
              <a:t>imaža</a:t>
            </a:r>
            <a:r>
              <a:rPr lang="sr-Latn-RS" dirty="0"/>
              <a:t> i anti-</a:t>
            </a:r>
            <a:r>
              <a:rPr lang="sr-Latn-RS" dirty="0" err="1"/>
              <a:t>imaža</a:t>
            </a:r>
            <a:r>
              <a:rPr lang="sr-Latn-RS" dirty="0"/>
              <a:t> kada broj varijabli teži beskonačnosti?</a:t>
            </a:r>
          </a:p>
          <a:p>
            <a:r>
              <a:rPr lang="sr-Latn-CS" altLang="en-US" dirty="0"/>
              <a:t>Ili, šta se dešava sa multiplim R</a:t>
            </a:r>
            <a:r>
              <a:rPr lang="sr-Latn-CS" altLang="en-US" baseline="30000" dirty="0"/>
              <a:t>2</a:t>
            </a:r>
            <a:r>
              <a:rPr lang="sr-Latn-CS" altLang="en-US" dirty="0"/>
              <a:t> kada broj prediktora raste?</a:t>
            </a:r>
          </a:p>
          <a:p>
            <a:endParaRPr lang="sr-Latn-RS" dirty="0"/>
          </a:p>
          <a:p>
            <a:r>
              <a:rPr lang="sr-Latn-CS" altLang="en-US" dirty="0"/>
              <a:t>Što je broj prediktora veći to je proporcija predviđene varijanse (imaža) veća, a reziduala (anti-imaža) manja</a:t>
            </a:r>
          </a:p>
          <a:p>
            <a:pPr lvl="1"/>
            <a:r>
              <a:rPr lang="sr-Latn-CS" dirty="0"/>
              <a:t>Što su varijanse manje to su i kovarijanse manje</a:t>
            </a:r>
            <a:r>
              <a:rPr lang="sr-Latn-RS" dirty="0"/>
              <a:t>!</a:t>
            </a:r>
            <a:endParaRPr lang="sr-Latn-CS" dirty="0"/>
          </a:p>
        </p:txBody>
      </p:sp>
    </p:spTree>
    <p:extLst>
      <p:ext uri="{BB962C8B-B14F-4D97-AF65-F5344CB8AC3E}">
        <p14:creationId xmlns:p14="http://schemas.microsoft.com/office/powerpoint/2010/main" val="2580924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sr-Latn-RS" altLang="en-US" dirty="0"/>
              <a:t>Kovarijansa imaža</a:t>
            </a:r>
            <a:endParaRPr lang="en-GB" altLang="en-US" dirty="0"/>
          </a:p>
        </p:txBody>
      </p:sp>
      <p:sp>
        <p:nvSpPr>
          <p:cNvPr id="14339" name="Rectangle 3"/>
          <p:cNvSpPr>
            <a:spLocks noGrp="1" noChangeArrowheads="1"/>
          </p:cNvSpPr>
          <p:nvPr>
            <p:ph idx="1"/>
          </p:nvPr>
        </p:nvSpPr>
        <p:spPr/>
        <p:txBody>
          <a:bodyPr>
            <a:normAutofit/>
          </a:bodyPr>
          <a:lstStyle/>
          <a:p>
            <a:pPr eaLnBrk="1" hangingPunct="1"/>
            <a:r>
              <a:rPr lang="sr-Latn-CS" altLang="en-US" dirty="0"/>
              <a:t>Šta se dešava sa vrednostima u matrici </a:t>
            </a:r>
            <a:r>
              <a:rPr lang="sr-Latn-CS" altLang="en-US" dirty="0">
                <a:solidFill>
                  <a:srgbClr val="00B050"/>
                </a:solidFill>
              </a:rPr>
              <a:t>imaž</a:t>
            </a:r>
            <a:r>
              <a:rPr lang="sr-Latn-CS" altLang="en-US" dirty="0"/>
              <a:t> kovarijansi kada broj varijabli teži beskonačnosti?</a:t>
            </a:r>
          </a:p>
          <a:p>
            <a:pPr lvl="1"/>
            <a:r>
              <a:rPr lang="sr-Latn-CS" altLang="en-US" dirty="0"/>
              <a:t>Vrednosti na dijagonali (multiplo R</a:t>
            </a:r>
            <a:r>
              <a:rPr lang="sr-Latn-CS" altLang="en-US" baseline="30000" dirty="0"/>
              <a:t>2</a:t>
            </a:r>
            <a:r>
              <a:rPr lang="sr-Latn-CS" altLang="en-US" dirty="0"/>
              <a:t>) teže </a:t>
            </a:r>
            <a:r>
              <a:rPr lang="sr-Latn-CS" altLang="en-US" b="1" dirty="0"/>
              <a:t>pouzdanosti</a:t>
            </a:r>
            <a:r>
              <a:rPr lang="sr-Latn-CS" altLang="en-US" dirty="0"/>
              <a:t> (varijansi pravog skora)</a:t>
            </a:r>
          </a:p>
          <a:p>
            <a:pPr lvl="1"/>
            <a:r>
              <a:rPr lang="sr-Latn-CS" altLang="en-US" dirty="0"/>
              <a:t>Vandijagonalni elementi (I) teže vrednostima matrice </a:t>
            </a:r>
            <a:r>
              <a:rPr lang="sr-Latn-CS" altLang="en-US" b="1" dirty="0"/>
              <a:t>korelacija</a:t>
            </a:r>
          </a:p>
        </p:txBody>
      </p:sp>
    </p:spTree>
    <p:extLst>
      <p:ext uri="{BB962C8B-B14F-4D97-AF65-F5344CB8AC3E}">
        <p14:creationId xmlns:p14="http://schemas.microsoft.com/office/powerpoint/2010/main" val="344882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sr-Latn-RS" altLang="en-US" dirty="0"/>
              <a:t>Kovarijansa </a:t>
            </a:r>
            <a:r>
              <a:rPr lang="en-US" altLang="en-US" dirty="0"/>
              <a:t>anti-</a:t>
            </a:r>
            <a:r>
              <a:rPr lang="en-US" altLang="en-US" dirty="0" err="1"/>
              <a:t>imaž</a:t>
            </a:r>
            <a:r>
              <a:rPr lang="sr-Latn-RS" altLang="en-US" dirty="0"/>
              <a:t>a</a:t>
            </a:r>
            <a:endParaRPr lang="en-GB" altLang="en-US" dirty="0"/>
          </a:p>
        </p:txBody>
      </p:sp>
      <p:sp>
        <p:nvSpPr>
          <p:cNvPr id="20483" name="Rectangle 3"/>
          <p:cNvSpPr>
            <a:spLocks noGrp="1" noChangeArrowheads="1"/>
          </p:cNvSpPr>
          <p:nvPr>
            <p:ph idx="1"/>
          </p:nvPr>
        </p:nvSpPr>
        <p:spPr/>
        <p:txBody>
          <a:bodyPr>
            <a:normAutofit/>
          </a:bodyPr>
          <a:lstStyle/>
          <a:p>
            <a:r>
              <a:rPr lang="sr-Latn-CS" altLang="en-US" dirty="0"/>
              <a:t>Šta se dešava sa vrednostima u matrici </a:t>
            </a:r>
            <a:r>
              <a:rPr lang="sr-Latn-CS" altLang="en-US" dirty="0">
                <a:solidFill>
                  <a:srgbClr val="FF0000"/>
                </a:solidFill>
              </a:rPr>
              <a:t>anti-</a:t>
            </a:r>
            <a:r>
              <a:rPr lang="sr-Latn-CS" altLang="en-US" dirty="0" err="1">
                <a:solidFill>
                  <a:srgbClr val="FF0000"/>
                </a:solidFill>
              </a:rPr>
              <a:t>imaž</a:t>
            </a:r>
            <a:r>
              <a:rPr lang="sr-Latn-CS" altLang="en-US" dirty="0"/>
              <a:t> kovarijansi kada broj varijabli teži beskonačnosti?</a:t>
            </a:r>
          </a:p>
          <a:p>
            <a:pPr lvl="1"/>
            <a:r>
              <a:rPr lang="sr-Latn-CS" altLang="en-US" dirty="0"/>
              <a:t>Dijagonalni elementi teže </a:t>
            </a:r>
            <a:r>
              <a:rPr lang="sr-Latn-CS" altLang="en-US" b="1" dirty="0"/>
              <a:t>grešci</a:t>
            </a:r>
            <a:r>
              <a:rPr lang="sr-Latn-CS" altLang="en-US" dirty="0"/>
              <a:t> / unikvitetu (1 – pouzdanost)</a:t>
            </a:r>
          </a:p>
          <a:p>
            <a:pPr lvl="1"/>
            <a:r>
              <a:rPr lang="sr-Latn-CS" altLang="en-US" dirty="0"/>
              <a:t>Vandijagonalni elementi teže </a:t>
            </a:r>
            <a:r>
              <a:rPr lang="sr-Latn-CS" altLang="en-US" b="1" dirty="0"/>
              <a:t>nuli</a:t>
            </a:r>
          </a:p>
          <a:p>
            <a:r>
              <a:rPr lang="sr-Latn-CS" altLang="en-US" dirty="0"/>
              <a:t>Ovakva matrica se naziva </a:t>
            </a:r>
          </a:p>
          <a:p>
            <a:pPr lvl="1"/>
            <a:r>
              <a:rPr lang="sr-Latn-CS" altLang="en-US" dirty="0"/>
              <a:t>Dijagonalna matrica (matematički – ima samo vrednosti na dijagonali)</a:t>
            </a:r>
          </a:p>
          <a:p>
            <a:pPr lvl="1"/>
            <a:r>
              <a:rPr lang="sr-Latn-CS" altLang="en-US" dirty="0"/>
              <a:t>Matrica </a:t>
            </a:r>
            <a:r>
              <a:rPr lang="sr-Latn-CS" altLang="en-US" dirty="0" err="1"/>
              <a:t>unikviteta</a:t>
            </a:r>
            <a:r>
              <a:rPr lang="sr-Latn-CS" altLang="en-US" dirty="0"/>
              <a:t> (</a:t>
            </a:r>
            <a:r>
              <a:rPr lang="sr-Latn-CS" altLang="en-US" dirty="0" err="1"/>
              <a:t>psihometrijski</a:t>
            </a:r>
            <a:r>
              <a:rPr lang="sr-Latn-CS" altLang="en-US" dirty="0"/>
              <a:t> – sadrži samo jedinstvenu varijansu)</a:t>
            </a:r>
          </a:p>
        </p:txBody>
      </p:sp>
      <p:graphicFrame>
        <p:nvGraphicFramePr>
          <p:cNvPr id="3" name="Group 87">
            <a:extLst>
              <a:ext uri="{FF2B5EF4-FFF2-40B4-BE49-F238E27FC236}">
                <a16:creationId xmlns:a16="http://schemas.microsoft.com/office/drawing/2014/main" id="{FA5D7BA0-815F-B2FE-9EEA-C341A63A5889}"/>
              </a:ext>
            </a:extLst>
          </p:cNvPr>
          <p:cNvGraphicFramePr>
            <a:graphicFrameLocks/>
          </p:cNvGraphicFramePr>
          <p:nvPr>
            <p:extLst>
              <p:ext uri="{D42A27DB-BD31-4B8C-83A1-F6EECF244321}">
                <p14:modId xmlns:p14="http://schemas.microsoft.com/office/powerpoint/2010/main" val="734122309"/>
              </p:ext>
            </p:extLst>
          </p:nvPr>
        </p:nvGraphicFramePr>
        <p:xfrm>
          <a:off x="1162051" y="4286843"/>
          <a:ext cx="3200398" cy="1961557"/>
        </p:xfrm>
        <a:graphic>
          <a:graphicData uri="http://schemas.openxmlformats.org/drawingml/2006/table">
            <a:tbl>
              <a:tblPr/>
              <a:tblGrid>
                <a:gridCol w="770466">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13681">
                  <a:extLst>
                    <a:ext uri="{9D8B030D-6E8A-4147-A177-3AD203B41FA5}">
                      <a16:colId xmlns:a16="http://schemas.microsoft.com/office/drawing/2014/main" val="20002"/>
                    </a:ext>
                  </a:extLst>
                </a:gridCol>
                <a:gridCol w="905051">
                  <a:extLst>
                    <a:ext uri="{9D8B030D-6E8A-4147-A177-3AD203B41FA5}">
                      <a16:colId xmlns:a16="http://schemas.microsoft.com/office/drawing/2014/main" val="20003"/>
                    </a:ext>
                  </a:extLst>
                </a:gridCol>
              </a:tblGrid>
              <a:tr h="52370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1-R</a:t>
                      </a:r>
                      <a:r>
                        <a:rPr kumimoji="0" lang="en-US" sz="2000" b="0" i="0" u="none" strike="noStrike" cap="none" normalizeH="0" baseline="30000" dirty="0">
                          <a:ln>
                            <a:noFill/>
                          </a:ln>
                          <a:solidFill>
                            <a:schemeClr val="tx1">
                              <a:lumMod val="75000"/>
                              <a:lumOff val="25000"/>
                            </a:schemeClr>
                          </a:solidFill>
                          <a:effectLst/>
                          <a:latin typeface="+mn-lt"/>
                        </a:rPr>
                        <a:t>2</a:t>
                      </a:r>
                      <a:r>
                        <a:rPr kumimoji="0" lang="en-US" sz="2000" b="0" i="0" u="none" strike="noStrike" cap="none" normalizeH="0" baseline="-25000" dirty="0">
                          <a:ln>
                            <a:noFill/>
                          </a:ln>
                          <a:solidFill>
                            <a:schemeClr val="tx1">
                              <a:lumMod val="75000"/>
                              <a:lumOff val="25000"/>
                            </a:schemeClr>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lumMod val="75000"/>
                              <a:lumOff val="25000"/>
                            </a:schemeClr>
                          </a:solidFill>
                          <a:effectLst/>
                          <a:latin typeface="+mn-lt"/>
                        </a:rPr>
                        <a:t>a</a:t>
                      </a:r>
                      <a:r>
                        <a:rPr kumimoji="0" lang="sr-Latn-CS" sz="2000" b="0" i="0" u="none" strike="noStrike" cap="none" normalizeH="0" baseline="-25000">
                          <a:ln>
                            <a:noFill/>
                          </a:ln>
                          <a:solidFill>
                            <a:schemeClr val="tx1">
                              <a:lumMod val="75000"/>
                              <a:lumOff val="25000"/>
                            </a:schemeClr>
                          </a:solidFill>
                          <a:effectLst/>
                          <a:latin typeface="+mn-lt"/>
                        </a:rPr>
                        <a:t>2</a:t>
                      </a:r>
                      <a:r>
                        <a:rPr kumimoji="0" lang="en-US" sz="2000" b="0" i="0" u="none" strike="noStrike" cap="none" normalizeH="0" baseline="-25000">
                          <a:ln>
                            <a:noFill/>
                          </a:ln>
                          <a:solidFill>
                            <a:schemeClr val="tx1">
                              <a:lumMod val="75000"/>
                              <a:lumOff val="25000"/>
                            </a:schemeClr>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sr-Latn-CS" sz="2000" b="0" i="0" u="none" strike="noStrike" cap="none" normalizeH="0" baseline="-25000" dirty="0">
                          <a:ln>
                            <a:noFill/>
                          </a:ln>
                          <a:solidFill>
                            <a:schemeClr val="tx1">
                              <a:lumMod val="75000"/>
                              <a:lumOff val="25000"/>
                            </a:schemeClr>
                          </a:solidFill>
                          <a:effectLst/>
                          <a:latin typeface="+mn-lt"/>
                        </a:rPr>
                        <a:t>3</a:t>
                      </a:r>
                      <a:r>
                        <a:rPr kumimoji="0" lang="en-US" sz="2000" b="0" i="0" u="none" strike="noStrike" cap="none" normalizeH="0" baseline="-25000" dirty="0">
                          <a:ln>
                            <a:noFill/>
                          </a:ln>
                          <a:solidFill>
                            <a:schemeClr val="tx1">
                              <a:lumMod val="75000"/>
                              <a:lumOff val="25000"/>
                            </a:schemeClr>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lumMod val="75000"/>
                              <a:lumOff val="25000"/>
                            </a:schemeClr>
                          </a:solidFill>
                          <a:effectLst/>
                          <a:latin typeface="+mn-lt"/>
                        </a:rPr>
                        <a:t>a</a:t>
                      </a:r>
                      <a:r>
                        <a:rPr kumimoji="0" lang="sr-Latn-CS" sz="2000" b="0" i="0" u="none" strike="noStrike" cap="none" normalizeH="0" baseline="-25000">
                          <a:ln>
                            <a:noFill/>
                          </a:ln>
                          <a:solidFill>
                            <a:schemeClr val="tx1">
                              <a:lumMod val="75000"/>
                              <a:lumOff val="25000"/>
                            </a:schemeClr>
                          </a:solidFill>
                          <a:effectLst/>
                          <a:latin typeface="+mn-lt"/>
                        </a:rPr>
                        <a:t>4</a:t>
                      </a:r>
                      <a:r>
                        <a:rPr kumimoji="0" lang="en-US" sz="2000" b="0" i="0" u="none" strike="noStrike" cap="none" normalizeH="0" baseline="-25000">
                          <a:ln>
                            <a:noFill/>
                          </a:ln>
                          <a:solidFill>
                            <a:schemeClr val="tx1">
                              <a:lumMod val="75000"/>
                              <a:lumOff val="25000"/>
                            </a:schemeClr>
                          </a:solidFill>
                          <a:effectLst/>
                          <a:latin typeface="+mn-lt"/>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368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en-US" sz="2000" b="0" i="0" u="none" strike="noStrike" cap="none" normalizeH="0" baseline="-25000" dirty="0">
                          <a:ln>
                            <a:noFill/>
                          </a:ln>
                          <a:solidFill>
                            <a:schemeClr val="tx1">
                              <a:lumMod val="75000"/>
                              <a:lumOff val="25000"/>
                            </a:schemeClr>
                          </a:solidFill>
                          <a:effectLst/>
                          <a:latin typeface="+mn-lt"/>
                        </a:rPr>
                        <a:t>1</a:t>
                      </a:r>
                      <a:r>
                        <a:rPr kumimoji="0" lang="sr-Latn-CS" sz="2000" b="0" i="0" u="none" strike="noStrike" cap="none" normalizeH="0" baseline="-25000" dirty="0">
                          <a:ln>
                            <a:noFill/>
                          </a:ln>
                          <a:solidFill>
                            <a:schemeClr val="tx1">
                              <a:lumMod val="75000"/>
                              <a:lumOff val="25000"/>
                            </a:schemeClr>
                          </a:solidFill>
                          <a:effectLst/>
                          <a:latin typeface="+mn-lt"/>
                        </a:rPr>
                        <a:t>2</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1-R</a:t>
                      </a:r>
                      <a:r>
                        <a:rPr kumimoji="0" lang="en-US" sz="2000" b="0" i="0" u="none" strike="noStrike" cap="none" normalizeH="0" baseline="30000" dirty="0">
                          <a:ln>
                            <a:noFill/>
                          </a:ln>
                          <a:solidFill>
                            <a:schemeClr val="tx1">
                              <a:lumMod val="75000"/>
                              <a:lumOff val="25000"/>
                            </a:schemeClr>
                          </a:solidFill>
                          <a:effectLst/>
                          <a:latin typeface="+mn-lt"/>
                        </a:rPr>
                        <a:t>2</a:t>
                      </a:r>
                      <a:r>
                        <a:rPr kumimoji="0" lang="en-US" sz="2000" b="0" i="0" u="none" strike="noStrike" cap="none" normalizeH="0" baseline="-25000" dirty="0">
                          <a:ln>
                            <a:noFill/>
                          </a:ln>
                          <a:solidFill>
                            <a:schemeClr val="tx1">
                              <a:lumMod val="75000"/>
                              <a:lumOff val="25000"/>
                            </a:schemeClr>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sr-Latn-CS" sz="2000" b="0" i="0" u="none" strike="noStrike" cap="none" normalizeH="0" baseline="-25000" dirty="0">
                          <a:ln>
                            <a:noFill/>
                          </a:ln>
                          <a:solidFill>
                            <a:schemeClr val="tx1">
                              <a:lumMod val="75000"/>
                              <a:lumOff val="25000"/>
                            </a:schemeClr>
                          </a:solidFill>
                          <a:effectLst/>
                          <a:latin typeface="+mn-lt"/>
                        </a:rPr>
                        <a:t>32</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sr-Latn-CS" sz="2000" b="0" i="0" u="none" strike="noStrike" cap="none" normalizeH="0" baseline="-25000" dirty="0">
                          <a:ln>
                            <a:noFill/>
                          </a:ln>
                          <a:solidFill>
                            <a:schemeClr val="tx1">
                              <a:lumMod val="75000"/>
                              <a:lumOff val="25000"/>
                            </a:schemeClr>
                          </a:solidFill>
                          <a:effectLst/>
                          <a:latin typeface="+mn-lt"/>
                        </a:rPr>
                        <a:t>42</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74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en-US" sz="2000" b="0" i="0" u="none" strike="noStrike" cap="none" normalizeH="0" baseline="-25000" dirty="0">
                          <a:ln>
                            <a:noFill/>
                          </a:ln>
                          <a:solidFill>
                            <a:schemeClr val="tx1">
                              <a:lumMod val="75000"/>
                              <a:lumOff val="25000"/>
                            </a:schemeClr>
                          </a:solidFill>
                          <a:effectLst/>
                          <a:latin typeface="+mn-lt"/>
                        </a:rPr>
                        <a:t>1</a:t>
                      </a:r>
                      <a:r>
                        <a:rPr kumimoji="0" lang="sr-Latn-CS" sz="2000" b="0" i="0" u="none" strike="noStrike" cap="none" normalizeH="0" baseline="-25000" dirty="0">
                          <a:ln>
                            <a:noFill/>
                          </a:ln>
                          <a:solidFill>
                            <a:schemeClr val="tx1">
                              <a:lumMod val="75000"/>
                              <a:lumOff val="25000"/>
                            </a:schemeClr>
                          </a:solidFill>
                          <a:effectLst/>
                          <a:latin typeface="+mn-lt"/>
                        </a:rPr>
                        <a:t>3</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sr-Latn-CS" sz="2000" b="0" i="0" u="none" strike="noStrike" cap="none" normalizeH="0" baseline="-25000" dirty="0">
                          <a:ln>
                            <a:noFill/>
                          </a:ln>
                          <a:solidFill>
                            <a:schemeClr val="tx1">
                              <a:lumMod val="75000"/>
                              <a:lumOff val="25000"/>
                            </a:schemeClr>
                          </a:solidFill>
                          <a:effectLst/>
                          <a:latin typeface="+mn-lt"/>
                        </a:rPr>
                        <a:t>23</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1-R</a:t>
                      </a:r>
                      <a:r>
                        <a:rPr kumimoji="0" lang="en-US" sz="2000" b="0" i="0" u="none" strike="noStrike" cap="none" normalizeH="0" baseline="30000" dirty="0">
                          <a:ln>
                            <a:noFill/>
                          </a:ln>
                          <a:solidFill>
                            <a:schemeClr val="tx1">
                              <a:lumMod val="75000"/>
                              <a:lumOff val="25000"/>
                            </a:schemeClr>
                          </a:solidFill>
                          <a:effectLst/>
                          <a:latin typeface="+mn-lt"/>
                        </a:rPr>
                        <a:t>2</a:t>
                      </a:r>
                      <a:r>
                        <a:rPr kumimoji="0" lang="en-US" sz="2000" b="0" i="0" u="none" strike="noStrike" cap="none" normalizeH="0" baseline="-25000" dirty="0">
                          <a:ln>
                            <a:noFill/>
                          </a:ln>
                          <a:solidFill>
                            <a:schemeClr val="tx1">
                              <a:lumMod val="75000"/>
                              <a:lumOff val="25000"/>
                            </a:schemeClr>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sr-Latn-CS" sz="2000" b="0" i="0" u="none" strike="noStrike" cap="none" normalizeH="0" baseline="-25000" dirty="0">
                          <a:ln>
                            <a:noFill/>
                          </a:ln>
                          <a:solidFill>
                            <a:schemeClr val="tx1">
                              <a:lumMod val="75000"/>
                              <a:lumOff val="25000"/>
                            </a:schemeClr>
                          </a:solidFill>
                          <a:effectLst/>
                          <a:latin typeface="+mn-lt"/>
                        </a:rPr>
                        <a:t>43</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en-US" sz="2000" b="0" i="0" u="none" strike="noStrike" cap="none" normalizeH="0" baseline="-25000" dirty="0">
                          <a:ln>
                            <a:noFill/>
                          </a:ln>
                          <a:solidFill>
                            <a:schemeClr val="tx1">
                              <a:lumMod val="75000"/>
                              <a:lumOff val="25000"/>
                            </a:schemeClr>
                          </a:solidFill>
                          <a:effectLst/>
                          <a:latin typeface="+mn-lt"/>
                        </a:rPr>
                        <a:t>1</a:t>
                      </a:r>
                      <a:r>
                        <a:rPr kumimoji="0" lang="sr-Latn-CS" sz="2000" b="0" i="0" u="none" strike="noStrike" cap="none" normalizeH="0" baseline="-25000" dirty="0">
                          <a:ln>
                            <a:noFill/>
                          </a:ln>
                          <a:solidFill>
                            <a:schemeClr val="tx1">
                              <a:lumMod val="75000"/>
                              <a:lumOff val="25000"/>
                            </a:schemeClr>
                          </a:solidFill>
                          <a:effectLst/>
                          <a:latin typeface="+mn-lt"/>
                        </a:rPr>
                        <a:t>4</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sr-Latn-CS" sz="2000" b="0" i="0" u="none" strike="noStrike" cap="none" normalizeH="0" baseline="-25000" dirty="0">
                          <a:ln>
                            <a:noFill/>
                          </a:ln>
                          <a:solidFill>
                            <a:schemeClr val="tx1">
                              <a:lumMod val="75000"/>
                              <a:lumOff val="25000"/>
                            </a:schemeClr>
                          </a:solidFill>
                          <a:effectLst/>
                          <a:latin typeface="+mn-lt"/>
                        </a:rPr>
                        <a:t>24</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sr-Latn-CS" sz="2000" b="0" i="0" u="none" strike="noStrike" cap="none" normalizeH="0" baseline="-25000" dirty="0">
                          <a:ln>
                            <a:noFill/>
                          </a:ln>
                          <a:solidFill>
                            <a:schemeClr val="tx1">
                              <a:lumMod val="75000"/>
                              <a:lumOff val="25000"/>
                            </a:schemeClr>
                          </a:solidFill>
                          <a:effectLst/>
                          <a:latin typeface="+mn-lt"/>
                        </a:rPr>
                        <a:t>34</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1-R</a:t>
                      </a:r>
                      <a:r>
                        <a:rPr kumimoji="0" lang="en-US" sz="2000" b="0" i="0" u="none" strike="noStrike" cap="none" normalizeH="0" baseline="30000" dirty="0">
                          <a:ln>
                            <a:noFill/>
                          </a:ln>
                          <a:solidFill>
                            <a:schemeClr val="tx1">
                              <a:lumMod val="75000"/>
                              <a:lumOff val="25000"/>
                            </a:schemeClr>
                          </a:solidFill>
                          <a:effectLst/>
                          <a:latin typeface="+mn-lt"/>
                        </a:rPr>
                        <a:t>2</a:t>
                      </a:r>
                      <a:r>
                        <a:rPr kumimoji="0" lang="en-US" sz="2000" b="0" i="0" u="none" strike="noStrike" cap="none" normalizeH="0" baseline="-25000" dirty="0">
                          <a:ln>
                            <a:noFill/>
                          </a:ln>
                          <a:solidFill>
                            <a:schemeClr val="tx1">
                              <a:lumMod val="75000"/>
                              <a:lumOff val="25000"/>
                            </a:schemeClr>
                          </a:solidFill>
                          <a:effectLst/>
                          <a:latin typeface="+mn-lt"/>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4" name="Group 87">
            <a:extLst>
              <a:ext uri="{FF2B5EF4-FFF2-40B4-BE49-F238E27FC236}">
                <a16:creationId xmlns:a16="http://schemas.microsoft.com/office/drawing/2014/main" id="{71495F96-7B67-E644-5B7E-BF3E67DA45D5}"/>
              </a:ext>
            </a:extLst>
          </p:cNvPr>
          <p:cNvGraphicFramePr>
            <a:graphicFrameLocks/>
          </p:cNvGraphicFramePr>
          <p:nvPr>
            <p:extLst>
              <p:ext uri="{D42A27DB-BD31-4B8C-83A1-F6EECF244321}">
                <p14:modId xmlns:p14="http://schemas.microsoft.com/office/powerpoint/2010/main" val="126179421"/>
              </p:ext>
            </p:extLst>
          </p:nvPr>
        </p:nvGraphicFramePr>
        <p:xfrm>
          <a:off x="4800600" y="4286843"/>
          <a:ext cx="3200398" cy="1961557"/>
        </p:xfrm>
        <a:graphic>
          <a:graphicData uri="http://schemas.openxmlformats.org/drawingml/2006/table">
            <a:tbl>
              <a:tblPr/>
              <a:tblGrid>
                <a:gridCol w="770466">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13681">
                  <a:extLst>
                    <a:ext uri="{9D8B030D-6E8A-4147-A177-3AD203B41FA5}">
                      <a16:colId xmlns:a16="http://schemas.microsoft.com/office/drawing/2014/main" val="20002"/>
                    </a:ext>
                  </a:extLst>
                </a:gridCol>
                <a:gridCol w="905051">
                  <a:extLst>
                    <a:ext uri="{9D8B030D-6E8A-4147-A177-3AD203B41FA5}">
                      <a16:colId xmlns:a16="http://schemas.microsoft.com/office/drawing/2014/main" val="20003"/>
                    </a:ext>
                  </a:extLst>
                </a:gridCol>
              </a:tblGrid>
              <a:tr h="52370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1-R</a:t>
                      </a:r>
                      <a:r>
                        <a:rPr kumimoji="0" lang="en-US" sz="2000" b="0" i="0" u="none" strike="noStrike" cap="none" normalizeH="0" baseline="30000" dirty="0">
                          <a:ln>
                            <a:noFill/>
                          </a:ln>
                          <a:solidFill>
                            <a:schemeClr val="tx1">
                              <a:lumMod val="75000"/>
                              <a:lumOff val="25000"/>
                            </a:schemeClr>
                          </a:solidFill>
                          <a:effectLst/>
                          <a:latin typeface="+mn-lt"/>
                        </a:rPr>
                        <a:t>2</a:t>
                      </a:r>
                      <a:r>
                        <a:rPr kumimoji="0" lang="en-US" sz="2000" b="0" i="0" u="none" strike="noStrike" cap="none" normalizeH="0" baseline="-25000" dirty="0">
                          <a:ln>
                            <a:noFill/>
                          </a:ln>
                          <a:solidFill>
                            <a:schemeClr val="tx1">
                              <a:lumMod val="75000"/>
                              <a:lumOff val="25000"/>
                            </a:schemeClr>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368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1-R</a:t>
                      </a:r>
                      <a:r>
                        <a:rPr kumimoji="0" lang="en-US" sz="2000" b="0" i="0" u="none" strike="noStrike" cap="none" normalizeH="0" baseline="30000" dirty="0">
                          <a:ln>
                            <a:noFill/>
                          </a:ln>
                          <a:solidFill>
                            <a:schemeClr val="tx1">
                              <a:lumMod val="75000"/>
                              <a:lumOff val="25000"/>
                            </a:schemeClr>
                          </a:solidFill>
                          <a:effectLst/>
                          <a:latin typeface="+mn-lt"/>
                        </a:rPr>
                        <a:t>2</a:t>
                      </a:r>
                      <a:r>
                        <a:rPr kumimoji="0" lang="en-US" sz="2000" b="0" i="0" u="none" strike="noStrike" cap="none" normalizeH="0" baseline="-25000" dirty="0">
                          <a:ln>
                            <a:noFill/>
                          </a:ln>
                          <a:solidFill>
                            <a:schemeClr val="tx1">
                              <a:lumMod val="75000"/>
                              <a:lumOff val="25000"/>
                            </a:schemeClr>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a</a:t>
                      </a:r>
                      <a:r>
                        <a:rPr kumimoji="0" lang="sr-Latn-CS" sz="2000" b="0" i="0" u="none" strike="noStrike" cap="none" normalizeH="0" baseline="-25000" dirty="0">
                          <a:ln>
                            <a:noFill/>
                          </a:ln>
                          <a:solidFill>
                            <a:schemeClr val="tx1">
                              <a:lumMod val="75000"/>
                              <a:lumOff val="25000"/>
                            </a:schemeClr>
                          </a:solidFill>
                          <a:effectLst/>
                          <a:latin typeface="+mn-lt"/>
                        </a:rPr>
                        <a:t>32</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74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1-R</a:t>
                      </a:r>
                      <a:r>
                        <a:rPr kumimoji="0" lang="en-US" sz="2000" b="0" i="0" u="none" strike="noStrike" cap="none" normalizeH="0" baseline="30000" dirty="0">
                          <a:ln>
                            <a:noFill/>
                          </a:ln>
                          <a:solidFill>
                            <a:schemeClr val="tx1">
                              <a:lumMod val="75000"/>
                              <a:lumOff val="25000"/>
                            </a:schemeClr>
                          </a:solidFill>
                          <a:effectLst/>
                          <a:latin typeface="+mn-lt"/>
                        </a:rPr>
                        <a:t>2</a:t>
                      </a:r>
                      <a:r>
                        <a:rPr kumimoji="0" lang="en-US" sz="2000" b="0" i="0" u="none" strike="noStrike" cap="none" normalizeH="0" baseline="-25000" dirty="0">
                          <a:ln>
                            <a:noFill/>
                          </a:ln>
                          <a:solidFill>
                            <a:schemeClr val="tx1">
                              <a:lumMod val="75000"/>
                              <a:lumOff val="25000"/>
                            </a:schemeClr>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sr-Latn-RS" sz="2000" b="0" i="0" u="none" strike="noStrike" cap="none" normalizeH="0" baseline="0" dirty="0">
                          <a:ln>
                            <a:noFill/>
                          </a:ln>
                          <a:solidFill>
                            <a:schemeClr val="tx1">
                              <a:lumMod val="75000"/>
                              <a:lumOff val="25000"/>
                            </a:schemeClr>
                          </a:solidFill>
                          <a:effectLst/>
                          <a:latin typeface="+mn-lt"/>
                        </a:rPr>
                        <a:t>0</a:t>
                      </a:r>
                      <a:endParaRPr kumimoji="0" lang="en-US" sz="2000" b="0" i="0" u="none" strike="noStrike" cap="none" normalizeH="0" baseline="-25000" dirty="0">
                        <a:ln>
                          <a:noFill/>
                        </a:ln>
                        <a:solidFill>
                          <a:schemeClr val="tx1">
                            <a:lumMod val="75000"/>
                            <a:lumOff val="25000"/>
                          </a:schemeClr>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rPr>
                        <a:t>1-R</a:t>
                      </a:r>
                      <a:r>
                        <a:rPr kumimoji="0" lang="en-US" sz="2000" b="0" i="0" u="none" strike="noStrike" cap="none" normalizeH="0" baseline="30000" dirty="0">
                          <a:ln>
                            <a:noFill/>
                          </a:ln>
                          <a:solidFill>
                            <a:schemeClr val="tx1">
                              <a:lumMod val="75000"/>
                              <a:lumOff val="25000"/>
                            </a:schemeClr>
                          </a:solidFill>
                          <a:effectLst/>
                          <a:latin typeface="+mn-lt"/>
                        </a:rPr>
                        <a:t>2</a:t>
                      </a:r>
                      <a:r>
                        <a:rPr kumimoji="0" lang="en-US" sz="2000" b="0" i="0" u="none" strike="noStrike" cap="none" normalizeH="0" baseline="-25000" dirty="0">
                          <a:ln>
                            <a:noFill/>
                          </a:ln>
                          <a:solidFill>
                            <a:schemeClr val="tx1">
                              <a:lumMod val="75000"/>
                              <a:lumOff val="25000"/>
                            </a:schemeClr>
                          </a:solidFill>
                          <a:effectLst/>
                          <a:latin typeface="+mn-lt"/>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39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sr-Latn-RS" altLang="en-US" dirty="0"/>
              <a:t>Implikacije modela</a:t>
            </a:r>
            <a:endParaRPr lang="en-US" altLang="en-US" dirty="0"/>
          </a:p>
        </p:txBody>
      </p:sp>
      <p:sp>
        <p:nvSpPr>
          <p:cNvPr id="29699" name="Rectangle 3"/>
          <p:cNvSpPr>
            <a:spLocks noGrp="1" noChangeArrowheads="1"/>
          </p:cNvSpPr>
          <p:nvPr>
            <p:ph idx="1"/>
          </p:nvPr>
        </p:nvSpPr>
        <p:spPr/>
        <p:txBody>
          <a:bodyPr>
            <a:normAutofit/>
          </a:bodyPr>
          <a:lstStyle/>
          <a:p>
            <a:r>
              <a:rPr lang="sr-Latn-CS" altLang="en-US" dirty="0"/>
              <a:t>Ako prihvatimo ove sasvim logične premise sa ciljem postizanja izračunljivosti pravog skora i skora greške onda:</a:t>
            </a:r>
          </a:p>
          <a:p>
            <a:pPr lvl="1"/>
            <a:r>
              <a:rPr lang="sr-Latn-CS" altLang="en-US" dirty="0"/>
              <a:t>Skorovi greške imaju međusobne </a:t>
            </a:r>
            <a:r>
              <a:rPr lang="sr-Latn-CS" altLang="en-US" dirty="0">
                <a:solidFill>
                  <a:srgbClr val="7030A0"/>
                </a:solidFill>
              </a:rPr>
              <a:t>nenulte</a:t>
            </a:r>
            <a:r>
              <a:rPr lang="sr-Latn-CS" altLang="en-US" dirty="0"/>
              <a:t> korelacije</a:t>
            </a:r>
          </a:p>
          <a:p>
            <a:pPr lvl="1"/>
            <a:r>
              <a:rPr lang="sr-Latn-CS" altLang="en-US" dirty="0"/>
              <a:t>Skorovi grešaka koreliraju sa pravim skorovima </a:t>
            </a:r>
            <a:r>
              <a:rPr lang="sr-Latn-CS" altLang="en-US" dirty="0">
                <a:solidFill>
                  <a:srgbClr val="7030A0"/>
                </a:solidFill>
              </a:rPr>
              <a:t>drugih</a:t>
            </a:r>
            <a:r>
              <a:rPr lang="sr-Latn-CS" altLang="en-US" dirty="0"/>
              <a:t> varijabli (parcijalne korelacije)</a:t>
            </a:r>
          </a:p>
          <a:p>
            <a:pPr lvl="1"/>
            <a:r>
              <a:rPr lang="sr-Latn-CS" altLang="en-US" dirty="0"/>
              <a:t>Ostaje jedino da pravi skor i skor greške </a:t>
            </a:r>
            <a:r>
              <a:rPr lang="sr-Latn-CS" altLang="en-US" dirty="0">
                <a:solidFill>
                  <a:srgbClr val="7030A0"/>
                </a:solidFill>
              </a:rPr>
              <a:t>jedne</a:t>
            </a:r>
            <a:r>
              <a:rPr lang="sr-Latn-CS" altLang="en-US" dirty="0"/>
              <a:t> </a:t>
            </a:r>
            <a:r>
              <a:rPr lang="sr-Latn-CS" altLang="en-US" dirty="0">
                <a:solidFill>
                  <a:srgbClr val="7030A0"/>
                </a:solidFill>
              </a:rPr>
              <a:t>varijable</a:t>
            </a:r>
            <a:r>
              <a:rPr lang="sr-Latn-CS" altLang="en-US" dirty="0"/>
              <a:t> međusobno ne koreliraju</a:t>
            </a:r>
            <a:endParaRPr lang="en-US" altLang="en-US" dirty="0"/>
          </a:p>
        </p:txBody>
      </p:sp>
    </p:spTree>
    <p:extLst>
      <p:ext uri="{BB962C8B-B14F-4D97-AF65-F5344CB8AC3E}">
        <p14:creationId xmlns:p14="http://schemas.microsoft.com/office/powerpoint/2010/main" val="3774360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sr-Latn-RS" altLang="en-US" dirty="0"/>
              <a:t>Implikacije </a:t>
            </a:r>
            <a:r>
              <a:rPr lang="sr-Latn-CS" altLang="en-US" dirty="0"/>
              <a:t>modela</a:t>
            </a:r>
            <a:endParaRPr lang="en-US" altLang="en-US" dirty="0"/>
          </a:p>
        </p:txBody>
      </p:sp>
      <p:sp>
        <p:nvSpPr>
          <p:cNvPr id="30723" name="Rectangle 3"/>
          <p:cNvSpPr>
            <a:spLocks noGrp="1" noChangeArrowheads="1"/>
          </p:cNvSpPr>
          <p:nvPr>
            <p:ph idx="1"/>
          </p:nvPr>
        </p:nvSpPr>
        <p:spPr/>
        <p:txBody>
          <a:bodyPr/>
          <a:lstStyle/>
          <a:p>
            <a:pPr eaLnBrk="1" hangingPunct="1">
              <a:lnSpc>
                <a:spcPct val="90000"/>
              </a:lnSpc>
            </a:pPr>
            <a:r>
              <a:rPr lang="sr-Latn-CS" altLang="en-US" dirty="0"/>
              <a:t>Ali kada broj varijabli teži beskonačnosti –&gt; </a:t>
            </a:r>
            <a:r>
              <a:rPr lang="sr-Latn-CS" altLang="en-US" dirty="0" err="1"/>
              <a:t>kovarijanse</a:t>
            </a:r>
            <a:r>
              <a:rPr lang="sr-Latn-CS" altLang="en-US" dirty="0"/>
              <a:t> grešaka teže nuli – što je pretpostavka klasične </a:t>
            </a:r>
            <a:r>
              <a:rPr lang="sr-Latn-CS" altLang="en-US" dirty="0" err="1"/>
              <a:t>testovne</a:t>
            </a:r>
            <a:r>
              <a:rPr lang="sr-Latn-CS" altLang="en-US" dirty="0"/>
              <a:t> teorije (modela paralelnih indikatora) </a:t>
            </a:r>
          </a:p>
          <a:p>
            <a:pPr eaLnBrk="1" hangingPunct="1">
              <a:lnSpc>
                <a:spcPct val="90000"/>
              </a:lnSpc>
            </a:pPr>
            <a:r>
              <a:rPr lang="sr-Latn-CS" altLang="en-US" dirty="0"/>
              <a:t>Drugim rečima - klasična teorija merenja je specijalni slučaj Guttmanovog modela merenja kada broj stavki teži beskonačnosti</a:t>
            </a:r>
            <a:endParaRPr lang="en-US" altLang="en-US" dirty="0"/>
          </a:p>
        </p:txBody>
      </p:sp>
    </p:spTree>
    <p:extLst>
      <p:ext uri="{BB962C8B-B14F-4D97-AF65-F5344CB8AC3E}">
        <p14:creationId xmlns:p14="http://schemas.microsoft.com/office/powerpoint/2010/main" val="1882041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3000" r="-3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sr-Latn-RS" dirty="0"/>
              <a:t>Hvala na pažnji!</a:t>
            </a:r>
            <a:endParaRPr lang="en-US" dirty="0"/>
          </a:p>
        </p:txBody>
      </p:sp>
      <p:sp>
        <p:nvSpPr>
          <p:cNvPr id="5" name="Subtitle 4"/>
          <p:cNvSpPr>
            <a:spLocks noGrp="1"/>
          </p:cNvSpPr>
          <p:nvPr>
            <p:ph type="subTitle" idx="1"/>
          </p:nvPr>
        </p:nvSpPr>
        <p:spPr/>
        <p:txBody>
          <a:bodyPr/>
          <a:lstStyle/>
          <a:p>
            <a:pPr algn="ctr"/>
            <a:r>
              <a:rPr lang="sr-Latn-RS" dirty="0">
                <a:solidFill>
                  <a:schemeClr val="tx1"/>
                </a:solidFill>
              </a:rPr>
              <a:t>Pitanja?</a:t>
            </a:r>
            <a:endParaRPr lang="en-US" dirty="0">
              <a:solidFill>
                <a:schemeClr val="tx1"/>
              </a:solidFill>
            </a:endParaRPr>
          </a:p>
        </p:txBody>
      </p:sp>
    </p:spTree>
    <p:extLst>
      <p:ext uri="{BB962C8B-B14F-4D97-AF65-F5344CB8AC3E}">
        <p14:creationId xmlns:p14="http://schemas.microsoft.com/office/powerpoint/2010/main" val="398434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Model paralelnih indikatora</a:t>
            </a:r>
            <a:endParaRPr lang="en-US" dirty="0"/>
          </a:p>
        </p:txBody>
      </p:sp>
      <p:sp>
        <p:nvSpPr>
          <p:cNvPr id="9" name="Content Placeholder 8">
            <a:extLst>
              <a:ext uri="{FF2B5EF4-FFF2-40B4-BE49-F238E27FC236}">
                <a16:creationId xmlns:a16="http://schemas.microsoft.com/office/drawing/2014/main" id="{D0A30DF1-081B-956D-C591-4AFF8602E81E}"/>
              </a:ext>
            </a:extLst>
          </p:cNvPr>
          <p:cNvSpPr>
            <a:spLocks noGrp="1"/>
          </p:cNvSpPr>
          <p:nvPr>
            <p:ph idx="1"/>
          </p:nvPr>
        </p:nvSpPr>
        <p:spPr/>
        <p:txBody>
          <a:bodyPr>
            <a:normAutofit/>
          </a:bodyPr>
          <a:lstStyle/>
          <a:p>
            <a:r>
              <a:rPr lang="sr-Latn-RS" dirty="0"/>
              <a:t>Postoje i manje strogi modeli – što model ima manje pretpostavki, veća verovatnoća da odgovara realnim situacijama testiranja</a:t>
            </a:r>
          </a:p>
          <a:p>
            <a:r>
              <a:rPr lang="sr-Latn-RS" dirty="0"/>
              <a:t>Model </a:t>
            </a:r>
            <a:r>
              <a:rPr lang="sr-Latn-RS" dirty="0" err="1"/>
              <a:t>tau</a:t>
            </a:r>
            <a:r>
              <a:rPr lang="sr-Latn-RS" dirty="0"/>
              <a:t>-ekvivalentnih indikatora</a:t>
            </a:r>
          </a:p>
          <a:p>
            <a:pPr lvl="1"/>
            <a:r>
              <a:rPr lang="sr-Latn-RS" dirty="0" err="1"/>
              <a:t>Tau</a:t>
            </a:r>
            <a:r>
              <a:rPr lang="sr-Latn-RS" dirty="0"/>
              <a:t> je T, odnosno pravi skor</a:t>
            </a:r>
          </a:p>
          <a:p>
            <a:pPr lvl="1"/>
            <a:r>
              <a:rPr lang="sr-Latn-RS" dirty="0"/>
              <a:t>Pretpostavka je samo da je pravi skor isti za sve </a:t>
            </a:r>
            <a:r>
              <a:rPr lang="sr-Latn-RS" dirty="0" err="1"/>
              <a:t>ajteme</a:t>
            </a:r>
            <a:endParaRPr lang="sr-Latn-RS" dirty="0"/>
          </a:p>
          <a:p>
            <a:pPr lvl="1"/>
            <a:r>
              <a:rPr lang="sr-Latn-RS" dirty="0"/>
              <a:t>Ali da li je svaki </a:t>
            </a:r>
            <a:r>
              <a:rPr lang="sr-Latn-RS" dirty="0" err="1"/>
              <a:t>ajtem</a:t>
            </a:r>
            <a:r>
              <a:rPr lang="sr-Latn-RS" dirty="0"/>
              <a:t> jednako dobar indikator </a:t>
            </a:r>
            <a:r>
              <a:rPr lang="sr-Latn-RS" dirty="0" err="1"/>
              <a:t>konstrukta</a:t>
            </a:r>
            <a:r>
              <a:rPr lang="sr-Latn-RS" dirty="0"/>
              <a:t>?</a:t>
            </a:r>
          </a:p>
          <a:p>
            <a:r>
              <a:rPr lang="sr-Latn-RS" dirty="0" err="1"/>
              <a:t>Kongenerički</a:t>
            </a:r>
            <a:r>
              <a:rPr lang="sr-Latn-RS" dirty="0"/>
              <a:t> model</a:t>
            </a:r>
          </a:p>
          <a:p>
            <a:pPr lvl="1"/>
            <a:r>
              <a:rPr lang="sr-Latn-RS" dirty="0"/>
              <a:t>Pretpostavka je samo da svi </a:t>
            </a:r>
            <a:r>
              <a:rPr lang="sr-Latn-RS" dirty="0" err="1"/>
              <a:t>ajtemi</a:t>
            </a:r>
            <a:r>
              <a:rPr lang="sr-Latn-RS" dirty="0"/>
              <a:t> predstavljaju indikatore istog </a:t>
            </a:r>
            <a:r>
              <a:rPr lang="sr-Latn-RS" dirty="0" err="1"/>
              <a:t>konstrukta</a:t>
            </a:r>
            <a:endParaRPr lang="sr-Latn-RS" dirty="0"/>
          </a:p>
          <a:p>
            <a:pPr lvl="1"/>
            <a:r>
              <a:rPr lang="sr-Latn-RS" dirty="0" err="1"/>
              <a:t>McDonald’s</a:t>
            </a:r>
            <a:r>
              <a:rPr lang="sr-Latn-RS" dirty="0"/>
              <a:t> omega koeficijent</a:t>
            </a:r>
          </a:p>
          <a:p>
            <a:r>
              <a:rPr lang="sr-Latn-RS" dirty="0" err="1"/>
              <a:t>Gutmanov</a:t>
            </a:r>
            <a:r>
              <a:rPr lang="sr-Latn-RS" dirty="0"/>
              <a:t> model</a:t>
            </a:r>
          </a:p>
        </p:txBody>
      </p:sp>
    </p:spTree>
    <p:extLst>
      <p:ext uri="{BB962C8B-B14F-4D97-AF65-F5344CB8AC3E}">
        <p14:creationId xmlns:p14="http://schemas.microsoft.com/office/powerpoint/2010/main" val="260392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lIns="92075" tIns="46038" rIns="92075" bIns="46038"/>
          <a:lstStyle/>
          <a:p>
            <a:pPr eaLnBrk="1" hangingPunct="1"/>
            <a:r>
              <a:rPr lang="sr-Latn-CS" altLang="en-US" dirty="0"/>
              <a:t>Gutmanov model</a:t>
            </a:r>
            <a:endParaRPr lang="en-US" altLang="en-US" dirty="0"/>
          </a:p>
        </p:txBody>
      </p:sp>
      <p:sp>
        <p:nvSpPr>
          <p:cNvPr id="80899" name="Rectangle 3"/>
          <p:cNvSpPr>
            <a:spLocks noGrp="1" noChangeArrowheads="1"/>
          </p:cNvSpPr>
          <p:nvPr>
            <p:ph idx="1"/>
          </p:nvPr>
        </p:nvSpPr>
        <p:spPr/>
        <p:txBody>
          <a:bodyPr/>
          <a:lstStyle/>
          <a:p>
            <a:pPr eaLnBrk="1" hangingPunct="1"/>
            <a:r>
              <a:rPr lang="sr-Latn-CS" altLang="en-US" dirty="0"/>
              <a:t>Pravi skor je </a:t>
            </a:r>
            <a:r>
              <a:rPr lang="sr-Latn-CS" altLang="en-US" dirty="0">
                <a:solidFill>
                  <a:srgbClr val="00B050"/>
                </a:solidFill>
              </a:rPr>
              <a:t>imaž</a:t>
            </a:r>
            <a:r>
              <a:rPr lang="sr-Latn-CS" altLang="en-US" dirty="0"/>
              <a:t>, a skor greške </a:t>
            </a:r>
            <a:r>
              <a:rPr lang="sr-Latn-CS" altLang="en-US" dirty="0">
                <a:solidFill>
                  <a:srgbClr val="FF0000"/>
                </a:solidFill>
              </a:rPr>
              <a:t>anti-imaž</a:t>
            </a:r>
          </a:p>
          <a:p>
            <a:pPr eaLnBrk="1" hangingPunct="1"/>
            <a:r>
              <a:rPr lang="sr-Latn-CS" altLang="en-US" dirty="0">
                <a:solidFill>
                  <a:srgbClr val="00B050"/>
                </a:solidFill>
              </a:rPr>
              <a:t>Imaž</a:t>
            </a:r>
            <a:r>
              <a:rPr lang="sr-Latn-CS" altLang="en-US" dirty="0"/>
              <a:t> je </a:t>
            </a:r>
            <a:r>
              <a:rPr lang="sr-Latn-CS" altLang="en-US" dirty="0">
                <a:solidFill>
                  <a:srgbClr val="00B050"/>
                </a:solidFill>
              </a:rPr>
              <a:t>proporcija varijanse </a:t>
            </a:r>
            <a:r>
              <a:rPr lang="sr-Latn-CS" altLang="en-US" dirty="0"/>
              <a:t>neke varijable koju je moguće predvideti na osnovu n-1 preostalih varijabli u skupu </a:t>
            </a:r>
          </a:p>
          <a:p>
            <a:pPr lvl="1"/>
            <a:r>
              <a:rPr lang="sr-Latn-CS" altLang="en-US" dirty="0"/>
              <a:t>Onaj deo koji se „ogleda“ u drugim varijablama</a:t>
            </a:r>
          </a:p>
          <a:p>
            <a:pPr eaLnBrk="1" hangingPunct="1"/>
            <a:r>
              <a:rPr lang="sr-Latn-CS" altLang="en-US" dirty="0"/>
              <a:t>Kako bismo statistički mogli da izrazimo </a:t>
            </a:r>
            <a:r>
              <a:rPr lang="sr-Latn-CS" altLang="en-US" dirty="0" err="1"/>
              <a:t>imaž</a:t>
            </a:r>
            <a:r>
              <a:rPr lang="sr-Latn-CS" altLang="en-US" dirty="0"/>
              <a:t>?</a:t>
            </a:r>
          </a:p>
          <a:p>
            <a:pPr lvl="1"/>
            <a:r>
              <a:rPr lang="sr-Latn-CS" altLang="en-US" dirty="0"/>
              <a:t>Statistički to je </a:t>
            </a:r>
            <a:r>
              <a:rPr lang="sr-Latn-CS" altLang="en-US" dirty="0">
                <a:solidFill>
                  <a:srgbClr val="00B050"/>
                </a:solidFill>
              </a:rPr>
              <a:t>multiplo R</a:t>
            </a:r>
            <a:r>
              <a:rPr lang="sr-Latn-CS" altLang="en-US" baseline="30000" dirty="0">
                <a:solidFill>
                  <a:srgbClr val="00B050"/>
                </a:solidFill>
              </a:rPr>
              <a:t>2 </a:t>
            </a:r>
            <a:r>
              <a:rPr lang="sr-Latn-CS" altLang="en-US" dirty="0">
                <a:solidFill>
                  <a:srgbClr val="00B050"/>
                </a:solidFill>
              </a:rPr>
              <a:t> </a:t>
            </a:r>
          </a:p>
          <a:p>
            <a:pPr eaLnBrk="1" hangingPunct="1"/>
            <a:r>
              <a:rPr lang="sr-Latn-CS" altLang="en-US" dirty="0">
                <a:solidFill>
                  <a:srgbClr val="FF0000"/>
                </a:solidFill>
              </a:rPr>
              <a:t>Anti-</a:t>
            </a:r>
            <a:r>
              <a:rPr lang="sr-Latn-CS" altLang="en-US" dirty="0" err="1">
                <a:solidFill>
                  <a:srgbClr val="FF0000"/>
                </a:solidFill>
              </a:rPr>
              <a:t>imaž</a:t>
            </a:r>
            <a:r>
              <a:rPr lang="sr-Latn-CS" altLang="en-US" dirty="0"/>
              <a:t> je preostala varijansa, ona koja ne može da se objasni na osnovu drugih varijabli u skupu</a:t>
            </a:r>
          </a:p>
          <a:p>
            <a:pPr eaLnBrk="1" hangingPunct="1"/>
            <a:r>
              <a:rPr lang="sr-Latn-CS" altLang="en-US" dirty="0"/>
              <a:t>Kako bismo nju izrazili </a:t>
            </a:r>
            <a:r>
              <a:rPr lang="sr-Latn-CS" altLang="en-US" dirty="0" err="1"/>
              <a:t>statstički</a:t>
            </a:r>
            <a:r>
              <a:rPr lang="sr-Latn-CS" altLang="en-US" dirty="0"/>
              <a:t>?</a:t>
            </a:r>
          </a:p>
          <a:p>
            <a:pPr lvl="1"/>
            <a:r>
              <a:rPr lang="sr-Latn-RS" altLang="en-US" dirty="0"/>
              <a:t>To je </a:t>
            </a:r>
            <a:r>
              <a:rPr lang="sr-Latn-CS" altLang="en-US" dirty="0">
                <a:solidFill>
                  <a:srgbClr val="FF0000"/>
                </a:solidFill>
              </a:rPr>
              <a:t>1- R</a:t>
            </a:r>
            <a:r>
              <a:rPr lang="sr-Latn-CS" altLang="en-US" baseline="30000" dirty="0">
                <a:solidFill>
                  <a:srgbClr val="FF0000"/>
                </a:solidFill>
              </a:rPr>
              <a:t>2</a:t>
            </a:r>
          </a:p>
        </p:txBody>
      </p:sp>
    </p:spTree>
    <p:extLst>
      <p:ext uri="{BB962C8B-B14F-4D97-AF65-F5344CB8AC3E}">
        <p14:creationId xmlns:p14="http://schemas.microsoft.com/office/powerpoint/2010/main" val="29701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lIns="92075" tIns="46038" rIns="92075" bIns="46038"/>
          <a:lstStyle/>
          <a:p>
            <a:pPr eaLnBrk="1" hangingPunct="1"/>
            <a:r>
              <a:rPr lang="sr-Latn-CS" altLang="en-US" dirty="0"/>
              <a:t>Gutmanov model</a:t>
            </a:r>
            <a:endParaRPr lang="en-US" altLang="en-US" dirty="0"/>
          </a:p>
        </p:txBody>
      </p:sp>
      <p:sp>
        <p:nvSpPr>
          <p:cNvPr id="80899" name="Rectangle 3"/>
          <p:cNvSpPr>
            <a:spLocks noGrp="1" noChangeArrowheads="1"/>
          </p:cNvSpPr>
          <p:nvPr>
            <p:ph idx="1"/>
          </p:nvPr>
        </p:nvSpPr>
        <p:spPr/>
        <p:txBody>
          <a:bodyPr/>
          <a:lstStyle/>
          <a:p>
            <a:pPr eaLnBrk="1" hangingPunct="1"/>
            <a:r>
              <a:rPr lang="sr-Latn-CS" altLang="en-US" dirty="0"/>
              <a:t>Pravi skor je </a:t>
            </a:r>
            <a:r>
              <a:rPr lang="sr-Latn-CS" altLang="en-US" dirty="0">
                <a:solidFill>
                  <a:srgbClr val="00B050"/>
                </a:solidFill>
              </a:rPr>
              <a:t>imaž</a:t>
            </a:r>
            <a:r>
              <a:rPr lang="sr-Latn-CS" altLang="en-US" dirty="0"/>
              <a:t>, a skor greške </a:t>
            </a:r>
            <a:r>
              <a:rPr lang="sr-Latn-CS" altLang="en-US" dirty="0">
                <a:solidFill>
                  <a:srgbClr val="FF0000"/>
                </a:solidFill>
              </a:rPr>
              <a:t>anti-</a:t>
            </a:r>
            <a:r>
              <a:rPr lang="sr-Latn-CS" altLang="en-US" dirty="0" err="1">
                <a:solidFill>
                  <a:srgbClr val="FF0000"/>
                </a:solidFill>
              </a:rPr>
              <a:t>imaž</a:t>
            </a:r>
            <a:endParaRPr lang="sr-Latn-CS" altLang="en-US" dirty="0"/>
          </a:p>
          <a:p>
            <a:r>
              <a:rPr lang="sr-Latn-CS" altLang="en-US" dirty="0"/>
              <a:t>Na primer, ako imamo test znanja iz </a:t>
            </a:r>
            <a:r>
              <a:rPr lang="sr-Latn-CS" altLang="en-US" dirty="0" err="1"/>
              <a:t>psihometrije</a:t>
            </a:r>
            <a:r>
              <a:rPr lang="sr-Latn-CS" altLang="en-US" dirty="0"/>
              <a:t>:</a:t>
            </a:r>
          </a:p>
          <a:p>
            <a:pPr lvl="1"/>
            <a:r>
              <a:rPr lang="sr-Latn-CS" altLang="en-US" dirty="0" err="1">
                <a:solidFill>
                  <a:srgbClr val="00B050"/>
                </a:solidFill>
              </a:rPr>
              <a:t>Imaž</a:t>
            </a:r>
            <a:r>
              <a:rPr lang="sr-Latn-CS" altLang="en-US" dirty="0"/>
              <a:t> je onaj procenat (proporcija) varijanse pitanja „Šta je ICC?“ koji možemo da predvidimo na osnovu odgovora na sva druga pitanja iz testa, npr. „Koji obrazac daje donju granicu pouzdanosti?“ ili „Koja je prva faza u konstrukciji novog mernog instrumenta?“</a:t>
            </a:r>
          </a:p>
          <a:p>
            <a:pPr lvl="1"/>
            <a:r>
              <a:rPr lang="sr-Latn-CS" altLang="en-US" dirty="0">
                <a:solidFill>
                  <a:srgbClr val="FF0000"/>
                </a:solidFill>
              </a:rPr>
              <a:t>Anti-</a:t>
            </a:r>
            <a:r>
              <a:rPr lang="sr-Latn-CS" altLang="en-US" dirty="0" err="1">
                <a:solidFill>
                  <a:srgbClr val="FF0000"/>
                </a:solidFill>
              </a:rPr>
              <a:t>imaž</a:t>
            </a:r>
            <a:r>
              <a:rPr lang="sr-Latn-CS" altLang="en-US" dirty="0"/>
              <a:t> je procenat (proporcija) varijanse pitanja „Šta je ICC?“ koji se ne može predvideti na osnovu svih drugih pitanja u testu</a:t>
            </a:r>
          </a:p>
          <a:p>
            <a:pPr eaLnBrk="1" hangingPunct="1"/>
            <a:endParaRPr lang="en-US" altLang="en-US" baseline="30000" dirty="0">
              <a:solidFill>
                <a:srgbClr val="FF0000"/>
              </a:solidFill>
            </a:endParaRPr>
          </a:p>
        </p:txBody>
      </p:sp>
    </p:spTree>
    <p:extLst>
      <p:ext uri="{BB962C8B-B14F-4D97-AF65-F5344CB8AC3E}">
        <p14:creationId xmlns:p14="http://schemas.microsoft.com/office/powerpoint/2010/main" val="7105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RS" dirty="0"/>
              <a:t>Gutmanov model</a:t>
            </a:r>
            <a:endParaRPr lang="en-US" dirty="0"/>
          </a:p>
        </p:txBody>
      </p:sp>
      <p:sp>
        <p:nvSpPr>
          <p:cNvPr id="10243" name="Rectangle 3"/>
          <p:cNvSpPr>
            <a:spLocks noGrp="1" noChangeArrowheads="1"/>
          </p:cNvSpPr>
          <p:nvPr>
            <p:ph idx="1"/>
          </p:nvPr>
        </p:nvSpPr>
        <p:spPr/>
        <p:txBody>
          <a:bodyPr/>
          <a:lstStyle/>
          <a:p>
            <a:r>
              <a:rPr lang="sr-Latn-RS" altLang="en-US" dirty="0"/>
              <a:t>Isto važi i ako p</a:t>
            </a:r>
            <a:r>
              <a:rPr lang="en-GB" altLang="en-US" dirty="0"/>
              <a:t>o</a:t>
            </a:r>
            <a:r>
              <a:rPr lang="sr-Latn-RS" altLang="en-US" dirty="0"/>
              <a:t>s</a:t>
            </a:r>
            <a:r>
              <a:rPr lang="en-GB" altLang="en-US" dirty="0" err="1"/>
              <a:t>matramo</a:t>
            </a:r>
            <a:r>
              <a:rPr lang="en-GB" altLang="en-US" dirty="0"/>
              <a:t> </a:t>
            </a:r>
            <a:r>
              <a:rPr lang="en-GB" altLang="en-US" dirty="0" err="1"/>
              <a:t>rezultat</a:t>
            </a:r>
            <a:r>
              <a:rPr lang="en-GB" altLang="en-US" dirty="0"/>
              <a:t> </a:t>
            </a:r>
            <a:r>
              <a:rPr lang="sr-Latn-RS" altLang="en-US" dirty="0"/>
              <a:t>bilo kog </a:t>
            </a:r>
            <a:r>
              <a:rPr lang="en-GB" altLang="en-US" dirty="0" err="1">
                <a:solidFill>
                  <a:srgbClr val="7030A0"/>
                </a:solidFill>
              </a:rPr>
              <a:t>ispitanika</a:t>
            </a:r>
            <a:endParaRPr lang="sr-Latn-CS" altLang="en-US" dirty="0">
              <a:solidFill>
                <a:srgbClr val="7030A0"/>
              </a:solidFill>
            </a:endParaRPr>
          </a:p>
          <a:p>
            <a:r>
              <a:rPr lang="sr-Latn-CS" altLang="en-US" dirty="0"/>
              <a:t>Njegov rezultat na svakoj varijabli može se razložiti na:</a:t>
            </a:r>
          </a:p>
          <a:p>
            <a:pPr lvl="1"/>
            <a:r>
              <a:rPr lang="sr-Latn-CS" altLang="en-US" dirty="0"/>
              <a:t>Rezultat predviđen na osnovu odgovora na preostalim varijablama – </a:t>
            </a:r>
            <a:r>
              <a:rPr lang="sr-Latn-CS" altLang="en-US" dirty="0">
                <a:solidFill>
                  <a:srgbClr val="00B050"/>
                </a:solidFill>
              </a:rPr>
              <a:t>imaž</a:t>
            </a:r>
          </a:p>
          <a:p>
            <a:pPr lvl="1"/>
            <a:r>
              <a:rPr lang="sr-Latn-CS" altLang="en-US" dirty="0"/>
              <a:t>Nepredviđeni deo – </a:t>
            </a:r>
            <a:r>
              <a:rPr lang="sr-Latn-CS" altLang="en-US" dirty="0">
                <a:solidFill>
                  <a:srgbClr val="FF0000"/>
                </a:solidFill>
              </a:rPr>
              <a:t>anti-imaž</a:t>
            </a:r>
          </a:p>
        </p:txBody>
      </p:sp>
    </p:spTree>
    <p:extLst>
      <p:ext uri="{BB962C8B-B14F-4D97-AF65-F5344CB8AC3E}">
        <p14:creationId xmlns:p14="http://schemas.microsoft.com/office/powerpoint/2010/main" val="420660664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1496</TotalTime>
  <Words>2766</Words>
  <Application>Microsoft Office PowerPoint</Application>
  <PresentationFormat>On-screen Show (4:3)</PresentationFormat>
  <Paragraphs>624</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Wingdings</vt:lpstr>
      <vt:lpstr>Retrospect</vt:lpstr>
      <vt:lpstr>Gutmanova teorija</vt:lpstr>
      <vt:lpstr>Metrijske karakteristike testa</vt:lpstr>
      <vt:lpstr>Model klasične testne teorije</vt:lpstr>
      <vt:lpstr>Model klasične testne teorije</vt:lpstr>
      <vt:lpstr>Model paralelnih indikatora</vt:lpstr>
      <vt:lpstr>Model paralelnih indikatora</vt:lpstr>
      <vt:lpstr>Gutmanov model</vt:lpstr>
      <vt:lpstr>Gutmanov model</vt:lpstr>
      <vt:lpstr>Gutmanov model</vt:lpstr>
      <vt:lpstr>Gutmanov model</vt:lpstr>
      <vt:lpstr>Matrični zapis</vt:lpstr>
      <vt:lpstr>Matrični zapis</vt:lpstr>
      <vt:lpstr>Matrični zapis</vt:lpstr>
      <vt:lpstr>Imaž i anti-imaž u SPSS-u</vt:lpstr>
      <vt:lpstr>Sirovi skorovi</vt:lpstr>
      <vt:lpstr>Standardizovani skorovi</vt:lpstr>
      <vt:lpstr>Standardizovani skorovi</vt:lpstr>
      <vt:lpstr>Kreiranje imaža i anti-imaža varijable</vt:lpstr>
      <vt:lpstr>Matrica imaž skorova</vt:lpstr>
      <vt:lpstr>Matrica imaž skorova</vt:lpstr>
      <vt:lpstr>Matrica anti-imaž skorova</vt:lpstr>
      <vt:lpstr>Z skorovi, imaž i anti-imaž</vt:lpstr>
      <vt:lpstr>Z skorovi, imaž i anti-imaž</vt:lpstr>
      <vt:lpstr>Z skorovi, imaž i anti-imaž</vt:lpstr>
      <vt:lpstr>Z skorovi, imaž i anti-imaž</vt:lpstr>
      <vt:lpstr>Pauza za pitanja!</vt:lpstr>
      <vt:lpstr>Matrica korelacija</vt:lpstr>
      <vt:lpstr>Matrica korelacija</vt:lpstr>
      <vt:lpstr>Matrica korelacija</vt:lpstr>
      <vt:lpstr>Matrica korelacija</vt:lpstr>
      <vt:lpstr>Kovarijansa imaža</vt:lpstr>
      <vt:lpstr>Kovarijansa imaža</vt:lpstr>
      <vt:lpstr>Kovarijansa imaža</vt:lpstr>
      <vt:lpstr>Kovarijansa anti-imaža</vt:lpstr>
      <vt:lpstr>Kovarijansa anti-imaža</vt:lpstr>
      <vt:lpstr>Kovarijansa anti-imaža</vt:lpstr>
      <vt:lpstr>Kovarijansa anti-imaža</vt:lpstr>
      <vt:lpstr>Razlaganje matrice kovarijansi</vt:lpstr>
      <vt:lpstr>Kovarijansa u SPSS-u</vt:lpstr>
      <vt:lpstr>Kovarijansa u SPSS-u</vt:lpstr>
      <vt:lpstr>Kovarijansa Z skorova </vt:lpstr>
      <vt:lpstr>Kovarijansa Z skorova </vt:lpstr>
      <vt:lpstr>Kovarijansa Z skorova </vt:lpstr>
      <vt:lpstr>Kovarijansa imaž skorova</vt:lpstr>
      <vt:lpstr>Kovarijansa imaž skorova</vt:lpstr>
      <vt:lpstr>Kovarijansa imaž skorova</vt:lpstr>
      <vt:lpstr>Kovarijansa imaž skorova</vt:lpstr>
      <vt:lpstr>Kovarijansa imaž skorova</vt:lpstr>
      <vt:lpstr>Kovarijansa anti-imaž skorova</vt:lpstr>
      <vt:lpstr>Kovarijansa anti-imaž skorova</vt:lpstr>
      <vt:lpstr>Kovarijansa anti-imaž skorova</vt:lpstr>
      <vt:lpstr>Kovarijansa anti-imaž skorova</vt:lpstr>
      <vt:lpstr>Gutmanova teorema</vt:lpstr>
      <vt:lpstr>Kovarijansa imaža</vt:lpstr>
      <vt:lpstr>Kovarijansa anti-imaža</vt:lpstr>
      <vt:lpstr>Implikacije modela</vt:lpstr>
      <vt:lpstr>Implikacije modela</vt:lpstr>
      <vt:lpstr>Hvala na pažnji!</vt:lpstr>
    </vt:vector>
  </TitlesOfParts>
  <Company>JP PTT saobracaja "Srbija"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Gutmanova teorija</dc:title>
  <dc:creator>Danka Purić</dc:creator>
  <cp:lastModifiedBy>Danka Purić</cp:lastModifiedBy>
  <cp:revision>241</cp:revision>
  <dcterms:created xsi:type="dcterms:W3CDTF">2019-11-15T14:24:18Z</dcterms:created>
  <dcterms:modified xsi:type="dcterms:W3CDTF">2023-11-18T12:42:07Z</dcterms:modified>
</cp:coreProperties>
</file>