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88" r:id="rId4"/>
    <p:sldId id="270" r:id="rId5"/>
    <p:sldId id="289" r:id="rId6"/>
    <p:sldId id="290" r:id="rId7"/>
    <p:sldId id="257" r:id="rId8"/>
    <p:sldId id="258" r:id="rId9"/>
    <p:sldId id="261" r:id="rId10"/>
    <p:sldId id="262" r:id="rId11"/>
    <p:sldId id="263" r:id="rId12"/>
    <p:sldId id="264" r:id="rId13"/>
    <p:sldId id="291" r:id="rId14"/>
    <p:sldId id="260" r:id="rId15"/>
    <p:sldId id="269" r:id="rId16"/>
    <p:sldId id="266" r:id="rId17"/>
    <p:sldId id="267" r:id="rId18"/>
    <p:sldId id="268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E6D402-3031-428B-975F-BD8A44F16715}" type="doc">
      <dgm:prSet loTypeId="urn:microsoft.com/office/officeart/2005/8/layout/process2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sr-Latn-RS"/>
        </a:p>
      </dgm:t>
    </dgm:pt>
    <dgm:pt modelId="{30C49A0F-A666-4295-B796-FC3D4D5EB2F1}">
      <dgm:prSet phldrT="[Text]"/>
      <dgm:spPr/>
      <dgm:t>
        <a:bodyPr/>
        <a:lstStyle/>
        <a:p>
          <a:r>
            <a:rPr lang="sr-Latn-RS" dirty="0"/>
            <a:t>Formiranje grupa i izbor teme</a:t>
          </a:r>
        </a:p>
      </dgm:t>
    </dgm:pt>
    <dgm:pt modelId="{EB176C57-C37D-4F51-BA17-E040A23C633D}" type="parTrans" cxnId="{2B0D0E73-5C0B-4B5E-9769-A50FE07F5D2F}">
      <dgm:prSet/>
      <dgm:spPr/>
      <dgm:t>
        <a:bodyPr/>
        <a:lstStyle/>
        <a:p>
          <a:endParaRPr lang="sr-Latn-RS"/>
        </a:p>
      </dgm:t>
    </dgm:pt>
    <dgm:pt modelId="{DEB0085E-A742-4104-8247-E6C8F1B7A9F0}" type="sibTrans" cxnId="{2B0D0E73-5C0B-4B5E-9769-A50FE07F5D2F}">
      <dgm:prSet/>
      <dgm:spPr/>
      <dgm:t>
        <a:bodyPr/>
        <a:lstStyle/>
        <a:p>
          <a:endParaRPr lang="sr-Latn-RS"/>
        </a:p>
      </dgm:t>
    </dgm:pt>
    <dgm:pt modelId="{0CF925CE-FC62-48A0-84A0-601D0039F14C}">
      <dgm:prSet phldrT="[Text]"/>
      <dgm:spPr/>
      <dgm:t>
        <a:bodyPr/>
        <a:lstStyle/>
        <a:p>
          <a:r>
            <a:rPr lang="sr-Latn-RS" dirty="0"/>
            <a:t>Pregled literature i pisanje teorijskog okvira</a:t>
          </a:r>
        </a:p>
      </dgm:t>
    </dgm:pt>
    <dgm:pt modelId="{FA9D2209-2158-4B41-A777-CF70340025E1}" type="parTrans" cxnId="{930F3C92-4E31-44CA-8E34-132F6244F8FC}">
      <dgm:prSet/>
      <dgm:spPr/>
      <dgm:t>
        <a:bodyPr/>
        <a:lstStyle/>
        <a:p>
          <a:endParaRPr lang="sr-Latn-RS"/>
        </a:p>
      </dgm:t>
    </dgm:pt>
    <dgm:pt modelId="{1246766A-B1EF-4C45-9095-FA6461665730}" type="sibTrans" cxnId="{930F3C92-4E31-44CA-8E34-132F6244F8FC}">
      <dgm:prSet/>
      <dgm:spPr/>
      <dgm:t>
        <a:bodyPr/>
        <a:lstStyle/>
        <a:p>
          <a:endParaRPr lang="sr-Latn-RS"/>
        </a:p>
      </dgm:t>
    </dgm:pt>
    <dgm:pt modelId="{1EEA6CD2-3405-4519-86A1-334A8D148B48}">
      <dgm:prSet phldrT="[Text]"/>
      <dgm:spPr/>
      <dgm:t>
        <a:bodyPr/>
        <a:lstStyle/>
        <a:p>
          <a:r>
            <a:rPr lang="sr-Latn-RS" dirty="0"/>
            <a:t>Pravljenje instrumenta</a:t>
          </a:r>
        </a:p>
      </dgm:t>
    </dgm:pt>
    <dgm:pt modelId="{FBD329C6-1BF6-40A7-BBC4-FD07DFF23FD7}" type="parTrans" cxnId="{9D509250-4C0F-4739-88C3-E9D5085ADA9F}">
      <dgm:prSet/>
      <dgm:spPr/>
      <dgm:t>
        <a:bodyPr/>
        <a:lstStyle/>
        <a:p>
          <a:endParaRPr lang="sr-Latn-RS"/>
        </a:p>
      </dgm:t>
    </dgm:pt>
    <dgm:pt modelId="{4DB7775C-D226-4EB3-8ED8-7BFED3BB7406}" type="sibTrans" cxnId="{9D509250-4C0F-4739-88C3-E9D5085ADA9F}">
      <dgm:prSet/>
      <dgm:spPr/>
      <dgm:t>
        <a:bodyPr/>
        <a:lstStyle/>
        <a:p>
          <a:endParaRPr lang="sr-Latn-RS"/>
        </a:p>
      </dgm:t>
    </dgm:pt>
    <dgm:pt modelId="{374B6204-6EBE-45BF-8CB1-529BC7C0C0C0}">
      <dgm:prSet phldrT="[Text]"/>
      <dgm:spPr/>
      <dgm:t>
        <a:bodyPr/>
        <a:lstStyle/>
        <a:p>
          <a:r>
            <a:rPr lang="sr-Latn-RS" dirty="0"/>
            <a:t>Pilot testiranje i pisanje izveštaja </a:t>
          </a:r>
        </a:p>
      </dgm:t>
    </dgm:pt>
    <dgm:pt modelId="{7DA14EAD-AE18-47D1-AAE1-501C4219FB5A}" type="parTrans" cxnId="{5EED7641-22D3-4A0A-A5C5-F77404766352}">
      <dgm:prSet/>
      <dgm:spPr/>
      <dgm:t>
        <a:bodyPr/>
        <a:lstStyle/>
        <a:p>
          <a:endParaRPr lang="sr-Latn-RS"/>
        </a:p>
      </dgm:t>
    </dgm:pt>
    <dgm:pt modelId="{BDA69728-6E20-4EA2-BED2-39491C93312C}" type="sibTrans" cxnId="{5EED7641-22D3-4A0A-A5C5-F77404766352}">
      <dgm:prSet/>
      <dgm:spPr/>
      <dgm:t>
        <a:bodyPr/>
        <a:lstStyle/>
        <a:p>
          <a:endParaRPr lang="sr-Latn-RS"/>
        </a:p>
      </dgm:t>
    </dgm:pt>
    <dgm:pt modelId="{5E97D486-1D82-4AFE-B13E-5CF6DC507B9F}">
      <dgm:prSet phldrT="[Text]"/>
      <dgm:spPr/>
      <dgm:t>
        <a:bodyPr/>
        <a:lstStyle/>
        <a:p>
          <a:r>
            <a:rPr lang="sr-Latn-RS" dirty="0"/>
            <a:t>Nacrt </a:t>
          </a:r>
          <a:r>
            <a:rPr lang="sr-Latn-RS" dirty="0" err="1"/>
            <a:t>validacione</a:t>
          </a:r>
          <a:r>
            <a:rPr lang="sr-Latn-RS" dirty="0"/>
            <a:t> studije</a:t>
          </a:r>
        </a:p>
      </dgm:t>
    </dgm:pt>
    <dgm:pt modelId="{A43552E7-8A88-4C8D-94E4-33AF905F6DBD}" type="parTrans" cxnId="{1E61ADB7-7DAC-4CFB-81F8-53CF220A6E9F}">
      <dgm:prSet/>
      <dgm:spPr/>
      <dgm:t>
        <a:bodyPr/>
        <a:lstStyle/>
        <a:p>
          <a:endParaRPr lang="sr-Latn-RS"/>
        </a:p>
      </dgm:t>
    </dgm:pt>
    <dgm:pt modelId="{159F89D4-9895-4E40-BE60-59A6FD1DD214}" type="sibTrans" cxnId="{1E61ADB7-7DAC-4CFB-81F8-53CF220A6E9F}">
      <dgm:prSet/>
      <dgm:spPr/>
      <dgm:t>
        <a:bodyPr/>
        <a:lstStyle/>
        <a:p>
          <a:endParaRPr lang="sr-Latn-RS"/>
        </a:p>
      </dgm:t>
    </dgm:pt>
    <dgm:pt modelId="{273BB6E2-13B7-4533-845B-66C29C5A369B}">
      <dgm:prSet phldrT="[Text]"/>
      <dgm:spPr/>
      <dgm:t>
        <a:bodyPr/>
        <a:lstStyle/>
        <a:p>
          <a:r>
            <a:rPr lang="sr-Latn-RS" dirty="0"/>
            <a:t>Terensko istraživanje i pisanje izveštaja</a:t>
          </a:r>
        </a:p>
      </dgm:t>
    </dgm:pt>
    <dgm:pt modelId="{47E0E109-57C4-40E2-A5BD-3982109D057A}" type="parTrans" cxnId="{5D2AAEF6-1620-4772-BBF0-0116B5896ADD}">
      <dgm:prSet/>
      <dgm:spPr/>
      <dgm:t>
        <a:bodyPr/>
        <a:lstStyle/>
        <a:p>
          <a:endParaRPr lang="sr-Latn-RS"/>
        </a:p>
      </dgm:t>
    </dgm:pt>
    <dgm:pt modelId="{308B1D62-760C-4FAF-8BEF-7A566C272D97}" type="sibTrans" cxnId="{5D2AAEF6-1620-4772-BBF0-0116B5896ADD}">
      <dgm:prSet/>
      <dgm:spPr/>
      <dgm:t>
        <a:bodyPr/>
        <a:lstStyle/>
        <a:p>
          <a:endParaRPr lang="sr-Latn-RS"/>
        </a:p>
      </dgm:t>
    </dgm:pt>
    <dgm:pt modelId="{C169E545-1378-4CC1-84B8-225577B64EFA}" type="pres">
      <dgm:prSet presAssocID="{65E6D402-3031-428B-975F-BD8A44F16715}" presName="linearFlow" presStyleCnt="0">
        <dgm:presLayoutVars>
          <dgm:resizeHandles val="exact"/>
        </dgm:presLayoutVars>
      </dgm:prSet>
      <dgm:spPr/>
    </dgm:pt>
    <dgm:pt modelId="{B5AC536E-02AE-48AF-A1B6-37173EAE6D68}" type="pres">
      <dgm:prSet presAssocID="{30C49A0F-A666-4295-B796-FC3D4D5EB2F1}" presName="node" presStyleLbl="node1" presStyleIdx="0" presStyleCnt="6" custScaleX="110000" custScaleY="110000">
        <dgm:presLayoutVars>
          <dgm:bulletEnabled val="1"/>
        </dgm:presLayoutVars>
      </dgm:prSet>
      <dgm:spPr/>
    </dgm:pt>
    <dgm:pt modelId="{B437308B-C9A3-4D38-862C-A6630ADEC85D}" type="pres">
      <dgm:prSet presAssocID="{DEB0085E-A742-4104-8247-E6C8F1B7A9F0}" presName="sibTrans" presStyleLbl="sibTrans2D1" presStyleIdx="0" presStyleCnt="5"/>
      <dgm:spPr/>
    </dgm:pt>
    <dgm:pt modelId="{DB9173B7-E1EB-400C-B8E6-B813D8FCC1E1}" type="pres">
      <dgm:prSet presAssocID="{DEB0085E-A742-4104-8247-E6C8F1B7A9F0}" presName="connectorText" presStyleLbl="sibTrans2D1" presStyleIdx="0" presStyleCnt="5"/>
      <dgm:spPr/>
    </dgm:pt>
    <dgm:pt modelId="{655CB350-6B85-40D8-9430-E0FBF57C9911}" type="pres">
      <dgm:prSet presAssocID="{0CF925CE-FC62-48A0-84A0-601D0039F14C}" presName="node" presStyleLbl="node1" presStyleIdx="1" presStyleCnt="6" custScaleX="110000" custScaleY="110000">
        <dgm:presLayoutVars>
          <dgm:bulletEnabled val="1"/>
        </dgm:presLayoutVars>
      </dgm:prSet>
      <dgm:spPr/>
    </dgm:pt>
    <dgm:pt modelId="{FD28433B-9477-49D7-A799-CC4D744FA12A}" type="pres">
      <dgm:prSet presAssocID="{1246766A-B1EF-4C45-9095-FA6461665730}" presName="sibTrans" presStyleLbl="sibTrans2D1" presStyleIdx="1" presStyleCnt="5"/>
      <dgm:spPr/>
    </dgm:pt>
    <dgm:pt modelId="{E12D4533-6ECA-4F29-9054-1009C06B8EDA}" type="pres">
      <dgm:prSet presAssocID="{1246766A-B1EF-4C45-9095-FA6461665730}" presName="connectorText" presStyleLbl="sibTrans2D1" presStyleIdx="1" presStyleCnt="5"/>
      <dgm:spPr/>
    </dgm:pt>
    <dgm:pt modelId="{FD54DE2A-F07C-4013-B8D0-AD20BDC2122B}" type="pres">
      <dgm:prSet presAssocID="{1EEA6CD2-3405-4519-86A1-334A8D148B48}" presName="node" presStyleLbl="node1" presStyleIdx="2" presStyleCnt="6" custScaleX="110000" custScaleY="110000">
        <dgm:presLayoutVars>
          <dgm:bulletEnabled val="1"/>
        </dgm:presLayoutVars>
      </dgm:prSet>
      <dgm:spPr/>
    </dgm:pt>
    <dgm:pt modelId="{126DB43B-C3A3-44A4-9021-B1882A006BDB}" type="pres">
      <dgm:prSet presAssocID="{4DB7775C-D226-4EB3-8ED8-7BFED3BB7406}" presName="sibTrans" presStyleLbl="sibTrans2D1" presStyleIdx="2" presStyleCnt="5"/>
      <dgm:spPr/>
    </dgm:pt>
    <dgm:pt modelId="{83928190-A71D-4456-ADDA-3B5541C6387D}" type="pres">
      <dgm:prSet presAssocID="{4DB7775C-D226-4EB3-8ED8-7BFED3BB7406}" presName="connectorText" presStyleLbl="sibTrans2D1" presStyleIdx="2" presStyleCnt="5"/>
      <dgm:spPr/>
    </dgm:pt>
    <dgm:pt modelId="{E499D341-53D3-47C7-8B04-418D795C4934}" type="pres">
      <dgm:prSet presAssocID="{374B6204-6EBE-45BF-8CB1-529BC7C0C0C0}" presName="node" presStyleLbl="node1" presStyleIdx="3" presStyleCnt="6" custScaleX="110000" custScaleY="110000">
        <dgm:presLayoutVars>
          <dgm:bulletEnabled val="1"/>
        </dgm:presLayoutVars>
      </dgm:prSet>
      <dgm:spPr/>
    </dgm:pt>
    <dgm:pt modelId="{4C82748F-100C-4D7F-AB99-9B477CB0B4A7}" type="pres">
      <dgm:prSet presAssocID="{BDA69728-6E20-4EA2-BED2-39491C93312C}" presName="sibTrans" presStyleLbl="sibTrans2D1" presStyleIdx="3" presStyleCnt="5"/>
      <dgm:spPr/>
    </dgm:pt>
    <dgm:pt modelId="{2E149A68-3D66-4C2C-8A67-DD73103D1D05}" type="pres">
      <dgm:prSet presAssocID="{BDA69728-6E20-4EA2-BED2-39491C93312C}" presName="connectorText" presStyleLbl="sibTrans2D1" presStyleIdx="3" presStyleCnt="5"/>
      <dgm:spPr/>
    </dgm:pt>
    <dgm:pt modelId="{4E6DB443-015F-4053-95C6-1AB9BEF2CB3C}" type="pres">
      <dgm:prSet presAssocID="{5E97D486-1D82-4AFE-B13E-5CF6DC507B9F}" presName="node" presStyleLbl="node1" presStyleIdx="4" presStyleCnt="6" custScaleX="110000" custScaleY="110000">
        <dgm:presLayoutVars>
          <dgm:bulletEnabled val="1"/>
        </dgm:presLayoutVars>
      </dgm:prSet>
      <dgm:spPr/>
    </dgm:pt>
    <dgm:pt modelId="{BAFBF7C9-87D9-4B79-A51D-50F4D6C7B4B7}" type="pres">
      <dgm:prSet presAssocID="{159F89D4-9895-4E40-BE60-59A6FD1DD214}" presName="sibTrans" presStyleLbl="sibTrans2D1" presStyleIdx="4" presStyleCnt="5"/>
      <dgm:spPr/>
    </dgm:pt>
    <dgm:pt modelId="{E314FB17-F917-4C10-ACB9-FB04FAB94D4B}" type="pres">
      <dgm:prSet presAssocID="{159F89D4-9895-4E40-BE60-59A6FD1DD214}" presName="connectorText" presStyleLbl="sibTrans2D1" presStyleIdx="4" presStyleCnt="5"/>
      <dgm:spPr/>
    </dgm:pt>
    <dgm:pt modelId="{196AA588-C890-41A9-821D-770C37C4B5B6}" type="pres">
      <dgm:prSet presAssocID="{273BB6E2-13B7-4533-845B-66C29C5A369B}" presName="node" presStyleLbl="node1" presStyleIdx="5" presStyleCnt="6" custScaleX="110000" custScaleY="110000">
        <dgm:presLayoutVars>
          <dgm:bulletEnabled val="1"/>
        </dgm:presLayoutVars>
      </dgm:prSet>
      <dgm:spPr/>
    </dgm:pt>
  </dgm:ptLst>
  <dgm:cxnLst>
    <dgm:cxn modelId="{50869E04-708B-4349-B7BA-F068B704359B}" type="presOf" srcId="{1EEA6CD2-3405-4519-86A1-334A8D148B48}" destId="{FD54DE2A-F07C-4013-B8D0-AD20BDC2122B}" srcOrd="0" destOrd="0" presId="urn:microsoft.com/office/officeart/2005/8/layout/process2"/>
    <dgm:cxn modelId="{8CA20B0A-90A8-4D68-BEBA-D72759AD2C2F}" type="presOf" srcId="{1246766A-B1EF-4C45-9095-FA6461665730}" destId="{E12D4533-6ECA-4F29-9054-1009C06B8EDA}" srcOrd="1" destOrd="0" presId="urn:microsoft.com/office/officeart/2005/8/layout/process2"/>
    <dgm:cxn modelId="{AD23A814-7674-42BB-8893-13895816C569}" type="presOf" srcId="{273BB6E2-13B7-4533-845B-66C29C5A369B}" destId="{196AA588-C890-41A9-821D-770C37C4B5B6}" srcOrd="0" destOrd="0" presId="urn:microsoft.com/office/officeart/2005/8/layout/process2"/>
    <dgm:cxn modelId="{41EF661E-DFDF-46E3-B408-E248C8BC1EAD}" type="presOf" srcId="{BDA69728-6E20-4EA2-BED2-39491C93312C}" destId="{2E149A68-3D66-4C2C-8A67-DD73103D1D05}" srcOrd="1" destOrd="0" presId="urn:microsoft.com/office/officeart/2005/8/layout/process2"/>
    <dgm:cxn modelId="{81281F20-E295-421E-89F5-4659F211EB14}" type="presOf" srcId="{4DB7775C-D226-4EB3-8ED8-7BFED3BB7406}" destId="{83928190-A71D-4456-ADDA-3B5541C6387D}" srcOrd="1" destOrd="0" presId="urn:microsoft.com/office/officeart/2005/8/layout/process2"/>
    <dgm:cxn modelId="{9B8F6831-293E-466B-9DDC-04F5F399DB46}" type="presOf" srcId="{BDA69728-6E20-4EA2-BED2-39491C93312C}" destId="{4C82748F-100C-4D7F-AB99-9B477CB0B4A7}" srcOrd="0" destOrd="0" presId="urn:microsoft.com/office/officeart/2005/8/layout/process2"/>
    <dgm:cxn modelId="{5EED7641-22D3-4A0A-A5C5-F77404766352}" srcId="{65E6D402-3031-428B-975F-BD8A44F16715}" destId="{374B6204-6EBE-45BF-8CB1-529BC7C0C0C0}" srcOrd="3" destOrd="0" parTransId="{7DA14EAD-AE18-47D1-AAE1-501C4219FB5A}" sibTransId="{BDA69728-6E20-4EA2-BED2-39491C93312C}"/>
    <dgm:cxn modelId="{B5453967-8E47-425C-A366-AED9A56FAE0A}" type="presOf" srcId="{374B6204-6EBE-45BF-8CB1-529BC7C0C0C0}" destId="{E499D341-53D3-47C7-8B04-418D795C4934}" srcOrd="0" destOrd="0" presId="urn:microsoft.com/office/officeart/2005/8/layout/process2"/>
    <dgm:cxn modelId="{9B6AC867-EDEA-4977-AF21-C141622167A6}" type="presOf" srcId="{65E6D402-3031-428B-975F-BD8A44F16715}" destId="{C169E545-1378-4CC1-84B8-225577B64EFA}" srcOrd="0" destOrd="0" presId="urn:microsoft.com/office/officeart/2005/8/layout/process2"/>
    <dgm:cxn modelId="{9D509250-4C0F-4739-88C3-E9D5085ADA9F}" srcId="{65E6D402-3031-428B-975F-BD8A44F16715}" destId="{1EEA6CD2-3405-4519-86A1-334A8D148B48}" srcOrd="2" destOrd="0" parTransId="{FBD329C6-1BF6-40A7-BBC4-FD07DFF23FD7}" sibTransId="{4DB7775C-D226-4EB3-8ED8-7BFED3BB7406}"/>
    <dgm:cxn modelId="{2B0D0E73-5C0B-4B5E-9769-A50FE07F5D2F}" srcId="{65E6D402-3031-428B-975F-BD8A44F16715}" destId="{30C49A0F-A666-4295-B796-FC3D4D5EB2F1}" srcOrd="0" destOrd="0" parTransId="{EB176C57-C37D-4F51-BA17-E040A23C633D}" sibTransId="{DEB0085E-A742-4104-8247-E6C8F1B7A9F0}"/>
    <dgm:cxn modelId="{7A28AE8D-1E27-48C1-B7C0-6FFDD256208C}" type="presOf" srcId="{159F89D4-9895-4E40-BE60-59A6FD1DD214}" destId="{E314FB17-F917-4C10-ACB9-FB04FAB94D4B}" srcOrd="1" destOrd="0" presId="urn:microsoft.com/office/officeart/2005/8/layout/process2"/>
    <dgm:cxn modelId="{B55E4A90-5E4A-44FF-84F6-8BDFA949A332}" type="presOf" srcId="{5E97D486-1D82-4AFE-B13E-5CF6DC507B9F}" destId="{4E6DB443-015F-4053-95C6-1AB9BEF2CB3C}" srcOrd="0" destOrd="0" presId="urn:microsoft.com/office/officeart/2005/8/layout/process2"/>
    <dgm:cxn modelId="{930F3C92-4E31-44CA-8E34-132F6244F8FC}" srcId="{65E6D402-3031-428B-975F-BD8A44F16715}" destId="{0CF925CE-FC62-48A0-84A0-601D0039F14C}" srcOrd="1" destOrd="0" parTransId="{FA9D2209-2158-4B41-A777-CF70340025E1}" sibTransId="{1246766A-B1EF-4C45-9095-FA6461665730}"/>
    <dgm:cxn modelId="{88975493-6814-4C12-96C5-A7F17F7DF13A}" type="presOf" srcId="{159F89D4-9895-4E40-BE60-59A6FD1DD214}" destId="{BAFBF7C9-87D9-4B79-A51D-50F4D6C7B4B7}" srcOrd="0" destOrd="0" presId="urn:microsoft.com/office/officeart/2005/8/layout/process2"/>
    <dgm:cxn modelId="{44CFD09D-7D8C-46FF-922D-55B96B6847B5}" type="presOf" srcId="{DEB0085E-A742-4104-8247-E6C8F1B7A9F0}" destId="{DB9173B7-E1EB-400C-B8E6-B813D8FCC1E1}" srcOrd="1" destOrd="0" presId="urn:microsoft.com/office/officeart/2005/8/layout/process2"/>
    <dgm:cxn modelId="{3B4E53B0-CF29-4A1D-908F-8A3925B8FCEF}" type="presOf" srcId="{4DB7775C-D226-4EB3-8ED8-7BFED3BB7406}" destId="{126DB43B-C3A3-44A4-9021-B1882A006BDB}" srcOrd="0" destOrd="0" presId="urn:microsoft.com/office/officeart/2005/8/layout/process2"/>
    <dgm:cxn modelId="{1E61ADB7-7DAC-4CFB-81F8-53CF220A6E9F}" srcId="{65E6D402-3031-428B-975F-BD8A44F16715}" destId="{5E97D486-1D82-4AFE-B13E-5CF6DC507B9F}" srcOrd="4" destOrd="0" parTransId="{A43552E7-8A88-4C8D-94E4-33AF905F6DBD}" sibTransId="{159F89D4-9895-4E40-BE60-59A6FD1DD214}"/>
    <dgm:cxn modelId="{92CD44CA-AB64-463B-84EA-57CA6E9157D2}" type="presOf" srcId="{1246766A-B1EF-4C45-9095-FA6461665730}" destId="{FD28433B-9477-49D7-A799-CC4D744FA12A}" srcOrd="0" destOrd="0" presId="urn:microsoft.com/office/officeart/2005/8/layout/process2"/>
    <dgm:cxn modelId="{F0F08DD5-8A6A-471B-810F-195CBAA4D4F8}" type="presOf" srcId="{30C49A0F-A666-4295-B796-FC3D4D5EB2F1}" destId="{B5AC536E-02AE-48AF-A1B6-37173EAE6D68}" srcOrd="0" destOrd="0" presId="urn:microsoft.com/office/officeart/2005/8/layout/process2"/>
    <dgm:cxn modelId="{59D374DF-6B13-4F6E-B631-211CBA5A21C9}" type="presOf" srcId="{DEB0085E-A742-4104-8247-E6C8F1B7A9F0}" destId="{B437308B-C9A3-4D38-862C-A6630ADEC85D}" srcOrd="0" destOrd="0" presId="urn:microsoft.com/office/officeart/2005/8/layout/process2"/>
    <dgm:cxn modelId="{AD3DABE3-A5E2-4395-AC0A-833576529342}" type="presOf" srcId="{0CF925CE-FC62-48A0-84A0-601D0039F14C}" destId="{655CB350-6B85-40D8-9430-E0FBF57C9911}" srcOrd="0" destOrd="0" presId="urn:microsoft.com/office/officeart/2005/8/layout/process2"/>
    <dgm:cxn modelId="{5D2AAEF6-1620-4772-BBF0-0116B5896ADD}" srcId="{65E6D402-3031-428B-975F-BD8A44F16715}" destId="{273BB6E2-13B7-4533-845B-66C29C5A369B}" srcOrd="5" destOrd="0" parTransId="{47E0E109-57C4-40E2-A5BD-3982109D057A}" sibTransId="{308B1D62-760C-4FAF-8BEF-7A566C272D97}"/>
    <dgm:cxn modelId="{EC54EE0C-93C6-4DC1-8D12-EA76ABE32980}" type="presParOf" srcId="{C169E545-1378-4CC1-84B8-225577B64EFA}" destId="{B5AC536E-02AE-48AF-A1B6-37173EAE6D68}" srcOrd="0" destOrd="0" presId="urn:microsoft.com/office/officeart/2005/8/layout/process2"/>
    <dgm:cxn modelId="{BF6E76FA-B67D-4A51-9DFA-519F84637316}" type="presParOf" srcId="{C169E545-1378-4CC1-84B8-225577B64EFA}" destId="{B437308B-C9A3-4D38-862C-A6630ADEC85D}" srcOrd="1" destOrd="0" presId="urn:microsoft.com/office/officeart/2005/8/layout/process2"/>
    <dgm:cxn modelId="{C7D5E6D5-4C3A-4AF4-B5A9-EDA601033175}" type="presParOf" srcId="{B437308B-C9A3-4D38-862C-A6630ADEC85D}" destId="{DB9173B7-E1EB-400C-B8E6-B813D8FCC1E1}" srcOrd="0" destOrd="0" presId="urn:microsoft.com/office/officeart/2005/8/layout/process2"/>
    <dgm:cxn modelId="{32BA5065-2FC4-4243-9B2D-735B00A1C896}" type="presParOf" srcId="{C169E545-1378-4CC1-84B8-225577B64EFA}" destId="{655CB350-6B85-40D8-9430-E0FBF57C9911}" srcOrd="2" destOrd="0" presId="urn:microsoft.com/office/officeart/2005/8/layout/process2"/>
    <dgm:cxn modelId="{D6DB13CA-F29E-4D53-A2BC-AD1C3D01B4D8}" type="presParOf" srcId="{C169E545-1378-4CC1-84B8-225577B64EFA}" destId="{FD28433B-9477-49D7-A799-CC4D744FA12A}" srcOrd="3" destOrd="0" presId="urn:microsoft.com/office/officeart/2005/8/layout/process2"/>
    <dgm:cxn modelId="{B5B2E6A8-90A0-4E20-9578-34891FB76DE5}" type="presParOf" srcId="{FD28433B-9477-49D7-A799-CC4D744FA12A}" destId="{E12D4533-6ECA-4F29-9054-1009C06B8EDA}" srcOrd="0" destOrd="0" presId="urn:microsoft.com/office/officeart/2005/8/layout/process2"/>
    <dgm:cxn modelId="{3B1AEBDA-ABA5-4C7C-81D3-3BBD56E363A9}" type="presParOf" srcId="{C169E545-1378-4CC1-84B8-225577B64EFA}" destId="{FD54DE2A-F07C-4013-B8D0-AD20BDC2122B}" srcOrd="4" destOrd="0" presId="urn:microsoft.com/office/officeart/2005/8/layout/process2"/>
    <dgm:cxn modelId="{4DCBFE73-16AF-480E-87B5-F29574FD040F}" type="presParOf" srcId="{C169E545-1378-4CC1-84B8-225577B64EFA}" destId="{126DB43B-C3A3-44A4-9021-B1882A006BDB}" srcOrd="5" destOrd="0" presId="urn:microsoft.com/office/officeart/2005/8/layout/process2"/>
    <dgm:cxn modelId="{C38A3ED9-3282-4BBC-BB45-79254F052EEB}" type="presParOf" srcId="{126DB43B-C3A3-44A4-9021-B1882A006BDB}" destId="{83928190-A71D-4456-ADDA-3B5541C6387D}" srcOrd="0" destOrd="0" presId="urn:microsoft.com/office/officeart/2005/8/layout/process2"/>
    <dgm:cxn modelId="{99CD6DEF-2067-42F0-9CE2-39E7B210E90A}" type="presParOf" srcId="{C169E545-1378-4CC1-84B8-225577B64EFA}" destId="{E499D341-53D3-47C7-8B04-418D795C4934}" srcOrd="6" destOrd="0" presId="urn:microsoft.com/office/officeart/2005/8/layout/process2"/>
    <dgm:cxn modelId="{0F13BE12-89EB-4051-B3A2-8945198FBB52}" type="presParOf" srcId="{C169E545-1378-4CC1-84B8-225577B64EFA}" destId="{4C82748F-100C-4D7F-AB99-9B477CB0B4A7}" srcOrd="7" destOrd="0" presId="urn:microsoft.com/office/officeart/2005/8/layout/process2"/>
    <dgm:cxn modelId="{256EA988-01E4-4972-ADEA-402770323262}" type="presParOf" srcId="{4C82748F-100C-4D7F-AB99-9B477CB0B4A7}" destId="{2E149A68-3D66-4C2C-8A67-DD73103D1D05}" srcOrd="0" destOrd="0" presId="urn:microsoft.com/office/officeart/2005/8/layout/process2"/>
    <dgm:cxn modelId="{BAE28309-B9ED-4831-9428-346C3ADA48B4}" type="presParOf" srcId="{C169E545-1378-4CC1-84B8-225577B64EFA}" destId="{4E6DB443-015F-4053-95C6-1AB9BEF2CB3C}" srcOrd="8" destOrd="0" presId="urn:microsoft.com/office/officeart/2005/8/layout/process2"/>
    <dgm:cxn modelId="{3F58B932-FC0C-4648-9DE7-3C64093AD6B0}" type="presParOf" srcId="{C169E545-1378-4CC1-84B8-225577B64EFA}" destId="{BAFBF7C9-87D9-4B79-A51D-50F4D6C7B4B7}" srcOrd="9" destOrd="0" presId="urn:microsoft.com/office/officeart/2005/8/layout/process2"/>
    <dgm:cxn modelId="{C712CF02-21CF-4FEE-BE0D-CE3720686458}" type="presParOf" srcId="{BAFBF7C9-87D9-4B79-A51D-50F4D6C7B4B7}" destId="{E314FB17-F917-4C10-ACB9-FB04FAB94D4B}" srcOrd="0" destOrd="0" presId="urn:microsoft.com/office/officeart/2005/8/layout/process2"/>
    <dgm:cxn modelId="{32CB9AD8-2E1D-4159-B597-8788BBCA870C}" type="presParOf" srcId="{C169E545-1378-4CC1-84B8-225577B64EFA}" destId="{196AA588-C890-41A9-821D-770C37C4B5B6}" srcOrd="1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AC536E-02AE-48AF-A1B6-37173EAE6D68}">
      <dsp:nvSpPr>
        <dsp:cNvPr id="0" name=""/>
        <dsp:cNvSpPr/>
      </dsp:nvSpPr>
      <dsp:spPr>
        <a:xfrm>
          <a:off x="100793" y="641"/>
          <a:ext cx="2541612" cy="63540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500" kern="1200" dirty="0"/>
            <a:t>Formiranje grupa i izbor teme</a:t>
          </a:r>
        </a:p>
      </dsp:txBody>
      <dsp:txXfrm>
        <a:off x="119403" y="19251"/>
        <a:ext cx="2504392" cy="598183"/>
      </dsp:txXfrm>
    </dsp:sp>
    <dsp:sp modelId="{B437308B-C9A3-4D38-862C-A6630ADEC85D}">
      <dsp:nvSpPr>
        <dsp:cNvPr id="0" name=""/>
        <dsp:cNvSpPr/>
      </dsp:nvSpPr>
      <dsp:spPr>
        <a:xfrm rot="5400000">
          <a:off x="1263292" y="650485"/>
          <a:ext cx="216614" cy="259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r-Latn-RS" sz="1000" kern="1200"/>
        </a:p>
      </dsp:txBody>
      <dsp:txXfrm rot="-5400000">
        <a:off x="1293618" y="672146"/>
        <a:ext cx="155963" cy="151630"/>
      </dsp:txXfrm>
    </dsp:sp>
    <dsp:sp modelId="{655CB350-6B85-40D8-9430-E0FBF57C9911}">
      <dsp:nvSpPr>
        <dsp:cNvPr id="0" name=""/>
        <dsp:cNvSpPr/>
      </dsp:nvSpPr>
      <dsp:spPr>
        <a:xfrm>
          <a:off x="100793" y="924864"/>
          <a:ext cx="2541612" cy="63540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500" kern="1200" dirty="0"/>
            <a:t>Pregled literature i pisanje teorijskog okvira</a:t>
          </a:r>
        </a:p>
      </dsp:txBody>
      <dsp:txXfrm>
        <a:off x="119403" y="943474"/>
        <a:ext cx="2504392" cy="598183"/>
      </dsp:txXfrm>
    </dsp:sp>
    <dsp:sp modelId="{FD28433B-9477-49D7-A799-CC4D744FA12A}">
      <dsp:nvSpPr>
        <dsp:cNvPr id="0" name=""/>
        <dsp:cNvSpPr/>
      </dsp:nvSpPr>
      <dsp:spPr>
        <a:xfrm rot="5400000">
          <a:off x="1263292" y="1574708"/>
          <a:ext cx="216614" cy="259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r-Latn-RS" sz="1000" kern="1200"/>
        </a:p>
      </dsp:txBody>
      <dsp:txXfrm rot="-5400000">
        <a:off x="1293618" y="1596369"/>
        <a:ext cx="155963" cy="151630"/>
      </dsp:txXfrm>
    </dsp:sp>
    <dsp:sp modelId="{FD54DE2A-F07C-4013-B8D0-AD20BDC2122B}">
      <dsp:nvSpPr>
        <dsp:cNvPr id="0" name=""/>
        <dsp:cNvSpPr/>
      </dsp:nvSpPr>
      <dsp:spPr>
        <a:xfrm>
          <a:off x="100793" y="1849087"/>
          <a:ext cx="2541612" cy="63540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500" kern="1200" dirty="0"/>
            <a:t>Pravljenje instrumenta</a:t>
          </a:r>
        </a:p>
      </dsp:txBody>
      <dsp:txXfrm>
        <a:off x="119403" y="1867697"/>
        <a:ext cx="2504392" cy="598183"/>
      </dsp:txXfrm>
    </dsp:sp>
    <dsp:sp modelId="{126DB43B-C3A3-44A4-9021-B1882A006BDB}">
      <dsp:nvSpPr>
        <dsp:cNvPr id="0" name=""/>
        <dsp:cNvSpPr/>
      </dsp:nvSpPr>
      <dsp:spPr>
        <a:xfrm rot="5400000">
          <a:off x="1263292" y="2498931"/>
          <a:ext cx="216614" cy="259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r-Latn-RS" sz="1000" kern="1200"/>
        </a:p>
      </dsp:txBody>
      <dsp:txXfrm rot="-5400000">
        <a:off x="1293618" y="2520592"/>
        <a:ext cx="155963" cy="151630"/>
      </dsp:txXfrm>
    </dsp:sp>
    <dsp:sp modelId="{E499D341-53D3-47C7-8B04-418D795C4934}">
      <dsp:nvSpPr>
        <dsp:cNvPr id="0" name=""/>
        <dsp:cNvSpPr/>
      </dsp:nvSpPr>
      <dsp:spPr>
        <a:xfrm>
          <a:off x="100793" y="2773309"/>
          <a:ext cx="2541612" cy="63540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500" kern="1200" dirty="0"/>
            <a:t>Pilot testiranje i pisanje izveštaja </a:t>
          </a:r>
        </a:p>
      </dsp:txBody>
      <dsp:txXfrm>
        <a:off x="119403" y="2791919"/>
        <a:ext cx="2504392" cy="598183"/>
      </dsp:txXfrm>
    </dsp:sp>
    <dsp:sp modelId="{4C82748F-100C-4D7F-AB99-9B477CB0B4A7}">
      <dsp:nvSpPr>
        <dsp:cNvPr id="0" name=""/>
        <dsp:cNvSpPr/>
      </dsp:nvSpPr>
      <dsp:spPr>
        <a:xfrm rot="5400000">
          <a:off x="1263292" y="3423153"/>
          <a:ext cx="216614" cy="259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r-Latn-RS" sz="1000" kern="1200"/>
        </a:p>
      </dsp:txBody>
      <dsp:txXfrm rot="-5400000">
        <a:off x="1293618" y="3444814"/>
        <a:ext cx="155963" cy="151630"/>
      </dsp:txXfrm>
    </dsp:sp>
    <dsp:sp modelId="{4E6DB443-015F-4053-95C6-1AB9BEF2CB3C}">
      <dsp:nvSpPr>
        <dsp:cNvPr id="0" name=""/>
        <dsp:cNvSpPr/>
      </dsp:nvSpPr>
      <dsp:spPr>
        <a:xfrm>
          <a:off x="100793" y="3697532"/>
          <a:ext cx="2541612" cy="63540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500" kern="1200" dirty="0"/>
            <a:t>Nacrt </a:t>
          </a:r>
          <a:r>
            <a:rPr lang="sr-Latn-RS" sz="1500" kern="1200" dirty="0" err="1"/>
            <a:t>validacione</a:t>
          </a:r>
          <a:r>
            <a:rPr lang="sr-Latn-RS" sz="1500" kern="1200" dirty="0"/>
            <a:t> studije</a:t>
          </a:r>
        </a:p>
      </dsp:txBody>
      <dsp:txXfrm>
        <a:off x="119403" y="3716142"/>
        <a:ext cx="2504392" cy="598183"/>
      </dsp:txXfrm>
    </dsp:sp>
    <dsp:sp modelId="{BAFBF7C9-87D9-4B79-A51D-50F4D6C7B4B7}">
      <dsp:nvSpPr>
        <dsp:cNvPr id="0" name=""/>
        <dsp:cNvSpPr/>
      </dsp:nvSpPr>
      <dsp:spPr>
        <a:xfrm rot="5400000">
          <a:off x="1263292" y="4347376"/>
          <a:ext cx="216614" cy="259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r-Latn-RS" sz="1000" kern="1200"/>
        </a:p>
      </dsp:txBody>
      <dsp:txXfrm rot="-5400000">
        <a:off x="1293618" y="4369037"/>
        <a:ext cx="155963" cy="151630"/>
      </dsp:txXfrm>
    </dsp:sp>
    <dsp:sp modelId="{196AA588-C890-41A9-821D-770C37C4B5B6}">
      <dsp:nvSpPr>
        <dsp:cNvPr id="0" name=""/>
        <dsp:cNvSpPr/>
      </dsp:nvSpPr>
      <dsp:spPr>
        <a:xfrm>
          <a:off x="100793" y="4621755"/>
          <a:ext cx="2541612" cy="63540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500" kern="1200" dirty="0"/>
            <a:t>Terensko istraživanje i pisanje izveštaja</a:t>
          </a:r>
        </a:p>
      </dsp:txBody>
      <dsp:txXfrm>
        <a:off x="119403" y="4640365"/>
        <a:ext cx="2504392" cy="5981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3608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23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0448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49570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8738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90450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16-Feb-23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2053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16-Feb-23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6011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16-Feb-23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3569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16-Feb-23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4977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16-Feb-23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458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6473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16-Feb-23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6081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2064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615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9347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16-Feb-23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423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16-Feb-23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341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16-Feb-23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176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16-Feb-23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164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16-Feb-23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381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16-Feb-23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491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16-Feb-23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1811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16-Feb-23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545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>
            <a:normAutofit/>
          </a:bodyPr>
          <a:lstStyle/>
          <a:p>
            <a:r>
              <a:rPr lang="sr-Latn-RS" dirty="0"/>
              <a:t>Psihometrija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>
            <a:normAutofit/>
          </a:bodyPr>
          <a:lstStyle/>
          <a:p>
            <a:r>
              <a:rPr lang="sr-Latn-RS" dirty="0"/>
              <a:t>Goran Opačić, Danka Purić, </a:t>
            </a:r>
          </a:p>
          <a:p>
            <a:r>
              <a:rPr lang="sr-Latn-RS" dirty="0"/>
              <a:t>Milica Ninković, Marija Petrović i mentori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695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Vežbe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Praktični deo vežbi</a:t>
            </a:r>
          </a:p>
          <a:p>
            <a:pPr lvl="1"/>
            <a:r>
              <a:rPr lang="sr-Latn-RS" dirty="0"/>
              <a:t>Rad na podacima u odgovarajućim statističkim programima </a:t>
            </a:r>
            <a:r>
              <a:rPr lang="sr-Latn-RS"/>
              <a:t>(SPSS)</a:t>
            </a:r>
            <a:endParaRPr lang="sr-Latn-RS" dirty="0"/>
          </a:p>
          <a:p>
            <a:pPr lvl="1"/>
            <a:r>
              <a:rPr lang="sr-Latn-RS" dirty="0"/>
              <a:t>Takođe „test“, ali se radi uz pomoć nastavnika i kolega</a:t>
            </a:r>
          </a:p>
          <a:p>
            <a:pPr lvl="1"/>
            <a:r>
              <a:rPr lang="sr-Latn-RS" dirty="0"/>
              <a:t>Svi testovi moraju biti položeni sa 100% tačnih odgovora pre polaganja ispita</a:t>
            </a:r>
          </a:p>
          <a:p>
            <a:pPr lvl="1"/>
            <a:r>
              <a:rPr lang="sr-Latn-RS" dirty="0"/>
              <a:t>Ovi testovi se mogu raditi i od kuće, u svakom trenutku, neograničen broj puta</a:t>
            </a:r>
          </a:p>
        </p:txBody>
      </p:sp>
    </p:spTree>
    <p:extLst>
      <p:ext uri="{BB962C8B-B14F-4D97-AF65-F5344CB8AC3E}">
        <p14:creationId xmlns:p14="http://schemas.microsoft.com/office/powerpoint/2010/main" val="1528454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Rad u grupi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Grupa od 4-5 članova zajednički validira instrument kreiran na kursu Psihometrija 1</a:t>
            </a:r>
          </a:p>
          <a:p>
            <a:r>
              <a:rPr lang="sr-Latn-RS" strike="sngStrike" dirty="0"/>
              <a:t>Obavezan odlazak na teren (škola, firma, klinika...)</a:t>
            </a:r>
          </a:p>
          <a:p>
            <a:r>
              <a:rPr lang="sr-Latn-RS" dirty="0"/>
              <a:t>Predispitne obaveze:</a:t>
            </a:r>
          </a:p>
          <a:p>
            <a:pPr lvl="1"/>
            <a:r>
              <a:rPr lang="sr-Latn-RS" dirty="0"/>
              <a:t>nacrt / plan validacije (polovinom semestra, ne ocenjuje se)</a:t>
            </a:r>
          </a:p>
          <a:p>
            <a:pPr lvl="1"/>
            <a:r>
              <a:rPr lang="sr-Latn-RS" dirty="0"/>
              <a:t>prezentacija rada (na kraju semestra, ocenjuje se)</a:t>
            </a:r>
          </a:p>
          <a:p>
            <a:pPr lvl="1"/>
            <a:r>
              <a:rPr lang="sr-Latn-RS" dirty="0"/>
              <a:t>izveštaj o validaciji (na kraju semestra, ocenjuje se)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5911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15C05-E84B-CAA9-8AA6-F39184C5B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Rad u grupi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3DB33-D0FA-23EE-1BF8-926537FCDA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Doprinos grupnom radu</a:t>
            </a:r>
          </a:p>
          <a:p>
            <a:pPr lvl="1"/>
            <a:r>
              <a:rPr lang="sr-Latn-RS" dirty="0"/>
              <a:t>U velikom broju slučajeva ste neke faze ili (skoro) sve radili zajednički kao grupa</a:t>
            </a:r>
          </a:p>
          <a:p>
            <a:pPr lvl="1"/>
            <a:r>
              <a:rPr lang="sr-Latn-RS" dirty="0"/>
              <a:t>Problem je bio ograničenje da za svaku aktivnost treba odrediti jednu osobu koja je dominantno to radila</a:t>
            </a:r>
          </a:p>
          <a:p>
            <a:pPr lvl="2"/>
            <a:r>
              <a:rPr lang="sr-Latn-RS" dirty="0"/>
              <a:t>Neki su pisali u komentaru da su radili zajedno, neki u samim poljima, neki su se ravnomerno raspoređivali po aktivnostima</a:t>
            </a:r>
          </a:p>
          <a:p>
            <a:r>
              <a:rPr lang="sr-Latn-RS" dirty="0"/>
              <a:t>Pitanja za vas za predstojeći semestar:</a:t>
            </a:r>
          </a:p>
          <a:p>
            <a:pPr lvl="1"/>
            <a:r>
              <a:rPr lang="sr-Latn-RS" dirty="0"/>
              <a:t>Koliko vam je bilo potrebno vremena da popunite obrazac?</a:t>
            </a:r>
          </a:p>
          <a:p>
            <a:pPr lvl="1"/>
            <a:r>
              <a:rPr lang="sr-Latn-RS" dirty="0"/>
              <a:t>Da li biste jednako iskreno popunili obrazac kada bi od toga zavisilo ispunjavanje predispitnih obaveza i/ili ocena?</a:t>
            </a:r>
          </a:p>
        </p:txBody>
      </p:sp>
    </p:spTree>
    <p:extLst>
      <p:ext uri="{BB962C8B-B14F-4D97-AF65-F5344CB8AC3E}">
        <p14:creationId xmlns:p14="http://schemas.microsoft.com/office/powerpoint/2010/main" val="33683170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Način polaganja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Predispitne obaveze – 40%</a:t>
            </a:r>
          </a:p>
          <a:p>
            <a:pPr lvl="1"/>
            <a:r>
              <a:rPr lang="sr-Latn-RS" dirty="0"/>
              <a:t>Prezentacija grupnog rada – 10%</a:t>
            </a:r>
          </a:p>
          <a:p>
            <a:pPr lvl="1"/>
            <a:r>
              <a:rPr lang="sr-Latn-RS" dirty="0"/>
              <a:t>Izveštaj o validaciji – 30%</a:t>
            </a:r>
          </a:p>
          <a:p>
            <a:r>
              <a:rPr lang="sr-Latn-RS" dirty="0"/>
              <a:t>Ispit – 60%</a:t>
            </a:r>
          </a:p>
          <a:p>
            <a:pPr lvl="1"/>
            <a:r>
              <a:rPr lang="sr-Latn-RS" dirty="0"/>
              <a:t>Praktični deo ispita / kolokvijum – 30%</a:t>
            </a:r>
          </a:p>
          <a:p>
            <a:pPr lvl="1"/>
            <a:r>
              <a:rPr lang="sr-Latn-RS" dirty="0"/>
              <a:t>Teorijski deo ispita – 30%</a:t>
            </a:r>
          </a:p>
          <a:p>
            <a:pPr lvl="1"/>
            <a:r>
              <a:rPr lang="sr-Latn-RS" dirty="0"/>
              <a:t>Ispit se može polagati i parcijalno, kao i više puta pri čemu vam uvek računamo najbolju ocenu!</a:t>
            </a:r>
          </a:p>
          <a:p>
            <a:r>
              <a:rPr lang="sr-Latn-RS" dirty="0"/>
              <a:t>Bonus poeni (dopuna do 100%)</a:t>
            </a:r>
          </a:p>
          <a:p>
            <a:pPr lvl="1"/>
            <a:r>
              <a:rPr lang="sr-Latn-RS" dirty="0"/>
              <a:t>Učešće u istraživanjima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2435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Učešće u istraživanjima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Hvala svima na odzivu tokom prethodnog semestra</a:t>
            </a:r>
          </a:p>
          <a:p>
            <a:r>
              <a:rPr lang="sr-Latn-RS" dirty="0"/>
              <a:t>Maksimalnih 3 sata učešća u istraživanjima – već imamo najavljenih nekoliko istraživanja</a:t>
            </a:r>
          </a:p>
          <a:p>
            <a:pPr lvl="1"/>
            <a:r>
              <a:rPr lang="sr-Latn-RS" dirty="0"/>
              <a:t>Broj poena je proporcionalan broju minuta učešća (180min = </a:t>
            </a:r>
            <a:r>
              <a:rPr lang="sr-Latn-RS" dirty="0" err="1"/>
              <a:t>max</a:t>
            </a:r>
            <a:r>
              <a:rPr lang="sr-Latn-RS" dirty="0"/>
              <a:t> 3 poena)</a:t>
            </a:r>
          </a:p>
          <a:p>
            <a:pPr lvl="1"/>
            <a:r>
              <a:rPr lang="sr-Latn-RS" dirty="0"/>
              <a:t>Bonus poeni važe godinu dana (6 rokova)</a:t>
            </a:r>
          </a:p>
          <a:p>
            <a:r>
              <a:rPr lang="sr-Latn-RS" dirty="0"/>
              <a:t>Moguće izabrati i </a:t>
            </a:r>
            <a:r>
              <a:rPr lang="sr-Latn-RS" dirty="0" err="1"/>
              <a:t>zamensku</a:t>
            </a:r>
            <a:r>
              <a:rPr lang="sr-Latn-RS" dirty="0"/>
              <a:t> aktivnost</a:t>
            </a:r>
          </a:p>
          <a:p>
            <a:r>
              <a:rPr lang="sr-Latn-RS" dirty="0"/>
              <a:t>Trudićemo se da što bolje vremenski rasporedimo istraživanja i da uvek imate dovoljno vremena za svako</a:t>
            </a:r>
          </a:p>
        </p:txBody>
      </p:sp>
    </p:spTree>
    <p:extLst>
      <p:ext uri="{BB962C8B-B14F-4D97-AF65-F5344CB8AC3E}">
        <p14:creationId xmlns:p14="http://schemas.microsoft.com/office/powerpoint/2010/main" val="188924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Materijali za kurs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Sve informacije i resursi nalaze se na Moodle kursu Psihometrija 2: http://moodle3.f.bg.ac.rs/course/view.php?id=6</a:t>
            </a:r>
          </a:p>
          <a:p>
            <a:r>
              <a:rPr lang="sr-Latn-RS" dirty="0"/>
              <a:t>Preko Moodle-a se rade testovi znanja, praktični delovi vežbi, predaju grupni radovi (ništa se ne štampa!) itd.</a:t>
            </a:r>
          </a:p>
          <a:p>
            <a:r>
              <a:rPr lang="sr-Latn-RS" dirty="0"/>
              <a:t>Na Moodle-u se nalaze i Informativni forum, Diskusioni forum i forum za Elektronske konsultacije</a:t>
            </a:r>
          </a:p>
          <a:p>
            <a:r>
              <a:rPr lang="sr-Latn-RS" dirty="0"/>
              <a:t>Moodle morate otvarati redovno – barem jednom nedeljno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7140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Sada treba da uradite sledeće: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Upišete se na kurs Psihometrija 2</a:t>
            </a:r>
          </a:p>
          <a:p>
            <a:pPr lvl="1"/>
            <a:r>
              <a:rPr lang="sr-Latn-RS" dirty="0"/>
              <a:t>Enrolment key: psme2.2223</a:t>
            </a:r>
          </a:p>
          <a:p>
            <a:r>
              <a:rPr lang="sr-Latn-RS" dirty="0"/>
              <a:t>Izaberete grupu za vežbe i pogledate u kom terminu treba da dođete na prve vežbe (raspored je na Moodle-u)</a:t>
            </a:r>
          </a:p>
          <a:p>
            <a:r>
              <a:rPr lang="sr-Latn-RS" dirty="0"/>
              <a:t>Prijavite se za grupu u okviru koje ćete obavljati predispitne obaveze (postojeće grupe)</a:t>
            </a:r>
          </a:p>
        </p:txBody>
      </p:sp>
    </p:spTree>
    <p:extLst>
      <p:ext uri="{BB962C8B-B14F-4D97-AF65-F5344CB8AC3E}">
        <p14:creationId xmlns:p14="http://schemas.microsoft.com/office/powerpoint/2010/main" val="6342455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/>
              <a:t>Pitanja?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289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11D92-72C4-42C6-BCE4-CB0AFEF0C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770494"/>
          </a:xfrm>
        </p:spPr>
        <p:txBody>
          <a:bodyPr/>
          <a:lstStyle/>
          <a:p>
            <a:r>
              <a:rPr lang="sr-Latn-RS" dirty="0"/>
              <a:t>Presek stanja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CC2FFCD-D48B-4D7A-BCFA-66C4064FAFE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200400" y="1426430"/>
          <a:ext cx="27432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5CF28274-C06C-4A79-8458-DE2229C73078}"/>
              </a:ext>
            </a:extLst>
          </p:cNvPr>
          <p:cNvSpPr/>
          <p:nvPr/>
        </p:nvSpPr>
        <p:spPr>
          <a:xfrm>
            <a:off x="6139962" y="1426430"/>
            <a:ext cx="2514600" cy="622178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Zajedničko za sva tri kursa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43AB717-CDF9-4252-857D-F9C094A0094A}"/>
              </a:ext>
            </a:extLst>
          </p:cNvPr>
          <p:cNvSpPr/>
          <p:nvPr/>
        </p:nvSpPr>
        <p:spPr>
          <a:xfrm>
            <a:off x="457200" y="2362200"/>
            <a:ext cx="2514600" cy="622178"/>
          </a:xfrm>
          <a:prstGeom prst="round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PIR – </a:t>
            </a:r>
            <a:r>
              <a:rPr kumimoji="0" lang="sr-Latn-R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Teorijski okvir </a:t>
            </a:r>
            <a:r>
              <a:rPr kumimoji="0" lang="sr-Latn-R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 </a:t>
            </a:r>
            <a:r>
              <a:rPr kumimoji="0" lang="sr-Latn-R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Prezentacija</a:t>
            </a:r>
            <a:r>
              <a:rPr kumimoji="0" lang="sr-Latn-R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– ocenjuje se!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F82B51D-A0F3-43EC-8776-2DC89A06D62A}"/>
              </a:ext>
            </a:extLst>
          </p:cNvPr>
          <p:cNvSpPr/>
          <p:nvPr/>
        </p:nvSpPr>
        <p:spPr>
          <a:xfrm>
            <a:off x="6169270" y="3276600"/>
            <a:ext cx="2514600" cy="622178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PSME1 – </a:t>
            </a:r>
            <a:r>
              <a:rPr kumimoji="0" lang="sr-Latn-R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Instrument </a:t>
            </a:r>
            <a:r>
              <a:rPr kumimoji="0" lang="sr-Latn-R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– ne ocenjuje se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2D314DE-8BC0-4FFD-B036-6C8D36CB29F2}"/>
              </a:ext>
            </a:extLst>
          </p:cNvPr>
          <p:cNvSpPr/>
          <p:nvPr/>
        </p:nvSpPr>
        <p:spPr>
          <a:xfrm>
            <a:off x="6192716" y="4191000"/>
            <a:ext cx="2514600" cy="622178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PSME1 – </a:t>
            </a:r>
            <a:r>
              <a:rPr kumimoji="0" lang="sr-Latn-R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Elaborat i Prezentacija </a:t>
            </a:r>
            <a:r>
              <a:rPr kumimoji="0" lang="sr-Latn-R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– ocenjuje se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4DD4407D-83F9-4924-8DAE-1986D8FD256D}"/>
              </a:ext>
            </a:extLst>
          </p:cNvPr>
          <p:cNvSpPr/>
          <p:nvPr/>
        </p:nvSpPr>
        <p:spPr>
          <a:xfrm>
            <a:off x="489438" y="5105400"/>
            <a:ext cx="2514600" cy="622178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PSME2 – </a:t>
            </a:r>
            <a:r>
              <a:rPr kumimoji="0" lang="sr-Latn-R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Nacrt </a:t>
            </a:r>
            <a:r>
              <a:rPr kumimoji="0" lang="sr-Latn-R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– ne ocenjuje se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C044153F-3BCE-44A7-872A-1A39CD2A1E28}"/>
              </a:ext>
            </a:extLst>
          </p:cNvPr>
          <p:cNvSpPr/>
          <p:nvPr/>
        </p:nvSpPr>
        <p:spPr>
          <a:xfrm>
            <a:off x="457200" y="6023585"/>
            <a:ext cx="2514600" cy="622178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PSME2 – </a:t>
            </a:r>
            <a:r>
              <a:rPr kumimoji="0" lang="sr-Latn-RS" sz="15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Validaciona</a:t>
            </a:r>
            <a:r>
              <a:rPr kumimoji="0" lang="sr-Latn-RS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studija i Prezentacija </a:t>
            </a:r>
            <a:r>
              <a:rPr kumimoji="0" lang="sr-Latn-R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– ocenjuje se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8F90750-F7E4-49ED-970F-B597DA15FE1F}"/>
              </a:ext>
            </a:extLst>
          </p:cNvPr>
          <p:cNvCxnSpPr>
            <a:endCxn id="8" idx="3"/>
          </p:cNvCxnSpPr>
          <p:nvPr/>
        </p:nvCxnSpPr>
        <p:spPr>
          <a:xfrm flipH="1">
            <a:off x="2971800" y="2673289"/>
            <a:ext cx="304800" cy="0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BF7E79D-15EC-4D69-B28D-96D298B1EE7F}"/>
              </a:ext>
            </a:extLst>
          </p:cNvPr>
          <p:cNvCxnSpPr/>
          <p:nvPr/>
        </p:nvCxnSpPr>
        <p:spPr>
          <a:xfrm flipH="1">
            <a:off x="3004038" y="5486400"/>
            <a:ext cx="304800" cy="0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5C8BC51-2691-4544-AA41-3C0DC932CCAD}"/>
              </a:ext>
            </a:extLst>
          </p:cNvPr>
          <p:cNvCxnSpPr/>
          <p:nvPr/>
        </p:nvCxnSpPr>
        <p:spPr>
          <a:xfrm flipH="1">
            <a:off x="2951285" y="6334674"/>
            <a:ext cx="304800" cy="0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75AD0A5-CB4D-47F2-973B-3C199F429030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5867400" y="3587689"/>
            <a:ext cx="301870" cy="0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ADF2128-E0B7-431D-B499-8FCEEEB2EBA7}"/>
              </a:ext>
            </a:extLst>
          </p:cNvPr>
          <p:cNvCxnSpPr>
            <a:cxnSpLocks/>
          </p:cNvCxnSpPr>
          <p:nvPr/>
        </p:nvCxnSpPr>
        <p:spPr>
          <a:xfrm>
            <a:off x="5867400" y="4505447"/>
            <a:ext cx="301870" cy="0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A8444C8-15E9-4386-B144-BDDE514718F3}"/>
              </a:ext>
            </a:extLst>
          </p:cNvPr>
          <p:cNvCxnSpPr>
            <a:cxnSpLocks/>
          </p:cNvCxnSpPr>
          <p:nvPr/>
        </p:nvCxnSpPr>
        <p:spPr>
          <a:xfrm>
            <a:off x="5870330" y="1737519"/>
            <a:ext cx="30187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4D69717-5186-4DDA-A8C0-EAE134EF8028}"/>
              </a:ext>
            </a:extLst>
          </p:cNvPr>
          <p:cNvCxnSpPr/>
          <p:nvPr/>
        </p:nvCxnSpPr>
        <p:spPr>
          <a:xfrm>
            <a:off x="228600" y="4953000"/>
            <a:ext cx="8839200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D5E85B23-2ED2-437B-83C1-DC50C407F5A1}"/>
              </a:ext>
            </a:extLst>
          </p:cNvPr>
          <p:cNvSpPr txBox="1"/>
          <p:nvPr/>
        </p:nvSpPr>
        <p:spPr>
          <a:xfrm>
            <a:off x="243254" y="4588065"/>
            <a:ext cx="2257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Prvi (jesenji) semestar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E840042-8AAC-4EF9-A201-3DE1DC77448F}"/>
              </a:ext>
            </a:extLst>
          </p:cNvPr>
          <p:cNvSpPr txBox="1"/>
          <p:nvPr/>
        </p:nvSpPr>
        <p:spPr>
          <a:xfrm>
            <a:off x="6517641" y="4953000"/>
            <a:ext cx="2556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Drugi (prolećni) semestar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50C4CC3-9DF6-3371-1078-7D52C06E3808}"/>
              </a:ext>
            </a:extLst>
          </p:cNvPr>
          <p:cNvSpPr/>
          <p:nvPr/>
        </p:nvSpPr>
        <p:spPr>
          <a:xfrm>
            <a:off x="381000" y="5086353"/>
            <a:ext cx="5562600" cy="17168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692282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Šta smo uradili do sada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Interne metrijske karakteristike instrumenata</a:t>
            </a:r>
          </a:p>
          <a:p>
            <a:r>
              <a:rPr lang="sr-Latn-RS" dirty="0"/>
              <a:t>Sve grupe završile Elaborate (sa rekordno visokim ocenama, prosek 27 poena)</a:t>
            </a:r>
          </a:p>
          <a:p>
            <a:r>
              <a:rPr lang="sr-Latn-RS" dirty="0"/>
              <a:t>61 student/</a:t>
            </a:r>
            <a:r>
              <a:rPr lang="sr-Latn-RS" dirty="0" err="1"/>
              <a:t>kinja</a:t>
            </a:r>
            <a:r>
              <a:rPr lang="sr-Latn-RS"/>
              <a:t> položili </a:t>
            </a:r>
            <a:r>
              <a:rPr lang="sr-Latn-RS" dirty="0"/>
              <a:t>ispit</a:t>
            </a:r>
          </a:p>
          <a:p>
            <a:pPr lvl="1"/>
            <a:r>
              <a:rPr lang="sr-Latn-RS" dirty="0"/>
              <a:t>Prolaznost za teorijski deo 91%</a:t>
            </a:r>
          </a:p>
          <a:p>
            <a:pPr lvl="1"/>
            <a:r>
              <a:rPr lang="sr-Latn-RS" dirty="0"/>
              <a:t>Prolaznost za praktični deo 95%</a:t>
            </a:r>
          </a:p>
          <a:p>
            <a:pPr lvl="1"/>
            <a:r>
              <a:rPr lang="sr-Latn-RS" dirty="0"/>
              <a:t>Prosečan broj poena na kursu (za one koji su upisali ocenu) 87.90</a:t>
            </a:r>
          </a:p>
          <a:p>
            <a:r>
              <a:rPr lang="sr-Latn-RS" dirty="0"/>
              <a:t>Upis ocena u papirni indeks – ne čekajte jun! </a:t>
            </a:r>
          </a:p>
        </p:txBody>
      </p:sp>
    </p:spTree>
    <p:extLst>
      <p:ext uri="{BB962C8B-B14F-4D97-AF65-F5344CB8AC3E}">
        <p14:creationId xmlns:p14="http://schemas.microsoft.com/office/powerpoint/2010/main" val="3396037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961F5-7838-48F7-9569-4AF573E91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Osvrt na evaluaciju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3F125-E284-4FBC-B814-90F123158F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Hvala svima koji su izdvojili vreme i ostavili komentare</a:t>
            </a:r>
          </a:p>
          <a:p>
            <a:r>
              <a:rPr lang="sr-Latn-RS" dirty="0"/>
              <a:t>Generalno dobre ocene za kurs (najčešći odgovor 5), osim dva pitanja</a:t>
            </a:r>
          </a:p>
          <a:p>
            <a:pPr lvl="1"/>
            <a:r>
              <a:rPr lang="sr-Latn-RS" dirty="0"/>
              <a:t>Količina i vremenska raspoređenost predispitnih obaveza su problem</a:t>
            </a:r>
          </a:p>
          <a:p>
            <a:pPr lvl="1"/>
            <a:r>
              <a:rPr lang="sr-Latn-RS" dirty="0"/>
              <a:t>Uviđate korisnost ovakvog tipa predispitnih obaveza</a:t>
            </a:r>
          </a:p>
          <a:p>
            <a:r>
              <a:rPr lang="sr-Latn-RS" dirty="0"/>
              <a:t>Komentari na rad mentora </a:t>
            </a:r>
          </a:p>
          <a:p>
            <a:pPr lvl="1"/>
            <a:r>
              <a:rPr lang="sr-Latn-RS" dirty="0"/>
              <a:t>Neusaglašenost komentara drugih mentora</a:t>
            </a:r>
          </a:p>
          <a:p>
            <a:pPr lvl="1"/>
            <a:r>
              <a:rPr lang="sr-Latn-RS" dirty="0"/>
              <a:t>Mentore svojih grupa ste veoma pozitivno ocenili</a:t>
            </a:r>
          </a:p>
          <a:p>
            <a:pPr lvl="2"/>
            <a:r>
              <a:rPr lang="sr-Latn-RS" dirty="0"/>
              <a:t>najviša ocena „preporučio/la bih sledećoj generaciji“ i „zadovoljan/na sam mentor(k)om“</a:t>
            </a:r>
          </a:p>
          <a:p>
            <a:pPr lvl="2"/>
            <a:r>
              <a:rPr lang="sr-Latn-RS" dirty="0"/>
              <a:t>najniža ocena „rad sa mentor(k)om mi je puno pomogao/la da savladam gradivo i predispitne obaveze“</a:t>
            </a:r>
          </a:p>
        </p:txBody>
      </p:sp>
    </p:spTree>
    <p:extLst>
      <p:ext uri="{BB962C8B-B14F-4D97-AF65-F5344CB8AC3E}">
        <p14:creationId xmlns:p14="http://schemas.microsoft.com/office/powerpoint/2010/main" val="4058288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961F5-7838-48F7-9569-4AF573E91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Osvrt na evaluaciju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3F125-E284-4FBC-B814-90F123158F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Planiramo izmene (uglavnom od sledeće godine):</a:t>
            </a:r>
          </a:p>
          <a:p>
            <a:pPr lvl="1"/>
            <a:r>
              <a:rPr lang="sr-Latn-RS" dirty="0"/>
              <a:t>Isti mentori će pregledati preliminarnu i finalnu verziju predispitne obaveze</a:t>
            </a:r>
          </a:p>
          <a:p>
            <a:pPr lvl="1"/>
            <a:r>
              <a:rPr lang="sr-Latn-RS" dirty="0"/>
              <a:t>Podaci se skupljaju samo jednom – u drugom semestru</a:t>
            </a:r>
          </a:p>
          <a:p>
            <a:pPr lvl="1"/>
            <a:r>
              <a:rPr lang="sr-Latn-RS" dirty="0"/>
              <a:t>Biće promenjen redosled/raspored nekih predispitnih obaveza</a:t>
            </a:r>
          </a:p>
          <a:p>
            <a:pPr lvl="1"/>
            <a:r>
              <a:rPr lang="sr-Latn-RS" dirty="0"/>
              <a:t>Većina predispitnih obaveza će biti pojednostavljena </a:t>
            </a:r>
          </a:p>
          <a:p>
            <a:pPr lvl="1"/>
            <a:r>
              <a:rPr lang="sr-Latn-RS" dirty="0"/>
              <a:t>Veći broj studenata po grupi</a:t>
            </a:r>
          </a:p>
          <a:p>
            <a:r>
              <a:rPr lang="sr-Latn-RS" dirty="0"/>
              <a:t>Ako imate komentare na naša rešenja</a:t>
            </a:r>
            <a:r>
              <a:rPr lang="sr-Latn-RS"/>
              <a:t>, dodatne </a:t>
            </a:r>
            <a:r>
              <a:rPr lang="sr-Latn-RS" dirty="0"/>
              <a:t>ideje ili predloge – zainteresovani smo da ih čujemo!</a:t>
            </a:r>
          </a:p>
        </p:txBody>
      </p:sp>
    </p:spTree>
    <p:extLst>
      <p:ext uri="{BB962C8B-B14F-4D97-AF65-F5344CB8AC3E}">
        <p14:creationId xmlns:p14="http://schemas.microsoft.com/office/powerpoint/2010/main" val="2489796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Cilj predmeta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Upoznavanje sa različitim vrstama valjanosti psiholoških mernih instrumenata i načinima njenog proveravanja</a:t>
            </a:r>
          </a:p>
          <a:p>
            <a:r>
              <a:rPr lang="sr-Latn-RS" dirty="0"/>
              <a:t>Lekcije su povezane i nadovezuju se jedna na drugu – važno redovno pohađanje predavanja i vežbi!</a:t>
            </a:r>
          </a:p>
          <a:p>
            <a:r>
              <a:rPr lang="sr-Latn-RS" dirty="0"/>
              <a:t>Gradivo je teže nego u prethodnom semestru, ali je manje predispitnih obaveza</a:t>
            </a:r>
          </a:p>
          <a:p>
            <a:r>
              <a:rPr lang="sr-Latn-RS" dirty="0"/>
              <a:t>Važno je da dobro znate Statistiku 2 da biste mogli da pratite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732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Uslovi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Statistika 1 i 2, Metodologija i Psihometrija 1</a:t>
            </a:r>
          </a:p>
          <a:p>
            <a:endParaRPr lang="sr-Latn-RS" dirty="0"/>
          </a:p>
          <a:p>
            <a:r>
              <a:rPr lang="sr-Latn-RS" dirty="0"/>
              <a:t>Položen elaborat preduslov za validacionu studiju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009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Nastava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Predavanja</a:t>
            </a:r>
          </a:p>
          <a:p>
            <a:pPr lvl="1"/>
            <a:r>
              <a:rPr lang="sr-Latn-RS" dirty="0"/>
              <a:t>Utorak 13:15 – 14:45 u 101</a:t>
            </a:r>
          </a:p>
          <a:p>
            <a:r>
              <a:rPr lang="sr-Latn-RS" dirty="0"/>
              <a:t>Vežbe</a:t>
            </a:r>
          </a:p>
          <a:p>
            <a:pPr lvl="1"/>
            <a:r>
              <a:rPr lang="sr-Latn-RS" dirty="0"/>
              <a:t>Petak, 4 grupe koje se rotiraju po sedmicama</a:t>
            </a:r>
          </a:p>
          <a:p>
            <a:pPr lvl="1"/>
            <a:r>
              <a:rPr lang="sr-Latn-RS" dirty="0"/>
              <a:t>10:30 – 12:00</a:t>
            </a:r>
          </a:p>
          <a:p>
            <a:pPr lvl="1"/>
            <a:r>
              <a:rPr lang="sr-Latn-RS" dirty="0"/>
              <a:t>12:00 – 13:30</a:t>
            </a:r>
          </a:p>
          <a:p>
            <a:pPr lvl="1"/>
            <a:r>
              <a:rPr lang="sr-Latn-RS" dirty="0"/>
              <a:t>13:30 – 15:00</a:t>
            </a:r>
          </a:p>
          <a:p>
            <a:pPr lvl="1"/>
            <a:r>
              <a:rPr lang="sr-Latn-RS" dirty="0"/>
              <a:t>17:30 – 19:00</a:t>
            </a:r>
          </a:p>
          <a:p>
            <a:r>
              <a:rPr lang="sr-Latn-RS" dirty="0"/>
              <a:t>Rad u grupi</a:t>
            </a:r>
          </a:p>
        </p:txBody>
      </p:sp>
    </p:spTree>
    <p:extLst>
      <p:ext uri="{BB962C8B-B14F-4D97-AF65-F5344CB8AC3E}">
        <p14:creationId xmlns:p14="http://schemas.microsoft.com/office/powerpoint/2010/main" val="2309535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Vežbe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Testovi znanja</a:t>
            </a:r>
          </a:p>
          <a:p>
            <a:pPr lvl="1"/>
            <a:r>
              <a:rPr lang="sr-Latn-RS" dirty="0"/>
              <a:t>Test iz oblasti pokrivene predavanjem za datu sedmicu</a:t>
            </a:r>
          </a:p>
          <a:p>
            <a:pPr lvl="1"/>
            <a:r>
              <a:rPr lang="sr-Latn-RS" dirty="0"/>
              <a:t>Ocene od 6 do 10 (ne ulaze u ukupan broj poena na kursu)</a:t>
            </a:r>
          </a:p>
          <a:p>
            <a:pPr lvl="1"/>
            <a:r>
              <a:rPr lang="sr-Latn-RS" dirty="0"/>
              <a:t>Svi testovi moraju biti položeni sa najmanje 50.01% pre polaganja ispita</a:t>
            </a:r>
          </a:p>
          <a:p>
            <a:pPr lvl="1"/>
            <a:r>
              <a:rPr lang="sr-Latn-RS" dirty="0"/>
              <a:t>Na kraju semestra se mogu popravljati 3 testa znanja</a:t>
            </a:r>
          </a:p>
          <a:p>
            <a:pPr lvl="1"/>
            <a:r>
              <a:rPr lang="sr-Latn-RS" dirty="0"/>
              <a:t>Ukoliko student ne položi sve testove znanja u toku semestra, može ih polagati u ispitnim rokovima, ali time gubi pravo polaganja ispita u tim rokovima</a:t>
            </a:r>
          </a:p>
        </p:txBody>
      </p:sp>
    </p:spTree>
    <p:extLst>
      <p:ext uri="{BB962C8B-B14F-4D97-AF65-F5344CB8AC3E}">
        <p14:creationId xmlns:p14="http://schemas.microsoft.com/office/powerpoint/2010/main" val="214343070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1_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1941</TotalTime>
  <Words>991</Words>
  <Application>Microsoft Office PowerPoint</Application>
  <PresentationFormat>On-screen Show (4:3)</PresentationFormat>
  <Paragraphs>119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Calibri</vt:lpstr>
      <vt:lpstr>Calibri Light</vt:lpstr>
      <vt:lpstr>Retrospect</vt:lpstr>
      <vt:lpstr>1_Retrospect</vt:lpstr>
      <vt:lpstr>Psihometrija 2</vt:lpstr>
      <vt:lpstr>Presek stanja</vt:lpstr>
      <vt:lpstr>Šta smo uradili do sada</vt:lpstr>
      <vt:lpstr>Osvrt na evaluaciju</vt:lpstr>
      <vt:lpstr>Osvrt na evaluaciju</vt:lpstr>
      <vt:lpstr>Cilj predmeta</vt:lpstr>
      <vt:lpstr>Uslovi</vt:lpstr>
      <vt:lpstr>Nastava</vt:lpstr>
      <vt:lpstr>Vežbe</vt:lpstr>
      <vt:lpstr>Vežbe</vt:lpstr>
      <vt:lpstr>Rad u grupi</vt:lpstr>
      <vt:lpstr>Rad u grupi</vt:lpstr>
      <vt:lpstr>Način polaganja</vt:lpstr>
      <vt:lpstr>Učešće u istraživanjima</vt:lpstr>
      <vt:lpstr>Materijali za kurs</vt:lpstr>
      <vt:lpstr>Sada treba da uradite sledeće:</vt:lpstr>
      <vt:lpstr>Pitanja?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Psihometrija 1</dc:title>
  <dc:creator>Danka</dc:creator>
  <cp:lastModifiedBy>Danka</cp:lastModifiedBy>
  <cp:revision>187</cp:revision>
  <dcterms:created xsi:type="dcterms:W3CDTF">2006-08-16T00:00:00Z</dcterms:created>
  <dcterms:modified xsi:type="dcterms:W3CDTF">2023-02-16T22:08:32Z</dcterms:modified>
</cp:coreProperties>
</file>