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1"/>
  </p:notesMasterIdLst>
  <p:sldIdLst>
    <p:sldId id="256" r:id="rId3"/>
    <p:sldId id="261" r:id="rId4"/>
    <p:sldId id="260" r:id="rId5"/>
    <p:sldId id="332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331" r:id="rId14"/>
    <p:sldId id="269" r:id="rId15"/>
    <p:sldId id="270" r:id="rId16"/>
    <p:sldId id="272" r:id="rId17"/>
    <p:sldId id="274" r:id="rId18"/>
    <p:sldId id="275" r:id="rId19"/>
    <p:sldId id="276" r:id="rId20"/>
    <p:sldId id="278" r:id="rId21"/>
    <p:sldId id="279" r:id="rId22"/>
    <p:sldId id="281" r:id="rId23"/>
    <p:sldId id="287" r:id="rId24"/>
    <p:sldId id="288" r:id="rId25"/>
    <p:sldId id="282" r:id="rId26"/>
    <p:sldId id="283" r:id="rId27"/>
    <p:sldId id="289" r:id="rId28"/>
    <p:sldId id="290" r:id="rId29"/>
    <p:sldId id="291" r:id="rId30"/>
    <p:sldId id="292" r:id="rId31"/>
    <p:sldId id="294" r:id="rId32"/>
    <p:sldId id="295" r:id="rId33"/>
    <p:sldId id="277" r:id="rId34"/>
    <p:sldId id="296" r:id="rId35"/>
    <p:sldId id="297" r:id="rId36"/>
    <p:sldId id="299" r:id="rId37"/>
    <p:sldId id="333" r:id="rId38"/>
    <p:sldId id="305" r:id="rId39"/>
    <p:sldId id="302" r:id="rId40"/>
    <p:sldId id="334" r:id="rId41"/>
    <p:sldId id="303" r:id="rId42"/>
    <p:sldId id="330" r:id="rId43"/>
    <p:sldId id="336" r:id="rId44"/>
    <p:sldId id="306" r:id="rId45"/>
    <p:sldId id="335" r:id="rId46"/>
    <p:sldId id="319" r:id="rId47"/>
    <p:sldId id="320" r:id="rId48"/>
    <p:sldId id="328" r:id="rId49"/>
    <p:sldId id="329" r:id="rId50"/>
    <p:sldId id="309" r:id="rId51"/>
    <p:sldId id="310" r:id="rId52"/>
    <p:sldId id="311" r:id="rId53"/>
    <p:sldId id="312" r:id="rId54"/>
    <p:sldId id="351" r:id="rId55"/>
    <p:sldId id="313" r:id="rId56"/>
    <p:sldId id="314" r:id="rId57"/>
    <p:sldId id="315" r:id="rId58"/>
    <p:sldId id="316" r:id="rId59"/>
    <p:sldId id="318" r:id="rId60"/>
    <p:sldId id="317" r:id="rId61"/>
    <p:sldId id="337" r:id="rId62"/>
    <p:sldId id="338" r:id="rId63"/>
    <p:sldId id="339" r:id="rId64"/>
    <p:sldId id="340" r:id="rId65"/>
    <p:sldId id="341" r:id="rId66"/>
    <p:sldId id="342" r:id="rId67"/>
    <p:sldId id="343" r:id="rId68"/>
    <p:sldId id="345" r:id="rId69"/>
    <p:sldId id="344" r:id="rId70"/>
    <p:sldId id="325" r:id="rId71"/>
    <p:sldId id="324" r:id="rId72"/>
    <p:sldId id="346" r:id="rId73"/>
    <p:sldId id="321" r:id="rId74"/>
    <p:sldId id="322" r:id="rId75"/>
    <p:sldId id="347" r:id="rId76"/>
    <p:sldId id="348" r:id="rId77"/>
    <p:sldId id="323" r:id="rId78"/>
    <p:sldId id="349" r:id="rId79"/>
    <p:sldId id="350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>
      <p:cViewPr varScale="1">
        <p:scale>
          <a:sx n="85" d="100"/>
          <a:sy n="85" d="100"/>
        </p:scale>
        <p:origin x="148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presProps" Target="presProps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E47398-C714-4C33-961A-F1D7A8D5460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</dgm:pt>
    <dgm:pt modelId="{8474C5CE-9926-48A3-A80D-45E67BA08B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CILJEVI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NASTAVE</a:t>
          </a:r>
          <a:endParaRPr kumimoji="0" lang="en-US" altLang="en-U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D7E77A8-4985-4918-9888-84B5DBE09A3E}" type="parTrans" cxnId="{B7BD9C91-1F84-4792-8E53-5FA3CFC3C22B}">
      <dgm:prSet/>
      <dgm:spPr/>
    </dgm:pt>
    <dgm:pt modelId="{515438DB-B313-4C8F-84C6-E27A6A3DCDB8}" type="sibTrans" cxnId="{B7BD9C91-1F84-4792-8E53-5FA3CFC3C22B}">
      <dgm:prSet/>
      <dgm:spPr/>
    </dgm:pt>
    <dgm:pt modelId="{E25F31B6-5A6E-4CD8-B126-2E08FC37B6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OCE</a:t>
          </a:r>
          <a:r>
            <a:rPr kumimoji="0" lang="sr-Latn-C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NJIVANJE</a:t>
          </a:r>
          <a:endParaRPr kumimoji="0" lang="en-US" altLang="en-U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5BBD083-50B7-4DDD-920C-6B39E07A5756}" type="parTrans" cxnId="{ECE9C11E-979A-40D1-B040-D0A0130FDC12}">
      <dgm:prSet/>
      <dgm:spPr/>
    </dgm:pt>
    <dgm:pt modelId="{CE709AE6-8D5F-4E58-99E9-41790A998853}" type="sibTrans" cxnId="{ECE9C11E-979A-40D1-B040-D0A0130FDC12}">
      <dgm:prSet/>
      <dgm:spPr/>
    </dgm:pt>
    <dgm:pt modelId="{28BC9E23-84EF-4B0F-9D0C-0457CA8BFC1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NASTAVA 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UČENJE</a:t>
          </a:r>
          <a:endParaRPr kumimoji="0" lang="en-US" altLang="en-U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407BDF7-5799-4695-AD2F-5C1062E61EF2}" type="parTrans" cxnId="{4A726C82-947E-4320-999F-739C6F343E64}">
      <dgm:prSet/>
      <dgm:spPr/>
    </dgm:pt>
    <dgm:pt modelId="{75883157-1555-4B50-9DBF-6FCBA01F0C25}" type="sibTrans" cxnId="{4A726C82-947E-4320-999F-739C6F343E64}">
      <dgm:prSet/>
      <dgm:spPr/>
    </dgm:pt>
    <dgm:pt modelId="{4D0FBDED-C6E9-4678-AF33-DA22C3C14943}" type="pres">
      <dgm:prSet presAssocID="{1DE47398-C714-4C33-961A-F1D7A8D5460F}" presName="compositeShape" presStyleCnt="0">
        <dgm:presLayoutVars>
          <dgm:chMax val="7"/>
          <dgm:dir/>
          <dgm:resizeHandles val="exact"/>
        </dgm:presLayoutVars>
      </dgm:prSet>
      <dgm:spPr/>
    </dgm:pt>
    <dgm:pt modelId="{0937E6DA-7EC8-4A8F-91AF-BD8F0EF213E7}" type="pres">
      <dgm:prSet presAssocID="{8474C5CE-9926-48A3-A80D-45E67BA08B3F}" presName="circ1" presStyleLbl="vennNode1" presStyleIdx="0" presStyleCnt="3"/>
      <dgm:spPr/>
    </dgm:pt>
    <dgm:pt modelId="{5BA7E222-DE22-4A56-980D-AD5BD4A63ABE}" type="pres">
      <dgm:prSet presAssocID="{8474C5CE-9926-48A3-A80D-45E67BA08B3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D83B91B-44FE-4CEA-8660-30774D8944D1}" type="pres">
      <dgm:prSet presAssocID="{E25F31B6-5A6E-4CD8-B126-2E08FC37B65D}" presName="circ2" presStyleLbl="vennNode1" presStyleIdx="1" presStyleCnt="3"/>
      <dgm:spPr/>
    </dgm:pt>
    <dgm:pt modelId="{4A229FE1-9235-4AA6-9242-4AF2383C2617}" type="pres">
      <dgm:prSet presAssocID="{E25F31B6-5A6E-4CD8-B126-2E08FC37B65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A49E8C5-2056-456A-BAA5-0CCBB6524081}" type="pres">
      <dgm:prSet presAssocID="{28BC9E23-84EF-4B0F-9D0C-0457CA8BFC14}" presName="circ3" presStyleLbl="vennNode1" presStyleIdx="2" presStyleCnt="3"/>
      <dgm:spPr/>
    </dgm:pt>
    <dgm:pt modelId="{0695FB62-507C-4366-8404-63ED678A49A0}" type="pres">
      <dgm:prSet presAssocID="{28BC9E23-84EF-4B0F-9D0C-0457CA8BFC1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CE9C11E-979A-40D1-B040-D0A0130FDC12}" srcId="{1DE47398-C714-4C33-961A-F1D7A8D5460F}" destId="{E25F31B6-5A6E-4CD8-B126-2E08FC37B65D}" srcOrd="1" destOrd="0" parTransId="{F5BBD083-50B7-4DDD-920C-6B39E07A5756}" sibTransId="{CE709AE6-8D5F-4E58-99E9-41790A998853}"/>
    <dgm:cxn modelId="{457ED028-6940-4F88-9264-3174EE4B07EE}" type="presOf" srcId="{E25F31B6-5A6E-4CD8-B126-2E08FC37B65D}" destId="{4A229FE1-9235-4AA6-9242-4AF2383C2617}" srcOrd="1" destOrd="0" presId="urn:microsoft.com/office/officeart/2005/8/layout/venn1"/>
    <dgm:cxn modelId="{CAEBF068-65D9-469E-996B-83002322C8B9}" type="presOf" srcId="{8474C5CE-9926-48A3-A80D-45E67BA08B3F}" destId="{5BA7E222-DE22-4A56-980D-AD5BD4A63ABE}" srcOrd="1" destOrd="0" presId="urn:microsoft.com/office/officeart/2005/8/layout/venn1"/>
    <dgm:cxn modelId="{792F346E-306F-4E48-8B4C-6D42AE78E2AF}" type="presOf" srcId="{8474C5CE-9926-48A3-A80D-45E67BA08B3F}" destId="{0937E6DA-7EC8-4A8F-91AF-BD8F0EF213E7}" srcOrd="0" destOrd="0" presId="urn:microsoft.com/office/officeart/2005/8/layout/venn1"/>
    <dgm:cxn modelId="{4A726C82-947E-4320-999F-739C6F343E64}" srcId="{1DE47398-C714-4C33-961A-F1D7A8D5460F}" destId="{28BC9E23-84EF-4B0F-9D0C-0457CA8BFC14}" srcOrd="2" destOrd="0" parTransId="{3407BDF7-5799-4695-AD2F-5C1062E61EF2}" sibTransId="{75883157-1555-4B50-9DBF-6FCBA01F0C25}"/>
    <dgm:cxn modelId="{B2DC7D84-BBED-4F82-9268-DC73B8C28522}" type="presOf" srcId="{1DE47398-C714-4C33-961A-F1D7A8D5460F}" destId="{4D0FBDED-C6E9-4678-AF33-DA22C3C14943}" srcOrd="0" destOrd="0" presId="urn:microsoft.com/office/officeart/2005/8/layout/venn1"/>
    <dgm:cxn modelId="{B7BD9C91-1F84-4792-8E53-5FA3CFC3C22B}" srcId="{1DE47398-C714-4C33-961A-F1D7A8D5460F}" destId="{8474C5CE-9926-48A3-A80D-45E67BA08B3F}" srcOrd="0" destOrd="0" parTransId="{5D7E77A8-4985-4918-9888-84B5DBE09A3E}" sibTransId="{515438DB-B313-4C8F-84C6-E27A6A3DCDB8}"/>
    <dgm:cxn modelId="{0AB4A099-4C1C-4DBA-87DC-381F22D35DC2}" type="presOf" srcId="{E25F31B6-5A6E-4CD8-B126-2E08FC37B65D}" destId="{6D83B91B-44FE-4CEA-8660-30774D8944D1}" srcOrd="0" destOrd="0" presId="urn:microsoft.com/office/officeart/2005/8/layout/venn1"/>
    <dgm:cxn modelId="{51D6C3B9-92B8-485B-BDC6-71EC33902842}" type="presOf" srcId="{28BC9E23-84EF-4B0F-9D0C-0457CA8BFC14}" destId="{BA49E8C5-2056-456A-BAA5-0CCBB6524081}" srcOrd="0" destOrd="0" presId="urn:microsoft.com/office/officeart/2005/8/layout/venn1"/>
    <dgm:cxn modelId="{633FB0F2-3317-4440-A289-8682D4B0ECA3}" type="presOf" srcId="{28BC9E23-84EF-4B0F-9D0C-0457CA8BFC14}" destId="{0695FB62-507C-4366-8404-63ED678A49A0}" srcOrd="1" destOrd="0" presId="urn:microsoft.com/office/officeart/2005/8/layout/venn1"/>
    <dgm:cxn modelId="{CF717915-59F2-4416-998B-1ED7BA61A6C5}" type="presParOf" srcId="{4D0FBDED-C6E9-4678-AF33-DA22C3C14943}" destId="{0937E6DA-7EC8-4A8F-91AF-BD8F0EF213E7}" srcOrd="0" destOrd="0" presId="urn:microsoft.com/office/officeart/2005/8/layout/venn1"/>
    <dgm:cxn modelId="{923BDEF3-196B-48A7-9D41-EDE90CCB6DB8}" type="presParOf" srcId="{4D0FBDED-C6E9-4678-AF33-DA22C3C14943}" destId="{5BA7E222-DE22-4A56-980D-AD5BD4A63ABE}" srcOrd="1" destOrd="0" presId="urn:microsoft.com/office/officeart/2005/8/layout/venn1"/>
    <dgm:cxn modelId="{DAB1A424-9198-4DDF-B028-B6984E934C8A}" type="presParOf" srcId="{4D0FBDED-C6E9-4678-AF33-DA22C3C14943}" destId="{6D83B91B-44FE-4CEA-8660-30774D8944D1}" srcOrd="2" destOrd="0" presId="urn:microsoft.com/office/officeart/2005/8/layout/venn1"/>
    <dgm:cxn modelId="{E236C1C9-A352-40D6-9899-E60A36228EEB}" type="presParOf" srcId="{4D0FBDED-C6E9-4678-AF33-DA22C3C14943}" destId="{4A229FE1-9235-4AA6-9242-4AF2383C2617}" srcOrd="3" destOrd="0" presId="urn:microsoft.com/office/officeart/2005/8/layout/venn1"/>
    <dgm:cxn modelId="{7057E467-7D7B-4D8E-9E4B-9D95664DAEC0}" type="presParOf" srcId="{4D0FBDED-C6E9-4678-AF33-DA22C3C14943}" destId="{BA49E8C5-2056-456A-BAA5-0CCBB6524081}" srcOrd="4" destOrd="0" presId="urn:microsoft.com/office/officeart/2005/8/layout/venn1"/>
    <dgm:cxn modelId="{11820133-DF43-4215-8358-9A911F04BC62}" type="presParOf" srcId="{4D0FBDED-C6E9-4678-AF33-DA22C3C14943}" destId="{0695FB62-507C-4366-8404-63ED678A49A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E6DA-7EC8-4A8F-91AF-BD8F0EF213E7}">
      <dsp:nvSpPr>
        <dsp:cNvPr id="0" name=""/>
        <dsp:cNvSpPr/>
      </dsp:nvSpPr>
      <dsp:spPr>
        <a:xfrm>
          <a:off x="846424" y="113377"/>
          <a:ext cx="2345750" cy="23457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CILJEVI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NASTAVE</a:t>
          </a:r>
          <a:endParaRPr kumimoji="0" lang="en-US" altLang="en-US" sz="1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159191" y="523884"/>
        <a:ext cx="1720216" cy="1055587"/>
      </dsp:txXfrm>
    </dsp:sp>
    <dsp:sp modelId="{6D83B91B-44FE-4CEA-8660-30774D8944D1}">
      <dsp:nvSpPr>
        <dsp:cNvPr id="0" name=""/>
        <dsp:cNvSpPr/>
      </dsp:nvSpPr>
      <dsp:spPr>
        <a:xfrm>
          <a:off x="1692849" y="1579471"/>
          <a:ext cx="2345750" cy="23457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OCE</a:t>
          </a:r>
          <a:r>
            <a:rPr kumimoji="0" lang="sr-Latn-CS" altLang="en-US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NJIVANJE</a:t>
          </a:r>
          <a:endParaRPr kumimoji="0" lang="en-US" altLang="en-US" sz="1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410258" y="2185457"/>
        <a:ext cx="1407450" cy="1290162"/>
      </dsp:txXfrm>
    </dsp:sp>
    <dsp:sp modelId="{BA49E8C5-2056-456A-BAA5-0CCBB6524081}">
      <dsp:nvSpPr>
        <dsp:cNvPr id="0" name=""/>
        <dsp:cNvSpPr/>
      </dsp:nvSpPr>
      <dsp:spPr>
        <a:xfrm>
          <a:off x="0" y="1579471"/>
          <a:ext cx="2345750" cy="23457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NASTAVA 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Latn-CS" altLang="en-US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UČENJE</a:t>
          </a:r>
          <a:endParaRPr kumimoji="0" lang="en-US" altLang="en-US" sz="1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20891" y="2185457"/>
        <a:ext cx="1407450" cy="1290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BEDB2-2A8E-434F-A39B-03FD077CC5F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81A7E-9C70-42F5-BDBC-E5B53A039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8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A780A1-D758-4650-A749-C63314105943}" type="slidenum">
              <a:rPr lang="en-US" altLang="en-US" smtClean="0"/>
              <a:pPr eaLnBrk="1" hangingPunct="1"/>
              <a:t>14</a:t>
            </a:fld>
            <a:endParaRPr lang="en-US" alt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A9135E-5BF3-488E-B523-D299034BDED6}" type="slidenum">
              <a:rPr lang="en-US" altLang="en-US" smtClean="0"/>
              <a:pPr eaLnBrk="1" hangingPunct="1"/>
              <a:t>16</a:t>
            </a:fld>
            <a:endParaRPr lang="en-US" alt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C158DD-F457-4251-B60D-95C5021BCAF1}" type="slidenum">
              <a:rPr lang="en-US" altLang="en-US" smtClean="0"/>
              <a:pPr eaLnBrk="1" hangingPunct="1"/>
              <a:t>17</a:t>
            </a:fld>
            <a:endParaRPr lang="en-US" alt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7C626F-5AE7-4CE8-93ED-824327857EB1}" type="slidenum">
              <a:rPr lang="en-US" altLang="en-US" smtClean="0"/>
              <a:pPr eaLnBrk="1" hangingPunct="1"/>
              <a:t>3</a:t>
            </a:fld>
            <a:endParaRPr lang="en-US" alt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E6729D-6591-40CC-85DD-3B2443D4E11B}" type="slidenum">
              <a:rPr lang="en-US" altLang="en-US" smtClean="0"/>
              <a:pPr eaLnBrk="1" hangingPunct="1"/>
              <a:t>23</a:t>
            </a:fld>
            <a:endParaRPr lang="en-US" alt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9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65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447800" y="274638"/>
            <a:ext cx="7313613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C92DC-F2D5-4BF8-897E-2BACC515C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30148"/>
      </p:ext>
    </p:extLst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3038" y="2971800"/>
            <a:ext cx="7313612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4191000"/>
            <a:ext cx="7313612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0A2E-8F88-4A77-85AC-7E47273BA3A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78313"/>
      </p:ext>
    </p:extLst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7711E-8A1A-46BE-8B18-A192CAE3B66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950581"/>
      </p:ext>
    </p:extLst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E8D2-3EEA-41CC-B1D1-96DA26F0F87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138161"/>
      </p:ext>
    </p:extLst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798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0013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55727-22A6-49DF-ABB6-D7AFFB2BEF0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26433"/>
      </p:ext>
    </p:extLst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2E932-601A-4950-BC57-623605F7A75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820106"/>
      </p:ext>
    </p:extLst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F96CE-C9AB-4B87-8C30-95AA97B78BF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983585"/>
      </p:ext>
    </p:extLst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93DA-523D-4635-B07F-C6DD544FB2B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908721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45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A5462-00A6-4F60-801E-2617D171018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4135"/>
      </p:ext>
    </p:extLst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2B727-E678-467F-906D-CD3C9323435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98433"/>
      </p:ext>
    </p:extLst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4608E-578C-4224-9042-C9F2305DE20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290721"/>
      </p:ext>
    </p:extLst>
  </p:cSld>
  <p:clrMapOvr>
    <a:masterClrMapping/>
  </p:clrMapOvr>
  <p:transition spd="med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8272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274638"/>
            <a:ext cx="53340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45912-6396-4E3B-9AA9-05C5B484605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791787"/>
      </p:ext>
    </p:extLst>
  </p:cSld>
  <p:clrMapOvr>
    <a:masterClrMapping/>
  </p:clrMapOvr>
  <p:transition spd="med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447800" y="274638"/>
            <a:ext cx="7313613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C92DC-F2D5-4BF8-897E-2BACC515C5B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243642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8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9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2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3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4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7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AF34-59B4-418E-9EBA-D9801FFC9C8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1AEB9-61DA-4FBD-95F6-3193AC16D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0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313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3136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3038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524625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DB8636-DECE-4686-A754-07FEF4AA9255}" type="slidenum">
              <a:rPr 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8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Jednačenje testova – konstrukcija </a:t>
            </a:r>
            <a:r>
              <a:rPr lang="sr-Latn-RS"/>
              <a:t>paralelnih formi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Upotreba testova u obrazovnom okruženju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Subjektivni</a:t>
            </a:r>
            <a:r>
              <a:rPr lang="en-US" altLang="en-US" dirty="0"/>
              <a:t> </a:t>
            </a:r>
            <a:r>
              <a:rPr lang="en-US" altLang="en-US" dirty="0" err="1"/>
              <a:t>faktori</a:t>
            </a:r>
            <a:r>
              <a:rPr lang="en-US" altLang="en-US" dirty="0"/>
              <a:t> </a:t>
            </a:r>
            <a:r>
              <a:rPr lang="en-US" altLang="en-US" dirty="0" err="1"/>
              <a:t>nastavnika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Relativno trajne osobine nastavnika</a:t>
            </a:r>
          </a:p>
          <a:p>
            <a:r>
              <a:rPr lang="sr-Latn-CS" dirty="0"/>
              <a:t>Obrazovanje, stručnost nastavnika</a:t>
            </a:r>
          </a:p>
          <a:p>
            <a:r>
              <a:rPr lang="sr-Latn-CS" dirty="0"/>
              <a:t>Trenutno raspoloženje </a:t>
            </a:r>
          </a:p>
          <a:p>
            <a:r>
              <a:rPr lang="sr-Latn-CS" dirty="0"/>
              <a:t>Klima u kolektivu</a:t>
            </a:r>
          </a:p>
        </p:txBody>
      </p:sp>
    </p:spTree>
    <p:extLst>
      <p:ext uri="{BB962C8B-B14F-4D97-AF65-F5344CB8AC3E}">
        <p14:creationId xmlns:p14="http://schemas.microsoft.com/office/powerpoint/2010/main" val="568203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>Slabosti klasičnog ocenjivanja - učenik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altLang="en-US" dirty="0"/>
              <a:t>Trenutno opšte zdravstveno i psihičko stanje učenika/studenta</a:t>
            </a:r>
          </a:p>
          <a:p>
            <a:r>
              <a:rPr lang="sr-Latn-CS" altLang="en-US" dirty="0"/>
              <a:t>Verbalne sposobnosti učenika/studenta</a:t>
            </a:r>
          </a:p>
          <a:p>
            <a:r>
              <a:rPr lang="sr-Latn-CS" altLang="en-US" dirty="0"/>
              <a:t>Socijalna inteligencija</a:t>
            </a:r>
          </a:p>
          <a:p>
            <a:r>
              <a:rPr lang="sr-Latn-CS" altLang="en-US" dirty="0"/>
              <a:t>Pol i izgled učenika/studenta</a:t>
            </a:r>
          </a:p>
          <a:p>
            <a:r>
              <a:rPr lang="sr-Latn-CS" altLang="en-US" dirty="0"/>
              <a:t>Prethodni ugled, “halo efekat”</a:t>
            </a:r>
          </a:p>
          <a:p>
            <a:r>
              <a:rPr lang="sr-Latn-CS" altLang="en-US" dirty="0"/>
              <a:t>Implicitna očekivanja nastavnika</a:t>
            </a:r>
          </a:p>
          <a:p>
            <a:r>
              <a:rPr lang="sr-Latn-CS" altLang="en-US" dirty="0"/>
              <a:t>Strategije odgovaranja - slučajno pogađanje</a:t>
            </a:r>
          </a:p>
        </p:txBody>
      </p:sp>
    </p:spTree>
    <p:extLst>
      <p:ext uri="{BB962C8B-B14F-4D97-AF65-F5344CB8AC3E}">
        <p14:creationId xmlns:p14="http://schemas.microsoft.com/office/powerpoint/2010/main" val="147691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Slabosti klasičnog ocenjivanja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Zbog čega je ovo posebno problematično?</a:t>
            </a:r>
          </a:p>
          <a:p>
            <a:r>
              <a:rPr lang="sr-Latn-RS" dirty="0"/>
              <a:t>Zbog toga što se školske ocene koriste kao prediktor budućeg uspeha (u školovanju) – prijem u srednju školu / fakultet, stipendije...</a:t>
            </a:r>
          </a:p>
          <a:p>
            <a:r>
              <a:rPr lang="sr-Latn-RS" dirty="0"/>
              <a:t>Kako bi se problemi mogli prevazići?</a:t>
            </a:r>
          </a:p>
          <a:p>
            <a:r>
              <a:rPr lang="sr-Latn-RS" dirty="0"/>
              <a:t>Upotrebom standardizovanih testova</a:t>
            </a:r>
          </a:p>
          <a:p>
            <a:pPr lvl="1"/>
            <a:r>
              <a:rPr lang="sr-Latn-RS" dirty="0"/>
              <a:t>Kako u okviru redovnog školskog ocenjivanja</a:t>
            </a:r>
          </a:p>
          <a:p>
            <a:pPr lvl="1"/>
            <a:r>
              <a:rPr lang="sr-Latn-RS" dirty="0"/>
              <a:t>Tako i u formi državne mature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5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altLang="en-US" dirty="0"/>
              <a:t>T</a:t>
            </a:r>
            <a:r>
              <a:rPr lang="it-IT" altLang="en-US" dirty="0"/>
              <a:t>estovi postignuća</a:t>
            </a:r>
            <a:endParaRPr lang="en-US" altLang="en-US" dirty="0"/>
          </a:p>
        </p:txBody>
      </p:sp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en-US" dirty="0"/>
              <a:t>Testovima postignuća (eng. achievement tests) nazivamo praktično sve "školske" testove koji mere dostignuti stepen ovladavanja znanjem i veštinama iz nastavnih predmeta, tečajeva ili kurseva u svim oblicima školovanja</a:t>
            </a:r>
          </a:p>
          <a:p>
            <a:r>
              <a:rPr lang="sr-Latn-RS" altLang="en-US" dirty="0"/>
              <a:t>P</a:t>
            </a:r>
            <a:r>
              <a:rPr lang="it-IT" altLang="en-US" dirty="0"/>
              <a:t>ostignuće </a:t>
            </a:r>
            <a:r>
              <a:rPr lang="sr-Latn-RS" altLang="en-US" dirty="0"/>
              <a:t>se obično </a:t>
            </a:r>
            <a:r>
              <a:rPr lang="it-IT" altLang="en-US" dirty="0"/>
              <a:t>definiše kao sposobnost ili kapacitet do koga je ispitanik došao svojim radom, vežbanjem, učenjem i zalaganje</a:t>
            </a:r>
            <a:r>
              <a:rPr lang="sr-Latn-RS" altLang="en-US" dirty="0"/>
              <a:t>m</a:t>
            </a:r>
            <a:endParaRPr lang="pl-PL" altLang="en-US" dirty="0"/>
          </a:p>
        </p:txBody>
      </p:sp>
    </p:spTree>
    <p:extLst>
      <p:ext uri="{BB962C8B-B14F-4D97-AF65-F5344CB8AC3E}">
        <p14:creationId xmlns:p14="http://schemas.microsoft.com/office/powerpoint/2010/main" val="907844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altLang="en-US"/>
              <a:t>Prednosti ispitivanja testovima znanja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altLang="en-US" dirty="0"/>
              <a:t>Svi učenici odgovaraju na ista pitanja ili rešavaju iste zadatke</a:t>
            </a:r>
          </a:p>
          <a:p>
            <a:r>
              <a:rPr lang="hr-HR" altLang="en-US" dirty="0"/>
              <a:t>Moguće poređenje učenika</a:t>
            </a:r>
          </a:p>
          <a:p>
            <a:r>
              <a:rPr lang="hr-HR" altLang="en-US" dirty="0"/>
              <a:t>Ocenjuje se samo stečeno i iskazano znanje; predmet školskog ocenjivanja nisu motivacija, učešće u radu, zalaganje, poltronstvo...</a:t>
            </a:r>
            <a:endParaRPr lang="en-US" altLang="en-US" dirty="0"/>
          </a:p>
          <a:p>
            <a:r>
              <a:rPr lang="hr-HR" altLang="en-US" dirty="0"/>
              <a:t>Podjednaka i ravnomerna zastupljenost svih delova gradiva       </a:t>
            </a:r>
          </a:p>
          <a:p>
            <a:r>
              <a:rPr lang="hr-HR" altLang="en-US" dirty="0"/>
              <a:t>Dejstvo faktora sreće i slučajnosti svedeno na minimum</a:t>
            </a:r>
          </a:p>
          <a:p>
            <a:r>
              <a:rPr lang="hr-HR" altLang="en-US" dirty="0"/>
              <a:t>Ekonomičnost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3962400" y="21336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31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Nedostaci testova znanja</a:t>
            </a:r>
            <a:endParaRPr lang="en-US" altLang="en-US" dirty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altLang="en-US"/>
              <a:t>Ne mogu se lako meriti najviši nivoi znanja</a:t>
            </a:r>
          </a:p>
          <a:p>
            <a:r>
              <a:rPr lang="sr-Latn-CS" altLang="en-US"/>
              <a:t>Nema potpitanja</a:t>
            </a:r>
          </a:p>
          <a:p>
            <a:r>
              <a:rPr lang="sr-Latn-CS" altLang="en-US"/>
              <a:t>Odgovori studenata su sa manje detalja</a:t>
            </a:r>
          </a:p>
          <a:p>
            <a:r>
              <a:rPr lang="sr-Latn-CS" altLang="en-US"/>
              <a:t>Ispitna situacija je “siromašnija” (odsustvo verbalnih i neverbalnih znakova u komunikaciji)</a:t>
            </a:r>
          </a:p>
          <a:p>
            <a:r>
              <a:rPr lang="sr-Latn-CS" altLang="en-US"/>
              <a:t>Veća mogućnost varanja </a:t>
            </a:r>
          </a:p>
          <a:p>
            <a:r>
              <a:rPr lang="sr-Latn-CS" altLang="en-US"/>
              <a:t>Gotovo nemoguće ispitati produkciju i kreativnost</a:t>
            </a:r>
          </a:p>
          <a:p>
            <a:r>
              <a:rPr lang="hr-HR" altLang="en-US"/>
              <a:t>Ocena je zbir odgovora na sva pitanja – može biti pozitivna, čak i kada nije usvojeno znanje iz neke oblasti (ukoliko je na zadovoljavajućem nivou odgovoreno na pitanja iz ostalih oblasti)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3067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altLang="en-US" dirty="0"/>
              <a:t>Vrste testova znanja u školi</a:t>
            </a:r>
          </a:p>
        </p:txBody>
      </p:sp>
      <p:sp>
        <p:nvSpPr>
          <p:cNvPr id="29699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Da li su “kontrolni zadaci” zapravo testovi znanja?</a:t>
            </a:r>
          </a:p>
          <a:p>
            <a:r>
              <a:rPr lang="sr-Latn-CS" altLang="en-US" dirty="0"/>
              <a:t>Uglavnom ne</a:t>
            </a:r>
          </a:p>
          <a:p>
            <a:r>
              <a:rPr lang="sr-Latn-CS" altLang="en-US" dirty="0"/>
              <a:t>Baždareni – standardizovani</a:t>
            </a:r>
          </a:p>
          <a:p>
            <a:r>
              <a:rPr lang="sr-Latn-CS" altLang="en-US" dirty="0"/>
              <a:t>Nebaždareni – nestandardizovani, neformalni, nemaju određene metrijske karakteristike</a:t>
            </a:r>
          </a:p>
          <a:p>
            <a:r>
              <a:rPr lang="sr-Latn-CS" altLang="en-US" dirty="0"/>
              <a:t>Isti “spoljašnji” izgled, različit način konstruisanja</a:t>
            </a:r>
          </a:p>
          <a:p>
            <a:endParaRPr lang="sr-Latn-CS" altLang="en-US" dirty="0"/>
          </a:p>
        </p:txBody>
      </p:sp>
    </p:spTree>
    <p:extLst>
      <p:ext uri="{BB962C8B-B14F-4D97-AF65-F5344CB8AC3E}">
        <p14:creationId xmlns:p14="http://schemas.microsoft.com/office/powerpoint/2010/main" val="31755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Vrste testova znanja u školi</a:t>
            </a:r>
            <a:endParaRPr lang="en-US" dirty="0"/>
          </a:p>
        </p:txBody>
      </p:sp>
      <p:graphicFrame>
        <p:nvGraphicFramePr>
          <p:cNvPr id="72762" name="Group 5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022107"/>
              </p:ext>
            </p:extLst>
          </p:nvPr>
        </p:nvGraphicFramePr>
        <p:xfrm>
          <a:off x="457200" y="1455634"/>
          <a:ext cx="8229601" cy="5097566"/>
        </p:xfrm>
        <a:graphic>
          <a:graphicData uri="http://schemas.openxmlformats.org/drawingml/2006/table">
            <a:tbl>
              <a:tblPr/>
              <a:tblGrid>
                <a:gridCol w="197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baždareni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nebaždareni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konstruktor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 stručnjaka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(psi + pn)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predmetni nastavnik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način konstruisanja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veliki broj pitanja iz svih oblasti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izbor oblika testa znanja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probno zadavanje (metrijske karakteristike)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konačna verzija sa zadacima različite težine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obim gradiva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celokupno gradivo predmeta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deo gradiva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7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oblast primene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sve škole sa istim nastavnim planom i programom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učenici kojima predaje nastavnik koji sastavlja test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071" marR="94071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187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Izrada testa znanja</a:t>
            </a:r>
            <a:endParaRPr lang="en-US" alt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altLang="en-US" dirty="0"/>
              <a:t>Pravljenje plana testa</a:t>
            </a:r>
          </a:p>
          <a:p>
            <a:r>
              <a:rPr lang="sr-Latn-CS" altLang="en-US" dirty="0"/>
              <a:t>Sastavljanje pitanja</a:t>
            </a:r>
          </a:p>
          <a:p>
            <a:r>
              <a:rPr lang="sr-Latn-CS" altLang="en-US" dirty="0"/>
              <a:t>Izbor pitanja za test</a:t>
            </a:r>
          </a:p>
          <a:p>
            <a:r>
              <a:rPr lang="sr-Latn-CS" altLang="en-US" dirty="0"/>
              <a:t>Logička provera odabranih pitanja</a:t>
            </a:r>
          </a:p>
          <a:p>
            <a:r>
              <a:rPr lang="sr-Latn-CS" altLang="en-US" dirty="0"/>
              <a:t>Aranžiranje pitanja</a:t>
            </a:r>
          </a:p>
          <a:p>
            <a:r>
              <a:rPr lang="sr-Latn-CS" altLang="en-US" dirty="0"/>
              <a:t>Provera i/ili priprema uputstava</a:t>
            </a:r>
          </a:p>
          <a:p>
            <a:r>
              <a:rPr lang="sr-Latn-CS" altLang="en-US" dirty="0"/>
              <a:t>Određivanje kriterijuma ocenjivanja i skale</a:t>
            </a:r>
          </a:p>
          <a:p>
            <a:r>
              <a:rPr lang="sr-Latn-CS" altLang="en-US" dirty="0"/>
              <a:t>Primena / analiza / revizija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589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Sadržinska valjanost</a:t>
            </a:r>
            <a:endParaRPr lang="en-US" alt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Sadržinska valjanost je jedna forma valjanosti bliska reprezentativnosti</a:t>
            </a:r>
          </a:p>
          <a:p>
            <a:r>
              <a:rPr lang="sr-Latn-CS" altLang="en-US" dirty="0"/>
              <a:t>Sadržaj testa treba da odgovara predmetu merenja</a:t>
            </a:r>
          </a:p>
          <a:p>
            <a:r>
              <a:rPr lang="sr-Latn-CS" altLang="en-US" dirty="0"/>
              <a:t>U slučaju testova znanja / postignuća?</a:t>
            </a:r>
          </a:p>
          <a:p>
            <a:r>
              <a:rPr lang="sr-Latn-CS" altLang="en-US" dirty="0"/>
              <a:t>Da su na adekvatan način pokrivene sve relevantne oblasti znanja i svi nivoi znanja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262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Merenje uspeha u učenju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Naučno procenjivanje različitih oblika ocenjivanja ili nauka o ocenjivanju zove se DOKIMOLOGIJA</a:t>
            </a:r>
          </a:p>
          <a:p>
            <a:r>
              <a:rPr lang="sr-Latn-CS" dirty="0"/>
              <a:t>Osnivač discipline bio je Anri Pieron (Henri Pieron)</a:t>
            </a:r>
          </a:p>
          <a:p>
            <a:r>
              <a:rPr lang="sr-Latn-CS" dirty="0"/>
              <a:t>„Nauka o ispitima“</a:t>
            </a:r>
          </a:p>
          <a:p>
            <a:endParaRPr lang="sr-Latn-C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67911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en-US" dirty="0"/>
              <a:t>Pravljenje skice ili plana testa </a:t>
            </a:r>
            <a:endParaRPr lang="en-US" alt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altLang="en-US" dirty="0"/>
              <a:t>Definisanje domena</a:t>
            </a:r>
            <a:endParaRPr lang="en-US" altLang="en-US" dirty="0"/>
          </a:p>
          <a:p>
            <a:r>
              <a:rPr lang="pl-PL" altLang="en-US" dirty="0"/>
              <a:t>Definisanje bitnih celina, međusobnih odnosa tih celina, važnih problema, ključnih detalja, kritičnih znanja</a:t>
            </a:r>
          </a:p>
          <a:p>
            <a:r>
              <a:rPr lang="pl-PL" altLang="en-US" dirty="0"/>
              <a:t>Pokrivanje „domena” stavkama</a:t>
            </a:r>
          </a:p>
          <a:p>
            <a:endParaRPr lang="pl-PL" altLang="en-US" dirty="0"/>
          </a:p>
          <a:p>
            <a:r>
              <a:rPr lang="pl-PL" altLang="en-US" dirty="0"/>
              <a:t>Definisanje zastupljenosti nastavnih celina u testu</a:t>
            </a:r>
          </a:p>
          <a:p>
            <a:pPr lvl="1"/>
            <a:r>
              <a:rPr lang="pl-PL" altLang="en-US" dirty="0"/>
              <a:t>da sve celine koje su određene u skici testa moraju biti pokrivene stavkama i </a:t>
            </a:r>
            <a:endParaRPr lang="en-US" altLang="en-US" dirty="0"/>
          </a:p>
          <a:p>
            <a:pPr lvl="1"/>
            <a:r>
              <a:rPr lang="pl-PL" altLang="en-US" dirty="0"/>
              <a:t>da broj stavki u svakoj celini treba da bude srazmeran obimu i značaju celine. Pri tome se, naravno, mora voditi računa o kritičnim znanjima (ono što se mora znati)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5994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Provera sadržinske valjanosti</a:t>
            </a:r>
            <a:endParaRPr lang="en-US" altLang="en-US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en-US" dirty="0"/>
              <a:t>Tokom analize se upoređuju stavke i domen stavki koji je definisan nastavnim planom, udžbenicima ili mišljenjem eksperata i proverava spomenuta proporcionalna zastupljenost</a:t>
            </a:r>
          </a:p>
          <a:p>
            <a:r>
              <a:rPr lang="sr-Latn-RS" altLang="en-US" dirty="0"/>
              <a:t>Treba </a:t>
            </a:r>
            <a:r>
              <a:rPr lang="it-IT" altLang="en-US" dirty="0"/>
              <a:t>dokazati da je odabrani univerzum stvarno univerzalan i pravilno</a:t>
            </a:r>
            <a:r>
              <a:rPr lang="sr-Latn-CS" altLang="en-US" dirty="0"/>
              <a:t> </a:t>
            </a:r>
            <a:r>
              <a:rPr lang="it-IT" altLang="en-US" dirty="0"/>
              <a:t>odabran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8624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8" name="Group 4"/>
          <p:cNvGrpSpPr>
            <a:grpSpLocks noChangeAspect="1"/>
          </p:cNvGrpSpPr>
          <p:nvPr/>
        </p:nvGrpSpPr>
        <p:grpSpPr bwMode="auto">
          <a:xfrm>
            <a:off x="442450" y="227159"/>
            <a:ext cx="7991872" cy="6402241"/>
            <a:chOff x="-199" y="-123"/>
            <a:chExt cx="5772" cy="4443"/>
          </a:xfrm>
        </p:grpSpPr>
        <p:grpSp>
          <p:nvGrpSpPr>
            <p:cNvPr id="41992" name="Group 7"/>
            <p:cNvGrpSpPr>
              <a:grpSpLocks/>
            </p:cNvGrpSpPr>
            <p:nvPr/>
          </p:nvGrpSpPr>
          <p:grpSpPr bwMode="auto">
            <a:xfrm>
              <a:off x="-199" y="21"/>
              <a:ext cx="349" cy="1382"/>
              <a:chOff x="-199" y="21"/>
              <a:chExt cx="349" cy="1382"/>
            </a:xfrm>
          </p:grpSpPr>
          <p:sp>
            <p:nvSpPr>
              <p:cNvPr id="42024" name="Rectangle 5"/>
              <p:cNvSpPr>
                <a:spLocks noChangeArrowheads="1"/>
              </p:cNvSpPr>
              <p:nvPr/>
            </p:nvSpPr>
            <p:spPr bwMode="auto">
              <a:xfrm>
                <a:off x="-199" y="21"/>
                <a:ext cx="349" cy="1372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r-Latn-CS" altLang="en-US"/>
              </a:p>
            </p:txBody>
          </p:sp>
          <p:sp>
            <p:nvSpPr>
              <p:cNvPr id="42025" name="Rectangle 6"/>
              <p:cNvSpPr>
                <a:spLocks noChangeArrowheads="1"/>
              </p:cNvSpPr>
              <p:nvPr/>
            </p:nvSpPr>
            <p:spPr bwMode="auto">
              <a:xfrm>
                <a:off x="-199" y="31"/>
                <a:ext cx="349" cy="1372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r-Latn-CS" altLang="en-US"/>
              </a:p>
            </p:txBody>
          </p:sp>
        </p:grpSp>
        <p:sp>
          <p:nvSpPr>
            <p:cNvPr id="41993" name="Rectangle 8"/>
            <p:cNvSpPr>
              <a:spLocks noChangeArrowheads="1"/>
            </p:cNvSpPr>
            <p:nvPr/>
          </p:nvSpPr>
          <p:spPr bwMode="auto">
            <a:xfrm>
              <a:off x="-195" y="1402"/>
              <a:ext cx="351" cy="171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r-Latn-CS" altLang="en-US"/>
            </a:p>
          </p:txBody>
        </p:sp>
        <p:grpSp>
          <p:nvGrpSpPr>
            <p:cNvPr id="41994" name="Group 13"/>
            <p:cNvGrpSpPr>
              <a:grpSpLocks/>
            </p:cNvGrpSpPr>
            <p:nvPr/>
          </p:nvGrpSpPr>
          <p:grpSpPr bwMode="auto">
            <a:xfrm>
              <a:off x="-194" y="3111"/>
              <a:ext cx="344" cy="1209"/>
              <a:chOff x="-194" y="3111"/>
              <a:chExt cx="344" cy="1209"/>
            </a:xfrm>
          </p:grpSpPr>
          <p:sp>
            <p:nvSpPr>
              <p:cNvPr id="42022" name="Rectangle 11"/>
              <p:cNvSpPr>
                <a:spLocks noChangeArrowheads="1"/>
              </p:cNvSpPr>
              <p:nvPr/>
            </p:nvSpPr>
            <p:spPr bwMode="auto">
              <a:xfrm>
                <a:off x="-194" y="3111"/>
                <a:ext cx="344" cy="1209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r-Latn-CS" altLang="en-US"/>
              </a:p>
            </p:txBody>
          </p:sp>
          <p:sp>
            <p:nvSpPr>
              <p:cNvPr id="42023" name="Rectangle 12"/>
              <p:cNvSpPr>
                <a:spLocks noChangeArrowheads="1"/>
              </p:cNvSpPr>
              <p:nvPr/>
            </p:nvSpPr>
            <p:spPr bwMode="auto">
              <a:xfrm>
                <a:off x="-194" y="3111"/>
                <a:ext cx="344" cy="1209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r-Latn-CS" altLang="en-US"/>
              </a:p>
            </p:txBody>
          </p:sp>
        </p:grpSp>
        <p:grpSp>
          <p:nvGrpSpPr>
            <p:cNvPr id="41995" name="Group 16"/>
            <p:cNvGrpSpPr>
              <a:grpSpLocks/>
            </p:cNvGrpSpPr>
            <p:nvPr/>
          </p:nvGrpSpPr>
          <p:grpSpPr bwMode="auto">
            <a:xfrm>
              <a:off x="1970" y="30"/>
              <a:ext cx="1790" cy="1405"/>
              <a:chOff x="1970" y="30"/>
              <a:chExt cx="1790" cy="1405"/>
            </a:xfrm>
          </p:grpSpPr>
          <p:sp>
            <p:nvSpPr>
              <p:cNvPr id="42020" name="Freeform 14"/>
              <p:cNvSpPr>
                <a:spLocks/>
              </p:cNvSpPr>
              <p:nvPr/>
            </p:nvSpPr>
            <p:spPr bwMode="auto">
              <a:xfrm>
                <a:off x="1970" y="30"/>
                <a:ext cx="1790" cy="1405"/>
              </a:xfrm>
              <a:custGeom>
                <a:avLst/>
                <a:gdLst>
                  <a:gd name="T0" fmla="*/ 895 w 1790"/>
                  <a:gd name="T1" fmla="*/ 0 h 1405"/>
                  <a:gd name="T2" fmla="*/ 0 w 1790"/>
                  <a:gd name="T3" fmla="*/ 1405 h 1405"/>
                  <a:gd name="T4" fmla="*/ 1790 w 1790"/>
                  <a:gd name="T5" fmla="*/ 1405 h 1405"/>
                  <a:gd name="T6" fmla="*/ 895 w 1790"/>
                  <a:gd name="T7" fmla="*/ 0 h 140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90"/>
                  <a:gd name="T13" fmla="*/ 0 h 1405"/>
                  <a:gd name="T14" fmla="*/ 1790 w 1790"/>
                  <a:gd name="T15" fmla="*/ 1405 h 140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90" h="1405">
                    <a:moveTo>
                      <a:pt x="895" y="0"/>
                    </a:moveTo>
                    <a:lnTo>
                      <a:pt x="0" y="1405"/>
                    </a:lnTo>
                    <a:lnTo>
                      <a:pt x="1790" y="1405"/>
                    </a:lnTo>
                    <a:lnTo>
                      <a:pt x="895" y="0"/>
                    </a:lnTo>
                    <a:close/>
                  </a:path>
                </a:pathLst>
              </a:cu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Freeform 15"/>
              <p:cNvSpPr>
                <a:spLocks/>
              </p:cNvSpPr>
              <p:nvPr/>
            </p:nvSpPr>
            <p:spPr bwMode="auto">
              <a:xfrm>
                <a:off x="1970" y="30"/>
                <a:ext cx="1790" cy="1405"/>
              </a:xfrm>
              <a:custGeom>
                <a:avLst/>
                <a:gdLst>
                  <a:gd name="T0" fmla="*/ 895 w 1790"/>
                  <a:gd name="T1" fmla="*/ 0 h 1405"/>
                  <a:gd name="T2" fmla="*/ 0 w 1790"/>
                  <a:gd name="T3" fmla="*/ 1405 h 1405"/>
                  <a:gd name="T4" fmla="*/ 1790 w 1790"/>
                  <a:gd name="T5" fmla="*/ 1405 h 1405"/>
                  <a:gd name="T6" fmla="*/ 895 w 1790"/>
                  <a:gd name="T7" fmla="*/ 0 h 140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90"/>
                  <a:gd name="T13" fmla="*/ 0 h 1405"/>
                  <a:gd name="T14" fmla="*/ 1790 w 1790"/>
                  <a:gd name="T15" fmla="*/ 1405 h 140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90" h="1405">
                    <a:moveTo>
                      <a:pt x="895" y="0"/>
                    </a:moveTo>
                    <a:lnTo>
                      <a:pt x="0" y="1405"/>
                    </a:lnTo>
                    <a:lnTo>
                      <a:pt x="1790" y="1405"/>
                    </a:lnTo>
                    <a:lnTo>
                      <a:pt x="895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96" name="Group 19"/>
            <p:cNvGrpSpPr>
              <a:grpSpLocks/>
            </p:cNvGrpSpPr>
            <p:nvPr/>
          </p:nvGrpSpPr>
          <p:grpSpPr bwMode="auto">
            <a:xfrm>
              <a:off x="873" y="1437"/>
              <a:ext cx="4004" cy="1735"/>
              <a:chOff x="873" y="1437"/>
              <a:chExt cx="4004" cy="1735"/>
            </a:xfrm>
          </p:grpSpPr>
          <p:sp>
            <p:nvSpPr>
              <p:cNvPr id="42018" name="Freeform 17"/>
              <p:cNvSpPr>
                <a:spLocks/>
              </p:cNvSpPr>
              <p:nvPr/>
            </p:nvSpPr>
            <p:spPr bwMode="auto">
              <a:xfrm>
                <a:off x="873" y="1437"/>
                <a:ext cx="4004" cy="1735"/>
              </a:xfrm>
              <a:custGeom>
                <a:avLst/>
                <a:gdLst>
                  <a:gd name="T0" fmla="*/ 4004 w 4004"/>
                  <a:gd name="T1" fmla="*/ 1735 h 1735"/>
                  <a:gd name="T2" fmla="*/ 2900 w 4004"/>
                  <a:gd name="T3" fmla="*/ 0 h 1735"/>
                  <a:gd name="T4" fmla="*/ 1104 w 4004"/>
                  <a:gd name="T5" fmla="*/ 0 h 1735"/>
                  <a:gd name="T6" fmla="*/ 0 w 4004"/>
                  <a:gd name="T7" fmla="*/ 1735 h 1735"/>
                  <a:gd name="T8" fmla="*/ 4004 w 4004"/>
                  <a:gd name="T9" fmla="*/ 1735 h 17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04"/>
                  <a:gd name="T16" fmla="*/ 0 h 1735"/>
                  <a:gd name="T17" fmla="*/ 4004 w 4004"/>
                  <a:gd name="T18" fmla="*/ 1735 h 17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04" h="1735">
                    <a:moveTo>
                      <a:pt x="4004" y="1735"/>
                    </a:moveTo>
                    <a:lnTo>
                      <a:pt x="2900" y="0"/>
                    </a:lnTo>
                    <a:lnTo>
                      <a:pt x="1104" y="0"/>
                    </a:lnTo>
                    <a:lnTo>
                      <a:pt x="0" y="1735"/>
                    </a:lnTo>
                    <a:lnTo>
                      <a:pt x="4004" y="1735"/>
                    </a:lnTo>
                    <a:close/>
                  </a:path>
                </a:pathLst>
              </a:cu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9" name="Freeform 18"/>
              <p:cNvSpPr>
                <a:spLocks/>
              </p:cNvSpPr>
              <p:nvPr/>
            </p:nvSpPr>
            <p:spPr bwMode="auto">
              <a:xfrm>
                <a:off x="873" y="1437"/>
                <a:ext cx="4004" cy="1735"/>
              </a:xfrm>
              <a:custGeom>
                <a:avLst/>
                <a:gdLst>
                  <a:gd name="T0" fmla="*/ 4004 w 4004"/>
                  <a:gd name="T1" fmla="*/ 1735 h 1735"/>
                  <a:gd name="T2" fmla="*/ 2900 w 4004"/>
                  <a:gd name="T3" fmla="*/ 0 h 1735"/>
                  <a:gd name="T4" fmla="*/ 1104 w 4004"/>
                  <a:gd name="T5" fmla="*/ 0 h 1735"/>
                  <a:gd name="T6" fmla="*/ 0 w 4004"/>
                  <a:gd name="T7" fmla="*/ 1735 h 1735"/>
                  <a:gd name="T8" fmla="*/ 4004 w 4004"/>
                  <a:gd name="T9" fmla="*/ 1735 h 17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04"/>
                  <a:gd name="T16" fmla="*/ 0 h 1735"/>
                  <a:gd name="T17" fmla="*/ 4004 w 4004"/>
                  <a:gd name="T18" fmla="*/ 1735 h 17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04" h="1735">
                    <a:moveTo>
                      <a:pt x="4004" y="1735"/>
                    </a:moveTo>
                    <a:lnTo>
                      <a:pt x="2900" y="0"/>
                    </a:lnTo>
                    <a:lnTo>
                      <a:pt x="1104" y="0"/>
                    </a:lnTo>
                    <a:lnTo>
                      <a:pt x="0" y="1735"/>
                    </a:lnTo>
                    <a:lnTo>
                      <a:pt x="4004" y="1735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97" name="Group 22"/>
            <p:cNvGrpSpPr>
              <a:grpSpLocks/>
            </p:cNvGrpSpPr>
            <p:nvPr/>
          </p:nvGrpSpPr>
          <p:grpSpPr bwMode="auto">
            <a:xfrm>
              <a:off x="174" y="3178"/>
              <a:ext cx="5399" cy="1080"/>
              <a:chOff x="174" y="3178"/>
              <a:chExt cx="5399" cy="1080"/>
            </a:xfrm>
          </p:grpSpPr>
          <p:sp>
            <p:nvSpPr>
              <p:cNvPr id="42016" name="Freeform 20"/>
              <p:cNvSpPr>
                <a:spLocks/>
              </p:cNvSpPr>
              <p:nvPr/>
            </p:nvSpPr>
            <p:spPr bwMode="auto">
              <a:xfrm>
                <a:off x="174" y="3178"/>
                <a:ext cx="5399" cy="1080"/>
              </a:xfrm>
              <a:custGeom>
                <a:avLst/>
                <a:gdLst>
                  <a:gd name="T0" fmla="*/ 5399 w 5399"/>
                  <a:gd name="T1" fmla="*/ 1080 h 1080"/>
                  <a:gd name="T2" fmla="*/ 4701 w 5399"/>
                  <a:gd name="T3" fmla="*/ 0 h 1080"/>
                  <a:gd name="T4" fmla="*/ 698 w 5399"/>
                  <a:gd name="T5" fmla="*/ 0 h 1080"/>
                  <a:gd name="T6" fmla="*/ 0 w 5399"/>
                  <a:gd name="T7" fmla="*/ 1080 h 1080"/>
                  <a:gd name="T8" fmla="*/ 5399 w 5399"/>
                  <a:gd name="T9" fmla="*/ 1080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9"/>
                  <a:gd name="T16" fmla="*/ 0 h 1080"/>
                  <a:gd name="T17" fmla="*/ 5399 w 5399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9" h="1080">
                    <a:moveTo>
                      <a:pt x="5399" y="1080"/>
                    </a:moveTo>
                    <a:lnTo>
                      <a:pt x="4701" y="0"/>
                    </a:lnTo>
                    <a:lnTo>
                      <a:pt x="698" y="0"/>
                    </a:lnTo>
                    <a:lnTo>
                      <a:pt x="0" y="1080"/>
                    </a:lnTo>
                    <a:lnTo>
                      <a:pt x="5399" y="1080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7" name="Freeform 21"/>
              <p:cNvSpPr>
                <a:spLocks/>
              </p:cNvSpPr>
              <p:nvPr/>
            </p:nvSpPr>
            <p:spPr bwMode="auto">
              <a:xfrm>
                <a:off x="174" y="3178"/>
                <a:ext cx="5399" cy="1080"/>
              </a:xfrm>
              <a:custGeom>
                <a:avLst/>
                <a:gdLst>
                  <a:gd name="T0" fmla="*/ 5399 w 5399"/>
                  <a:gd name="T1" fmla="*/ 1080 h 1080"/>
                  <a:gd name="T2" fmla="*/ 4701 w 5399"/>
                  <a:gd name="T3" fmla="*/ 0 h 1080"/>
                  <a:gd name="T4" fmla="*/ 698 w 5399"/>
                  <a:gd name="T5" fmla="*/ 0 h 1080"/>
                  <a:gd name="T6" fmla="*/ 0 w 5399"/>
                  <a:gd name="T7" fmla="*/ 1080 h 1080"/>
                  <a:gd name="T8" fmla="*/ 5399 w 5399"/>
                  <a:gd name="T9" fmla="*/ 1080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9"/>
                  <a:gd name="T16" fmla="*/ 0 h 1080"/>
                  <a:gd name="T17" fmla="*/ 5399 w 5399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9" h="1080">
                    <a:moveTo>
                      <a:pt x="5399" y="1080"/>
                    </a:moveTo>
                    <a:lnTo>
                      <a:pt x="4701" y="0"/>
                    </a:lnTo>
                    <a:lnTo>
                      <a:pt x="698" y="0"/>
                    </a:lnTo>
                    <a:lnTo>
                      <a:pt x="0" y="1080"/>
                    </a:lnTo>
                    <a:lnTo>
                      <a:pt x="5399" y="108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Rectangle 23"/>
            <p:cNvSpPr>
              <a:spLocks noChangeArrowheads="1"/>
            </p:cNvSpPr>
            <p:nvPr/>
          </p:nvSpPr>
          <p:spPr bwMode="auto">
            <a:xfrm>
              <a:off x="647" y="3887"/>
              <a:ext cx="4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b="1"/>
                <a:t>Znanje</a:t>
              </a:r>
            </a:p>
          </p:txBody>
        </p:sp>
        <p:sp>
          <p:nvSpPr>
            <p:cNvPr id="41999" name="Rectangle 24"/>
            <p:cNvSpPr>
              <a:spLocks noChangeArrowheads="1"/>
            </p:cNvSpPr>
            <p:nvPr/>
          </p:nvSpPr>
          <p:spPr bwMode="auto">
            <a:xfrm>
              <a:off x="1193" y="3890"/>
              <a:ext cx="400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(prepoznati, prisetiti se, utvrditi, definisati, opisati, odrediti</a:t>
              </a:r>
              <a:endParaRPr lang="sr-Latn-CS" altLang="en-US"/>
            </a:p>
          </p:txBody>
        </p:sp>
        <p:sp>
          <p:nvSpPr>
            <p:cNvPr id="42000" name="Rectangle 25"/>
            <p:cNvSpPr>
              <a:spLocks noChangeArrowheads="1"/>
            </p:cNvSpPr>
            <p:nvPr/>
          </p:nvSpPr>
          <p:spPr bwMode="auto">
            <a:xfrm>
              <a:off x="1128" y="3321"/>
              <a:ext cx="98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 b="1">
                  <a:solidFill>
                    <a:srgbClr val="000000"/>
                  </a:solidFill>
                </a:rPr>
                <a:t>Razumevanje</a:t>
              </a:r>
              <a:endParaRPr lang="sr-Latn-CS" altLang="en-US"/>
            </a:p>
          </p:txBody>
        </p:sp>
        <p:sp>
          <p:nvSpPr>
            <p:cNvPr id="42001" name="Rectangle 26"/>
            <p:cNvSpPr>
              <a:spLocks noChangeArrowheads="1"/>
            </p:cNvSpPr>
            <p:nvPr/>
          </p:nvSpPr>
          <p:spPr bwMode="auto">
            <a:xfrm>
              <a:off x="2345" y="3325"/>
              <a:ext cx="260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(reći svojim rečima, opisati, sumirati, </a:t>
              </a:r>
              <a:endParaRPr lang="sr-Latn-CS" altLang="en-US"/>
            </a:p>
          </p:txBody>
        </p:sp>
        <p:sp>
          <p:nvSpPr>
            <p:cNvPr id="42002" name="Rectangle 27"/>
            <p:cNvSpPr>
              <a:spLocks noChangeArrowheads="1"/>
            </p:cNvSpPr>
            <p:nvPr/>
          </p:nvSpPr>
          <p:spPr bwMode="auto">
            <a:xfrm>
              <a:off x="1822" y="3510"/>
              <a:ext cx="219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predvideti, razlikovati, proceniti )</a:t>
              </a:r>
              <a:endParaRPr lang="sr-Latn-CS" altLang="en-US"/>
            </a:p>
          </p:txBody>
        </p:sp>
        <p:sp>
          <p:nvSpPr>
            <p:cNvPr id="42003" name="Rectangle 28"/>
            <p:cNvSpPr>
              <a:spLocks noChangeArrowheads="1"/>
            </p:cNvSpPr>
            <p:nvPr/>
          </p:nvSpPr>
          <p:spPr bwMode="auto">
            <a:xfrm>
              <a:off x="1501" y="2755"/>
              <a:ext cx="60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 b="1" dirty="0">
                  <a:solidFill>
                    <a:srgbClr val="000000"/>
                  </a:solidFill>
                </a:rPr>
                <a:t>Primena</a:t>
              </a:r>
              <a:endParaRPr lang="sr-Latn-CS" altLang="en-US" dirty="0"/>
            </a:p>
          </p:txBody>
        </p:sp>
        <p:sp>
          <p:nvSpPr>
            <p:cNvPr id="42004" name="Rectangle 29"/>
            <p:cNvSpPr>
              <a:spLocks noChangeArrowheads="1"/>
            </p:cNvSpPr>
            <p:nvPr/>
          </p:nvSpPr>
          <p:spPr bwMode="auto">
            <a:xfrm>
              <a:off x="2384" y="2759"/>
              <a:ext cx="210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 dirty="0">
                  <a:solidFill>
                    <a:srgbClr val="000000"/>
                  </a:solidFill>
                </a:rPr>
                <a:t>(primeniti, demonstrirati, rešiti, </a:t>
              </a:r>
              <a:endParaRPr lang="sr-Latn-CS" altLang="en-US" dirty="0"/>
            </a:p>
          </p:txBody>
        </p:sp>
        <p:sp>
          <p:nvSpPr>
            <p:cNvPr id="42005" name="Rectangle 30"/>
            <p:cNvSpPr>
              <a:spLocks noChangeArrowheads="1"/>
            </p:cNvSpPr>
            <p:nvPr/>
          </p:nvSpPr>
          <p:spPr bwMode="auto">
            <a:xfrm>
              <a:off x="2067" y="2944"/>
              <a:ext cx="25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 dirty="0">
                  <a:solidFill>
                    <a:srgbClr val="000000"/>
                  </a:solidFill>
                </a:rPr>
                <a:t>Istražiti, modifikovati, dovesti u vezu)</a:t>
              </a:r>
              <a:endParaRPr lang="sr-Latn-CS" altLang="en-US" dirty="0"/>
            </a:p>
          </p:txBody>
        </p:sp>
        <p:sp>
          <p:nvSpPr>
            <p:cNvPr id="42006" name="Rectangle 31"/>
            <p:cNvSpPr>
              <a:spLocks noChangeArrowheads="1"/>
            </p:cNvSpPr>
            <p:nvPr/>
          </p:nvSpPr>
          <p:spPr bwMode="auto">
            <a:xfrm>
              <a:off x="1839" y="2138"/>
              <a:ext cx="53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 b="1">
                  <a:solidFill>
                    <a:srgbClr val="000000"/>
                  </a:solidFill>
                </a:rPr>
                <a:t>Analiza</a:t>
              </a:r>
              <a:endParaRPr lang="sr-Latn-CS" altLang="en-US"/>
            </a:p>
          </p:txBody>
        </p:sp>
        <p:sp>
          <p:nvSpPr>
            <p:cNvPr id="42007" name="Rectangle 32"/>
            <p:cNvSpPr>
              <a:spLocks noChangeArrowheads="1"/>
            </p:cNvSpPr>
            <p:nvPr/>
          </p:nvSpPr>
          <p:spPr bwMode="auto">
            <a:xfrm>
              <a:off x="2516" y="2142"/>
              <a:ext cx="13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(analizirati, izdvojiti, </a:t>
              </a:r>
              <a:endParaRPr lang="sr-Latn-CS" altLang="en-US"/>
            </a:p>
          </p:txBody>
        </p:sp>
        <p:sp>
          <p:nvSpPr>
            <p:cNvPr id="42008" name="Rectangle 33"/>
            <p:cNvSpPr>
              <a:spLocks noChangeArrowheads="1"/>
            </p:cNvSpPr>
            <p:nvPr/>
          </p:nvSpPr>
          <p:spPr bwMode="auto">
            <a:xfrm>
              <a:off x="1488" y="2352"/>
              <a:ext cx="275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povezati, klasifikovati, porediti, zaključiti)</a:t>
              </a:r>
              <a:endParaRPr lang="sr-Latn-CS" altLang="en-US"/>
            </a:p>
          </p:txBody>
        </p:sp>
        <p:sp>
          <p:nvSpPr>
            <p:cNvPr id="42009" name="Rectangle 34"/>
            <p:cNvSpPr>
              <a:spLocks noChangeArrowheads="1"/>
            </p:cNvSpPr>
            <p:nvPr/>
          </p:nvSpPr>
          <p:spPr bwMode="auto">
            <a:xfrm>
              <a:off x="2101" y="1494"/>
              <a:ext cx="58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 b="1">
                  <a:solidFill>
                    <a:srgbClr val="000000"/>
                  </a:solidFill>
                </a:rPr>
                <a:t>Sinteza </a:t>
              </a:r>
              <a:endParaRPr lang="sr-Latn-CS" altLang="en-US"/>
            </a:p>
          </p:txBody>
        </p:sp>
        <p:sp>
          <p:nvSpPr>
            <p:cNvPr id="42010" name="Rectangle 35"/>
            <p:cNvSpPr>
              <a:spLocks noChangeArrowheads="1"/>
            </p:cNvSpPr>
            <p:nvPr/>
          </p:nvSpPr>
          <p:spPr bwMode="auto">
            <a:xfrm>
              <a:off x="2871" y="1498"/>
              <a:ext cx="79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(integrisati, </a:t>
              </a:r>
              <a:endParaRPr lang="sr-Latn-CS" altLang="en-US"/>
            </a:p>
          </p:txBody>
        </p:sp>
        <p:sp>
          <p:nvSpPr>
            <p:cNvPr id="42011" name="Rectangle 36"/>
            <p:cNvSpPr>
              <a:spLocks noChangeArrowheads="1"/>
            </p:cNvSpPr>
            <p:nvPr/>
          </p:nvSpPr>
          <p:spPr bwMode="auto">
            <a:xfrm>
              <a:off x="1824" y="1680"/>
              <a:ext cx="21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Modifikovati, kreirati, dizajnirati)</a:t>
              </a:r>
              <a:endParaRPr lang="sr-Latn-CS" altLang="en-US"/>
            </a:p>
          </p:txBody>
        </p:sp>
        <p:sp>
          <p:nvSpPr>
            <p:cNvPr id="42012" name="Rectangle 37"/>
            <p:cNvSpPr>
              <a:spLocks noChangeArrowheads="1"/>
            </p:cNvSpPr>
            <p:nvPr/>
          </p:nvSpPr>
          <p:spPr bwMode="auto">
            <a:xfrm>
              <a:off x="2460" y="748"/>
              <a:ext cx="75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 b="1">
                  <a:solidFill>
                    <a:srgbClr val="000000"/>
                  </a:solidFill>
                </a:rPr>
                <a:t>Evaluacija</a:t>
              </a:r>
              <a:endParaRPr lang="sr-Latn-CS" altLang="en-US"/>
            </a:p>
          </p:txBody>
        </p:sp>
        <p:sp>
          <p:nvSpPr>
            <p:cNvPr id="42013" name="Rectangle 38"/>
            <p:cNvSpPr>
              <a:spLocks noChangeArrowheads="1"/>
            </p:cNvSpPr>
            <p:nvPr/>
          </p:nvSpPr>
          <p:spPr bwMode="auto">
            <a:xfrm>
              <a:off x="2332" y="937"/>
              <a:ext cx="116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(suditi, proceniti, </a:t>
              </a:r>
              <a:endParaRPr lang="sr-Latn-CS" altLang="en-US"/>
            </a:p>
          </p:txBody>
        </p:sp>
        <p:sp>
          <p:nvSpPr>
            <p:cNvPr id="42014" name="Rectangle 39"/>
            <p:cNvSpPr>
              <a:spLocks noChangeArrowheads="1"/>
            </p:cNvSpPr>
            <p:nvPr/>
          </p:nvSpPr>
          <p:spPr bwMode="auto">
            <a:xfrm>
              <a:off x="2496" y="1200"/>
              <a:ext cx="77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900">
                  <a:solidFill>
                    <a:srgbClr val="000000"/>
                  </a:solidFill>
                </a:rPr>
                <a:t> razlikovati)</a:t>
              </a:r>
              <a:endParaRPr lang="sr-Latn-CS" altLang="en-US"/>
            </a:p>
          </p:txBody>
        </p:sp>
        <p:sp>
          <p:nvSpPr>
            <p:cNvPr id="42015" name="Rectangle 40"/>
            <p:cNvSpPr>
              <a:spLocks noChangeArrowheads="1"/>
            </p:cNvSpPr>
            <p:nvPr/>
          </p:nvSpPr>
          <p:spPr bwMode="auto">
            <a:xfrm rot="16200000">
              <a:off x="-2287" y="2009"/>
              <a:ext cx="4442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sr-Latn-CS" altLang="en-US" sz="1600" b="1" dirty="0">
                  <a:solidFill>
                    <a:srgbClr val="000000"/>
                  </a:solidFill>
                </a:rPr>
                <a:t>Utvrđivanje znanja Konstruisanje značenja  Evaluacija ideja</a:t>
              </a:r>
              <a:endParaRPr lang="sr-Latn-CS" altLang="en-US" sz="1400" b="1" dirty="0"/>
            </a:p>
          </p:txBody>
        </p:sp>
      </p:grpSp>
      <p:sp>
        <p:nvSpPr>
          <p:cNvPr id="419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dirty="0"/>
              <a:t>Blumova taksonomija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6932037" y="1253966"/>
            <a:ext cx="2179305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altLang="en-US" sz="2400" dirty="0">
                <a:solidFill>
                  <a:srgbClr val="060C12"/>
                </a:solidFill>
              </a:rPr>
              <a:t>Blumova taksonomija obrazovnih ciljeva</a:t>
            </a:r>
            <a:endParaRPr lang="en-US" altLang="en-US" sz="2400" dirty="0">
              <a:solidFill>
                <a:srgbClr val="060C12"/>
              </a:solidFill>
            </a:endParaRPr>
          </a:p>
          <a:p>
            <a:pPr eaLnBrk="1" hangingPunct="1"/>
            <a:endParaRPr lang="en-US" altLang="en-US" dirty="0">
              <a:solidFill>
                <a:srgbClr val="060C12"/>
              </a:solidFill>
            </a:endParaRPr>
          </a:p>
          <a:p>
            <a:pPr eaLnBrk="1" hangingPunct="1"/>
            <a:r>
              <a:rPr lang="en-US" altLang="en-US" sz="1400" dirty="0">
                <a:solidFill>
                  <a:srgbClr val="060C12"/>
                </a:solidFill>
              </a:rPr>
              <a:t>(Bloom, B. S. 1984. Taxonomy of educational objectives. Allyn and Bacon, Boston, MA)</a:t>
            </a:r>
          </a:p>
        </p:txBody>
      </p:sp>
    </p:spTree>
    <p:extLst>
      <p:ext uri="{BB962C8B-B14F-4D97-AF65-F5344CB8AC3E}">
        <p14:creationId xmlns:p14="http://schemas.microsoft.com/office/powerpoint/2010/main" val="1615809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Tabela specifikacije</a:t>
            </a:r>
          </a:p>
        </p:txBody>
      </p:sp>
      <p:graphicFrame>
        <p:nvGraphicFramePr>
          <p:cNvPr id="91198" name="Group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532260"/>
              </p:ext>
            </p:extLst>
          </p:nvPr>
        </p:nvGraphicFramePr>
        <p:xfrm>
          <a:off x="304800" y="1465262"/>
          <a:ext cx="8534400" cy="3927476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1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nastavne oblasti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kognitivno-vaspitni obrazovni ciljevi (Blum)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znanje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shvatanje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primena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analiza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sinteza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evaluacija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593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Logička provera testa</a:t>
            </a:r>
            <a:endParaRPr lang="en-US" alt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altLang="en-US" dirty="0"/>
              <a:t>Proveriti i eliminisati formalne faktore koji mogu uticati na valjanost</a:t>
            </a:r>
          </a:p>
          <a:p>
            <a:pPr lvl="1"/>
            <a:r>
              <a:rPr lang="sr-Latn-RS" altLang="en-US" dirty="0"/>
              <a:t>P</a:t>
            </a:r>
            <a:r>
              <a:rPr lang="it-IT" altLang="en-US" dirty="0"/>
              <a:t>roveriti da li je izbor alternativa (ako su stavke u formatu PVI) adekvatan</a:t>
            </a:r>
            <a:endParaRPr lang="sr-Latn-RS" altLang="en-US" dirty="0"/>
          </a:p>
          <a:p>
            <a:pPr lvl="2"/>
            <a:r>
              <a:rPr lang="it-IT" altLang="en-US" dirty="0"/>
              <a:t>N</a:t>
            </a:r>
            <a:r>
              <a:rPr lang="sr-Latn-RS" altLang="en-US" dirty="0"/>
              <a:t>pr.</a:t>
            </a:r>
            <a:r>
              <a:rPr lang="it-IT" altLang="en-US" dirty="0"/>
              <a:t> izbor alternativa može biti pogrešan u smislu da tačan odgovor štrči ili da je više alternativa potencijalno tačno</a:t>
            </a:r>
            <a:endParaRPr lang="en-US" altLang="en-US" dirty="0"/>
          </a:p>
          <a:p>
            <a:pPr lvl="1"/>
            <a:r>
              <a:rPr lang="sr-Latn-CS" altLang="en-US" dirty="0"/>
              <a:t>Kontrolisati uticaj stila rešavanja</a:t>
            </a:r>
          </a:p>
          <a:p>
            <a:pPr lvl="2"/>
            <a:r>
              <a:rPr lang="sr-Latn-RS" altLang="en-US" dirty="0"/>
              <a:t>Npr. </a:t>
            </a:r>
            <a:r>
              <a:rPr lang="it-IT" altLang="en-US" dirty="0"/>
              <a:t>ako je test dugačak, ili ako se vreme za rešavanje jako ograniči, favorizovaće se ispitanici koji rado pokušavaju, a hendikepirati oprezni i pedantni koji izbegavaju greške</a:t>
            </a:r>
            <a:endParaRPr lang="sr-Latn-RS" altLang="en-US" dirty="0"/>
          </a:p>
        </p:txBody>
      </p:sp>
    </p:spTree>
    <p:extLst>
      <p:ext uri="{BB962C8B-B14F-4D97-AF65-F5344CB8AC3E}">
        <p14:creationId xmlns:p14="http://schemas.microsoft.com/office/powerpoint/2010/main" val="1540725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P</a:t>
            </a:r>
            <a:r>
              <a:rPr lang="it-IT" altLang="en-US"/>
              <a:t>roblem</a:t>
            </a:r>
            <a:r>
              <a:rPr lang="sr-Latn-CS" altLang="en-US"/>
              <a:t>i</a:t>
            </a:r>
            <a:r>
              <a:rPr lang="it-IT" altLang="en-US"/>
              <a:t> </a:t>
            </a:r>
            <a:r>
              <a:rPr lang="sr-Latn-RS" altLang="en-US"/>
              <a:t>valjanosti stavki</a:t>
            </a:r>
            <a:endParaRPr lang="en-US" alt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altLang="en-US" dirty="0"/>
              <a:t>Proveriti da stavke nisu </a:t>
            </a:r>
            <a:r>
              <a:rPr lang="it-IT" altLang="en-US" dirty="0"/>
              <a:t>istorijsk</a:t>
            </a:r>
            <a:r>
              <a:rPr lang="sr-Latn-RS" altLang="en-US" dirty="0"/>
              <a:t>i</a:t>
            </a:r>
            <a:r>
              <a:rPr lang="it-IT" altLang="en-US" dirty="0"/>
              <a:t>, ideološk</a:t>
            </a:r>
            <a:r>
              <a:rPr lang="sr-Latn-RS" altLang="en-US" dirty="0"/>
              <a:t>i</a:t>
            </a:r>
            <a:r>
              <a:rPr lang="it-IT" altLang="en-US" dirty="0"/>
              <a:t>, religiozn</a:t>
            </a:r>
            <a:r>
              <a:rPr lang="sr-Latn-RS" altLang="en-US" dirty="0"/>
              <a:t>o</a:t>
            </a:r>
            <a:r>
              <a:rPr lang="it-IT" altLang="en-US" dirty="0"/>
              <a:t> i</a:t>
            </a:r>
            <a:r>
              <a:rPr lang="sr-Latn-RS" altLang="en-US" dirty="0"/>
              <a:t>li</a:t>
            </a:r>
            <a:r>
              <a:rPr lang="it-IT" altLang="en-US" dirty="0"/>
              <a:t> kulturn</a:t>
            </a:r>
            <a:r>
              <a:rPr lang="sr-Latn-RS" altLang="en-US" dirty="0"/>
              <a:t>o problematične</a:t>
            </a:r>
            <a:endParaRPr lang="en-US" altLang="en-US" dirty="0"/>
          </a:p>
          <a:p>
            <a:r>
              <a:rPr lang="de-DE" altLang="en-US" dirty="0"/>
              <a:t>Cohen i Swerdlik (1999) daju primer stavke</a:t>
            </a:r>
            <a:r>
              <a:rPr lang="sr-Latn-CS" altLang="en-US" dirty="0"/>
              <a:t> kod koje ideološki stav utiče na odgovor</a:t>
            </a:r>
            <a:r>
              <a:rPr lang="de-DE" altLang="en-US" dirty="0"/>
              <a:t>:</a:t>
            </a:r>
            <a:endParaRPr lang="en-US" altLang="en-US" dirty="0"/>
          </a:p>
          <a:p>
            <a:r>
              <a:rPr lang="pl-PL" altLang="en-US" dirty="0"/>
              <a:t>Gavrilo Princip je bio</a:t>
            </a:r>
            <a:endParaRPr lang="en-US" altLang="en-US" dirty="0"/>
          </a:p>
          <a:p>
            <a:pPr marL="971550" lvl="1" indent="-514350">
              <a:buFont typeface="+mj-lt"/>
              <a:buAutoNum type="alphaLcParenR"/>
            </a:pPr>
            <a:r>
              <a:rPr lang="pl-PL" altLang="en-US" dirty="0"/>
              <a:t>pesnik</a:t>
            </a:r>
            <a:endParaRPr lang="en-US" altLang="en-US" dirty="0"/>
          </a:p>
          <a:p>
            <a:pPr marL="971550" lvl="1" indent="-514350">
              <a:buFont typeface="+mj-lt"/>
              <a:buAutoNum type="alphaLcParenR"/>
            </a:pPr>
            <a:r>
              <a:rPr lang="pl-PL" altLang="en-US" dirty="0"/>
              <a:t>heroj</a:t>
            </a:r>
            <a:endParaRPr lang="en-US" altLang="en-US" dirty="0"/>
          </a:p>
          <a:p>
            <a:pPr marL="971550" lvl="1" indent="-514350">
              <a:buFont typeface="+mj-lt"/>
              <a:buAutoNum type="alphaLcParenR"/>
            </a:pPr>
            <a:r>
              <a:rPr lang="pl-PL" altLang="en-US" dirty="0"/>
              <a:t>terorista</a:t>
            </a:r>
            <a:endParaRPr lang="en-US" altLang="en-US" dirty="0"/>
          </a:p>
          <a:p>
            <a:pPr marL="971550" lvl="1" indent="-514350">
              <a:buFont typeface="+mj-lt"/>
              <a:buAutoNum type="alphaLcParenR"/>
            </a:pPr>
            <a:r>
              <a:rPr lang="pl-PL" altLang="en-US" dirty="0"/>
              <a:t>nacionalista</a:t>
            </a:r>
            <a:endParaRPr lang="en-US" altLang="en-US" dirty="0"/>
          </a:p>
          <a:p>
            <a:pPr marL="971550" lvl="1" indent="-514350">
              <a:buFont typeface="+mj-lt"/>
              <a:buAutoNum type="alphaLcParenR"/>
            </a:pPr>
            <a:r>
              <a:rPr lang="pl-PL" altLang="en-US" dirty="0"/>
              <a:t>sve od navedenog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830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Sadržinska validnost i pouzdanost</a:t>
            </a:r>
            <a:endParaRPr lang="en-US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altLang="en-US" dirty="0"/>
              <a:t>Mora li (može li) sadržinska valjanost biti praćena unutrašnjom konzistencijom?</a:t>
            </a:r>
            <a:endParaRPr lang="pl-PL" altLang="en-US" dirty="0"/>
          </a:p>
          <a:p>
            <a:r>
              <a:rPr lang="pl-PL" altLang="en-US" dirty="0"/>
              <a:t>Nunnally (1967) – sadržinska validnost ne podrazumeva internu konzistenciju, </a:t>
            </a:r>
            <a:r>
              <a:rPr lang="it-IT" altLang="en-US" dirty="0"/>
              <a:t>ali se može očekivati da će konzistencija unutar pojedinih delova testa biti visoka (ako su greške merenja male)</a:t>
            </a:r>
            <a:endParaRPr lang="en-US" altLang="en-US" dirty="0"/>
          </a:p>
          <a:p>
            <a:r>
              <a:rPr lang="it-IT" altLang="en-US" dirty="0"/>
              <a:t>Cattellov stav je takođe da je "srednja" ukupna konzistencija dovoljna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6641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Priprema uputstava</a:t>
            </a:r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Sastavljanje uputstava</a:t>
            </a:r>
          </a:p>
          <a:p>
            <a:pPr lvl="1"/>
            <a:r>
              <a:rPr lang="sr-Latn-CS" altLang="en-US" dirty="0"/>
              <a:t>opšte </a:t>
            </a:r>
          </a:p>
          <a:p>
            <a:pPr lvl="1"/>
            <a:r>
              <a:rPr lang="sr-Latn-CS" altLang="en-US" dirty="0"/>
              <a:t>za delove testa</a:t>
            </a:r>
          </a:p>
          <a:p>
            <a:pPr lvl="1"/>
            <a:r>
              <a:rPr lang="sr-Latn-CS" altLang="en-US" dirty="0"/>
              <a:t>za pojedinačna pitanja</a:t>
            </a:r>
          </a:p>
          <a:p>
            <a:r>
              <a:rPr lang="sr-Latn-CS" altLang="en-US" dirty="0"/>
              <a:t>Uputstvo mora biti jasno i primereno grupi</a:t>
            </a:r>
          </a:p>
          <a:p>
            <a:r>
              <a:rPr lang="sr-Latn-CS" altLang="en-US" dirty="0"/>
              <a:t>Najčešće greške</a:t>
            </a:r>
          </a:p>
          <a:p>
            <a:pPr lvl="1"/>
            <a:r>
              <a:rPr lang="sr-Latn-CS" altLang="en-US" dirty="0"/>
              <a:t>Preterano detaljno uputstvo</a:t>
            </a:r>
          </a:p>
          <a:p>
            <a:pPr lvl="1"/>
            <a:r>
              <a:rPr lang="sr-Latn-CS" altLang="en-US" dirty="0"/>
              <a:t>Prekratko uputstvo</a:t>
            </a:r>
          </a:p>
        </p:txBody>
      </p:sp>
    </p:spTree>
    <p:extLst>
      <p:ext uri="{BB962C8B-B14F-4D97-AF65-F5344CB8AC3E}">
        <p14:creationId xmlns:p14="http://schemas.microsoft.com/office/powerpoint/2010/main" val="227390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altLang="en-US" dirty="0"/>
              <a:t>Određivanje kriterijuma ocenjivanja</a:t>
            </a:r>
            <a:endParaRPr lang="en-US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Odrediti kriterijume ocenjivanja i skalu – tačan odgovor, broj poena (poeni za delimično tačan odgovor?)</a:t>
            </a:r>
          </a:p>
          <a:p>
            <a:r>
              <a:rPr lang="sr-Latn-CS" altLang="en-US" dirty="0"/>
              <a:t>Sastaviti sažet opis principa ocenjivanja i uključiti ga u uputstvo za rad</a:t>
            </a:r>
          </a:p>
          <a:p>
            <a:r>
              <a:rPr lang="sr-Latn-CS" altLang="en-US" dirty="0"/>
              <a:t>Odrediti princip formiranja konačne ocene i uključiti ga u upustva za rešavanje testa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7522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/>
              <a:t>Ocenjivanje zadataka</a:t>
            </a:r>
            <a:endParaRPr lang="en-US" alt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altLang="en-US" dirty="0"/>
              <a:t>Najčešće 0 – 1</a:t>
            </a:r>
          </a:p>
          <a:p>
            <a:r>
              <a:rPr lang="hr-HR" altLang="en-US" dirty="0"/>
              <a:t>Može i drugačije 0  /  0.5   /  1  /   itd.</a:t>
            </a:r>
          </a:p>
          <a:p>
            <a:r>
              <a:rPr lang="hr-HR" altLang="en-US" dirty="0"/>
              <a:t>Nema bitnih razlika</a:t>
            </a:r>
          </a:p>
          <a:p>
            <a:endParaRPr lang="hr-HR" altLang="en-US" dirty="0"/>
          </a:p>
          <a:p>
            <a:r>
              <a:rPr lang="hr-HR" altLang="en-US" dirty="0"/>
              <a:t>Kažnjavati ili ne pogrešne odgovore?</a:t>
            </a:r>
          </a:p>
          <a:p>
            <a:r>
              <a:rPr lang="hr-HR" altLang="en-US" dirty="0"/>
              <a:t>Istraživanja pokazuju da može doći do velikih promena u položaju ispitanika ako se pogrešni odgovori kažnjavaju</a:t>
            </a:r>
          </a:p>
          <a:p>
            <a:r>
              <a:rPr lang="hr-HR" altLang="en-US" dirty="0"/>
              <a:t>Ako se ne kažnjava, ispitanik je ‘nagrađen’ to više što je manje znao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7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altLang="en-US" dirty="0"/>
              <a:t>Vrste testova - p</a:t>
            </a:r>
            <a:r>
              <a:rPr lang="hr-HR" altLang="en-US" dirty="0"/>
              <a:t>odsećanje</a:t>
            </a:r>
            <a:endParaRPr lang="sr-Latn-CS" altLang="en-US" dirty="0"/>
          </a:p>
        </p:txBody>
      </p:sp>
      <p:sp>
        <p:nvSpPr>
          <p:cNvPr id="15363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altLang="en-US" dirty="0"/>
              <a:t>Prema kriterijumu u odnosu na koji se procenjuje znanje</a:t>
            </a:r>
            <a:endParaRPr lang="hr-HR" altLang="en-US" dirty="0"/>
          </a:p>
          <a:p>
            <a:pPr lvl="1"/>
            <a:r>
              <a:rPr lang="hr-HR" altLang="en-US" dirty="0"/>
              <a:t>Normativno ocenjivanje - postignuće učenika se procenjuje u odnosu na postignuće ostalih učenika</a:t>
            </a:r>
            <a:endParaRPr lang="en-US" altLang="en-US" dirty="0"/>
          </a:p>
          <a:p>
            <a:pPr lvl="1"/>
            <a:r>
              <a:rPr lang="hr-HR" altLang="en-US" dirty="0"/>
              <a:t>Kriterijumsko ocenjivanje </a:t>
            </a:r>
            <a:r>
              <a:rPr lang="en-US" altLang="en-US" dirty="0"/>
              <a:t>- </a:t>
            </a:r>
            <a:r>
              <a:rPr lang="hr-HR" altLang="en-US" dirty="0"/>
              <a:t>zasnovano na unapred utvrđenim standardima i ciljevima koji treba da se ostvare u toku procesa podučavanja</a:t>
            </a:r>
            <a:r>
              <a:rPr lang="en-US" altLang="en-US" dirty="0"/>
              <a:t>, </a:t>
            </a:r>
            <a:r>
              <a:rPr lang="en-US" altLang="en-US" dirty="0" err="1"/>
              <a:t>pri</a:t>
            </a:r>
            <a:r>
              <a:rPr lang="en-US" altLang="en-US" dirty="0"/>
              <a:t> </a:t>
            </a:r>
            <a:r>
              <a:rPr lang="sr-Latn-CS" altLang="en-US" dirty="0"/>
              <a:t>čemu su </a:t>
            </a:r>
            <a:r>
              <a:rPr lang="hr-HR" altLang="en-US" dirty="0"/>
              <a:t>kriterijumi za svaku ocenu utvrđeni unapred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6771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Provera i revizija pitanja i testa</a:t>
            </a:r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/>
              <a:t>Merne odlike testa</a:t>
            </a:r>
          </a:p>
          <a:p>
            <a:r>
              <a:rPr lang="sr-Latn-CS" altLang="en-US"/>
              <a:t>Unapređivanje pitanja testa</a:t>
            </a:r>
          </a:p>
          <a:p>
            <a:r>
              <a:rPr lang="sr-Latn-CS" altLang="en-US"/>
              <a:t>Baze pitanja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221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Državna matura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Širi kontekst merenja znanja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64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Ciljevi nastave i ocenjivanje</a:t>
            </a:r>
            <a:endParaRPr lang="en-US" dirty="0"/>
          </a:p>
        </p:txBody>
      </p:sp>
      <p:sp>
        <p:nvSpPr>
          <p:cNvPr id="10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eaLnBrk="1" hangingPunct="1"/>
            <a:r>
              <a:rPr lang="sr-Latn-CS" altLang="en-US" sz="2400" dirty="0"/>
              <a:t>Ocenjivanje - u kojoj meri su studenti ispunili ciljeve nastave i učenja</a:t>
            </a:r>
          </a:p>
          <a:p>
            <a:pPr eaLnBrk="1" hangingPunct="1"/>
            <a:r>
              <a:rPr lang="sr-Latn-CS" altLang="en-US" sz="2400" dirty="0"/>
              <a:t>Dobro ocenjivanje počiva na dobro postavljenim ciljevima</a:t>
            </a:r>
          </a:p>
          <a:p>
            <a:pPr eaLnBrk="1" hangingPunct="1"/>
            <a:r>
              <a:rPr lang="sr-Latn-CS" altLang="en-US" sz="2400" dirty="0"/>
              <a:t>Veoma važna uloga nastave</a:t>
            </a:r>
          </a:p>
          <a:p>
            <a:pPr eaLnBrk="1" hangingPunct="1"/>
            <a:r>
              <a:rPr lang="sr-Latn-CS" altLang="en-US" sz="2400" dirty="0"/>
              <a:t>Idealni slučaj – što veće preklapanje sve tri oblasti</a:t>
            </a:r>
          </a:p>
          <a:p>
            <a:pPr eaLnBrk="1" hangingPunct="1"/>
            <a:endParaRPr lang="en-US" altLang="en-US" sz="2000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5070475" y="1700213"/>
          <a:ext cx="40386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22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uiExpand="1" build="p"/>
      <p:bldGraphic spid="2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Kontrola kvaliteta obrazovanja</a:t>
            </a:r>
            <a:endParaRPr lang="en-US" altLang="en-US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Da li treba da postoji jedna institucija?</a:t>
            </a:r>
          </a:p>
          <a:p>
            <a:r>
              <a:rPr lang="sr-Latn-CS" altLang="en-US" dirty="0"/>
              <a:t>Da li ona treba da bude državna?</a:t>
            </a:r>
          </a:p>
          <a:p>
            <a:endParaRPr lang="sr-Latn-CS" altLang="en-US" dirty="0"/>
          </a:p>
          <a:p>
            <a:r>
              <a:rPr lang="sr-Latn-CS" altLang="en-US" dirty="0"/>
              <a:t>Tržište obrazovanja - konkurencija</a:t>
            </a:r>
          </a:p>
          <a:p>
            <a:r>
              <a:rPr lang="sr-Latn-CS" altLang="en-US" dirty="0"/>
              <a:t>Različiti kurikulumi, udžbenici, metode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28896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Državna matura</a:t>
            </a:r>
            <a:endParaRPr lang="en-US" altLang="en-US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Državna matura ima za cilj ujednačavanje kriterijuma vrednovanja rezultata obrazovnog procesa</a:t>
            </a:r>
          </a:p>
          <a:p>
            <a:r>
              <a:rPr lang="en-US" altLang="en-US" dirty="0" err="1"/>
              <a:t>Prvenstveni</a:t>
            </a:r>
            <a:r>
              <a:rPr lang="en-US" altLang="en-US" dirty="0"/>
              <a:t> </a:t>
            </a:r>
            <a:r>
              <a:rPr lang="en-US" altLang="en-US" dirty="0" err="1"/>
              <a:t>cilj</a:t>
            </a:r>
            <a:r>
              <a:rPr lang="en-US" altLang="en-US" dirty="0"/>
              <a:t> </a:t>
            </a:r>
            <a:r>
              <a:rPr lang="en-US" altLang="en-US" dirty="0" err="1"/>
              <a:t>državne</a:t>
            </a:r>
            <a:r>
              <a:rPr lang="en-US" altLang="en-US" dirty="0"/>
              <a:t> mature je </a:t>
            </a:r>
            <a:r>
              <a:rPr lang="en-US" altLang="en-US" dirty="0" err="1"/>
              <a:t>provera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vrednovanje</a:t>
            </a:r>
            <a:r>
              <a:rPr lang="en-US" altLang="en-US" dirty="0"/>
              <a:t> </a:t>
            </a:r>
            <a:r>
              <a:rPr lang="en-US" altLang="en-US" dirty="0" err="1"/>
              <a:t>dostignutih</a:t>
            </a:r>
            <a:r>
              <a:rPr lang="en-US" altLang="en-US" dirty="0"/>
              <a:t> </a:t>
            </a:r>
            <a:r>
              <a:rPr lang="en-US" altLang="en-US" dirty="0" err="1"/>
              <a:t>znanja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veština</a:t>
            </a:r>
            <a:r>
              <a:rPr lang="en-US" altLang="en-US" dirty="0"/>
              <a:t> </a:t>
            </a:r>
            <a:r>
              <a:rPr lang="en-US" altLang="en-US" dirty="0" err="1"/>
              <a:t>učenika</a:t>
            </a:r>
            <a:r>
              <a:rPr lang="en-US" altLang="en-US" dirty="0"/>
              <a:t> </a:t>
            </a:r>
            <a:r>
              <a:rPr lang="en-US" altLang="en-US" dirty="0" err="1"/>
              <a:t>stečenih</a:t>
            </a:r>
            <a:r>
              <a:rPr lang="en-US" altLang="en-US" dirty="0"/>
              <a:t> </a:t>
            </a:r>
            <a:r>
              <a:rPr lang="en-US" altLang="en-US" dirty="0" err="1"/>
              <a:t>obrazovanjem</a:t>
            </a:r>
            <a:r>
              <a:rPr lang="en-US" altLang="en-US" dirty="0"/>
              <a:t> </a:t>
            </a:r>
            <a:r>
              <a:rPr lang="en-US" altLang="en-US" dirty="0" err="1"/>
              <a:t>prema</a:t>
            </a:r>
            <a:r>
              <a:rPr lang="en-US" altLang="en-US" dirty="0"/>
              <a:t> </a:t>
            </a:r>
            <a:r>
              <a:rPr lang="en-US" altLang="en-US" dirty="0" err="1"/>
              <a:t>važećim</a:t>
            </a:r>
            <a:r>
              <a:rPr lang="en-US" altLang="en-US" dirty="0"/>
              <a:t> </a:t>
            </a:r>
            <a:r>
              <a:rPr lang="en-US" altLang="en-US" dirty="0" err="1"/>
              <a:t>srednjoškolskim</a:t>
            </a:r>
            <a:r>
              <a:rPr lang="en-US" altLang="en-US" dirty="0"/>
              <a:t> </a:t>
            </a:r>
            <a:r>
              <a:rPr lang="en-US" altLang="en-US" dirty="0" err="1"/>
              <a:t>nastavnim</a:t>
            </a:r>
            <a:r>
              <a:rPr lang="en-US" altLang="en-US" dirty="0"/>
              <a:t> </a:t>
            </a:r>
            <a:r>
              <a:rPr lang="en-US" altLang="en-US" dirty="0" err="1"/>
              <a:t>planovima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programim</a:t>
            </a:r>
            <a:r>
              <a:rPr lang="sr-Latn-RS" altLang="en-US" dirty="0"/>
              <a:t>a</a:t>
            </a:r>
            <a:endParaRPr lang="sr-Latn-CS" altLang="en-US" dirty="0"/>
          </a:p>
        </p:txBody>
      </p:sp>
    </p:spTree>
    <p:extLst>
      <p:ext uri="{BB962C8B-B14F-4D97-AF65-F5344CB8AC3E}">
        <p14:creationId xmlns:p14="http://schemas.microsoft.com/office/powerpoint/2010/main" val="12767176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Pozitivni efekti državne mature</a:t>
            </a:r>
            <a:endParaRPr lang="en-US" altLang="en-US" dirty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altLang="en-US" dirty="0"/>
              <a:t>J</a:t>
            </a:r>
            <a:r>
              <a:rPr lang="en-US" altLang="en-US" dirty="0" err="1"/>
              <a:t>asni</a:t>
            </a:r>
            <a:r>
              <a:rPr lang="en-US" altLang="en-US" dirty="0"/>
              <a:t> </a:t>
            </a:r>
            <a:r>
              <a:rPr lang="en-US" altLang="en-US" dirty="0" err="1"/>
              <a:t>standardi</a:t>
            </a:r>
            <a:r>
              <a:rPr lang="en-US" altLang="en-US" dirty="0"/>
              <a:t> </a:t>
            </a:r>
            <a:r>
              <a:rPr lang="en-US" altLang="en-US" dirty="0" err="1"/>
              <a:t>ishoda</a:t>
            </a:r>
            <a:r>
              <a:rPr lang="en-US" altLang="en-US" dirty="0"/>
              <a:t> </a:t>
            </a:r>
            <a:r>
              <a:rPr lang="en-US" altLang="en-US" dirty="0" err="1"/>
              <a:t>učenja</a:t>
            </a:r>
            <a:r>
              <a:rPr lang="en-US" altLang="en-US" dirty="0"/>
              <a:t> - </a:t>
            </a:r>
            <a:r>
              <a:rPr lang="en-US" altLang="en-US" dirty="0" err="1"/>
              <a:t>doprinos</a:t>
            </a:r>
            <a:r>
              <a:rPr lang="sr-Latn-RS" altLang="en-US" dirty="0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razvoju</a:t>
            </a:r>
            <a:r>
              <a:rPr lang="en-US" altLang="en-US" dirty="0"/>
              <a:t> </a:t>
            </a:r>
            <a:r>
              <a:rPr lang="en-US" altLang="en-US" dirty="0" err="1"/>
              <a:t>novog</a:t>
            </a:r>
            <a:r>
              <a:rPr lang="en-US" altLang="en-US" dirty="0"/>
              <a:t> </a:t>
            </a:r>
            <a:r>
              <a:rPr lang="en-US" altLang="en-US" dirty="0" err="1"/>
              <a:t>srednjoškolskog</a:t>
            </a:r>
            <a:r>
              <a:rPr lang="en-US" altLang="en-US" dirty="0"/>
              <a:t> </a:t>
            </a:r>
            <a:r>
              <a:rPr lang="en-US" altLang="en-US" dirty="0" err="1"/>
              <a:t>kurikuluma</a:t>
            </a:r>
            <a:endParaRPr lang="en-US" altLang="en-US" dirty="0"/>
          </a:p>
          <a:p>
            <a:r>
              <a:rPr lang="en-US" altLang="en-US" dirty="0" err="1"/>
              <a:t>Osiguravaju</a:t>
            </a:r>
            <a:r>
              <a:rPr lang="en-US" altLang="en-US" dirty="0"/>
              <a:t> se </a:t>
            </a:r>
            <a:r>
              <a:rPr lang="en-US" altLang="en-US" dirty="0" err="1"/>
              <a:t>valjaniji</a:t>
            </a:r>
            <a:r>
              <a:rPr lang="en-US" altLang="en-US" dirty="0"/>
              <a:t>, </a:t>
            </a:r>
            <a:r>
              <a:rPr lang="en-US" altLang="en-US" dirty="0" err="1"/>
              <a:t>pouzdaniji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objektivniji</a:t>
            </a:r>
            <a:r>
              <a:rPr lang="en-US" altLang="en-US" dirty="0"/>
              <a:t> </a:t>
            </a:r>
            <a:r>
              <a:rPr lang="en-US" altLang="en-US" dirty="0" err="1"/>
              <a:t>standardizovani</a:t>
            </a:r>
            <a:r>
              <a:rPr lang="en-US" altLang="en-US" dirty="0"/>
              <a:t> </a:t>
            </a:r>
            <a:r>
              <a:rPr lang="en-US" altLang="en-US" dirty="0" err="1"/>
              <a:t>ispitni</a:t>
            </a:r>
            <a:r>
              <a:rPr lang="en-US" altLang="en-US" dirty="0"/>
              <a:t> </a:t>
            </a:r>
            <a:r>
              <a:rPr lang="en-US" altLang="en-US" dirty="0" err="1"/>
              <a:t>postupci</a:t>
            </a:r>
            <a:r>
              <a:rPr lang="en-US" altLang="en-US" dirty="0"/>
              <a:t> </a:t>
            </a:r>
            <a:endParaRPr lang="sr-Latn-RS" altLang="en-US" dirty="0"/>
          </a:p>
          <a:p>
            <a:r>
              <a:rPr lang="sr-Latn-RS" altLang="en-US" dirty="0"/>
              <a:t>P</a:t>
            </a:r>
            <a:r>
              <a:rPr lang="en-US" altLang="en-US" dirty="0" err="1"/>
              <a:t>repoznatljivost</a:t>
            </a:r>
            <a:r>
              <a:rPr lang="en-US" altLang="en-US" dirty="0"/>
              <a:t> </a:t>
            </a:r>
            <a:r>
              <a:rPr lang="en-US" altLang="en-US" dirty="0" err="1"/>
              <a:t>kvalifikacija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domaćem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evropskom</a:t>
            </a:r>
            <a:r>
              <a:rPr lang="en-US" altLang="en-US" dirty="0"/>
              <a:t> </a:t>
            </a:r>
            <a:r>
              <a:rPr lang="en-US" altLang="en-US" dirty="0" err="1"/>
              <a:t>tržištu</a:t>
            </a:r>
            <a:r>
              <a:rPr lang="en-US" altLang="en-US" dirty="0"/>
              <a:t> </a:t>
            </a:r>
            <a:r>
              <a:rPr lang="en-US" altLang="en-US" dirty="0" err="1"/>
              <a:t>rada</a:t>
            </a:r>
            <a:endParaRPr lang="en-US" altLang="en-US" dirty="0"/>
          </a:p>
          <a:p>
            <a:r>
              <a:rPr lang="sr-Latn-RS" altLang="en-US" dirty="0"/>
              <a:t>P</a:t>
            </a:r>
            <a:r>
              <a:rPr lang="en-US" altLang="en-US" dirty="0" err="1"/>
              <a:t>odstiče</a:t>
            </a:r>
            <a:r>
              <a:rPr lang="en-US" altLang="en-US" dirty="0"/>
              <a:t> </a:t>
            </a:r>
            <a:r>
              <a:rPr lang="en-US" altLang="en-US" dirty="0" err="1"/>
              <a:t>vrednosn</a:t>
            </a:r>
            <a:r>
              <a:rPr lang="sr-Latn-RS" altLang="en-US" dirty="0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stava</a:t>
            </a:r>
            <a:r>
              <a:rPr lang="en-US" altLang="en-US" dirty="0"/>
              <a:t> da se </a:t>
            </a:r>
            <a:r>
              <a:rPr lang="en-US" altLang="en-US" dirty="0" err="1"/>
              <a:t>samo</a:t>
            </a:r>
            <a:r>
              <a:rPr lang="en-US" altLang="en-US" dirty="0"/>
              <a:t> </a:t>
            </a:r>
            <a:r>
              <a:rPr lang="en-US" altLang="en-US" dirty="0" err="1"/>
              <a:t>učenjem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ličnim</a:t>
            </a:r>
            <a:r>
              <a:rPr lang="en-US" altLang="en-US" dirty="0"/>
              <a:t> </a:t>
            </a:r>
            <a:r>
              <a:rPr lang="en-US" altLang="en-US" dirty="0" err="1"/>
              <a:t>zalaganjem</a:t>
            </a:r>
            <a:r>
              <a:rPr lang="en-US" altLang="en-US" dirty="0"/>
              <a:t> </a:t>
            </a:r>
            <a:r>
              <a:rPr lang="en-US" altLang="en-US" dirty="0" err="1"/>
              <a:t>može</a:t>
            </a:r>
            <a:r>
              <a:rPr lang="en-US" altLang="en-US" dirty="0"/>
              <a:t> </a:t>
            </a:r>
            <a:r>
              <a:rPr lang="en-US" altLang="en-US" dirty="0" err="1"/>
              <a:t>ostvariti</a:t>
            </a:r>
            <a:r>
              <a:rPr lang="en-US" altLang="en-US" dirty="0"/>
              <a:t> </a:t>
            </a:r>
            <a:r>
              <a:rPr lang="en-US" altLang="en-US" dirty="0" err="1"/>
              <a:t>uspe</a:t>
            </a:r>
            <a:r>
              <a:rPr lang="sr-Latn-RS" altLang="en-US" dirty="0"/>
              <a:t>h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6541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Pozitivni efekti državne mature</a:t>
            </a:r>
            <a:endParaRPr lang="en-US" altLang="en-US" dirty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altLang="en-US" dirty="0"/>
              <a:t>Na nivou škola dobijaju se podaci koji omogućavaju unapređivanje kvaliteta poudučavanja</a:t>
            </a:r>
          </a:p>
          <a:p>
            <a:r>
              <a:rPr lang="pl-PL" altLang="en-US" dirty="0"/>
              <a:t>Dobijaju se podaci za različite vrste poređenja (među programima, regijama, školama i sl.)</a:t>
            </a:r>
            <a:endParaRPr lang="en-US" altLang="en-US" dirty="0"/>
          </a:p>
          <a:p>
            <a:r>
              <a:rPr lang="pl-PL" altLang="en-US" dirty="0"/>
              <a:t>Roditelji i deca jasno znaju koja je škola dobra </a:t>
            </a:r>
            <a:endParaRPr lang="en-US" altLang="en-US" dirty="0"/>
          </a:p>
          <a:p>
            <a:r>
              <a:rPr lang="en-US" altLang="en-US" dirty="0" err="1"/>
              <a:t>Učenici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nastavnici</a:t>
            </a:r>
            <a:r>
              <a:rPr lang="en-US" altLang="en-US" dirty="0"/>
              <a:t> </a:t>
            </a:r>
            <a:r>
              <a:rPr lang="en-US" altLang="en-US" dirty="0" err="1"/>
              <a:t>preuzimaju</a:t>
            </a:r>
            <a:r>
              <a:rPr lang="en-US" altLang="en-US" dirty="0"/>
              <a:t> </a:t>
            </a:r>
            <a:r>
              <a:rPr lang="en-US" altLang="en-US" dirty="0" err="1"/>
              <a:t>veću</a:t>
            </a:r>
            <a:r>
              <a:rPr lang="en-US" altLang="en-US" dirty="0"/>
              <a:t> </a:t>
            </a:r>
            <a:r>
              <a:rPr lang="en-US" altLang="en-US" dirty="0" err="1"/>
              <a:t>odgovornost</a:t>
            </a:r>
            <a:r>
              <a:rPr lang="en-US" altLang="en-US" dirty="0"/>
              <a:t> </a:t>
            </a:r>
            <a:r>
              <a:rPr lang="en-US" altLang="en-US" dirty="0" err="1"/>
              <a:t>za</a:t>
            </a:r>
            <a:r>
              <a:rPr lang="en-US" altLang="en-US" dirty="0"/>
              <a:t> </a:t>
            </a:r>
            <a:r>
              <a:rPr lang="en-US" altLang="en-US" dirty="0" err="1"/>
              <a:t>učenje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podučavanje</a:t>
            </a:r>
            <a:r>
              <a:rPr lang="sr-Latn-CS" altLang="en-US" dirty="0"/>
              <a:t> </a:t>
            </a:r>
          </a:p>
          <a:p>
            <a:r>
              <a:rPr lang="sr-Latn-RS" altLang="en-US" dirty="0">
                <a:solidFill>
                  <a:srgbClr val="FF0000"/>
                </a:solidFill>
              </a:rPr>
              <a:t>R</a:t>
            </a:r>
            <a:r>
              <a:rPr lang="en-US" altLang="en-US" dirty="0" err="1">
                <a:solidFill>
                  <a:srgbClr val="FF0000"/>
                </a:solidFill>
              </a:rPr>
              <a:t>ezultati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na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državnoj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maturi</a:t>
            </a:r>
            <a:r>
              <a:rPr lang="sr-Latn-RS" altLang="en-US" dirty="0">
                <a:solidFill>
                  <a:srgbClr val="FF0000"/>
                </a:solidFill>
              </a:rPr>
              <a:t> mogu da se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koriste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kao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valjana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zamena</a:t>
            </a:r>
            <a:r>
              <a:rPr lang="en-US" altLang="en-US" dirty="0">
                <a:solidFill>
                  <a:srgbClr val="FF0000"/>
                </a:solidFill>
              </a:rPr>
              <a:t> za </a:t>
            </a:r>
            <a:r>
              <a:rPr lang="en-US" altLang="en-US" dirty="0" err="1">
                <a:solidFill>
                  <a:srgbClr val="FF0000"/>
                </a:solidFill>
              </a:rPr>
              <a:t>postojeće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postupke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selekcije</a:t>
            </a:r>
            <a:r>
              <a:rPr lang="sr-Latn-BA" altLang="en-US" dirty="0">
                <a:solidFill>
                  <a:srgbClr val="FF0000"/>
                </a:solidFill>
              </a:rPr>
              <a:t>?????????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30114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 dirty="0"/>
              <a:t>Problemi državne mature</a:t>
            </a:r>
            <a:endParaRPr lang="en-US" altLang="en-US" dirty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Problemi u izvedbi – sastavljanje zadataka, provaljivanje, prepisivanje...</a:t>
            </a:r>
          </a:p>
          <a:p>
            <a:r>
              <a:rPr lang="sr-Latn-CS" altLang="en-US" dirty="0"/>
              <a:t>Nepoznavanje metrijskih karakteristika</a:t>
            </a:r>
          </a:p>
          <a:p>
            <a:r>
              <a:rPr lang="sr-Latn-CS" altLang="en-US" dirty="0"/>
              <a:t>Nespecifičnost – prilagođenost gimnazijama</a:t>
            </a:r>
          </a:p>
          <a:p>
            <a:r>
              <a:rPr lang="sr-Latn-CS" altLang="en-US" dirty="0"/>
              <a:t>Upotreba umesto prijemnih – pitanje diskriminativnosti</a:t>
            </a:r>
          </a:p>
          <a:p>
            <a:r>
              <a:rPr lang="sr-Latn-CS" altLang="en-US" dirty="0"/>
              <a:t>Ako ima ograničen i javan pool zadataka uče se zadaci, a ne sadržaji – pitanje valjanosti</a:t>
            </a:r>
          </a:p>
          <a:p>
            <a:endParaRPr lang="sr-Latn-C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4609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Kritike testiranja postignuća</a:t>
            </a:r>
            <a:endParaRPr lang="sr-Latn-RS" altLang="en-US" dirty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altLang="en-US" dirty="0"/>
              <a:t>Postmodernističke i konstruktivističke kritike</a:t>
            </a:r>
          </a:p>
          <a:p>
            <a:pPr lvl="1"/>
            <a:r>
              <a:rPr lang="sr-Latn-RS" altLang="en-US" dirty="0"/>
              <a:t>Autentično ocenjivanje vs. psihometrijsko</a:t>
            </a:r>
          </a:p>
          <a:p>
            <a:pPr lvl="1"/>
            <a:r>
              <a:rPr lang="sr-Latn-RS" altLang="en-US" dirty="0"/>
              <a:t>Koncepti naučnosti, objektivnosti i tačnosti merenja nisu održivi u školskom kontekstu</a:t>
            </a:r>
          </a:p>
          <a:p>
            <a:pPr lvl="1"/>
            <a:r>
              <a:rPr lang="sr-Latn-RS" altLang="en-US" dirty="0"/>
              <a:t>„Svaki učenik i nastavnik konstruišu vlastita značenja“ – odbacuje se mogućnost objektivnog, nezainteresovanog ocenjivača</a:t>
            </a:r>
          </a:p>
          <a:p>
            <a:r>
              <a:rPr lang="sr-Latn-RS" altLang="en-US" dirty="0"/>
              <a:t>Empirijske (psihometrijske) kritike</a:t>
            </a:r>
          </a:p>
          <a:p>
            <a:pPr lvl="1"/>
            <a:r>
              <a:rPr lang="sr-Latn-RS" altLang="en-US" dirty="0"/>
              <a:t>Javnost ima bolje mišljenje o ovakvim testovima od stručnjaka</a:t>
            </a:r>
          </a:p>
          <a:p>
            <a:pPr lvl="1"/>
            <a:r>
              <a:rPr lang="sr-Latn-RS" altLang="en-US" dirty="0"/>
              <a:t>Fokus nastave na onom što će biti testirano (problem valjanosti)</a:t>
            </a:r>
          </a:p>
          <a:p>
            <a:pPr lvl="1"/>
            <a:r>
              <a:rPr lang="sr-Latn-RS" altLang="en-US" dirty="0"/>
              <a:t>Česti problemi pristrasnosti testova</a:t>
            </a:r>
          </a:p>
          <a:p>
            <a:pPr lvl="1"/>
            <a:r>
              <a:rPr lang="sr-Latn-RS" altLang="en-US" dirty="0"/>
              <a:t>Širina nasuprot dubini znanja</a:t>
            </a:r>
          </a:p>
        </p:txBody>
      </p:sp>
    </p:spTree>
    <p:extLst>
      <p:ext uri="{BB962C8B-B14F-4D97-AF65-F5344CB8AC3E}">
        <p14:creationId xmlns:p14="http://schemas.microsoft.com/office/powerpoint/2010/main" val="9712653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Testiranje postignuća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en-US" dirty="0"/>
              <a:t>Ipak, uprkos kritikama, ovakva ispitivanja su veoma rasprostranjena</a:t>
            </a:r>
          </a:p>
          <a:p>
            <a:r>
              <a:rPr lang="en-US" altLang="en-US" dirty="0"/>
              <a:t>Graduate Record Examinations (GRE)</a:t>
            </a:r>
            <a:endParaRPr lang="sr-Latn-RS" altLang="en-US" dirty="0"/>
          </a:p>
          <a:p>
            <a:r>
              <a:rPr lang="en-US" altLang="en-US" dirty="0"/>
              <a:t>Scholastic Aptitude Test, </a:t>
            </a:r>
            <a:r>
              <a:rPr lang="sr-Latn-RS" altLang="en-US" dirty="0"/>
              <a:t>kasnije preimenovan u </a:t>
            </a:r>
            <a:r>
              <a:rPr lang="en-US" altLang="en-US" dirty="0"/>
              <a:t>Scholastic Assessment Test</a:t>
            </a:r>
            <a:r>
              <a:rPr lang="sr-Latn-RS" altLang="en-US" dirty="0"/>
              <a:t> (SAT)</a:t>
            </a:r>
            <a:br>
              <a:rPr lang="en-US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8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Normativno i kriterijumsko ocenjivanje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NOT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Široka oblast primene</a:t>
            </a:r>
          </a:p>
          <a:p>
            <a:r>
              <a:rPr lang="sr-Latn-RS" dirty="0"/>
              <a:t>Procena jedne osobine / sposobnosti</a:t>
            </a:r>
          </a:p>
          <a:p>
            <a:r>
              <a:rPr lang="sr-Latn-RS" dirty="0"/>
              <a:t>Diskriminativni u celom opsegu skorova</a:t>
            </a:r>
          </a:p>
          <a:p>
            <a:r>
              <a:rPr lang="sr-Latn-RS" dirty="0"/>
              <a:t>Cilj što veća diskriminativnost (bez lakih i teških ajtema)</a:t>
            </a:r>
          </a:p>
          <a:p>
            <a:r>
              <a:rPr lang="sr-Latn-RS" dirty="0"/>
              <a:t>Dobre metrijske karakteristike</a:t>
            </a:r>
          </a:p>
          <a:p>
            <a:r>
              <a:rPr lang="sr-Latn-RS" dirty="0"/>
              <a:t>Primena na velikim grupama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RS" dirty="0"/>
              <a:t>KOT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Usko definisana oblast primene</a:t>
            </a:r>
          </a:p>
          <a:p>
            <a:r>
              <a:rPr lang="sr-Latn-RS" dirty="0"/>
              <a:t>Procenjuje se više stvari</a:t>
            </a:r>
          </a:p>
          <a:p>
            <a:r>
              <a:rPr lang="sr-Latn-RS" dirty="0"/>
              <a:t>Diskriminativni na nivou pao/prošao</a:t>
            </a:r>
          </a:p>
          <a:p>
            <a:r>
              <a:rPr lang="sr-Latn-RS" dirty="0"/>
              <a:t>Diskriminativnost nije bitna (zadržavaju se laki i teški ajtemi)</a:t>
            </a:r>
          </a:p>
          <a:p>
            <a:r>
              <a:rPr lang="sr-Latn-RS" dirty="0"/>
              <a:t>Lošije ili nepoznate metrijske karakteristike</a:t>
            </a:r>
          </a:p>
          <a:p>
            <a:r>
              <a:rPr lang="sr-Latn-RS" dirty="0"/>
              <a:t>Primena na manjim grupama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dirty="0"/>
              <a:t>Testiranje postignuća</a:t>
            </a:r>
            <a:endParaRPr lang="en-US" altLang="en-US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215279"/>
            <a:ext cx="7239000" cy="535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74153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Jednačenje testova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236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Obrazovni kontekst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Mogu nas zanimati sledeće stvari</a:t>
            </a:r>
          </a:p>
          <a:p>
            <a:pPr lvl="1"/>
            <a:r>
              <a:rPr lang="sr-Latn-RS" dirty="0"/>
              <a:t>Da li je nivo znanja učenika iz biologije viši, niži ili isti kao nivo znanja iz matematike?</a:t>
            </a:r>
          </a:p>
          <a:p>
            <a:pPr lvl="1"/>
            <a:r>
              <a:rPr lang="sr-Latn-RS" dirty="0"/>
              <a:t>Da li ocena kod jednog nastavnika podrazumeva isti nivo znanja kao kod drugog nastavnika / na drugom testu (državnoj maturi)?</a:t>
            </a:r>
          </a:p>
          <a:p>
            <a:pPr lvl="1"/>
            <a:r>
              <a:rPr lang="sr-Latn-RS" dirty="0"/>
              <a:t>Ako različitim odeljenjima zadamo paralelne forme testa – da li možemo da poredimo njihove rezultate?</a:t>
            </a:r>
          </a:p>
          <a:p>
            <a:pPr lvl="1"/>
            <a:r>
              <a:rPr lang="sr-Latn-RS" dirty="0"/>
              <a:t>Kako se menja nivo znanja iz jednog predmeta sa školskim godinama?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169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/>
              <a:t>Problem jednačenja testova</a:t>
            </a:r>
            <a:endParaRPr lang="en-US" altLang="en-US" dirty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en-US" dirty="0"/>
              <a:t>Eng. test equating</a:t>
            </a:r>
            <a:endParaRPr lang="sr-Latn-RS" altLang="en-US" dirty="0"/>
          </a:p>
          <a:p>
            <a:r>
              <a:rPr lang="es-ES" altLang="en-US" dirty="0" err="1"/>
              <a:t>Centralni</a:t>
            </a:r>
            <a:r>
              <a:rPr lang="es-ES" altLang="en-US" dirty="0"/>
              <a:t> </a:t>
            </a:r>
            <a:r>
              <a:rPr lang="es-ES" altLang="en-US" dirty="0" err="1"/>
              <a:t>problem</a:t>
            </a:r>
            <a:r>
              <a:rPr lang="es-ES" altLang="en-US" dirty="0"/>
              <a:t> je da </a:t>
            </a:r>
            <a:r>
              <a:rPr lang="es-ES" altLang="en-US" dirty="0" err="1"/>
              <a:t>ispitanici</a:t>
            </a:r>
            <a:r>
              <a:rPr lang="es-ES" altLang="en-US" dirty="0"/>
              <a:t> </a:t>
            </a:r>
            <a:r>
              <a:rPr lang="es-ES" altLang="en-US" dirty="0" err="1"/>
              <a:t>koji</a:t>
            </a:r>
            <a:r>
              <a:rPr lang="es-ES" altLang="en-US" dirty="0"/>
              <a:t> </a:t>
            </a:r>
            <a:r>
              <a:rPr lang="es-ES" altLang="en-US" dirty="0" err="1"/>
              <a:t>imaju</a:t>
            </a:r>
            <a:r>
              <a:rPr lang="es-ES" altLang="en-US" dirty="0"/>
              <a:t> </a:t>
            </a:r>
            <a:r>
              <a:rPr lang="es-ES" altLang="en-US" dirty="0" err="1"/>
              <a:t>isti</a:t>
            </a:r>
            <a:r>
              <a:rPr lang="es-ES" altLang="en-US" dirty="0"/>
              <a:t> </a:t>
            </a:r>
            <a:r>
              <a:rPr lang="es-ES" altLang="en-US" dirty="0" err="1"/>
              <a:t>nivo</a:t>
            </a:r>
            <a:r>
              <a:rPr lang="es-ES" altLang="en-US" dirty="0"/>
              <a:t> </a:t>
            </a:r>
            <a:r>
              <a:rPr lang="es-ES" altLang="en-US" dirty="0" err="1"/>
              <a:t>latentne</a:t>
            </a:r>
            <a:r>
              <a:rPr lang="es-ES" altLang="en-US" dirty="0"/>
              <a:t> </a:t>
            </a:r>
            <a:r>
              <a:rPr lang="es-ES" altLang="en-US" dirty="0" err="1"/>
              <a:t>crte</a:t>
            </a:r>
            <a:r>
              <a:rPr lang="es-ES" altLang="en-US" dirty="0"/>
              <a:t> </a:t>
            </a:r>
            <a:r>
              <a:rPr lang="es-ES" altLang="en-US" dirty="0" err="1"/>
              <a:t>dobiju</a:t>
            </a:r>
            <a:r>
              <a:rPr lang="es-ES" altLang="en-US" dirty="0"/>
              <a:t> </a:t>
            </a:r>
            <a:r>
              <a:rPr lang="es-ES" altLang="en-US" dirty="0" err="1"/>
              <a:t>isti</a:t>
            </a:r>
            <a:r>
              <a:rPr lang="es-ES" altLang="en-US" dirty="0"/>
              <a:t> </a:t>
            </a:r>
            <a:r>
              <a:rPr lang="es-ES" altLang="en-US" dirty="0" err="1"/>
              <a:t>skor</a:t>
            </a:r>
            <a:r>
              <a:rPr lang="es-ES" altLang="en-US" dirty="0"/>
              <a:t> i </a:t>
            </a:r>
            <a:r>
              <a:rPr lang="es-ES" altLang="en-US" dirty="0" err="1"/>
              <a:t>obrnuto</a:t>
            </a:r>
            <a:endParaRPr lang="sr-Latn-CS" altLang="en-US" dirty="0"/>
          </a:p>
          <a:p>
            <a:r>
              <a:rPr lang="sr-Latn-RS" altLang="en-US" dirty="0"/>
              <a:t>d</a:t>
            </a:r>
            <a:r>
              <a:rPr lang="es-ES" altLang="en-US" dirty="0"/>
              <a:t>a </a:t>
            </a:r>
            <a:r>
              <a:rPr lang="es-ES" altLang="en-US" dirty="0" err="1"/>
              <a:t>ispitanici</a:t>
            </a:r>
            <a:r>
              <a:rPr lang="es-ES" altLang="en-US" dirty="0"/>
              <a:t> </a:t>
            </a:r>
            <a:r>
              <a:rPr lang="es-ES" altLang="en-US" dirty="0" err="1"/>
              <a:t>koji</a:t>
            </a:r>
            <a:r>
              <a:rPr lang="es-ES" altLang="en-US" dirty="0"/>
              <a:t> </a:t>
            </a:r>
            <a:r>
              <a:rPr lang="es-ES" altLang="en-US" dirty="0" err="1"/>
              <a:t>dobiju</a:t>
            </a:r>
            <a:r>
              <a:rPr lang="es-ES" altLang="en-US" dirty="0"/>
              <a:t> </a:t>
            </a:r>
            <a:r>
              <a:rPr lang="es-ES" altLang="en-US" dirty="0" err="1"/>
              <a:t>isti</a:t>
            </a:r>
            <a:r>
              <a:rPr lang="es-ES" altLang="en-US" dirty="0"/>
              <a:t> </a:t>
            </a:r>
            <a:r>
              <a:rPr lang="es-ES" altLang="en-US" dirty="0" err="1"/>
              <a:t>skor</a:t>
            </a:r>
            <a:r>
              <a:rPr lang="es-ES" altLang="en-US" dirty="0"/>
              <a:t> </a:t>
            </a:r>
            <a:r>
              <a:rPr lang="es-ES" altLang="en-US" dirty="0" err="1"/>
              <a:t>imaju</a:t>
            </a:r>
            <a:r>
              <a:rPr lang="es-ES" altLang="en-US" dirty="0"/>
              <a:t> </a:t>
            </a:r>
            <a:r>
              <a:rPr lang="es-ES" altLang="en-US" dirty="0" err="1"/>
              <a:t>isti</a:t>
            </a:r>
            <a:r>
              <a:rPr lang="es-ES" altLang="en-US" dirty="0"/>
              <a:t> </a:t>
            </a:r>
            <a:r>
              <a:rPr lang="es-ES" altLang="en-US" dirty="0" err="1"/>
              <a:t>nivo</a:t>
            </a:r>
            <a:r>
              <a:rPr lang="es-ES" altLang="en-US" dirty="0"/>
              <a:t> </a:t>
            </a:r>
            <a:r>
              <a:rPr lang="es-ES" altLang="en-US" dirty="0" err="1"/>
              <a:t>crte</a:t>
            </a:r>
            <a:r>
              <a:rPr lang="sr-Latn-CS" altLang="en-US" dirty="0"/>
              <a:t> bez obzira na to koji test (kolekciju zadataka) rešavaju</a:t>
            </a:r>
          </a:p>
          <a:p>
            <a:r>
              <a:rPr lang="sr-Latn-CS" altLang="en-US" dirty="0"/>
              <a:t>Latentna crta je u ovom kontekstu znanje / školsko postignuće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39077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Zašto jednačenje testova?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Zar prevođenje na istu (standardnu) skalu već ne rešava ovaj problem?</a:t>
            </a:r>
          </a:p>
          <a:p>
            <a:r>
              <a:rPr lang="sr-Latn-RS" dirty="0"/>
              <a:t>Ne nužno! Samo ako ispitanici potiču iz iste populacije</a:t>
            </a:r>
          </a:p>
          <a:p>
            <a:r>
              <a:rPr lang="sr-Latn-RS" dirty="0" err="1"/>
              <a:t>Flynnov</a:t>
            </a:r>
            <a:r>
              <a:rPr lang="sr-Latn-RS" dirty="0"/>
              <a:t> efekat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01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Tipovi povezivanja testova</a:t>
            </a: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Pommerich</a:t>
            </a:r>
            <a:r>
              <a:rPr lang="en-US" altLang="en-US" dirty="0"/>
              <a:t>, Hanson, Harris and James (2004)</a:t>
            </a:r>
            <a:r>
              <a:rPr lang="sr-Latn-RS" altLang="en-US" dirty="0"/>
              <a:t> – u</a:t>
            </a:r>
            <a:r>
              <a:rPr lang="sr-Latn-CS" altLang="en-US" dirty="0"/>
              <a:t> dostupnoj literaturi pojavljuju se tri tipa povezivanja: </a:t>
            </a:r>
            <a:endParaRPr lang="en-US" altLang="en-US" dirty="0"/>
          </a:p>
          <a:p>
            <a:pPr lvl="1"/>
            <a:r>
              <a:rPr lang="sr-Latn-CS" altLang="en-US" dirty="0"/>
              <a:t>jednačenje (equating)</a:t>
            </a:r>
            <a:endParaRPr lang="en-US" altLang="en-US" dirty="0"/>
          </a:p>
          <a:p>
            <a:pPr lvl="1"/>
            <a:r>
              <a:rPr lang="sr-Latn-CS" altLang="en-US" dirty="0"/>
              <a:t>slaganje (concordance)</a:t>
            </a:r>
            <a:endParaRPr lang="en-US" altLang="en-US" dirty="0"/>
          </a:p>
          <a:p>
            <a:pPr lvl="1"/>
            <a:r>
              <a:rPr lang="sr-Latn-CS" altLang="en-US" dirty="0"/>
              <a:t>“predviđanje” </a:t>
            </a:r>
            <a:r>
              <a:rPr lang="en-US" altLang="en-US" dirty="0"/>
              <a:t>/</a:t>
            </a:r>
            <a:r>
              <a:rPr lang="sr-Latn-RS" altLang="en-US" dirty="0"/>
              <a:t> </a:t>
            </a:r>
            <a:r>
              <a:rPr lang="en-US" altLang="en-US" dirty="0"/>
              <a:t>o</a:t>
            </a:r>
            <a:r>
              <a:rPr lang="sr-Latn-CS" altLang="en-US" dirty="0"/>
              <a:t>čekivanje (prediction / expectation)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51864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Jednačenje</a:t>
            </a:r>
            <a:endParaRPr lang="en-US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Jednačenje</a:t>
            </a:r>
            <a:r>
              <a:rPr lang="en-US" altLang="en-US" dirty="0"/>
              <a:t> </a:t>
            </a:r>
            <a:r>
              <a:rPr lang="sr-Latn-CS" altLang="en-US" dirty="0"/>
              <a:t>(equating) </a:t>
            </a:r>
            <a:r>
              <a:rPr lang="en-US" altLang="en-US" dirty="0"/>
              <a:t>se </a:t>
            </a:r>
            <a:r>
              <a:rPr lang="en-US" altLang="en-US" dirty="0" err="1"/>
              <a:t>odnosi</a:t>
            </a:r>
            <a:r>
              <a:rPr lang="fr-FR" altLang="en-US" dirty="0"/>
              <a:t> na</a:t>
            </a:r>
            <a:r>
              <a:rPr lang="en-US" altLang="en-US" dirty="0"/>
              <a:t> </a:t>
            </a:r>
            <a:r>
              <a:rPr lang="en-US" altLang="en-US" dirty="0" err="1"/>
              <a:t>slučaj</a:t>
            </a:r>
            <a:r>
              <a:rPr lang="en-US" altLang="en-US" dirty="0"/>
              <a:t> </a:t>
            </a:r>
            <a:r>
              <a:rPr lang="en-US" altLang="en-US" dirty="0" err="1"/>
              <a:t>povezivanja</a:t>
            </a:r>
            <a:r>
              <a:rPr lang="en-US" altLang="en-US" dirty="0"/>
              <a:t> u </a:t>
            </a:r>
            <a:r>
              <a:rPr lang="en-US" altLang="en-US" dirty="0" err="1"/>
              <a:t>kojem</a:t>
            </a:r>
            <a:r>
              <a:rPr lang="fr-FR" altLang="en-US" dirty="0"/>
              <a:t> su forme testa </a:t>
            </a:r>
            <a:r>
              <a:rPr lang="fr-FR" altLang="en-US" dirty="0" err="1"/>
              <a:t>izgrađene</a:t>
            </a:r>
            <a:r>
              <a:rPr lang="fr-FR" altLang="en-US" dirty="0"/>
              <a:t> po </a:t>
            </a:r>
            <a:r>
              <a:rPr lang="fr-FR" altLang="en-US" dirty="0" err="1"/>
              <a:t>istoj</a:t>
            </a:r>
            <a:r>
              <a:rPr lang="fr-FR" altLang="en-US" dirty="0"/>
              <a:t> </a:t>
            </a:r>
            <a:r>
              <a:rPr lang="fr-FR" altLang="en-US" dirty="0" err="1"/>
              <a:t>specifikaciji</a:t>
            </a:r>
            <a:r>
              <a:rPr lang="fr-FR" altLang="en-US" dirty="0"/>
              <a:t> </a:t>
            </a:r>
            <a:r>
              <a:rPr lang="en-US" altLang="en-US" dirty="0"/>
              <a:t>(</a:t>
            </a:r>
            <a:r>
              <a:rPr lang="en-US" altLang="en-US" dirty="0" err="1"/>
              <a:t>alternativne</a:t>
            </a:r>
            <a:r>
              <a:rPr lang="en-US" altLang="en-US" dirty="0"/>
              <a:t> </a:t>
            </a:r>
            <a:r>
              <a:rPr lang="en-US" altLang="en-US" dirty="0" err="1"/>
              <a:t>forme</a:t>
            </a:r>
            <a:r>
              <a:rPr lang="en-US" altLang="en-US" dirty="0"/>
              <a:t>)</a:t>
            </a:r>
            <a:endParaRPr lang="sr-Latn-RS" altLang="en-US" dirty="0"/>
          </a:p>
          <a:p>
            <a:r>
              <a:rPr lang="it-IT" altLang="en-US" dirty="0"/>
              <a:t>Rezultati omogućavaju zamensku upotrebu skorova na alternativnim formama</a:t>
            </a:r>
          </a:p>
          <a:p>
            <a:r>
              <a:rPr lang="it-IT" altLang="en-US" dirty="0"/>
              <a:t>Omogućavaju korigovanje razlika u težini, ali ne i razlika u sadržaju (Kolen &amp;</a:t>
            </a:r>
            <a:r>
              <a:rPr lang="fr-FR" altLang="en-US" dirty="0"/>
              <a:t> </a:t>
            </a:r>
            <a:r>
              <a:rPr lang="fr-FR" altLang="en-US" dirty="0" err="1"/>
              <a:t>Brennan</a:t>
            </a:r>
            <a:r>
              <a:rPr lang="it-IT" altLang="en-US" dirty="0"/>
              <a:t>,</a:t>
            </a:r>
            <a:r>
              <a:rPr lang="fr-FR" altLang="en-US" dirty="0"/>
              <a:t> </a:t>
            </a:r>
            <a:r>
              <a:rPr lang="it-IT" altLang="en-US" dirty="0"/>
              <a:t>1995), da bi se postigla zamjenjivost</a:t>
            </a:r>
            <a:r>
              <a:rPr lang="fr-FR" altLang="en-US" dirty="0"/>
              <a:t> </a:t>
            </a:r>
            <a:r>
              <a:rPr lang="fr-FR" altLang="en-US" dirty="0" err="1"/>
              <a:t>rezultata</a:t>
            </a:r>
            <a:r>
              <a:rPr lang="fr-FR" altLang="en-US" dirty="0"/>
              <a:t> </a:t>
            </a:r>
            <a:r>
              <a:rPr lang="fr-FR" altLang="en-US" dirty="0" err="1"/>
              <a:t>testovi</a:t>
            </a:r>
            <a:r>
              <a:rPr lang="fr-FR" altLang="en-US" dirty="0"/>
              <a:t> </a:t>
            </a:r>
            <a:r>
              <a:rPr lang="fr-FR" altLang="en-US" dirty="0" err="1"/>
              <a:t>moraju</a:t>
            </a:r>
            <a:r>
              <a:rPr lang="fr-FR" altLang="en-US" dirty="0"/>
              <a:t> </a:t>
            </a:r>
            <a:r>
              <a:rPr lang="fr-FR" altLang="en-US" dirty="0" err="1"/>
              <a:t>meriti</a:t>
            </a:r>
            <a:r>
              <a:rPr lang="fr-FR" altLang="en-US" dirty="0"/>
              <a:t> </a:t>
            </a:r>
            <a:r>
              <a:rPr lang="fr-FR" altLang="en-US" dirty="0" err="1"/>
              <a:t>isti</a:t>
            </a:r>
            <a:r>
              <a:rPr lang="fr-FR" altLang="en-US" dirty="0"/>
              <a:t> </a:t>
            </a:r>
            <a:r>
              <a:rPr lang="fr-FR" altLang="en-US" dirty="0" err="1"/>
              <a:t>konstrukt</a:t>
            </a:r>
            <a:endParaRPr lang="sr-Latn-RS" altLang="en-US" dirty="0"/>
          </a:p>
        </p:txBody>
      </p:sp>
    </p:spTree>
    <p:extLst>
      <p:ext uri="{BB962C8B-B14F-4D97-AF65-F5344CB8AC3E}">
        <p14:creationId xmlns:p14="http://schemas.microsoft.com/office/powerpoint/2010/main" val="649460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Slaganje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err="1"/>
              <a:t>Metod</a:t>
            </a:r>
            <a:r>
              <a:rPr lang="en-US" altLang="en-US" dirty="0"/>
              <a:t> </a:t>
            </a:r>
            <a:r>
              <a:rPr lang="en-US" altLang="en-US" dirty="0" err="1"/>
              <a:t>slaganja</a:t>
            </a:r>
            <a:r>
              <a:rPr lang="en-US" altLang="en-US" dirty="0"/>
              <a:t> (Concordance) se </a:t>
            </a:r>
            <a:r>
              <a:rPr lang="en-US" altLang="en-US" dirty="0" err="1"/>
              <a:t>koristi</a:t>
            </a:r>
            <a:r>
              <a:rPr lang="en-US" altLang="en-US" dirty="0"/>
              <a:t> </a:t>
            </a:r>
            <a:r>
              <a:rPr lang="en-US" altLang="en-US" dirty="0" err="1"/>
              <a:t>za</a:t>
            </a:r>
            <a:r>
              <a:rPr lang="en-US" altLang="en-US" dirty="0"/>
              <a:t> </a:t>
            </a:r>
            <a:r>
              <a:rPr lang="en-US" altLang="en-US" dirty="0" err="1"/>
              <a:t>jednačenje</a:t>
            </a:r>
            <a:r>
              <a:rPr lang="en-US" altLang="en-US" dirty="0"/>
              <a:t> </a:t>
            </a:r>
            <a:r>
              <a:rPr lang="en-US" altLang="en-US" dirty="0" err="1"/>
              <a:t>testova</a:t>
            </a:r>
            <a:r>
              <a:rPr lang="en-US" altLang="en-US" dirty="0"/>
              <a:t> </a:t>
            </a:r>
            <a:r>
              <a:rPr lang="en-US" altLang="en-US" dirty="0" err="1"/>
              <a:t>koji</a:t>
            </a:r>
            <a:r>
              <a:rPr lang="en-US" altLang="en-US" dirty="0"/>
              <a:t> </a:t>
            </a:r>
            <a:r>
              <a:rPr lang="en-US" altLang="en-US" dirty="0" err="1"/>
              <a:t>su</a:t>
            </a:r>
            <a:r>
              <a:rPr lang="en-US" altLang="en-US" dirty="0"/>
              <a:t> </a:t>
            </a:r>
            <a:r>
              <a:rPr lang="en-US" altLang="en-US" dirty="0" err="1"/>
              <a:t>konstruisani</a:t>
            </a:r>
            <a:r>
              <a:rPr lang="en-US" altLang="en-US" dirty="0"/>
              <a:t> </a:t>
            </a:r>
            <a:r>
              <a:rPr lang="en-US" altLang="en-US" dirty="0" err="1"/>
              <a:t>sa</a:t>
            </a:r>
            <a:r>
              <a:rPr lang="en-US" altLang="en-US" dirty="0"/>
              <a:t> </a:t>
            </a:r>
            <a:r>
              <a:rPr lang="en-US" altLang="en-US" dirty="0" err="1"/>
              <a:t>različitom</a:t>
            </a:r>
            <a:r>
              <a:rPr lang="en-US" altLang="en-US" dirty="0"/>
              <a:t> </a:t>
            </a:r>
            <a:r>
              <a:rPr lang="en-US" altLang="en-US" dirty="0" err="1"/>
              <a:t>specifikacijom</a:t>
            </a:r>
            <a:endParaRPr lang="en-US" altLang="en-US" dirty="0"/>
          </a:p>
          <a:p>
            <a:r>
              <a:rPr lang="en-US" altLang="en-US" dirty="0" err="1"/>
              <a:t>Cilj</a:t>
            </a:r>
            <a:r>
              <a:rPr lang="en-US" altLang="en-US" dirty="0"/>
              <a:t> je </a:t>
            </a:r>
            <a:r>
              <a:rPr lang="en-US" altLang="en-US" dirty="0" err="1"/>
              <a:t>povezivanje</a:t>
            </a:r>
            <a:r>
              <a:rPr lang="en-US" altLang="en-US" dirty="0"/>
              <a:t> </a:t>
            </a:r>
            <a:r>
              <a:rPr lang="en-US" altLang="en-US" dirty="0" err="1"/>
              <a:t>skorova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sličan</a:t>
            </a:r>
            <a:r>
              <a:rPr lang="en-US" altLang="en-US" dirty="0"/>
              <a:t> </a:t>
            </a:r>
            <a:r>
              <a:rPr lang="en-US" altLang="en-US" dirty="0" err="1"/>
              <a:t>način</a:t>
            </a:r>
            <a:r>
              <a:rPr lang="en-US" altLang="en-US" dirty="0"/>
              <a:t> </a:t>
            </a:r>
            <a:r>
              <a:rPr lang="en-US" altLang="en-US" dirty="0" err="1"/>
              <a:t>kao</a:t>
            </a:r>
            <a:r>
              <a:rPr lang="en-US" altLang="en-US" dirty="0"/>
              <a:t> </a:t>
            </a:r>
            <a:r>
              <a:rPr lang="en-US" altLang="en-US" dirty="0" err="1"/>
              <a:t>kod</a:t>
            </a:r>
            <a:r>
              <a:rPr lang="en-US" altLang="en-US" dirty="0"/>
              <a:t> </a:t>
            </a:r>
            <a:r>
              <a:rPr lang="en-US" altLang="en-US" dirty="0" err="1"/>
              <a:t>jednačenja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koristi</a:t>
            </a:r>
            <a:r>
              <a:rPr lang="en-US" altLang="en-US" dirty="0"/>
              <a:t> </a:t>
            </a:r>
            <a:r>
              <a:rPr lang="en-US" altLang="en-US" dirty="0" err="1"/>
              <a:t>iste</a:t>
            </a:r>
            <a:r>
              <a:rPr lang="en-US" altLang="en-US" dirty="0"/>
              <a:t> </a:t>
            </a:r>
            <a:r>
              <a:rPr lang="en-US" altLang="en-US" dirty="0" err="1"/>
              <a:t>metode</a:t>
            </a:r>
            <a:r>
              <a:rPr lang="en-US" altLang="en-US" dirty="0"/>
              <a:t> </a:t>
            </a:r>
            <a:r>
              <a:rPr lang="en-US" altLang="en-US" dirty="0" err="1"/>
              <a:t>kako</a:t>
            </a:r>
            <a:r>
              <a:rPr lang="en-US" altLang="en-US" dirty="0"/>
              <a:t> bi se </a:t>
            </a:r>
            <a:r>
              <a:rPr lang="en-US" altLang="en-US" dirty="0" err="1"/>
              <a:t>skorovi</a:t>
            </a:r>
            <a:r>
              <a:rPr lang="en-US" altLang="en-US" dirty="0"/>
              <a:t> </a:t>
            </a:r>
            <a:r>
              <a:rPr lang="en-US" altLang="en-US" dirty="0" err="1"/>
              <a:t>jednog</a:t>
            </a:r>
            <a:r>
              <a:rPr lang="en-US" altLang="en-US" dirty="0"/>
              <a:t> </a:t>
            </a:r>
            <a:r>
              <a:rPr lang="en-US" altLang="en-US" dirty="0" err="1"/>
              <a:t>testa</a:t>
            </a:r>
            <a:r>
              <a:rPr lang="en-US" altLang="en-US" dirty="0"/>
              <a:t> </a:t>
            </a:r>
            <a:r>
              <a:rPr lang="en-US" altLang="en-US" dirty="0" err="1"/>
              <a:t>povezali</a:t>
            </a:r>
            <a:r>
              <a:rPr lang="en-US" altLang="en-US" dirty="0"/>
              <a:t> </a:t>
            </a:r>
            <a:r>
              <a:rPr lang="en-US" altLang="en-US" dirty="0" err="1"/>
              <a:t>sa</a:t>
            </a:r>
            <a:r>
              <a:rPr lang="en-US" altLang="en-US" dirty="0"/>
              <a:t> </a:t>
            </a:r>
            <a:r>
              <a:rPr lang="en-US" altLang="en-US" dirty="0" err="1"/>
              <a:t>rezultatima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drugom</a:t>
            </a:r>
            <a:r>
              <a:rPr lang="en-US" altLang="en-US" dirty="0"/>
              <a:t> </a:t>
            </a:r>
            <a:r>
              <a:rPr lang="en-US" altLang="en-US" dirty="0" err="1"/>
              <a:t>testu</a:t>
            </a:r>
            <a:r>
              <a:rPr lang="en-US" altLang="en-US" dirty="0"/>
              <a:t> (</a:t>
            </a:r>
            <a:r>
              <a:rPr lang="en-US" altLang="en-US" dirty="0" err="1"/>
              <a:t>npr</a:t>
            </a:r>
            <a:r>
              <a:rPr lang="sr-Latn-RS" altLang="en-US" dirty="0"/>
              <a:t>.</a:t>
            </a:r>
            <a:r>
              <a:rPr lang="en-US" altLang="en-US" dirty="0"/>
              <a:t> </a:t>
            </a:r>
            <a:r>
              <a:rPr lang="en-US" altLang="en-US" dirty="0" err="1"/>
              <a:t>različiti</a:t>
            </a:r>
            <a:r>
              <a:rPr lang="en-US" altLang="en-US" dirty="0"/>
              <a:t> </a:t>
            </a:r>
            <a:r>
              <a:rPr lang="en-US" altLang="en-US" dirty="0" err="1"/>
              <a:t>testovi</a:t>
            </a:r>
            <a:r>
              <a:rPr lang="en-US" altLang="en-US" dirty="0"/>
              <a:t> </a:t>
            </a:r>
            <a:r>
              <a:rPr lang="en-US" altLang="en-US" dirty="0" err="1"/>
              <a:t>inteligencije</a:t>
            </a:r>
            <a:r>
              <a:rPr lang="en-US" altLang="en-US" dirty="0"/>
              <a:t>)</a:t>
            </a:r>
          </a:p>
          <a:p>
            <a:r>
              <a:rPr lang="en-US" altLang="en-US" dirty="0" err="1"/>
              <a:t>Budući</a:t>
            </a:r>
            <a:r>
              <a:rPr lang="en-US" altLang="en-US" dirty="0"/>
              <a:t> da </a:t>
            </a:r>
            <a:r>
              <a:rPr lang="en-US" altLang="en-US" dirty="0" err="1"/>
              <a:t>su</a:t>
            </a:r>
            <a:r>
              <a:rPr lang="en-US" altLang="en-US" dirty="0"/>
              <a:t> </a:t>
            </a:r>
            <a:r>
              <a:rPr lang="en-US" altLang="en-US" dirty="0" err="1"/>
              <a:t>bazirani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različitom</a:t>
            </a:r>
            <a:r>
              <a:rPr lang="en-US" altLang="en-US" dirty="0"/>
              <a:t> </a:t>
            </a:r>
            <a:r>
              <a:rPr lang="en-US" altLang="en-US" dirty="0" err="1"/>
              <a:t>konstruktu</a:t>
            </a:r>
            <a:r>
              <a:rPr lang="en-US" altLang="en-US" dirty="0"/>
              <a:t> </a:t>
            </a:r>
            <a:r>
              <a:rPr lang="en-US" altLang="en-US" dirty="0" err="1"/>
              <a:t>rezultati</a:t>
            </a:r>
            <a:r>
              <a:rPr lang="en-US" altLang="en-US" dirty="0"/>
              <a:t> se </a:t>
            </a:r>
            <a:r>
              <a:rPr lang="en-US" altLang="en-US" dirty="0" err="1"/>
              <a:t>mogu</a:t>
            </a:r>
            <a:r>
              <a:rPr lang="en-US" altLang="en-US" dirty="0"/>
              <a:t> </a:t>
            </a:r>
            <a:r>
              <a:rPr lang="en-US" altLang="en-US" dirty="0" err="1"/>
              <a:t>tretirati</a:t>
            </a:r>
            <a:r>
              <a:rPr lang="en-US" altLang="en-US" dirty="0"/>
              <a:t> </a:t>
            </a:r>
            <a:r>
              <a:rPr lang="en-US" altLang="en-US" dirty="0" err="1"/>
              <a:t>kao</a:t>
            </a:r>
            <a:r>
              <a:rPr lang="en-US" altLang="en-US" dirty="0"/>
              <a:t> </a:t>
            </a:r>
            <a:r>
              <a:rPr lang="en-US" altLang="en-US" dirty="0" err="1"/>
              <a:t>kompa</a:t>
            </a:r>
            <a:r>
              <a:rPr lang="sr-Latn-CS" altLang="en-US" dirty="0"/>
              <a:t>ra</a:t>
            </a:r>
            <a:r>
              <a:rPr lang="en-US" altLang="en-US" dirty="0" err="1"/>
              <a:t>bilni</a:t>
            </a:r>
            <a:r>
              <a:rPr lang="en-US" altLang="en-US" dirty="0"/>
              <a:t> </a:t>
            </a:r>
            <a:r>
              <a:rPr lang="en-US" altLang="en-US" dirty="0" err="1"/>
              <a:t>ali</a:t>
            </a:r>
            <a:r>
              <a:rPr lang="en-US" altLang="en-US" dirty="0"/>
              <a:t> ne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zamenjivi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77473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Predikcija</a:t>
            </a:r>
            <a:endParaRPr lang="sr-Latn-R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Predikcija</a:t>
            </a:r>
            <a:r>
              <a:rPr lang="sr-Latn-RS" altLang="en-US" dirty="0"/>
              <a:t> (prediction)</a:t>
            </a:r>
            <a:r>
              <a:rPr lang="en-US" altLang="en-US" dirty="0"/>
              <a:t> se </a:t>
            </a:r>
            <a:r>
              <a:rPr lang="en-US" altLang="en-US" dirty="0" err="1"/>
              <a:t>takođe</a:t>
            </a:r>
            <a:r>
              <a:rPr lang="en-US" altLang="en-US" dirty="0"/>
              <a:t> </a:t>
            </a:r>
            <a:r>
              <a:rPr lang="en-US" altLang="en-US" dirty="0" err="1"/>
              <a:t>koristi</a:t>
            </a:r>
            <a:r>
              <a:rPr lang="en-US" altLang="en-US" dirty="0"/>
              <a:t> </a:t>
            </a:r>
            <a:r>
              <a:rPr lang="en-US" altLang="en-US" dirty="0" err="1"/>
              <a:t>za</a:t>
            </a:r>
            <a:r>
              <a:rPr lang="en-US" altLang="en-US" dirty="0"/>
              <a:t> </a:t>
            </a:r>
            <a:r>
              <a:rPr lang="en-US" altLang="en-US" dirty="0" err="1"/>
              <a:t>jednačenje</a:t>
            </a:r>
            <a:r>
              <a:rPr lang="en-US" altLang="en-US" dirty="0"/>
              <a:t> </a:t>
            </a:r>
            <a:r>
              <a:rPr lang="en-US" altLang="en-US" dirty="0" err="1"/>
              <a:t>testova</a:t>
            </a:r>
            <a:r>
              <a:rPr lang="en-US" altLang="en-US" dirty="0"/>
              <a:t> </a:t>
            </a:r>
            <a:r>
              <a:rPr lang="en-US" altLang="en-US" dirty="0" err="1"/>
              <a:t>koji</a:t>
            </a:r>
            <a:r>
              <a:rPr lang="en-US" altLang="en-US" dirty="0"/>
              <a:t> </a:t>
            </a:r>
            <a:r>
              <a:rPr lang="en-US" altLang="en-US" dirty="0" err="1"/>
              <a:t>su</a:t>
            </a:r>
            <a:r>
              <a:rPr lang="en-US" altLang="en-US" dirty="0"/>
              <a:t> </a:t>
            </a:r>
            <a:r>
              <a:rPr lang="en-US" altLang="en-US" dirty="0" err="1"/>
              <a:t>konstruisani</a:t>
            </a:r>
            <a:r>
              <a:rPr lang="en-US" altLang="en-US" dirty="0"/>
              <a:t> </a:t>
            </a:r>
            <a:r>
              <a:rPr lang="en-US" altLang="en-US" dirty="0" err="1"/>
              <a:t>sa</a:t>
            </a:r>
            <a:r>
              <a:rPr lang="en-US" altLang="en-US" dirty="0"/>
              <a:t> </a:t>
            </a:r>
            <a:r>
              <a:rPr lang="en-US" altLang="en-US" dirty="0" err="1"/>
              <a:t>različitom</a:t>
            </a:r>
            <a:r>
              <a:rPr lang="en-US" altLang="en-US" dirty="0"/>
              <a:t> </a:t>
            </a:r>
            <a:r>
              <a:rPr lang="en-US" altLang="en-US" dirty="0" err="1"/>
              <a:t>specifikacijom</a:t>
            </a:r>
            <a:endParaRPr lang="en-US" altLang="en-US" dirty="0"/>
          </a:p>
          <a:p>
            <a:r>
              <a:rPr lang="pl-PL" altLang="en-US" dirty="0"/>
              <a:t>Za razliku od metoda konkordance traži se najbolja procena (estimacija) skora na jednom testu na osnovu rezultata na drugom testu</a:t>
            </a:r>
          </a:p>
          <a:p>
            <a:r>
              <a:rPr lang="pl-PL" altLang="en-US" dirty="0"/>
              <a:t>Korist</a:t>
            </a:r>
            <a:r>
              <a:rPr lang="en-US" altLang="en-US" dirty="0"/>
              <a:t>e</a:t>
            </a:r>
            <a:r>
              <a:rPr lang="pl-PL" altLang="en-US" dirty="0"/>
              <a:t> se tehnik</a:t>
            </a:r>
            <a:r>
              <a:rPr lang="en-US" altLang="en-US" dirty="0"/>
              <a:t>e</a:t>
            </a:r>
            <a:r>
              <a:rPr lang="pl-PL" altLang="en-US" dirty="0"/>
              <a:t> regresije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29882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 dirty="0"/>
              <a:t>Alternativne forme</a:t>
            </a:r>
            <a:endParaRPr lang="en-US" altLang="en-US" dirty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en-US" dirty="0" err="1"/>
              <a:t>A</a:t>
            </a:r>
            <a:r>
              <a:rPr lang="fr-FR" altLang="en-US" dirty="0" err="1"/>
              <a:t>lternativne</a:t>
            </a:r>
            <a:r>
              <a:rPr lang="fr-FR" altLang="en-US" dirty="0"/>
              <a:t> forme </a:t>
            </a:r>
            <a:r>
              <a:rPr lang="fr-FR" altLang="en-US" dirty="0" err="1"/>
              <a:t>jednog</a:t>
            </a:r>
            <a:r>
              <a:rPr lang="fr-FR" altLang="en-US" dirty="0"/>
              <a:t> testa </a:t>
            </a:r>
            <a:r>
              <a:rPr lang="fr-FR" altLang="en-US" dirty="0" err="1"/>
              <a:t>moraju</a:t>
            </a:r>
            <a:r>
              <a:rPr lang="fr-FR" altLang="en-US" dirty="0"/>
              <a:t> </a:t>
            </a:r>
            <a:r>
              <a:rPr lang="fr-FR" altLang="en-US" dirty="0" err="1"/>
              <a:t>biti</a:t>
            </a:r>
            <a:endParaRPr lang="en-US" altLang="en-US" dirty="0"/>
          </a:p>
          <a:p>
            <a:pPr lvl="1"/>
            <a:r>
              <a:rPr lang="pl-PL" altLang="en-US" dirty="0"/>
              <a:t>izjednačene po dužini</a:t>
            </a:r>
            <a:endParaRPr lang="en-US" altLang="en-US" dirty="0"/>
          </a:p>
          <a:p>
            <a:pPr lvl="1"/>
            <a:r>
              <a:rPr lang="pl-PL" altLang="en-US" dirty="0"/>
              <a:t>sastavljene od skupova ajtema čija je prosečna težina jednaka</a:t>
            </a:r>
          </a:p>
          <a:p>
            <a:pPr lvl="1"/>
            <a:r>
              <a:rPr lang="pl-PL" altLang="en-US" dirty="0"/>
              <a:t>mogu se postaviti i dodatni uslovi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676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Merenje znanja u školi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Setite se svog školovanja</a:t>
            </a:r>
          </a:p>
          <a:p>
            <a:r>
              <a:rPr lang="sr-Latn-CS" dirty="0"/>
              <a:t>Setite se situacija klasičnog ocenjivanja</a:t>
            </a:r>
          </a:p>
          <a:p>
            <a:endParaRPr lang="sr-Latn-CS" dirty="0"/>
          </a:p>
          <a:p>
            <a:r>
              <a:rPr lang="sr-Latn-CS" dirty="0"/>
              <a:t>Koji su problemi ovakvog oblika ocenjivanja koje ste osetili sami ili videli u toku školovanja?</a:t>
            </a:r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42348403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en-US" dirty="0"/>
              <a:t>McDonald (1999) četiri stepena paralelizma</a:t>
            </a:r>
            <a:endParaRPr lang="en-US" altLang="en-US" dirty="0"/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altLang="en-US" u="sng" dirty="0"/>
              <a:t>Striktna</a:t>
            </a:r>
            <a:r>
              <a:rPr lang="sr-Latn-RS" altLang="en-US" u="sng" dirty="0"/>
              <a:t> / ajtemska</a:t>
            </a:r>
            <a:r>
              <a:rPr lang="it-IT" altLang="en-US" u="sng" dirty="0"/>
              <a:t> paralelnost</a:t>
            </a:r>
            <a:r>
              <a:rPr lang="sr-Latn-RS" altLang="en-US" u="sng" dirty="0"/>
              <a:t> </a:t>
            </a:r>
            <a:r>
              <a:rPr lang="it-IT" altLang="en-US" dirty="0"/>
              <a:t>- </a:t>
            </a:r>
            <a:r>
              <a:rPr lang="sr-Latn-RS" altLang="en-US" dirty="0"/>
              <a:t>a</a:t>
            </a:r>
            <a:r>
              <a:rPr lang="it-IT" altLang="en-US" dirty="0"/>
              <a:t>jtemski paralelne su forme testa čije stavke su striktno paralelne po parovima</a:t>
            </a: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r>
              <a:rPr lang="pl-PL" altLang="en-US" u="sng" dirty="0"/>
              <a:t>Paralelnost karakterističnih kriva testa </a:t>
            </a:r>
            <a:r>
              <a:rPr lang="en-US" altLang="en-US" u="sng" dirty="0"/>
              <a:t>(</a:t>
            </a:r>
            <a:r>
              <a:rPr lang="sr-Latn-RS" altLang="en-US" u="sng" dirty="0"/>
              <a:t>T</a:t>
            </a:r>
            <a:r>
              <a:rPr lang="en-US" altLang="en-US" u="sng" dirty="0"/>
              <a:t>CC)</a:t>
            </a:r>
            <a:r>
              <a:rPr lang="sr-Latn-CS" altLang="en-US" u="sng" dirty="0"/>
              <a:t> </a:t>
            </a:r>
            <a:r>
              <a:rPr lang="pl-PL" altLang="en-US" u="sng" dirty="0"/>
              <a:t>i funkcija informativnosti testa I(</a:t>
            </a:r>
            <a:r>
              <a:rPr lang="en-US" altLang="en-US" u="sng" dirty="0"/>
              <a:t>β</a:t>
            </a:r>
            <a:r>
              <a:rPr lang="pl-PL" altLang="en-US" u="sng" dirty="0"/>
              <a:t>)</a:t>
            </a:r>
            <a:r>
              <a:rPr lang="pl-PL" altLang="en-US" dirty="0"/>
              <a:t> – i pravi skorovi i skorovi greške moraju biti ujednačeni</a:t>
            </a:r>
          </a:p>
        </p:txBody>
      </p:sp>
    </p:spTree>
    <p:extLst>
      <p:ext uri="{BB962C8B-B14F-4D97-AF65-F5344CB8AC3E}">
        <p14:creationId xmlns:p14="http://schemas.microsoft.com/office/powerpoint/2010/main" val="39626338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TCC</a:t>
            </a:r>
            <a:endParaRPr lang="en-US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447800"/>
            <a:ext cx="5562600" cy="4944533"/>
          </a:xfrm>
        </p:spPr>
      </p:pic>
      <p:pic>
        <p:nvPicPr>
          <p:cNvPr id="655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514" y="2190750"/>
            <a:ext cx="28130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37514" y="3505200"/>
            <a:ext cx="26016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sr-Latn-RS" altLang="en-US" dirty="0"/>
              <a:t>TCC </a:t>
            </a:r>
            <a:r>
              <a:rPr lang="en-US" altLang="en-US" dirty="0" err="1"/>
              <a:t>predstavlja</a:t>
            </a:r>
            <a:r>
              <a:rPr lang="en-US" altLang="en-US" dirty="0"/>
              <a:t> </a:t>
            </a:r>
            <a:r>
              <a:rPr lang="en-US" altLang="en-US" dirty="0" err="1"/>
              <a:t>regresiju</a:t>
            </a:r>
            <a:r>
              <a:rPr lang="en-US" altLang="en-US" dirty="0"/>
              <a:t> </a:t>
            </a:r>
            <a:r>
              <a:rPr lang="en-US" altLang="en-US" dirty="0" err="1"/>
              <a:t>ukupnog</a:t>
            </a:r>
            <a:r>
              <a:rPr lang="en-US" altLang="en-US" dirty="0"/>
              <a:t> </a:t>
            </a:r>
            <a:r>
              <a:rPr lang="en-US" altLang="en-US" dirty="0" err="1"/>
              <a:t>skora</a:t>
            </a:r>
            <a:r>
              <a:rPr lang="sr-Latn-CS" altLang="en-US" dirty="0"/>
              <a:t> </a:t>
            </a:r>
            <a:r>
              <a:rPr lang="pl-PL" altLang="en-US" dirty="0"/>
              <a:t>testa na latentnu osobinu koja se meri, odnosno na pravi skor</a:t>
            </a:r>
            <a:endParaRPr lang="en-US" alt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4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Kriva informativnosti testa</a:t>
            </a:r>
            <a:endParaRPr lang="en-US" dirty="0"/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10000"/>
            <a:ext cx="25844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5419725" cy="481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1D2E389-2D5D-459E-9492-E9D6F2BCA4E6}"/>
                  </a:ext>
                </a:extLst>
              </p:cNvPr>
              <p:cNvSpPr txBox="1"/>
              <p:nvPr/>
            </p:nvSpPr>
            <p:spPr>
              <a:xfrm>
                <a:off x="5254625" y="1928073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CS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altLang="en-US" sz="24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sr-Latn-RS" altLang="en-U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sr-Latn-RS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alt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sr-Latn-RS" alt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sr-Latn-RS" alt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r-Latn-RS" altLang="en-US" sz="24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sr-Latn-RS" alt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sr-Latn-RS" altLang="en-US" sz="24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sr-Latn-RS" altLang="en-US" sz="2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sr-Latn-RS" alt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  <m:sSub>
                        <m:sSubPr>
                          <m:ctrlPr>
                            <a:rPr lang="sr-Latn-RS" alt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r-Latn-RS" altLang="en-US" sz="2400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  <m:sub>
                          <m:r>
                            <a:rPr lang="sr-Latn-RS" alt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sr-Latn-RS" altLang="en-US" sz="24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sr-Latn-RS" altLang="en-US" sz="2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sr-Latn-RS" alt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sr-Latn-CS" alt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1D2E389-2D5D-459E-9492-E9D6F2BCA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625" y="1928073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059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AA82-F56A-DD43-B9E8-5AD0B9837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err="1"/>
              <a:t>Informativnost</a:t>
            </a:r>
            <a:r>
              <a:rPr lang="sr-Latn-BA" dirty="0"/>
              <a:t> stavki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89E1B-AAA1-5615-9030-3C3E2DF9D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63EF3A-BB42-EB60-59D1-B648EB081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33" y="1603022"/>
            <a:ext cx="671512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679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dirty="0"/>
              <a:t>Informativnost stavki i testa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E550D66-C1BE-0C1A-4E38-D31948472F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134418"/>
              </p:ext>
            </p:extLst>
          </p:nvPr>
        </p:nvGraphicFramePr>
        <p:xfrm>
          <a:off x="762000" y="1524000"/>
          <a:ext cx="7543802" cy="4724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686">
                  <a:extLst>
                    <a:ext uri="{9D8B030D-6E8A-4147-A177-3AD203B41FA5}">
                      <a16:colId xmlns:a16="http://schemas.microsoft.com/office/drawing/2014/main" val="2662466621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921459187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3543219203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1319191707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1739242066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315343048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1490256391"/>
                    </a:ext>
                  </a:extLst>
                </a:gridCol>
              </a:tblGrid>
              <a:tr h="52318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000" u="none" strike="noStrike" dirty="0">
                          <a:effectLst/>
                        </a:rPr>
                        <a:t> 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sr-Latn-RS" sz="2000" u="none" strike="noStrike">
                          <a:effectLst/>
                        </a:rPr>
                        <a:t>Stavka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000" u="none" strike="noStrike">
                          <a:effectLst/>
                        </a:rPr>
                        <a:t> 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0005645"/>
                  </a:ext>
                </a:extLst>
              </a:tr>
              <a:tr h="54934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000" u="none" strike="noStrike" dirty="0">
                          <a:effectLst/>
                        </a:rPr>
                        <a:t>nivo crte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1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2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3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4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000" u="none" strike="noStrike">
                          <a:effectLst/>
                        </a:rPr>
                        <a:t>I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7955705"/>
                  </a:ext>
                </a:extLst>
              </a:tr>
              <a:tr h="523189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-3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0.05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0.02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0.62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4245650"/>
                  </a:ext>
                </a:extLst>
              </a:tr>
              <a:tr h="523189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-2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0.03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0.78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6261221"/>
                  </a:ext>
                </a:extLst>
              </a:tr>
              <a:tr h="486566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-1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0.80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6292276"/>
                  </a:ext>
                </a:extLst>
              </a:tr>
              <a:tr h="523189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0.05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.18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0.73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8250578"/>
                  </a:ext>
                </a:extLst>
              </a:tr>
              <a:tr h="523189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1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0.10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0.85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8492030"/>
                  </a:ext>
                </a:extLst>
              </a:tr>
              <a:tr h="523189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2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0.05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0.07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0.15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0.20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0.25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0.72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9668055"/>
                  </a:ext>
                </a:extLst>
              </a:tr>
              <a:tr h="549349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3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>
                          <a:effectLst/>
                        </a:rPr>
                        <a:t>0.02</a:t>
                      </a:r>
                      <a:endParaRPr lang="sr-Latn-R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0.05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0.10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0.20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0.20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u="none" strike="noStrike" dirty="0">
                          <a:effectLst/>
                        </a:rPr>
                        <a:t>0.57</a:t>
                      </a:r>
                      <a:endParaRPr lang="sr-Latn-R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9683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1839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en-US"/>
              <a:t>McDonald (1999) četiri stepena paralelizma</a:t>
            </a:r>
            <a:endParaRPr lang="sr-Latn-RS" altLang="en-US" dirty="0"/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pl-PL" altLang="en-US" u="sng" dirty="0"/>
              <a:t>Paralelnost samo karakterističnih kriva testa</a:t>
            </a:r>
            <a:r>
              <a:rPr lang="pl-PL" altLang="en-US" dirty="0"/>
              <a:t> - izjednačeni pravi skorovi, ali ne i greške merenja</a:t>
            </a:r>
            <a:endParaRPr lang="en-US" alt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pl-PL" altLang="en-US" u="sng" dirty="0"/>
              <a:t>Klasična paralelnost</a:t>
            </a:r>
            <a:r>
              <a:rPr lang="pl-PL" altLang="en-US" dirty="0"/>
              <a:t> – samo pretpostavka o jednakosti</a:t>
            </a:r>
            <a:r>
              <a:rPr lang="sr-Latn-CS" altLang="en-US" dirty="0"/>
              <a:t> </a:t>
            </a:r>
            <a:r>
              <a:rPr lang="pl-PL" altLang="en-US" dirty="0"/>
              <a:t>pravih skorova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1136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en-US" dirty="0"/>
              <a:t>Konstrukcija alternativnih formi</a:t>
            </a:r>
            <a:endParaRPr lang="en-US" altLang="en-US" dirty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altLang="en-US" dirty="0"/>
              <a:t>sastavljanje dovoljno velikog fonda ajtema</a:t>
            </a:r>
            <a:endParaRPr lang="en-US" altLang="en-US" dirty="0"/>
          </a:p>
          <a:p>
            <a:pPr marL="514350" indent="-514350">
              <a:buFont typeface="+mj-lt"/>
              <a:buAutoNum type="alphaLcParenR"/>
            </a:pPr>
            <a:r>
              <a:rPr lang="it-IT" altLang="en-US" dirty="0"/>
              <a:t>administriranje svih ajtema na dovoljno velikom uzorku, ili, ako to nije moguće, kori</a:t>
            </a:r>
            <a:r>
              <a:rPr lang="sr-Latn-RS" altLang="en-US" dirty="0"/>
              <a:t>šćenje</a:t>
            </a:r>
            <a:r>
              <a:rPr lang="it-IT" altLang="en-US" dirty="0"/>
              <a:t> nek</a:t>
            </a:r>
            <a:r>
              <a:rPr lang="sr-Latn-RS" altLang="en-US" dirty="0"/>
              <a:t>e od</a:t>
            </a:r>
            <a:r>
              <a:rPr lang="it-IT" altLang="en-US" dirty="0"/>
              <a:t> varijant</a:t>
            </a:r>
            <a:r>
              <a:rPr lang="sr-Latn-RS" altLang="en-US" dirty="0"/>
              <a:t>i</a:t>
            </a:r>
            <a:r>
              <a:rPr lang="it-IT" altLang="en-US" dirty="0"/>
              <a:t> tehnike preklapajućih skupova</a:t>
            </a:r>
            <a:endParaRPr lang="en-US" altLang="en-US" dirty="0"/>
          </a:p>
          <a:p>
            <a:pPr marL="514350" indent="-514350">
              <a:buFont typeface="+mj-lt"/>
              <a:buAutoNum type="alphaLcParenR"/>
            </a:pPr>
            <a:r>
              <a:rPr lang="pl-PL" altLang="en-US" dirty="0"/>
              <a:t>izračunavanje osnovnih parametara – mernih svojstava za sve ajteme</a:t>
            </a:r>
          </a:p>
          <a:p>
            <a:pPr marL="514350" indent="-514350">
              <a:buFont typeface="+mj-lt"/>
              <a:buAutoNum type="alphaLcParenR"/>
            </a:pPr>
            <a:r>
              <a:rPr lang="it-IT" altLang="en-US" dirty="0"/>
              <a:t>proces uparivanja ajtema</a:t>
            </a:r>
            <a:endParaRPr lang="sr-Latn-RS" altLang="en-US" sz="4000" dirty="0"/>
          </a:p>
          <a:p>
            <a:pPr marL="514350" indent="-514350">
              <a:buFont typeface="+mj-lt"/>
              <a:buAutoNum type="alphaLcParenR"/>
            </a:pPr>
            <a:r>
              <a:rPr lang="it-IT" altLang="en-US" dirty="0"/>
              <a:t>provera mernih svojstava dobijenih formi testa 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99255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P</a:t>
            </a:r>
            <a:r>
              <a:rPr lang="it-IT" altLang="en-US"/>
              <a:t>roces uparivanja ajtema</a:t>
            </a:r>
            <a:endParaRPr lang="en-US" altLang="en-US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en-US" dirty="0"/>
              <a:t>nalaženje parova ajtema sa istim parametrima-mernim svojstvima</a:t>
            </a:r>
            <a:endParaRPr lang="en-US" altLang="en-US" dirty="0"/>
          </a:p>
          <a:p>
            <a:r>
              <a:rPr lang="it-IT" altLang="en-US" dirty="0"/>
              <a:t>nalaženje takvih parova ajtema koji će za svaku formu testa dati optimalnu prosečnu težinu (tj. 0,5) i optimalnu diskriminativnost (npr. 0,3 do 0,8)</a:t>
            </a:r>
            <a:endParaRPr lang="en-US" altLang="en-US" dirty="0"/>
          </a:p>
          <a:p>
            <a:r>
              <a:rPr lang="it-IT" altLang="en-US" dirty="0"/>
              <a:t>nalaženje takvih parova ajtema koji će obezbediti da svaka forma testa poseduje i druga potrebna merna svojstva: npr. dovoljnu dužinu, sadržinsku i drugu validnost i sl.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06865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dirty="0"/>
              <a:t>Proces uparvanja ajtema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altLang="en-US" dirty="0"/>
              <a:t>P</a:t>
            </a:r>
            <a:r>
              <a:rPr lang="it-IT" altLang="en-US" dirty="0"/>
              <a:t>arametri po kojima se mogu uparivati stavke</a:t>
            </a:r>
            <a:r>
              <a:rPr lang="sr-Latn-RS" altLang="en-US" dirty="0"/>
              <a:t>:</a:t>
            </a:r>
            <a:endParaRPr lang="pl-PL" altLang="en-US" dirty="0"/>
          </a:p>
          <a:p>
            <a:pPr lvl="1"/>
            <a:r>
              <a:rPr lang="pl-PL" altLang="en-US" dirty="0"/>
              <a:t>težina ajtema, bilo kao - p-vrednost (aritmetička sredina), bilo kao - </a:t>
            </a:r>
            <a:r>
              <a:rPr lang="en-US" altLang="en-US" dirty="0"/>
              <a:t>δ</a:t>
            </a:r>
            <a:r>
              <a:rPr lang="pl-PL" altLang="en-US" dirty="0"/>
              <a:t> parametar iz IRT1P modela</a:t>
            </a:r>
            <a:endParaRPr lang="en-US" altLang="en-US" dirty="0"/>
          </a:p>
          <a:p>
            <a:pPr lvl="1"/>
            <a:r>
              <a:rPr lang="pl-PL" altLang="en-US" dirty="0"/>
              <a:t>diskriminativnost ajtema -(item-total r iz klasičnog modela, parametar diskriminativnosti iz IRT2P)</a:t>
            </a:r>
            <a:endParaRPr lang="en-US" altLang="en-US" dirty="0"/>
          </a:p>
          <a:p>
            <a:pPr lvl="1"/>
            <a:r>
              <a:rPr lang="pl-PL" altLang="en-US" dirty="0"/>
              <a:t>faktorsko opterećenje</a:t>
            </a:r>
            <a:endParaRPr lang="en-US" altLang="en-US" dirty="0"/>
          </a:p>
          <a:p>
            <a:pPr lvl="1"/>
            <a:r>
              <a:rPr lang="en-US" altLang="en-US" dirty="0" err="1"/>
              <a:t>parametar</a:t>
            </a:r>
            <a:r>
              <a:rPr lang="en-US" altLang="en-US" dirty="0"/>
              <a:t> </a:t>
            </a:r>
            <a:r>
              <a:rPr lang="en-US" altLang="en-US" dirty="0" err="1"/>
              <a:t>pogađanja</a:t>
            </a:r>
            <a:r>
              <a:rPr lang="sr-Latn-CS" altLang="en-US" dirty="0"/>
              <a:t> iz IRT3P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4687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altLang="en-US" dirty="0"/>
              <a:t>P</a:t>
            </a:r>
            <a:r>
              <a:rPr lang="it-IT" altLang="en-US" dirty="0"/>
              <a:t>rovera mernih svojstava dobijenih formi testa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68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altLang="en-US" dirty="0"/>
                  <a:t>pouzdanosti (kao i standardne greške merenja i</a:t>
                </a:r>
                <a:r>
                  <a:rPr lang="sr-Latn-CS" altLang="en-US" dirty="0"/>
                  <a:t>li</a:t>
                </a:r>
                <a:r>
                  <a:rPr lang="it-IT" alt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CS" alt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RS" alt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sr-Latn-RS" altLang="en-US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sr-Latn-R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RS" alt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it-IT" altLang="en-US" dirty="0"/>
                  <a:t>)</a:t>
                </a:r>
                <a:endParaRPr lang="sr-Latn-CS" altLang="en-US" dirty="0"/>
              </a:p>
              <a:p>
                <a:r>
                  <a:rPr lang="it-IT" altLang="en-US" dirty="0"/>
                  <a:t>valjanosti </a:t>
                </a:r>
                <a:endParaRPr lang="sr-Latn-RS" altLang="en-US" dirty="0"/>
              </a:p>
              <a:p>
                <a:r>
                  <a:rPr lang="it-IT" altLang="en-US" dirty="0"/>
                  <a:t>paralelnosti </a:t>
                </a:r>
                <a:r>
                  <a:rPr lang="sr-Latn-RS" altLang="en-US" dirty="0"/>
                  <a:t>(</a:t>
                </a:r>
                <a:r>
                  <a:rPr lang="it-IT" altLang="en-US" dirty="0"/>
                  <a:t>međusobna regresija, korelacija sa eksternim varijablama, jednakost CCT itd.</a:t>
                </a:r>
                <a:r>
                  <a:rPr lang="sr-Latn-RS" altLang="en-US" dirty="0"/>
                  <a:t>)</a:t>
                </a:r>
                <a:endParaRPr lang="sr-Latn-CS" altLang="en-US" dirty="0"/>
              </a:p>
              <a:p>
                <a:r>
                  <a:rPr lang="pl-PL" altLang="en-US" dirty="0"/>
                  <a:t>Ako paralelnost nije zadovoljavajuća, postupak se vraća na korak d</a:t>
                </a:r>
                <a:endParaRPr lang="en-US" altLang="en-US" dirty="0"/>
              </a:p>
              <a:p>
                <a:endParaRPr lang="en-US" altLang="en-US" dirty="0"/>
              </a:p>
            </p:txBody>
          </p:sp>
        </mc:Choice>
        <mc:Fallback xmlns="">
          <p:sp>
            <p:nvSpPr>
              <p:cNvPr id="7168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 t="-1752" r="-2519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56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Merenje znanja – i</a:t>
            </a:r>
            <a:r>
              <a:rPr lang="en-US" altLang="en-US"/>
              <a:t>stra</a:t>
            </a:r>
            <a:r>
              <a:rPr lang="sr-Latn-CS" altLang="en-US"/>
              <a:t>živanja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altLang="en-US" dirty="0"/>
              <a:t>I</a:t>
            </a:r>
            <a:r>
              <a:rPr lang="de-DE" altLang="en-US" dirty="0"/>
              <a:t>sti zadatak iz engleskog jezika od strane više ocenjiva</a:t>
            </a:r>
            <a:r>
              <a:rPr lang="sr-Latn-RS" altLang="en-US" dirty="0"/>
              <a:t>č</a:t>
            </a:r>
            <a:r>
              <a:rPr lang="de-DE" altLang="en-US" dirty="0"/>
              <a:t>a ocenjen od 64 do 98 bodova (Starc i Eliot) </a:t>
            </a:r>
            <a:endParaRPr lang="sr-Latn-CS" altLang="en-US" dirty="0"/>
          </a:p>
          <a:p>
            <a:r>
              <a:rPr lang="en-US" altLang="en-US" dirty="0" err="1"/>
              <a:t>Matemati</a:t>
            </a:r>
            <a:r>
              <a:rPr lang="sr-Latn-CS" altLang="en-US" dirty="0"/>
              <a:t>č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zadatke</a:t>
            </a:r>
            <a:r>
              <a:rPr lang="en-US" altLang="en-US" dirty="0"/>
              <a:t> </a:t>
            </a:r>
            <a:r>
              <a:rPr lang="en-US" altLang="en-US" dirty="0" err="1"/>
              <a:t>ocenjivalo</a:t>
            </a:r>
            <a:r>
              <a:rPr lang="en-US" altLang="en-US" dirty="0"/>
              <a:t> 114 </a:t>
            </a:r>
            <a:r>
              <a:rPr lang="en-US" altLang="en-US" dirty="0" err="1"/>
              <a:t>ocenjiva</a:t>
            </a:r>
            <a:r>
              <a:rPr lang="sr-Latn-CS" altLang="en-US" dirty="0"/>
              <a:t>č</a:t>
            </a:r>
            <a:r>
              <a:rPr lang="en-US" altLang="en-US" dirty="0"/>
              <a:t>a, </a:t>
            </a:r>
            <a:r>
              <a:rPr lang="sr-Latn-RS" altLang="en-US" dirty="0"/>
              <a:t>veliko </a:t>
            </a:r>
            <a:r>
              <a:rPr lang="en-US" altLang="en-US" dirty="0" err="1"/>
              <a:t>variranje</a:t>
            </a:r>
            <a:r>
              <a:rPr lang="en-US" altLang="en-US" dirty="0"/>
              <a:t> u </a:t>
            </a:r>
            <a:r>
              <a:rPr lang="en-US" altLang="en-US" dirty="0" err="1"/>
              <a:t>ocenama</a:t>
            </a:r>
            <a:r>
              <a:rPr lang="en-US" altLang="en-US" dirty="0"/>
              <a:t> </a:t>
            </a:r>
            <a:r>
              <a:rPr lang="sr-Latn-RS" altLang="en-US" dirty="0"/>
              <a:t>(</a:t>
            </a:r>
            <a:r>
              <a:rPr lang="en-US" altLang="en-US" dirty="0" err="1"/>
              <a:t>raspon</a:t>
            </a:r>
            <a:r>
              <a:rPr lang="en-US" altLang="en-US" dirty="0"/>
              <a:t> od 28 do 92 </a:t>
            </a:r>
            <a:r>
              <a:rPr lang="en-US" altLang="en-US" dirty="0" err="1"/>
              <a:t>boda</a:t>
            </a:r>
            <a:r>
              <a:rPr lang="sr-Latn-RS" altLang="en-US" dirty="0"/>
              <a:t>); r</a:t>
            </a:r>
            <a:r>
              <a:rPr lang="en-US" altLang="en-US" dirty="0" err="1"/>
              <a:t>etest</a:t>
            </a:r>
            <a:r>
              <a:rPr lang="en-US" altLang="en-US" dirty="0"/>
              <a:t> </a:t>
            </a:r>
            <a:r>
              <a:rPr lang="en-US" altLang="en-US" dirty="0" err="1"/>
              <a:t>pokazao</a:t>
            </a:r>
            <a:r>
              <a:rPr lang="en-US" altLang="en-US" dirty="0"/>
              <a:t> </a:t>
            </a:r>
            <a:r>
              <a:rPr lang="en-US" altLang="en-US" dirty="0" err="1"/>
              <a:t>vrlo</a:t>
            </a:r>
            <a:r>
              <a:rPr lang="en-US" altLang="en-US" dirty="0"/>
              <a:t> </a:t>
            </a:r>
            <a:r>
              <a:rPr lang="en-US" altLang="en-US" dirty="0" err="1"/>
              <a:t>malo</a:t>
            </a:r>
            <a:r>
              <a:rPr lang="en-US" altLang="en-US" dirty="0"/>
              <a:t> </a:t>
            </a:r>
            <a:r>
              <a:rPr lang="en-US" altLang="en-US" dirty="0" err="1"/>
              <a:t>slaganje</a:t>
            </a:r>
            <a:r>
              <a:rPr lang="sr-Latn-CS" altLang="en-US" dirty="0"/>
              <a:t> sa samim sobom </a:t>
            </a:r>
            <a:r>
              <a:rPr lang="en-US" altLang="en-US" dirty="0"/>
              <a:t>(</a:t>
            </a:r>
            <a:r>
              <a:rPr lang="en-US" altLang="en-US" dirty="0" err="1"/>
              <a:t>Hulton</a:t>
            </a:r>
            <a:r>
              <a:rPr lang="en-US" altLang="en-US" dirty="0"/>
              <a:t>) </a:t>
            </a:r>
          </a:p>
          <a:p>
            <a:r>
              <a:rPr lang="en-US" altLang="en-US" dirty="0" err="1"/>
              <a:t>Najniže</a:t>
            </a:r>
            <a:r>
              <a:rPr lang="en-US" altLang="en-US" dirty="0"/>
              <a:t> </a:t>
            </a:r>
            <a:r>
              <a:rPr lang="en-US" altLang="en-US" dirty="0" err="1"/>
              <a:t>slaganje</a:t>
            </a:r>
            <a:r>
              <a:rPr lang="en-US" altLang="en-US" dirty="0"/>
              <a:t> </a:t>
            </a:r>
            <a:r>
              <a:rPr lang="en-US" altLang="en-US" dirty="0" err="1"/>
              <a:t>kod</a:t>
            </a:r>
            <a:r>
              <a:rPr lang="en-US" altLang="en-US" dirty="0"/>
              <a:t> </a:t>
            </a:r>
            <a:r>
              <a:rPr lang="en-US" altLang="en-US" dirty="0" err="1"/>
              <a:t>zadataka</a:t>
            </a:r>
            <a:r>
              <a:rPr lang="en-US" altLang="en-US" dirty="0"/>
              <a:t> </a:t>
            </a:r>
            <a:r>
              <a:rPr lang="en-US" altLang="en-US" dirty="0" err="1"/>
              <a:t>maternjeg</a:t>
            </a:r>
            <a:r>
              <a:rPr lang="en-US" altLang="en-US" dirty="0"/>
              <a:t> </a:t>
            </a:r>
            <a:r>
              <a:rPr lang="en-US" altLang="en-US" dirty="0" err="1"/>
              <a:t>jezika</a:t>
            </a:r>
            <a:r>
              <a:rPr lang="sr-Latn-RS" altLang="en-US" dirty="0"/>
              <a:t> - </a:t>
            </a:r>
            <a:r>
              <a:rPr lang="en-US" altLang="en-US" dirty="0"/>
              <a:t>prose</a:t>
            </a:r>
            <a:r>
              <a:rPr lang="sr-Latn-CS" altLang="en-US" dirty="0"/>
              <a:t>č</a:t>
            </a:r>
            <a:r>
              <a:rPr lang="en-US" altLang="en-US" dirty="0" err="1"/>
              <a:t>ni</a:t>
            </a:r>
            <a:r>
              <a:rPr lang="en-US" altLang="en-US" dirty="0"/>
              <a:t> </a:t>
            </a:r>
            <a:r>
              <a:rPr lang="en-US" altLang="en-US" dirty="0" err="1"/>
              <a:t>koeficijent</a:t>
            </a:r>
            <a:r>
              <a:rPr lang="en-US" altLang="en-US" dirty="0"/>
              <a:t> </a:t>
            </a:r>
            <a:r>
              <a:rPr lang="en-US" altLang="en-US" dirty="0" err="1"/>
              <a:t>korelacije</a:t>
            </a:r>
            <a:r>
              <a:rPr lang="en-US" altLang="en-US" dirty="0"/>
              <a:t> 0,414, a </a:t>
            </a:r>
            <a:r>
              <a:rPr lang="en-US" altLang="en-US" dirty="0" err="1"/>
              <a:t>najviše</a:t>
            </a:r>
            <a:r>
              <a:rPr lang="en-US" altLang="en-US" dirty="0"/>
              <a:t> u </a:t>
            </a:r>
            <a:r>
              <a:rPr lang="en-US" altLang="en-US" dirty="0" err="1"/>
              <a:t>proceni</a:t>
            </a:r>
            <a:r>
              <a:rPr lang="en-US" altLang="en-US" dirty="0"/>
              <a:t> </a:t>
            </a:r>
            <a:r>
              <a:rPr lang="en-US" altLang="en-US" dirty="0" err="1"/>
              <a:t>zadataka</a:t>
            </a:r>
            <a:r>
              <a:rPr lang="en-US" altLang="en-US" dirty="0"/>
              <a:t> </a:t>
            </a:r>
            <a:r>
              <a:rPr lang="en-US" altLang="en-US" dirty="0" err="1"/>
              <a:t>iz</a:t>
            </a:r>
            <a:r>
              <a:rPr lang="en-US" altLang="en-US" dirty="0"/>
              <a:t> </a:t>
            </a:r>
            <a:r>
              <a:rPr lang="en-US" altLang="en-US" dirty="0" err="1"/>
              <a:t>matematike</a:t>
            </a:r>
            <a:r>
              <a:rPr lang="en-US" altLang="en-US" dirty="0"/>
              <a:t> 0,795</a:t>
            </a:r>
            <a:r>
              <a:rPr lang="sr-Latn-RS" altLang="en-US" dirty="0"/>
              <a:t> </a:t>
            </a:r>
            <a:r>
              <a:rPr lang="en-US" altLang="en-US" dirty="0"/>
              <a:t>(</a:t>
            </a:r>
            <a:r>
              <a:rPr lang="en-US" altLang="en-US" dirty="0" err="1"/>
              <a:t>Bujas</a:t>
            </a:r>
            <a:r>
              <a:rPr lang="en-US" altLang="en-US" dirty="0"/>
              <a:t>, </a:t>
            </a:r>
            <a:r>
              <a:rPr lang="en-US" altLang="en-US" dirty="0" err="1"/>
              <a:t>Bujas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 </a:t>
            </a:r>
            <a:r>
              <a:rPr lang="en-US" altLang="en-US" dirty="0" err="1"/>
              <a:t>Blaškovic</a:t>
            </a:r>
            <a:r>
              <a:rPr lang="en-US" altLang="en-US" dirty="0"/>
              <a:t>)</a:t>
            </a:r>
            <a:endParaRPr lang="sr-Latn-RS" altLang="en-US" dirty="0"/>
          </a:p>
          <a:p>
            <a:endParaRPr lang="sr-Latn-RS" altLang="en-US" dirty="0"/>
          </a:p>
          <a:p>
            <a:r>
              <a:rPr lang="sr-Latn-RS" altLang="en-US" dirty="0"/>
              <a:t>Zbog čega dolazi do ovakvih problema u ocenjivanju?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9988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Studije jednačenja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Da bismo znali da skor x na testu X odgovara skoru y na testu Y (da ta dva skora odražavaju isti nivo latentne osobine), moramo sprovesti studiju jednačenja</a:t>
            </a:r>
          </a:p>
          <a:p>
            <a:r>
              <a:rPr lang="sr-Latn-RS" dirty="0"/>
              <a:t>Studije jednačenja imaju tri dela:</a:t>
            </a:r>
          </a:p>
          <a:p>
            <a:pPr lvl="1"/>
            <a:r>
              <a:rPr lang="sr-Latn-RS" dirty="0"/>
              <a:t>Prikupljanje podataka prema nacrtu jednačenja</a:t>
            </a:r>
          </a:p>
          <a:p>
            <a:pPr lvl="1"/>
            <a:r>
              <a:rPr lang="sr-Latn-RS" dirty="0"/>
              <a:t>Izbor transformacije</a:t>
            </a:r>
          </a:p>
          <a:p>
            <a:pPr lvl="1"/>
            <a:r>
              <a:rPr lang="sr-Latn-RS" dirty="0"/>
              <a:t>Ocena uspešnosti jednačenja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330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Nacrti jednačenja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Kako biste najjednostavnije proverili jednakost dva testa?</a:t>
            </a:r>
          </a:p>
          <a:p>
            <a:r>
              <a:rPr lang="sr-Latn-RS" dirty="0"/>
              <a:t>Zadali ih istoj grupi ispitanika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395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Nacrt sa jednom grupom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Prednosti:</a:t>
            </a:r>
          </a:p>
          <a:p>
            <a:pPr lvl="1"/>
            <a:r>
              <a:rPr lang="sr-Latn-RS" dirty="0"/>
              <a:t>Isti ispitanici rade sve stavke – jednačenje je veoma jednostavno</a:t>
            </a:r>
          </a:p>
          <a:p>
            <a:r>
              <a:rPr lang="sr-Latn-RS" dirty="0"/>
              <a:t>Nedostaci:</a:t>
            </a:r>
          </a:p>
          <a:p>
            <a:pPr lvl="1"/>
            <a:r>
              <a:rPr lang="sr-Latn-RS" dirty="0"/>
              <a:t>Zamor ispitanika kod predugačkih testova</a:t>
            </a:r>
          </a:p>
          <a:p>
            <a:pPr lvl="1"/>
            <a:r>
              <a:rPr lang="sr-Latn-RS" dirty="0"/>
              <a:t>Ponekad rešavanje jedne forme utiče na rešavanje druge forme testa</a:t>
            </a:r>
          </a:p>
          <a:p>
            <a:r>
              <a:rPr lang="sr-Latn-RS" dirty="0"/>
              <a:t>Modifikacija nacrta sa jednom grupom – (kontra)balansirani nacrt (counter-balanced design)</a:t>
            </a:r>
          </a:p>
          <a:p>
            <a:pPr lvl="1"/>
            <a:r>
              <a:rPr lang="sr-Latn-RS" dirty="0"/>
              <a:t>Ispitanici se podele na dve grupe, pa jedna prvo radi formu X, pa onda Y, a druga obrnuto</a:t>
            </a:r>
          </a:p>
        </p:txBody>
      </p:sp>
    </p:spTree>
    <p:extLst>
      <p:ext uri="{BB962C8B-B14F-4D97-AF65-F5344CB8AC3E}">
        <p14:creationId xmlns:p14="http://schemas.microsoft.com/office/powerpoint/2010/main" val="37839955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Nacrt sa ekvivalentnim grupama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Ovde se uzimaju dve grupe ispitanika koje su ujednačene po merenoj osobini</a:t>
            </a:r>
          </a:p>
          <a:p>
            <a:r>
              <a:rPr lang="sr-Latn-RS" dirty="0"/>
              <a:t>Prednosti:</a:t>
            </a:r>
          </a:p>
          <a:p>
            <a:pPr lvl="1"/>
            <a:r>
              <a:rPr lang="sr-Latn-RS" dirty="0"/>
              <a:t>Smanjuje se vreme rada (povećava motivisanost ispitanika)</a:t>
            </a:r>
          </a:p>
          <a:p>
            <a:r>
              <a:rPr lang="sr-Latn-RS" dirty="0"/>
              <a:t>Nedostaci:</a:t>
            </a:r>
          </a:p>
          <a:p>
            <a:pPr lvl="1"/>
            <a:r>
              <a:rPr lang="sr-Latn-RS" dirty="0"/>
              <a:t>Teško dokazati da su grupe sasvim ujednačene po osobini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435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Nacrti sa neekvivalentnim grupama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Imamo dve ili više grupa ispitanika za koje nismo sigurni da su potpuno ujednačeni po osobini (npr. odeljenja u školi, škole...)</a:t>
            </a:r>
          </a:p>
          <a:p>
            <a:r>
              <a:rPr lang="sr-Latn-RS" dirty="0"/>
              <a:t>Ako različitim ispitanicima zadajemo različite ajteme – kako onda možemo vršiti jednačenje?</a:t>
            </a:r>
          </a:p>
          <a:p>
            <a:r>
              <a:rPr lang="sr-Latn-RS" dirty="0"/>
              <a:t>Mora da postoji sidro!</a:t>
            </a:r>
          </a:p>
          <a:p>
            <a:r>
              <a:rPr lang="sr-Latn-RS" dirty="0"/>
              <a:t>Sidro su zajednički ajtemi koji se daju dvema grupama ispitanika</a:t>
            </a:r>
          </a:p>
          <a:p>
            <a:pPr lvl="1"/>
            <a:r>
              <a:rPr lang="sr-Latn-RS" dirty="0"/>
              <a:t>Ponekad se ispitanici koriste kao sidro umesto ajtema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5587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Metod unutrašnjeg sidra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Jednoj grupi ispitanika se zadaje test X, drugoj test Y</a:t>
            </a:r>
          </a:p>
          <a:p>
            <a:r>
              <a:rPr lang="sr-Latn-RS" dirty="0"/>
              <a:t>Ali u okviru oba testa postoje zajednički, deljeni ajtemi</a:t>
            </a:r>
          </a:p>
          <a:p>
            <a:r>
              <a:rPr lang="sr-Latn-RS" dirty="0"/>
              <a:t>Oni se nekad označavaju sa V</a:t>
            </a:r>
          </a:p>
          <a:p>
            <a:r>
              <a:rPr lang="sr-Latn-RS" dirty="0"/>
              <a:t>V treba da bude 5-20% ajtema (min 10, opt 20)</a:t>
            </a:r>
          </a:p>
          <a:p>
            <a:r>
              <a:rPr lang="sr-Latn-RS" dirty="0"/>
              <a:t>Alternativne forme koje se zadaju su X+V i Y+V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281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Metod spoljašnjeg sidra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 ovde se alternativne forme koje se zadaju označavaju kao X+V i Y+V</a:t>
            </a:r>
          </a:p>
          <a:p>
            <a:r>
              <a:rPr lang="sr-Latn-RS" dirty="0"/>
              <a:t>Ali V nisu ajtemi testa X i Y, već neki drugi test za koji znamo da meri datu osobinu</a:t>
            </a:r>
          </a:p>
          <a:p>
            <a:r>
              <a:rPr lang="sr-Latn-RS" dirty="0"/>
              <a:t>Formalno – ovo su dve identične situacije, ali razlika je u sadržaju ajtema iz grupe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536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Metod spiraljenja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Šta ako imamo više od dve parelelne forme?</a:t>
            </a:r>
          </a:p>
          <a:p>
            <a:r>
              <a:rPr lang="sr-Latn-RS" dirty="0"/>
              <a:t>Biće nam potrebno i više od dva uzorka</a:t>
            </a:r>
          </a:p>
          <a:p>
            <a:r>
              <a:rPr lang="sr-Latn-RS" dirty="0"/>
              <a:t>Metod spiralnog povezivanja (spiraljenja)</a:t>
            </a:r>
          </a:p>
          <a:p>
            <a:r>
              <a:rPr lang="sr-Latn-RS" dirty="0"/>
              <a:t>Metoda unutrašnjeg sidra se ekstrapolira tako da grupe A i B dele jedan skup ajtema, grupe B i C drugi skup, grupe C i D treći itd. (poslednja grupa deli ajteme sa prvom)</a:t>
            </a:r>
          </a:p>
          <a:p>
            <a:r>
              <a:rPr lang="sr-Latn-RS" dirty="0"/>
              <a:t>Na kraju – svaki ispitanik je rešavao test jednake dužine i svaki ajtem je rešavao jednak broj ispitanika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465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Nacrti sa neekvivalentnim grupama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Prednosti:</a:t>
            </a:r>
          </a:p>
          <a:p>
            <a:pPr lvl="1"/>
            <a:r>
              <a:rPr lang="sr-Latn-RS" dirty="0"/>
              <a:t>Skraćeno vreme rada ispitanika</a:t>
            </a:r>
          </a:p>
          <a:p>
            <a:pPr lvl="1"/>
            <a:r>
              <a:rPr lang="sr-Latn-RS" dirty="0"/>
              <a:t>Sidro obezbeđuje utvrđivanje jednakosti</a:t>
            </a:r>
          </a:p>
          <a:p>
            <a:r>
              <a:rPr lang="sr-Latn-RS" dirty="0"/>
              <a:t>Nedostaci:</a:t>
            </a:r>
          </a:p>
          <a:p>
            <a:pPr lvl="1"/>
            <a:r>
              <a:rPr lang="sr-Latn-RS" dirty="0"/>
              <a:t>Komplikovanija procedura jednačenja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2241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dirty="0"/>
              <a:t>Nacrti studija jednačenja - pregled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altLang="en-US" dirty="0"/>
              <a:t>Nacrt sa jednom grupom</a:t>
            </a:r>
          </a:p>
          <a:p>
            <a:pPr lvl="1"/>
            <a:r>
              <a:rPr lang="sr-Latn-RS" altLang="en-US" dirty="0"/>
              <a:t>(Kontra)balansiranje</a:t>
            </a:r>
          </a:p>
          <a:p>
            <a:r>
              <a:rPr lang="sr-Latn-RS" altLang="en-US" dirty="0"/>
              <a:t>Nacrt sa ekvivalentnim grupama</a:t>
            </a:r>
          </a:p>
          <a:p>
            <a:r>
              <a:rPr lang="sr-Latn-RS" altLang="en-US" dirty="0"/>
              <a:t>Nacrt sa neekvivalentnim grupama</a:t>
            </a:r>
          </a:p>
          <a:p>
            <a:pPr lvl="1"/>
            <a:r>
              <a:rPr lang="sr-Latn-RS" altLang="en-US" dirty="0"/>
              <a:t>Metod unutrašnjeg sidra</a:t>
            </a:r>
          </a:p>
          <a:p>
            <a:pPr lvl="1"/>
            <a:r>
              <a:rPr lang="sr-Latn-RS" altLang="en-US" dirty="0"/>
              <a:t>Metod spoljašnjeg sidra</a:t>
            </a:r>
          </a:p>
          <a:p>
            <a:pPr lvl="1"/>
            <a:r>
              <a:rPr lang="sr-Latn-RS" altLang="en-US" dirty="0"/>
              <a:t>Metod spiralnog preklapanja (spiraljenja)</a:t>
            </a:r>
          </a:p>
          <a:p>
            <a:endParaRPr lang="sr-Latn-RS" altLang="en-US" dirty="0"/>
          </a:p>
          <a:p>
            <a:r>
              <a:rPr lang="sr-Latn-RS" altLang="en-US" dirty="0"/>
              <a:t>Svi nacrti se mogu koristiti u kombinaciji sa svim metodama jednačenja</a:t>
            </a:r>
          </a:p>
        </p:txBody>
      </p:sp>
    </p:spTree>
    <p:extLst>
      <p:ext uri="{BB962C8B-B14F-4D97-AF65-F5344CB8AC3E}">
        <p14:creationId xmlns:p14="http://schemas.microsoft.com/office/powerpoint/2010/main" val="333923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Subjektivni</a:t>
            </a:r>
            <a:r>
              <a:rPr lang="en-US" altLang="en-US" dirty="0"/>
              <a:t> </a:t>
            </a:r>
            <a:r>
              <a:rPr lang="en-US" altLang="en-US" dirty="0" err="1"/>
              <a:t>faktori</a:t>
            </a:r>
            <a:r>
              <a:rPr lang="en-US" altLang="en-US" dirty="0"/>
              <a:t> </a:t>
            </a:r>
            <a:r>
              <a:rPr lang="en-US" altLang="en-US" dirty="0" err="1"/>
              <a:t>nastavnika</a:t>
            </a:r>
            <a:endParaRPr lang="sr-Latn-R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Li</a:t>
            </a:r>
            <a:r>
              <a:rPr lang="sr-Latn-CS" altLang="en-US" dirty="0"/>
              <a:t>č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jednačina</a:t>
            </a:r>
            <a:endParaRPr lang="en-US" altLang="en-US" dirty="0"/>
          </a:p>
          <a:p>
            <a:r>
              <a:rPr lang="en-US" altLang="en-US" dirty="0"/>
              <a:t>Halo-</a:t>
            </a:r>
            <a:r>
              <a:rPr lang="en-US" altLang="en-US" dirty="0" err="1"/>
              <a:t>efekat</a:t>
            </a:r>
            <a:endParaRPr lang="en-US" altLang="en-US" dirty="0"/>
          </a:p>
          <a:p>
            <a:r>
              <a:rPr lang="sr-Latn-RS" altLang="en-US" dirty="0"/>
              <a:t>G</a:t>
            </a:r>
            <a:r>
              <a:rPr lang="en-US" altLang="en-US" dirty="0" err="1"/>
              <a:t>reška</a:t>
            </a:r>
            <a:r>
              <a:rPr lang="en-US" altLang="en-US" dirty="0"/>
              <a:t> </a:t>
            </a:r>
            <a:r>
              <a:rPr lang="en-US" altLang="en-US" dirty="0" err="1"/>
              <a:t>sredine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greška</a:t>
            </a:r>
            <a:r>
              <a:rPr lang="en-US" altLang="en-US" dirty="0"/>
              <a:t> </a:t>
            </a:r>
            <a:r>
              <a:rPr lang="en-US" altLang="en-US" dirty="0" err="1"/>
              <a:t>diferencijacije</a:t>
            </a:r>
            <a:endParaRPr lang="en-US" altLang="en-US" dirty="0"/>
          </a:p>
          <a:p>
            <a:r>
              <a:rPr lang="en-US" altLang="en-US" dirty="0" err="1"/>
              <a:t>Greška</a:t>
            </a:r>
            <a:r>
              <a:rPr lang="en-US" altLang="en-US" dirty="0"/>
              <a:t> </a:t>
            </a:r>
            <a:r>
              <a:rPr lang="en-US" altLang="en-US" dirty="0" err="1"/>
              <a:t>kontrasta</a:t>
            </a:r>
            <a:r>
              <a:rPr lang="en-US" altLang="en-US" dirty="0"/>
              <a:t> </a:t>
            </a:r>
            <a:r>
              <a:rPr lang="sr-Latn-RS" altLang="en-US" dirty="0"/>
              <a:t>(</a:t>
            </a:r>
            <a:r>
              <a:rPr lang="en-US" altLang="en-US" dirty="0" err="1"/>
              <a:t>nastavnik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osnovu</a:t>
            </a:r>
            <a:r>
              <a:rPr lang="en-US" altLang="en-US" dirty="0"/>
              <a:t> </a:t>
            </a:r>
            <a:r>
              <a:rPr lang="en-US" altLang="en-US" dirty="0" err="1"/>
              <a:t>nivoa</a:t>
            </a:r>
            <a:r>
              <a:rPr lang="en-US" altLang="en-US" dirty="0"/>
              <a:t> </a:t>
            </a:r>
            <a:r>
              <a:rPr lang="en-US" altLang="en-US" dirty="0" err="1"/>
              <a:t>prethodnog</a:t>
            </a:r>
            <a:r>
              <a:rPr lang="en-US" altLang="en-US" dirty="0"/>
              <a:t> </a:t>
            </a:r>
            <a:r>
              <a:rPr lang="en-US" altLang="en-US" dirty="0" err="1"/>
              <a:t>ispitivanja</a:t>
            </a:r>
            <a:r>
              <a:rPr lang="en-US" altLang="en-US" dirty="0"/>
              <a:t> </a:t>
            </a:r>
            <a:r>
              <a:rPr lang="en-US" altLang="en-US" dirty="0" err="1"/>
              <a:t>formira</a:t>
            </a:r>
            <a:r>
              <a:rPr lang="en-US" altLang="en-US" dirty="0"/>
              <a:t> </a:t>
            </a:r>
            <a:r>
              <a:rPr lang="en-US" altLang="en-US" dirty="0" err="1"/>
              <a:t>kriterijum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osnovu</a:t>
            </a:r>
            <a:r>
              <a:rPr lang="en-US" altLang="en-US" dirty="0"/>
              <a:t> </a:t>
            </a:r>
            <a:r>
              <a:rPr lang="en-US" altLang="en-US" dirty="0" err="1"/>
              <a:t>koga</a:t>
            </a:r>
            <a:r>
              <a:rPr lang="en-US" altLang="en-US" dirty="0"/>
              <a:t> </a:t>
            </a:r>
            <a:r>
              <a:rPr lang="en-US" altLang="en-US" dirty="0" err="1"/>
              <a:t>procenjuje</a:t>
            </a:r>
            <a:r>
              <a:rPr lang="en-US" altLang="en-US" dirty="0"/>
              <a:t> </a:t>
            </a:r>
            <a:r>
              <a:rPr lang="en-US" altLang="en-US" dirty="0" err="1"/>
              <a:t>ostale</a:t>
            </a:r>
            <a:r>
              <a:rPr lang="en-US" altLang="en-US" dirty="0"/>
              <a:t> </a:t>
            </a:r>
            <a:r>
              <a:rPr lang="en-US" altLang="en-US" dirty="0" err="1"/>
              <a:t>radove</a:t>
            </a:r>
            <a:r>
              <a:rPr lang="en-US" altLang="en-US" dirty="0"/>
              <a:t> </a:t>
            </a:r>
            <a:r>
              <a:rPr lang="en-US" altLang="en-US" dirty="0" err="1"/>
              <a:t>ili</a:t>
            </a:r>
            <a:r>
              <a:rPr lang="en-US" altLang="en-US" dirty="0"/>
              <a:t> </a:t>
            </a:r>
            <a:r>
              <a:rPr lang="en-US" altLang="en-US" dirty="0" err="1"/>
              <a:t>odgovore</a:t>
            </a:r>
            <a:r>
              <a:rPr lang="sr-Latn-RS" altLang="en-US" dirty="0"/>
              <a:t>)</a:t>
            </a:r>
            <a:r>
              <a:rPr lang="en-US" altLang="en-US" dirty="0"/>
              <a:t>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916630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dirty="0"/>
              <a:t>Jednačenje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dirty="0"/>
              <a:t>Metode koje se koriste </a:t>
            </a:r>
            <a:r>
              <a:rPr lang="sr-Latn-RS" altLang="en-US" dirty="0"/>
              <a:t>za jednačenje </a:t>
            </a:r>
            <a:r>
              <a:rPr lang="it-IT" altLang="en-US" dirty="0"/>
              <a:t>su linearna metoda</a:t>
            </a:r>
            <a:r>
              <a:rPr lang="sr-Latn-RS" altLang="en-US" dirty="0"/>
              <a:t>,</a:t>
            </a:r>
            <a:r>
              <a:rPr lang="it-IT" altLang="en-US" dirty="0"/>
              <a:t> ekvipercentilna metod</a:t>
            </a:r>
            <a:r>
              <a:rPr lang="sr-Latn-RS" altLang="en-US" dirty="0"/>
              <a:t>a ili IRT metoda</a:t>
            </a:r>
          </a:p>
          <a:p>
            <a:r>
              <a:rPr lang="en-US" altLang="en-US" dirty="0" err="1"/>
              <a:t>Ako</a:t>
            </a:r>
            <a:r>
              <a:rPr lang="en-US" altLang="en-US" dirty="0"/>
              <a:t> </a:t>
            </a:r>
            <a:r>
              <a:rPr lang="en-US" altLang="en-US" dirty="0" err="1"/>
              <a:t>distribucije</a:t>
            </a:r>
            <a:r>
              <a:rPr lang="en-US" altLang="en-US" dirty="0"/>
              <a:t> </a:t>
            </a:r>
            <a:r>
              <a:rPr lang="en-US" altLang="en-US" dirty="0" err="1"/>
              <a:t>imaju</a:t>
            </a:r>
            <a:r>
              <a:rPr lang="en-US" altLang="en-US" dirty="0"/>
              <a:t> </a:t>
            </a:r>
            <a:r>
              <a:rPr lang="en-US" altLang="en-US" dirty="0" err="1"/>
              <a:t>sli</a:t>
            </a:r>
            <a:r>
              <a:rPr lang="sr-Latn-RS" altLang="en-US" dirty="0"/>
              <a:t>č</a:t>
            </a:r>
            <a:r>
              <a:rPr lang="en-US" altLang="en-US" dirty="0"/>
              <a:t>a</a:t>
            </a:r>
            <a:r>
              <a:rPr lang="sr-Latn-RS" altLang="en-US" dirty="0"/>
              <a:t>n oblik obe metode (linearna i ekvipercentilna) daju slične rezultate</a:t>
            </a:r>
          </a:p>
        </p:txBody>
      </p:sp>
    </p:spTree>
    <p:extLst>
      <p:ext uri="{BB962C8B-B14F-4D97-AF65-F5344CB8AC3E}">
        <p14:creationId xmlns:p14="http://schemas.microsoft.com/office/powerpoint/2010/main" val="26847805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Linearna metoda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Pretpostavlja se linearan odnos skorova na dva instrumenta</a:t>
            </a:r>
          </a:p>
          <a:p>
            <a:r>
              <a:rPr lang="sr-Latn-RS" dirty="0"/>
              <a:t>To znači da distribucije testova moraju biti jednake</a:t>
            </a:r>
          </a:p>
          <a:p>
            <a:r>
              <a:rPr lang="sr-Latn-RS" dirty="0"/>
              <a:t>Skorovi se jednače linearnom transformacijom</a:t>
            </a:r>
          </a:p>
          <a:p>
            <a:r>
              <a:rPr lang="sr-Latn-RS" dirty="0"/>
              <a:t>Kod nacrta sa sidrom, prvo treba proveriti da li je Vx = 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6376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Linearna metoda</a:t>
            </a:r>
            <a:endParaRPr lang="en-US" altLang="en-US"/>
          </a:p>
        </p:txBody>
      </p:sp>
      <p:pic>
        <p:nvPicPr>
          <p:cNvPr id="7577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08012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780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4991100"/>
            <a:ext cx="8229600" cy="1563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35339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Nedostaci</a:t>
            </a:r>
            <a:r>
              <a:rPr lang="sr-Latn-RS" altLang="en-US" dirty="0"/>
              <a:t> linearne metode</a:t>
            </a:r>
          </a:p>
        </p:txBody>
      </p:sp>
      <p:pic>
        <p:nvPicPr>
          <p:cNvPr id="7680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7375" y="1600200"/>
            <a:ext cx="796925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86420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Nedostaci linearne metode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Šta ako distribucije i prosečni skorovi grupa na dva testa nisu jednaki?</a:t>
            </a:r>
          </a:p>
          <a:p>
            <a:r>
              <a:rPr lang="sr-Latn-RS" dirty="0"/>
              <a:t>Nagibi linija jednačenja nisu isti u različitim poduzorcima</a:t>
            </a:r>
          </a:p>
          <a:p>
            <a:r>
              <a:rPr lang="sr-Latn-RS" dirty="0"/>
              <a:t>Ekstrapolacija linije može izaći van okvira mogućih skorova na testu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78991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Ekvipercentilna metoda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 err="1"/>
              <a:t>Dva</a:t>
            </a:r>
            <a:r>
              <a:rPr lang="en-US" altLang="en-US" dirty="0"/>
              <a:t> </a:t>
            </a:r>
            <a:r>
              <a:rPr lang="en-US" altLang="en-US" dirty="0" err="1"/>
              <a:t>ispitanika</a:t>
            </a:r>
            <a:r>
              <a:rPr lang="en-US" altLang="en-US" dirty="0"/>
              <a:t> </a:t>
            </a:r>
            <a:r>
              <a:rPr lang="en-US" altLang="en-US" dirty="0" err="1"/>
              <a:t>imaju</a:t>
            </a:r>
            <a:r>
              <a:rPr lang="en-US" altLang="en-US" dirty="0"/>
              <a:t> </a:t>
            </a:r>
            <a:r>
              <a:rPr lang="en-US" altLang="en-US" dirty="0" err="1"/>
              <a:t>isti</a:t>
            </a:r>
            <a:r>
              <a:rPr lang="en-US" altLang="en-US" dirty="0"/>
              <a:t> </a:t>
            </a:r>
            <a:r>
              <a:rPr lang="en-US" altLang="en-US" dirty="0" err="1"/>
              <a:t>rezultat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ciljnom</a:t>
            </a:r>
            <a:r>
              <a:rPr lang="en-US" altLang="en-US" dirty="0"/>
              <a:t> </a:t>
            </a:r>
            <a:r>
              <a:rPr lang="en-US" altLang="en-US" dirty="0" err="1"/>
              <a:t>testu</a:t>
            </a:r>
            <a:r>
              <a:rPr lang="sr-Latn-R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novom</a:t>
            </a:r>
            <a:r>
              <a:rPr lang="en-US" altLang="en-US" dirty="0"/>
              <a:t> </a:t>
            </a:r>
            <a:r>
              <a:rPr lang="en-US" altLang="en-US" dirty="0" err="1"/>
              <a:t>testu</a:t>
            </a:r>
            <a:r>
              <a:rPr lang="en-US" altLang="en-US" dirty="0"/>
              <a:t> </a:t>
            </a:r>
            <a:r>
              <a:rPr lang="en-US" altLang="en-US" dirty="0" err="1"/>
              <a:t>ako</a:t>
            </a:r>
            <a:r>
              <a:rPr lang="en-US" altLang="en-US" dirty="0"/>
              <a:t> </a:t>
            </a:r>
            <a:r>
              <a:rPr lang="en-US" altLang="en-US" dirty="0" err="1"/>
              <a:t>zauzimaju</a:t>
            </a:r>
            <a:r>
              <a:rPr lang="en-US" altLang="en-US" dirty="0"/>
              <a:t> </a:t>
            </a:r>
            <a:r>
              <a:rPr lang="en-US" altLang="en-US" dirty="0" err="1"/>
              <a:t>isti</a:t>
            </a:r>
            <a:r>
              <a:rPr lang="en-US" altLang="en-US" dirty="0"/>
              <a:t> </a:t>
            </a:r>
            <a:r>
              <a:rPr lang="en-US" altLang="en-US" dirty="0" err="1"/>
              <a:t>percentilni</a:t>
            </a:r>
            <a:r>
              <a:rPr lang="en-US" altLang="en-US" dirty="0"/>
              <a:t> rang</a:t>
            </a:r>
            <a:endParaRPr lang="sr-Latn-RS" altLang="en-US" dirty="0"/>
          </a:p>
          <a:p>
            <a:r>
              <a:rPr lang="sr-Latn-RS" altLang="en-US" dirty="0"/>
              <a:t>Ova transformacija može biti nelinearna</a:t>
            </a:r>
          </a:p>
          <a:p>
            <a:r>
              <a:rPr lang="sr-Latn-RS" altLang="en-US" dirty="0"/>
              <a:t>Ali može biti i linearna ako su distribucije testova jednake</a:t>
            </a:r>
          </a:p>
          <a:p>
            <a:r>
              <a:rPr lang="sr-Latn-RS" altLang="en-US" dirty="0"/>
              <a:t>Vrši se na osnovu kumulativnih distribucija frekvenci</a:t>
            </a:r>
          </a:p>
          <a:p>
            <a:r>
              <a:rPr lang="sr-Latn-RS" altLang="en-US" dirty="0"/>
              <a:t>Krive se obično prvo glačaju, a onda se pristupa jednačenju</a:t>
            </a:r>
          </a:p>
          <a:p>
            <a:r>
              <a:rPr lang="sr-Latn-RS" altLang="en-US" dirty="0"/>
              <a:t>Ni ova metoda ne rešava probleme ekstrapolacije linije</a:t>
            </a:r>
          </a:p>
          <a:p>
            <a:r>
              <a:rPr lang="sr-Latn-RS" altLang="en-US" dirty="0"/>
              <a:t>Omogućava jednačenje testova različitog predmeta merenja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044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Ekvip</a:t>
            </a:r>
            <a:r>
              <a:rPr lang="en-US" altLang="en-US"/>
              <a:t>ercentilna metoda</a:t>
            </a:r>
            <a:endParaRPr lang="sr-Latn-RS" alt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66" y="1600200"/>
            <a:ext cx="82048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04072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Jednačenje u IRT modelu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Mogu se jednačiti opservirani skorovi i pravi skorovi</a:t>
            </a:r>
          </a:p>
          <a:p>
            <a:r>
              <a:rPr lang="sr-Latn-RS" dirty="0"/>
              <a:t>Pravi skorovi se procenjuju na osnovu IRT modela, a zatim se pravi skorovi jednače linearnom ili ekvipercentilnom metodom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684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Hvala na pažnji!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Pitanja?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07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Subjektivni</a:t>
            </a:r>
            <a:r>
              <a:rPr lang="en-US" altLang="en-US" dirty="0"/>
              <a:t> </a:t>
            </a:r>
            <a:r>
              <a:rPr lang="en-US" altLang="en-US" dirty="0" err="1"/>
              <a:t>faktori</a:t>
            </a:r>
            <a:r>
              <a:rPr lang="en-US" altLang="en-US" dirty="0"/>
              <a:t> </a:t>
            </a:r>
            <a:r>
              <a:rPr lang="en-US" altLang="en-US" dirty="0" err="1"/>
              <a:t>nastavnika</a:t>
            </a:r>
            <a:endParaRPr lang="sr-Latn-R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en-US" dirty="0"/>
              <a:t>Prilago</a:t>
            </a:r>
            <a:r>
              <a:rPr lang="sr-Latn-CS" altLang="en-US" dirty="0"/>
              <a:t>đ</a:t>
            </a:r>
            <a:r>
              <a:rPr lang="de-DE" altLang="en-US" dirty="0"/>
              <a:t>avanje kriterijuma nivou grupe (</a:t>
            </a:r>
            <a:r>
              <a:rPr lang="sr-Latn-RS" altLang="en-US" dirty="0"/>
              <a:t>Đ</a:t>
            </a:r>
            <a:r>
              <a:rPr lang="de-DE" altLang="en-US" dirty="0"/>
              <a:t>or</a:t>
            </a:r>
            <a:r>
              <a:rPr lang="sr-Latn-RS" altLang="en-US" dirty="0"/>
              <a:t>đ</a:t>
            </a:r>
            <a:r>
              <a:rPr lang="de-DE" altLang="en-US" dirty="0"/>
              <a:t>evski)</a:t>
            </a:r>
            <a:r>
              <a:rPr lang="sr-Latn-RS" altLang="en-US" dirty="0"/>
              <a:t>:</a:t>
            </a:r>
          </a:p>
          <a:p>
            <a:pPr lvl="1"/>
            <a:r>
              <a:rPr lang="sr-Latn-RS" altLang="en-US" dirty="0"/>
              <a:t>Od s</a:t>
            </a:r>
            <a:r>
              <a:rPr lang="en-US" altLang="en-US" dirty="0"/>
              <a:t>to </a:t>
            </a:r>
            <a:r>
              <a:rPr lang="en-US" altLang="en-US" dirty="0" err="1"/>
              <a:t>pis</a:t>
            </a:r>
            <a:r>
              <a:rPr lang="sr-Latn-RS" altLang="en-US" dirty="0"/>
              <a:t>anih</a:t>
            </a:r>
            <a:r>
              <a:rPr lang="en-US" altLang="en-US" dirty="0"/>
              <a:t> </a:t>
            </a:r>
            <a:r>
              <a:rPr lang="en-US" altLang="en-US" dirty="0" err="1"/>
              <a:t>radova</a:t>
            </a:r>
            <a:r>
              <a:rPr lang="en-US" altLang="en-US" dirty="0"/>
              <a:t> </a:t>
            </a:r>
            <a:r>
              <a:rPr lang="en-US" altLang="en-US" dirty="0" err="1"/>
              <a:t>izabrani</a:t>
            </a:r>
            <a:r>
              <a:rPr lang="en-US" altLang="en-US" dirty="0"/>
              <a:t> </a:t>
            </a:r>
            <a:r>
              <a:rPr lang="en-US" altLang="en-US" dirty="0" err="1"/>
              <a:t>radovi</a:t>
            </a:r>
            <a:r>
              <a:rPr lang="en-US" altLang="en-US" dirty="0"/>
              <a:t> </a:t>
            </a:r>
            <a:r>
              <a:rPr lang="en-US" altLang="en-US" dirty="0" err="1"/>
              <a:t>ocenjeni</a:t>
            </a:r>
            <a:r>
              <a:rPr lang="en-US" altLang="en-US" dirty="0"/>
              <a:t> </a:t>
            </a:r>
            <a:r>
              <a:rPr lang="sr-Latn-RS" altLang="en-US" dirty="0"/>
              <a:t>ocenom </a:t>
            </a:r>
            <a:r>
              <a:rPr lang="en-US" altLang="en-US" dirty="0"/>
              <a:t>3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sr-Latn-CS" altLang="en-US" dirty="0"/>
              <a:t>stavljeni u grupe sa boljim i sa lošijim ocenama </a:t>
            </a:r>
          </a:p>
          <a:p>
            <a:pPr lvl="1"/>
            <a:r>
              <a:rPr lang="en-US" altLang="en-US" dirty="0" err="1"/>
              <a:t>zatim</a:t>
            </a:r>
            <a:r>
              <a:rPr lang="en-US" altLang="en-US" dirty="0"/>
              <a:t> </a:t>
            </a:r>
            <a:r>
              <a:rPr lang="en-US" altLang="en-US" dirty="0" err="1"/>
              <a:t>dati</a:t>
            </a:r>
            <a:r>
              <a:rPr lang="en-US" altLang="en-US" dirty="0"/>
              <a:t> </a:t>
            </a:r>
            <a:r>
              <a:rPr lang="en-US" altLang="en-US" dirty="0" err="1"/>
              <a:t>dvema</a:t>
            </a:r>
            <a:r>
              <a:rPr lang="en-US" altLang="en-US" dirty="0"/>
              <a:t> </a:t>
            </a:r>
            <a:r>
              <a:rPr lang="en-US" altLang="en-US" dirty="0" err="1"/>
              <a:t>grupama</a:t>
            </a:r>
            <a:r>
              <a:rPr lang="en-US" altLang="en-US" dirty="0"/>
              <a:t> </a:t>
            </a:r>
            <a:r>
              <a:rPr lang="en-US" altLang="en-US" dirty="0" err="1"/>
              <a:t>nastavnika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ocenjivanje</a:t>
            </a:r>
            <a:endParaRPr lang="sr-Latn-RS" altLang="en-US" dirty="0"/>
          </a:p>
          <a:p>
            <a:pPr lvl="1"/>
            <a:r>
              <a:rPr lang="en-US" altLang="en-US" dirty="0" err="1"/>
              <a:t>među</a:t>
            </a:r>
            <a:r>
              <a:rPr lang="en-US" altLang="en-US" dirty="0"/>
              <a:t> </a:t>
            </a:r>
            <a:r>
              <a:rPr lang="en-US" altLang="en-US" dirty="0" err="1"/>
              <a:t>boljim</a:t>
            </a:r>
            <a:r>
              <a:rPr lang="en-US" altLang="en-US" dirty="0"/>
              <a:t> </a:t>
            </a:r>
            <a:r>
              <a:rPr lang="en-US" altLang="en-US" dirty="0" err="1"/>
              <a:t>sastavima</a:t>
            </a:r>
            <a:r>
              <a:rPr lang="en-US" altLang="en-US" dirty="0"/>
              <a:t> </a:t>
            </a:r>
            <a:r>
              <a:rPr lang="en-US" altLang="en-US" dirty="0" err="1"/>
              <a:t>ovi</a:t>
            </a:r>
            <a:r>
              <a:rPr lang="en-US" altLang="en-US" dirty="0"/>
              <a:t> </a:t>
            </a:r>
            <a:r>
              <a:rPr lang="en-US" altLang="en-US" dirty="0" err="1"/>
              <a:t>su</a:t>
            </a:r>
            <a:r>
              <a:rPr lang="en-US" altLang="en-US" dirty="0"/>
              <a:t> </a:t>
            </a:r>
            <a:r>
              <a:rPr lang="en-US" altLang="en-US" dirty="0" err="1"/>
              <a:t>zadaci</a:t>
            </a:r>
            <a:r>
              <a:rPr lang="en-US" altLang="en-US" dirty="0"/>
              <a:t> </a:t>
            </a:r>
            <a:r>
              <a:rPr lang="en-US" altLang="en-US" dirty="0" err="1"/>
              <a:t>bili</a:t>
            </a:r>
            <a:r>
              <a:rPr lang="en-US" altLang="en-US" dirty="0"/>
              <a:t> </a:t>
            </a:r>
            <a:r>
              <a:rPr lang="en-US" altLang="en-US" dirty="0" err="1"/>
              <a:t>ocenjeni</a:t>
            </a:r>
            <a:r>
              <a:rPr lang="sr-Latn-CS" altLang="en-US" dirty="0"/>
              <a:t> </a:t>
            </a:r>
            <a:r>
              <a:rPr lang="en-US" altLang="en-US" dirty="0"/>
              <a:t>prose</a:t>
            </a:r>
            <a:r>
              <a:rPr lang="sr-Latn-RS" altLang="en-US" dirty="0"/>
              <a:t>č</a:t>
            </a:r>
            <a:r>
              <a:rPr lang="en-US" altLang="en-US" dirty="0"/>
              <a:t>nom </a:t>
            </a:r>
            <a:r>
              <a:rPr lang="en-US" altLang="en-US" dirty="0" err="1"/>
              <a:t>ocenom</a:t>
            </a:r>
            <a:r>
              <a:rPr lang="en-US" altLang="en-US" dirty="0"/>
              <a:t> 2,40, a </a:t>
            </a:r>
            <a:r>
              <a:rPr lang="en-US" altLang="en-US" dirty="0" err="1"/>
              <a:t>medu</a:t>
            </a:r>
            <a:r>
              <a:rPr lang="en-US" altLang="en-US" dirty="0"/>
              <a:t> </a:t>
            </a:r>
            <a:r>
              <a:rPr lang="en-US" altLang="en-US" dirty="0" err="1"/>
              <a:t>slabijim</a:t>
            </a:r>
            <a:r>
              <a:rPr lang="en-US" altLang="en-US" dirty="0"/>
              <a:t> </a:t>
            </a:r>
            <a:r>
              <a:rPr lang="en-US" altLang="en-US" dirty="0" err="1"/>
              <a:t>radovima</a:t>
            </a:r>
            <a:r>
              <a:rPr lang="en-US" altLang="en-US" dirty="0"/>
              <a:t> </a:t>
            </a:r>
            <a:r>
              <a:rPr lang="en-US" altLang="en-US" dirty="0" err="1"/>
              <a:t>ocenom</a:t>
            </a:r>
            <a:r>
              <a:rPr lang="en-US" altLang="en-US" dirty="0"/>
              <a:t> 3,87</a:t>
            </a:r>
          </a:p>
        </p:txBody>
      </p:sp>
    </p:spTree>
    <p:extLst>
      <p:ext uri="{BB962C8B-B14F-4D97-AF65-F5344CB8AC3E}">
        <p14:creationId xmlns:p14="http://schemas.microsoft.com/office/powerpoint/2010/main" val="7615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Subjektivni</a:t>
            </a:r>
            <a:r>
              <a:rPr lang="en-US" altLang="en-US" dirty="0"/>
              <a:t> </a:t>
            </a:r>
            <a:r>
              <a:rPr lang="en-US" altLang="en-US" dirty="0" err="1"/>
              <a:t>faktori</a:t>
            </a:r>
            <a:r>
              <a:rPr lang="en-US" altLang="en-US" dirty="0"/>
              <a:t> </a:t>
            </a:r>
            <a:r>
              <a:rPr lang="en-US" altLang="en-US" dirty="0" err="1"/>
              <a:t>nastavnika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/>
              <a:t>Različit odnos prema važnosti pojedinih delova gradiva</a:t>
            </a:r>
          </a:p>
          <a:p>
            <a:r>
              <a:rPr lang="sr-Latn-CS" dirty="0"/>
              <a:t>Ne ocenjuje se samo znanje. Može se desiti da nastavnici ocenjuju izalaganje, marljivost, interesovanje, inteligenciju, duhovitost, socijalnu inteligenciju....</a:t>
            </a:r>
          </a:p>
          <a:p>
            <a:r>
              <a:rPr lang="en-US" dirty="0"/>
              <a:t>Tip </a:t>
            </a:r>
            <a:r>
              <a:rPr lang="en-US" dirty="0" err="1"/>
              <a:t>ispitivanja</a:t>
            </a:r>
            <a:endParaRPr lang="en-US" dirty="0"/>
          </a:p>
          <a:p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postavljanja</a:t>
            </a:r>
            <a:r>
              <a:rPr lang="en-US" dirty="0"/>
              <a:t> </a:t>
            </a:r>
            <a:r>
              <a:rPr lang="en-US" dirty="0" err="1"/>
              <a:t>pitanj</a:t>
            </a:r>
            <a:r>
              <a:rPr lang="sr-Latn-CS" dirty="0"/>
              <a:t>a</a:t>
            </a:r>
          </a:p>
          <a:p>
            <a:r>
              <a:rPr lang="en-US" dirty="0" err="1"/>
              <a:t>Koriš</a:t>
            </a:r>
            <a:r>
              <a:rPr lang="sr-Latn-RS" dirty="0"/>
              <a:t>ć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ocene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vaspitnog</a:t>
            </a:r>
            <a:r>
              <a:rPr lang="en-US" dirty="0"/>
              <a:t> </a:t>
            </a:r>
            <a:r>
              <a:rPr lang="en-US" dirty="0" err="1"/>
              <a:t>sredstva</a:t>
            </a:r>
            <a:endParaRPr lang="en-U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568175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ritingDesignTemplate">
  <a:themeElements>
    <a:clrScheme name="Custom 2">
      <a:dk1>
        <a:sysClr val="windowText" lastClr="000000"/>
      </a:dk1>
      <a:lt1>
        <a:srgbClr val="000000"/>
      </a:lt1>
      <a:dk2>
        <a:srgbClr val="000000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WritingDesign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ritingDesig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</TotalTime>
  <Words>3427</Words>
  <Application>Microsoft Office PowerPoint</Application>
  <PresentationFormat>On-screen Show (4:3)</PresentationFormat>
  <Paragraphs>494</Paragraphs>
  <Slides>78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78</vt:i4>
      </vt:variant>
    </vt:vector>
  </HeadingPairs>
  <TitlesOfParts>
    <vt:vector size="83" baseType="lpstr">
      <vt:lpstr>Arial</vt:lpstr>
      <vt:lpstr>Calibri</vt:lpstr>
      <vt:lpstr>Cambria Math</vt:lpstr>
      <vt:lpstr>Office Theme</vt:lpstr>
      <vt:lpstr>WritingDesignTemplate</vt:lpstr>
      <vt:lpstr>Jednačenje testova – konstrukcija paralelnih formi </vt:lpstr>
      <vt:lpstr>Merenje uspeha u učenju</vt:lpstr>
      <vt:lpstr>Vrste testova - podsećanje</vt:lpstr>
      <vt:lpstr>Normativno i kriterijumsko ocenjivanje</vt:lpstr>
      <vt:lpstr>Merenje znanja u školi</vt:lpstr>
      <vt:lpstr>Merenje znanja – istraživanja</vt:lpstr>
      <vt:lpstr>Subjektivni faktori nastavnika</vt:lpstr>
      <vt:lpstr>Subjektivni faktori nastavnika</vt:lpstr>
      <vt:lpstr>Subjektivni faktori nastavnika</vt:lpstr>
      <vt:lpstr>Subjektivni faktori nastavnika</vt:lpstr>
      <vt:lpstr>Slabosti klasičnog ocenjivanja - učenik</vt:lpstr>
      <vt:lpstr>Slabosti klasičnog ocenjivanja</vt:lpstr>
      <vt:lpstr>Testovi postignuća</vt:lpstr>
      <vt:lpstr>Prednosti ispitivanja testovima znanja</vt:lpstr>
      <vt:lpstr>Nedostaci testova znanja</vt:lpstr>
      <vt:lpstr>Vrste testova znanja u školi</vt:lpstr>
      <vt:lpstr>Vrste testova znanja u školi</vt:lpstr>
      <vt:lpstr>Izrada testa znanja</vt:lpstr>
      <vt:lpstr>Sadržinska valjanost</vt:lpstr>
      <vt:lpstr>Pravljenje skice ili plana testa </vt:lpstr>
      <vt:lpstr>Provera sadržinske valjanosti</vt:lpstr>
      <vt:lpstr>Blumova taksonomija</vt:lpstr>
      <vt:lpstr>Tabela specifikacije</vt:lpstr>
      <vt:lpstr>Logička provera testa</vt:lpstr>
      <vt:lpstr>Problemi valjanosti stavki</vt:lpstr>
      <vt:lpstr>Sadržinska validnost i pouzdanost</vt:lpstr>
      <vt:lpstr>Priprema uputstava</vt:lpstr>
      <vt:lpstr>Određivanje kriterijuma ocenjivanja</vt:lpstr>
      <vt:lpstr>Ocenjivanje zadataka</vt:lpstr>
      <vt:lpstr>Provera i revizija pitanja i testa</vt:lpstr>
      <vt:lpstr>Državna matura</vt:lpstr>
      <vt:lpstr>Ciljevi nastave i ocenjivanje</vt:lpstr>
      <vt:lpstr>Kontrola kvaliteta obrazovanja</vt:lpstr>
      <vt:lpstr>Državna matura</vt:lpstr>
      <vt:lpstr>Pozitivni efekti državne mature</vt:lpstr>
      <vt:lpstr>Pozitivni efekti državne mature</vt:lpstr>
      <vt:lpstr>Problemi državne mature</vt:lpstr>
      <vt:lpstr>Kritike testiranja postignuća</vt:lpstr>
      <vt:lpstr>Testiranje postignuća</vt:lpstr>
      <vt:lpstr>Testiranje postignuća</vt:lpstr>
      <vt:lpstr>Jednačenje testova</vt:lpstr>
      <vt:lpstr>Obrazovni kontekst</vt:lpstr>
      <vt:lpstr>Problem jednačenja testova</vt:lpstr>
      <vt:lpstr>Zašto jednačenje testova?</vt:lpstr>
      <vt:lpstr>Tipovi povezivanja testova</vt:lpstr>
      <vt:lpstr>Jednačenje</vt:lpstr>
      <vt:lpstr>Slaganje</vt:lpstr>
      <vt:lpstr>Predikcija</vt:lpstr>
      <vt:lpstr>Alternativne forme</vt:lpstr>
      <vt:lpstr>McDonald (1999) četiri stepena paralelizma</vt:lpstr>
      <vt:lpstr>TCC</vt:lpstr>
      <vt:lpstr>Kriva informativnosti testa</vt:lpstr>
      <vt:lpstr>Informativnost stavki</vt:lpstr>
      <vt:lpstr>Informativnost stavki i testa</vt:lpstr>
      <vt:lpstr>McDonald (1999) četiri stepena paralelizma</vt:lpstr>
      <vt:lpstr>Konstrukcija alternativnih formi</vt:lpstr>
      <vt:lpstr>Proces uparivanja ajtema</vt:lpstr>
      <vt:lpstr>Proces uparvanja ajtema</vt:lpstr>
      <vt:lpstr>Provera mernih svojstava dobijenih formi testa</vt:lpstr>
      <vt:lpstr>Studije jednačenja</vt:lpstr>
      <vt:lpstr>Nacrti jednačenja</vt:lpstr>
      <vt:lpstr>Nacrt sa jednom grupom</vt:lpstr>
      <vt:lpstr>Nacrt sa ekvivalentnim grupama</vt:lpstr>
      <vt:lpstr>Nacrti sa neekvivalentnim grupama</vt:lpstr>
      <vt:lpstr>Metod unutrašnjeg sidra</vt:lpstr>
      <vt:lpstr>Metod spoljašnjeg sidra</vt:lpstr>
      <vt:lpstr>Metod spiraljenja</vt:lpstr>
      <vt:lpstr>Nacrti sa neekvivalentnim grupama</vt:lpstr>
      <vt:lpstr>Nacrti studija jednačenja - pregled</vt:lpstr>
      <vt:lpstr>Jednačenje</vt:lpstr>
      <vt:lpstr>Linearna metoda</vt:lpstr>
      <vt:lpstr>Linearna metoda</vt:lpstr>
      <vt:lpstr>Nedostaci linearne metode</vt:lpstr>
      <vt:lpstr>Nedostaci linearne metode</vt:lpstr>
      <vt:lpstr>Ekvipercentilna metoda</vt:lpstr>
      <vt:lpstr>Ekvipercentilna metoda</vt:lpstr>
      <vt:lpstr>Jednačenje u IRT modelu</vt:lpstr>
      <vt:lpstr>Hvala na pažnji!</vt:lpstr>
    </vt:vector>
  </TitlesOfParts>
  <Company>JP PTT saobracaja "Srbija"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Upotreba testova u obrazovnom okruženju</dc:title>
  <dc:creator>Danka Purić</dc:creator>
  <cp:lastModifiedBy>goran.opacic.opy goran.opacic.opy</cp:lastModifiedBy>
  <cp:revision>153</cp:revision>
  <dcterms:created xsi:type="dcterms:W3CDTF">2017-12-04T22:00:06Z</dcterms:created>
  <dcterms:modified xsi:type="dcterms:W3CDTF">2022-12-20T11:17:51Z</dcterms:modified>
</cp:coreProperties>
</file>