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embeddedFontLst>
    <p:embeddedFont>
      <p:font typeface="Comfortaa" pitchFamily="2" charset="0"/>
      <p:regular r:id="rId42"/>
      <p:bold r:id="rId43"/>
    </p:embeddedFont>
    <p:embeddedFont>
      <p:font typeface="Comfortaa SemiBold" pitchFamily="2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2d8cbc53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52d8cbc53b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52d8cbc53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52d8cbc53b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2d8cbc53b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52d8cbc53b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2d8cbc53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52d8cbc53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52d8cbc53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52d8cbc53b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2d8cbc53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52d8cbc53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52d8cbc53b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52d8cbc53b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52d8cbc53b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52d8cbc53b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52d8cbc53b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52d8cbc53b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52d8cbc53b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52d8cbc53b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310fd6f7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310fd6f7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52d8cbc53b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52d8cbc53b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52d8cbc53b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52d8cbc53b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52d8cbc53b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52d8cbc53b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52d8cbc53b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52d8cbc53b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52d8cbc53b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52d8cbc53b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52d8cbc53b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52d8cbc53b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52d8cbc53b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52d8cbc53b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52d8cbc53b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52d8cbc53b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52d8cbc53b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52d8cbc53b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52d8cbc53b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52d8cbc53b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2949de137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2949de137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52d8cbc53b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52d8cbc53b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52d8cbc53b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52d8cbc53b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52d8cbc53b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52d8cbc53b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52d8cbc53b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52d8cbc53b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52d8cbc53b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52d8cbc53b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52d8cbc53b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52d8cbc53b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52d8cbc53b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252d8cbc53b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3dd18cea53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3dd18cea53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588e15c3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2588e15c3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588e15c36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588e15c36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310fd6f7e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310fd6f7e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2949de137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52949de137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2d8cbc53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2d8cbc53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2d8cbc53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2d8cbc53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2d8cbc53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52d8cbc53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2d8cbc53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52d8cbc53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04425" y="4365100"/>
            <a:ext cx="839575" cy="7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13525"/>
            <a:ext cx="1402925" cy="10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 SemiBold"/>
              <a:buNone/>
              <a:defRPr sz="28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"/>
              <a:buChar char="●"/>
              <a:defRPr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272989X07312723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i.org/10.1177/0272989X15621877" TargetMode="External"/><Relationship Id="rId4" Type="http://schemas.openxmlformats.org/officeDocument/2006/relationships/hyperlink" Target="https://doi.org/10.31234/osf.io/tgrcu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1234/osf.io/3yut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ira.f.bg.ac.rs/wp-content/uploads/2021/06/brosura-vakcinacija_april_maj.pdf" TargetMode="External"/><Relationship Id="rId5" Type="http://schemas.openxmlformats.org/officeDocument/2006/relationships/hyperlink" Target="https://www.unicef.org/serbia/media/9226/file/Znanje%2C%20stavovi%20i%20prakse%20.pdf" TargetMode="External"/><Relationship Id="rId4" Type="http://schemas.openxmlformats.org/officeDocument/2006/relationships/hyperlink" Target="https://doi.org/10.31234/osf.io/agp5y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237100"/>
            <a:ext cx="8520600" cy="16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28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LOGIČKE ZABLUDE I UPITNA ZDRAVSTVENA PONAŠANJA</a:t>
            </a:r>
            <a:endParaRPr sz="428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810000" y="152400"/>
            <a:ext cx="70140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PRISTRASNOST KA PRIRODNOM: </a:t>
            </a:r>
            <a:endParaRPr sz="2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KAKO JE PREVAZIĆI?</a:t>
            </a:r>
            <a:endParaRPr sz="2420"/>
          </a:p>
        </p:txBody>
      </p:sp>
      <p:sp>
        <p:nvSpPr>
          <p:cNvPr id="159" name="Google Shape;159;p22"/>
          <p:cNvSpPr/>
          <p:nvPr/>
        </p:nvSpPr>
        <p:spPr>
          <a:xfrm>
            <a:off x="0" y="1263050"/>
            <a:ext cx="8277600" cy="38805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000" y="15165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838800" y="1411800"/>
            <a:ext cx="7438800" cy="3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PROBLEM: Pacijenti predlažu da neki lek zamene prirodnim preparatom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REŠENJE: Ispitati kakvi prirodni preparati su u pitanju.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→ Gde se i kako mogu nabaviti? Kako se konzumiraju? Odakle im preporuka?</a:t>
            </a: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Ova pitanja mogu pomoći da saznate više o potencijalnim štetnim i korisnim dejstvima preparata i da spram toga dalje reagujete, a možda i da svojom sumnjom ukažete na to da ih ipak ne treba konzumirati.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Ukoliko su u pitanju bezopasni preparati, predložite da se konzumiraju komplementarno sa prepisanom terapijom - time uvažavate njihov predlog i održavate poverenje, što povećava šansu da će se pridržavati terapije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GB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Ukoliko su u pitanju štetni preparati, pozovite se na primere iz prirode kako biste ilustrovali da prirodno nije uvek i dobro (npr. otrovne gljive i biljke)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150" y="294710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150" y="38193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150" y="4539025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5165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000" y="1339250"/>
            <a:ext cx="612000" cy="61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2131074"/>
            <a:ext cx="612000" cy="61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/>
        </p:nvSpPr>
        <p:spPr>
          <a:xfrm>
            <a:off x="548400" y="1671300"/>
            <a:ext cx="80472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PRISTRASNOST KA STARIJEM ILI TRADICIONALNOM</a:t>
            </a: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(BIAS TOWARD TRADITIONAL)</a:t>
            </a: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3" name="Google Shape;17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810000" y="142800"/>
            <a:ext cx="73971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ŠTA JE PRISTRASNOST KA STARIJEM ILI TRADICIONALNOM?</a:t>
            </a:r>
            <a:endParaRPr/>
          </a:p>
        </p:txBody>
      </p:sp>
      <p:sp>
        <p:nvSpPr>
          <p:cNvPr id="179" name="Google Shape;179;p24"/>
          <p:cNvSpPr/>
          <p:nvPr/>
        </p:nvSpPr>
        <p:spPr>
          <a:xfrm>
            <a:off x="0" y="1270525"/>
            <a:ext cx="8277900" cy="27051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8000" y="1557488"/>
            <a:ext cx="612000" cy="61286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/>
          <p:nvPr/>
        </p:nvSpPr>
        <p:spPr>
          <a:xfrm>
            <a:off x="944400" y="1487150"/>
            <a:ext cx="73335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Uverenje da je nešto dobro ili istinito samo zato što je veoma staro ili deo neke tradicije</a:t>
            </a:r>
            <a:endParaRPr sz="17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2401301"/>
            <a:ext cx="612000" cy="61286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 txBox="1"/>
          <p:nvPr/>
        </p:nvSpPr>
        <p:spPr>
          <a:xfrm>
            <a:off x="944400" y="2279500"/>
            <a:ext cx="7333500" cy="15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Tipična uverenja koja su posledica ove pristrasnosti:</a:t>
            </a:r>
            <a:endParaRPr sz="17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●"/>
            </a:pPr>
            <a:r>
              <a:rPr lang="en-GB" sz="16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Tradicionalna medicina je sigurno efikasna, u suprotnom se ne bi održala</a:t>
            </a:r>
            <a:endParaRPr sz="16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●"/>
            </a:pPr>
            <a:r>
              <a:rPr lang="en-GB" sz="16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Tradicionalna medicina je sigurno bezbedna, u suprotnom bi ljudi prestali da je koriste</a:t>
            </a:r>
            <a:endParaRPr sz="16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0" y="4077750"/>
            <a:ext cx="8277900" cy="10659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4274228"/>
            <a:ext cx="612000" cy="61286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/>
          <p:nvPr/>
        </p:nvSpPr>
        <p:spPr>
          <a:xfrm>
            <a:off x="944400" y="4102800"/>
            <a:ext cx="73335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Ovu pristrasnost zloupotrebljavaju TCAM praktičari koji koriste tradicionalne medicinske prakse (npr. akupunktura), kao i oni koji zarađuju na prodaji tradicionalnih proizvoda</a:t>
            </a:r>
            <a:endParaRPr sz="17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810000" y="144000"/>
            <a:ext cx="73971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PRISTRASNOST KA STARIJEM ILI TRADICIONALNOM U PRAKSI</a:t>
            </a:r>
            <a:endParaRPr/>
          </a:p>
        </p:txBody>
      </p:sp>
      <p:pic>
        <p:nvPicPr>
          <p:cNvPr id="193" name="Google Shape;19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549" y="1412338"/>
            <a:ext cx="4419599" cy="12367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5" name="Google Shape;19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0700" y="2224727"/>
            <a:ext cx="6711611" cy="694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6" name="Google Shape;19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663" y="2842549"/>
            <a:ext cx="4419599" cy="10925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7" name="Google Shape;19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2350" y="2842562"/>
            <a:ext cx="3598261" cy="994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8" name="Google Shape;198;p25"/>
          <p:cNvPicPr preferRelativeResize="0"/>
          <p:nvPr/>
        </p:nvPicPr>
        <p:blipFill rotWithShape="1">
          <a:blip r:embed="rId8">
            <a:alphaModFix/>
          </a:blip>
          <a:srcRect r="8096" b="46717"/>
          <a:stretch/>
        </p:blipFill>
        <p:spPr>
          <a:xfrm>
            <a:off x="4572000" y="1412350"/>
            <a:ext cx="4266374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9" name="Google Shape;199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62350" y="1917600"/>
            <a:ext cx="4134401" cy="36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0" name="Google Shape;200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09000" y="3795450"/>
            <a:ext cx="4419599" cy="6624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/>
          <p:nvPr/>
        </p:nvSpPr>
        <p:spPr>
          <a:xfrm>
            <a:off x="0" y="1263050"/>
            <a:ext cx="8277600" cy="38805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973925" y="1415450"/>
            <a:ext cx="7303800" cy="23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Odbijanje inovativnih metoda lečenja ili prevencije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→ Ako se pacijentima preporuči inovativna metoda lečenja ili prevencije koja je efikasnija od ranije korišćene metode, pacijenti skloni ovoj pristrasnosti će radije odabrati stariji (manje efikasan) tretman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→ PRIMER: odluka da se ne primi iRNK vakcina protiv kovida, već da se primi vakcina zasnovana na oslabljenom virusu 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975600" y="3776750"/>
            <a:ext cx="7303800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Pribegavanje TCAM praksama umesto konvencionalnoj medicini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→ PRIMER: odluka da se za bolove u leđima obratimo kiropraktičaru umesto lekaru specijalisti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8" name="Google Shape;2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000" y="152400"/>
            <a:ext cx="826500" cy="8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1491650"/>
            <a:ext cx="612000" cy="61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3915363"/>
            <a:ext cx="612000" cy="61276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810000" y="144000"/>
            <a:ext cx="73971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PRISTRASNOST KA STARIJEM ILI TRADICIONALNOM: OPASNOSTI</a:t>
            </a:r>
            <a:endParaRPr/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title"/>
          </p:nvPr>
        </p:nvSpPr>
        <p:spPr>
          <a:xfrm>
            <a:off x="810000" y="152400"/>
            <a:ext cx="70140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PRISTRASNOST KA STARIJEM ILI TRADICIONALNOM: KAKO JE PREVAZIĆI?</a:t>
            </a:r>
            <a:endParaRPr sz="2420"/>
          </a:p>
        </p:txBody>
      </p:sp>
      <p:sp>
        <p:nvSpPr>
          <p:cNvPr id="218" name="Google Shape;218;p27"/>
          <p:cNvSpPr/>
          <p:nvPr/>
        </p:nvSpPr>
        <p:spPr>
          <a:xfrm>
            <a:off x="0" y="1263050"/>
            <a:ext cx="8277600" cy="3880500"/>
          </a:xfrm>
          <a:prstGeom prst="rect">
            <a:avLst/>
          </a:prstGeom>
          <a:solidFill>
            <a:srgbClr val="E6BB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9" name="Google Shape;2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000" y="15165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 txBox="1"/>
          <p:nvPr/>
        </p:nvSpPr>
        <p:spPr>
          <a:xfrm>
            <a:off x="838050" y="1335400"/>
            <a:ext cx="7439700" cy="3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PROBLEM: Kako da znam da li su pacijenti skloni pristrasnosti ka starijem ili tradicionalnom?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REŠENJE: Tokom pregleda direktno pitajte pacijente su već pokušali da reše problem bez dolaska na pregled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Pitajte bez osuđivanja, to će povećati šansu da budu iskreni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Skrenite pažnju da je medicina napredovala kako bi se od takvih praksi izvuklo ono najbolje, a njihovi nusefekti sveli na minimum 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Pitajte koji tretmani ili preparati su u pitanju. 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→ Za bezopasne tretmane ili preparate skrenite pažnju da je bitna umerenost, i da ne treba da ih koriste </a:t>
            </a:r>
            <a:r>
              <a:rPr lang="en-GB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umesto</a:t>
            </a:r>
            <a:r>
              <a:rPr lang="en-GB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prepisane terapije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→ Za potencijalno štetne tretmane ili preparate, skrenite pažnju na moguća neželjena dejstva koja mogu imati trajne posledice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1339250"/>
            <a:ext cx="612000" cy="61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2152140"/>
            <a:ext cx="612000" cy="61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325" y="37290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325" y="2815625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325" y="317561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810000" y="152400"/>
            <a:ext cx="70140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PRISTRASNOST KA STARIJEM ILI TRADICIONALNOM: KAKO JE PREVAZIĆI?</a:t>
            </a:r>
            <a:endParaRPr sz="2420"/>
          </a:p>
        </p:txBody>
      </p:sp>
      <p:sp>
        <p:nvSpPr>
          <p:cNvPr id="232" name="Google Shape;232;p28"/>
          <p:cNvSpPr/>
          <p:nvPr/>
        </p:nvSpPr>
        <p:spPr>
          <a:xfrm>
            <a:off x="0" y="1263050"/>
            <a:ext cx="8277600" cy="3880500"/>
          </a:xfrm>
          <a:prstGeom prst="rect">
            <a:avLst/>
          </a:prstGeom>
          <a:solidFill>
            <a:srgbClr val="E6BB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33" name="Google Shape;2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000" y="15165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8"/>
          <p:cNvSpPr txBox="1"/>
          <p:nvPr/>
        </p:nvSpPr>
        <p:spPr>
          <a:xfrm>
            <a:off x="838050" y="1335400"/>
            <a:ext cx="7439700" cy="3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PROBLEM: Šta ako pacijenti preispituju konvencionalne ili inovativne metode lečenja, i kao zamenu nude tradicionalne ili starije?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REŠENJE: Suočite pacijente sa konkretnim primerima: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Da li bi se odrekli anestezije tokom hirurške intervencije, i umesto toga popio nekoliko čašica rakije - kao što su se ranije ljudi anestezirali?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Da li bi se odrekli plombiranja zuba, i umesto toga pustili zub da istrune i sam ispadne - kao što su ljudi radili dok nisu postojale plombe?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Da li bi radije rizikovali da obole od teških virusnih infekcija, umesto da prime vakcinu - kao što je to bilo dok vakcine nisu postojale?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35" name="Google Shape;23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1415450"/>
            <a:ext cx="612000" cy="611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2151434"/>
            <a:ext cx="612000" cy="611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325" y="42792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325" y="25717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325" y="3425488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/>
        </p:nvSpPr>
        <p:spPr>
          <a:xfrm>
            <a:off x="548400" y="1940700"/>
            <a:ext cx="8047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PRISTRASNOST SAVRŠENOSTI</a:t>
            </a: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(NIRVANA FALLACY)</a:t>
            </a: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46" name="Google Shape;24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>
            <a:spLocks noGrp="1"/>
          </p:cNvSpPr>
          <p:nvPr>
            <p:ph type="title"/>
          </p:nvPr>
        </p:nvSpPr>
        <p:spPr>
          <a:xfrm>
            <a:off x="828000" y="249750"/>
            <a:ext cx="7397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ŠTA JE PRISTRASNOST SAVRŠENOSTI?</a:t>
            </a:r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0" y="1270525"/>
            <a:ext cx="8277900" cy="27720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Google Shape;2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8000" y="1592913"/>
            <a:ext cx="612000" cy="61254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0"/>
          <p:cNvSpPr txBox="1"/>
          <p:nvPr/>
        </p:nvSpPr>
        <p:spPr>
          <a:xfrm>
            <a:off x="944400" y="1630800"/>
            <a:ext cx="7397100" cy="58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Uverenje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ako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nešto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nije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savršeno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onda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je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bezvredno</a:t>
            </a:r>
            <a:endParaRPr sz="17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55" name="Google Shape;25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2323550"/>
            <a:ext cx="612000" cy="61254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 txBox="1"/>
          <p:nvPr/>
        </p:nvSpPr>
        <p:spPr>
          <a:xfrm>
            <a:off x="944400" y="2203300"/>
            <a:ext cx="7014600" cy="914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7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Kao posledica ove pristrasnosti, javljaju se apsolutistička uverenja tipa “sve ili ništa”:</a:t>
            </a:r>
            <a:endParaRPr sz="16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7" name="Google Shape;257;p30"/>
          <p:cNvSpPr/>
          <p:nvPr/>
        </p:nvSpPr>
        <p:spPr>
          <a:xfrm>
            <a:off x="0" y="4077750"/>
            <a:ext cx="8277900" cy="10659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58" name="Google Shape;25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4246646"/>
            <a:ext cx="612000" cy="61254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0"/>
          <p:cNvSpPr txBox="1"/>
          <p:nvPr/>
        </p:nvSpPr>
        <p:spPr>
          <a:xfrm>
            <a:off x="944400" y="4102800"/>
            <a:ext cx="73335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Ovu pristrasnost najčešće susrećemo kod preventivnih ponašanja, odnosno kao argument za nepridržavanje preventivnih mera</a:t>
            </a:r>
            <a:endParaRPr sz="17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60" name="Google Shape;26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0"/>
          <p:cNvSpPr txBox="1"/>
          <p:nvPr/>
        </p:nvSpPr>
        <p:spPr>
          <a:xfrm>
            <a:off x="1320450" y="2916000"/>
            <a:ext cx="6645000" cy="12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Ako procedura nije 100% efikasna, zaključujemo da je neefikasna</a:t>
            </a:r>
            <a:endParaRPr sz="15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15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Ako nemamo garanciju stopostotne bezbednosti procedure, zaključujemo da je ona nebezbedna</a:t>
            </a:r>
            <a:endParaRPr sz="15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"/>
          <p:cNvSpPr/>
          <p:nvPr/>
        </p:nvSpPr>
        <p:spPr>
          <a:xfrm>
            <a:off x="0" y="1263050"/>
            <a:ext cx="8277600" cy="25905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7" name="Google Shape;267;p31"/>
          <p:cNvSpPr txBox="1"/>
          <p:nvPr/>
        </p:nvSpPr>
        <p:spPr>
          <a:xfrm>
            <a:off x="973925" y="1415450"/>
            <a:ext cx="7303800" cy="24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Odbijanje preventivnih procedura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Kada je osoba zdrava, svako podvrgavanje proceduri (npr. vakcinaciji) se može videti kao rizično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→ Stoga se traži garancija stopostotne bezbednosti 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Ljudi su skloni da potcene verovatnoću da se razbole od preventabilnih bolesti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→ Stoga traže garanciju stopostotne efikasnosti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68" name="Google Shape;2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000" y="152400"/>
            <a:ext cx="826500" cy="8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1485975"/>
            <a:ext cx="612000" cy="61403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1"/>
          <p:cNvSpPr txBox="1">
            <a:spLocks noGrp="1"/>
          </p:cNvSpPr>
          <p:nvPr>
            <p:ph type="title"/>
          </p:nvPr>
        </p:nvSpPr>
        <p:spPr>
          <a:xfrm>
            <a:off x="810000" y="144000"/>
            <a:ext cx="73971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620"/>
              <a:t>PRISTRASNOST SAVRŠENOSTI: OPASNOSTI</a:t>
            </a:r>
            <a:endParaRPr sz="2620"/>
          </a:p>
        </p:txBody>
      </p:sp>
      <p:pic>
        <p:nvPicPr>
          <p:cNvPr id="271" name="Google Shape;27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1"/>
          <p:cNvSpPr/>
          <p:nvPr/>
        </p:nvSpPr>
        <p:spPr>
          <a:xfrm>
            <a:off x="0" y="3945975"/>
            <a:ext cx="8277600" cy="1197600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8F8F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73" name="Google Shape;27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000" y="4266139"/>
            <a:ext cx="612000" cy="61403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1"/>
          <p:cNvSpPr txBox="1"/>
          <p:nvPr/>
        </p:nvSpPr>
        <p:spPr>
          <a:xfrm>
            <a:off x="934499" y="3945975"/>
            <a:ext cx="7450351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Postoji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šansa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posle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Kovid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vakcine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dobijem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miokarditis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r>
              <a:rPr lang="sr-Latn-RS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Šansa je 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&lt; 1/10000, </a:t>
            </a:r>
            <a:r>
              <a:rPr lang="sr-Latn-RS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ali ja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zaključujem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da je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vakcina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b="1" u="sng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nebezbedna</a:t>
            </a:r>
            <a:r>
              <a:rPr lang="en-GB" b="1" u="sng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odlučujem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da se ne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vakcinišem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5" name="Google Shape;275;p31"/>
          <p:cNvSpPr txBox="1"/>
          <p:nvPr/>
        </p:nvSpPr>
        <p:spPr>
          <a:xfrm>
            <a:off x="934500" y="4489251"/>
            <a:ext cx="7343225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Postoji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verovatnoća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da se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posle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vakcine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ipak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zarazim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Kovidom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Procenjujem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da je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vakcina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b="1" u="sng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neefikasna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odlučujem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da se ne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vakcinišem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6" name="Google Shape;276;p31"/>
          <p:cNvSpPr txBox="1"/>
          <p:nvPr/>
        </p:nvSpPr>
        <p:spPr>
          <a:xfrm>
            <a:off x="750" y="3991850"/>
            <a:ext cx="826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PRIMER</a:t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ŠTA SU LOGIČKE ZABLUDE?</a:t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0" y="1206050"/>
            <a:ext cx="4383000" cy="39375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936000" y="1205925"/>
            <a:ext cx="3447000" cy="16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Logičke zablude </a:t>
            </a:r>
            <a:r>
              <a:rPr lang="en-GB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(eng. cognitive biases)</a:t>
            </a:r>
            <a:r>
              <a:rPr lang="en-GB" sz="18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su iskazi koji se na prvi pogled čine tačnim, sve dok na njih ne primenimo pravila logike.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8000" y="1358450"/>
            <a:ext cx="612000" cy="61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3254397"/>
            <a:ext cx="612000" cy="61205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936000" y="3034225"/>
            <a:ext cx="3447000" cy="21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One </a:t>
            </a:r>
            <a:r>
              <a:rPr lang="en-GB" sz="18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su posledica načina na koji ljudi rezonuju</a:t>
            </a:r>
            <a:endParaRPr sz="1800"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Svi ljudi su manje ili više skloni upadanju u zamku kognitivnih zabluda. </a:t>
            </a:r>
            <a:endParaRPr sz="1800"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4650450" y="1229150"/>
            <a:ext cx="4493400" cy="3914400"/>
          </a:xfrm>
          <a:prstGeom prst="rect">
            <a:avLst/>
          </a:prstGeom>
          <a:solidFill>
            <a:srgbClr val="8F8F9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Prevalenca bolesti X u populaciji je 1/1000. 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Test koji otkriva postojanje bolesti X u 5% slučajeva daje lažno pozitivni rezultat. Ako osoba koja nema nikakve simptome dobije pozitivan rezultat na testu za bolest X, koja je verovatnoća da ona zaista ima ovu bolest?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Većina ljudi će reći 95%...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… Iako je tačan odgovor 2%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Zašto?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Zato što smo skloni da zanemarimo osnovnu stopu (prevalencu bolesti) i da se fokusiramo samo na informaciju o tačnosti testa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0450" y="1229150"/>
            <a:ext cx="684000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5910450" y="1394300"/>
            <a:ext cx="197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PRIMER</a:t>
            </a:r>
            <a:endParaRPr sz="1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>
            <a:spLocks noGrp="1"/>
          </p:cNvSpPr>
          <p:nvPr>
            <p:ph type="title"/>
          </p:nvPr>
        </p:nvSpPr>
        <p:spPr>
          <a:xfrm>
            <a:off x="810000" y="152400"/>
            <a:ext cx="70140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PRISTRASNOST SAVRŠENOSTI: KAKO JE PREVAZIĆI?</a:t>
            </a:r>
            <a:endParaRPr sz="2420"/>
          </a:p>
        </p:txBody>
      </p:sp>
      <p:sp>
        <p:nvSpPr>
          <p:cNvPr id="282" name="Google Shape;282;p32"/>
          <p:cNvSpPr/>
          <p:nvPr/>
        </p:nvSpPr>
        <p:spPr>
          <a:xfrm>
            <a:off x="0" y="1263050"/>
            <a:ext cx="8277600" cy="3880500"/>
          </a:xfrm>
          <a:prstGeom prst="rect">
            <a:avLst/>
          </a:prstGeom>
          <a:solidFill>
            <a:srgbClr val="E6BB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83" name="Google Shape;2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000" y="15165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2"/>
          <p:cNvSpPr txBox="1"/>
          <p:nvPr/>
        </p:nvSpPr>
        <p:spPr>
          <a:xfrm>
            <a:off x="838800" y="2116550"/>
            <a:ext cx="7546800" cy="3230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REŠENJE: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Porazgovarajte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strahovima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u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vezi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preventivnim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merama</a:t>
            </a:r>
            <a:endParaRPr sz="15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Razgovarajte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bez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osuđivanja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kako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biste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podstakli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poverenje</a:t>
            </a:r>
            <a:endParaRPr sz="15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Podsetite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pacijente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apsolutno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svaka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dnevna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aktivnost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sobom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nosi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određeni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rizik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tj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da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ništa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nije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100%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bezbedno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primer:</a:t>
            </a:r>
            <a:endParaRPr sz="15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Srbiji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svakog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dana u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saobraćaju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pogine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u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proseku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2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osobe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- pa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ipak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odlučujemo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da se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vozimo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kolima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bez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razmišljanja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ovom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riziku</a:t>
            </a: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Svaka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nova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hrana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koju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probamo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je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potencijalno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smrtonosni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alergen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za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nas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- pa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ipak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odlučujemo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isprobavamo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novu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hranu</a:t>
            </a: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Svakodnevne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aktivnosti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sobom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nose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rizik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ali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ih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upražnjavamo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zbog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dobiti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koju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imamo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od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njih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Tako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treba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bude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preventivnim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merama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5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85" name="Google Shape;28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1415450"/>
            <a:ext cx="612000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2204120"/>
            <a:ext cx="612000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000" y="45860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650" y="24769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650" y="2836938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2"/>
          <p:cNvSpPr txBox="1"/>
          <p:nvPr/>
        </p:nvSpPr>
        <p:spPr>
          <a:xfrm>
            <a:off x="838800" y="1359750"/>
            <a:ext cx="74397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PROBLEM: Pacijent/kinja odbija da primeni preventivne mere jer se plaši da </a:t>
            </a:r>
            <a:r>
              <a:rPr lang="en-GB" sz="15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nisu dovoljno bezbedne</a:t>
            </a:r>
            <a:endParaRPr sz="15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>
            <a:spLocks noGrp="1"/>
          </p:cNvSpPr>
          <p:nvPr>
            <p:ph type="title"/>
          </p:nvPr>
        </p:nvSpPr>
        <p:spPr>
          <a:xfrm>
            <a:off x="810000" y="152400"/>
            <a:ext cx="70140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PRISTRASNOST SAVRŠENOSTI: KAKO JE PREVAZIĆI?</a:t>
            </a:r>
            <a:endParaRPr sz="2420"/>
          </a:p>
        </p:txBody>
      </p:sp>
      <p:sp>
        <p:nvSpPr>
          <p:cNvPr id="297" name="Google Shape;297;p33"/>
          <p:cNvSpPr/>
          <p:nvPr/>
        </p:nvSpPr>
        <p:spPr>
          <a:xfrm>
            <a:off x="0" y="1263050"/>
            <a:ext cx="8277600" cy="3880500"/>
          </a:xfrm>
          <a:prstGeom prst="rect">
            <a:avLst/>
          </a:prstGeom>
          <a:solidFill>
            <a:srgbClr val="E6BB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98" name="Google Shape;2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000" y="15165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3"/>
          <p:cNvSpPr txBox="1"/>
          <p:nvPr/>
        </p:nvSpPr>
        <p:spPr>
          <a:xfrm>
            <a:off x="838800" y="2116550"/>
            <a:ext cx="7439700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REŠENJE: Porazgovarajte o dilemama u vezi sa preventivnim merama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Razgovarajte bez osuđivanja kako biste podstakli poverenje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Podsetite pacijente da nijedna zaštitna mera nije 100% bezbedna, pa ih ipak koristimo, na primer: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-GB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Vezujemo pojas u kolima, iako znamo da on nije 100% garancija da se nećemo povrediti ako dođe do sudara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-GB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Zaključavamo stan, iako to nije 100% garancija da neko neće upasti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Nijedna mera zaštite protiv bilo čega nije stopostotono efikasna. Ipak, ove mere doprinose našoj zaštiti pa ih redovno upotrebljavamo. Tako treba da bude i sa preventivnim merama.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00" name="Google Shape;30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000" y="45860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650" y="24769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650" y="2836938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3"/>
          <p:cNvSpPr txBox="1"/>
          <p:nvPr/>
        </p:nvSpPr>
        <p:spPr>
          <a:xfrm>
            <a:off x="838800" y="1359750"/>
            <a:ext cx="74397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PROBLEM: Pacijent/kinja odbija da primeni preventivne mere jer smatra da </a:t>
            </a:r>
            <a:r>
              <a:rPr lang="en-GB" sz="15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nisu dovoljno efikasne</a:t>
            </a:r>
            <a:endParaRPr sz="15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05" name="Google Shape;30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000" y="1415450"/>
            <a:ext cx="612000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2204120"/>
            <a:ext cx="612000" cy="612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"/>
          <p:cNvSpPr txBox="1"/>
          <p:nvPr/>
        </p:nvSpPr>
        <p:spPr>
          <a:xfrm>
            <a:off x="548400" y="1940700"/>
            <a:ext cx="8047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PRISTRASNOST PROPUŠTANJA</a:t>
            </a: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(OMISSION BIAS)</a:t>
            </a: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12" name="Google Shape;31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"/>
          <p:cNvSpPr txBox="1">
            <a:spLocks noGrp="1"/>
          </p:cNvSpPr>
          <p:nvPr>
            <p:ph type="title"/>
          </p:nvPr>
        </p:nvSpPr>
        <p:spPr>
          <a:xfrm>
            <a:off x="828000" y="249750"/>
            <a:ext cx="7397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ŠTA JE PRISTRASNOST PROPUŠTANJA?</a:t>
            </a:r>
            <a:endParaRPr/>
          </a:p>
        </p:txBody>
      </p:sp>
      <p:sp>
        <p:nvSpPr>
          <p:cNvPr id="318" name="Google Shape;318;p35"/>
          <p:cNvSpPr/>
          <p:nvPr/>
        </p:nvSpPr>
        <p:spPr>
          <a:xfrm>
            <a:off x="0" y="1270525"/>
            <a:ext cx="8277900" cy="27051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9" name="Google Shape;31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8000" y="1516713"/>
            <a:ext cx="612000" cy="61165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5"/>
          <p:cNvSpPr txBox="1"/>
          <p:nvPr/>
        </p:nvSpPr>
        <p:spPr>
          <a:xfrm>
            <a:off x="943200" y="1473100"/>
            <a:ext cx="7333500" cy="83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7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Tendencija da akciju procenimo kao štetniju od odsustva akcije (nerađenja ničega)</a:t>
            </a:r>
            <a:endParaRPr sz="17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21" name="Google Shape;32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2322489"/>
            <a:ext cx="612000" cy="61165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5"/>
          <p:cNvSpPr txBox="1"/>
          <p:nvPr/>
        </p:nvSpPr>
        <p:spPr>
          <a:xfrm>
            <a:off x="944400" y="2203300"/>
            <a:ext cx="7618414" cy="166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Tipična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uverenja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koja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su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posledica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ove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pristrasnosti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16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●"/>
            </a:pP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Uverenje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da je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bolje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ne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učiniti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ništa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nego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naneti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štetu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činjenjem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iako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je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verovatno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činjenje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ima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pozitivan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ishod</a:t>
            </a:r>
            <a:endParaRPr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●"/>
            </a:pP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Odsustvo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osećaja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odgovornosti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za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posledice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ukoliko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ne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učinimo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ništa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(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nasuprot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odgovornosti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ukoliko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bismo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učinili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nešto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)</a:t>
            </a:r>
            <a:endParaRPr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3" name="Google Shape;323;p35"/>
          <p:cNvSpPr/>
          <p:nvPr/>
        </p:nvSpPr>
        <p:spPr>
          <a:xfrm>
            <a:off x="0" y="4077750"/>
            <a:ext cx="8277900" cy="10659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24" name="Google Shape;32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4243456"/>
            <a:ext cx="612000" cy="61165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5"/>
          <p:cNvSpPr txBox="1"/>
          <p:nvPr/>
        </p:nvSpPr>
        <p:spPr>
          <a:xfrm>
            <a:off x="943200" y="4138650"/>
            <a:ext cx="733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Kao i pristrasnost savršenosti, i ovu pristrasnost susrećemo kod preventivnih ponašanja, odnosno kao argument za nepridržavanje preventivnih mera, na primer za odbijanje vakcinacije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26" name="Google Shape;32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 txBox="1">
            <a:spLocks noGrp="1"/>
          </p:cNvSpPr>
          <p:nvPr>
            <p:ph type="title"/>
          </p:nvPr>
        </p:nvSpPr>
        <p:spPr>
          <a:xfrm>
            <a:off x="821100" y="272850"/>
            <a:ext cx="7501800" cy="5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11"/>
              <a:t>PRISTRASNOST PROPUŠTANJA U PRAKSI</a:t>
            </a:r>
            <a:endParaRPr sz="2911"/>
          </a:p>
        </p:txBody>
      </p:sp>
      <p:pic>
        <p:nvPicPr>
          <p:cNvPr id="332" name="Google Shape;3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76250"/>
            <a:ext cx="5100000" cy="21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6"/>
          <p:cNvSpPr/>
          <p:nvPr/>
        </p:nvSpPr>
        <p:spPr>
          <a:xfrm>
            <a:off x="4981475" y="991250"/>
            <a:ext cx="4162500" cy="4164300"/>
          </a:xfrm>
          <a:prstGeom prst="rect">
            <a:avLst/>
          </a:prstGeom>
          <a:solidFill>
            <a:srgbClr val="8F8F9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35" name="Google Shape;33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1475" y="979200"/>
            <a:ext cx="792000" cy="7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6"/>
          <p:cNvSpPr txBox="1"/>
          <p:nvPr/>
        </p:nvSpPr>
        <p:spPr>
          <a:xfrm>
            <a:off x="6076025" y="1144350"/>
            <a:ext cx="197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PRIMER</a:t>
            </a:r>
            <a:endParaRPr sz="1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7" name="Google Shape;337;p36"/>
          <p:cNvSpPr txBox="1"/>
          <p:nvPr/>
        </p:nvSpPr>
        <p:spPr>
          <a:xfrm>
            <a:off x="5221500" y="1718900"/>
            <a:ext cx="3765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Trolley problem:</a:t>
            </a: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ukoliko ne učinimo ništa, petoro ljudi će biti zgaženo; ako povučemo ručicu, biće zgažena samo jedna osoba. Šta biste uradili?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8" name="Google Shape;338;p36"/>
          <p:cNvSpPr txBox="1"/>
          <p:nvPr/>
        </p:nvSpPr>
        <p:spPr>
          <a:xfrm>
            <a:off x="5221500" y="3381200"/>
            <a:ext cx="3765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Ljudi uglavnom smatraju da je moralno ispravno povući ručicu i spasiti pet osoba. Ipak, kada se nađu u situaciji u kojoj nema optimalne opcije, ljudi češće biraju da </a:t>
            </a:r>
            <a:r>
              <a:rPr lang="en-GB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 učine ništa</a:t>
            </a: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 To za posledicu ima </a:t>
            </a:r>
            <a:r>
              <a:rPr lang="en-GB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veću štetu</a:t>
            </a: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 ali i </a:t>
            </a:r>
            <a:r>
              <a:rPr lang="en-GB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smanjenu odgovornost</a:t>
            </a: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za štetu. 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9" name="Google Shape;339;p36"/>
          <p:cNvSpPr txBox="1"/>
          <p:nvPr/>
        </p:nvSpPr>
        <p:spPr>
          <a:xfrm>
            <a:off x="5221500" y="2765600"/>
            <a:ext cx="376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Dilema u kojoj ni činjenje (povlačenje ručice), ni nečinjenje nisu optimalni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"/>
          <p:cNvSpPr/>
          <p:nvPr/>
        </p:nvSpPr>
        <p:spPr>
          <a:xfrm>
            <a:off x="0" y="1263050"/>
            <a:ext cx="8277600" cy="38805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5" name="Google Shape;345;p37"/>
          <p:cNvSpPr txBox="1"/>
          <p:nvPr/>
        </p:nvSpPr>
        <p:spPr>
          <a:xfrm>
            <a:off x="973925" y="1415450"/>
            <a:ext cx="7303800" cy="2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Odbijanje preventivnih procedura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Kada je osoba zdrava, sklona je da preceni rizik od podvrgavanja proceduri (npr. vakcinaciji)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→ Roditelji skloni ovoj pristrasnosti češće odbijaju da vakcinišu decu usled straha od štetnih efekata vakcine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Paradoksalno, kada se razbolimo, skloni smo da koristimo čak i neproverene metode lečenja samo kako bismo ozdravili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46" name="Google Shape;34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000" y="152400"/>
            <a:ext cx="826500" cy="8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1485975"/>
            <a:ext cx="598400" cy="598207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7"/>
          <p:cNvSpPr txBox="1">
            <a:spLocks noGrp="1"/>
          </p:cNvSpPr>
          <p:nvPr>
            <p:ph type="title"/>
          </p:nvPr>
        </p:nvSpPr>
        <p:spPr>
          <a:xfrm>
            <a:off x="810000" y="144000"/>
            <a:ext cx="73971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620"/>
              <a:t>PRISTRASNOST PROPUŠTANJA: OPASNOSTI</a:t>
            </a:r>
            <a:endParaRPr sz="2620"/>
          </a:p>
        </p:txBody>
      </p:sp>
      <p:pic>
        <p:nvPicPr>
          <p:cNvPr id="349" name="Google Shape;34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7"/>
          <p:cNvSpPr txBox="1"/>
          <p:nvPr/>
        </p:nvSpPr>
        <p:spPr>
          <a:xfrm>
            <a:off x="973924" y="3742850"/>
            <a:ext cx="7425275" cy="143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Ljude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koji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su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skloniji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ovoj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pristrasnosti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teže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je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uveriti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da je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rizičnije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da ne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učine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ništa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nego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da se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podvrgnu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proceduri</a:t>
            </a:r>
            <a:endParaRPr sz="16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→ Bez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obzira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na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postojanje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čvrstih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dokaza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o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efikasnosti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procedure,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oni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će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biti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skloni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potraže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dokaze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koji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ukazuju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suprotno</a:t>
            </a:r>
            <a:endParaRPr sz="15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51" name="Google Shape;35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600" y="3925122"/>
            <a:ext cx="598400" cy="598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8"/>
          <p:cNvSpPr txBox="1">
            <a:spLocks noGrp="1"/>
          </p:cNvSpPr>
          <p:nvPr>
            <p:ph type="title"/>
          </p:nvPr>
        </p:nvSpPr>
        <p:spPr>
          <a:xfrm>
            <a:off x="810000" y="152400"/>
            <a:ext cx="70140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PRISTRASNOST PROPUŠTANJA: KAKO JE PREVAZIĆI?</a:t>
            </a:r>
            <a:endParaRPr sz="2420"/>
          </a:p>
        </p:txBody>
      </p:sp>
      <p:sp>
        <p:nvSpPr>
          <p:cNvPr id="357" name="Google Shape;357;p38"/>
          <p:cNvSpPr/>
          <p:nvPr/>
        </p:nvSpPr>
        <p:spPr>
          <a:xfrm>
            <a:off x="0" y="1263050"/>
            <a:ext cx="8277600" cy="3880500"/>
          </a:xfrm>
          <a:prstGeom prst="rect">
            <a:avLst/>
          </a:prstGeom>
          <a:solidFill>
            <a:srgbClr val="E6BB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58" name="Google Shape;3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000" y="15165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8"/>
          <p:cNvSpPr txBox="1"/>
          <p:nvPr/>
        </p:nvSpPr>
        <p:spPr>
          <a:xfrm>
            <a:off x="838800" y="2040750"/>
            <a:ext cx="7439700" cy="30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REŠENJE: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Porazgovarajte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dilemama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u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vezi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vakcinacijom</a:t>
            </a: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Razgovarajte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bez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osuđivanja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kako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biste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podstakli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poverenje</a:t>
            </a: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Podsetite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pacijente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nauka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nedvosmisleno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ukazuje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efikasnost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bezbednost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vakcine</a:t>
            </a: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-GB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Podsetite</a:t>
            </a:r>
            <a:r>
              <a:rPr lang="en-GB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ih</a:t>
            </a:r>
            <a:r>
              <a:rPr lang="en-GB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su</a:t>
            </a:r>
            <a:r>
              <a:rPr lang="en-GB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oni</a:t>
            </a:r>
            <a:r>
              <a:rPr lang="en-GB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sami</a:t>
            </a:r>
            <a:r>
              <a:rPr lang="en-GB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kao</a:t>
            </a:r>
            <a:r>
              <a:rPr lang="en-GB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deca</a:t>
            </a:r>
            <a:r>
              <a:rPr lang="en-GB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vakcinisani</a:t>
            </a:r>
            <a:r>
              <a:rPr lang="en-GB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nebrojeno</a:t>
            </a:r>
            <a:r>
              <a:rPr lang="en-GB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puta</a:t>
            </a:r>
            <a:endParaRPr sz="12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Pitajte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ih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drugim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preventivnim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merama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koje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koriste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pa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uporedite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vakcinaciju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tim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merama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kako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biste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oslabili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uverenje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da je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izbegavanje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preventivnih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mera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ispravna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odluka</a:t>
            </a: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Usmerite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njihovu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pažnju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posledice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nevakcinisanja</a:t>
            </a:r>
            <a:r>
              <a:rPr lang="en-GB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2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60" name="Google Shape;36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1371600"/>
            <a:ext cx="612000" cy="61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2171786"/>
            <a:ext cx="612000" cy="61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650" y="3829675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650" y="2523444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650" y="2937675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8"/>
          <p:cNvSpPr txBox="1"/>
          <p:nvPr/>
        </p:nvSpPr>
        <p:spPr>
          <a:xfrm>
            <a:off x="838800" y="1359750"/>
            <a:ext cx="74397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PROBLEM: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Roditelj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odbija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vakciniše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dete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iz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straha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od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negativnih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posledica</a:t>
            </a:r>
            <a:r>
              <a:rPr lang="en-GB" sz="15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vakcine</a:t>
            </a:r>
            <a:endParaRPr sz="15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66" name="Google Shape;366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650" y="4705507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9"/>
          <p:cNvSpPr txBox="1"/>
          <p:nvPr/>
        </p:nvSpPr>
        <p:spPr>
          <a:xfrm>
            <a:off x="548400" y="1671300"/>
            <a:ext cx="80472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MEŠANJE KORELACIJE I KAUZACIJE</a:t>
            </a: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(CAUSAL FALLACY)</a:t>
            </a: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73" name="Google Shape;37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"/>
          <p:cNvSpPr txBox="1">
            <a:spLocks noGrp="1"/>
          </p:cNvSpPr>
          <p:nvPr>
            <p:ph type="title"/>
          </p:nvPr>
        </p:nvSpPr>
        <p:spPr>
          <a:xfrm>
            <a:off x="810000" y="144000"/>
            <a:ext cx="73971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620"/>
              <a:t>ŠTA JE MEŠANJE KORELACIJE I KAUZACIJE?</a:t>
            </a:r>
            <a:endParaRPr sz="2620"/>
          </a:p>
        </p:txBody>
      </p:sp>
      <p:sp>
        <p:nvSpPr>
          <p:cNvPr id="379" name="Google Shape;379;p40"/>
          <p:cNvSpPr/>
          <p:nvPr/>
        </p:nvSpPr>
        <p:spPr>
          <a:xfrm>
            <a:off x="0" y="1270525"/>
            <a:ext cx="8277900" cy="38730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0" name="Google Shape;38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8000" y="1544400"/>
            <a:ext cx="612000" cy="611524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0"/>
          <p:cNvSpPr txBox="1"/>
          <p:nvPr/>
        </p:nvSpPr>
        <p:spPr>
          <a:xfrm>
            <a:off x="943200" y="1473100"/>
            <a:ext cx="7333500" cy="83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7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Pogrešno zaključivanje da je jedan događaj (A) uzrokovao drugi (B) samo zato što se desio pre njega</a:t>
            </a:r>
            <a:endParaRPr sz="17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2" name="Google Shape;382;p40"/>
          <p:cNvSpPr txBox="1"/>
          <p:nvPr/>
        </p:nvSpPr>
        <p:spPr>
          <a:xfrm>
            <a:off x="944400" y="2355700"/>
            <a:ext cx="7397100" cy="2638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 stvarnosti, dva događaja mogu biti povezana na različite načine:</a:t>
            </a:r>
            <a:endParaRPr sz="17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●"/>
            </a:pPr>
            <a:r>
              <a:rPr lang="en-GB" sz="16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Događaj A je zaista direktan uzrok događaja B → u tom slučaju nema pristrasnosti, zaključivanje je ispravno</a:t>
            </a:r>
            <a:endParaRPr sz="16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●"/>
            </a:pPr>
            <a:r>
              <a:rPr lang="en-GB" sz="16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Događaj A je indirektno uticao na događaj B</a:t>
            </a:r>
            <a:endParaRPr sz="16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●"/>
            </a:pPr>
            <a:r>
              <a:rPr lang="en-GB" sz="16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Događaji A i B imaju isti uzrok</a:t>
            </a:r>
            <a:endParaRPr sz="16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Comfortaa"/>
              <a:buChar char="●"/>
            </a:pPr>
            <a:r>
              <a:rPr lang="en-GB" sz="16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Događaj A se slučajno dogodio posle događaja B</a:t>
            </a:r>
            <a:endParaRPr sz="16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83" name="Google Shape;38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2455200"/>
            <a:ext cx="612000" cy="61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1"/>
          <p:cNvSpPr txBox="1">
            <a:spLocks noGrp="1"/>
          </p:cNvSpPr>
          <p:nvPr>
            <p:ph type="title"/>
          </p:nvPr>
        </p:nvSpPr>
        <p:spPr>
          <a:xfrm>
            <a:off x="810000" y="144000"/>
            <a:ext cx="7626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620"/>
              <a:t>MEŠANJE KORELACIJE I KAUZACIJE: VRSTE ODNOSA</a:t>
            </a:r>
            <a:endParaRPr sz="2620"/>
          </a:p>
        </p:txBody>
      </p:sp>
      <p:pic>
        <p:nvPicPr>
          <p:cNvPr id="390" name="Google Shape;39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1"/>
          <p:cNvSpPr/>
          <p:nvPr/>
        </p:nvSpPr>
        <p:spPr>
          <a:xfrm>
            <a:off x="270925" y="1304375"/>
            <a:ext cx="7336800" cy="9234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2" name="Google Shape;392;p41"/>
          <p:cNvSpPr txBox="1"/>
          <p:nvPr/>
        </p:nvSpPr>
        <p:spPr>
          <a:xfrm>
            <a:off x="270925" y="1458275"/>
            <a:ext cx="293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Događaj A je indirektno uticao na događaj B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93" name="Google Shape;39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4811" y="1405437"/>
            <a:ext cx="2799174" cy="72127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94" name="Google Shape;394;p41"/>
          <p:cNvSpPr/>
          <p:nvPr/>
        </p:nvSpPr>
        <p:spPr>
          <a:xfrm>
            <a:off x="593275" y="2342950"/>
            <a:ext cx="7336800" cy="9216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5" name="Google Shape;395;p41"/>
          <p:cNvSpPr/>
          <p:nvPr/>
        </p:nvSpPr>
        <p:spPr>
          <a:xfrm>
            <a:off x="903300" y="3379725"/>
            <a:ext cx="7337400" cy="1168500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6" name="Google Shape;396;p41"/>
          <p:cNvSpPr txBox="1"/>
          <p:nvPr/>
        </p:nvSpPr>
        <p:spPr>
          <a:xfrm>
            <a:off x="671675" y="2479666"/>
            <a:ext cx="2025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Događaji A i B imaju isti uzrok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7" name="Google Shape;397;p41"/>
          <p:cNvSpPr txBox="1"/>
          <p:nvPr/>
        </p:nvSpPr>
        <p:spPr>
          <a:xfrm>
            <a:off x="1013200" y="3573163"/>
            <a:ext cx="3483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Događaj A se slučajno desio pre događaja B, ne postoji sistematska povezanost između njih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98" name="Google Shape;398;p41"/>
          <p:cNvPicPr preferRelativeResize="0"/>
          <p:nvPr/>
        </p:nvPicPr>
        <p:blipFill rotWithShape="1">
          <a:blip r:embed="rId5">
            <a:alphaModFix/>
          </a:blip>
          <a:srcRect r="33315" b="41121"/>
          <a:stretch/>
        </p:blipFill>
        <p:spPr>
          <a:xfrm>
            <a:off x="4572400" y="3480775"/>
            <a:ext cx="3536675" cy="10076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9" name="Google Shape;39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0750" y="2484000"/>
            <a:ext cx="4850724" cy="673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276600" y="295200"/>
            <a:ext cx="7953300" cy="8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KAKO SU LOGIČKE ZABLUDE POVEZANE SA ZDRAVSTVENIM PONAŠANJEM?</a:t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0" y="1459450"/>
            <a:ext cx="8028300" cy="19440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943200" y="1539100"/>
            <a:ext cx="6842400" cy="1778400"/>
          </a:xfrm>
          <a:prstGeom prst="rect">
            <a:avLst/>
          </a:prstGeom>
          <a:noFill/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Mogu nas navesti na pogrešnu odluku</a:t>
            </a:r>
            <a:endParaRPr sz="1700">
              <a:solidFill>
                <a:schemeClr val="dk2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… da odbijemo preporučeni tretman</a:t>
            </a:r>
            <a:endParaRPr sz="17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… ili da se podvrgnemo neproverenom tretmanu</a:t>
            </a:r>
            <a:endParaRPr sz="17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Ovu našu tendenciju zloupotrebljavaju industrije i pojedinci koji zarađuju na neproverenim tretmanima </a:t>
            </a:r>
            <a:endParaRPr sz="17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88000" y="2042588"/>
            <a:ext cx="612000" cy="612000"/>
          </a:xfrm>
          <a:prstGeom prst="rect">
            <a:avLst/>
          </a:prstGeom>
          <a:noFill/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8" name="Google Shape;78;p15"/>
          <p:cNvSpPr/>
          <p:nvPr/>
        </p:nvSpPr>
        <p:spPr>
          <a:xfrm>
            <a:off x="25" y="3571750"/>
            <a:ext cx="8028300" cy="15717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3869650"/>
            <a:ext cx="612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942750" y="3663700"/>
            <a:ext cx="7085100" cy="13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chemeClr val="lt1"/>
                </a:solidFill>
              </a:rPr>
              <a:t>Zbog toga je važno znati…</a:t>
            </a:r>
            <a:endParaRPr sz="17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</a:rPr>
              <a:t>… da odluke pacijenata mogu biti posledica logičkih zabluda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</a:rPr>
              <a:t>… načine na koje se logičke zablude mogu prevazići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2"/>
          <p:cNvSpPr/>
          <p:nvPr/>
        </p:nvSpPr>
        <p:spPr>
          <a:xfrm>
            <a:off x="0" y="1263050"/>
            <a:ext cx="8277600" cy="26016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5" name="Google Shape;405;p42"/>
          <p:cNvSpPr txBox="1"/>
          <p:nvPr/>
        </p:nvSpPr>
        <p:spPr>
          <a:xfrm>
            <a:off x="973925" y="1263050"/>
            <a:ext cx="7303800" cy="1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Odbijanje konvencionalnih tretmana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→ Nekoj deci je autizam otkriven nakon što su primila MMR vakcinu, dakle, MMR vakcina izaziva autizam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→ Neću vakcinisati svoje dete MMR vakcinom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6" name="Google Shape;4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000" y="152400"/>
            <a:ext cx="826500" cy="8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1339250"/>
            <a:ext cx="598400" cy="597839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2"/>
          <p:cNvSpPr txBox="1">
            <a:spLocks noGrp="1"/>
          </p:cNvSpPr>
          <p:nvPr>
            <p:ph type="title"/>
          </p:nvPr>
        </p:nvSpPr>
        <p:spPr>
          <a:xfrm>
            <a:off x="810000" y="144000"/>
            <a:ext cx="73971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620"/>
              <a:t>MEŠANJE KORELACIJE I KAUZACIJE: OPASNOSTI</a:t>
            </a:r>
            <a:endParaRPr sz="2620"/>
          </a:p>
        </p:txBody>
      </p:sp>
      <p:pic>
        <p:nvPicPr>
          <p:cNvPr id="409" name="Google Shape;40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2655506"/>
            <a:ext cx="598400" cy="59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2"/>
          <p:cNvSpPr txBox="1"/>
          <p:nvPr/>
        </p:nvSpPr>
        <p:spPr>
          <a:xfrm>
            <a:off x="1115050" y="2549300"/>
            <a:ext cx="7164900" cy="1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Pogrešno zaključivanje o efikasnosti TCAM tretmana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→ Nekim ljudima su se nakon uzimanja homeopatskog leka ublažili simptomi polenske alergije, dakle taj lek leči alergiju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→ Uzeću homeopatski lek umesto antihistaminika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12" name="Google Shape;412;p42"/>
          <p:cNvSpPr/>
          <p:nvPr/>
        </p:nvSpPr>
        <p:spPr>
          <a:xfrm>
            <a:off x="0" y="3864650"/>
            <a:ext cx="8277600" cy="1278900"/>
          </a:xfrm>
          <a:prstGeom prst="rect">
            <a:avLst/>
          </a:prstGeom>
          <a:solidFill>
            <a:srgbClr val="3A3D40"/>
          </a:solidFill>
          <a:ln w="9525" cap="flat" cmpd="sng">
            <a:solidFill>
              <a:srgbClr val="3A3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13" name="Google Shape;41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600" y="4202331"/>
            <a:ext cx="598400" cy="597839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2"/>
          <p:cNvSpPr txBox="1"/>
          <p:nvPr/>
        </p:nvSpPr>
        <p:spPr>
          <a:xfrm>
            <a:off x="1151500" y="3950000"/>
            <a:ext cx="7092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Vodite računa: znajući da ljudi često mešaju korelaciju i kauzaciju, lekari nekada zanemaruju da određeni simptomi mogu biti posledica neželjenog dejstva tretmana. Zato je važno ostvariti odnos poverenja sa pacijentima i ne odbacivati mogućnost neželjenog dejstva.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3"/>
          <p:cNvSpPr txBox="1">
            <a:spLocks noGrp="1"/>
          </p:cNvSpPr>
          <p:nvPr>
            <p:ph type="title"/>
          </p:nvPr>
        </p:nvSpPr>
        <p:spPr>
          <a:xfrm>
            <a:off x="810000" y="152400"/>
            <a:ext cx="70140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MEŠANJE KORELACIJE I KAUZACIJE: KAKO GA PREVAZIĆI?</a:t>
            </a:r>
            <a:endParaRPr sz="2420"/>
          </a:p>
        </p:txBody>
      </p:sp>
      <p:sp>
        <p:nvSpPr>
          <p:cNvPr id="420" name="Google Shape;420;p43"/>
          <p:cNvSpPr/>
          <p:nvPr/>
        </p:nvSpPr>
        <p:spPr>
          <a:xfrm>
            <a:off x="0" y="1263050"/>
            <a:ext cx="8277600" cy="3880500"/>
          </a:xfrm>
          <a:prstGeom prst="rect">
            <a:avLst/>
          </a:prstGeom>
          <a:solidFill>
            <a:srgbClr val="E6BB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21" name="Google Shape;42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000" y="15165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3"/>
          <p:cNvSpPr txBox="1"/>
          <p:nvPr/>
        </p:nvSpPr>
        <p:spPr>
          <a:xfrm>
            <a:off x="838800" y="2268950"/>
            <a:ext cx="7439700" cy="27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REŠENJE: Porazgovarajte o tome da li je uz TCAM tretman pacijent promenio i neke životne navike.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Razgovarajte bez osuđivanja kako biste podstakli poverenje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Podstaknite pacijenta da se priseti da li je sa upotrebom TCAM tretmana promenio i životne navike (ishranu, fizičku aktivnost i sl.)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Podsetite da kod nekih stanja može doći i do spontanog oporavka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→ Ovo je posebno važno ukoliko pacijent koristi potencijalno štetne TCAM tretmane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23" name="Google Shape;42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1407600"/>
            <a:ext cx="612000" cy="610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2388187"/>
            <a:ext cx="612000" cy="610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650" y="3312075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650" y="4007625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650" y="2952063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3"/>
          <p:cNvSpPr txBox="1"/>
          <p:nvPr/>
        </p:nvSpPr>
        <p:spPr>
          <a:xfrm>
            <a:off x="838800" y="1359750"/>
            <a:ext cx="74397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PROBLEM: Pacijent tvrdi da TCAM tretman na njega ima bolje dejstvo nego konvencionalna terapija, pa zato odbija terapiju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29" name="Google Shape;429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4"/>
          <p:cNvSpPr txBox="1"/>
          <p:nvPr/>
        </p:nvSpPr>
        <p:spPr>
          <a:xfrm>
            <a:off x="548400" y="1671300"/>
            <a:ext cx="80472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PRISTRASNOST POZIVANJA NA AUTORITET</a:t>
            </a: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(AUTHORITY BIAS)</a:t>
            </a: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35" name="Google Shape;43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5"/>
          <p:cNvSpPr txBox="1">
            <a:spLocks noGrp="1"/>
          </p:cNvSpPr>
          <p:nvPr>
            <p:ph type="title"/>
          </p:nvPr>
        </p:nvSpPr>
        <p:spPr>
          <a:xfrm>
            <a:off x="828000" y="97350"/>
            <a:ext cx="73971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620"/>
              <a:t>ŠTA JE PRISTRASNOST POZIVANJA NA AUTORITET?</a:t>
            </a:r>
            <a:endParaRPr sz="2620"/>
          </a:p>
        </p:txBody>
      </p:sp>
      <p:sp>
        <p:nvSpPr>
          <p:cNvPr id="441" name="Google Shape;441;p45"/>
          <p:cNvSpPr/>
          <p:nvPr/>
        </p:nvSpPr>
        <p:spPr>
          <a:xfrm>
            <a:off x="0" y="1270525"/>
            <a:ext cx="8277900" cy="19416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2" name="Google Shape;44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8000" y="1364313"/>
            <a:ext cx="612000" cy="6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5"/>
          <p:cNvSpPr txBox="1"/>
          <p:nvPr/>
        </p:nvSpPr>
        <p:spPr>
          <a:xfrm>
            <a:off x="943200" y="1320700"/>
            <a:ext cx="7333500" cy="80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Verovanje da je nešto istinito zato što je podržano od strane autoriteta, a bez drugih argumenata</a:t>
            </a:r>
            <a:endParaRPr sz="16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44" name="Google Shape;44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2093613"/>
            <a:ext cx="612000" cy="6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5"/>
          <p:cNvSpPr txBox="1"/>
          <p:nvPr/>
        </p:nvSpPr>
        <p:spPr>
          <a:xfrm>
            <a:off x="944400" y="1974700"/>
            <a:ext cx="7397100" cy="1227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Tipična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uverenja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koja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su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posledica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ove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pristrasnosti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●"/>
            </a:pP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Uverenje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da je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autoritet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uvek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u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pravu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, bez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preispitivanja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dokaza</a:t>
            </a:r>
            <a:endParaRPr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→ </a:t>
            </a:r>
            <a:r>
              <a:rPr lang="en-GB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npr</a:t>
            </a:r>
            <a:r>
              <a:rPr lang="en-GB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Doktor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X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kaže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da je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ovo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najbolji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metod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dakle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sigurno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je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tako</a:t>
            </a:r>
            <a:endParaRPr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46" name="Google Shape;446;p45"/>
          <p:cNvSpPr/>
          <p:nvPr/>
        </p:nvSpPr>
        <p:spPr>
          <a:xfrm>
            <a:off x="0" y="3273325"/>
            <a:ext cx="8277900" cy="18702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47" name="Google Shape;44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3922687"/>
            <a:ext cx="612000" cy="6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5"/>
          <p:cNvSpPr txBox="1"/>
          <p:nvPr/>
        </p:nvSpPr>
        <p:spPr>
          <a:xfrm>
            <a:off x="943200" y="3290400"/>
            <a:ext cx="733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Za razliku od prethodnih, ovu logičku grešku često srećemo i kod stručnjaka (ne samo u oblasti medicine).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49" name="Google Shape;449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5"/>
          <p:cNvSpPr txBox="1"/>
          <p:nvPr/>
        </p:nvSpPr>
        <p:spPr>
          <a:xfrm>
            <a:off x="944400" y="3866400"/>
            <a:ext cx="733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Međutim, nauka i naučnici nisu nepogrešivi. Samim tim, pozivanje na autoritet nauke i naučnika/stručnjaka nije nužno logički ispravno.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51" name="Google Shape;451;p45"/>
          <p:cNvSpPr txBox="1"/>
          <p:nvPr/>
        </p:nvSpPr>
        <p:spPr>
          <a:xfrm>
            <a:off x="943200" y="4442400"/>
            <a:ext cx="733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Ova pristrasnost se često zloupotrebljava kako bi se potkrepile nedovoljno proverene informacije o alternativnim metodama lečenja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6"/>
          <p:cNvSpPr txBox="1">
            <a:spLocks noGrp="1"/>
          </p:cNvSpPr>
          <p:nvPr>
            <p:ph type="title"/>
          </p:nvPr>
        </p:nvSpPr>
        <p:spPr>
          <a:xfrm>
            <a:off x="810000" y="142800"/>
            <a:ext cx="7166400" cy="8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-GB" sz="2378"/>
              <a:t>PRISTRASNOST POZIVANJA NA AUTORITET U PRAKSI</a:t>
            </a:r>
            <a:endParaRPr sz="2378"/>
          </a:p>
        </p:txBody>
      </p:sp>
      <p:pic>
        <p:nvPicPr>
          <p:cNvPr id="457" name="Google Shape;45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478" y="1200575"/>
            <a:ext cx="3823074" cy="898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59" name="Google Shape;459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4862" y="1381006"/>
            <a:ext cx="3429631" cy="7176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60" name="Google Shape;460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025" y="2692013"/>
            <a:ext cx="3909974" cy="802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61" name="Google Shape;461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52277" y="2020822"/>
            <a:ext cx="7186073" cy="7176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62" name="Google Shape;462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48550" y="2643875"/>
            <a:ext cx="3909974" cy="7176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63" name="Google Shape;463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27925" y="3361500"/>
            <a:ext cx="4634775" cy="995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7"/>
          <p:cNvSpPr/>
          <p:nvPr/>
        </p:nvSpPr>
        <p:spPr>
          <a:xfrm>
            <a:off x="0" y="1263050"/>
            <a:ext cx="8277600" cy="38805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69" name="Google Shape;469;p47"/>
          <p:cNvSpPr txBox="1"/>
          <p:nvPr/>
        </p:nvSpPr>
        <p:spPr>
          <a:xfrm>
            <a:off x="973925" y="1339250"/>
            <a:ext cx="7303800" cy="19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Smanjenje poverenja pacijenta ako se lekar poziva na autoritet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Kada lekar opravdava svoju preporuku pozivanjem na autoritet, umesto da objašnjenjem preporuke, može se stvoriti utisak da nema dovoljno znanja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→ Posledično, smanjuje se poverenje pacijenta, a sa njim i verovatnoća da prihvati preporuku i pridržava je se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70" name="Google Shape;47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000" y="152400"/>
            <a:ext cx="826500" cy="8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1485975"/>
            <a:ext cx="612000" cy="611112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7"/>
          <p:cNvSpPr txBox="1">
            <a:spLocks noGrp="1"/>
          </p:cNvSpPr>
          <p:nvPr>
            <p:ph type="title"/>
          </p:nvPr>
        </p:nvSpPr>
        <p:spPr>
          <a:xfrm>
            <a:off x="810000" y="144000"/>
            <a:ext cx="73971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620"/>
              <a:t>PRISTRASNOST POZIVANJA NA AUTORITET: OPASNOSTI</a:t>
            </a:r>
            <a:endParaRPr sz="2620"/>
          </a:p>
        </p:txBody>
      </p:sp>
      <p:sp>
        <p:nvSpPr>
          <p:cNvPr id="473" name="Google Shape;473;p47"/>
          <p:cNvSpPr txBox="1"/>
          <p:nvPr/>
        </p:nvSpPr>
        <p:spPr>
          <a:xfrm>
            <a:off x="973925" y="3237650"/>
            <a:ext cx="7303800" cy="19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Problem sa razotkrivanjem lažnih autoriteta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Kada se lekar umesto objašnjenja koristi pozivanje na autoritet, manja je šansa da uveri pacijenta da su lažni autoriteti (npr. “ruski lekari”) nisu kredibilan izvor informacija o zdravlju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→ Posledično, svaki medicinski autoritet se smatra jednako kredibilnim, što povećava šansu zloupotrebe</a:t>
            </a:r>
            <a:endParaRPr sz="1500" i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74" name="Google Shape;47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3348902"/>
            <a:ext cx="612000" cy="61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8"/>
          <p:cNvSpPr/>
          <p:nvPr/>
        </p:nvSpPr>
        <p:spPr>
          <a:xfrm>
            <a:off x="0" y="3195000"/>
            <a:ext cx="8277600" cy="1948500"/>
          </a:xfrm>
          <a:prstGeom prst="rect">
            <a:avLst/>
          </a:prstGeom>
          <a:solidFill>
            <a:srgbClr val="E6BB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81" name="Google Shape;481;p48"/>
          <p:cNvSpPr txBox="1">
            <a:spLocks noGrp="1"/>
          </p:cNvSpPr>
          <p:nvPr>
            <p:ph type="title"/>
          </p:nvPr>
        </p:nvSpPr>
        <p:spPr>
          <a:xfrm>
            <a:off x="810000" y="152400"/>
            <a:ext cx="70140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POZIVANJE NA AUTORITET: KAKO GA PREVAZIĆI?</a:t>
            </a:r>
            <a:endParaRPr sz="2420"/>
          </a:p>
        </p:txBody>
      </p:sp>
      <p:sp>
        <p:nvSpPr>
          <p:cNvPr id="482" name="Google Shape;482;p48"/>
          <p:cNvSpPr/>
          <p:nvPr/>
        </p:nvSpPr>
        <p:spPr>
          <a:xfrm>
            <a:off x="0" y="1263050"/>
            <a:ext cx="8277600" cy="1908000"/>
          </a:xfrm>
          <a:prstGeom prst="rect">
            <a:avLst/>
          </a:prstGeom>
          <a:solidFill>
            <a:srgbClr val="E6BB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83" name="Google Shape;48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000" y="15165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48"/>
          <p:cNvSpPr txBox="1"/>
          <p:nvPr/>
        </p:nvSpPr>
        <p:spPr>
          <a:xfrm>
            <a:off x="838800" y="1811750"/>
            <a:ext cx="7439700" cy="1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REŠENJE: Argumentujte odluku zašto ste odabrali baš tu terapiju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i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Mene su moji profesori tako naučili!</a:t>
            </a:r>
            <a:endParaRPr i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GB" i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Sva istraživanja pokazuju da je ova terapija delotvorna, ali da je nekada potrebno da prođe određeno vreme kako bi se osetili efekti.</a:t>
            </a:r>
            <a:endParaRPr i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85" name="Google Shape;48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1339275"/>
            <a:ext cx="612000" cy="61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1921466"/>
            <a:ext cx="612000" cy="61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650" y="2647263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48"/>
          <p:cNvSpPr txBox="1"/>
          <p:nvPr/>
        </p:nvSpPr>
        <p:spPr>
          <a:xfrm>
            <a:off x="838800" y="1339125"/>
            <a:ext cx="743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PROBLEM: Pacijent sumnja u delotvornost prepisane terapije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89" name="Google Shape;489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7650" y="21907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3208640"/>
            <a:ext cx="612000" cy="611489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48"/>
          <p:cNvSpPr txBox="1"/>
          <p:nvPr/>
        </p:nvSpPr>
        <p:spPr>
          <a:xfrm>
            <a:off x="838800" y="3272400"/>
            <a:ext cx="743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PROBLEM: Pacijent se poziva na neproverene autoritete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93" name="Google Shape;49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3855186"/>
            <a:ext cx="612000" cy="611489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8"/>
          <p:cNvSpPr txBox="1"/>
          <p:nvPr/>
        </p:nvSpPr>
        <p:spPr>
          <a:xfrm>
            <a:off x="828000" y="3744000"/>
            <a:ext cx="7506900" cy="1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REŠENJE: Podstaknite pacijenta da preispita istinitost informacije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i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Ja kažem ovako, ne interesuje me šta kažu drugi!</a:t>
            </a:r>
            <a:endParaRPr i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GB" i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Gde ste to čuli? Da li znate ko su ti lekari i gde rade? Da li oni uopšte postoje, ili su ih izmislili kako bi lakše prodali neproverene preparate?</a:t>
            </a:r>
            <a:endParaRPr i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95" name="Google Shape;495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650" y="462300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7650" y="4112675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 ZABORAVITE</a:t>
            </a:r>
            <a:endParaRPr/>
          </a:p>
        </p:txBody>
      </p:sp>
      <p:sp>
        <p:nvSpPr>
          <p:cNvPr id="502" name="Google Shape;502;p49"/>
          <p:cNvSpPr/>
          <p:nvPr/>
        </p:nvSpPr>
        <p:spPr>
          <a:xfrm>
            <a:off x="270925" y="1304375"/>
            <a:ext cx="7336800" cy="9234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3" name="Google Shape;503;p49"/>
          <p:cNvSpPr txBox="1"/>
          <p:nvPr/>
        </p:nvSpPr>
        <p:spPr>
          <a:xfrm>
            <a:off x="522350" y="1350425"/>
            <a:ext cx="6888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Niko nije imun na logičke zablude - naš kognitivni sistem je sklon pojednostavljivanju, što čini da relativno lako upadamo u različite logičke zamke.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4" name="Google Shape;504;p49"/>
          <p:cNvSpPr/>
          <p:nvPr/>
        </p:nvSpPr>
        <p:spPr>
          <a:xfrm>
            <a:off x="593275" y="2342950"/>
            <a:ext cx="7336800" cy="10881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5" name="Google Shape;505;p49"/>
          <p:cNvSpPr txBox="1"/>
          <p:nvPr/>
        </p:nvSpPr>
        <p:spPr>
          <a:xfrm>
            <a:off x="846000" y="2413750"/>
            <a:ext cx="65025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Kognitivne zablude NISU odlika slabije inteligentnih, niti slabije obrazovanih ljudi! Njima su skloni i lekari i pacijenti, nezavisno od uzrasta, pola, obrazovanja, ekspertize.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6" name="Google Shape;506;p49"/>
          <p:cNvSpPr/>
          <p:nvPr/>
        </p:nvSpPr>
        <p:spPr>
          <a:xfrm>
            <a:off x="903300" y="3601725"/>
            <a:ext cx="7337400" cy="946500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7" name="Google Shape;507;p49"/>
          <p:cNvSpPr txBox="1"/>
          <p:nvPr/>
        </p:nvSpPr>
        <p:spPr>
          <a:xfrm>
            <a:off x="1155600" y="3734475"/>
            <a:ext cx="65025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Ispravnim informisanjem i uvežbavanjem možemo smanjiti verovatnoću upadanja u logičke zablude.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Korišćena Literatura i preporuke za čitanje</a:t>
            </a:r>
            <a:endParaRPr/>
          </a:p>
        </p:txBody>
      </p:sp>
      <p:sp>
        <p:nvSpPr>
          <p:cNvPr id="513" name="Google Shape;513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DiBonaventura, M. D., &amp; Chapman, G. B. (2008). Do decision biases predict bad decisions? Omission bias, naturalness bias, and influenza vaccination. Medical Decision Making, 28(4), 532-539. </a:t>
            </a:r>
            <a:r>
              <a:rPr lang="en-GB" sz="1200" u="sng">
                <a:solidFill>
                  <a:schemeClr val="hlink"/>
                </a:solidFill>
                <a:hlinkClick r:id="rId3"/>
              </a:rPr>
              <a:t>https://doi.org/10.1177/0272989X07312723</a:t>
            </a:r>
            <a:r>
              <a:rPr lang="en-GB" sz="1200"/>
              <a:t>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/>
              <a:t>Lazarevic, L., Knezevic, G., Purić, D., Teovanovic, P., Petrović, M., Ninković, M., ... &amp; Zezelj, I. (2023). Tracking variations in daily questionable health behaviors and their psychological roots: A preregistered experience sampling study. </a:t>
            </a:r>
            <a:r>
              <a:rPr lang="en-GB" sz="1200" u="sng">
                <a:solidFill>
                  <a:schemeClr val="hlink"/>
                </a:solidFill>
                <a:hlinkClick r:id="rId4"/>
              </a:rPr>
              <a:t>https://doi.org/10.31234/osf.io/tgrcu</a:t>
            </a:r>
            <a:r>
              <a:rPr lang="en-GB" sz="1200"/>
              <a:t>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/>
              <a:t>Lazić, A., Petrović, M., Branković, M., &amp; Zezelj, I. (2022). Quick natural cure-alls: Portrayal of traditional, complementary, and alternative medicine in Serbian online media.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/>
              <a:t>Lundy, M. (2023). TikTok and COVID-19 Vaccine Misinformation: New Avenues for Misinformation Spread, Popular Infodemic Topics, and Dangerous Logical Fallacies. International Journal of Communication, 17, 24.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/>
              <a:t>Meier, B. P., &amp; Lappas, C. M. (2016). The influence of safety, efficacy, and medical condition severity on natural versus synthetic drug preference. Medical Decision Making, 36(8), 1011-1019. </a:t>
            </a:r>
            <a:r>
              <a:rPr lang="en-GB" sz="1200" u="sng">
                <a:solidFill>
                  <a:schemeClr val="hlink"/>
                </a:solidFill>
                <a:hlinkClick r:id="rId5"/>
              </a:rPr>
              <a:t>https://doi.org/10.1177/0272989X15621877</a:t>
            </a:r>
            <a:r>
              <a:rPr lang="en-GB" sz="1200"/>
              <a:t> </a:t>
            </a:r>
            <a:endParaRPr sz="1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Korišćena Literatura</a:t>
            </a:r>
            <a:endParaRPr/>
          </a:p>
        </p:txBody>
      </p:sp>
      <p:sp>
        <p:nvSpPr>
          <p:cNvPr id="519" name="Google Shape;519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Purić, D., Petrović, M. B., Živanović, M., Lukić, P., Zupan, Z., Branković, M., Ninković, M., Lazarević, L. B., Stanković, S., &amp; Žeželj, I. (2022). Intentional non-adherence to official medical recommendations: An irrational choice or negative experience with the healthcare system. </a:t>
            </a:r>
            <a:r>
              <a:rPr lang="en-GB" sz="1200" u="sng">
                <a:solidFill>
                  <a:schemeClr val="hlink"/>
                </a:solidFill>
                <a:hlinkClick r:id="rId3"/>
              </a:rPr>
              <a:t>https://doi.org/10.31234/osf.io/3yutm</a:t>
            </a:r>
            <a:r>
              <a:rPr lang="en-GB" sz="1200"/>
              <a:t>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/>
              <a:t>Purić, D., Živanović, M., Petrović, M., Lukić, P., Knežević, G., Teovanović, P., Ninković, M., Lazić, A., Opacić, G., Branković, M., Lazarević, L. B., &amp; Žeželj, I. (2022). Something old, something new, something borrowed, something green: How different domains of traditional, alternative, and complementary medicine use are rooted in an irrational mindset. </a:t>
            </a:r>
            <a:r>
              <a:rPr lang="en-GB" sz="1200" u="sng">
                <a:solidFill>
                  <a:schemeClr val="hlink"/>
                </a:solidFill>
                <a:hlinkClick r:id="rId4"/>
              </a:rPr>
              <a:t>https://doi.org/10.31234/osf.io/agp5y</a:t>
            </a:r>
            <a:r>
              <a:rPr lang="en-GB" sz="1200"/>
              <a:t>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/>
              <a:t>UNICEF (2017). </a:t>
            </a:r>
            <a:r>
              <a:rPr lang="en-GB" sz="1200" i="1"/>
              <a:t>Znanje, stavovi i prakse u vezi sa imunizacijom dece u Srbiji. </a:t>
            </a:r>
            <a:r>
              <a:rPr lang="en-GB" sz="1200" u="sng">
                <a:solidFill>
                  <a:schemeClr val="hlink"/>
                </a:solidFill>
                <a:hlinkClick r:id="rId5"/>
              </a:rPr>
              <a:t>https://www.unicef.org/serbia/media/9226/file/Znanje%2C%20stavovi%20i%20prakse%20.pdf</a:t>
            </a:r>
            <a:r>
              <a:rPr lang="en-GB" sz="1200"/>
              <a:t>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/>
              <a:t>Wan, T. T., &amp; Wan, T. T. (2002). Causal Inference: Foundations for Health Care Managerial Decision-Making. Evidence-Based Health Care Management: Multivariate Modeling Approaches, 9-32.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200"/>
              <a:t>Žeželj, I., Petrović, M., Ivanović, A. &amp; Savić, S. (2021). </a:t>
            </a:r>
            <a:r>
              <a:rPr lang="en-GB" sz="1200" i="1"/>
              <a:t>Kako komunicirati o vakcinaciji protiv kovida-19?</a:t>
            </a:r>
            <a:r>
              <a:rPr lang="en-GB" sz="1200"/>
              <a:t> </a:t>
            </a:r>
            <a:r>
              <a:rPr lang="en-GB" sz="1200" u="sng">
                <a:solidFill>
                  <a:schemeClr val="hlink"/>
                </a:solidFill>
                <a:hlinkClick r:id="rId6"/>
              </a:rPr>
              <a:t>https://lira.f.bg.ac.rs/wp-content/uploads/2021/06/brosura-vakcinacija_april_maj.pdf</a:t>
            </a:r>
            <a:r>
              <a:rPr lang="en-GB" sz="1200"/>
              <a:t> 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810000" y="295200"/>
            <a:ext cx="7288200" cy="9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LOGIČKE ZABLUDE POVEZANE SA UPITNIM ZDRAVSTVENIM PONAŠANJIMA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1849525" y="1306725"/>
            <a:ext cx="6982800" cy="36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Pristrasnost ka prirodnom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Pristrasnost ka starijem / tradicionalnom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Pristrasnost savršenosti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Pristrasnost propuštanja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Mešanje korelacije i kauzacije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Pozivanje na autoritet</a:t>
            </a:r>
            <a:endParaRPr/>
          </a:p>
        </p:txBody>
      </p:sp>
      <p:grpSp>
        <p:nvGrpSpPr>
          <p:cNvPr id="87" name="Google Shape;87;p16"/>
          <p:cNvGrpSpPr/>
          <p:nvPr/>
        </p:nvGrpSpPr>
        <p:grpSpPr>
          <a:xfrm>
            <a:off x="1344775" y="1420025"/>
            <a:ext cx="504000" cy="3404000"/>
            <a:chOff x="1344775" y="1420025"/>
            <a:chExt cx="504000" cy="3404000"/>
          </a:xfrm>
        </p:grpSpPr>
        <p:pic>
          <p:nvPicPr>
            <p:cNvPr id="88" name="Google Shape;88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44775" y="1420025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44775" y="2000025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44775" y="2580025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44775" y="3160025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344775" y="3740025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344775" y="4320025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548400" y="2063275"/>
            <a:ext cx="8047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PRISTRASNOST KA PRIRODNOM</a:t>
            </a: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(NATURALNESS BIAS)</a:t>
            </a: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810000" y="295200"/>
            <a:ext cx="755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ŠTA JE PRISTRASNOST KA PRIRODNOM?</a:t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0" y="1270525"/>
            <a:ext cx="8277900" cy="21786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8003" y="1550587"/>
            <a:ext cx="611997" cy="6113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944400" y="1487150"/>
            <a:ext cx="73335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Verovanje da je nešto dobro ili istinito samo zato što je prirodno. </a:t>
            </a:r>
            <a:endParaRPr sz="16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2424952"/>
            <a:ext cx="611997" cy="6113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944400" y="2279500"/>
            <a:ext cx="78879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Tipična uverenja koja su posledica ove pristrasnosti:</a:t>
            </a:r>
            <a:endParaRPr sz="17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●"/>
            </a:pPr>
            <a:r>
              <a:rPr lang="en-GB" sz="16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Prirodni proizvodi ne mogu da naškode</a:t>
            </a:r>
            <a:endParaRPr sz="16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●"/>
            </a:pPr>
            <a:r>
              <a:rPr lang="en-GB" sz="16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Prirodni proizvodi se mogu konzumirati neograničeno</a:t>
            </a:r>
            <a:endParaRPr sz="16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0" y="3599850"/>
            <a:ext cx="8277900" cy="15438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3692635"/>
            <a:ext cx="611997" cy="6113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944400" y="4350850"/>
            <a:ext cx="7500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Ovu pristrasnost zloupotrebljavaju zagovornici biljnih TCAM preparata kako bi privoleli ljude da ih kupe i isprobaju. </a:t>
            </a:r>
            <a:endParaRPr sz="17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944400" y="3736738"/>
            <a:ext cx="7062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Ljudi skloni ovoj pristrasnosti češće koriste TCAM prakse. </a:t>
            </a:r>
            <a:endParaRPr sz="17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165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4378435"/>
            <a:ext cx="611997" cy="611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810000" y="295200"/>
            <a:ext cx="716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PRISTRASNOST KA PRIRODNOM U PRAKSI</a:t>
            </a:r>
            <a:endParaRPr sz="2420"/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t="23230"/>
          <a:stretch/>
        </p:blipFill>
        <p:spPr>
          <a:xfrm>
            <a:off x="329900" y="3316700"/>
            <a:ext cx="5099300" cy="7349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4">
            <a:alphaModFix/>
          </a:blip>
          <a:srcRect t="13584"/>
          <a:stretch/>
        </p:blipFill>
        <p:spPr>
          <a:xfrm>
            <a:off x="181925" y="1623750"/>
            <a:ext cx="4693501" cy="114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5">
            <a:alphaModFix/>
          </a:blip>
          <a:srcRect t="17334"/>
          <a:stretch/>
        </p:blipFill>
        <p:spPr>
          <a:xfrm>
            <a:off x="4724400" y="1829400"/>
            <a:ext cx="4368801" cy="98457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4" name="Google Shape;12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1199" y="2453988"/>
            <a:ext cx="4419599" cy="82164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7">
            <a:alphaModFix/>
          </a:blip>
          <a:srcRect t="43559" b="-5"/>
          <a:stretch/>
        </p:blipFill>
        <p:spPr>
          <a:xfrm>
            <a:off x="203200" y="4053738"/>
            <a:ext cx="4368800" cy="4104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8">
            <a:alphaModFix/>
          </a:blip>
          <a:srcRect t="18012"/>
          <a:stretch/>
        </p:blipFill>
        <p:spPr>
          <a:xfrm>
            <a:off x="4793400" y="3316700"/>
            <a:ext cx="3932301" cy="1049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7" name="Google Shape;12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151650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810000" y="294300"/>
            <a:ext cx="7303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PRISTRASNOST KA PRIRODNOM: OPASNOSTI</a:t>
            </a:r>
            <a:endParaRPr sz="2420"/>
          </a:p>
        </p:txBody>
      </p:sp>
      <p:sp>
        <p:nvSpPr>
          <p:cNvPr id="133" name="Google Shape;133;p20"/>
          <p:cNvSpPr/>
          <p:nvPr/>
        </p:nvSpPr>
        <p:spPr>
          <a:xfrm>
            <a:off x="0" y="1263050"/>
            <a:ext cx="8277600" cy="38805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939600" y="1415450"/>
            <a:ext cx="7303800" cy="1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“Prirodni” preparati mogu izgledati kao dobra alternativa “veštačkim” lekovima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→ Može se dogoditi da pacijent/kinja preispituje neophodnost terapije medikamentima, posebno ukoliko ona uključuje više lekova istovremeno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939600" y="3030323"/>
            <a:ext cx="7303800" cy="2139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Zanemarivanje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činjenice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da PRIRODNO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nije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nužno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DOBRO</a:t>
            </a:r>
            <a:endParaRPr sz="16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80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→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Sklonost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verujemo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da se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prirodni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preparati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mogu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uzimati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u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neograničenim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količinama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baš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zbog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toga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što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su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prirodni</a:t>
            </a:r>
            <a:endParaRPr sz="16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2880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→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Konzumiranje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prirodnih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preparata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uz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terapiju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bez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svesti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o tome da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može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doći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do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negativnih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interakcija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6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000" y="152400"/>
            <a:ext cx="826500" cy="8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1550575"/>
            <a:ext cx="612000" cy="612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3319049"/>
            <a:ext cx="612000" cy="612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51650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810000" y="152400"/>
            <a:ext cx="70140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PRISTRASNOST KA PRIRODNOM: </a:t>
            </a:r>
            <a:endParaRPr sz="2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KAKO JE PREVAZIĆI?</a:t>
            </a:r>
            <a:endParaRPr sz="2420"/>
          </a:p>
        </p:txBody>
      </p:sp>
      <p:sp>
        <p:nvSpPr>
          <p:cNvPr id="145" name="Google Shape;145;p21"/>
          <p:cNvSpPr/>
          <p:nvPr/>
        </p:nvSpPr>
        <p:spPr>
          <a:xfrm>
            <a:off x="0" y="1263050"/>
            <a:ext cx="8277600" cy="38805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838050" y="1335400"/>
            <a:ext cx="7439700" cy="3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PROBLEM: Kako da znam da li su pacijenti skloni pristrasnosti ka prirodnom?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REŠENJE: Kada prepisujete terapiju, direktno pitajte pacijente da li uzimaju neke dodatne preparate, čajeve, suplemente i sl. 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Pitajte bez osuđivanja, to će povećati šansu da budu iskreni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Skrenite pažnju da preparati ne mogu biti zamena za terapiju.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Pitajte koji su preparati u pitanju. 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→ Za bezopasne preparate možete skrenuti pažnju da je bitno da ih umereno konzumiraju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→ Za potencijalno štetne preparate, možete skrenuti pažnju da prirodno nije uvek dobro ukazivanjem na konkretne primere - npr. otrovne pečurke, otrovno bilje i slično.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000" y="15165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1339250"/>
            <a:ext cx="612000" cy="61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2131074"/>
            <a:ext cx="612000" cy="61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325" y="349200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325" y="2815625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325" y="313200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1650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3224</Words>
  <Application>Microsoft Office PowerPoint</Application>
  <PresentationFormat>On-screen Show (16:9)</PresentationFormat>
  <Paragraphs>221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Comfortaa</vt:lpstr>
      <vt:lpstr>Arial</vt:lpstr>
      <vt:lpstr>Comfortaa SemiBold</vt:lpstr>
      <vt:lpstr>Simple Light</vt:lpstr>
      <vt:lpstr>LOGIČKE ZABLUDE I UPITNA ZDRAVSTVENA PONAŠANJA</vt:lpstr>
      <vt:lpstr>ŠTA SU LOGIČKE ZABLUDE?</vt:lpstr>
      <vt:lpstr>KAKO SU LOGIČKE ZABLUDE POVEZANE SA ZDRAVSTVENIM PONAŠANJEM?</vt:lpstr>
      <vt:lpstr>LOGIČKE ZABLUDE POVEZANE SA UPITNIM ZDRAVSTVENIM PONAŠANJIMA</vt:lpstr>
      <vt:lpstr>PowerPoint Presentation</vt:lpstr>
      <vt:lpstr>ŠTA JE PRISTRASNOST KA PRIRODNOM?</vt:lpstr>
      <vt:lpstr>PRISTRASNOST KA PRIRODNOM U PRAKSI</vt:lpstr>
      <vt:lpstr>PRISTRASNOST KA PRIRODNOM: OPASNOSTI</vt:lpstr>
      <vt:lpstr>PRISTRASNOST KA PRIRODNOM:  KAKO JE PREVAZIĆI?</vt:lpstr>
      <vt:lpstr>PRISTRASNOST KA PRIRODNOM:  KAKO JE PREVAZIĆI?</vt:lpstr>
      <vt:lpstr>PowerPoint Presentation</vt:lpstr>
      <vt:lpstr>ŠTA JE PRISTRASNOST KA STARIJEM ILI TRADICIONALNOM?</vt:lpstr>
      <vt:lpstr>PRISTRASNOST KA STARIJEM ILI TRADICIONALNOM U PRAKSI</vt:lpstr>
      <vt:lpstr>PRISTRASNOST KA STARIJEM ILI TRADICIONALNOM: OPASNOSTI</vt:lpstr>
      <vt:lpstr>PRISTRASNOST KA STARIJEM ILI TRADICIONALNOM: KAKO JE PREVAZIĆI?</vt:lpstr>
      <vt:lpstr>PRISTRASNOST KA STARIJEM ILI TRADICIONALNOM: KAKO JE PREVAZIĆI?</vt:lpstr>
      <vt:lpstr>PowerPoint Presentation</vt:lpstr>
      <vt:lpstr>ŠTA JE PRISTRASNOST SAVRŠENOSTI?</vt:lpstr>
      <vt:lpstr>PRISTRASNOST SAVRŠENOSTI: OPASNOSTI</vt:lpstr>
      <vt:lpstr>PRISTRASNOST SAVRŠENOSTI: KAKO JE PREVAZIĆI?</vt:lpstr>
      <vt:lpstr>PRISTRASNOST SAVRŠENOSTI: KAKO JE PREVAZIĆI?</vt:lpstr>
      <vt:lpstr>PowerPoint Presentation</vt:lpstr>
      <vt:lpstr>ŠTA JE PRISTRASNOST PROPUŠTANJA?</vt:lpstr>
      <vt:lpstr>PRISTRASNOST PROPUŠTANJA U PRAKSI</vt:lpstr>
      <vt:lpstr>PRISTRASNOST PROPUŠTANJA: OPASNOSTI</vt:lpstr>
      <vt:lpstr>PRISTRASNOST PROPUŠTANJA: KAKO JE PREVAZIĆI?</vt:lpstr>
      <vt:lpstr>PowerPoint Presentation</vt:lpstr>
      <vt:lpstr>ŠTA JE MEŠANJE KORELACIJE I KAUZACIJE?</vt:lpstr>
      <vt:lpstr>MEŠANJE KORELACIJE I KAUZACIJE: VRSTE ODNOSA</vt:lpstr>
      <vt:lpstr>MEŠANJE KORELACIJE I KAUZACIJE: OPASNOSTI</vt:lpstr>
      <vt:lpstr>MEŠANJE KORELACIJE I KAUZACIJE: KAKO GA PREVAZIĆI?</vt:lpstr>
      <vt:lpstr>PowerPoint Presentation</vt:lpstr>
      <vt:lpstr>ŠTA JE PRISTRASNOST POZIVANJA NA AUTORITET?</vt:lpstr>
      <vt:lpstr>PRISTRASNOST POZIVANJA NA AUTORITET U PRAKSI</vt:lpstr>
      <vt:lpstr>PRISTRASNOST POZIVANJA NA AUTORITET: OPASNOSTI</vt:lpstr>
      <vt:lpstr>POZIVANJE NA AUTORITET: KAKO GA PREVAZIĆI?</vt:lpstr>
      <vt:lpstr>NE ZABORAVITE</vt:lpstr>
      <vt:lpstr>Korišćena Literatura i preporuke za čitanje</vt:lpstr>
      <vt:lpstr>Korišćena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LOGIČKE ZABLUDE I UPITNA ZDRAVSTVENA PONAŠANJA</dc:title>
  <cp:lastModifiedBy>Milica Ninkovic</cp:lastModifiedBy>
  <cp:revision>1</cp:revision>
  <dcterms:modified xsi:type="dcterms:W3CDTF">2023-07-15T12:20:49Z</dcterms:modified>
</cp:coreProperties>
</file>