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3"/>
  </p:notesMasterIdLst>
  <p:sldIdLst>
    <p:sldId id="256" r:id="rId2"/>
    <p:sldId id="260" r:id="rId3"/>
    <p:sldId id="263" r:id="rId4"/>
    <p:sldId id="257" r:id="rId5"/>
    <p:sldId id="258" r:id="rId6"/>
    <p:sldId id="264" r:id="rId7"/>
    <p:sldId id="259" r:id="rId8"/>
    <p:sldId id="261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93" r:id="rId17"/>
    <p:sldId id="294" r:id="rId18"/>
    <p:sldId id="295" r:id="rId19"/>
    <p:sldId id="265" r:id="rId20"/>
    <p:sldId id="297" r:id="rId21"/>
    <p:sldId id="29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E7232-ED90-4EF5-BAF0-238B61EBE64B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6BD8B-0AAE-435A-B950-B76164448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0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sos-decijasela.rs/nasi-programi/program-jaki-mladi-socijalna-inkluzija-i-ekonomska-odrzivost-mladih-u-riziku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68871-47B4-49D0-8DCF-76867D014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b="1" dirty="0"/>
              <a:t>Деца без родитељског старања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B98EED-8A07-4890-B935-49EBF14038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b="1" dirty="0" err="1"/>
              <a:t>Доц.др</a:t>
            </a:r>
            <a:r>
              <a:rPr lang="sr-Cyrl-RS" b="1" dirty="0"/>
              <a:t> Јелена Танасијевић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80437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B2779-4EA3-4609-9204-D31E1576E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Задаци програма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8A47E86-FCD5-4ED9-8023-5674427A5E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8" y="792940"/>
            <a:ext cx="756073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Стварање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мреже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социјалне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подршке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заједници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како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би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смањила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маргинализација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подржала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интеграција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Залагати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име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детета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добијање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потребних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услуга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ресурса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Боље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мобилисати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премостити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јаз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између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постојећих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социјалних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услуга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заједници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подршке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појединачном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детету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Обезбедити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ефективно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ефикасно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коришћење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свих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расположивих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ресурса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9912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EAF55-99DA-420A-AEC6-193F163DB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60D1EC8-605A-4C3E-BE49-496BDC7393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7" y="2085601"/>
            <a:ext cx="775051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којима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постоји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ризик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од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измештања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имају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потешкоћа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функционисању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породичним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релацијама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).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</a:t>
            </a:r>
            <a:r>
              <a:rPr kumimoji="0" lang="sr-Cyrl-R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има је потребна подршка у родитељству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8190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CAD16-E8D2-4D3B-8C2B-24A84CF9D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92873-53E4-4027-9840-CE5A57222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имају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барем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једно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малолетно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дете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више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деце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самохрани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су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родитељи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младе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мајке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малолетничке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трудноће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незапослени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родитељи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припадници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мањинских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група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којима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постоји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историја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злостављања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занемаривања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деце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злоупотреба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алкохола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психоактивних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супстанци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коцкање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деца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и/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или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родитељи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су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укључена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/и у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просјачење</a:t>
            </a:r>
            <a:r>
              <a:rPr lang="sr-Cyrl-RS" altLang="en-US" dirty="0">
                <a:solidFill>
                  <a:schemeClr val="tx1"/>
                </a:solidFill>
                <a:latin typeface="+mj-lt"/>
              </a:rPr>
              <a:t>…</a:t>
            </a:r>
          </a:p>
          <a:p>
            <a:pPr algn="just"/>
            <a:r>
              <a:rPr kumimoji="0" lang="sr-Cyrl-R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 које имају слабо развијену социјалну мрежу</a:t>
            </a:r>
          </a:p>
          <a:p>
            <a:pPr algn="just"/>
            <a:r>
              <a:rPr lang="sr-Cyrl-RS" altLang="en-US" dirty="0">
                <a:solidFill>
                  <a:schemeClr val="tx1"/>
                </a:solidFill>
                <a:latin typeface="+mj-lt"/>
              </a:rPr>
              <a:t>Породице које се припремају за преузимање бриге о детету (када је измештено, а планира се повратак)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algn="just"/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7485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AD574-C345-490F-9759-2609E73B2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Ко ради у овом програму?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99971-CC17-4662-A0C0-19FF61A11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Социјални радници</a:t>
            </a:r>
          </a:p>
          <a:p>
            <a:r>
              <a:rPr lang="sr-Cyrl-RS" dirty="0">
                <a:solidFill>
                  <a:schemeClr val="tx1"/>
                </a:solidFill>
              </a:rPr>
              <a:t>Психолози </a:t>
            </a:r>
          </a:p>
          <a:p>
            <a:r>
              <a:rPr lang="sr-Cyrl-RS" dirty="0">
                <a:solidFill>
                  <a:schemeClr val="tx1"/>
                </a:solidFill>
              </a:rPr>
              <a:t>Педагози</a:t>
            </a:r>
          </a:p>
          <a:p>
            <a:r>
              <a:rPr lang="sr-Cyrl-RS" dirty="0">
                <a:solidFill>
                  <a:schemeClr val="tx1"/>
                </a:solidFill>
              </a:rPr>
              <a:t>Специјални педагози</a:t>
            </a:r>
          </a:p>
          <a:p>
            <a:r>
              <a:rPr lang="sr-Cyrl-RS" dirty="0" err="1">
                <a:solidFill>
                  <a:schemeClr val="tx1"/>
                </a:solidFill>
              </a:rPr>
              <a:t>Едукатори</a:t>
            </a:r>
            <a:r>
              <a:rPr lang="sr-Cyrl-R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860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769CA-8900-40F0-AFA4-F691BFDD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Како се програм реализује?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0A9B7-8ED3-46DF-A4E5-4BDAF0119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Доминантно се ради на терену</a:t>
            </a:r>
          </a:p>
          <a:p>
            <a:r>
              <a:rPr lang="sr-Cyrl-RS" dirty="0">
                <a:solidFill>
                  <a:schemeClr val="tx1"/>
                </a:solidFill>
              </a:rPr>
              <a:t>Индивидуални и групни рад</a:t>
            </a:r>
          </a:p>
          <a:p>
            <a:r>
              <a:rPr lang="sr-Cyrl-RS" dirty="0">
                <a:solidFill>
                  <a:schemeClr val="tx1"/>
                </a:solidFill>
              </a:rPr>
              <a:t>Сарадња са школама, ПУ, здравственим установама, и другим институцијама и организацијама у заједници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6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02C40-741F-4A2E-B22F-937B59575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Активности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246E3-9563-4A7D-9420-8A2A57E3C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Психо-социјална подршка</a:t>
            </a:r>
          </a:p>
          <a:p>
            <a:r>
              <a:rPr lang="sr-Cyrl-RS" dirty="0">
                <a:solidFill>
                  <a:schemeClr val="tx1"/>
                </a:solidFill>
              </a:rPr>
              <a:t>Едукативне активности</a:t>
            </a:r>
          </a:p>
          <a:p>
            <a:r>
              <a:rPr lang="sr-Cyrl-RS" dirty="0">
                <a:solidFill>
                  <a:schemeClr val="tx1"/>
                </a:solidFill>
              </a:rPr>
              <a:t>Радионице за децу и родитеље</a:t>
            </a:r>
          </a:p>
          <a:p>
            <a:r>
              <a:rPr lang="sr-Cyrl-RS" dirty="0">
                <a:solidFill>
                  <a:schemeClr val="tx1"/>
                </a:solidFill>
              </a:rPr>
              <a:t>Заступање и заговарање</a:t>
            </a:r>
          </a:p>
          <a:p>
            <a:r>
              <a:rPr lang="sr-Cyrl-RS" dirty="0">
                <a:solidFill>
                  <a:schemeClr val="tx1"/>
                </a:solidFill>
              </a:rPr>
              <a:t>Материјална подршка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291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8"/>
          <p:cNvSpPr txBox="1">
            <a:spLocks noGrp="1"/>
          </p:cNvSpPr>
          <p:nvPr>
            <p:ph type="title"/>
          </p:nvPr>
        </p:nvSpPr>
        <p:spPr>
          <a:xfrm>
            <a:off x="1981200" y="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/>
          <a:p>
            <a:pPr algn="ctr"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sr-Latn-RS"/>
              <a:t>Aktivnosti FSP-a</a:t>
            </a:r>
            <a:endParaRPr/>
          </a:p>
        </p:txBody>
      </p:sp>
      <p:grpSp>
        <p:nvGrpSpPr>
          <p:cNvPr id="385" name="Google Shape;385;p38"/>
          <p:cNvGrpSpPr/>
          <p:nvPr/>
        </p:nvGrpSpPr>
        <p:grpSpPr>
          <a:xfrm>
            <a:off x="3166267" y="397152"/>
            <a:ext cx="7433801" cy="5751978"/>
            <a:chOff x="3163" y="7546"/>
            <a:chExt cx="5855" cy="4554"/>
          </a:xfrm>
        </p:grpSpPr>
        <p:sp>
          <p:nvSpPr>
            <p:cNvPr id="386" name="Google Shape;386;p38"/>
            <p:cNvSpPr/>
            <p:nvPr/>
          </p:nvSpPr>
          <p:spPr>
            <a:xfrm>
              <a:off x="4610" y="8782"/>
              <a:ext cx="2966" cy="2230"/>
            </a:xfrm>
            <a:prstGeom prst="ellipse">
              <a:avLst/>
            </a:prstGeom>
            <a:solidFill>
              <a:srgbClr val="5CC5E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7030A0"/>
                </a:buClr>
                <a:buSzPts val="2000"/>
              </a:pPr>
              <a:r>
                <a:rPr lang="sr-Latn-RS" sz="2000">
                  <a:solidFill>
                    <a:srgbClr val="7030A0"/>
                  </a:solidFill>
                  <a:latin typeface="Arial"/>
                  <a:ea typeface="Arial"/>
                  <a:cs typeface="Arial"/>
                  <a:sym typeface="Arial"/>
                </a:rPr>
                <a:t>Porodica</a:t>
              </a:r>
              <a:endParaRPr sz="20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38"/>
            <p:cNvSpPr/>
            <p:nvPr/>
          </p:nvSpPr>
          <p:spPr>
            <a:xfrm>
              <a:off x="5387" y="9274"/>
              <a:ext cx="1553" cy="1115"/>
            </a:xfrm>
            <a:prstGeom prst="ellipse">
              <a:avLst/>
            </a:prstGeom>
            <a:solidFill>
              <a:srgbClr val="D4EDFA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2000"/>
              </a:pPr>
              <a:endParaRPr sz="20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>
                <a:buClr>
                  <a:srgbClr val="7030A0"/>
                </a:buClr>
                <a:buSzPts val="2000"/>
              </a:pPr>
              <a:r>
                <a:rPr lang="sr-Latn-RS" sz="2000" b="1" dirty="0">
                  <a:solidFill>
                    <a:srgbClr val="7030A0"/>
                  </a:solidFill>
                  <a:latin typeface="Arial"/>
                  <a:ea typeface="Arial"/>
                  <a:cs typeface="Arial"/>
                  <a:sym typeface="Arial"/>
                </a:rPr>
                <a:t>Dete</a:t>
              </a:r>
              <a:endParaRPr sz="2000" b="1" dirty="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38"/>
            <p:cNvSpPr/>
            <p:nvPr/>
          </p:nvSpPr>
          <p:spPr>
            <a:xfrm>
              <a:off x="3552" y="8510"/>
              <a:ext cx="1551" cy="1102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chemeClr val="lt1"/>
                </a:buClr>
                <a:buSzPts val="1600"/>
              </a:pPr>
              <a:r>
                <a:rPr lang="sr-Latn-R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Edukativna podrška</a:t>
              </a:r>
              <a:endParaRPr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38"/>
            <p:cNvSpPr/>
            <p:nvPr/>
          </p:nvSpPr>
          <p:spPr>
            <a:xfrm>
              <a:off x="3407" y="9319"/>
              <a:ext cx="1696" cy="1156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FFFFFF"/>
                </a:buClr>
                <a:buSzPts val="1600"/>
              </a:pPr>
              <a:r>
                <a:rPr lang="sr-Latn-RS" sz="16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Podrška u poboljšanju  životnih uslova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38"/>
            <p:cNvSpPr/>
            <p:nvPr/>
          </p:nvSpPr>
          <p:spPr>
            <a:xfrm>
              <a:off x="3973" y="10228"/>
              <a:ext cx="1415" cy="976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lt1"/>
                </a:buClr>
                <a:buSzPts val="1600"/>
              </a:pPr>
              <a:r>
                <a:rPr lang="sr-Latn-R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Pravna podrška</a:t>
              </a:r>
              <a:endParaRPr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38"/>
            <p:cNvSpPr/>
            <p:nvPr/>
          </p:nvSpPr>
          <p:spPr>
            <a:xfrm>
              <a:off x="5089" y="10716"/>
              <a:ext cx="1557" cy="976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lt1"/>
                </a:buClr>
                <a:buSzPts val="1600"/>
              </a:pPr>
              <a:r>
                <a:rPr lang="sr-Latn-R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Ekonomsko osnaživanje</a:t>
              </a:r>
              <a:endParaRPr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38"/>
            <p:cNvSpPr/>
            <p:nvPr/>
          </p:nvSpPr>
          <p:spPr>
            <a:xfrm>
              <a:off x="6274" y="10659"/>
              <a:ext cx="1332" cy="976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lt1"/>
                </a:buClr>
                <a:buSzPts val="1600"/>
              </a:pPr>
              <a:r>
                <a:rPr lang="sr-Latn-R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Podrška roditeljima</a:t>
              </a:r>
              <a:endParaRPr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38"/>
            <p:cNvSpPr/>
            <p:nvPr/>
          </p:nvSpPr>
          <p:spPr>
            <a:xfrm>
              <a:off x="7157" y="9199"/>
              <a:ext cx="1861" cy="977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FFFFFF"/>
                </a:buClr>
                <a:buSzPts val="1600"/>
              </a:pPr>
              <a:r>
                <a:rPr lang="sr-Latn-RS" sz="16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Psihosocijalna podrška</a:t>
              </a:r>
              <a:endParaRPr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38"/>
            <p:cNvSpPr/>
            <p:nvPr/>
          </p:nvSpPr>
          <p:spPr>
            <a:xfrm>
              <a:off x="6940" y="8442"/>
              <a:ext cx="1576" cy="914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dk1"/>
                </a:buClr>
                <a:buSzPts val="800"/>
              </a:pPr>
              <a:endParaRPr sz="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>
                <a:buClr>
                  <a:schemeClr val="dk1"/>
                </a:buClr>
                <a:buSzPts val="800"/>
              </a:pPr>
              <a:endParaRPr sz="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>
                <a:buClr>
                  <a:srgbClr val="FFFFFF"/>
                </a:buClr>
                <a:buSzPts val="1600"/>
              </a:pPr>
              <a:r>
                <a:rPr lang="sr-Latn-RS" sz="16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Materijalna podrška</a:t>
              </a:r>
              <a:endParaRPr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38"/>
            <p:cNvSpPr/>
            <p:nvPr/>
          </p:nvSpPr>
          <p:spPr>
            <a:xfrm>
              <a:off x="5957" y="8024"/>
              <a:ext cx="1407" cy="973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lt1"/>
                </a:buClr>
                <a:buSzPts val="1600"/>
              </a:pPr>
              <a:r>
                <a:rPr lang="sr-Latn-R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Kulturno – rekreativne aktivnosti</a:t>
              </a:r>
              <a:endParaRPr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38"/>
            <p:cNvSpPr/>
            <p:nvPr/>
          </p:nvSpPr>
          <p:spPr>
            <a:xfrm>
              <a:off x="4514" y="8024"/>
              <a:ext cx="1574" cy="973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chemeClr val="lt1"/>
                </a:buClr>
                <a:buSzPts val="1600"/>
              </a:pPr>
              <a:r>
                <a:rPr lang="sr-Latn-RS" sz="16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Zdravstvena podrška</a:t>
              </a:r>
              <a:endParaRPr sz="1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97" name="Google Shape;397;p38"/>
            <p:cNvCxnSpPr/>
            <p:nvPr/>
          </p:nvCxnSpPr>
          <p:spPr>
            <a:xfrm>
              <a:off x="3406" y="7781"/>
              <a:ext cx="1" cy="4319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398" name="Google Shape;398;p38"/>
            <p:cNvCxnSpPr/>
            <p:nvPr/>
          </p:nvCxnSpPr>
          <p:spPr>
            <a:xfrm>
              <a:off x="3163" y="7772"/>
              <a:ext cx="5082" cy="1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399" name="Google Shape;399;p38"/>
            <p:cNvCxnSpPr/>
            <p:nvPr/>
          </p:nvCxnSpPr>
          <p:spPr>
            <a:xfrm>
              <a:off x="8629" y="7546"/>
              <a:ext cx="1" cy="4319"/>
            </a:xfrm>
            <a:prstGeom prst="straightConnector1">
              <a:avLst/>
            </a:prstGeom>
            <a:noFill/>
            <a:ln>
              <a:noFill/>
            </a:ln>
          </p:spPr>
        </p:cxnSp>
        <p:cxnSp>
          <p:nvCxnSpPr>
            <p:cNvPr id="400" name="Google Shape;400;p38"/>
            <p:cNvCxnSpPr/>
            <p:nvPr/>
          </p:nvCxnSpPr>
          <p:spPr>
            <a:xfrm>
              <a:off x="3552" y="12072"/>
              <a:ext cx="5082" cy="1"/>
            </a:xfrm>
            <a:prstGeom prst="straightConnector1">
              <a:avLst/>
            </a:prstGeom>
            <a:noFill/>
            <a:ln>
              <a:noFill/>
            </a:ln>
          </p:spPr>
        </p:cxnSp>
        <p:sp>
          <p:nvSpPr>
            <p:cNvPr id="401" name="Google Shape;401;p38"/>
            <p:cNvSpPr/>
            <p:nvPr/>
          </p:nvSpPr>
          <p:spPr>
            <a:xfrm>
              <a:off x="7044" y="10036"/>
              <a:ext cx="1703" cy="976"/>
            </a:xfrm>
            <a:prstGeom prst="ellipse">
              <a:avLst/>
            </a:prstGeom>
            <a:solidFill>
              <a:srgbClr val="009EE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FFFFFF"/>
                </a:buClr>
                <a:buSzPts val="1600"/>
              </a:pPr>
              <a:r>
                <a:rPr lang="sr-Latn-RS" sz="16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Zagovaranje dečijih prava i odgovornosti</a:t>
              </a:r>
              <a:endParaRPr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2" name="Google Shape;402;p38"/>
          <p:cNvSpPr/>
          <p:nvPr/>
        </p:nvSpPr>
        <p:spPr>
          <a:xfrm>
            <a:off x="3452814" y="193676"/>
            <a:ext cx="7032625" cy="720725"/>
          </a:xfrm>
          <a:prstGeom prst="rect">
            <a:avLst/>
          </a:prstGeom>
          <a:solidFill>
            <a:srgbClr val="EC740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38"/>
          <p:cNvSpPr txBox="1"/>
          <p:nvPr/>
        </p:nvSpPr>
        <p:spPr>
          <a:xfrm>
            <a:off x="3733800" y="274638"/>
            <a:ext cx="6629400" cy="563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chemeClr val="lt1"/>
              </a:buClr>
              <a:buSzPts val="3200"/>
            </a:pPr>
            <a:r>
              <a:rPr lang="sr-Latn-RS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Oblasti rada sa porodicom</a:t>
            </a:r>
            <a:endParaRPr sz="3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1CEDC-1461-44D5-BE54-AAFA5802D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D863A-04A9-440D-BBD8-F842D97C0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>
                <a:solidFill>
                  <a:schemeClr val="tx1"/>
                </a:solidFill>
              </a:rPr>
              <a:t>Породице могу бити у програму 12 до 18 месеци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Постоји праћење и када се програм заврши (због евентуалне регресије)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Превенција издвајања деце из породице преко 95%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010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47707-C59E-4459-B59D-C8F0E8D14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Свратиште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CE175-7BF1-4E92-8860-9500E498B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>
                <a:solidFill>
                  <a:schemeClr val="tx1"/>
                </a:solidFill>
              </a:rPr>
              <a:t>Дневна услуга у заједници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Реализује се у оквиру цивилног сектора, а од пре неколико година постоји и радна јединица у оквиру Прихватилишта за децу у Београду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Ту деца имају структуриране активности, могу да једу, да се окупају, да се пресвуку да ураде домаћи, да се друже и сл.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Услуга подразумева и рад са родитељима, на терену ( у насељу где деца живе)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029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FE813-3720-4B36-B06A-7F727CE32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Породична конференција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BD0D8D0-41ED-4B6C-B49A-51444FD3AB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7" y="238942"/>
            <a:ext cx="8322733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Породичне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конференције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све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учесталији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начин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решавања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породичних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проблема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Холандији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Швајцарској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Немачкој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Новом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Зеланду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а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од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2012.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нас</a:t>
            </a:r>
            <a:r>
              <a:rPr lang="sr-Cyrl-RS" altLang="en-US" sz="2400" dirty="0">
                <a:solidFill>
                  <a:schemeClr val="tx1"/>
                </a:solidFill>
                <a:latin typeface="+mj-lt"/>
              </a:rPr>
              <a:t> се примењује овај приступ у раду. 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Ради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заправо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о</a:t>
            </a:r>
            <a:r>
              <a:rPr kumimoji="0" lang="sr-Cyrl-R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старој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пракси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Абориџ</a:t>
            </a:r>
            <a:r>
              <a:rPr kumimoji="0" lang="sr-Cyrl-R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Новом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Зеланду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проблеме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решавају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свим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члановима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укључују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све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људе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из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околине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како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би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нашло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најбоље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решење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 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Овај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вид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рада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Новом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Зеланду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ушао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је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закон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Удружење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ступа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контакт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позива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све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људе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које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има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поверење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Најчешће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то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разредне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старешине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суседи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лекари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спортски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тренери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пријатељи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кумови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... </a:t>
            </a:r>
          </a:p>
        </p:txBody>
      </p:sp>
    </p:spTree>
    <p:extLst>
      <p:ext uri="{BB962C8B-B14F-4D97-AF65-F5344CB8AC3E}">
        <p14:creationId xmlns:p14="http://schemas.microsoft.com/office/powerpoint/2010/main" val="2039622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AB381-6E84-4D2B-94B3-D4DFD28CA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50922-04D3-4DF3-983F-2B49FEBDE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dirty="0">
                <a:solidFill>
                  <a:schemeClr val="tx1"/>
                </a:solidFill>
              </a:rPr>
              <a:t>Ко су деца без родитељског старања?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Тренутно их је у Србији скоро 6.000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Разлози издвајања из породице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sr-Cyrl-RS" sz="2400" dirty="0">
                <a:solidFill>
                  <a:schemeClr val="tx1"/>
                </a:solidFill>
              </a:rPr>
              <a:t>Занемаривање, злостављање, насиље у породици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Концепт најбољих интереса детета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Улога државних институција у заштити деце</a:t>
            </a:r>
          </a:p>
          <a:p>
            <a:r>
              <a:rPr lang="sr-Cyrl-RS" sz="2400" dirty="0">
                <a:solidFill>
                  <a:schemeClr val="tx1"/>
                </a:solidFill>
              </a:rPr>
              <a:t>Улога ОЦД у бризи о деци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231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56CC6-51AE-4FA4-A910-046250D0D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Услуге подршке за младе који излазе или су изашли из алтернативне бриге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B9F1C-99D9-4AC0-823A-77B1066B4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Пружају их углавном ОЦД</a:t>
            </a:r>
          </a:p>
          <a:p>
            <a:r>
              <a:rPr lang="sr-Cyrl-RS" dirty="0">
                <a:solidFill>
                  <a:schemeClr val="tx1"/>
                </a:solidFill>
              </a:rPr>
              <a:t>У установама се делимично спроводе програми припреме за излазак</a:t>
            </a:r>
          </a:p>
          <a:p>
            <a:r>
              <a:rPr lang="sr-Cyrl-RS" dirty="0">
                <a:solidFill>
                  <a:schemeClr val="tx1"/>
                </a:solidFill>
              </a:rPr>
              <a:t>Ови програми подразумевају подршку у развијању животних вештина, проналажења посла, </a:t>
            </a:r>
          </a:p>
          <a:p>
            <a:r>
              <a:rPr lang="sr-Cyrl-RS" dirty="0">
                <a:solidFill>
                  <a:schemeClr val="tx1"/>
                </a:solidFill>
              </a:rPr>
              <a:t>Активности: психо-социјална подршка, индивидуални и групни рад са младима, обуке, курсеви, радионице, сарадња са послодавцима и др.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https://sos-decijasela.rs/nasi-programi/program-jaki-mladi-socijalna-inkluzija-i-ekonomska-odrzivost-mladih-u-riziku/</a:t>
            </a:r>
            <a:r>
              <a:rPr lang="sr-Cyrl-R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604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456B6-F831-4D22-9A5C-CA0B8BCAA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/>
              <a:t>Питања ???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89E1E-6898-49C4-83B0-005074779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600" b="1" dirty="0"/>
              <a:t>ХВАЛА НА ПАЖЊИ!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57492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C9BA1-2BBA-4872-9AEC-5CC35BCA0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Дете без родитељског старања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6BCFC-BF50-4E6F-B290-A701DD422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1" i="0" u="none" strike="noStrike" dirty="0">
                <a:solidFill>
                  <a:srgbClr val="000000"/>
                </a:solidFill>
                <a:effectLst/>
                <a:latin typeface="+mj-lt"/>
              </a:rPr>
              <a:t>Сва деца имају родитеље, што значи да имају корене, порекло, генетске диспозиције, искуство рођења, породичну историју и друго;</a:t>
            </a:r>
            <a:endParaRPr lang="ru-RU" sz="1800" b="1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1" u="sng" strike="noStrike" dirty="0">
                <a:solidFill>
                  <a:srgbClr val="000000"/>
                </a:solidFill>
                <a:effectLst/>
                <a:latin typeface="+mj-lt"/>
              </a:rPr>
              <a:t>Дететом без родитељског старања у смислу закона сматра се</a:t>
            </a:r>
            <a:r>
              <a:rPr lang="ru-RU" sz="1800" b="0" i="1" u="none" strike="noStrike" dirty="0">
                <a:solidFill>
                  <a:srgbClr val="000000"/>
                </a:solidFill>
                <a:effectLst/>
                <a:latin typeface="+mj-lt"/>
              </a:rPr>
              <a:t>: </a:t>
            </a: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+mj-lt"/>
              </a:rPr>
              <a:t>дете које нема живе родитеље, </a:t>
            </a: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+mj-lt"/>
              </a:rPr>
              <a:t>дете чији су родитељи непознати или је непознато њихово боравиште, </a:t>
            </a: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+mj-lt"/>
              </a:rPr>
              <a:t>дете чији су родитељи потпуно лишени родитељског права односно пословне способности, </a:t>
            </a: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+mj-lt"/>
              </a:rPr>
              <a:t>дете чији родитељи још нису стекли пословну способност, </a:t>
            </a: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+mj-lt"/>
              </a:rPr>
              <a:t>дете чији су родитељи лишени права на чување и подизање односно васпитавање детета и </a:t>
            </a: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+mj-lt"/>
              </a:rPr>
              <a:t>дете чији се родитељи не старају о детету или се старају о детету на неодговарајући начин. (Породични закон Републике Србије из 2005. у члану 113, став 3)</a:t>
            </a:r>
            <a:endParaRPr lang="ru-RU" sz="1800" b="0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pPr algn="just"/>
            <a:br>
              <a:rPr lang="ru-RU" b="0" dirty="0">
                <a:effectLst/>
                <a:latin typeface="+mj-lt"/>
              </a:rPr>
            </a:b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8577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6662D-9518-401D-8F34-F68E28610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„Gatekeeping“</a:t>
            </a:r>
            <a:r>
              <a:rPr lang="sr-Cyrl-RS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политика 1</a:t>
            </a:r>
            <a:br>
              <a:rPr lang="sr-Cyrl-RS" dirty="0">
                <a:effectLst/>
              </a:rPr>
            </a:br>
            <a:br>
              <a:rPr lang="sr-Cyrl-R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818FA-DAA0-49FC-93AE-0D9473BED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Шта подразумева политика „чувања улаза“?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Ко је примењује – све институције, организације, установе укључене у систем бриге о деци. Свака од њих има своје ингеренције и мандат, с тим да ни укљученост у процес подршке да дете остане у биолошкој породици није исти за све. 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ЦСР има најзначајнију улогу у овом процесу, али неке друге организације кроз своје нпр.превентивне програме доприносе испуњењу циљева које овај приступ подразумева.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92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21E0-01A2-42EF-80EF-CA75CDE62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„Gatekeeping“</a:t>
            </a:r>
            <a:r>
              <a:rPr lang="sr-Cyrl-RS" sz="3600" b="0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политика </a:t>
            </a: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orbel" panose="020B0503020204020204" pitchFamily="34" charset="0"/>
              </a:rPr>
              <a:t>2</a:t>
            </a:r>
            <a:br>
              <a:rPr lang="sr-Cyrl-RS" b="0" dirty="0">
                <a:effectLst/>
              </a:rPr>
            </a:br>
            <a:br>
              <a:rPr lang="sr-Cyrl-R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B66FD-2FB1-424F-AC05-BD37FD4F9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Такође је значајно радити са породицом када је дете измештено како би се кроз подршку оснажила да поново преузме бригу о детету (уколико је могуће);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400" b="0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pPr algn="just"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Уколико се дете врати у биолошку породицу неопходно је даље радити са њима на очувању/унапређењу капацитета родитеља да брину о детету како би се избегло поновно издвајање.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pPr algn="just"/>
            <a:br>
              <a:rPr lang="ru-RU" sz="2400" b="0" dirty="0">
                <a:effectLst/>
                <a:latin typeface="+mj-lt"/>
              </a:rPr>
            </a:b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0826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684F8-1CB3-454E-BE8A-A70B9C5C3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Алтернативно старање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5202C-324B-4183-9F06-17951E04A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Усвојење 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pPr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Поверавање детета другој породици (сродничкој и сл., уз или без старатељства)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pPr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Хранитељство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pPr rtl="0" fontAlgn="base">
              <a:spcBef>
                <a:spcPts val="108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+mj-lt"/>
              </a:rPr>
              <a:t>Институционални смештај</a:t>
            </a:r>
            <a:endParaRPr lang="ru-RU" sz="2400" b="0" i="0" u="none" strike="noStrike" dirty="0">
              <a:solidFill>
                <a:srgbClr val="B96C11"/>
              </a:solidFill>
              <a:effectLst/>
              <a:latin typeface="+mj-lt"/>
            </a:endParaRPr>
          </a:p>
          <a:p>
            <a:br>
              <a:rPr lang="ru-RU" sz="2400" b="0" dirty="0">
                <a:effectLst/>
                <a:latin typeface="+mj-lt"/>
              </a:rPr>
            </a:b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5375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7685-7299-45DA-A4B6-47A82DF8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Превенција издвајања деце из породице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BC037-ABAC-4CC3-848A-B92808DD6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Нема довољно развијених програма превенције</a:t>
            </a:r>
          </a:p>
          <a:p>
            <a:r>
              <a:rPr lang="sr-Cyrl-RS" dirty="0">
                <a:solidFill>
                  <a:schemeClr val="tx1"/>
                </a:solidFill>
              </a:rPr>
              <a:t>У цивилном сектору постоје повремено, углавном пројектно услуге које се пружају</a:t>
            </a:r>
          </a:p>
          <a:p>
            <a:r>
              <a:rPr lang="sr-Cyrl-RS" dirty="0">
                <a:solidFill>
                  <a:schemeClr val="tx1"/>
                </a:solidFill>
              </a:rPr>
              <a:t>Изазов – неизвесност пројекта, када се заврши обично се прекида са активностима и породица остаје без подршке</a:t>
            </a:r>
          </a:p>
          <a:p>
            <a:r>
              <a:rPr lang="sr-Cyrl-RS" dirty="0">
                <a:solidFill>
                  <a:schemeClr val="tx1"/>
                </a:solidFill>
              </a:rPr>
              <a:t>Постоје програми: Јачање породице, Породични сарадник, свратиште за децу у уличној ситуацији</a:t>
            </a:r>
          </a:p>
          <a:p>
            <a:r>
              <a:rPr lang="sr-Cyrl-RS" dirty="0">
                <a:solidFill>
                  <a:schemeClr val="tx1"/>
                </a:solidFill>
              </a:rPr>
              <a:t>Генерално недостају програми подршке</a:t>
            </a:r>
          </a:p>
          <a:p>
            <a:r>
              <a:rPr lang="sr-Cyrl-RS" dirty="0">
                <a:solidFill>
                  <a:schemeClr val="tx1"/>
                </a:solidFill>
              </a:rPr>
              <a:t>Такође, када дође до издвајања детета из породице нема програма који би радили интензивно са породицом како би се оснажила да поново преузме бригу о свом детету.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4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DFB68-6788-4B73-ABEB-2FC1FFD41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Услуга „Јачање породице“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0B690-9A53-4AE5-9F7D-7FEBA9DA1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b="1" i="0" u="sng" dirty="0">
                <a:solidFill>
                  <a:srgbClr val="000000"/>
                </a:solidFill>
                <a:effectLst/>
                <a:latin typeface="+mj-lt"/>
              </a:rPr>
              <a:t>ЦИЉ ПРОГРАМА:</a:t>
            </a:r>
          </a:p>
          <a:p>
            <a:pPr algn="just"/>
            <a:r>
              <a:rPr lang="sr-Cyrl-RS" sz="2400" dirty="0">
                <a:solidFill>
                  <a:srgbClr val="000000"/>
                </a:solidFill>
                <a:latin typeface="+mj-lt"/>
              </a:rPr>
              <a:t>Да подржи здраво одрастање детета у породици да мобилише снаге породице и повеже је </a:t>
            </a:r>
            <a:r>
              <a:rPr lang="sr-Cyrl-RS" sz="2400" dirty="0" err="1">
                <a:solidFill>
                  <a:srgbClr val="000000"/>
                </a:solidFill>
                <a:latin typeface="+mj-lt"/>
              </a:rPr>
              <a:t>саа</a:t>
            </a:r>
            <a:r>
              <a:rPr lang="sr-Cyrl-RS" sz="2400" dirty="0">
                <a:solidFill>
                  <a:srgbClr val="000000"/>
                </a:solidFill>
                <a:latin typeface="+mj-lt"/>
              </a:rPr>
              <a:t> услугама које се баве децом и породицом у локалној заједници. </a:t>
            </a:r>
            <a:endParaRPr lang="en-US" sz="2400" b="0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5671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E8AC1-269E-4603-BD43-4BE953DF8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Задаци програма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4E3AD2-0887-4F5E-9EC0-C2F127DF80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8" y="1162272"/>
            <a:ext cx="793166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Задовољити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индивидуалне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потребе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детета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бригом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заштитом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подршком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Повећати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снагу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детета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мобилисати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постојеће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дечје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породичне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ресурсе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Очувати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подстицати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самостално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функционисање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детета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породице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у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највећој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могућој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мери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</a:t>
            </a:r>
            <a:endParaRPr kumimoji="0" lang="sr-Cyrl-R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Спречавање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и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смањење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негативних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ефеката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неповољних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животних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услова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животних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ситуација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63917408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376</TotalTime>
  <Words>1075</Words>
  <Application>Microsoft Office PowerPoint</Application>
  <PresentationFormat>Widescreen</PresentationFormat>
  <Paragraphs>129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Corbel</vt:lpstr>
      <vt:lpstr>Wingdings 2</vt:lpstr>
      <vt:lpstr>Frame</vt:lpstr>
      <vt:lpstr>Деца без родитељског старања</vt:lpstr>
      <vt:lpstr>PowerPoint Presentation</vt:lpstr>
      <vt:lpstr>Дете без родитељског старања</vt:lpstr>
      <vt:lpstr>„Gatekeeping“политика 1  </vt:lpstr>
      <vt:lpstr>„Gatekeeping“политика 2  </vt:lpstr>
      <vt:lpstr>Алтернативно старање</vt:lpstr>
      <vt:lpstr>Превенција издвајања деце из породице</vt:lpstr>
      <vt:lpstr>Услуга „Јачање породице“</vt:lpstr>
      <vt:lpstr>Задаци програма</vt:lpstr>
      <vt:lpstr>Задаци програма</vt:lpstr>
      <vt:lpstr>PowerPoint Presentation</vt:lpstr>
      <vt:lpstr>PowerPoint Presentation</vt:lpstr>
      <vt:lpstr>Ко ради у овом програму?</vt:lpstr>
      <vt:lpstr>Како се програм реализује?</vt:lpstr>
      <vt:lpstr>Активности </vt:lpstr>
      <vt:lpstr>Aktivnosti FSP-a</vt:lpstr>
      <vt:lpstr>PowerPoint Presentation</vt:lpstr>
      <vt:lpstr>Свратиште </vt:lpstr>
      <vt:lpstr>Породична конференција</vt:lpstr>
      <vt:lpstr>Услуге подршке за младе који излазе или су изашли из алтернативне бриге</vt:lpstr>
      <vt:lpstr>Питања 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Деца без родитељског старања</dc:title>
  <dc:creator>Korisnik</dc:creator>
  <cp:lastModifiedBy>Korisnik</cp:lastModifiedBy>
  <cp:revision>22</cp:revision>
  <dcterms:created xsi:type="dcterms:W3CDTF">2024-11-04T09:47:35Z</dcterms:created>
  <dcterms:modified xsi:type="dcterms:W3CDTF">2024-11-07T19:21:36Z</dcterms:modified>
</cp:coreProperties>
</file>