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14" r:id="rId3"/>
    <p:sldId id="258" r:id="rId4"/>
    <p:sldId id="263" r:id="rId5"/>
    <p:sldId id="345" r:id="rId6"/>
    <p:sldId id="346" r:id="rId7"/>
    <p:sldId id="284" r:id="rId8"/>
    <p:sldId id="259" r:id="rId9"/>
    <p:sldId id="260" r:id="rId10"/>
    <p:sldId id="261" r:id="rId11"/>
    <p:sldId id="328" r:id="rId12"/>
    <p:sldId id="329" r:id="rId13"/>
    <p:sldId id="330" r:id="rId14"/>
    <p:sldId id="358" r:id="rId15"/>
    <p:sldId id="357" r:id="rId16"/>
    <p:sldId id="332" r:id="rId17"/>
    <p:sldId id="353" r:id="rId18"/>
    <p:sldId id="331" r:id="rId19"/>
    <p:sldId id="333" r:id="rId20"/>
    <p:sldId id="335" r:id="rId21"/>
    <p:sldId id="287" r:id="rId22"/>
    <p:sldId id="288" r:id="rId23"/>
    <p:sldId id="359" r:id="rId24"/>
    <p:sldId id="289" r:id="rId25"/>
    <p:sldId id="336" r:id="rId26"/>
    <p:sldId id="354" r:id="rId27"/>
    <p:sldId id="355" r:id="rId28"/>
    <p:sldId id="291" r:id="rId29"/>
    <p:sldId id="338" r:id="rId30"/>
    <p:sldId id="339" r:id="rId31"/>
    <p:sldId id="292" r:id="rId32"/>
    <p:sldId id="340" r:id="rId33"/>
    <p:sldId id="341" r:id="rId34"/>
    <p:sldId id="294" r:id="rId35"/>
    <p:sldId id="356" r:id="rId36"/>
    <p:sldId id="296" r:id="rId37"/>
    <p:sldId id="305" r:id="rId38"/>
    <p:sldId id="342" r:id="rId39"/>
    <p:sldId id="297" r:id="rId40"/>
    <p:sldId id="298" r:id="rId41"/>
    <p:sldId id="348" r:id="rId42"/>
    <p:sldId id="299" r:id="rId43"/>
    <p:sldId id="300" r:id="rId44"/>
    <p:sldId id="301" r:id="rId45"/>
    <p:sldId id="302" r:id="rId46"/>
    <p:sldId id="351" r:id="rId47"/>
    <p:sldId id="303" r:id="rId48"/>
    <p:sldId id="295" r:id="rId49"/>
    <p:sldId id="349" r:id="rId50"/>
    <p:sldId id="304" r:id="rId51"/>
    <p:sldId id="343" r:id="rId52"/>
    <p:sldId id="352" r:id="rId53"/>
    <p:sldId id="308" r:id="rId54"/>
    <p:sldId id="309" r:id="rId55"/>
    <p:sldId id="310" r:id="rId56"/>
    <p:sldId id="311" r:id="rId57"/>
    <p:sldId id="312" r:id="rId58"/>
    <p:sldId id="344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9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5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1E01D6-1B61-4DE8-9F27-E37EF1014617}" type="datetimeFigureOut">
              <a:rPr lang="en-US" smtClean="0"/>
              <a:pPr/>
              <a:t>28-Nov-22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FBDD22-CD7D-4728-948E-68164798C9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6600" dirty="0"/>
              <a:t>REPREZENTATIVNOST I HOMOGENOST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err="1"/>
              <a:t>Osnovne</a:t>
            </a:r>
            <a:r>
              <a:rPr lang="en-US" altLang="en-US" dirty="0"/>
              <a:t> </a:t>
            </a:r>
            <a:r>
              <a:rPr lang="en-US" altLang="en-US" dirty="0" err="1"/>
              <a:t>metrijske</a:t>
            </a:r>
            <a:r>
              <a:rPr lang="en-US" altLang="en-US" dirty="0"/>
              <a:t> </a:t>
            </a:r>
            <a:r>
              <a:rPr lang="en-US" altLang="en-US" dirty="0" err="1"/>
              <a:t>karakteristike</a:t>
            </a:r>
            <a:endParaRPr lang="sr-Latn-CS" altLang="en-US" dirty="0"/>
          </a:p>
          <a:p>
            <a:r>
              <a:rPr lang="sr-Latn-CS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njihovi</a:t>
            </a:r>
            <a:r>
              <a:rPr lang="en-US" altLang="en-US" dirty="0"/>
              <a:t> me</a:t>
            </a:r>
            <a:r>
              <a:rPr lang="sr-Latn-CS" altLang="en-US" dirty="0"/>
              <a:t>đusobni odnosi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34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Reprezentativnost</a:t>
            </a:r>
            <a:endParaRPr lang="en-GB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Kada govorimo o metrijskim karakteristikama testa, bitna nam je reprezentativnost stavki</a:t>
            </a:r>
          </a:p>
          <a:p>
            <a:pPr eaLnBrk="1" hangingPunct="1"/>
            <a:r>
              <a:rPr lang="de-DE" altLang="en-US" dirty="0" err="1"/>
              <a:t>Mer</a:t>
            </a:r>
            <a:r>
              <a:rPr lang="sr-Latn-RS" altLang="en-US" dirty="0"/>
              <a:t>e</a:t>
            </a:r>
            <a:r>
              <a:rPr lang="de-DE" altLang="en-US" dirty="0"/>
              <a:t> </a:t>
            </a:r>
            <a:r>
              <a:rPr lang="de-DE" altLang="en-US" dirty="0" err="1"/>
              <a:t>reprezentativnosti</a:t>
            </a:r>
            <a:r>
              <a:rPr lang="de-DE" altLang="en-US" dirty="0"/>
              <a:t> </a:t>
            </a:r>
            <a:r>
              <a:rPr lang="sr-Latn-RS" altLang="en-US" dirty="0"/>
              <a:t>ukazuju na stepen </a:t>
            </a:r>
            <a:r>
              <a:rPr lang="de-DE" altLang="en-US" dirty="0" err="1"/>
              <a:t>reprezentativnosti</a:t>
            </a:r>
            <a:r>
              <a:rPr lang="de-DE" altLang="en-US" dirty="0"/>
              <a:t> uzorka </a:t>
            </a:r>
            <a:r>
              <a:rPr lang="sr-Latn-RS" altLang="en-US" dirty="0"/>
              <a:t>stavki </a:t>
            </a:r>
            <a:r>
              <a:rPr lang="de-DE" altLang="en-US" dirty="0"/>
              <a:t>nek</a:t>
            </a:r>
            <a:r>
              <a:rPr lang="sr-Latn-CS" altLang="en-US" dirty="0"/>
              <a:t>og</a:t>
            </a:r>
            <a:r>
              <a:rPr lang="de-DE" altLang="en-US" dirty="0"/>
              <a:t> kompozitn</a:t>
            </a:r>
            <a:r>
              <a:rPr lang="sr-Latn-CS" altLang="en-US" dirty="0"/>
              <a:t>og</a:t>
            </a:r>
            <a:r>
              <a:rPr lang="de-DE" altLang="en-US" dirty="0"/>
              <a:t> mern</a:t>
            </a:r>
            <a:r>
              <a:rPr lang="sr-Latn-CS" altLang="en-US" dirty="0"/>
              <a:t>og</a:t>
            </a:r>
            <a:r>
              <a:rPr lang="de-DE" altLang="en-US" dirty="0"/>
              <a:t> instrument</a:t>
            </a:r>
            <a:r>
              <a:rPr lang="sr-Latn-CS" altLang="en-US" dirty="0"/>
              <a:t>a</a:t>
            </a:r>
            <a:r>
              <a:rPr lang="de-DE" altLang="en-US" dirty="0"/>
              <a:t> za univerzum svih </a:t>
            </a:r>
            <a:r>
              <a:rPr lang="sr-Latn-RS" altLang="en-US" dirty="0"/>
              <a:t>stavki </a:t>
            </a:r>
            <a:r>
              <a:rPr lang="de-DE" altLang="en-US" dirty="0"/>
              <a:t>koje imaju isti </a:t>
            </a:r>
            <a:r>
              <a:rPr lang="de-DE" altLang="en-US" dirty="0" err="1"/>
              <a:t>predmet</a:t>
            </a:r>
            <a:r>
              <a:rPr lang="de-DE" altLang="en-US" dirty="0"/>
              <a:t> </a:t>
            </a:r>
            <a:r>
              <a:rPr lang="de-DE" altLang="en-US" dirty="0" err="1"/>
              <a:t>merenja</a:t>
            </a:r>
            <a:endParaRPr lang="sr-Latn-RS" altLang="en-US" dirty="0"/>
          </a:p>
          <a:p>
            <a:r>
              <a:rPr lang="de-DE" altLang="en-US" dirty="0" err="1"/>
              <a:t>Većinu</a:t>
            </a:r>
            <a:r>
              <a:rPr lang="de-DE" altLang="en-US" dirty="0"/>
              <a:t> </a:t>
            </a:r>
            <a:r>
              <a:rPr lang="de-DE" altLang="en-US" dirty="0" err="1"/>
              <a:t>mera</a:t>
            </a:r>
            <a:r>
              <a:rPr lang="de-DE" altLang="en-US" dirty="0"/>
              <a:t> </a:t>
            </a:r>
            <a:r>
              <a:rPr lang="de-DE" altLang="en-US" dirty="0" err="1"/>
              <a:t>reprezentativnosti</a:t>
            </a:r>
            <a:r>
              <a:rPr lang="de-DE" altLang="en-US" dirty="0"/>
              <a:t> </a:t>
            </a:r>
            <a:r>
              <a:rPr lang="de-DE" altLang="en-US" dirty="0" err="1"/>
              <a:t>predložio</a:t>
            </a:r>
            <a:r>
              <a:rPr lang="de-DE" altLang="en-US" dirty="0"/>
              <a:t> je H. F. Kaiser</a:t>
            </a:r>
            <a:r>
              <a:rPr lang="sr-Latn-RS" altLang="en-US" dirty="0"/>
              <a:t> (neke sa saradnicima)</a:t>
            </a:r>
            <a:r>
              <a:rPr lang="de-DE" altLang="en-US" dirty="0"/>
              <a:t> na </a:t>
            </a:r>
            <a:r>
              <a:rPr lang="de-DE" altLang="en-US" dirty="0" err="1"/>
              <a:t>osnovu</a:t>
            </a:r>
            <a:r>
              <a:rPr lang="de-DE" altLang="en-US" dirty="0"/>
              <a:t> </a:t>
            </a:r>
            <a:r>
              <a:rPr lang="de-DE" altLang="en-US" dirty="0" err="1"/>
              <a:t>svoje</a:t>
            </a:r>
            <a:r>
              <a:rPr lang="de-DE" altLang="en-US" dirty="0"/>
              <a:t> </a:t>
            </a:r>
            <a:r>
              <a:rPr lang="de-DE" altLang="en-US" dirty="0" err="1"/>
              <a:t>operacionalizacije</a:t>
            </a:r>
            <a:r>
              <a:rPr lang="de-DE" altLang="en-US" dirty="0"/>
              <a:t> </a:t>
            </a:r>
            <a:r>
              <a:rPr lang="de-DE" altLang="en-US" dirty="0" err="1"/>
              <a:t>Gutmanove</a:t>
            </a:r>
            <a:r>
              <a:rPr lang="de-DE" altLang="en-US" dirty="0"/>
              <a:t> </a:t>
            </a:r>
            <a:r>
              <a:rPr lang="de-DE" altLang="en-US" dirty="0" err="1"/>
              <a:t>ima</a:t>
            </a:r>
            <a:r>
              <a:rPr lang="sr-Latn-RS" altLang="en-US" dirty="0"/>
              <a:t>ž</a:t>
            </a:r>
            <a:r>
              <a:rPr lang="de-DE" altLang="en-US" dirty="0"/>
              <a:t> </a:t>
            </a:r>
            <a:r>
              <a:rPr lang="de-DE" altLang="en-US" dirty="0" err="1"/>
              <a:t>teorije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10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KMO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repre</a:t>
            </a:r>
            <a:r>
              <a:rPr lang="sr-Latn-RS" dirty="0"/>
              <a:t>z</a:t>
            </a:r>
            <a:r>
              <a:rPr lang="en-US" dirty="0" err="1"/>
              <a:t>entativnosti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CS" altLang="en-US" dirty="0">
                    <a:cs typeface="Arial" charset="0"/>
                  </a:rPr>
                  <a:t>KMO – Kajzer-Mejer-Olkinova mera reprezentativnosti uzorka stavki (</a:t>
                </a:r>
                <a:r>
                  <a:rPr lang="sr-Latn-CS" altLang="en-US" dirty="0" err="1">
                    <a:cs typeface="Arial" charset="0"/>
                  </a:rPr>
                  <a:t>Kaiser</a:t>
                </a:r>
                <a:r>
                  <a:rPr lang="sr-Latn-CS" altLang="en-US" dirty="0">
                    <a:cs typeface="Arial" charset="0"/>
                  </a:rPr>
                  <a:t>, 1970)</a:t>
                </a:r>
                <a:endParaRPr lang="en-US" altLang="en-US" dirty="0">
                  <a:cs typeface="Arial" charset="0"/>
                </a:endParaRPr>
              </a:p>
              <a:p>
                <a:r>
                  <a:rPr lang="sr-Latn-CS" altLang="en-US" dirty="0"/>
                  <a:t>Osnovna ideja – neki uzorak stavki je to reprezentativniji što je broj stavki bliži beskonačnosti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r-Latn-R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sr-Latn-CS" altLang="en-US" baseline="-25000" dirty="0">
                  <a:latin typeface="Times New Roman" pitchFamily="18" charset="0"/>
                  <a:cs typeface="Arial" charset="0"/>
                </a:endParaRPr>
              </a:p>
              <a:p>
                <a:r>
                  <a:rPr lang="sr-Latn-CS" altLang="en-US" dirty="0">
                    <a:cs typeface="Arial" charset="0"/>
                  </a:rPr>
                  <a:t>a</a:t>
                </a:r>
                <a:r>
                  <a:rPr lang="sr-Latn-CS" altLang="en-US" baseline="30000" dirty="0">
                    <a:cs typeface="Arial" charset="0"/>
                  </a:rPr>
                  <a:t>2</a:t>
                </a:r>
                <a:r>
                  <a:rPr lang="sr-Latn-CS" altLang="en-US" baseline="-25000" dirty="0">
                    <a:cs typeface="Arial" charset="0"/>
                  </a:rPr>
                  <a:t>jk – </a:t>
                </a:r>
                <a:r>
                  <a:rPr lang="sr-Latn-CS" altLang="en-US" dirty="0">
                    <a:cs typeface="Arial" charset="0"/>
                  </a:rPr>
                  <a:t>vandijagonalni elementi matrice anti-</a:t>
                </a:r>
                <a:r>
                  <a:rPr lang="sr-Latn-CS" altLang="en-US" dirty="0" err="1">
                    <a:cs typeface="Arial" charset="0"/>
                  </a:rPr>
                  <a:t>imaž</a:t>
                </a:r>
                <a:r>
                  <a:rPr lang="sr-Latn-CS" altLang="en-US" dirty="0">
                    <a:cs typeface="Arial" charset="0"/>
                  </a:rPr>
                  <a:t> korelacija A</a:t>
                </a:r>
              </a:p>
              <a:p>
                <a:r>
                  <a:rPr lang="sr-Latn-CS" altLang="en-US" baseline="-25000" dirty="0">
                    <a:cs typeface="Arial" charset="0"/>
                  </a:rPr>
                  <a:t> </a:t>
                </a:r>
                <a:r>
                  <a:rPr lang="sr-Latn-CS" altLang="en-US" dirty="0">
                    <a:cs typeface="Arial" charset="0"/>
                  </a:rPr>
                  <a:t>r</a:t>
                </a:r>
                <a:r>
                  <a:rPr lang="sr-Latn-CS" altLang="en-US" baseline="30000" dirty="0">
                    <a:cs typeface="Arial" charset="0"/>
                  </a:rPr>
                  <a:t>2</a:t>
                </a:r>
                <a:r>
                  <a:rPr lang="sr-Latn-CS" altLang="en-US" baseline="-25000" dirty="0">
                    <a:cs typeface="Arial" charset="0"/>
                  </a:rPr>
                  <a:t>jk </a:t>
                </a:r>
                <a:r>
                  <a:rPr lang="en-US" altLang="en-US" dirty="0">
                    <a:cs typeface="Arial" charset="0"/>
                  </a:rPr>
                  <a:t>-</a:t>
                </a:r>
                <a:r>
                  <a:rPr lang="sr-Latn-CS" altLang="en-US" baseline="-25000" dirty="0">
                    <a:cs typeface="Arial" charset="0"/>
                  </a:rPr>
                  <a:t> </a:t>
                </a:r>
                <a:r>
                  <a:rPr lang="sr-Latn-CS" altLang="en-US" dirty="0">
                    <a:cs typeface="Arial" charset="0"/>
                  </a:rPr>
                  <a:t>vandijagonalni elementi matrice korelacija 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KMO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repre</a:t>
            </a:r>
            <a:r>
              <a:rPr lang="sr-Latn-RS" dirty="0"/>
              <a:t>z</a:t>
            </a:r>
            <a:r>
              <a:rPr lang="en-US" dirty="0" err="1"/>
              <a:t>entativnosti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r-Latn-R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224695"/>
              </p:ext>
            </p:extLst>
          </p:nvPr>
        </p:nvGraphicFramePr>
        <p:xfrm>
          <a:off x="914400" y="3048000"/>
          <a:ext cx="3200400" cy="3200399"/>
        </p:xfrm>
        <a:graphic>
          <a:graphicData uri="http://schemas.openxmlformats.org/drawingml/2006/table">
            <a:tbl>
              <a:tblPr/>
              <a:tblGrid>
                <a:gridCol w="75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707245"/>
              </p:ext>
            </p:extLst>
          </p:nvPr>
        </p:nvGraphicFramePr>
        <p:xfrm>
          <a:off x="5029200" y="3048000"/>
          <a:ext cx="3200401" cy="3200400"/>
        </p:xfrm>
        <a:graphic>
          <a:graphicData uri="http://schemas.openxmlformats.org/drawingml/2006/table">
            <a:tbl>
              <a:tblPr/>
              <a:tblGrid>
                <a:gridCol w="79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5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Triangle 5"/>
          <p:cNvSpPr/>
          <p:nvPr/>
        </p:nvSpPr>
        <p:spPr>
          <a:xfrm rot="10800000">
            <a:off x="1371600" y="3151908"/>
            <a:ext cx="2514600" cy="2563091"/>
          </a:xfrm>
          <a:prstGeom prst="rt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5562601" y="3124200"/>
            <a:ext cx="2514600" cy="2563091"/>
          </a:xfrm>
          <a:prstGeom prst="rt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KMO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repre</a:t>
            </a:r>
            <a:r>
              <a:rPr lang="sr-Latn-RS" dirty="0"/>
              <a:t>z</a:t>
            </a:r>
            <a:r>
              <a:rPr lang="en-US" dirty="0" err="1"/>
              <a:t>entativnosti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r-Latn-RS" sz="22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sr-Latn-R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2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sz="22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sz="22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sr-Latn-CS" altLang="en-US" baseline="-25000" dirty="0">
                  <a:latin typeface="Times New Roman" pitchFamily="18" charset="0"/>
                  <a:cs typeface="Arial" charset="0"/>
                </a:endParaRPr>
              </a:p>
              <a:p>
                <a:r>
                  <a:rPr lang="sr-Latn-RS" altLang="en-US" dirty="0">
                    <a:cs typeface="Arial" charset="0"/>
                  </a:rPr>
                  <a:t>Rekli smo da kako broj stavki teži beskonačnosti vandijagonalni elementi matrice </a:t>
                </a:r>
                <a:r>
                  <a:rPr lang="en-US" altLang="en-US" dirty="0">
                    <a:cs typeface="Arial" charset="0"/>
                  </a:rPr>
                  <a:t>anti-</a:t>
                </a:r>
                <a:r>
                  <a:rPr lang="en-US" altLang="en-US" dirty="0" err="1">
                    <a:cs typeface="Arial" charset="0"/>
                  </a:rPr>
                  <a:t>imaž</a:t>
                </a:r>
                <a:r>
                  <a:rPr lang="sr-Latn-RS" altLang="en-US" dirty="0">
                    <a:cs typeface="Arial" charset="0"/>
                  </a:rPr>
                  <a:t> </a:t>
                </a:r>
                <a:r>
                  <a:rPr lang="sr-Latn-RS" altLang="en-US" sz="2200" dirty="0">
                    <a:cs typeface="Arial" charset="0"/>
                  </a:rPr>
                  <a:t>korelacija</a:t>
                </a:r>
                <a:r>
                  <a:rPr lang="sr-Latn-RS" altLang="en-US" dirty="0">
                    <a:cs typeface="Arial" charset="0"/>
                  </a:rPr>
                  <a:t> teže nulama</a:t>
                </a:r>
              </a:p>
              <a:p>
                <a:r>
                  <a:rPr lang="sr-Latn-RS" dirty="0">
                    <a:cs typeface="Arial" charset="0"/>
                  </a:rPr>
                  <a:t>U tom slučaju čemu </a:t>
                </a:r>
                <a:r>
                  <a:rPr lang="sr-Latn-RS" sz="2200" dirty="0">
                    <a:cs typeface="Arial" charset="0"/>
                  </a:rPr>
                  <a:t>teži</a:t>
                </a:r>
                <a:r>
                  <a:rPr lang="sr-Latn-RS" dirty="0">
                    <a:cs typeface="Arial" charset="0"/>
                  </a:rPr>
                  <a:t> količnik A i R?</a:t>
                </a:r>
              </a:p>
              <a:p>
                <a:pPr lvl="1"/>
                <a:r>
                  <a:rPr lang="sr-Latn-RS" sz="1900" dirty="0">
                    <a:cs typeface="Arial" charset="0"/>
                  </a:rPr>
                  <a:t>Nuli</a:t>
                </a:r>
                <a:endParaRPr lang="sr-Latn-RS" dirty="0">
                  <a:cs typeface="Arial" charset="0"/>
                </a:endParaRPr>
              </a:p>
              <a:p>
                <a:r>
                  <a:rPr lang="sr-Latn-RS" dirty="0">
                    <a:cs typeface="Arial" charset="0"/>
                  </a:rPr>
                  <a:t>A čemu teži </a:t>
                </a:r>
                <a:r>
                  <a:rPr lang="sr-Latn-RS" sz="2200" dirty="0">
                    <a:cs typeface="Arial" charset="0"/>
                  </a:rPr>
                  <a:t>reprezentativnost</a:t>
                </a:r>
                <a:r>
                  <a:rPr lang="sr-Latn-RS" dirty="0">
                    <a:cs typeface="Arial" charset="0"/>
                  </a:rPr>
                  <a:t>?</a:t>
                </a:r>
              </a:p>
              <a:p>
                <a:pPr lvl="1"/>
                <a:r>
                  <a:rPr lang="sr-Latn-RS" sz="1900" dirty="0">
                    <a:cs typeface="Arial" charset="0"/>
                  </a:rPr>
                  <a:t>Jedinici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KMO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repre</a:t>
            </a:r>
            <a:r>
              <a:rPr lang="sr-Latn-RS" dirty="0"/>
              <a:t>z</a:t>
            </a:r>
            <a:r>
              <a:rPr lang="en-US" dirty="0" err="1"/>
              <a:t>entativnosti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r-Latn-R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sr-Latn-CS" altLang="en-US" baseline="-25000" dirty="0">
                  <a:latin typeface="Times New Roman" pitchFamily="18" charset="0"/>
                  <a:cs typeface="Arial" charset="0"/>
                </a:endParaRPr>
              </a:p>
              <a:p>
                <a:r>
                  <a:rPr lang="sr-Latn-RS" altLang="en-US" dirty="0">
                    <a:cs typeface="Arial" charset="0"/>
                  </a:rPr>
                  <a:t>A šta ako među varijablama nema korelacije?</a:t>
                </a:r>
              </a:p>
              <a:p>
                <a:r>
                  <a:rPr lang="sr-Latn-RS" dirty="0">
                    <a:cs typeface="Arial" charset="0"/>
                  </a:rPr>
                  <a:t>U tom slučaju čemu teži količnik A i R?</a:t>
                </a:r>
              </a:p>
              <a:p>
                <a:pPr lvl="1"/>
                <a:r>
                  <a:rPr lang="sr-Latn-RS" dirty="0">
                    <a:cs typeface="Arial" charset="0"/>
                  </a:rPr>
                  <a:t>Beskonačnosti</a:t>
                </a:r>
              </a:p>
              <a:p>
                <a:r>
                  <a:rPr lang="sr-Latn-RS" dirty="0">
                    <a:cs typeface="Arial" charset="0"/>
                  </a:rPr>
                  <a:t>A čemu teži reprezentativnost?</a:t>
                </a:r>
              </a:p>
              <a:p>
                <a:pPr lvl="1"/>
                <a:r>
                  <a:rPr lang="sr-Latn-RS" dirty="0">
                    <a:cs typeface="Arial" charset="0"/>
                  </a:rPr>
                  <a:t>Negativnoj beskonačnosti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5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95E-44F1-75E6-2712-262B62A7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Normalizovani KMO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AE86-B76F-9865-1122-A2CEC3F34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/>
                  <a:t>Iako se u praksi retko dobijaju vrednosti manje od .50, teorijski KMO može da ide do minus beskonačno</a:t>
                </a:r>
              </a:p>
              <a:p>
                <a:r>
                  <a:rPr lang="sr-Latn-RS" dirty="0"/>
                  <a:t>Zato je </a:t>
                </a:r>
                <a:r>
                  <a:rPr lang="sr-Latn-RS" dirty="0" err="1"/>
                  <a:t>Kaiser</a:t>
                </a:r>
                <a:r>
                  <a:rPr lang="sr-Latn-RS" dirty="0"/>
                  <a:t> (</a:t>
                </a:r>
                <a:r>
                  <a:rPr lang="sr-Latn-RS" dirty="0" err="1"/>
                  <a:t>Kaiser</a:t>
                </a:r>
                <a:r>
                  <a:rPr lang="sr-Latn-RS" dirty="0"/>
                  <a:t> &amp; </a:t>
                </a:r>
                <a:r>
                  <a:rPr lang="sr-Latn-RS" dirty="0" err="1"/>
                  <a:t>Rice</a:t>
                </a:r>
                <a:r>
                  <a:rPr lang="sr-Latn-RS" dirty="0"/>
                  <a:t>, 1974) predložio meru normalizovanog KMO čiji raspon ide od 0 do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𝐾𝑀𝑂</m:t>
                        </m:r>
                      </m:e>
                      <m:sub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𝑗𝑘</m:t>
                                    </m:r>
                                  </m:sub>
                                  <m:sup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𝑗𝑘</m:t>
                                    </m:r>
                                  </m:sub>
                                  <m:sup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≠</m:t>
                                    </m:r>
                                    <m: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sr-Latn-R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sr-Latn-R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sr-Latn-R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𝑗𝑘</m:t>
                                        </m:r>
                                      </m:sub>
                                      <m:sup>
                                        <m:r>
                                          <a:rPr lang="sr-Latn-RS" sz="1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sr-Latn-RS" dirty="0"/>
              </a:p>
              <a:p>
                <a:r>
                  <a:rPr lang="sr-Latn-RS" dirty="0"/>
                  <a:t>Kada nema korelacije među varijablama – </a:t>
                </a:r>
                <a:r>
                  <a:rPr lang="sr-Latn-RS" dirty="0" err="1"/>
                  <a:t>KMO</a:t>
                </a:r>
                <a:r>
                  <a:rPr lang="sr-Latn-RS" baseline="-25000" dirty="0" err="1"/>
                  <a:t>n</a:t>
                </a:r>
                <a:r>
                  <a:rPr lang="sr-Latn-RS" dirty="0"/>
                  <a:t> teži nuli, a kada nema parcijalnih korelacija – teži </a:t>
                </a:r>
                <a:r>
                  <a:rPr lang="sr-Latn-RS" dirty="0" err="1"/>
                  <a:t>jednici</a:t>
                </a:r>
                <a:endParaRPr lang="sr-Latn-RS" dirty="0"/>
              </a:p>
              <a:p>
                <a:r>
                  <a:rPr lang="sr-Latn-RS" dirty="0"/>
                  <a:t>Normalizovani KMO ugrađen je u većinu statističkih paketa (i SPSS)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AE86-B76F-9865-1122-A2CEC3F34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 r="-16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84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7640" cy="1450757"/>
          </a:xfrm>
        </p:spPr>
        <p:txBody>
          <a:bodyPr/>
          <a:lstStyle/>
          <a:p>
            <a:r>
              <a:rPr lang="sr-Latn-RS" dirty="0"/>
              <a:t>PSI-AIK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repre</a:t>
            </a:r>
            <a:r>
              <a:rPr lang="sr-Latn-RS" dirty="0"/>
              <a:t>z</a:t>
            </a:r>
            <a:r>
              <a:rPr lang="en-US" dirty="0" err="1"/>
              <a:t>entativnosti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CS" altLang="en-US" dirty="0" err="1">
                    <a:cs typeface="Arial" charset="0"/>
                  </a:rPr>
                  <a:t>Momirović</a:t>
                </a:r>
                <a:r>
                  <a:rPr lang="sr-Latn-CS" altLang="en-US" dirty="0">
                    <a:cs typeface="Arial" charset="0"/>
                  </a:rPr>
                  <a:t> je ponudio ekstenziju izvornog KMO</a:t>
                </a:r>
              </a:p>
              <a:p>
                <a:r>
                  <a:rPr lang="sr-Latn-CS" dirty="0">
                    <a:cs typeface="Arial" charset="0"/>
                  </a:rPr>
                  <a:t>Računa se veoma slično kao KMO</a:t>
                </a:r>
                <a:r>
                  <a:rPr lang="sr-Latn-CS" altLang="en-US" dirty="0">
                    <a:cs typeface="Arial" charset="0"/>
                  </a:rPr>
                  <a:t> samo što se u obzir uzimaju anti-</a:t>
                </a:r>
                <a:r>
                  <a:rPr lang="sr-Latn-CS" altLang="en-US" dirty="0" err="1">
                    <a:cs typeface="Arial" charset="0"/>
                  </a:rPr>
                  <a:t>imaž</a:t>
                </a:r>
                <a:r>
                  <a:rPr lang="sr-Latn-CS" altLang="en-US" dirty="0">
                    <a:cs typeface="Arial" charset="0"/>
                  </a:rPr>
                  <a:t> </a:t>
                </a:r>
                <a:r>
                  <a:rPr lang="sr-Latn-CS" altLang="en-US" b="1" u="sng" dirty="0" err="1">
                    <a:cs typeface="Arial" charset="0"/>
                  </a:rPr>
                  <a:t>kovarijanse</a:t>
                </a:r>
                <a:r>
                  <a:rPr lang="sr-Latn-CS" altLang="en-US" dirty="0">
                    <a:cs typeface="Arial" charset="0"/>
                  </a:rPr>
                  <a:t> a ne korelacije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r-Latn-R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sr-Latn-CS" altLang="en-US" dirty="0">
                  <a:cs typeface="Arial" charset="0"/>
                </a:endParaRPr>
              </a:p>
              <a:p>
                <a:r>
                  <a:rPr lang="sr-Latn-CS" altLang="en-US" dirty="0">
                    <a:cs typeface="Arial" charset="0"/>
                  </a:rPr>
                  <a:t>a'</a:t>
                </a:r>
                <a:r>
                  <a:rPr lang="sr-Latn-CS" altLang="en-US" baseline="30000" dirty="0">
                    <a:cs typeface="Arial" charset="0"/>
                  </a:rPr>
                  <a:t>2</a:t>
                </a:r>
                <a:r>
                  <a:rPr lang="sr-Latn-CS" altLang="en-US" baseline="-25000" dirty="0">
                    <a:cs typeface="Arial" charset="0"/>
                  </a:rPr>
                  <a:t>jk – </a:t>
                </a:r>
                <a:r>
                  <a:rPr lang="sr-Latn-CS" altLang="en-US" dirty="0" err="1">
                    <a:cs typeface="Arial" charset="0"/>
                  </a:rPr>
                  <a:t>vandijagonalni</a:t>
                </a:r>
                <a:r>
                  <a:rPr lang="sr-Latn-CS" altLang="en-US" dirty="0">
                    <a:cs typeface="Arial" charset="0"/>
                  </a:rPr>
                  <a:t> elementi matrice anti-</a:t>
                </a:r>
                <a:r>
                  <a:rPr lang="sr-Latn-CS" altLang="en-US" dirty="0" err="1">
                    <a:cs typeface="Arial" charset="0"/>
                  </a:rPr>
                  <a:t>imaž</a:t>
                </a:r>
                <a:r>
                  <a:rPr lang="sr-Latn-CS" altLang="en-US" dirty="0">
                    <a:cs typeface="Arial" charset="0"/>
                  </a:rPr>
                  <a:t> </a:t>
                </a:r>
                <a:r>
                  <a:rPr lang="sr-Latn-CS" altLang="en-US" dirty="0" err="1">
                    <a:cs typeface="Arial" charset="0"/>
                  </a:rPr>
                  <a:t>kovarijansi</a:t>
                </a:r>
                <a:r>
                  <a:rPr lang="sr-Latn-CS" altLang="en-US" dirty="0">
                    <a:cs typeface="Arial" charset="0"/>
                  </a:rPr>
                  <a:t> A’</a:t>
                </a:r>
              </a:p>
              <a:p>
                <a:r>
                  <a:rPr lang="sr-Latn-CS" altLang="en-US" baseline="-25000" dirty="0">
                    <a:cs typeface="Arial" charset="0"/>
                  </a:rPr>
                  <a:t> </a:t>
                </a:r>
                <a:r>
                  <a:rPr lang="sr-Latn-CS" altLang="en-US" dirty="0">
                    <a:cs typeface="Arial" charset="0"/>
                  </a:rPr>
                  <a:t>r</a:t>
                </a:r>
                <a:r>
                  <a:rPr lang="sr-Latn-CS" altLang="en-US" baseline="30000" dirty="0">
                    <a:cs typeface="Arial" charset="0"/>
                  </a:rPr>
                  <a:t>2</a:t>
                </a:r>
                <a:r>
                  <a:rPr lang="sr-Latn-CS" altLang="en-US" baseline="-25000" dirty="0">
                    <a:cs typeface="Arial" charset="0"/>
                  </a:rPr>
                  <a:t>jk </a:t>
                </a:r>
                <a:r>
                  <a:rPr lang="en-US" altLang="en-US" dirty="0">
                    <a:cs typeface="Arial" charset="0"/>
                  </a:rPr>
                  <a:t>-</a:t>
                </a:r>
                <a:r>
                  <a:rPr lang="sr-Latn-CS" altLang="en-US" baseline="-25000" dirty="0">
                    <a:cs typeface="Arial" charset="0"/>
                  </a:rPr>
                  <a:t> </a:t>
                </a:r>
                <a:r>
                  <a:rPr lang="sr-Latn-CS" altLang="en-US" dirty="0" err="1">
                    <a:cs typeface="Arial" charset="0"/>
                  </a:rPr>
                  <a:t>vandijagonalni</a:t>
                </a:r>
                <a:r>
                  <a:rPr lang="sr-Latn-CS" altLang="en-US" dirty="0">
                    <a:cs typeface="Arial" charset="0"/>
                  </a:rPr>
                  <a:t> elementi matrice </a:t>
                </a:r>
                <a:r>
                  <a:rPr lang="sr-Latn-CS" altLang="en-US" dirty="0" err="1">
                    <a:cs typeface="Arial" charset="0"/>
                  </a:rPr>
                  <a:t>kovarijansi</a:t>
                </a:r>
                <a:r>
                  <a:rPr lang="sr-Latn-CS" altLang="en-US" dirty="0">
                    <a:cs typeface="Arial" charset="0"/>
                  </a:rPr>
                  <a:t> R</a:t>
                </a:r>
              </a:p>
              <a:p>
                <a:pPr lvl="1"/>
                <a:r>
                  <a:rPr lang="sr-Latn-CS" dirty="0">
                    <a:cs typeface="Arial" charset="0"/>
                  </a:rPr>
                  <a:t>Pošto su varijable standardizovane – matrica </a:t>
                </a:r>
                <a:r>
                  <a:rPr lang="sr-Latn-CS" dirty="0" err="1">
                    <a:cs typeface="Arial" charset="0"/>
                  </a:rPr>
                  <a:t>kovarijansi</a:t>
                </a:r>
                <a:r>
                  <a:rPr lang="sr-Latn-CS" dirty="0">
                    <a:cs typeface="Arial" charset="0"/>
                  </a:rPr>
                  <a:t> ukupnih skorova će biti ista kao i matrica korelacija</a:t>
                </a:r>
                <a:endParaRPr lang="en-US" dirty="0"/>
              </a:p>
              <a:p>
                <a:pPr marL="0" indent="0">
                  <a:buNone/>
                </a:pPr>
                <a:endParaRPr lang="sr-Latn-CS" altLang="en-US" dirty="0">
                  <a:cs typeface="Arial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 r="-96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11440" cy="1450757"/>
          </a:xfrm>
        </p:spPr>
        <p:txBody>
          <a:bodyPr/>
          <a:lstStyle/>
          <a:p>
            <a:r>
              <a:rPr lang="sr-Latn-RS" dirty="0"/>
              <a:t>PSI-AIK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repre</a:t>
            </a:r>
            <a:r>
              <a:rPr lang="sr-Latn-RS" dirty="0"/>
              <a:t>z</a:t>
            </a:r>
            <a:r>
              <a:rPr lang="en-US" dirty="0" err="1"/>
              <a:t>entativnosti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altLang="en-US" dirty="0">
                <a:cs typeface="Arial" charset="0"/>
              </a:rPr>
              <a:t>Šta je veće – suma elemenata matrice anti-</a:t>
            </a:r>
            <a:r>
              <a:rPr lang="sr-Latn-CS" altLang="en-US" dirty="0" err="1">
                <a:cs typeface="Arial" charset="0"/>
              </a:rPr>
              <a:t>imaž</a:t>
            </a:r>
            <a:r>
              <a:rPr lang="sr-Latn-CS" altLang="en-US" dirty="0">
                <a:cs typeface="Arial" charset="0"/>
              </a:rPr>
              <a:t> korelacija ili anti-</a:t>
            </a:r>
            <a:r>
              <a:rPr lang="sr-Latn-CS" altLang="en-US" dirty="0" err="1">
                <a:cs typeface="Arial" charset="0"/>
              </a:rPr>
              <a:t>imaž</a:t>
            </a:r>
            <a:r>
              <a:rPr lang="sr-Latn-CS" altLang="en-US" dirty="0">
                <a:cs typeface="Arial" charset="0"/>
              </a:rPr>
              <a:t> kovarijansi?</a:t>
            </a:r>
          </a:p>
          <a:p>
            <a:pPr lvl="1"/>
            <a:r>
              <a:rPr lang="sr-Latn-CS" altLang="en-US" dirty="0">
                <a:cs typeface="Arial" charset="0"/>
              </a:rPr>
              <a:t>Kako se dobija </a:t>
            </a:r>
            <a:r>
              <a:rPr lang="sr-Latn-CS" altLang="en-US" dirty="0" err="1">
                <a:cs typeface="Arial" charset="0"/>
              </a:rPr>
              <a:t>kovarijansa</a:t>
            </a:r>
            <a:r>
              <a:rPr lang="sr-Latn-CS" altLang="en-US" dirty="0">
                <a:cs typeface="Arial" charset="0"/>
              </a:rPr>
              <a:t>?</a:t>
            </a:r>
          </a:p>
          <a:p>
            <a:pPr lvl="1"/>
            <a:r>
              <a:rPr lang="sr-Latn-CS" altLang="en-US" dirty="0">
                <a:cs typeface="Arial" charset="0"/>
              </a:rPr>
              <a:t>Tako što se korelacije pomnoži standardnim devijacijama varijabli</a:t>
            </a:r>
          </a:p>
          <a:p>
            <a:pPr lvl="1"/>
            <a:r>
              <a:rPr lang="sr-Latn-CS" altLang="en-US" dirty="0">
                <a:cs typeface="Arial" charset="0"/>
              </a:rPr>
              <a:t>Dijagonalni elementi matrice A (anti-</a:t>
            </a:r>
            <a:r>
              <a:rPr lang="sr-Latn-CS" altLang="en-US" dirty="0" err="1">
                <a:cs typeface="Arial" charset="0"/>
              </a:rPr>
              <a:t>imaž</a:t>
            </a:r>
            <a:r>
              <a:rPr lang="sr-Latn-CS" altLang="en-US" dirty="0">
                <a:cs typeface="Arial" charset="0"/>
              </a:rPr>
              <a:t> varijanse) su decimalni brojevi – dakle množimo decimalnim brojem</a:t>
            </a:r>
          </a:p>
          <a:p>
            <a:pPr>
              <a:lnSpc>
                <a:spcPct val="90000"/>
              </a:lnSpc>
            </a:pPr>
            <a:r>
              <a:rPr lang="sr-Latn-CS" altLang="en-US" dirty="0">
                <a:cs typeface="Arial" charset="0"/>
              </a:rPr>
              <a:t>Zato su elementi matrice anti-</a:t>
            </a:r>
            <a:r>
              <a:rPr lang="sr-Latn-CS" altLang="en-US" dirty="0" err="1">
                <a:cs typeface="Arial" charset="0"/>
              </a:rPr>
              <a:t>imaž</a:t>
            </a:r>
            <a:r>
              <a:rPr lang="sr-Latn-CS" altLang="en-US" dirty="0">
                <a:cs typeface="Arial" charset="0"/>
              </a:rPr>
              <a:t> </a:t>
            </a:r>
            <a:r>
              <a:rPr lang="sr-Latn-CS" altLang="en-US" dirty="0" err="1">
                <a:cs typeface="Arial" charset="0"/>
              </a:rPr>
              <a:t>kovarijansi</a:t>
            </a:r>
            <a:r>
              <a:rPr lang="sr-Latn-CS" altLang="en-US" dirty="0">
                <a:cs typeface="Arial" charset="0"/>
              </a:rPr>
              <a:t> manji nego elementi matrice anti-</a:t>
            </a:r>
            <a:r>
              <a:rPr lang="sr-Latn-CS" altLang="en-US" dirty="0" err="1">
                <a:cs typeface="Arial" charset="0"/>
              </a:rPr>
              <a:t>imaž</a:t>
            </a:r>
            <a:r>
              <a:rPr lang="sr-Latn-CS" altLang="en-US" dirty="0">
                <a:cs typeface="Arial" charset="0"/>
              </a:rPr>
              <a:t> korelacija</a:t>
            </a:r>
          </a:p>
        </p:txBody>
      </p:sp>
    </p:spTree>
    <p:extLst>
      <p:ext uri="{BB962C8B-B14F-4D97-AF65-F5344CB8AC3E}">
        <p14:creationId xmlns:p14="http://schemas.microsoft.com/office/powerpoint/2010/main" val="112478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11440" cy="1450757"/>
          </a:xfrm>
        </p:spPr>
        <p:txBody>
          <a:bodyPr/>
          <a:lstStyle/>
          <a:p>
            <a:r>
              <a:rPr lang="sr-Latn-RS" dirty="0"/>
              <a:t>PSI-AIK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repre</a:t>
            </a:r>
            <a:r>
              <a:rPr lang="sr-Latn-RS" dirty="0"/>
              <a:t>z</a:t>
            </a:r>
            <a:r>
              <a:rPr lang="en-US" dirty="0" err="1"/>
              <a:t>entativnosti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r-Latn-R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sr-Latn-CS" altLang="en-US" dirty="0">
                    <a:cs typeface="Arial" charset="0"/>
                  </a:rPr>
                  <a:t>Ako znamo da su elementi matrice anti-</a:t>
                </a:r>
                <a:r>
                  <a:rPr lang="sr-Latn-CS" altLang="en-US" dirty="0" err="1">
                    <a:cs typeface="Arial" charset="0"/>
                  </a:rPr>
                  <a:t>imaž</a:t>
                </a:r>
                <a:r>
                  <a:rPr lang="sr-Latn-CS" altLang="en-US" dirty="0">
                    <a:cs typeface="Arial" charset="0"/>
                  </a:rPr>
                  <a:t> </a:t>
                </a:r>
                <a:r>
                  <a:rPr lang="sr-Latn-CS" altLang="en-US" dirty="0" err="1">
                    <a:cs typeface="Arial" charset="0"/>
                  </a:rPr>
                  <a:t>kovarijansi</a:t>
                </a:r>
                <a:r>
                  <a:rPr lang="sr-Latn-CS" altLang="en-US" dirty="0">
                    <a:cs typeface="Arial" charset="0"/>
                  </a:rPr>
                  <a:t> manji nego elementi matrice anti-</a:t>
                </a:r>
                <a:r>
                  <a:rPr lang="sr-Latn-CS" altLang="en-US" dirty="0" err="1">
                    <a:cs typeface="Arial" charset="0"/>
                  </a:rPr>
                  <a:t>imaž</a:t>
                </a:r>
                <a:r>
                  <a:rPr lang="sr-Latn-CS" altLang="en-US" dirty="0">
                    <a:cs typeface="Arial" charset="0"/>
                  </a:rPr>
                  <a:t> korelacija kakav je odnos vrednosti KMO i PSI-AIK?</a:t>
                </a:r>
              </a:p>
              <a:p>
                <a:pPr>
                  <a:lnSpc>
                    <a:spcPct val="90000"/>
                  </a:lnSpc>
                </a:pPr>
                <a:r>
                  <a:rPr lang="sr-Latn-CS" altLang="en-US" dirty="0">
                    <a:cs typeface="Arial" charset="0"/>
                  </a:rPr>
                  <a:t>PSI-AIK mera je nužno veća!</a:t>
                </a:r>
                <a:endParaRPr lang="sr-Latn-CS" dirty="0">
                  <a:cs typeface="Arial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Reprezentativnost stavke</a:t>
            </a:r>
            <a:endParaRPr lang="en-GB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28786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r-Latn-CS" altLang="en-US" dirty="0"/>
                  <a:t>Logika izračunavanja je ista kao kod izvornog KMO i PSI-AIK, odnosno normalizovanog KMO, samo se koriste vrednosti za pojedinačnu stavku</a:t>
                </a:r>
              </a:p>
              <a:p>
                <a:r>
                  <a:rPr lang="sr-Latn-CS" altLang="en-US" dirty="0"/>
                  <a:t>Umesto da gledamo sve izvorne i </a:t>
                </a:r>
                <a:r>
                  <a:rPr lang="en-US" altLang="en-US" dirty="0"/>
                  <a:t>anti-</a:t>
                </a:r>
                <a:r>
                  <a:rPr lang="en-US" altLang="en-US" dirty="0" err="1"/>
                  <a:t>imaž</a:t>
                </a:r>
                <a:r>
                  <a:rPr lang="sr-Latn-CS" altLang="en-US" dirty="0"/>
                  <a:t> korelacije – uzimamo u obzir samo korelacije </a:t>
                </a:r>
                <a:r>
                  <a:rPr lang="sr-Latn-CS" altLang="en-US" b="1" dirty="0"/>
                  <a:t>date stavke </a:t>
                </a:r>
                <a:r>
                  <a:rPr lang="sr-Latn-CS" altLang="en-US" dirty="0"/>
                  <a:t>sa ostalim varijablama!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r-Latn-RS" b="0" i="0" smtClean="0">
                            <a:latin typeface="Cambria Math" panose="02040503050406030204" pitchFamily="18" charset="0"/>
                          </a:rPr>
                          <m:t>KMO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sr-Latn-CS" altLang="en-US" dirty="0"/>
                  <a:t> ili</a:t>
                </a:r>
                <a14:m>
                  <m:oMath xmlns:m="http://schemas.openxmlformats.org/officeDocument/2006/math">
                    <m:r>
                      <a:rPr lang="sr-Latn-R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sr-Latn-R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𝐾𝑀𝑂</m:t>
                        </m:r>
                        <m:r>
                          <a:rPr lang="sr-Latn-R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sr-Latn-R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sr-Latn-R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sr-Latn-R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sr-Latn-R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sr-Latn-R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sr-Latn-CS" altLang="en-US" dirty="0"/>
              </a:p>
              <a:p>
                <a:r>
                  <a:rPr lang="sr-Latn-RS" dirty="0">
                    <a:cs typeface="Arial" charset="0"/>
                  </a:rPr>
                  <a:t>Reprezentativnost stavke je utoliko veća ukoliko su?</a:t>
                </a:r>
              </a:p>
              <a:p>
                <a:pPr lvl="1"/>
                <a:r>
                  <a:rPr lang="en-US" dirty="0">
                    <a:cs typeface="Arial" charset="0"/>
                  </a:rPr>
                  <a:t>P</a:t>
                </a:r>
                <a:r>
                  <a:rPr lang="sr-Latn-RS" dirty="0" err="1">
                    <a:cs typeface="Arial" charset="0"/>
                  </a:rPr>
                  <a:t>arcijalne</a:t>
                </a:r>
                <a:r>
                  <a:rPr lang="sr-Latn-RS" dirty="0">
                    <a:cs typeface="Arial" charset="0"/>
                  </a:rPr>
                  <a:t> (anti-</a:t>
                </a:r>
                <a:r>
                  <a:rPr lang="sr-Latn-RS" dirty="0" err="1">
                    <a:cs typeface="Arial" charset="0"/>
                  </a:rPr>
                  <a:t>imaž</a:t>
                </a:r>
                <a:r>
                  <a:rPr lang="sr-Latn-RS" dirty="0">
                    <a:cs typeface="Arial" charset="0"/>
                  </a:rPr>
                  <a:t>) korelacije sa drugim varijablama manje</a:t>
                </a:r>
                <a:endParaRPr lang="en-US" dirty="0">
                  <a:cs typeface="Arial" charset="0"/>
                </a:endParaRPr>
              </a:p>
              <a:p>
                <a:endParaRPr lang="sr-Latn-CS" altLang="en-US" dirty="0"/>
              </a:p>
            </p:txBody>
          </p:sp>
        </mc:Choice>
        <mc:Fallback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2878665"/>
              </a:xfrm>
              <a:blipFill>
                <a:blip r:embed="rId2"/>
                <a:stretch>
                  <a:fillRect l="-808" t="-3178" r="-210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Group 63">
            <a:extLst>
              <a:ext uri="{FF2B5EF4-FFF2-40B4-BE49-F238E27FC236}">
                <a16:creationId xmlns:a16="http://schemas.microsoft.com/office/drawing/2014/main" id="{524535AC-C126-8040-4A44-88BA6B978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45424"/>
              </p:ext>
            </p:extLst>
          </p:nvPr>
        </p:nvGraphicFramePr>
        <p:xfrm>
          <a:off x="2057398" y="4648202"/>
          <a:ext cx="2057402" cy="1523999"/>
        </p:xfrm>
        <a:graphic>
          <a:graphicData uri="http://schemas.openxmlformats.org/drawingml/2006/table">
            <a:tbl>
              <a:tblPr/>
              <a:tblGrid>
                <a:gridCol w="48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Group 33">
            <a:extLst>
              <a:ext uri="{FF2B5EF4-FFF2-40B4-BE49-F238E27FC236}">
                <a16:creationId xmlns:a16="http://schemas.microsoft.com/office/drawing/2014/main" id="{BAEB0306-957A-30B2-4EE3-51704EBD3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27860"/>
              </p:ext>
            </p:extLst>
          </p:nvPr>
        </p:nvGraphicFramePr>
        <p:xfrm>
          <a:off x="4876800" y="4648200"/>
          <a:ext cx="2057400" cy="1524001"/>
        </p:xfrm>
        <a:graphic>
          <a:graphicData uri="http://schemas.openxmlformats.org/drawingml/2006/table">
            <a:tbl>
              <a:tblPr/>
              <a:tblGrid>
                <a:gridCol w="510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r-Latn-C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L-Shape 3">
            <a:extLst>
              <a:ext uri="{FF2B5EF4-FFF2-40B4-BE49-F238E27FC236}">
                <a16:creationId xmlns:a16="http://schemas.microsoft.com/office/drawing/2014/main" id="{6EB144AB-3E77-5728-C185-E4EB1D42766E}"/>
              </a:ext>
            </a:extLst>
          </p:cNvPr>
          <p:cNvSpPr/>
          <p:nvPr/>
        </p:nvSpPr>
        <p:spPr>
          <a:xfrm>
            <a:off x="2590799" y="4648200"/>
            <a:ext cx="1524000" cy="838200"/>
          </a:xfrm>
          <a:prstGeom prst="corne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1513A38D-7D63-87F2-B1CA-AB39F147B607}"/>
              </a:ext>
            </a:extLst>
          </p:cNvPr>
          <p:cNvSpPr/>
          <p:nvPr/>
        </p:nvSpPr>
        <p:spPr>
          <a:xfrm>
            <a:off x="5410199" y="4648200"/>
            <a:ext cx="1524000" cy="838200"/>
          </a:xfrm>
          <a:prstGeom prst="corne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Metrijske karakteristike testa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Diskriminativnost</a:t>
            </a:r>
          </a:p>
          <a:p>
            <a:r>
              <a:rPr lang="sr-Latn-RS" dirty="0"/>
              <a:t>Objektivnost</a:t>
            </a:r>
          </a:p>
          <a:p>
            <a:r>
              <a:rPr lang="sr-Latn-RS"/>
              <a:t>Pouzdanost</a:t>
            </a:r>
            <a:endParaRPr lang="sr-Latn-RS" dirty="0"/>
          </a:p>
          <a:p>
            <a:r>
              <a:rPr lang="sr-Latn-RS">
                <a:solidFill>
                  <a:srgbClr val="FF0000"/>
                </a:solidFill>
              </a:rPr>
              <a:t>Reprezentativnost</a:t>
            </a:r>
            <a:endParaRPr lang="sr-Latn-RS" dirty="0">
              <a:solidFill>
                <a:srgbClr val="FF0000"/>
              </a:solidFill>
            </a:endParaRPr>
          </a:p>
          <a:p>
            <a:r>
              <a:rPr lang="sr-Latn-RS" dirty="0">
                <a:solidFill>
                  <a:srgbClr val="FF0000"/>
                </a:solidFill>
              </a:rPr>
              <a:t>Homogenost</a:t>
            </a:r>
          </a:p>
          <a:p>
            <a:r>
              <a:rPr lang="sr-Latn-RS" dirty="0"/>
              <a:t>Valjanost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en-US" sz="4000" dirty="0"/>
              <a:t>Implikacije</a:t>
            </a:r>
            <a:r>
              <a:rPr lang="sr-Latn-CS" altLang="en-US" sz="4000" dirty="0"/>
              <a:t> </a:t>
            </a:r>
            <a:r>
              <a:rPr lang="sr-Latn-CS" altLang="en-US" sz="4000" dirty="0" err="1"/>
              <a:t>Gutmanovog</a:t>
            </a:r>
            <a:r>
              <a:rPr lang="sr-Latn-CS" altLang="en-US" sz="4000" dirty="0"/>
              <a:t> modela</a:t>
            </a:r>
            <a:endParaRPr lang="en-US" altLang="en-US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Rekli smo - ako </a:t>
            </a:r>
            <a:r>
              <a:rPr lang="sr-Latn-CS" altLang="en-US" b="1" dirty="0"/>
              <a:t>broj varijabli teži beskonačnosti </a:t>
            </a:r>
            <a:r>
              <a:rPr lang="sr-Latn-CS" altLang="en-US" dirty="0"/>
              <a:t>onda svi postulati klasične teorije merenja važe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dirty="0"/>
              <a:t>Ovo takođe znači - ako </a:t>
            </a:r>
            <a:r>
              <a:rPr lang="sr-Latn-CS" altLang="en-US" b="1" dirty="0"/>
              <a:t>reprezentativnost teži jedinici </a:t>
            </a:r>
            <a:r>
              <a:rPr lang="sr-Latn-CS" altLang="en-US" dirty="0"/>
              <a:t>onda svi postulati klasične teorije merenja važe</a:t>
            </a:r>
          </a:p>
        </p:txBody>
      </p:sp>
    </p:spTree>
    <p:extLst>
      <p:ext uri="{BB962C8B-B14F-4D97-AF65-F5344CB8AC3E}">
        <p14:creationId xmlns:p14="http://schemas.microsoft.com/office/powerpoint/2010/main" val="317471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r>
              <a:rPr lang="sr-Latn-CS" altLang="en-US" sz="6600" dirty="0"/>
              <a:t>HOMOGENOST </a:t>
            </a:r>
            <a:endParaRPr lang="en-US" alt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9F81-93F5-48DD-A156-351EC117D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516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Homogenost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Šta je homogenost?</a:t>
            </a:r>
          </a:p>
          <a:p>
            <a:pPr eaLnBrk="1" hangingPunct="1"/>
            <a:r>
              <a:rPr lang="de-DE" altLang="en-US" dirty="0"/>
              <a:t>Homogenost </a:t>
            </a:r>
            <a:r>
              <a:rPr lang="sr-Latn-CS" altLang="en-US" dirty="0"/>
              <a:t>odgovara na pitanje</a:t>
            </a:r>
            <a:r>
              <a:rPr lang="de-DE" altLang="en-US" dirty="0"/>
              <a:t> u kojoj meri test koji se sastoji od vi</a:t>
            </a:r>
            <a:r>
              <a:rPr lang="sr-Latn-CS" altLang="en-US" dirty="0"/>
              <a:t>š</a:t>
            </a:r>
            <a:r>
              <a:rPr lang="de-DE" altLang="en-US" dirty="0"/>
              <a:t>e komponent</a:t>
            </a:r>
            <a:r>
              <a:rPr lang="sr-Latn-RS" altLang="en-US" dirty="0"/>
              <a:t>i</a:t>
            </a:r>
            <a:r>
              <a:rPr lang="de-DE" altLang="en-US" dirty="0"/>
              <a:t> meri jednu </a:t>
            </a:r>
            <a:r>
              <a:rPr lang="de-DE" altLang="en-US" dirty="0" err="1"/>
              <a:t>istu</a:t>
            </a:r>
            <a:r>
              <a:rPr lang="de-DE" altLang="en-US" dirty="0"/>
              <a:t> </a:t>
            </a:r>
            <a:r>
              <a:rPr lang="de-DE" altLang="en-US" dirty="0" err="1"/>
              <a:t>stvar</a:t>
            </a:r>
            <a:endParaRPr lang="sr-Latn-CS" altLang="en-US" dirty="0"/>
          </a:p>
          <a:p>
            <a:pPr eaLnBrk="1" hangingPunct="1"/>
            <a:endParaRPr lang="sr-Latn-CS" altLang="en-US" dirty="0"/>
          </a:p>
          <a:p>
            <a:pPr eaLnBrk="1" hangingPunct="1"/>
            <a:endParaRPr lang="sr-Latn-CS" altLang="en-US" dirty="0"/>
          </a:p>
        </p:txBody>
      </p:sp>
      <p:pic>
        <p:nvPicPr>
          <p:cNvPr id="2050" name="Picture 2" descr="Strawberry Facts - Fun Facts About Strawberries">
            <a:extLst>
              <a:ext uri="{FF2B5EF4-FFF2-40B4-BE49-F238E27FC236}">
                <a16:creationId xmlns:a16="http://schemas.microsoft.com/office/drawing/2014/main" id="{EF5159FD-C0E8-420C-8C6C-1CB56A8B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78315"/>
            <a:ext cx="2819400" cy="19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Best Fruit Salad with Honey-Lime Dressing - Just a Taste">
            <a:extLst>
              <a:ext uri="{FF2B5EF4-FFF2-40B4-BE49-F238E27FC236}">
                <a16:creationId xmlns:a16="http://schemas.microsoft.com/office/drawing/2014/main" id="{255AAA69-5F28-4FCC-ACCB-86EF3C9F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1996722" cy="30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Homogenost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Nekad se kaže da je h</a:t>
            </a:r>
            <a:r>
              <a:rPr lang="de-DE" altLang="en-US" dirty="0" err="1"/>
              <a:t>omogenost</a:t>
            </a:r>
            <a:r>
              <a:rPr lang="de-DE" altLang="en-US" dirty="0"/>
              <a:t> </a:t>
            </a:r>
            <a:r>
              <a:rPr lang="sr-Latn-RS" altLang="en-US" dirty="0"/>
              <a:t>stepen u kom test </a:t>
            </a:r>
            <a:r>
              <a:rPr lang="de-DE" altLang="en-US" dirty="0" err="1"/>
              <a:t>meri</a:t>
            </a:r>
            <a:r>
              <a:rPr lang="de-DE" altLang="en-US" dirty="0"/>
              <a:t> jednu istu stvar ili </a:t>
            </a:r>
            <a:r>
              <a:rPr lang="de-DE" altLang="en-US" i="1" dirty="0"/>
              <a:t>identičnu kombinaciju </a:t>
            </a:r>
            <a:r>
              <a:rPr lang="de-DE" altLang="en-US" i="1" dirty="0" err="1"/>
              <a:t>različitih</a:t>
            </a:r>
            <a:r>
              <a:rPr lang="de-DE" altLang="en-US" i="1" dirty="0"/>
              <a:t> </a:t>
            </a:r>
            <a:r>
              <a:rPr lang="de-DE" altLang="en-US" i="1" dirty="0" err="1"/>
              <a:t>stvari</a:t>
            </a:r>
            <a:endParaRPr lang="sr-Latn-RS" altLang="en-US" i="1" dirty="0"/>
          </a:p>
          <a:p>
            <a:pPr eaLnBrk="1" hangingPunct="1"/>
            <a:r>
              <a:rPr lang="sr-Latn-RS" altLang="en-US" dirty="0"/>
              <a:t>Šta to znači?</a:t>
            </a:r>
            <a:endParaRPr lang="sr-Latn-CS" altLang="en-US" dirty="0"/>
          </a:p>
          <a:p>
            <a:pPr eaLnBrk="1" hangingPunct="1"/>
            <a:r>
              <a:rPr lang="sr-Latn-CS" altLang="en-US" dirty="0"/>
              <a:t>Ako merimo npr. mentalnu rotaciju, koja podrazumeva kreiranje vizuelne reprezentacije i njenu rotaciju – za rešavanje svakog </a:t>
            </a:r>
            <a:r>
              <a:rPr lang="sr-Latn-CS" altLang="en-US" dirty="0" err="1"/>
              <a:t>ajtema</a:t>
            </a:r>
            <a:r>
              <a:rPr lang="sr-Latn-CS" altLang="en-US" dirty="0"/>
              <a:t> bi trebalo da bude potrebno da se izvrše obe operacije (i da njihov udeo bude podjednak)</a:t>
            </a:r>
          </a:p>
          <a:p>
            <a:pPr eaLnBrk="1" hangingPunct="1"/>
            <a:r>
              <a:rPr lang="sr-Latn-CS" altLang="en-US" dirty="0"/>
              <a:t>Ako pak imamo instrument koji ima više </a:t>
            </a:r>
            <a:r>
              <a:rPr lang="sr-Latn-CS" altLang="en-US" dirty="0" err="1"/>
              <a:t>faceta</a:t>
            </a:r>
            <a:r>
              <a:rPr lang="sr-Latn-CS" altLang="en-US" dirty="0"/>
              <a:t> – onda su </a:t>
            </a:r>
            <a:r>
              <a:rPr lang="sr-Latn-CS" altLang="en-US" dirty="0" err="1"/>
              <a:t>faceti</a:t>
            </a:r>
            <a:r>
              <a:rPr lang="sr-Latn-CS" altLang="en-US" dirty="0"/>
              <a:t> verovatno homogeni, dok je konstrukt kao celina manje homogen jer obuhvata nekoliko (sličnih/srodnih) konstrukata</a:t>
            </a:r>
          </a:p>
        </p:txBody>
      </p:sp>
    </p:spTree>
    <p:extLst>
      <p:ext uri="{BB962C8B-B14F-4D97-AF65-F5344CB8AC3E}">
        <p14:creationId xmlns:p14="http://schemas.microsoft.com/office/powerpoint/2010/main" val="109730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Istorijsko shvatanje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sr-Latn-CS" altLang="en-US" dirty="0"/>
                  <a:t>Neki autori (npr. Katel) smatraju da je homogenost isto što i unutrašnja konzistentnost (vrsta pouzdanosti)</a:t>
                </a:r>
              </a:p>
              <a:p>
                <a:pPr eaLnBrk="1" hangingPunct="1"/>
                <a:r>
                  <a:rPr lang="sr-Latn-CS" altLang="en-US" dirty="0"/>
                  <a:t>To je posledica ranijih operacionalizacija homogenosti kao prosečne korelacije među stavkama</a:t>
                </a: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altLang="en-US" b="0" i="1" smtClean="0">
                          <a:latin typeface="Cambria Math"/>
                        </a:rPr>
                        <m:t>𝑟</m:t>
                      </m:r>
                      <m:r>
                        <a:rPr lang="sr-Latn-RS" alt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r-Latn-R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R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R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sr-Latn-RS" alt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alt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alt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sr-Latn-RS" alt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sr-Latn-RS" alt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sr-Latn-RS" alt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sr-Latn-RS" altLang="en-US" b="0" i="1" smtClean="0">
                              <a:latin typeface="Cambria Math"/>
                            </a:rPr>
                            <m:t>∗(</m:t>
                          </m:r>
                          <m:r>
                            <a:rPr lang="sr-Latn-RS" alt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sr-Latn-RS" altLang="en-US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sr-Latn-CS" altLang="en-US" dirty="0"/>
              </a:p>
              <a:p>
                <a:pPr marL="164592" indent="0" algn="just">
                  <a:buNone/>
                </a:pPr>
                <a:r>
                  <a:rPr lang="sr-Latn-CS" altLang="en-US" dirty="0"/>
                  <a:t>Ova </a:t>
                </a:r>
                <a:r>
                  <a:rPr lang="sr-Latn-CS" altLang="en-US" dirty="0" err="1"/>
                  <a:t>mera</a:t>
                </a:r>
                <a:r>
                  <a:rPr lang="sr-Latn-CS" altLang="en-US" dirty="0"/>
                  <a:t> se nekada naziva H1</a:t>
                </a: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 r="-48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53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Savremena operacionalizacija</a:t>
            </a:r>
            <a:endParaRPr lang="en-US" altLang="en-US" dirty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sr-Latn-CS" altLang="en-US" dirty="0"/>
              <a:t>Najčešće se definiše kao učešće glavnog predmeta merenja u ukupnoj pravoj varijansi</a:t>
            </a:r>
          </a:p>
          <a:p>
            <a:pPr eaLnBrk="1" hangingPunct="1"/>
            <a:r>
              <a:rPr lang="sr-Latn-RS" altLang="en-US" dirty="0" err="1"/>
              <a:t>Momirović</a:t>
            </a:r>
            <a:r>
              <a:rPr lang="sr-Latn-RS" altLang="en-US" dirty="0"/>
              <a:t> i Knežević su predložili nekoliko mera homogenosti koje počivaju na ovom principu: </a:t>
            </a:r>
          </a:p>
          <a:p>
            <a:pPr lvl="1"/>
            <a:r>
              <a:rPr lang="sr-Latn-RS" altLang="en-US" dirty="0"/>
              <a:t>H2</a:t>
            </a:r>
          </a:p>
          <a:p>
            <a:pPr lvl="1"/>
            <a:r>
              <a:rPr lang="sr-Latn-RS" altLang="en-US" dirty="0"/>
              <a:t>H5</a:t>
            </a:r>
          </a:p>
          <a:p>
            <a:pPr lvl="1"/>
            <a:r>
              <a:rPr lang="sr-Latn-RS" altLang="en-US" dirty="0"/>
              <a:t>H7</a:t>
            </a:r>
            <a:endParaRPr lang="sr-Latn-CS" altLang="en-US" dirty="0"/>
          </a:p>
          <a:p>
            <a:pPr eaLnBrk="1" hangingPunct="1"/>
            <a:r>
              <a:rPr lang="sr-Latn-CS" altLang="en-US" dirty="0"/>
              <a:t>Glavni predmet </a:t>
            </a:r>
            <a:r>
              <a:rPr lang="sr-Latn-CS" altLang="en-US" dirty="0" err="1"/>
              <a:t>merenja</a:t>
            </a:r>
            <a:r>
              <a:rPr lang="sr-Latn-CS" altLang="en-US" dirty="0"/>
              <a:t> se operacionalizuje kao prva glavna komponenta</a:t>
            </a:r>
          </a:p>
          <a:p>
            <a:pPr lvl="1"/>
            <a:r>
              <a:rPr lang="sr-Latn-CS" altLang="en-US" dirty="0"/>
              <a:t>Dakle, homogenost je udeo prve glavne komponente u ukupnoj pravoj varijansi</a:t>
            </a:r>
          </a:p>
          <a:p>
            <a:pPr eaLnBrk="1" hangingPunct="1"/>
            <a:r>
              <a:rPr lang="sr-Latn-CS" altLang="en-US" dirty="0"/>
              <a:t>Šta je prva glavna komponenta?</a:t>
            </a:r>
          </a:p>
        </p:txBody>
      </p:sp>
    </p:spTree>
    <p:extLst>
      <p:ext uri="{BB962C8B-B14F-4D97-AF65-F5344CB8AC3E}">
        <p14:creationId xmlns:p14="http://schemas.microsoft.com/office/powerpoint/2010/main" val="4278935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Prva glavna komponenta</a:t>
            </a:r>
            <a:endParaRPr lang="en-US" altLang="en-US" dirty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RS" altLang="en-US" dirty="0"/>
              <a:t>Analizu glavnih komponenti radimo u narednom semestru, ali mali uvod sada</a:t>
            </a:r>
          </a:p>
          <a:p>
            <a:pPr eaLnBrk="1" hangingPunct="1"/>
            <a:r>
              <a:rPr lang="sr-Latn-RS" altLang="en-US" dirty="0"/>
              <a:t>Zašto očekujemo da će stavke našeg instrumenta međusobno korelirati?</a:t>
            </a:r>
          </a:p>
          <a:p>
            <a:pPr lvl="1"/>
            <a:r>
              <a:rPr lang="sr-Latn-RS" altLang="en-US" dirty="0"/>
              <a:t>Zato što se odnose na isti predmet merenja, konstrukt, latentnu osobinu</a:t>
            </a:r>
          </a:p>
          <a:p>
            <a:pPr eaLnBrk="1" hangingPunct="1"/>
            <a:r>
              <a:rPr lang="sr-Latn-RS" altLang="en-US" dirty="0"/>
              <a:t>Analiza glavnih komponenti „reorganizuje“ celokupnu varijansu našeg instrumenta tako što pravi nove varijable na osnovu postojećih</a:t>
            </a:r>
          </a:p>
          <a:p>
            <a:pPr lvl="1"/>
            <a:r>
              <a:rPr lang="sr-Latn-RS" altLang="en-US" dirty="0"/>
              <a:t>Nove varijable više nisu stavke, već neki </a:t>
            </a:r>
            <a:r>
              <a:rPr lang="sr-Latn-RS" altLang="en-US" dirty="0" err="1"/>
              <a:t>opštiji</a:t>
            </a:r>
            <a:r>
              <a:rPr lang="sr-Latn-RS" altLang="en-US" dirty="0"/>
              <a:t> „faktori“ koji su „odgovorni“ za korelacije stavki koje smo dobili</a:t>
            </a:r>
          </a:p>
          <a:p>
            <a:pPr lvl="1"/>
            <a:r>
              <a:rPr lang="sr-Latn-RS" altLang="en-US" dirty="0"/>
              <a:t>Analiza glavnih komponenti uvek prvo izdvaja one komponente koje najbolje objašnjavaju korelacije stavki</a:t>
            </a:r>
          </a:p>
          <a:p>
            <a:pPr lvl="1"/>
            <a:r>
              <a:rPr lang="sr-Latn-RS" altLang="en-US" dirty="0"/>
              <a:t>Obično ćemo imati manje faktora nego stavki, a ako je konstrukt jednodimenzionalan / homogen – očekujemo jednu glavnu komponentu</a:t>
            </a:r>
          </a:p>
        </p:txBody>
      </p:sp>
    </p:spTree>
    <p:extLst>
      <p:ext uri="{BB962C8B-B14F-4D97-AF65-F5344CB8AC3E}">
        <p14:creationId xmlns:p14="http://schemas.microsoft.com/office/powerpoint/2010/main" val="1077769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Prva glavna komponenta</a:t>
            </a:r>
            <a:endParaRPr lang="en-US" altLang="en-US" dirty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</a:t>
            </a:r>
            <a:r>
              <a:rPr lang="sr-Latn-RS" altLang="en-US" dirty="0"/>
              <a:t>rva glavna komponenta je varijabla koja </a:t>
            </a:r>
          </a:p>
          <a:p>
            <a:pPr lvl="1"/>
            <a:r>
              <a:rPr lang="sr-Latn-RS" altLang="en-US" b="1" dirty="0"/>
              <a:t>objašnjava najveći mogući procenat varijanse</a:t>
            </a:r>
            <a:r>
              <a:rPr lang="sr-Latn-RS" altLang="en-US" dirty="0"/>
              <a:t> celog skupa varijabli</a:t>
            </a:r>
          </a:p>
          <a:p>
            <a:pPr lvl="1"/>
            <a:r>
              <a:rPr lang="sr-Latn-RS" altLang="en-US" dirty="0"/>
              <a:t>je u najvećoj meri „odgovorna“ za </a:t>
            </a:r>
            <a:r>
              <a:rPr lang="sr-Latn-RS" altLang="en-US" b="1" dirty="0"/>
              <a:t>korelacije</a:t>
            </a:r>
            <a:r>
              <a:rPr lang="sr-Latn-RS" altLang="en-US" dirty="0"/>
              <a:t> između pojedinačnih stavki</a:t>
            </a:r>
          </a:p>
          <a:p>
            <a:pPr lvl="1"/>
            <a:r>
              <a:rPr lang="sr-Latn-RS" altLang="en-US" dirty="0"/>
              <a:t>(bi trebalo da) predstavlja </a:t>
            </a:r>
            <a:r>
              <a:rPr lang="sr-Latn-RS" altLang="en-US" b="1" dirty="0"/>
              <a:t>pravi predmet merenja </a:t>
            </a:r>
            <a:r>
              <a:rPr lang="sr-Latn-RS" altLang="en-US" dirty="0"/>
              <a:t>testa</a:t>
            </a:r>
          </a:p>
          <a:p>
            <a:r>
              <a:rPr lang="sr-Latn-RS" altLang="en-US" dirty="0"/>
              <a:t>Ako je instrument homogen – očekujemo da je prva glavna komponenta jedina koja nam je relevantna</a:t>
            </a:r>
          </a:p>
          <a:p>
            <a:r>
              <a:rPr lang="en-US" altLang="en-US" dirty="0"/>
              <a:t>V</a:t>
            </a:r>
            <a:r>
              <a:rPr lang="sr-Latn-RS" altLang="en-US" dirty="0"/>
              <a:t>arijansa prve glavne komponente naziva se i njenom </a:t>
            </a:r>
            <a:r>
              <a:rPr lang="sr-Latn-RS" altLang="en-US" b="1" dirty="0"/>
              <a:t>svojstvenom vrednošću</a:t>
            </a:r>
            <a:r>
              <a:rPr lang="sr-Latn-RS" altLang="en-US" dirty="0"/>
              <a:t> i obeležava se lambda (</a:t>
            </a:r>
            <a:r>
              <a:rPr lang="el-GR" altLang="en-US" dirty="0">
                <a:latin typeface="Times New Roman"/>
                <a:cs typeface="Times New Roman"/>
              </a:rPr>
              <a:t>λ</a:t>
            </a:r>
            <a:r>
              <a:rPr lang="sr-Latn-RS" altLang="en-US" dirty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53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>
            <a:normAutofit/>
          </a:bodyPr>
          <a:lstStyle/>
          <a:p>
            <a:r>
              <a:rPr lang="sr-Latn-CS" dirty="0"/>
              <a:t>Mera homogenosti H2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RS" altLang="en-US" dirty="0"/>
                  <a:t>H2</a:t>
                </a:r>
                <a:r>
                  <a:rPr lang="en-US" altLang="en-US" dirty="0"/>
                  <a:t> </a:t>
                </a:r>
                <a:r>
                  <a:rPr lang="sr-Latn-CS" altLang="en-US" dirty="0"/>
                  <a:t>je</a:t>
                </a:r>
                <a:r>
                  <a:rPr lang="en-US" altLang="en-US" dirty="0"/>
                  <a:t> </a:t>
                </a:r>
                <a:r>
                  <a:rPr lang="sr-Latn-RS" altLang="en-US" dirty="0"/>
                  <a:t>najjednostavnije </a:t>
                </a:r>
                <a:r>
                  <a:rPr lang="en-US" altLang="en-US" dirty="0" err="1"/>
                  <a:t>definisan</a:t>
                </a:r>
                <a:r>
                  <a:rPr lang="sr-Latn-CS" altLang="en-US" dirty="0"/>
                  <a:t>a </a:t>
                </a:r>
              </a:p>
              <a:p>
                <a:pPr lvl="1"/>
                <a:r>
                  <a:rPr lang="sr-Latn-RS" altLang="en-US" dirty="0"/>
                  <a:t>H2 je </a:t>
                </a:r>
                <a:r>
                  <a:rPr lang="sr-Latn-CS" altLang="en-US" dirty="0"/>
                  <a:t>učešće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varijanse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prve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glavne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komponente</a:t>
                </a:r>
                <a:r>
                  <a:rPr lang="en-US" altLang="en-US" dirty="0"/>
                  <a:t> </a:t>
                </a:r>
                <a:r>
                  <a:rPr lang="sr-Latn-CS" altLang="en-US" dirty="0"/>
                  <a:t>u ukupnoj varijansi</a:t>
                </a:r>
              </a:p>
              <a:p>
                <a:pPr lvl="1"/>
                <a:r>
                  <a:rPr lang="sr-Latn-CS" altLang="en-US" dirty="0"/>
                  <a:t>Pritom, analiza se radi na matrici imaž kovarijansi stavki</a:t>
                </a:r>
              </a:p>
              <a:p>
                <a14:m>
                  <m:oMath xmlns:m="http://schemas.openxmlformats.org/officeDocument/2006/math">
                    <m:r>
                      <a:rPr lang="sr-Latn-RS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RS">
                        <a:latin typeface="Cambria Math" panose="02040503050406030204" pitchFamily="18" charset="0"/>
                      </a:rPr>
                      <m:t>2=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sr-Latn-RS" dirty="0"/>
                  <a:t>λi</a:t>
                </a:r>
                <a:r>
                  <a:rPr lang="en-US" altLang="en-US" dirty="0"/>
                  <a:t> </a:t>
                </a:r>
                <a:r>
                  <a:rPr lang="sr-Latn-RS" altLang="en-US" dirty="0"/>
                  <a:t>su svojstvene vrednosti svih glavnih imaž komponenti</a:t>
                </a:r>
                <a:endParaRPr lang="sr-Latn-CS" altLang="en-US" dirty="0"/>
              </a:p>
              <a:p>
                <a:r>
                  <a:rPr lang="sr-Latn-CS" altLang="en-US" dirty="0"/>
                  <a:t>Dakle, suma </a:t>
                </a:r>
                <a:r>
                  <a:rPr lang="sr-Latn-RS" dirty="0"/>
                  <a:t>λi </a:t>
                </a:r>
                <a:r>
                  <a:rPr lang="sr-Latn-CS" altLang="en-US" dirty="0"/>
                  <a:t>je suma dijagonalnih elemenata matrice imaž </a:t>
                </a:r>
                <a:r>
                  <a:rPr lang="en-US" altLang="en-US" dirty="0"/>
                  <a:t>k</a:t>
                </a:r>
                <a:r>
                  <a:rPr lang="sr-Latn-CS" altLang="en-US" dirty="0"/>
                  <a:t>ovarijansi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sr-Latn-RS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r-Latn-CS" altLang="en-US" dirty="0"/>
                  <a:t> - prva/najveća svojstvena vrednost matrice imaž kovarijansi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 t="-1667" r="-105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575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>
            <a:normAutofit/>
          </a:bodyPr>
          <a:lstStyle/>
          <a:p>
            <a:r>
              <a:rPr lang="sr-Latn-CS" dirty="0"/>
              <a:t>Mera homogenosti H2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2=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R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r-Latn-RS" altLang="en-US" dirty="0"/>
              </a:p>
              <a:p>
                <a:r>
                  <a:rPr lang="en-US" altLang="en-US" dirty="0"/>
                  <a:t>D</a:t>
                </a:r>
                <a:r>
                  <a:rPr lang="sr-Latn-RS" altLang="en-US" dirty="0"/>
                  <a:t>rugim rečima, H2 mera je količnik varijanse prve imaž glavne komponente i zbira varijansi svih imaž glavnih komponenti</a:t>
                </a:r>
              </a:p>
              <a:p>
                <a:r>
                  <a:rPr lang="sr-Latn-RS" altLang="en-US" dirty="0"/>
                  <a:t>H2 je utoliko veća ukoliko prva imaž glavna komponenta bolje objašnjava ukupnu varijansu</a:t>
                </a:r>
              </a:p>
              <a:p>
                <a:r>
                  <a:rPr lang="sr-Latn-RS" altLang="en-US" dirty="0"/>
                  <a:t>Šta je idealni slučaj?</a:t>
                </a:r>
              </a:p>
              <a:p>
                <a:pPr lvl="1"/>
                <a:r>
                  <a:rPr lang="sr-Latn-RS" altLang="en-US" dirty="0"/>
                  <a:t>Da samo jedna glavna komponenta objašnjava svu zajedničku varijansu – onda je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sr-Latn-RS" altLang="en-US" dirty="0"/>
                  <a:t> = </a:t>
                </a:r>
                <a:r>
                  <a:rPr lang="sr-Latn-RS" altLang="en-US" sz="1800" dirty="0"/>
                  <a:t>𝜆</a:t>
                </a:r>
                <a:r>
                  <a:rPr lang="sr-Latn-RS" altLang="en-US" sz="1800" baseline="-25000" dirty="0" err="1"/>
                  <a:t>max</a:t>
                </a:r>
                <a:r>
                  <a:rPr lang="sr-Latn-RS" altLang="en-US" dirty="0"/>
                  <a:t>, a H2 = 1</a:t>
                </a:r>
              </a:p>
              <a:p>
                <a:endParaRPr lang="sr-Latn-RS" altLang="en-US" dirty="0"/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57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Model klasične testne teorije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Osnovne postavke KTT:</a:t>
            </a:r>
          </a:p>
          <a:p>
            <a:pPr lvl="1"/>
            <a:r>
              <a:rPr lang="sr-Latn-CS" altLang="en-US" dirty="0"/>
              <a:t>Ukupan skor </a:t>
            </a:r>
            <a:r>
              <a:rPr lang="en-US" altLang="en-US" dirty="0" err="1"/>
              <a:t>koji</a:t>
            </a:r>
            <a:r>
              <a:rPr lang="en-US" altLang="en-US" dirty="0"/>
              <a:t> je </a:t>
            </a:r>
            <a:r>
              <a:rPr lang="en-US" altLang="en-US" dirty="0" err="1"/>
              <a:t>dati</a:t>
            </a:r>
            <a:r>
              <a:rPr lang="en-US" altLang="en-US" dirty="0"/>
              <a:t> </a:t>
            </a:r>
            <a:r>
              <a:rPr lang="en-US" altLang="en-US" dirty="0" err="1"/>
              <a:t>ispitanik</a:t>
            </a:r>
            <a:r>
              <a:rPr lang="en-US" altLang="en-US" dirty="0"/>
              <a:t> </a:t>
            </a:r>
            <a:r>
              <a:rPr lang="en-US" altLang="en-US" dirty="0" err="1"/>
              <a:t>postigao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testu</a:t>
            </a:r>
            <a:r>
              <a:rPr lang="en-US" altLang="en-US" dirty="0"/>
              <a:t> </a:t>
            </a:r>
            <a:r>
              <a:rPr lang="sr-Latn-CS" altLang="en-US" dirty="0"/>
              <a:t>jednak je sumi skorova na pojedinim stavkama</a:t>
            </a:r>
            <a:endParaRPr lang="en-US" altLang="en-US" dirty="0"/>
          </a:p>
          <a:p>
            <a:pPr lvl="1"/>
            <a:r>
              <a:rPr lang="sr-Latn-CS" altLang="en-US" dirty="0"/>
              <a:t>Ukup</a:t>
            </a:r>
            <a:r>
              <a:rPr lang="en-US" altLang="en-US" dirty="0"/>
              <a:t>an</a:t>
            </a:r>
            <a:r>
              <a:rPr lang="sr-Latn-CS" altLang="en-US" dirty="0"/>
              <a:t> skor koji je dati ispitanik postigao na testu se može razložiti na </a:t>
            </a:r>
            <a:r>
              <a:rPr lang="sr-Latn-CS" altLang="en-US" dirty="0">
                <a:solidFill>
                  <a:srgbClr val="00B050"/>
                </a:solidFill>
              </a:rPr>
              <a:t>pravi skor </a:t>
            </a:r>
            <a:r>
              <a:rPr lang="sr-Latn-CS" altLang="en-US" dirty="0"/>
              <a:t>i </a:t>
            </a:r>
            <a:r>
              <a:rPr lang="sr-Latn-CS" altLang="en-US" dirty="0">
                <a:solidFill>
                  <a:srgbClr val="FF0000"/>
                </a:solidFill>
              </a:rPr>
              <a:t>skor greške</a:t>
            </a:r>
          </a:p>
          <a:p>
            <a:pPr lvl="1"/>
            <a:r>
              <a:rPr lang="sr-Latn-C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= </a:t>
            </a:r>
            <a:r>
              <a:rPr lang="sr-Latn-CS" altLang="en-US" dirty="0">
                <a:solidFill>
                  <a:srgbClr val="00B050"/>
                </a:solidFill>
              </a:rPr>
              <a:t>T</a:t>
            </a:r>
            <a:r>
              <a:rPr lang="sr-Latn-C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</a:t>
            </a:r>
            <a:r>
              <a:rPr lang="sr-Latn-CS" altLang="en-US" dirty="0">
                <a:solidFill>
                  <a:srgbClr val="FF0000"/>
                </a:solidFill>
              </a:rPr>
              <a:t>E</a:t>
            </a:r>
            <a:endParaRPr lang="sr-Latn-CS" altLang="en-US" dirty="0"/>
          </a:p>
          <a:p>
            <a:r>
              <a:rPr lang="sr-Latn-CS" altLang="en-US" dirty="0"/>
              <a:t>Obično se koristi model koji počiva na pretpostavci o </a:t>
            </a:r>
          </a:p>
          <a:p>
            <a:pPr lvl="1"/>
            <a:r>
              <a:rPr lang="sr-Latn-CS" altLang="en-US" dirty="0"/>
              <a:t>Paralelnosti indikatora</a:t>
            </a:r>
          </a:p>
        </p:txBody>
      </p:sp>
    </p:spTree>
    <p:extLst>
      <p:ext uri="{BB962C8B-B14F-4D97-AF65-F5344CB8AC3E}">
        <p14:creationId xmlns:p14="http://schemas.microsoft.com/office/powerpoint/2010/main" val="34736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>
            <a:normAutofit/>
          </a:bodyPr>
          <a:lstStyle/>
          <a:p>
            <a:r>
              <a:rPr lang="sr-Latn-CS" dirty="0" err="1"/>
              <a:t>Mere</a:t>
            </a:r>
            <a:r>
              <a:rPr lang="sr-Latn-CS" dirty="0"/>
              <a:t> homogenosti H5 i H7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altLang="en-US" dirty="0"/>
              <a:t>H5 i H7 su mere homogenosti u Gutman-Kajzerovom prostoru</a:t>
            </a:r>
          </a:p>
          <a:p>
            <a:r>
              <a:rPr lang="sr-Latn-RS" altLang="en-US" dirty="0"/>
              <a:t>Šta ovo znači? Na šta se odnosi Gutman-Kajzerov porstor?</a:t>
            </a:r>
          </a:p>
          <a:p>
            <a:r>
              <a:rPr lang="sr-Latn-RS" altLang="en-US" dirty="0"/>
              <a:t>Gutman-Kajzerov kriterijum određivanja broja glavnih komponenti kaže da treba zadržati one komponente koje imaju svojstvenu vrednost veću od 1 </a:t>
            </a:r>
          </a:p>
          <a:p>
            <a:pPr lvl="1"/>
            <a:r>
              <a:rPr lang="sr-Latn-RS" altLang="en-US" dirty="0"/>
              <a:t>Za ove komponente se kaže i da je njihova pouzdanost veća od 0</a:t>
            </a:r>
          </a:p>
          <a:p>
            <a:pPr lvl="1"/>
            <a:r>
              <a:rPr lang="sr-Latn-RS" altLang="en-US" dirty="0"/>
              <a:t>Jedna standardizovana stavka ima varijansu 1, pa se traže faktori koji objašnjavaju barem toliko varijanse kao izvorne stavke</a:t>
            </a:r>
          </a:p>
          <a:p>
            <a:r>
              <a:rPr lang="sr-Latn-RS" altLang="en-US" dirty="0"/>
              <a:t>Analiza se tipično radi na običnoj matrici korelacija, ne na matrici imaž kovarijansi</a:t>
            </a:r>
            <a:endParaRPr lang="sr-Latn-CS" altLang="en-US" dirty="0"/>
          </a:p>
        </p:txBody>
      </p:sp>
    </p:spTree>
    <p:extLst>
      <p:ext uri="{BB962C8B-B14F-4D97-AF65-F5344CB8AC3E}">
        <p14:creationId xmlns:p14="http://schemas.microsoft.com/office/powerpoint/2010/main" val="2910920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>
            <a:normAutofit/>
          </a:bodyPr>
          <a:lstStyle/>
          <a:p>
            <a:r>
              <a:rPr lang="sr-Latn-CS" dirty="0" err="1"/>
              <a:t>Mera</a:t>
            </a:r>
            <a:r>
              <a:rPr lang="sr-Latn-CS" dirty="0"/>
              <a:t> homogenosti H5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5= 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sr-Latn-RS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altLang="en-US" dirty="0" err="1"/>
                  <a:t>gde</a:t>
                </a:r>
                <a:r>
                  <a:rPr lang="en-US" altLang="en-US" dirty="0"/>
                  <a:t> je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zbir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prvih</a:t>
                </a:r>
                <a:r>
                  <a:rPr lang="en-US" altLang="en-US" dirty="0"/>
                  <a:t> k </a:t>
                </a:r>
                <a:r>
                  <a:rPr lang="en-US" altLang="en-US" dirty="0" err="1"/>
                  <a:t>svojstvenih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vrednosti</a:t>
                </a:r>
                <a:r>
                  <a:rPr lang="en-US" altLang="en-US" dirty="0"/>
                  <a:t> </a:t>
                </a:r>
                <a:r>
                  <a:rPr lang="sr-Latn-RS" altLang="en-US" dirty="0"/>
                  <a:t>čije su varijanse </a:t>
                </a:r>
                <a:r>
                  <a:rPr lang="sr-Latn-CS" altLang="en-US" dirty="0"/>
                  <a:t>veće od 1</a:t>
                </a:r>
              </a:p>
              <a:p>
                <a:r>
                  <a:rPr lang="sr-Latn-RS" altLang="en-US" sz="2000" dirty="0"/>
                  <a:t>𝜆</a:t>
                </a:r>
                <a:r>
                  <a:rPr lang="sr-Latn-RS" altLang="en-US" sz="2000" baseline="-25000" dirty="0" err="1"/>
                  <a:t>max</a:t>
                </a:r>
                <a:r>
                  <a:rPr lang="sr-Latn-CS" altLang="en-US" dirty="0"/>
                  <a:t> – prva/najveća svojstvena vrednost</a:t>
                </a:r>
              </a:p>
              <a:p>
                <a:r>
                  <a:rPr lang="en-US" altLang="en-US" dirty="0"/>
                  <a:t>n – </a:t>
                </a:r>
                <a:r>
                  <a:rPr lang="en-US" altLang="en-US" dirty="0" err="1"/>
                  <a:t>broj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stavki</a:t>
                </a:r>
                <a:endParaRPr lang="sr-Latn-CS" altLang="en-US" dirty="0"/>
              </a:p>
              <a:p>
                <a:r>
                  <a:rPr lang="sr-Latn-CS" altLang="en-US" dirty="0"/>
                  <a:t>Što je veće učešće prve glavne komponente u ukupnoj varijansi komponenti čija je pouzdanost veća od 0 – to je H5 </a:t>
                </a:r>
                <a:r>
                  <a:rPr lang="sr-Latn-CS" altLang="en-US" dirty="0" err="1"/>
                  <a:t>mera</a:t>
                </a:r>
                <a:r>
                  <a:rPr lang="sr-Latn-CS" altLang="en-US" dirty="0"/>
                  <a:t> veća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2019" r="-16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20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>
            <a:normAutofit/>
          </a:bodyPr>
          <a:lstStyle/>
          <a:p>
            <a:r>
              <a:rPr lang="sr-Latn-CS" dirty="0"/>
              <a:t>Mera homogenosti H5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sr-Latn-RS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RS">
                        <a:latin typeface="Cambria Math" panose="02040503050406030204" pitchFamily="18" charset="0"/>
                      </a:rPr>
                      <m:t>5= 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sr-Latn-RS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altLang="en-US" dirty="0"/>
                  <a:t>K</a:t>
                </a:r>
                <a:r>
                  <a:rPr lang="sr-Latn-RS" altLang="en-US" dirty="0"/>
                  <a:t>oja je razlika u poređenju sa merom H2?</a:t>
                </a:r>
              </a:p>
              <a:p>
                <a:pPr lvl="1"/>
                <a:r>
                  <a:rPr lang="en-US" altLang="en-US" dirty="0"/>
                  <a:t>N</a:t>
                </a:r>
                <a:r>
                  <a:rPr lang="sr-Latn-RS" altLang="en-US" dirty="0"/>
                  <a:t>e uzimamo u obzir sve glavne komponente, već samo one čija je svojstvena vrednost veća od 1</a:t>
                </a:r>
              </a:p>
              <a:p>
                <a:pPr lvl="1"/>
                <a:r>
                  <a:rPr lang="sr-Latn-RS" altLang="en-US" dirty="0"/>
                  <a:t>Takođe, glavne komponente se ne identifikuju na osnovu matrice imaž kovarijansi, već obične matrice korelacija</a:t>
                </a:r>
              </a:p>
              <a:p>
                <a:r>
                  <a:rPr lang="sr-Latn-RS" altLang="en-US" dirty="0"/>
                  <a:t>Šta je idealni slučaj?</a:t>
                </a:r>
              </a:p>
              <a:p>
                <a:pPr lvl="1"/>
                <a:r>
                  <a:rPr lang="sr-Latn-RS" altLang="en-US" dirty="0"/>
                  <a:t>Da postoji samo jedna glavna komponenta koja ima svojstvenu vrednost veću od 1 – prva glavna komponenta – onda je ∑𝜆</a:t>
                </a:r>
                <a:r>
                  <a:rPr lang="sr-Latn-RS" altLang="en-US" baseline="-25000" dirty="0"/>
                  <a:t>𝑝</a:t>
                </a:r>
                <a:r>
                  <a:rPr lang="sr-Latn-RS" altLang="en-US" dirty="0"/>
                  <a:t>  = 𝜆</a:t>
                </a:r>
                <a:r>
                  <a:rPr lang="sr-Latn-RS" altLang="en-US" baseline="-25000" dirty="0" err="1"/>
                  <a:t>max</a:t>
                </a:r>
                <a:r>
                  <a:rPr lang="sr-Latn-RS" altLang="en-US" dirty="0"/>
                  <a:t>, a H5 = 1</a:t>
                </a:r>
              </a:p>
              <a:p>
                <a:r>
                  <a:rPr lang="sr-Latn-RS" altLang="en-US" dirty="0"/>
                  <a:t>A najlošiji slučaj?</a:t>
                </a:r>
              </a:p>
              <a:p>
                <a:pPr lvl="1"/>
                <a:r>
                  <a:rPr lang="sr-Latn-RS" altLang="en-US" dirty="0"/>
                  <a:t>Da sve komponente imaju svojstvenu vrednost veću od 1 – u tom slučaju je ∑𝜆</a:t>
                </a:r>
                <a:r>
                  <a:rPr lang="sr-Latn-RS" altLang="en-US" baseline="-25000" dirty="0"/>
                  <a:t>𝑝</a:t>
                </a:r>
                <a:r>
                  <a:rPr lang="sr-Latn-RS" altLang="en-US" dirty="0"/>
                  <a:t> = n, a H5 = 0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r="-250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20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>
            <a:normAutofit/>
          </a:bodyPr>
          <a:lstStyle/>
          <a:p>
            <a:r>
              <a:rPr lang="sr-Latn-CS" dirty="0"/>
              <a:t>Mera homogenosti H7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CS" altLang="en-US" dirty="0"/>
                  <a:t>Ista generalna ideja je još eksplicitnije prisutna u meri H7 </a:t>
                </a:r>
                <a:endParaRPr lang="sr-Latn-RS" altLang="en-US" dirty="0"/>
              </a:p>
              <a:p>
                <a14:m>
                  <m:oMath xmlns:m="http://schemas.openxmlformats.org/officeDocument/2006/math">
                    <m:r>
                      <a:rPr lang="sr-Latn-RS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RS">
                        <a:latin typeface="Cambria Math" panose="02040503050406030204" pitchFamily="18" charset="0"/>
                      </a:rPr>
                      <m:t>7=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sr-Latn-RS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nary>
                        <m:r>
                          <a:rPr lang="sr-Latn-RS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altLang="en-US" dirty="0"/>
                  <a:t>I</a:t>
                </a:r>
                <a:r>
                  <a:rPr lang="sr-Latn-RS" altLang="en-US" dirty="0"/>
                  <a:t>dealni slučaj?</a:t>
                </a:r>
              </a:p>
              <a:p>
                <a:pPr lvl="1"/>
                <a:r>
                  <a:rPr lang="sr-Latn-RS" altLang="en-US" dirty="0"/>
                  <a:t>Postoji samo jedna glavna komponenta koja ima svojstvenu vrednost veću od 1 – onda je </a:t>
                </a:r>
                <a:r>
                  <a:rPr lang="sr-Latn-RS" altLang="en-US" sz="1800" dirty="0"/>
                  <a:t>∑𝜆</a:t>
                </a:r>
                <a:r>
                  <a:rPr lang="sr-Latn-RS" altLang="en-US" sz="1800" baseline="-25000" dirty="0"/>
                  <a:t>𝑝</a:t>
                </a:r>
                <a:r>
                  <a:rPr lang="sr-Latn-RS" altLang="en-US" dirty="0"/>
                  <a:t> = </a:t>
                </a:r>
                <a:r>
                  <a:rPr lang="sr-Latn-RS" altLang="en-US" sz="1800" dirty="0"/>
                  <a:t>𝜆</a:t>
                </a:r>
                <a:r>
                  <a:rPr lang="sr-Latn-RS" altLang="en-US" sz="1800" baseline="-25000" dirty="0" err="1"/>
                  <a:t>max</a:t>
                </a:r>
                <a:r>
                  <a:rPr lang="sr-Latn-RS" altLang="en-US" dirty="0"/>
                  <a:t>, a H7 = 1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 t="-1667" r="-226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20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 dirty="0"/>
              <a:t>Homogenost stavki</a:t>
            </a:r>
            <a:endParaRPr lang="en-GB" alt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altLang="en-US" dirty="0"/>
              <a:t>Homogenost stavke (</a:t>
            </a:r>
            <a:r>
              <a:rPr lang="en-US" altLang="en-US" dirty="0" err="1"/>
              <a:t>Momirović</a:t>
            </a:r>
            <a:r>
              <a:rPr lang="sr-Latn-RS" altLang="en-US" dirty="0"/>
              <a:t>,</a:t>
            </a:r>
            <a:r>
              <a:rPr lang="en-US" altLang="en-US" dirty="0"/>
              <a:t> 1975</a:t>
            </a:r>
            <a:r>
              <a:rPr lang="sr-Latn-RS" altLang="en-US" dirty="0"/>
              <a:t>) je </a:t>
            </a:r>
            <a:r>
              <a:rPr lang="en-US" altLang="en-US" dirty="0" err="1"/>
              <a:t>kovarijans</a:t>
            </a:r>
            <a:r>
              <a:rPr lang="sr-Latn-RS" altLang="en-US" dirty="0"/>
              <a:t>a </a:t>
            </a:r>
            <a:r>
              <a:rPr lang="sr-Latn-RS" altLang="en-US" dirty="0" err="1"/>
              <a:t>imaža</a:t>
            </a:r>
            <a:r>
              <a:rPr lang="sr-Latn-RS" altLang="en-US" dirty="0"/>
              <a:t> date</a:t>
            </a:r>
            <a:r>
              <a:rPr lang="en-US" altLang="en-US" dirty="0"/>
              <a:t> </a:t>
            </a:r>
            <a:r>
              <a:rPr lang="sr-Latn-RS" altLang="en-US" dirty="0"/>
              <a:t>stavke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standardizovanom</a:t>
            </a:r>
            <a:r>
              <a:rPr lang="en-US" altLang="en-US" dirty="0"/>
              <a:t> </a:t>
            </a:r>
            <a:r>
              <a:rPr lang="en-US" altLang="en-US" dirty="0" err="1"/>
              <a:t>prvom</a:t>
            </a:r>
            <a:r>
              <a:rPr lang="en-US" altLang="en-US" dirty="0"/>
              <a:t> </a:t>
            </a:r>
            <a:r>
              <a:rPr lang="en-US" altLang="en-US" dirty="0" err="1"/>
              <a:t>glavnom</a:t>
            </a:r>
            <a:r>
              <a:rPr lang="en-US" altLang="en-US" dirty="0"/>
              <a:t> </a:t>
            </a:r>
            <a:r>
              <a:rPr lang="en-US" altLang="en-US" dirty="0" err="1"/>
              <a:t>komponentom</a:t>
            </a:r>
            <a:r>
              <a:rPr lang="en-US" altLang="en-US" dirty="0"/>
              <a:t> </a:t>
            </a:r>
            <a:r>
              <a:rPr lang="sr-Latn-RS" altLang="en-US" dirty="0"/>
              <a:t>(</a:t>
            </a:r>
            <a:r>
              <a:rPr lang="sr-Latn-RS" altLang="en-US" dirty="0" err="1"/>
              <a:t>imaž</a:t>
            </a:r>
            <a:r>
              <a:rPr lang="sr-Latn-RS" altLang="en-US" dirty="0"/>
              <a:t> matrice </a:t>
            </a:r>
            <a:r>
              <a:rPr lang="sr-Latn-RS" altLang="en-US" dirty="0" err="1"/>
              <a:t>kovarijansi</a:t>
            </a:r>
            <a:r>
              <a:rPr lang="sr-Latn-RS" altLang="en-US" dirty="0"/>
              <a:t>)</a:t>
            </a:r>
          </a:p>
          <a:p>
            <a:r>
              <a:rPr lang="sr-Latn-RS" altLang="en-US" dirty="0"/>
              <a:t>Mera je zasnovana na H2</a:t>
            </a:r>
          </a:p>
          <a:p>
            <a:r>
              <a:rPr lang="en-US" altLang="en-US" dirty="0"/>
              <a:t>h = y</a:t>
            </a:r>
            <a:r>
              <a:rPr lang="sr-Latn-RS" altLang="en-US" sz="2000" dirty="0"/>
              <a:t> 𝜆</a:t>
            </a:r>
            <a:r>
              <a:rPr lang="sr-Latn-RS" altLang="en-US" sz="2000" baseline="-25000" dirty="0" err="1"/>
              <a:t>max</a:t>
            </a:r>
            <a:endParaRPr lang="en-US" altLang="en-US" dirty="0"/>
          </a:p>
          <a:p>
            <a:r>
              <a:rPr lang="sr-Latn-RS" altLang="en-US" dirty="0"/>
              <a:t>Homogenost stavke je u</a:t>
            </a:r>
            <a:r>
              <a:rPr lang="en-US" altLang="en-US" dirty="0" err="1"/>
              <a:t>češće</a:t>
            </a:r>
            <a:r>
              <a:rPr lang="en-US" altLang="en-US" dirty="0"/>
              <a:t> </a:t>
            </a:r>
            <a:r>
              <a:rPr lang="en-US" altLang="en-US" dirty="0" err="1"/>
              <a:t>prve</a:t>
            </a:r>
            <a:r>
              <a:rPr lang="en-US" altLang="en-US" dirty="0"/>
              <a:t> </a:t>
            </a:r>
            <a:r>
              <a:rPr lang="en-US" altLang="en-US" dirty="0" err="1"/>
              <a:t>glavne</a:t>
            </a:r>
            <a:r>
              <a:rPr lang="en-US" altLang="en-US" dirty="0"/>
              <a:t> </a:t>
            </a:r>
            <a:r>
              <a:rPr lang="en-US" altLang="en-US" dirty="0" err="1"/>
              <a:t>komponente</a:t>
            </a:r>
            <a:r>
              <a:rPr lang="en-US" altLang="en-US" dirty="0"/>
              <a:t> </a:t>
            </a:r>
            <a:r>
              <a:rPr lang="en-US" altLang="en-US" dirty="0" err="1"/>
              <a:t>imaž</a:t>
            </a:r>
            <a:r>
              <a:rPr lang="en-US" altLang="en-US" dirty="0"/>
              <a:t> </a:t>
            </a:r>
            <a:r>
              <a:rPr lang="en-US" altLang="en-US" dirty="0" err="1"/>
              <a:t>kovarijanse</a:t>
            </a:r>
            <a:r>
              <a:rPr lang="en-US" altLang="en-US" dirty="0"/>
              <a:t> u </a:t>
            </a:r>
            <a:r>
              <a:rPr lang="en-US" altLang="en-US" dirty="0" err="1"/>
              <a:t>ukupnoj</a:t>
            </a:r>
            <a:r>
              <a:rPr lang="en-US" altLang="en-US" dirty="0"/>
              <a:t> </a:t>
            </a:r>
            <a:r>
              <a:rPr lang="en-US" altLang="en-US" dirty="0" err="1"/>
              <a:t>imaž</a:t>
            </a:r>
            <a:r>
              <a:rPr lang="en-US" altLang="en-US" dirty="0"/>
              <a:t> </a:t>
            </a:r>
            <a:r>
              <a:rPr lang="en-US" altLang="en-US" dirty="0" err="1"/>
              <a:t>varijansi</a:t>
            </a:r>
            <a:r>
              <a:rPr lang="sr-Latn-RS" altLang="en-US" dirty="0"/>
              <a:t> date stavke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234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DA63-3FD6-47B5-B08E-6FB2673B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Mere homogenosti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F72E-4995-45FB-960F-B8A0EBB0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Kakav je odnos između različitih mera homogenosti?</a:t>
            </a:r>
          </a:p>
          <a:p>
            <a:r>
              <a:rPr lang="sr-Latn-RS" dirty="0"/>
              <a:t>Pre svega, treba zapamtiti da se H1 i H2/H5/H7 odnose na drugačije koncepte homogenosti i njihove vrednosti zato nisu direktno uporedive</a:t>
            </a:r>
          </a:p>
          <a:p>
            <a:r>
              <a:rPr lang="sr-Latn-RS" dirty="0"/>
              <a:t>Numerički, H1 će uvek biti niža od drugih mera homogenosti</a:t>
            </a:r>
          </a:p>
          <a:p>
            <a:r>
              <a:rPr lang="sr-Latn-RS" dirty="0"/>
              <a:t>Između H2, H5 i H7 ne postoji matematički odnos međuzavisnosti, ali bi trebalo da pokazuju slične vrednosti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69369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en-US" sz="6600" dirty="0"/>
              <a:t>PRIMER</a:t>
            </a:r>
            <a:endParaRPr lang="en-US" alt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/>
              <a:t>Skala antisocijalnog pona</a:t>
            </a:r>
            <a:r>
              <a:rPr lang="sr-Latn-RS" dirty="0"/>
              <a:t>š</a:t>
            </a:r>
            <a:r>
              <a:rPr lang="sr-Latn-CS" dirty="0"/>
              <a:t>anja mladih – 30 stavki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23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Metrijske karakteristike - SPSS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Mnoge metrijske karakteristike koje se odnose na ceo instrument </a:t>
            </a:r>
            <a:r>
              <a:rPr lang="en-US" dirty="0" err="1"/>
              <a:t>mo</a:t>
            </a:r>
            <a:r>
              <a:rPr lang="sr-Latn-RS" dirty="0"/>
              <a:t>ž</a:t>
            </a:r>
            <a:r>
              <a:rPr lang="en-US" dirty="0"/>
              <a:t>emo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SPSS-a</a:t>
            </a:r>
            <a:endParaRPr lang="sr-Latn-RS" dirty="0"/>
          </a:p>
          <a:p>
            <a:pPr lvl="1"/>
            <a:r>
              <a:rPr lang="sr-Latn-RS" dirty="0"/>
              <a:t>Nekoliko mera pouzdanosti</a:t>
            </a:r>
          </a:p>
          <a:p>
            <a:pPr lvl="1"/>
            <a:r>
              <a:rPr lang="sr-Latn-RS" dirty="0"/>
              <a:t>KMO meru reprezentativnosti (u okviru faktorske analize)</a:t>
            </a:r>
          </a:p>
          <a:p>
            <a:pPr lvl="1"/>
            <a:r>
              <a:rPr lang="sr-Latn-RS" dirty="0"/>
              <a:t>H1 meru homogenosti</a:t>
            </a:r>
          </a:p>
          <a:p>
            <a:r>
              <a:rPr lang="sr-Latn-RS" dirty="0"/>
              <a:t>Možemo dobiti i neke metrijske pokazatelje stavki</a:t>
            </a:r>
          </a:p>
          <a:p>
            <a:pPr lvl="1"/>
            <a:r>
              <a:rPr lang="sr-Latn-RS" dirty="0"/>
              <a:t>Korigovanu korelaciju stavke i ukupnog skora (interna valjanost)</a:t>
            </a:r>
          </a:p>
          <a:p>
            <a:pPr lvl="1"/>
            <a:r>
              <a:rPr lang="sr-Latn-RS" dirty="0"/>
              <a:t>Imaž stavke – multiplo R2 (pouzdanost)</a:t>
            </a:r>
          </a:p>
          <a:p>
            <a:pPr lvl="1"/>
            <a:r>
              <a:rPr lang="sr-Latn-RS" dirty="0"/>
              <a:t>Pouzdanost testa ako se stavka izbaci</a:t>
            </a:r>
          </a:p>
          <a:p>
            <a:r>
              <a:rPr lang="sr-Latn-RS" dirty="0"/>
              <a:t>Ipak, neke pokazatelje ne možemo dobiti, a oni koje možemo su raštrkani u okviru različitih analiza</a:t>
            </a:r>
          </a:p>
        </p:txBody>
      </p:sp>
    </p:spTree>
    <p:extLst>
      <p:ext uri="{BB962C8B-B14F-4D97-AF65-F5344CB8AC3E}">
        <p14:creationId xmlns:p14="http://schemas.microsoft.com/office/powerpoint/2010/main" val="14142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Makro RTT10G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Knežević i </a:t>
            </a:r>
            <a:r>
              <a:rPr lang="sr-Latn-RS" dirty="0" err="1"/>
              <a:t>Momirović</a:t>
            </a:r>
            <a:r>
              <a:rPr lang="sr-Latn-RS" dirty="0"/>
              <a:t> (1996) su kreirali makro RTT10G koji  daje veliki broj pokazatelja metrijskih karakteristika testa i stavki</a:t>
            </a:r>
          </a:p>
          <a:p>
            <a:r>
              <a:rPr lang="sr-Latn-RS" dirty="0"/>
              <a:t>RTT10G se jednostavno pokreće preko SPSS sintakse (dve linije sintakse)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altLang="en-US"/>
              <a:t>RTT10G - reprezentativnost</a:t>
            </a:r>
            <a:endParaRPr lang="sr-Latn-R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391868"/>
              </p:ext>
            </p:extLst>
          </p:nvPr>
        </p:nvGraphicFramePr>
        <p:xfrm>
          <a:off x="822325" y="2077095"/>
          <a:ext cx="7543800" cy="3264783"/>
        </p:xfrm>
        <a:graphic>
          <a:graphicData uri="http://schemas.openxmlformats.org/drawingml/2006/table">
            <a:tbl>
              <a:tblPr/>
              <a:tblGrid>
                <a:gridCol w="628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06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MERE REPREZENTATIVNOSTI TESTA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122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Kaiser-Mayer-Olkin,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reprezentativnosti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PSI 1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(</a:t>
                      </a:r>
                      <a:r>
                        <a:rPr lang="sr-Latn-R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Kaiser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1970)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734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122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Kaiser, Rice,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sr-Latn-C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r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eprezentativnosti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PSI 2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(KMO mera koju generišu komercijalni statistički paketi, </a:t>
                      </a:r>
                      <a:r>
                        <a:rPr lang="sr-Latn-R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Kaiser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&amp; </a:t>
                      </a:r>
                      <a:r>
                        <a:rPr lang="sr-Latn-R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Rice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1974)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.8850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Kaiser-Mayer-Olkin,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reprezentativnosti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PSI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-AIK (varijanta PSI 1 sa anti-</a:t>
                      </a:r>
                      <a:r>
                        <a:rPr lang="sr-Latn-R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image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sr-Latn-R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kovarijansama</a:t>
                      </a:r>
                      <a:r>
                        <a:rPr lang="sr-Latn-R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.9475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73868"/>
                  </a:ext>
                </a:extLst>
              </a:tr>
            </a:tbl>
          </a:graphicData>
        </a:graphic>
      </p:graphicFrame>
      <p:sp>
        <p:nvSpPr>
          <p:cNvPr id="43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R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2325" y="5325070"/>
            <a:ext cx="396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/>
              <a:t>Kakav je odnos KMO i PSI-AIK?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2325" y="5786735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/>
              <a:t>PSI-AIK &gt; KMO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6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Guttmanov model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Koji su osnovni termini koje koristimo u okviru Guttmanovog modela?</a:t>
            </a:r>
          </a:p>
          <a:p>
            <a:r>
              <a:rPr lang="sr-Latn-CS" altLang="en-US" dirty="0"/>
              <a:t>Pravi skor = </a:t>
            </a:r>
            <a:r>
              <a:rPr lang="sr-Latn-CS" altLang="en-US" dirty="0" err="1">
                <a:solidFill>
                  <a:srgbClr val="00B050"/>
                </a:solidFill>
              </a:rPr>
              <a:t>imaž</a:t>
            </a:r>
            <a:r>
              <a:rPr lang="sr-Latn-CS" altLang="en-US" dirty="0"/>
              <a:t>, skor greške = </a:t>
            </a:r>
            <a:r>
              <a:rPr lang="sr-Latn-CS" altLang="en-US" dirty="0">
                <a:solidFill>
                  <a:srgbClr val="FF0000"/>
                </a:solidFill>
              </a:rPr>
              <a:t>anti-imaž</a:t>
            </a:r>
          </a:p>
          <a:p>
            <a:pPr>
              <a:lnSpc>
                <a:spcPct val="90000"/>
              </a:lnSpc>
            </a:pPr>
            <a:r>
              <a:rPr lang="sr-Latn-CS" altLang="en-US" dirty="0"/>
              <a:t>Imaž je proporcija varijanse neke varijable koju je moguće predvideti na osnovu n-1 preostalih varijabli u skupu, odnosno </a:t>
            </a:r>
            <a:r>
              <a:rPr lang="sr-Latn-CS" altLang="en-US" dirty="0">
                <a:solidFill>
                  <a:srgbClr val="00B050"/>
                </a:solidFill>
              </a:rPr>
              <a:t>multiplo R</a:t>
            </a:r>
            <a:r>
              <a:rPr lang="sr-Latn-CS" altLang="en-US" baseline="30000" dirty="0">
                <a:solidFill>
                  <a:srgbClr val="00B050"/>
                </a:solidFill>
              </a:rPr>
              <a:t>2</a:t>
            </a:r>
            <a:r>
              <a:rPr lang="sr-Latn-CS" altLang="en-US" dirty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r-Latn-CS" altLang="en-US" dirty="0"/>
              <a:t>Antimaž je preostala varijansa odnosno </a:t>
            </a:r>
            <a:r>
              <a:rPr lang="sr-Latn-CS" altLang="en-US" dirty="0">
                <a:solidFill>
                  <a:srgbClr val="FF0000"/>
                </a:solidFill>
              </a:rPr>
              <a:t>1 - R</a:t>
            </a:r>
            <a:r>
              <a:rPr lang="sr-Latn-CS" altLang="en-US" baseline="30000" dirty="0">
                <a:solidFill>
                  <a:srgbClr val="FF0000"/>
                </a:solidFill>
              </a:rPr>
              <a:t>2  </a:t>
            </a:r>
            <a:r>
              <a:rPr lang="sr-Latn-CS" altLang="en-US" dirty="0"/>
              <a:t>ili rezidual (neobjašnjena varijansa)</a:t>
            </a:r>
            <a:endParaRPr lang="en-US" altLang="en-US" dirty="0"/>
          </a:p>
          <a:p>
            <a:r>
              <a:rPr lang="sr-Latn-CS" altLang="en-US" dirty="0"/>
              <a:t>Imaž je po Guttmanu donja granica </a:t>
            </a:r>
          </a:p>
          <a:p>
            <a:pPr lvl="1"/>
            <a:r>
              <a:rPr lang="sr-Latn-CS" altLang="en-US" dirty="0"/>
              <a:t>pouzdanosti stavke</a:t>
            </a:r>
          </a:p>
        </p:txBody>
      </p:sp>
    </p:spTree>
    <p:extLst>
      <p:ext uri="{BB962C8B-B14F-4D97-AF65-F5344CB8AC3E}">
        <p14:creationId xmlns:p14="http://schemas.microsoft.com/office/powerpoint/2010/main" val="31461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RTT10G - pouzdanost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RTT10G daje veliki broj mera pouzdanosti</a:t>
            </a:r>
          </a:p>
          <a:p>
            <a:r>
              <a:rPr lang="sr-Latn-CS" dirty="0"/>
              <a:t>Mere pouzdanosti su date po modelu Gutmanovih lambdi (1, 3 i 6)</a:t>
            </a:r>
          </a:p>
          <a:p>
            <a:r>
              <a:rPr lang="sr-Latn-CS" dirty="0"/>
              <a:t>Donja granica – ne sadrži korekciju</a:t>
            </a:r>
          </a:p>
          <a:p>
            <a:pPr lvl="1"/>
            <a:r>
              <a:rPr lang="sr-Latn-CS" dirty="0"/>
              <a:t>1-(stavke/varijansa)</a:t>
            </a:r>
          </a:p>
          <a:p>
            <a:r>
              <a:rPr lang="sr-Latn-CS" dirty="0"/>
              <a:t>Srednja mera – sadrži korekciju n/(n-1)</a:t>
            </a:r>
            <a:endParaRPr lang="en-US" dirty="0"/>
          </a:p>
          <a:p>
            <a:pPr lvl="1"/>
            <a:r>
              <a:rPr lang="sr-Latn-CS" dirty="0"/>
              <a:t>n/(n-1) (</a:t>
            </a:r>
            <a:r>
              <a:rPr lang="sr-Latn-CS"/>
              <a:t>1-(stavke/</a:t>
            </a:r>
            <a:r>
              <a:rPr lang="sr-Latn-CS" dirty="0"/>
              <a:t>varijansa))</a:t>
            </a:r>
          </a:p>
          <a:p>
            <a:r>
              <a:rPr lang="sr-Latn-CS" dirty="0"/>
              <a:t>Gornja granica</a:t>
            </a:r>
          </a:p>
          <a:p>
            <a:pPr lvl="1"/>
            <a:r>
              <a:rPr lang="sr-Latn-CS" dirty="0"/>
              <a:t>1 – (suma kvadrata unikviteta/varijansa)</a:t>
            </a:r>
          </a:p>
        </p:txBody>
      </p:sp>
    </p:spTree>
    <p:extLst>
      <p:ext uri="{BB962C8B-B14F-4D97-AF65-F5344CB8AC3E}">
        <p14:creationId xmlns:p14="http://schemas.microsoft.com/office/powerpoint/2010/main" val="2491741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RTT10G - pouzdanost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Mere pouzdanosti su takođe date za različite modele</a:t>
            </a:r>
          </a:p>
          <a:p>
            <a:r>
              <a:rPr lang="sr-Latn-RS" dirty="0"/>
              <a:t>Pouzdanost pod klasičnim sumacionim modelom</a:t>
            </a:r>
          </a:p>
          <a:p>
            <a:pPr lvl="1"/>
            <a:r>
              <a:rPr lang="sr-Latn-RS" dirty="0"/>
              <a:t>Ukupan skor je suma skorova na pojedinačnim ajtemima</a:t>
            </a:r>
          </a:p>
          <a:p>
            <a:r>
              <a:rPr lang="sr-Latn-CS" dirty="0"/>
              <a:t>Pouzdanost prve glavne komponente</a:t>
            </a:r>
          </a:p>
          <a:p>
            <a:pPr lvl="1"/>
            <a:r>
              <a:rPr lang="sr-Latn-CS" dirty="0"/>
              <a:t>Ukupni skor je prva glavna komponenta</a:t>
            </a:r>
          </a:p>
          <a:p>
            <a:r>
              <a:rPr lang="sr-Latn-CS" dirty="0"/>
              <a:t>Pouzdanost pod Gutmanovim modelom</a:t>
            </a:r>
          </a:p>
          <a:p>
            <a:pPr lvl="1"/>
            <a:r>
              <a:rPr lang="sr-Latn-CS" dirty="0"/>
              <a:t>Ukupni skor je prva imaž komponenta</a:t>
            </a:r>
          </a:p>
        </p:txBody>
      </p:sp>
    </p:spTree>
    <p:extLst>
      <p:ext uri="{BB962C8B-B14F-4D97-AF65-F5344CB8AC3E}">
        <p14:creationId xmlns:p14="http://schemas.microsoft.com/office/powerpoint/2010/main" val="2782955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altLang="en-US"/>
              <a:t>RTT10G - pouzdanost</a:t>
            </a:r>
            <a:endParaRPr lang="sr-Latn-R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779061"/>
              </p:ext>
            </p:extLst>
          </p:nvPr>
        </p:nvGraphicFramePr>
        <p:xfrm>
          <a:off x="822327" y="1983424"/>
          <a:ext cx="7543798" cy="1955030"/>
        </p:xfrm>
        <a:graphic>
          <a:graphicData uri="http://schemas.openxmlformats.org/drawingml/2006/table">
            <a:tbl>
              <a:tblPr/>
              <a:tblGrid>
                <a:gridCol w="62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473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MERE POUZDANOSTI POD KLASICNIM SUMACIONIM MODELOM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3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Guttman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LAMBDA 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.8374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83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Spearman-Brown-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Kuder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-Richardson-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Guttman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Cronbach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ALFA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.8662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3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Guttman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LAMBDA 6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.8839</a:t>
                      </a: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9910" y="4294303"/>
                <a:ext cx="1562928" cy="608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sr-Latn-R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10" y="4294303"/>
                <a:ext cx="1562928" cy="608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57874" y="4218103"/>
                <a:ext cx="2372701" cy="612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sr-Latn-RS" i="1">
                          <a:latin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sr-Latn-R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874" y="4218103"/>
                <a:ext cx="2372701" cy="612648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83310" y="4218103"/>
                <a:ext cx="1584023" cy="612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sr-Latn-R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10" y="4218103"/>
                <a:ext cx="1584023" cy="612648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9910" y="5047373"/>
            <a:ext cx="35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/>
              <a:t>Kakav je odnos tri lambde?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9910" y="5509038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latin typeface="Symbol" panose="05050102010706020507" pitchFamily="18" charset="2"/>
              </a:rPr>
              <a:t>l</a:t>
            </a:r>
            <a:r>
              <a:rPr lang="sr-Latn-RS" sz="2400" baseline="-25000" dirty="0"/>
              <a:t>1</a:t>
            </a:r>
            <a:r>
              <a:rPr lang="sr-Latn-RS" sz="2400" dirty="0"/>
              <a:t> &lt; </a:t>
            </a:r>
            <a:r>
              <a:rPr lang="sr-Latn-RS" sz="2400" dirty="0">
                <a:latin typeface="Symbol" panose="05050102010706020507" pitchFamily="18" charset="2"/>
              </a:rPr>
              <a:t>l</a:t>
            </a:r>
            <a:r>
              <a:rPr lang="sr-Latn-RS" sz="2400" baseline="-25000" dirty="0"/>
              <a:t>3</a:t>
            </a:r>
            <a:r>
              <a:rPr lang="sr-Latn-RS" sz="2400" dirty="0"/>
              <a:t> &lt; </a:t>
            </a:r>
            <a:r>
              <a:rPr lang="sr-Latn-RS" sz="2400" dirty="0">
                <a:latin typeface="Symbol" panose="05050102010706020507" pitchFamily="18" charset="2"/>
              </a:rPr>
              <a:t>l</a:t>
            </a:r>
            <a:r>
              <a:rPr lang="sr-Latn-RS" sz="2400" baseline="-25000" dirty="0"/>
              <a:t>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9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altLang="en-US"/>
              <a:t>RTT10G - pouzdanost</a:t>
            </a:r>
            <a:endParaRPr lang="sr-Latn-R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679416"/>
              </p:ext>
            </p:extLst>
          </p:nvPr>
        </p:nvGraphicFramePr>
        <p:xfrm>
          <a:off x="822325" y="1846263"/>
          <a:ext cx="7543799" cy="1995670"/>
        </p:xfrm>
        <a:graphic>
          <a:graphicData uri="http://schemas.openxmlformats.org/drawingml/2006/table">
            <a:tbl>
              <a:tblPr/>
              <a:tblGrid>
                <a:gridCol w="626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223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MERE POUZDANOSTI PRVE GLAVNE KOMPONENTE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000" dirty="0">
                        <a:solidFill>
                          <a:schemeClr val="tx1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12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Momirovic-Knezevic-Radovic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MI1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.8475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12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Lord-Kaiser-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Caffrey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BETA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.8767</a:t>
                      </a: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223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Momirovic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donja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granica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pouzdanosti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BETA 6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.8982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3119" y="4019490"/>
            <a:ext cx="828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Kakav je odnos tri mere pouzdanosti pod modelom prve glavne komponente?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22325" y="4419600"/>
            <a:ext cx="223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>
                <a:latin typeface="+mj-lt"/>
              </a:rPr>
              <a:t>MI1 &lt; BETA &lt; BETA6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9" y="4876800"/>
            <a:ext cx="830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Kakav je odnos mera pouzdanosti pod modelom prve glavne komponente i pod klasičnim modelom?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0630" y="5638800"/>
            <a:ext cx="830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Pouzdanost pod modelom prve glavne komponente je veća!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1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RTT10G - pouzdanost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137151"/>
              </p:ext>
            </p:extLst>
          </p:nvPr>
        </p:nvGraphicFramePr>
        <p:xfrm>
          <a:off x="822325" y="1846263"/>
          <a:ext cx="7543800" cy="1828801"/>
        </p:xfrm>
        <a:graphic>
          <a:graphicData uri="http://schemas.openxmlformats.org/drawingml/2006/table">
            <a:tbl>
              <a:tblPr/>
              <a:tblGrid>
                <a:gridCol w="626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310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MERE POUZDANOSTI POD GUTTMANOVIM MODELOM MERENJA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96" marR="40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000" dirty="0">
                        <a:solidFill>
                          <a:schemeClr val="tx1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40196" marR="40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Momirovic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Knezevic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donja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granica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pouzdanosti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GAMA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96" marR="40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.8986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96" marR="40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Guttman-Nicewander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Symbol" pitchFamily="18" charset="2"/>
                          <a:ea typeface="Times New Roman"/>
                        </a:rPr>
                        <a:t>,</a:t>
                      </a:r>
                      <a:r>
                        <a:rPr lang="sr-Latn-CS" sz="2000" dirty="0">
                          <a:solidFill>
                            <a:schemeClr val="tx1"/>
                          </a:solidFill>
                          <a:latin typeface="Symbol" pitchFamily="18" charset="2"/>
                          <a:ea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RHO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96" marR="40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.9005</a:t>
                      </a:r>
                    </a:p>
                  </a:txBody>
                  <a:tcPr marL="40196" marR="40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22325" y="3812793"/>
            <a:ext cx="185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/>
              <a:t>GAMA &lt; RHO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22325" y="427445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/>
              <a:t>Obe mere se mogu smatrati donjom granicom pouzdanosti, jer počivaju na imaž varijansi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47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altLang="en-US"/>
              <a:t>RTT10G - homogenost</a:t>
            </a:r>
            <a:endParaRPr lang="sr-Latn-R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63773"/>
              </p:ext>
            </p:extLst>
          </p:nvPr>
        </p:nvGraphicFramePr>
        <p:xfrm>
          <a:off x="822325" y="1846263"/>
          <a:ext cx="7543800" cy="1735138"/>
        </p:xfrm>
        <a:graphic>
          <a:graphicData uri="http://schemas.openxmlformats.org/drawingml/2006/table">
            <a:tbl>
              <a:tblPr/>
              <a:tblGrid>
                <a:gridCol w="628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71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MERE HOMOGENOSTI TESTOVA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1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Prosecna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korelacija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varijabli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H1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.1776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6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Momirovic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homogenosti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H2</a:t>
                      </a: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.6175</a:t>
                      </a: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3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Knezevic-Momirovic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mera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homogenosti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, H5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</a:rPr>
                        <a:t>.6776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769" marR="65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2157" y="3810869"/>
                <a:ext cx="2433615" cy="684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altLang="en-US" b="0" i="1" smtClean="0">
                          <a:latin typeface="Cambria Math"/>
                        </a:rPr>
                        <m:t>𝐻</m:t>
                      </m:r>
                      <m:r>
                        <a:rPr lang="sr-Latn-RS" altLang="en-US" b="0" i="1" smtClean="0">
                          <a:latin typeface="Cambria Math"/>
                        </a:rPr>
                        <m:t>1= </m:t>
                      </m:r>
                      <m:f>
                        <m:fPr>
                          <m:ctrlPr>
                            <a:rPr lang="sr-Latn-R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RS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R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sr-Latn-R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alt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alt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sr-Latn-RS" alt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sr-Latn-RS" alt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sr-Latn-RS" altLang="en-US" i="1">
                              <a:latin typeface="Cambria Math"/>
                            </a:rPr>
                            <m:t>𝑛</m:t>
                          </m:r>
                          <m:r>
                            <a:rPr lang="sr-Latn-RS" altLang="en-US" i="1">
                              <a:latin typeface="Cambria Math"/>
                            </a:rPr>
                            <m:t>∗(</m:t>
                          </m:r>
                          <m:r>
                            <a:rPr lang="sr-Latn-RS" altLang="en-US" i="1">
                              <a:latin typeface="Cambria Math"/>
                            </a:rPr>
                            <m:t>𝑛</m:t>
                          </m:r>
                          <m:r>
                            <a:rPr lang="sr-Latn-RS" altLang="en-US" i="1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sr-Latn-CS" alt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7" y="3810869"/>
                <a:ext cx="2433615" cy="6849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76600" y="3820743"/>
                <a:ext cx="1434624" cy="665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𝐻</m:t>
                      </m:r>
                      <m:r>
                        <a:rPr lang="sr-Latn-RS" i="1">
                          <a:latin typeface="Cambria Math"/>
                        </a:rPr>
                        <m:t>2=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sr-Latn-R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sr-Latn-RS" alt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820743"/>
                <a:ext cx="1434624" cy="6651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64928" y="3814139"/>
                <a:ext cx="2502672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𝐻</m:t>
                      </m:r>
                      <m:r>
                        <a:rPr lang="sr-Latn-RS" i="1">
                          <a:latin typeface="Cambria Math"/>
                        </a:rPr>
                        <m:t>5= 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sr-Latn-R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sr-Latn-R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sr-Latn-R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sr-Latn-R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28" y="3814139"/>
                <a:ext cx="2502672" cy="6816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90600" y="4725268"/>
            <a:ext cx="1172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latin typeface="+mj-lt"/>
              </a:rPr>
              <a:t>H1 &lt; H2</a:t>
            </a:r>
          </a:p>
          <a:p>
            <a:r>
              <a:rPr lang="sr-Latn-RS" sz="2400" dirty="0">
                <a:latin typeface="+mj-lt"/>
              </a:rPr>
              <a:t>H1 &lt; H5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Makro RTT10G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Pored velikog broja pokazatelja metrijskih karakteristika celog testa</a:t>
            </a:r>
          </a:p>
          <a:p>
            <a:r>
              <a:rPr lang="sr-Latn-RS" dirty="0"/>
              <a:t>RTT10G daje i pokazatelje metrijskih karakteristika pojedinačnih stavki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46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44"/>
            <a:ext cx="5943600" cy="682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9144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RTT10G mere za pojedinačne stavke</a:t>
            </a:r>
          </a:p>
          <a:p>
            <a:endParaRPr lang="sr-Latn-RS" sz="2800" dirty="0"/>
          </a:p>
          <a:p>
            <a:r>
              <a:rPr lang="sr-Latn-RS" sz="2400" dirty="0"/>
              <a:t>REP – reprezentativnost</a:t>
            </a:r>
          </a:p>
          <a:p>
            <a:r>
              <a:rPr lang="sr-Latn-RS" sz="2400" dirty="0"/>
              <a:t>REL – pouzdanost</a:t>
            </a:r>
          </a:p>
          <a:p>
            <a:r>
              <a:rPr lang="sr-Latn-RS" sz="2400" dirty="0"/>
              <a:t>H – valjanost</a:t>
            </a:r>
          </a:p>
          <a:p>
            <a:r>
              <a:rPr lang="sr-Latn-RS" sz="2400" dirty="0"/>
              <a:t>B – valjanost</a:t>
            </a:r>
          </a:p>
        </p:txBody>
      </p:sp>
    </p:spTree>
    <p:extLst>
      <p:ext uri="{BB962C8B-B14F-4D97-AF65-F5344CB8AC3E}">
        <p14:creationId xmlns:p14="http://schemas.microsoft.com/office/powerpoint/2010/main" val="34662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Mere valjanosti stavki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Valjanost stavki zavisi od načina kako se računa skor (valjanost u različitim prostorima)</a:t>
            </a:r>
          </a:p>
          <a:p>
            <a:pPr lvl="1"/>
            <a:r>
              <a:rPr lang="sr-Latn-CS" dirty="0"/>
              <a:t>Korelacija sa sumacionim skorom (najčešće korigovana korelacija) – Burtov prostor</a:t>
            </a:r>
          </a:p>
          <a:p>
            <a:pPr lvl="1"/>
            <a:r>
              <a:rPr lang="sr-Latn-CS" dirty="0"/>
              <a:t>Korelacija sa prvom glavnom komponentom – Hotelingov prostor</a:t>
            </a:r>
          </a:p>
          <a:p>
            <a:pPr lvl="1"/>
            <a:r>
              <a:rPr lang="sr-Latn-CS" dirty="0"/>
              <a:t>Korelacija sa prvom imaž komponentom – </a:t>
            </a:r>
            <a:r>
              <a:rPr lang="sr-Latn-CS" dirty="0" err="1"/>
              <a:t>Guttmanov</a:t>
            </a:r>
            <a:r>
              <a:rPr lang="sr-Latn-CS" dirty="0"/>
              <a:t> prostor</a:t>
            </a:r>
          </a:p>
          <a:p>
            <a:r>
              <a:rPr lang="sr-Latn-CS" dirty="0"/>
              <a:t>Svi pokazatelji se odnose na internu valjanost!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45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44"/>
            <a:ext cx="5943600" cy="682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9144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Koje stavke imaju lošu valjanost?</a:t>
            </a:r>
            <a:endParaRPr lang="sr-Latn-RS" sz="2400" dirty="0"/>
          </a:p>
        </p:txBody>
      </p:sp>
      <p:sp>
        <p:nvSpPr>
          <p:cNvPr id="2" name="Rectangle 1"/>
          <p:cNvSpPr/>
          <p:nvPr/>
        </p:nvSpPr>
        <p:spPr>
          <a:xfrm>
            <a:off x="3124200" y="609600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441960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632460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502920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198120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Gutmanova teorema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Šta se dešava sa varijansom </a:t>
            </a:r>
            <a:r>
              <a:rPr lang="sr-Latn-RS" dirty="0" err="1"/>
              <a:t>imaža</a:t>
            </a:r>
            <a:r>
              <a:rPr lang="sr-Latn-RS" dirty="0"/>
              <a:t> i anti-</a:t>
            </a:r>
            <a:r>
              <a:rPr lang="sr-Latn-RS" dirty="0" err="1"/>
              <a:t>imaža</a:t>
            </a:r>
            <a:r>
              <a:rPr lang="sr-Latn-RS" dirty="0"/>
              <a:t> kada broj varijabli teži beskonačnosti?</a:t>
            </a:r>
          </a:p>
          <a:p>
            <a:r>
              <a:rPr lang="sr-Latn-CS" altLang="en-US" dirty="0"/>
              <a:t>Ili, šta se dešava sa multiplim R</a:t>
            </a:r>
            <a:r>
              <a:rPr lang="sr-Latn-CS" altLang="en-US" baseline="30000" dirty="0"/>
              <a:t>2</a:t>
            </a:r>
            <a:r>
              <a:rPr lang="sr-Latn-CS" altLang="en-US" dirty="0"/>
              <a:t> kada broj prediktora raste?</a:t>
            </a:r>
          </a:p>
          <a:p>
            <a:endParaRPr lang="sr-Latn-CS" altLang="en-US" dirty="0"/>
          </a:p>
          <a:p>
            <a:r>
              <a:rPr lang="sr-Latn-CS" altLang="en-US" dirty="0"/>
              <a:t>Što je broj prediktora veći to je proporcija predviđene varijanse (imaža) veća, a reziduala (anti-imaža) manja</a:t>
            </a:r>
          </a:p>
        </p:txBody>
      </p:sp>
    </p:spTree>
    <p:extLst>
      <p:ext uri="{BB962C8B-B14F-4D97-AF65-F5344CB8AC3E}">
        <p14:creationId xmlns:p14="http://schemas.microsoft.com/office/powerpoint/2010/main" val="28047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Stavke sa lošom valjanošću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608845"/>
              </p:ext>
            </p:extLst>
          </p:nvPr>
        </p:nvGraphicFramePr>
        <p:xfrm>
          <a:off x="914400" y="1905000"/>
          <a:ext cx="7452360" cy="2514600"/>
        </p:xfrm>
        <a:graphic>
          <a:graphicData uri="http://schemas.openxmlformats.org/drawingml/2006/table">
            <a:tbl>
              <a:tblPr/>
              <a:tblGrid>
                <a:gridCol w="745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20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agr8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Ako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imalo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vredi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sr-Latn-R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č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ovek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mora da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bude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prime</a:t>
                      </a:r>
                      <a:r>
                        <a:rPr kumimoji="0" lang="sr-Latn-R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ć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en</a:t>
                      </a:r>
                      <a:r>
                        <a:rPr kumimoji="0" lang="sr-Latn-R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20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agr28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Grizem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nokte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20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agr20 Bio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sam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izbacivan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iz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škole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79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agr29 Kada se uznemirim neki deo moga tela po</a:t>
                      </a:r>
                      <a:r>
                        <a:rPr kumimoji="0" lang="sr-Latn-R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č</a:t>
                      </a:r>
                      <a:r>
                        <a:rPr kumimoji="0" lang="de-DE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ne da se trese sam od sebe.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0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agr23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Ponekad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dunem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lepak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da se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malo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otkačim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2960" y="4800600"/>
            <a:ext cx="671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dirty="0"/>
              <a:t>Instrument je Skala antisocijalnog pona</a:t>
            </a:r>
            <a:r>
              <a:rPr lang="sr-Latn-RS" sz="2400" dirty="0"/>
              <a:t>š</a:t>
            </a:r>
            <a:r>
              <a:rPr lang="sr-Latn-CS" sz="2400" dirty="0"/>
              <a:t>anja mladih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62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Kriterijumi odabira stavki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sr-Latn-RS" dirty="0"/>
              <a:t>rilikom konstrukcije instrumenta obično krećemo od većeg broja stavki</a:t>
            </a:r>
          </a:p>
          <a:p>
            <a:r>
              <a:rPr lang="en-US" dirty="0"/>
              <a:t>C</a:t>
            </a:r>
            <a:r>
              <a:rPr lang="sr-Latn-RS" dirty="0"/>
              <a:t>ilj je da napravimo ekonomičan instrument koji ujedno ima dobre metrijske karakteristike</a:t>
            </a:r>
          </a:p>
          <a:p>
            <a:r>
              <a:rPr lang="en-US" dirty="0"/>
              <a:t>N</a:t>
            </a:r>
            <a:r>
              <a:rPr lang="sr-Latn-RS" dirty="0"/>
              <a:t>a osnovu čega sve određujemo koje stavke treba zadržati?</a:t>
            </a:r>
          </a:p>
          <a:p>
            <a:r>
              <a:rPr lang="en-US" dirty="0"/>
              <a:t>N</a:t>
            </a:r>
            <a:r>
              <a:rPr lang="sr-Latn-RS" dirty="0"/>
              <a:t>a osnovu njihovih metrijskih karakteristika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Kriterijumi odabira stavki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Koje sve metrijske karakteristike možemo uzeti u obzir?</a:t>
            </a:r>
          </a:p>
          <a:p>
            <a:pPr lvl="1"/>
            <a:r>
              <a:rPr lang="sr-Latn-RS" dirty="0"/>
              <a:t>Pouzdanost stavke</a:t>
            </a:r>
          </a:p>
          <a:p>
            <a:pPr lvl="1"/>
            <a:r>
              <a:rPr lang="sr-Latn-RS" dirty="0"/>
              <a:t>Reprezentativnost stavke</a:t>
            </a:r>
          </a:p>
          <a:p>
            <a:pPr lvl="1"/>
            <a:r>
              <a:rPr lang="sr-Latn-RS" dirty="0"/>
              <a:t>„Internu“ valjanost stavke (korelacija sa ukupnim skorom / prvom glavnom komponentom)</a:t>
            </a:r>
          </a:p>
          <a:p>
            <a:pPr lvl="1"/>
            <a:r>
              <a:rPr lang="sr-Latn-RS" dirty="0"/>
              <a:t>Faktorsku valjanost stavke (zasićenje u faktorskoj analizi)</a:t>
            </a:r>
          </a:p>
          <a:p>
            <a:pPr lvl="1"/>
            <a:r>
              <a:rPr lang="sr-Latn-RS" dirty="0"/>
              <a:t>Kriterijumsku valjanost (korelacija sa spoljašnjim kriterijumom)</a:t>
            </a:r>
          </a:p>
          <a:p>
            <a:pPr lvl="1"/>
            <a:r>
              <a:rPr lang="sr-Latn-RS" dirty="0"/>
              <a:t>Pokazatelje iz IRT analize</a:t>
            </a:r>
          </a:p>
        </p:txBody>
      </p:sp>
    </p:spTree>
    <p:extLst>
      <p:ext uri="{BB962C8B-B14F-4D97-AF65-F5344CB8AC3E}">
        <p14:creationId xmlns:p14="http://schemas.microsoft.com/office/powerpoint/2010/main" val="2140588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Faktorska</a:t>
            </a:r>
            <a:r>
              <a:rPr lang="en-US" altLang="en-US" dirty="0"/>
              <a:t> </a:t>
            </a:r>
            <a:r>
              <a:rPr lang="sr-Latn-RS" altLang="en-US" dirty="0"/>
              <a:t>valjanost</a:t>
            </a: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22" y="1846263"/>
            <a:ext cx="5028406" cy="4022725"/>
          </a:xfrm>
        </p:spPr>
      </p:pic>
    </p:spTree>
    <p:extLst>
      <p:ext uri="{BB962C8B-B14F-4D97-AF65-F5344CB8AC3E}">
        <p14:creationId xmlns:p14="http://schemas.microsoft.com/office/powerpoint/2010/main" val="3278175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Faktorska</a:t>
            </a:r>
            <a:r>
              <a:rPr lang="en-US" altLang="en-US" dirty="0"/>
              <a:t> </a:t>
            </a:r>
            <a:r>
              <a:rPr lang="sr-Latn-RS" altLang="en-US" dirty="0"/>
              <a:t>valjanost</a:t>
            </a:r>
            <a:endParaRPr lang="en-US" dirty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65" y="1798793"/>
            <a:ext cx="5266469" cy="4983007"/>
          </a:xfrm>
        </p:spPr>
      </p:pic>
      <p:sp>
        <p:nvSpPr>
          <p:cNvPr id="6" name="Rectangle 5"/>
          <p:cNvSpPr/>
          <p:nvPr/>
        </p:nvSpPr>
        <p:spPr>
          <a:xfrm>
            <a:off x="5943600" y="1981199"/>
            <a:ext cx="1261634" cy="1371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3809999"/>
            <a:ext cx="304800" cy="472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6342" y="5638800"/>
            <a:ext cx="766458" cy="1371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6537960"/>
            <a:ext cx="1143000" cy="243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Kriterijumska valjanost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2043113"/>
            <a:ext cx="6762750" cy="3629025"/>
          </a:xfrm>
        </p:spPr>
      </p:pic>
    </p:spTree>
    <p:extLst>
      <p:ext uri="{BB962C8B-B14F-4D97-AF65-F5344CB8AC3E}">
        <p14:creationId xmlns:p14="http://schemas.microsoft.com/office/powerpoint/2010/main" val="2167087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Kriterijumska valjanost</a:t>
            </a:r>
            <a:endParaRPr lang="sr-Latn-RS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50" y="1846263"/>
            <a:ext cx="5847549" cy="4022725"/>
          </a:xfrm>
        </p:spPr>
      </p:pic>
    </p:spTree>
    <p:extLst>
      <p:ext uri="{BB962C8B-B14F-4D97-AF65-F5344CB8AC3E}">
        <p14:creationId xmlns:p14="http://schemas.microsoft.com/office/powerpoint/2010/main" val="1763236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Kriterijumska valjanost</a:t>
            </a:r>
            <a:endParaRPr lang="sr-Latn-RS" alt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04" y="1846263"/>
            <a:ext cx="5761842" cy="4022725"/>
          </a:xfrm>
        </p:spPr>
      </p:pic>
    </p:spTree>
    <p:extLst>
      <p:ext uri="{BB962C8B-B14F-4D97-AF65-F5344CB8AC3E}">
        <p14:creationId xmlns:p14="http://schemas.microsoft.com/office/powerpoint/2010/main" val="1402544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Kriterijumi odabira stavki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Stavke za konačnu verziju biramo na osnovu metrijskih karakteristika</a:t>
            </a:r>
          </a:p>
          <a:p>
            <a:r>
              <a:rPr lang="en-US" dirty="0"/>
              <a:t>B</a:t>
            </a:r>
            <a:r>
              <a:rPr lang="sr-Latn-RS" dirty="0" err="1"/>
              <a:t>iramo</a:t>
            </a:r>
            <a:r>
              <a:rPr lang="sr-Latn-RS" dirty="0"/>
              <a:t> dobre/najbolje stavke, izbacujemo loše/najlošije</a:t>
            </a:r>
          </a:p>
          <a:p>
            <a:r>
              <a:rPr lang="sr-Latn-RS" dirty="0"/>
              <a:t>Šta je najvažniji kriterijum?</a:t>
            </a:r>
          </a:p>
          <a:p>
            <a:pPr lvl="1"/>
            <a:r>
              <a:rPr lang="sr-Latn-RS" dirty="0"/>
              <a:t>SVI kriterijumi su važni i treba ih koristiti simultano!!!</a:t>
            </a:r>
          </a:p>
          <a:p>
            <a:r>
              <a:rPr lang="sr-Latn-RS" dirty="0"/>
              <a:t>Koje su granične vrednosti za „lošu“ stavku?</a:t>
            </a:r>
          </a:p>
          <a:p>
            <a:pPr lvl="1"/>
            <a:r>
              <a:rPr lang="sr-Latn-RS" dirty="0"/>
              <a:t>Ne postoje univerzalni kriterijumi jer će vrednosti varirati u zavisnosti od kvaliteta instrumenta, ali i broja stavki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Hvala na pažnji!</a:t>
            </a:r>
            <a:endParaRPr lang="en-US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8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Gutmanova</a:t>
            </a:r>
            <a:r>
              <a:rPr lang="sr-Latn-RS" dirty="0"/>
              <a:t> teorema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Šta se dešava sa vrednostima u matrici </a:t>
            </a:r>
            <a:r>
              <a:rPr lang="sr-Latn-CS" altLang="en-US" dirty="0">
                <a:solidFill>
                  <a:srgbClr val="00B050"/>
                </a:solidFill>
              </a:rPr>
              <a:t>imaž</a:t>
            </a:r>
            <a:r>
              <a:rPr lang="sr-Latn-CS" altLang="en-US" dirty="0"/>
              <a:t> kovarijansi kada broj varijabli teži beskonačnosti?</a:t>
            </a:r>
          </a:p>
          <a:p>
            <a:pPr lvl="1"/>
            <a:r>
              <a:rPr lang="sr-Latn-CS" altLang="en-US" dirty="0"/>
              <a:t>Vrednosti na dijagonali (multiplo R</a:t>
            </a:r>
            <a:r>
              <a:rPr lang="sr-Latn-CS" altLang="en-US" baseline="30000" dirty="0"/>
              <a:t>2</a:t>
            </a:r>
            <a:r>
              <a:rPr lang="sr-Latn-CS" altLang="en-US" dirty="0"/>
              <a:t>) teže </a:t>
            </a:r>
            <a:r>
              <a:rPr lang="sr-Latn-CS" altLang="en-US" dirty="0">
                <a:solidFill>
                  <a:srgbClr val="00B050"/>
                </a:solidFill>
              </a:rPr>
              <a:t>pouzdanosti</a:t>
            </a:r>
            <a:r>
              <a:rPr lang="sr-Latn-CS" altLang="en-US" dirty="0"/>
              <a:t> (varijansi pravog skora)</a:t>
            </a:r>
          </a:p>
          <a:p>
            <a:pPr lvl="1"/>
            <a:r>
              <a:rPr lang="sr-Latn-CS" altLang="en-US" dirty="0"/>
              <a:t>Vandijagonalni elementi (I) teže vrednostima matrice </a:t>
            </a:r>
            <a:r>
              <a:rPr lang="sr-Latn-CS" altLang="en-US" dirty="0">
                <a:solidFill>
                  <a:srgbClr val="00B050"/>
                </a:solidFill>
              </a:rPr>
              <a:t>korelacija</a:t>
            </a:r>
          </a:p>
          <a:p>
            <a:r>
              <a:rPr lang="sr-Latn-CS" altLang="en-US" dirty="0"/>
              <a:t>Šta se dešava sa vrednostima u matrici </a:t>
            </a:r>
            <a:r>
              <a:rPr lang="sr-Latn-CS" altLang="en-US" dirty="0">
                <a:solidFill>
                  <a:srgbClr val="FF0000"/>
                </a:solidFill>
              </a:rPr>
              <a:t>anti-imaž</a:t>
            </a:r>
            <a:r>
              <a:rPr lang="sr-Latn-CS" altLang="en-US" dirty="0"/>
              <a:t> kovarijansi kada broj varijabli teži beskonačnosti?</a:t>
            </a:r>
          </a:p>
          <a:p>
            <a:pPr lvl="1"/>
            <a:r>
              <a:rPr lang="sr-Latn-CS" altLang="en-US" dirty="0"/>
              <a:t>Dijagonalni elementi teže </a:t>
            </a:r>
            <a:r>
              <a:rPr lang="sr-Latn-CS" altLang="en-US" dirty="0">
                <a:solidFill>
                  <a:srgbClr val="FF0000"/>
                </a:solidFill>
              </a:rPr>
              <a:t>grešci</a:t>
            </a:r>
            <a:r>
              <a:rPr lang="sr-Latn-CS" altLang="en-US" dirty="0"/>
              <a:t> / unikvitetu (1 – pouzdanost)</a:t>
            </a:r>
          </a:p>
          <a:p>
            <a:pPr lvl="1"/>
            <a:r>
              <a:rPr lang="sr-Latn-CS" altLang="en-US" dirty="0"/>
              <a:t>Vandijagonalni elementi teže </a:t>
            </a:r>
            <a:r>
              <a:rPr lang="sr-Latn-CS" altLang="en-US" dirty="0">
                <a:solidFill>
                  <a:srgbClr val="FF0000"/>
                </a:solidFill>
              </a:rPr>
              <a:t>nuli</a:t>
            </a:r>
          </a:p>
        </p:txBody>
      </p:sp>
      <p:graphicFrame>
        <p:nvGraphicFramePr>
          <p:cNvPr id="4" name="Group 87">
            <a:extLst>
              <a:ext uri="{FF2B5EF4-FFF2-40B4-BE49-F238E27FC236}">
                <a16:creationId xmlns:a16="http://schemas.microsoft.com/office/drawing/2014/main" id="{AE247E28-6804-B095-18A2-BF6A5FD6E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414394"/>
              </p:ext>
            </p:extLst>
          </p:nvPr>
        </p:nvGraphicFramePr>
        <p:xfrm>
          <a:off x="1162051" y="4572000"/>
          <a:ext cx="3200400" cy="1637306"/>
        </p:xfrm>
        <a:graphic>
          <a:graphicData uri="http://schemas.openxmlformats.org/drawingml/2006/table">
            <a:tbl>
              <a:tblPr/>
              <a:tblGrid>
                <a:gridCol w="770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1-R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1-R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1-R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34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1-R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87">
            <a:extLst>
              <a:ext uri="{FF2B5EF4-FFF2-40B4-BE49-F238E27FC236}">
                <a16:creationId xmlns:a16="http://schemas.microsoft.com/office/drawing/2014/main" id="{47423921-8507-3526-EF94-D98236531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353324"/>
              </p:ext>
            </p:extLst>
          </p:nvPr>
        </p:nvGraphicFramePr>
        <p:xfrm>
          <a:off x="4800600" y="4572000"/>
          <a:ext cx="3200400" cy="1637306"/>
        </p:xfrm>
        <a:graphic>
          <a:graphicData uri="http://schemas.openxmlformats.org/drawingml/2006/table">
            <a:tbl>
              <a:tblPr/>
              <a:tblGrid>
                <a:gridCol w="770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1-R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1-R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sr-Latn-C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1-R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1-R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5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en-US" sz="4000" dirty="0"/>
              <a:t>Implikacije</a:t>
            </a:r>
            <a:r>
              <a:rPr lang="sr-Latn-CS" altLang="en-US" sz="4000" dirty="0"/>
              <a:t> </a:t>
            </a:r>
            <a:r>
              <a:rPr lang="sr-Latn-CS" altLang="en-US" sz="4000" dirty="0" err="1"/>
              <a:t>Gutmanovog</a:t>
            </a:r>
            <a:r>
              <a:rPr lang="sr-Latn-CS" altLang="en-US" sz="4000" dirty="0"/>
              <a:t> modela</a:t>
            </a:r>
            <a:endParaRPr lang="en-US" altLang="en-US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U okviru Gutmanove teorije:</a:t>
            </a:r>
          </a:p>
          <a:p>
            <a:pPr lvl="1"/>
            <a:r>
              <a:rPr lang="sr-Latn-CS" altLang="en-US" dirty="0"/>
              <a:t>Skorovi greške imaju međusobne </a:t>
            </a:r>
            <a:r>
              <a:rPr lang="sr-Latn-CS" altLang="en-US" dirty="0" err="1">
                <a:solidFill>
                  <a:srgbClr val="7030A0"/>
                </a:solidFill>
              </a:rPr>
              <a:t>nenulte</a:t>
            </a:r>
            <a:r>
              <a:rPr lang="sr-Latn-CS" altLang="en-US" dirty="0"/>
              <a:t> korelacije</a:t>
            </a:r>
          </a:p>
          <a:p>
            <a:pPr lvl="1"/>
            <a:r>
              <a:rPr lang="sr-Latn-CS" altLang="en-US" dirty="0"/>
              <a:t>Skorovi grešaka koreliraju sa pravim skorovima </a:t>
            </a:r>
            <a:r>
              <a:rPr lang="sr-Latn-CS" altLang="en-US" dirty="0">
                <a:solidFill>
                  <a:srgbClr val="7030A0"/>
                </a:solidFill>
              </a:rPr>
              <a:t>drugih</a:t>
            </a:r>
            <a:r>
              <a:rPr lang="sr-Latn-CS" altLang="en-US" dirty="0"/>
              <a:t> varijabli (parcijalne korelacije)</a:t>
            </a:r>
          </a:p>
          <a:p>
            <a:pPr lvl="1"/>
            <a:r>
              <a:rPr lang="sr-Latn-CS" altLang="en-US" dirty="0"/>
              <a:t>Jedino pravi skor i skor greške </a:t>
            </a:r>
            <a:r>
              <a:rPr lang="sr-Latn-CS" altLang="en-US" dirty="0">
                <a:solidFill>
                  <a:srgbClr val="7030A0"/>
                </a:solidFill>
              </a:rPr>
              <a:t>jedne</a:t>
            </a:r>
            <a:r>
              <a:rPr lang="sr-Latn-CS" altLang="en-US" dirty="0"/>
              <a:t> </a:t>
            </a:r>
            <a:r>
              <a:rPr lang="sr-Latn-CS" altLang="en-US" dirty="0">
                <a:solidFill>
                  <a:srgbClr val="7030A0"/>
                </a:solidFill>
              </a:rPr>
              <a:t>varijable</a:t>
            </a:r>
            <a:r>
              <a:rPr lang="sr-Latn-CS" altLang="en-US" dirty="0"/>
              <a:t> međusobno ne koreliraju</a:t>
            </a:r>
            <a:endParaRPr lang="en-US" altLang="en-US" dirty="0"/>
          </a:p>
          <a:p>
            <a:r>
              <a:rPr lang="sr-Latn-CS" altLang="en-US" dirty="0"/>
              <a:t>Ali ako broj varijabli teži beskonačnosti onda svi postulati klasične </a:t>
            </a:r>
            <a:r>
              <a:rPr lang="sr-Latn-CS" altLang="en-US" dirty="0" err="1"/>
              <a:t>testovne</a:t>
            </a:r>
            <a:r>
              <a:rPr lang="sr-Latn-CS" altLang="en-US" dirty="0"/>
              <a:t> teorije (modela paralelnih indikatora) važe -&gt; Klasična teorija merenja je specijalni slučaj </a:t>
            </a:r>
            <a:r>
              <a:rPr lang="sr-Latn-CS" altLang="en-US" dirty="0" err="1"/>
              <a:t>Guttmanovog</a:t>
            </a:r>
            <a:r>
              <a:rPr lang="sr-Latn-CS" altLang="en-US" dirty="0"/>
              <a:t> modela merenja kada broj stavki teži beskonačnosti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1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r>
              <a:rPr lang="sr-Latn-CS" altLang="en-US" sz="6600" dirty="0"/>
              <a:t>REPREZENTATIVNOST</a:t>
            </a:r>
            <a:endParaRPr lang="en-US" alt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C5ED-024A-469F-9981-37D57DE32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908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altLang="en-US"/>
              <a:t>Reprezentativnost</a:t>
            </a:r>
            <a:endParaRPr lang="sr-Latn-R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altLang="en-US" dirty="0"/>
              <a:t>Šta je reprezentativnost?</a:t>
            </a:r>
          </a:p>
          <a:p>
            <a:r>
              <a:rPr lang="sr-Latn-RS" altLang="en-US" dirty="0"/>
              <a:t>Stepen u kom uzorak dobro predstavlja populaciju</a:t>
            </a:r>
          </a:p>
          <a:p>
            <a:r>
              <a:rPr lang="sr-Latn-RS" altLang="en-US" dirty="0"/>
              <a:t>Na koju populaciju se obično misli?</a:t>
            </a:r>
          </a:p>
          <a:p>
            <a:r>
              <a:rPr lang="sr-Latn-RS" altLang="en-US" dirty="0"/>
              <a:t>Ispitanika</a:t>
            </a:r>
            <a:endParaRPr lang="en-US" altLang="en-US" dirty="0"/>
          </a:p>
          <a:p>
            <a:r>
              <a:rPr lang="sr-Latn-RS" altLang="en-US" dirty="0"/>
              <a:t>Prilikom testiranja p</a:t>
            </a:r>
            <a:r>
              <a:rPr lang="en-US" altLang="en-US" dirty="0" err="1"/>
              <a:t>ostoje</a:t>
            </a:r>
            <a:r>
              <a:rPr lang="en-US" altLang="en-US" dirty="0"/>
              <a:t> </a:t>
            </a:r>
            <a:r>
              <a:rPr lang="en-US" altLang="en-US" dirty="0" err="1"/>
              <a:t>dve</a:t>
            </a:r>
            <a:r>
              <a:rPr lang="en-US" altLang="en-US" dirty="0"/>
              <a:t> </a:t>
            </a:r>
            <a:r>
              <a:rPr lang="en-US" altLang="en-US" dirty="0" err="1"/>
              <a:t>populacije</a:t>
            </a:r>
            <a:r>
              <a:rPr lang="en-US" altLang="en-US" dirty="0"/>
              <a:t> </a:t>
            </a:r>
            <a:r>
              <a:rPr lang="sr-Latn-RS" altLang="en-US" dirty="0"/>
              <a:t>/ </a:t>
            </a:r>
            <a:r>
              <a:rPr lang="en-US" altLang="en-US" dirty="0" err="1"/>
              <a:t>uzorka</a:t>
            </a:r>
            <a:r>
              <a:rPr lang="sr-Latn-RS" altLang="en-US" dirty="0"/>
              <a:t>:</a:t>
            </a:r>
            <a:endParaRPr lang="en-US" altLang="en-US" dirty="0"/>
          </a:p>
          <a:p>
            <a:pPr lvl="1"/>
            <a:r>
              <a:rPr lang="en-US" altLang="en-US" dirty="0" err="1"/>
              <a:t>ispitanika</a:t>
            </a:r>
            <a:endParaRPr lang="en-US" altLang="en-US" dirty="0"/>
          </a:p>
          <a:p>
            <a:pPr lvl="1"/>
            <a:r>
              <a:rPr lang="en-US" altLang="en-US" dirty="0" err="1"/>
              <a:t>varijabli</a:t>
            </a:r>
            <a:endParaRPr lang="en-US" altLang="en-US" dirty="0"/>
          </a:p>
        </p:txBody>
      </p:sp>
      <p:pic>
        <p:nvPicPr>
          <p:cNvPr id="9" name="Picture 2" descr="Population vs Sample">
            <a:extLst>
              <a:ext uri="{FF2B5EF4-FFF2-40B4-BE49-F238E27FC236}">
                <a16:creationId xmlns:a16="http://schemas.microsoft.com/office/drawing/2014/main" id="{5EDCCFEC-403A-4067-98ED-571E2BE2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59" y="4064013"/>
            <a:ext cx="4038600" cy="21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756</TotalTime>
  <Words>2846</Words>
  <Application>Microsoft Office PowerPoint</Application>
  <PresentationFormat>On-screen Show (4:3)</PresentationFormat>
  <Paragraphs>394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Retrospect</vt:lpstr>
      <vt:lpstr>REPREZENTATIVNOST I HOMOGENOST</vt:lpstr>
      <vt:lpstr>Metrijske karakteristike testa</vt:lpstr>
      <vt:lpstr>Model klasične testne teorije</vt:lpstr>
      <vt:lpstr>Guttmanov model</vt:lpstr>
      <vt:lpstr>Gutmanova teorema</vt:lpstr>
      <vt:lpstr>Gutmanova teorema</vt:lpstr>
      <vt:lpstr>Implikacije Gutmanovog modela</vt:lpstr>
      <vt:lpstr>REPREZENTATIVNOST</vt:lpstr>
      <vt:lpstr>Reprezentativnost</vt:lpstr>
      <vt:lpstr>Reprezentativnost</vt:lpstr>
      <vt:lpstr>KMO mera reprezentativnosti</vt:lpstr>
      <vt:lpstr>KMO mera reprezentativnosti</vt:lpstr>
      <vt:lpstr>KMO mera reprezentativnosti</vt:lpstr>
      <vt:lpstr>KMO mera reprezentativnosti</vt:lpstr>
      <vt:lpstr>Normalizovani KMO</vt:lpstr>
      <vt:lpstr>PSI-AIK mera reprezentativnosti</vt:lpstr>
      <vt:lpstr>PSI-AIK mera reprezentativnosti</vt:lpstr>
      <vt:lpstr>PSI-AIK mera reprezentativnosti</vt:lpstr>
      <vt:lpstr>Reprezentativnost stavke</vt:lpstr>
      <vt:lpstr>Implikacije Gutmanovog modela</vt:lpstr>
      <vt:lpstr>HOMOGENOST </vt:lpstr>
      <vt:lpstr>Homogenost</vt:lpstr>
      <vt:lpstr>Homogenost</vt:lpstr>
      <vt:lpstr>Istorijsko shvatanje</vt:lpstr>
      <vt:lpstr>Savremena operacionalizacija</vt:lpstr>
      <vt:lpstr>Prva glavna komponenta</vt:lpstr>
      <vt:lpstr>Prva glavna komponenta</vt:lpstr>
      <vt:lpstr>Mera homogenosti H2</vt:lpstr>
      <vt:lpstr>Mera homogenosti H2</vt:lpstr>
      <vt:lpstr>Mere homogenosti H5 i H7</vt:lpstr>
      <vt:lpstr>Mera homogenosti H5</vt:lpstr>
      <vt:lpstr>Mera homogenosti H5</vt:lpstr>
      <vt:lpstr>Mera homogenosti H7</vt:lpstr>
      <vt:lpstr>Homogenost stavki</vt:lpstr>
      <vt:lpstr>Mere homogenosti</vt:lpstr>
      <vt:lpstr>PRIMER</vt:lpstr>
      <vt:lpstr>Metrijske karakteristike - SPSS</vt:lpstr>
      <vt:lpstr>Makro RTT10G</vt:lpstr>
      <vt:lpstr>RTT10G - reprezentativnost</vt:lpstr>
      <vt:lpstr>RTT10G - pouzdanost</vt:lpstr>
      <vt:lpstr>RTT10G - pouzdanost</vt:lpstr>
      <vt:lpstr>RTT10G - pouzdanost</vt:lpstr>
      <vt:lpstr>RTT10G - pouzdanost</vt:lpstr>
      <vt:lpstr>RTT10G - pouzdanost</vt:lpstr>
      <vt:lpstr>RTT10G - homogenost</vt:lpstr>
      <vt:lpstr>Makro RTT10G</vt:lpstr>
      <vt:lpstr>PowerPoint Presentation</vt:lpstr>
      <vt:lpstr>Mere valjanosti stavki</vt:lpstr>
      <vt:lpstr>PowerPoint Presentation</vt:lpstr>
      <vt:lpstr>Stavke sa lošom valjanošću</vt:lpstr>
      <vt:lpstr>Kriterijumi odabira stavki</vt:lpstr>
      <vt:lpstr>Kriterijumi odabira stavki</vt:lpstr>
      <vt:lpstr>Faktorska valjanost</vt:lpstr>
      <vt:lpstr>Faktorska valjanost</vt:lpstr>
      <vt:lpstr>Kriterijumska valjanost</vt:lpstr>
      <vt:lpstr>Kriterijumska valjanost</vt:lpstr>
      <vt:lpstr>Kriterijumska valjanost</vt:lpstr>
      <vt:lpstr>Kriterijumi odabira stavki</vt:lpstr>
      <vt:lpstr>Hvala na pažnji!</vt:lpstr>
    </vt:vector>
  </TitlesOfParts>
  <Company>JP PTT saobracaja "Srbija"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Danka Purić</dc:creator>
  <cp:lastModifiedBy>Danka</cp:lastModifiedBy>
  <cp:revision>276</cp:revision>
  <dcterms:created xsi:type="dcterms:W3CDTF">2017-11-13T21:32:52Z</dcterms:created>
  <dcterms:modified xsi:type="dcterms:W3CDTF">2022-11-28T13:08:38Z</dcterms:modified>
</cp:coreProperties>
</file>