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1" r:id="rId3"/>
    <p:sldId id="414" r:id="rId4"/>
    <p:sldId id="416" r:id="rId5"/>
    <p:sldId id="453" r:id="rId6"/>
    <p:sldId id="417" r:id="rId7"/>
    <p:sldId id="418" r:id="rId8"/>
    <p:sldId id="419" r:id="rId9"/>
    <p:sldId id="420" r:id="rId10"/>
    <p:sldId id="449" r:id="rId11"/>
    <p:sldId id="451" r:id="rId12"/>
    <p:sldId id="452" r:id="rId13"/>
    <p:sldId id="424" r:id="rId14"/>
    <p:sldId id="436" r:id="rId15"/>
    <p:sldId id="426" r:id="rId16"/>
    <p:sldId id="446" r:id="rId17"/>
    <p:sldId id="439" r:id="rId18"/>
    <p:sldId id="447" r:id="rId19"/>
    <p:sldId id="450" r:id="rId20"/>
    <p:sldId id="441" r:id="rId21"/>
    <p:sldId id="442" r:id="rId22"/>
    <p:sldId id="443" r:id="rId23"/>
    <p:sldId id="444" r:id="rId24"/>
    <p:sldId id="445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7"/>
      </p:cViewPr>
      <p:guideLst>
        <p:guide orient="horz" pos="2165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7"/>
          <p:cNvSpPr/>
          <p:nvPr/>
        </p:nvSpPr>
        <p:spPr>
          <a:xfrm>
            <a:off x="685800" y="2393950"/>
            <a:ext cx="7772400" cy="1095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  <a:cxn ang="0">
                <a:pos x="2147483646" y="0"/>
              </a:cxn>
            </a:cxnLst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>
              <a:alpha val="100000"/>
            </a:schemeClr>
          </a:solidFill>
          <a:ln w="9525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0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FD9383-532B-4F62-8D8B-37ABB05E60D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DEDB7A-8528-43EF-97C8-1DBA70FAAF6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DEDB7A-8528-43EF-97C8-1DBA70FAAF6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DEDB7A-8528-43EF-97C8-1DBA70FAAF6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DEDB7A-8528-43EF-97C8-1DBA70FAAF6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DEDB7A-8528-43EF-97C8-1DBA70FAAF6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DEDB7A-8528-43EF-97C8-1DBA70FAAF6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DEDB7A-8528-43EF-97C8-1DBA70FAAF6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DEDB7A-8528-43EF-97C8-1DBA70FAAF6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DEDB7A-8528-43EF-97C8-1DBA70FAAF6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DEDB7A-8528-43EF-97C8-1DBA70FAAF6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DEDB7A-8528-43EF-97C8-1DBA70FAAF6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AutoShape 4"/>
          <p:cNvSpPr/>
          <p:nvPr/>
        </p:nvSpPr>
        <p:spPr>
          <a:xfrm>
            <a:off x="609600" y="1566863"/>
            <a:ext cx="7958138" cy="1095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  <a:cxn ang="0">
                <a:pos x="2147483646" y="0"/>
              </a:cxn>
            </a:cxnLst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>
              <a:alpha val="100000"/>
            </a:schemeClr>
          </a:solidFill>
          <a:ln w="9525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029" name="Line 5"/>
          <p:cNvSpPr/>
          <p:nvPr/>
        </p:nvSpPr>
        <p:spPr>
          <a:xfrm flipV="1">
            <a:off x="609600" y="6172200"/>
            <a:ext cx="7924800" cy="0"/>
          </a:xfrm>
          <a:prstGeom prst="line">
            <a:avLst/>
          </a:prstGeom>
          <a:ln w="31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DEDB7A-8528-43EF-97C8-1DBA70FAAF6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6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4180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4230" indent="-39878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4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6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8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30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p>
            <a:br>
              <a:rPr lang="en-US" altLang="en-US" sz="2000" b="1" i="1" dirty="0"/>
            </a:br>
            <a:br>
              <a:rPr lang="en-GB" altLang="en-US" sz="2000" dirty="0"/>
            </a:br>
            <a:r>
              <a:rPr lang="sr-Latn-RS" altLang="en-GB" sz="2000" dirty="0"/>
              <a:t>Psihologija u zajednici, Odeljenje za psihologiju, Filozofski fakultet u Beogradu, 22. 1. 2026.</a:t>
            </a:r>
            <a:endParaRPr lang="sr-Latn-RS" altLang="en-GB" sz="2000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marL="0" lvl="0" indent="0" algn="ctr">
              <a:buNone/>
            </a:pPr>
            <a:endParaRPr lang="sr-Latn-RS" altLang="en-GB" sz="2000" dirty="0"/>
          </a:p>
          <a:p>
            <a:pPr marL="0" lvl="0" indent="0" algn="ctr">
              <a:buNone/>
            </a:pPr>
            <a:endParaRPr lang="sr-Latn-RS" altLang="en-GB" sz="1800" dirty="0"/>
          </a:p>
          <a:p>
            <a:pPr marL="0" lvl="0" indent="0" algn="ctr">
              <a:buNone/>
            </a:pPr>
            <a:r>
              <a:rPr lang="sr-Latn-RS" altLang="en-GB" sz="4000" dirty="0"/>
              <a:t>NASILJE PROTIV ŽENA</a:t>
            </a:r>
            <a:endParaRPr lang="sr-Latn-RS" altLang="en-GB" sz="4000" dirty="0"/>
          </a:p>
          <a:p>
            <a:pPr marL="0" lvl="0" indent="0" algn="ctr">
              <a:buNone/>
            </a:pPr>
            <a:endParaRPr lang="sr-Latn-RS" altLang="en-GB" sz="4000" dirty="0"/>
          </a:p>
          <a:p>
            <a:pPr marL="0" lvl="0" indent="0" algn="ctr">
              <a:buNone/>
            </a:pPr>
            <a:r>
              <a:rPr lang="sr-Latn-RS" altLang="en-GB" sz="2000" dirty="0"/>
              <a:t>Tanja Ignjatović</a:t>
            </a:r>
            <a:endParaRPr lang="sr-Latn-RS" altLang="en-GB" sz="2000" dirty="0"/>
          </a:p>
          <a:p>
            <a:pPr marL="0" lvl="0" indent="0" algn="ctr">
              <a:buNone/>
            </a:pPr>
            <a:r>
              <a:rPr lang="sr-Latn-RS" altLang="en-GB" sz="2000" dirty="0"/>
              <a:t>Autonomni ženski centar</a:t>
            </a:r>
            <a:endParaRPr lang="sr-Latn-RS" altLang="en-GB" sz="2000" dirty="0"/>
          </a:p>
          <a:p>
            <a:pPr marL="0" lvl="0" indent="0" algn="ctr">
              <a:buNone/>
            </a:pPr>
            <a:r>
              <a:rPr lang="sr-Latn-RS" altLang="en-GB" sz="2000" dirty="0"/>
              <a:t>tanja@azc.org.rs</a:t>
            </a:r>
            <a:endParaRPr lang="sr-Latn-RS" altLang="en-GB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73742905" name="Picture 1073742904" descr="RIDER-krugovi-ravnopravnos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3995" y="83820"/>
            <a:ext cx="6515735" cy="67633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3410" name="Picture 2" descr="RIDER-krugovi-kontrola strucnjaka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04925" y="128905"/>
            <a:ext cx="6543675" cy="66173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1362" name="Picture 2" descr="podrska i zastupanje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93775" y="28575"/>
            <a:ext cx="7030085" cy="66065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sr-Latn-RS" altLang="en-US" sz="2400"/>
              <a:t>OPORAVAK</a:t>
            </a:r>
            <a:endParaRPr lang="sr-Latn-RS" alt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055" y="1752600"/>
            <a:ext cx="8001000" cy="4854575"/>
          </a:xfrm>
        </p:spPr>
        <p:txBody>
          <a:bodyPr/>
          <a:p>
            <a:r>
              <a:rPr lang="en-US" sz="2200"/>
              <a:t>Žene pronalaze različite načine da se nose sa problemom nasilja</a:t>
            </a:r>
            <a:r>
              <a:rPr lang="sr-Latn-RS" altLang="en-US" sz="2200"/>
              <a:t>.</a:t>
            </a:r>
            <a:endParaRPr lang="sr-Latn-RS" altLang="en-US" sz="2200"/>
          </a:p>
          <a:p>
            <a:pPr marL="0" indent="0">
              <a:buNone/>
            </a:pPr>
            <a:endParaRPr lang="sr-Latn-RS" altLang="en-US" sz="2200"/>
          </a:p>
          <a:p>
            <a:r>
              <a:rPr lang="sr-Latn-RS" altLang="en-US" sz="2200"/>
              <a:t>Svaka žena kroz ove procese prolazi na različite načine, „nekada zaprepašujuće brzo, ili mučno i sporo, kao i mnogo štošta između“.</a:t>
            </a:r>
            <a:endParaRPr lang="sr-Latn-RS" altLang="en-US" sz="2200"/>
          </a:p>
          <a:p>
            <a:pPr marL="0" indent="0">
              <a:buNone/>
            </a:pPr>
            <a:endParaRPr lang="sr-Latn-RS" altLang="en-US" sz="2200"/>
          </a:p>
          <a:p>
            <a:r>
              <a:rPr lang="sr-Latn-RS" altLang="en-US" sz="2200"/>
              <a:t>Potrebna je osetljivost da se prepozna na kom mestu u ovim procesima se žena trenutno nalazi i na koji način njena akcija može da postane faktor pozitivne promene. </a:t>
            </a:r>
            <a:endParaRPr lang="sr-Latn-RS" altLang="en-US" sz="2200"/>
          </a:p>
          <a:p>
            <a:pPr marL="0" indent="0" algn="r">
              <a:buNone/>
            </a:pPr>
            <a:r>
              <a:rPr lang="sr-Latn-RS" altLang="en-US" sz="2200"/>
              <a:t>Kelly, 2003.</a:t>
            </a:r>
            <a:endParaRPr lang="sr-Latn-RS" altLang="en-US" sz="2200"/>
          </a:p>
          <a:p>
            <a:pPr marL="0" indent="0" algn="r">
              <a:buNone/>
            </a:pPr>
            <a:r>
              <a:rPr lang="sr-Latn-RS" altLang="en-US" sz="1800" i="1"/>
              <a:t>(Surviving sexual violence</a:t>
            </a:r>
            <a:r>
              <a:rPr lang="sr-Latn-RS" altLang="en-US" sz="1800"/>
              <a:t>, 1988)</a:t>
            </a:r>
            <a:endParaRPr lang="sr-Latn-RS" altLang="en-US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sr-Latn-RS" altLang="en-US" sz="2400"/>
              <a:t>OSNAŽIVANJE</a:t>
            </a:r>
            <a:endParaRPr lang="sr-Latn-RS" alt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055" y="1752600"/>
            <a:ext cx="8001000" cy="4629150"/>
          </a:xfrm>
        </p:spPr>
        <p:txBody>
          <a:bodyPr/>
          <a:p>
            <a:r>
              <a:rPr lang="en-US" sz="2000"/>
              <a:t>Žrtvama nasilja je potrebno razumevanje, osnaživanje i podrška okoline</a:t>
            </a:r>
            <a:r>
              <a:rPr lang="sr-Latn-RS" altLang="en-US" sz="2000"/>
              <a:t>: </a:t>
            </a:r>
            <a:endParaRPr lang="sr-Latn-RS" altLang="en-US" sz="2000"/>
          </a:p>
          <a:p>
            <a:pPr lvl="1"/>
            <a:r>
              <a:rPr lang="sr-Latn-RS" altLang="en-US" sz="2000"/>
              <a:t>garantovanje </a:t>
            </a:r>
            <a:r>
              <a:rPr lang="sr-Latn-RS" altLang="en-US" sz="2000" b="1"/>
              <a:t>sigurnosti i zaštite</a:t>
            </a:r>
            <a:r>
              <a:rPr lang="sr-Latn-RS" altLang="en-US" sz="2000"/>
              <a:t>;</a:t>
            </a:r>
            <a:endParaRPr lang="sr-Latn-RS" altLang="en-US" sz="2000"/>
          </a:p>
          <a:p>
            <a:pPr lvl="1"/>
            <a:r>
              <a:rPr lang="sr-Latn-RS" altLang="en-US" sz="2000"/>
              <a:t>podrška koja </a:t>
            </a:r>
            <a:r>
              <a:rPr lang="sr-Latn-RS" altLang="en-US" sz="2000" b="1"/>
              <a:t>vraća poverenje</a:t>
            </a:r>
            <a:r>
              <a:rPr lang="sr-Latn-RS" altLang="en-US" sz="2000"/>
              <a:t> u ljude, pravdu, vrednosti...</a:t>
            </a:r>
            <a:endParaRPr lang="sr-Latn-RS" altLang="en-US" sz="2000"/>
          </a:p>
          <a:p>
            <a:pPr lvl="0"/>
            <a:r>
              <a:rPr lang="sr-Latn-RS" altLang="en-US" sz="2000"/>
              <a:t>Pomoć koja odgovara njihovim specifičnim svojstvima i potrebama - zasnovana na praksi koju definišu preživele.</a:t>
            </a:r>
            <a:endParaRPr lang="sr-Latn-RS" altLang="en-US" sz="2000"/>
          </a:p>
          <a:p>
            <a:pPr lvl="0"/>
            <a:endParaRPr lang="sr-Latn-RS" altLang="en-US" sz="2000"/>
          </a:p>
          <a:p>
            <a:pPr lvl="0"/>
            <a:r>
              <a:rPr lang="sr-Latn-RS" altLang="en-US" sz="2000"/>
              <a:t>Osnaživanje nije samo usluga, već je akcija </a:t>
            </a:r>
            <a:r>
              <a:rPr lang="sr-Latn-RS" altLang="en-US" sz="2000" b="1"/>
              <a:t>kritičkog preispitivanja</a:t>
            </a:r>
            <a:r>
              <a:rPr lang="sr-Latn-RS" altLang="en-US" sz="2000"/>
              <a:t> i analize politika delovanja, neophodna da poništi/ukine opresiju i internalizovanu opresiju. </a:t>
            </a:r>
            <a:endParaRPr lang="sr-Latn-RS" altLang="en-US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sr-Latn-RS" altLang="en-US" sz="2400"/>
              <a:t>OSAMOSTALJIVANJE</a:t>
            </a:r>
            <a:endParaRPr lang="sr-Latn-RS" alt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055" y="1752600"/>
            <a:ext cx="8093075" cy="4812030"/>
          </a:xfrm>
        </p:spPr>
        <p:txBody>
          <a:bodyPr/>
          <a:p>
            <a:r>
              <a:rPr lang="sr-Latn-RS" altLang="en-US" sz="2100"/>
              <a:t>“ponovna izgrdnja” svog života</a:t>
            </a:r>
            <a:endParaRPr lang="sr-Latn-RS" altLang="en-US" sz="2100"/>
          </a:p>
          <a:p>
            <a:r>
              <a:rPr lang="sr-Latn-RS" altLang="en-US" sz="2100"/>
              <a:t>“prostor za akciju” u različitim domenima:</a:t>
            </a:r>
            <a:endParaRPr lang="sr-Latn-RS" altLang="en-US" sz="2100"/>
          </a:p>
          <a:p>
            <a:pPr lvl="1"/>
            <a:r>
              <a:rPr lang="sr-Latn-RS" altLang="en-US" sz="2100"/>
              <a:t>psihološki, </a:t>
            </a:r>
            <a:endParaRPr lang="sr-Latn-RS" altLang="en-US" sz="2100"/>
          </a:p>
          <a:p>
            <a:pPr lvl="1"/>
            <a:r>
              <a:rPr lang="sr-Latn-RS" altLang="en-US" sz="2100"/>
              <a:t>efikasnost, </a:t>
            </a:r>
            <a:endParaRPr lang="sr-Latn-RS" altLang="en-US" sz="2100"/>
          </a:p>
          <a:p>
            <a:pPr lvl="1"/>
            <a:r>
              <a:rPr lang="sr-Latn-RS" altLang="en-US" sz="2100"/>
              <a:t>ekonomski, </a:t>
            </a:r>
            <a:endParaRPr lang="sr-Latn-RS" altLang="en-US" sz="2100"/>
          </a:p>
          <a:p>
            <a:pPr lvl="1"/>
            <a:r>
              <a:rPr lang="sr-Latn-RS" altLang="en-US" sz="2100"/>
              <a:t>fizički, </a:t>
            </a:r>
            <a:endParaRPr lang="sr-Latn-RS" altLang="en-US" sz="2100"/>
          </a:p>
          <a:p>
            <a:pPr lvl="1"/>
            <a:r>
              <a:rPr lang="sr-Latn-RS" altLang="en-US" sz="2100"/>
              <a:t>podrška, </a:t>
            </a:r>
            <a:endParaRPr lang="sr-Latn-RS" altLang="en-US" sz="2100"/>
          </a:p>
          <a:p>
            <a:pPr lvl="1"/>
            <a:r>
              <a:rPr lang="sr-Latn-RS" altLang="en-US" sz="2100"/>
              <a:t>šira zajednica,</a:t>
            </a:r>
            <a:endParaRPr lang="sr-Latn-RS" altLang="en-US" sz="2100"/>
          </a:p>
          <a:p>
            <a:pPr lvl="1"/>
            <a:r>
              <a:rPr lang="sr-Latn-RS" altLang="en-US" sz="2100"/>
              <a:t>roditeljstvo;</a:t>
            </a:r>
            <a:endParaRPr lang="sr-Latn-RS" altLang="en-US" sz="2100"/>
          </a:p>
          <a:p>
            <a:pPr lvl="0"/>
            <a:r>
              <a:rPr lang="sr-Latn-RS" altLang="en-US" sz="2100"/>
              <a:t>Mnogim ženama je i nakon dve-tri godine potrebna podrška kako bi bile bezbedne (bez nasilja) i osećale se bezbedno (neće se ponoviti u budućnosti)  </a:t>
            </a:r>
            <a:endParaRPr lang="sr-Latn-RS" altLang="en-US" sz="2100"/>
          </a:p>
          <a:p>
            <a:pPr marL="0" lvl="0" indent="0" algn="r">
              <a:buNone/>
            </a:pPr>
            <a:r>
              <a:rPr lang="sr-Latn-RS" altLang="en-US" sz="1800"/>
              <a:t>(Kelly, Sharp &amp; Klein, 2014)</a:t>
            </a:r>
            <a:endParaRPr lang="sr-Latn-RS" altLang="en-US" sz="2100"/>
          </a:p>
          <a:p>
            <a:pPr lvl="1"/>
            <a:endParaRPr lang="sr-Latn-RS" altLang="en-US" sz="2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sr-Latn-RS" altLang="en-US" sz="2400"/>
              <a:t>TRAUMA-INFORMISAN PRISTUP </a:t>
            </a:r>
            <a:endParaRPr lang="sr-Latn-RS" alt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055" y="1752600"/>
            <a:ext cx="8001000" cy="4735830"/>
          </a:xfrm>
        </p:spPr>
        <p:txBody>
          <a:bodyPr/>
          <a:p>
            <a:r>
              <a:rPr lang="sr-Latn-RS" altLang="en-US" sz="2100"/>
              <a:t>P</a:t>
            </a:r>
            <a:r>
              <a:rPr lang="en-US" sz="2100"/>
              <a:t>raksa zasnovana na traumi zahteva</a:t>
            </a:r>
            <a:r>
              <a:rPr lang="sr-Latn-RS" altLang="en-US" sz="2100"/>
              <a:t>:</a:t>
            </a:r>
            <a:endParaRPr lang="sr-Latn-RS" altLang="en-US" sz="2100"/>
          </a:p>
          <a:p>
            <a:pPr lvl="1"/>
            <a:r>
              <a:rPr lang="sr-Latn-RS" altLang="en-US" sz="2100"/>
              <a:t>svest</a:t>
            </a:r>
            <a:r>
              <a:rPr lang="sr-Latn-RS" altLang="en-US" sz="2100">
                <a:solidFill>
                  <a:schemeClr val="tx1"/>
                </a:solidFill>
              </a:rPr>
              <a:t> o prošlim i sadašnjim iskustvima zlostavljanja,</a:t>
            </a:r>
            <a:endParaRPr lang="sr-Latn-RS" altLang="en-US" sz="2100">
              <a:solidFill>
                <a:schemeClr val="tx1"/>
              </a:solidFill>
            </a:endParaRPr>
          </a:p>
          <a:p>
            <a:pPr lvl="1"/>
            <a:r>
              <a:rPr lang="sr-Latn-RS" altLang="en-US" sz="2100">
                <a:solidFill>
                  <a:schemeClr val="tx1"/>
                </a:solidFill>
              </a:rPr>
              <a:t>razumevanje neuroloških efekata traume,</a:t>
            </a:r>
            <a:endParaRPr lang="sr-Latn-RS" altLang="en-US" sz="2100">
              <a:solidFill>
                <a:schemeClr val="tx1"/>
              </a:solidFill>
            </a:endParaRPr>
          </a:p>
          <a:p>
            <a:pPr lvl="1"/>
            <a:r>
              <a:rPr lang="sr-Latn-RS" altLang="en-US" sz="2100">
                <a:solidFill>
                  <a:schemeClr val="tx1"/>
                </a:solidFill>
              </a:rPr>
              <a:t>i strategija suočavanja koje razvijaju preživele,</a:t>
            </a:r>
            <a:endParaRPr lang="sr-Latn-RS" altLang="en-US" sz="2100">
              <a:solidFill>
                <a:schemeClr val="tx1"/>
              </a:solidFill>
            </a:endParaRPr>
          </a:p>
          <a:p>
            <a:pPr lvl="1"/>
            <a:r>
              <a:rPr lang="sr-Latn-RS" altLang="en-US" sz="2100">
                <a:solidFill>
                  <a:schemeClr val="tx1"/>
                </a:solidFill>
              </a:rPr>
              <a:t>posvećenost promovisanju isceljenja i izbegavanja ponovnog traumatizovanja,</a:t>
            </a:r>
            <a:endParaRPr lang="sr-Latn-RS" altLang="en-US" sz="2100">
              <a:solidFill>
                <a:schemeClr val="tx1"/>
              </a:solidFill>
            </a:endParaRPr>
          </a:p>
          <a:p>
            <a:pPr lvl="1"/>
            <a:r>
              <a:rPr lang="sr-Latn-RS" altLang="en-US" sz="2100">
                <a:solidFill>
                  <a:schemeClr val="tx1"/>
                </a:solidFill>
              </a:rPr>
              <a:t>izbegavanje ponavljanja moći i kontrole</a:t>
            </a:r>
            <a:r>
              <a:rPr lang="sr-Latn-RS" altLang="en-US" sz="2100" b="1">
                <a:solidFill>
                  <a:schemeClr val="tx1"/>
                </a:solidFill>
              </a:rPr>
              <a:t> </a:t>
            </a:r>
            <a:r>
              <a:rPr lang="sr-Latn-RS" altLang="en-US" sz="2100">
                <a:solidFill>
                  <a:schemeClr val="tx1"/>
                </a:solidFill>
              </a:rPr>
              <a:t>doživljenih u nasilnim odnosima, eskalacije konflikta i drugih radnji koje bi mogle da dovedu do traum</a:t>
            </a:r>
            <a:r>
              <a:rPr lang="sr-Latn-RS" altLang="en-US" sz="2100"/>
              <a:t>e.</a:t>
            </a:r>
            <a:endParaRPr lang="sr-Latn-RS" altLang="en-US" sz="2100"/>
          </a:p>
          <a:p>
            <a:pPr marL="471170" lvl="1" indent="0" algn="r">
              <a:buNone/>
            </a:pPr>
            <a:endParaRPr lang="sr-Latn-RS" altLang="en-US" sz="1800"/>
          </a:p>
          <a:p>
            <a:pPr marL="471170" lvl="1" indent="0" algn="r">
              <a:buNone/>
            </a:pPr>
            <a:r>
              <a:rPr lang="sr-Latn-RS" altLang="en-US" sz="1800"/>
              <a:t>(Hunter &amp; Choudhry, 2018: 550)</a:t>
            </a:r>
            <a:endParaRPr lang="sr-Latn-RS" altLang="en-US"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sr-Latn-RS" altLang="en-US" sz="2400">
                <a:sym typeface="+mn-ea"/>
              </a:rPr>
              <a:t>TRAUMA-INFORMISAN PRISTUP</a:t>
            </a:r>
            <a:endParaRPr lang="sr-Latn-RS" altLang="en-US" sz="2400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055" y="1752600"/>
            <a:ext cx="8182610" cy="4820285"/>
          </a:xfrm>
        </p:spPr>
        <p:txBody>
          <a:bodyPr/>
          <a:p>
            <a:r>
              <a:rPr lang="sr-Latn-RS" altLang="en-US" sz="1900"/>
              <a:t>SIGURNOST - fizička i psihička bezbednost</a:t>
            </a:r>
            <a:endParaRPr lang="sr-Latn-RS" altLang="en-US" sz="1900"/>
          </a:p>
          <a:p>
            <a:r>
              <a:rPr lang="sr-Latn-RS" altLang="en-US" sz="1900"/>
              <a:t>GRANICE - poštovanje psihičkih i fizičkih granica (koje su nasiljem narušene)</a:t>
            </a:r>
            <a:endParaRPr lang="sr-Latn-RS" altLang="en-US" sz="1900"/>
          </a:p>
          <a:p>
            <a:r>
              <a:rPr lang="sr-Latn-RS" altLang="en-US" sz="1900"/>
              <a:t>SARADNJA, POVERENJE, TRANSPARENTNOST - uzajamnost u razmeni iskustvenog i stručnog znanja, izjednačavanje moći (svest da su podređenost i nasilje doveli do traume), verovanje u iskustvo žrtve, procesi i odluke su transparentni (žrtva informisana i učestvuje)</a:t>
            </a:r>
            <a:endParaRPr lang="sr-Latn-RS" altLang="en-US" sz="1900"/>
          </a:p>
          <a:p>
            <a:r>
              <a:rPr lang="sr-Latn-RS" altLang="en-US" sz="1900"/>
              <a:t>OSNAŽIVANJE, GLAS I IZBOR - podsticanje unutrašnjih snaga preživele, njenih specifičnih potreba, pravo da ih izrazi, da se čuje njen glas, da odlučuje (kontrola i nasilje su doveli do traume)</a:t>
            </a:r>
            <a:endParaRPr lang="sr-Latn-RS" altLang="en-US" sz="1900"/>
          </a:p>
          <a:p>
            <a:r>
              <a:rPr lang="sr-Latn-RS" altLang="en-US" sz="1900"/>
              <a:t>KULTURA, ISTORIJA I RODNA PITANJA - prevazići stereotipe i predrasude, znanje o uticaju društvene nepravde, višestrukih i ukrštenih nejednakosti, o uticaju traume, o oporavku... </a:t>
            </a:r>
            <a:endParaRPr lang="sr-Latn-RS" altLang="en-US" sz="19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sr-Latn-RS" altLang="en-US" sz="2400"/>
              <a:t>pincipi (pravila) razgovora sa žrtvom/preživelom </a:t>
            </a:r>
            <a:endParaRPr lang="sr-Latn-RS" alt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055" y="1752600"/>
            <a:ext cx="8001000" cy="4424045"/>
          </a:xfrm>
        </p:spPr>
        <p:txBody>
          <a:bodyPr/>
          <a:p>
            <a:r>
              <a:rPr lang="en-US" sz="2000">
                <a:sym typeface="+mn-ea"/>
              </a:rPr>
              <a:t>verovati </a:t>
            </a:r>
            <a:endParaRPr lang="en-US" sz="2000"/>
          </a:p>
          <a:p>
            <a:r>
              <a:rPr lang="en-US" sz="2000">
                <a:sym typeface="+mn-ea"/>
              </a:rPr>
              <a:t>prihvatiti iskustva </a:t>
            </a:r>
            <a:endParaRPr lang="en-US" sz="2000"/>
          </a:p>
          <a:p>
            <a:r>
              <a:rPr lang="en-US" sz="2000">
                <a:sym typeface="+mn-ea"/>
              </a:rPr>
              <a:t>potvrditi </a:t>
            </a:r>
            <a:endParaRPr lang="en-US" sz="2000"/>
          </a:p>
          <a:p>
            <a:r>
              <a:rPr lang="en-US" sz="2000">
                <a:sym typeface="+mn-ea"/>
              </a:rPr>
              <a:t>prepoznati nepravdu</a:t>
            </a:r>
            <a:endParaRPr lang="en-US" sz="2000"/>
          </a:p>
          <a:p>
            <a:r>
              <a:rPr lang="en-US" sz="2000">
                <a:sym typeface="+mn-ea"/>
              </a:rPr>
              <a:t>ne osuđivati </a:t>
            </a:r>
            <a:endParaRPr lang="en-US" sz="2000"/>
          </a:p>
          <a:p>
            <a:r>
              <a:rPr lang="en-US" sz="2000">
                <a:sym typeface="+mn-ea"/>
              </a:rPr>
              <a:t>pokazati empatiju</a:t>
            </a:r>
            <a:endParaRPr lang="en-US" sz="2000"/>
          </a:p>
          <a:p>
            <a:r>
              <a:rPr lang="en-US" sz="2000">
                <a:sym typeface="+mn-ea"/>
              </a:rPr>
              <a:t>pomoći da se jasnije sagleda situacija</a:t>
            </a:r>
            <a:endParaRPr lang="en-US" sz="2000"/>
          </a:p>
          <a:p>
            <a:r>
              <a:rPr lang="en-US" sz="2000">
                <a:sym typeface="+mn-ea"/>
              </a:rPr>
              <a:t>poštovati samostalnost izbora </a:t>
            </a:r>
            <a:endParaRPr lang="en-US" sz="2000"/>
          </a:p>
          <a:p>
            <a:r>
              <a:rPr lang="en-US" sz="2000">
                <a:sym typeface="+mn-ea"/>
              </a:rPr>
              <a:t>odgovornost za postupke</a:t>
            </a:r>
            <a:endParaRPr lang="en-US" sz="2000"/>
          </a:p>
          <a:p>
            <a:r>
              <a:rPr lang="en-US" sz="2000">
                <a:sym typeface="+mn-ea"/>
              </a:rPr>
              <a:t>privatnost, poverljivost (granice poverljivosti) </a:t>
            </a:r>
            <a:endParaRPr lang="en-US" sz="2000"/>
          </a:p>
          <a:p>
            <a:r>
              <a:rPr lang="en-US" sz="2000">
                <a:sym typeface="+mn-ea"/>
              </a:rPr>
              <a:t>uvek ponovo pružiti pomoć</a:t>
            </a:r>
            <a:endParaRPr lang="en-US" sz="2000"/>
          </a:p>
          <a:p>
            <a:endParaRPr lang="en-US"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sr-Latn-RS" altLang="en-US" sz="2400"/>
              <a:t>IZAZOVI</a:t>
            </a:r>
            <a:endParaRPr lang="sr-Latn-RS" alt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055" y="1752600"/>
            <a:ext cx="8001000" cy="4603750"/>
          </a:xfrm>
        </p:spPr>
        <p:txBody>
          <a:bodyPr/>
          <a:p>
            <a:r>
              <a:rPr lang="sr-Latn-RS" altLang="en-US" sz="1900"/>
              <a:t>svođenje nasilja na </a:t>
            </a:r>
            <a:r>
              <a:rPr lang="sr-Latn-RS" altLang="en-US" sz="1900" b="1"/>
              <a:t>inciden</a:t>
            </a:r>
            <a:r>
              <a:rPr lang="sr-Latn-RS" altLang="en-US" sz="1900"/>
              <a:t>t, fokus na </a:t>
            </a:r>
            <a:r>
              <a:rPr lang="sr-Latn-RS" altLang="en-US" sz="1900" b="1"/>
              <a:t>fizičko</a:t>
            </a:r>
            <a:r>
              <a:rPr lang="sr-Latn-RS" altLang="en-US" sz="1900"/>
              <a:t> nasilje (dokaz o povredi); razlika između sukoba (“visokog sukoba”) i nasilja</a:t>
            </a:r>
            <a:endParaRPr lang="sr-Latn-RS" altLang="en-US" sz="1900"/>
          </a:p>
          <a:p>
            <a:endParaRPr lang="sr-Latn-RS" altLang="en-US" sz="1900"/>
          </a:p>
          <a:p>
            <a:r>
              <a:rPr lang="sr-Latn-RS" altLang="en-US" sz="1900"/>
              <a:t>da nasilje </a:t>
            </a:r>
            <a:r>
              <a:rPr lang="sr-Latn-RS" altLang="en-US" sz="1900" b="1"/>
              <a:t>prestaje</a:t>
            </a:r>
            <a:r>
              <a:rPr lang="sr-Latn-RS" altLang="en-US" sz="1900"/>
              <a:t> razdvajanjem partnera</a:t>
            </a:r>
            <a:endParaRPr lang="sr-Latn-RS" altLang="en-US" sz="1900"/>
          </a:p>
          <a:p>
            <a:r>
              <a:rPr lang="sr-Latn-RS" altLang="en-US" sz="1900" b="1"/>
              <a:t>ne utiče</a:t>
            </a:r>
            <a:r>
              <a:rPr lang="sr-Latn-RS" altLang="en-US" sz="1900"/>
              <a:t> na decu i ne utiče na roditeljstvo</a:t>
            </a:r>
            <a:endParaRPr lang="sr-Latn-RS" altLang="en-US" sz="1900"/>
          </a:p>
          <a:p>
            <a:endParaRPr lang="sr-Latn-RS" altLang="en-US" sz="1900"/>
          </a:p>
          <a:p>
            <a:r>
              <a:rPr lang="sr-Latn-RS" altLang="en-US" sz="1900" b="1"/>
              <a:t>lažno</a:t>
            </a:r>
            <a:r>
              <a:rPr lang="sr-Latn-RS" altLang="en-US" sz="1900"/>
              <a:t> prijavljivanje nasilja</a:t>
            </a:r>
            <a:endParaRPr lang="sr-Latn-RS" altLang="en-US" sz="1900"/>
          </a:p>
          <a:p>
            <a:pPr marL="0" indent="0">
              <a:buNone/>
            </a:pPr>
            <a:endParaRPr lang="sr-Latn-RS" altLang="en-US" sz="1900"/>
          </a:p>
          <a:p>
            <a:r>
              <a:rPr lang="sr-Latn-RS" altLang="en-US" sz="1900"/>
              <a:t>dramatični </a:t>
            </a:r>
            <a:r>
              <a:rPr lang="sr-Latn-RS" altLang="en-US" sz="1900" b="1"/>
              <a:t>nedostatak</a:t>
            </a:r>
            <a:r>
              <a:rPr lang="sr-Latn-RS" altLang="en-US" sz="1900"/>
              <a:t> podrške (opštih i specijalizovanih usluga)</a:t>
            </a:r>
            <a:endParaRPr lang="sr-Latn-RS" altLang="en-US" sz="1900"/>
          </a:p>
          <a:p>
            <a:pPr marL="0" indent="0">
              <a:buNone/>
            </a:pPr>
            <a:endParaRPr lang="sr-Latn-RS" altLang="en-US" sz="1900"/>
          </a:p>
          <a:p>
            <a:r>
              <a:rPr lang="sr-Latn-RS" altLang="en-US" sz="1900" b="1"/>
              <a:t>iscrpljujući</a:t>
            </a:r>
            <a:r>
              <a:rPr lang="sr-Latn-RS" altLang="en-US" sz="1900"/>
              <a:t> institucionalni porcesi - sekundarna viktimizacija</a:t>
            </a:r>
            <a:endParaRPr lang="sr-Latn-RS" altLang="en-US" sz="1900"/>
          </a:p>
          <a:p>
            <a:endParaRPr lang="sr-Latn-RS" altLang="en-US" sz="1900"/>
          </a:p>
          <a:p>
            <a:endParaRPr lang="sr-Latn-RS" altLang="en-US"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sr-Latn-RS" altLang="en-GB" sz="2000" dirty="0">
                <a:sym typeface="+mn-ea"/>
              </a:rPr>
              <a:t>NASILJE PROTIV ŽENA</a:t>
            </a:r>
            <a:endParaRPr lang="en-US" sz="2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" y="1752600"/>
            <a:ext cx="8467725" cy="4267200"/>
          </a:xfrm>
        </p:spPr>
        <p:txBody>
          <a:bodyPr/>
          <a:p>
            <a:r>
              <a:rPr lang="en-US" sz="1800"/>
              <a:t>Rodno zasnovano nasilje protiv žena označava nasilje koje je usmereno protiv žene </a:t>
            </a:r>
            <a:r>
              <a:rPr lang="en-US" sz="1800">
                <a:solidFill>
                  <a:srgbClr val="FF0000"/>
                </a:solidFill>
              </a:rPr>
              <a:t>zato što je žena</a:t>
            </a:r>
            <a:r>
              <a:rPr lang="en-US" sz="1800"/>
              <a:t>, odnosno ono koje nesrazmerno pogađa žene.</a:t>
            </a:r>
            <a:endParaRPr lang="en-US" sz="1800"/>
          </a:p>
          <a:p>
            <a:r>
              <a:rPr lang="en-US" sz="1800">
                <a:solidFill>
                  <a:srgbClr val="FF0000"/>
                </a:solidFill>
              </a:rPr>
              <a:t>Rod</a:t>
            </a:r>
            <a:r>
              <a:rPr lang="en-US" sz="1800"/>
              <a:t> označava društveno određene uloge, ponašanja, aktivnosti, atribute, koje dato društvo smatra prikladinim za žene i muškarce.</a:t>
            </a:r>
            <a:endParaRPr lang="en-US" sz="1800"/>
          </a:p>
          <a:p>
            <a:pPr marL="0" indent="457200">
              <a:buNone/>
            </a:pPr>
            <a:r>
              <a:rPr lang="en-US" sz="1800"/>
              <a:t>(društveni, pre nego individualni i interpersonalni uzroci)</a:t>
            </a:r>
            <a:endParaRPr lang="en-US" sz="1800"/>
          </a:p>
          <a:p>
            <a:endParaRPr lang="en-US" sz="2400"/>
          </a:p>
          <a:p>
            <a:r>
              <a:rPr lang="en-US" sz="1800">
                <a:solidFill>
                  <a:srgbClr val="FF0000"/>
                </a:solidFill>
              </a:rPr>
              <a:t>Nasilje protiv žena</a:t>
            </a:r>
            <a:r>
              <a:rPr lang="en-US" sz="1800"/>
              <a:t> označava kršenje ljudskih prava i oblik diskriminacije žena i predstavlja sva dela rodno zasnovanog nasilja koja dovode do ili mogu da dovedu do: fizičke, seksualne, psihičke, odnosno ekonomske povrede ili patnje za žene, obuhvatajući i pretnje takvim delima, prinudu ili proizvoljno lišavanje slobode, bilo u javnom bilo u privatnom životu. </a:t>
            </a:r>
            <a:endParaRPr lang="en-US" sz="2000"/>
          </a:p>
          <a:p>
            <a:pPr marL="457200" lvl="1" indent="457200">
              <a:buNone/>
            </a:pPr>
            <a:r>
              <a:rPr lang="sr-Latn-RS" altLang="en-US" sz="1600"/>
              <a:t>(</a:t>
            </a:r>
            <a:r>
              <a:rPr lang="en-US" sz="1600"/>
              <a:t>Konvencija Saveta Evrope o sprečavanju i borbi protiv nasilja nad </a:t>
            </a:r>
            <a:r>
              <a:rPr lang="sr-Latn-RS" altLang="en-US" sz="1600"/>
              <a:t>			</a:t>
            </a:r>
            <a:r>
              <a:rPr lang="en-US" sz="1600"/>
              <a:t>ženama</a:t>
            </a:r>
            <a:r>
              <a:rPr lang="sr-Latn-RS" altLang="en-US" sz="1600"/>
              <a:t> 	i </a:t>
            </a:r>
            <a:r>
              <a:rPr lang="en-US" sz="1600"/>
              <a:t>nasilja u porodici</a:t>
            </a:r>
            <a:r>
              <a:rPr lang="sr-Latn-RS" altLang="en-US" sz="1600"/>
              <a:t>,</a:t>
            </a:r>
            <a:r>
              <a:rPr lang="en-US" sz="1600"/>
              <a:t> ratifikovana 31.10.201</a:t>
            </a:r>
            <a:r>
              <a:rPr lang="sr-Latn-RS" altLang="en-US" sz="1600"/>
              <a:t>3).</a:t>
            </a:r>
            <a:endParaRPr lang="sr-Latn-RS" altLang="en-US"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sr-Latn-RS" altLang="en-US" sz="2400"/>
              <a:t>IZAZOVI</a:t>
            </a:r>
            <a:endParaRPr lang="sr-Latn-RS" altLang="en-US" sz="24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sz="2000" b="1"/>
              <a:t>prisilna kontrola</a:t>
            </a:r>
            <a:r>
              <a:rPr lang="en-US" sz="2000"/>
              <a:t> - rodni zločin, obrazac kontinuiranih, namernih </a:t>
            </a:r>
            <a:r>
              <a:rPr lang="en-US" sz="2000">
                <a:solidFill>
                  <a:srgbClr val="FF0000"/>
                </a:solidFill>
              </a:rPr>
              <a:t>taktika dominacije</a:t>
            </a:r>
            <a:r>
              <a:rPr lang="en-US" sz="2000"/>
              <a:t> koje koristi (obično) muški učinilac s namerom </a:t>
            </a:r>
            <a:r>
              <a:rPr lang="en-US" sz="2000">
                <a:solidFill>
                  <a:srgbClr val="FF0000"/>
                </a:solidFill>
              </a:rPr>
              <a:t>da upravlja</a:t>
            </a:r>
            <a:r>
              <a:rPr lang="en-US" sz="2000"/>
              <a:t> mislima, verovanjima i ponašanjima svoje žrtve ili da je kazni zbog otpora ovako uspostavljenoj regulaciji </a:t>
            </a:r>
            <a:endParaRPr lang="en-US" sz="2000"/>
          </a:p>
          <a:p>
            <a:pPr marL="0" indent="0" algn="r">
              <a:buNone/>
            </a:pPr>
            <a:r>
              <a:rPr lang="en-US" sz="1800"/>
              <a:t>(</a:t>
            </a:r>
            <a:r>
              <a:rPr lang="sr-Latn-RS" altLang="en-US" sz="1800" i="1"/>
              <a:t>Coercive Controle, How Men Entrap Women in Personal Life</a:t>
            </a:r>
            <a:r>
              <a:rPr lang="sr-Latn-RS" altLang="en-US" sz="1800"/>
              <a:t>, </a:t>
            </a:r>
            <a:endParaRPr lang="sr-Latn-RS" altLang="en-US" sz="1800"/>
          </a:p>
          <a:p>
            <a:pPr marL="0" indent="0" algn="r">
              <a:buNone/>
            </a:pPr>
            <a:r>
              <a:rPr lang="en-US" sz="1800"/>
              <a:t>Evan Stark, 20</a:t>
            </a:r>
            <a:r>
              <a:rPr lang="sr-Latn-RS" altLang="en-US" sz="1800"/>
              <a:t>0</a:t>
            </a:r>
            <a:r>
              <a:rPr lang="en-US" sz="1800"/>
              <a:t>7</a:t>
            </a:r>
            <a:r>
              <a:rPr lang="sr-Latn-RS" altLang="en-US" sz="1800"/>
              <a:t>)</a:t>
            </a:r>
            <a:endParaRPr lang="sr-Latn-RS" altLang="en-US" sz="1400"/>
          </a:p>
          <a:p>
            <a:pPr algn="l"/>
            <a:endParaRPr lang="en-US" sz="1400"/>
          </a:p>
          <a:p>
            <a:pPr algn="l"/>
            <a:r>
              <a:rPr lang="sr-Latn-RS" altLang="en-US" sz="2000" b="1"/>
              <a:t>p</a:t>
            </a:r>
            <a:r>
              <a:rPr lang="en-US" sz="2000" b="1"/>
              <a:t>ostseparacijsko nasilje</a:t>
            </a:r>
            <a:r>
              <a:rPr lang="sr-Latn-RS" altLang="en-US" sz="2000"/>
              <a:t> - stalni, namerni obrazac zastrašivanja bivšeg intomnog partnera, uključujući </a:t>
            </a:r>
            <a:r>
              <a:rPr lang="sr-Latn-RS" altLang="en-US" sz="2000">
                <a:solidFill>
                  <a:srgbClr val="FF0000"/>
                </a:solidFill>
              </a:rPr>
              <a:t>pravno</a:t>
            </a:r>
            <a:r>
              <a:rPr lang="sr-Latn-RS" altLang="en-US" sz="2000"/>
              <a:t> zlostavljanje, </a:t>
            </a:r>
            <a:r>
              <a:rPr lang="sr-Latn-RS" altLang="en-US" sz="2000">
                <a:solidFill>
                  <a:srgbClr val="FF0000"/>
                </a:solidFill>
              </a:rPr>
              <a:t>ekonomsko</a:t>
            </a:r>
            <a:r>
              <a:rPr lang="sr-Latn-RS" altLang="en-US" sz="2000"/>
              <a:t> zlostavljanje, pretnje i ugrožavanje </a:t>
            </a:r>
            <a:r>
              <a:rPr lang="sr-Latn-RS" altLang="en-US" sz="2000">
                <a:solidFill>
                  <a:srgbClr val="FF0000"/>
                </a:solidFill>
              </a:rPr>
              <a:t>dece,</a:t>
            </a:r>
            <a:r>
              <a:rPr lang="sr-Latn-RS" altLang="en-US" sz="2000"/>
              <a:t> izolaciju, diskreditaciju, uznemiravanje i uhođenje</a:t>
            </a:r>
            <a:endParaRPr lang="sr-Latn-RS" altLang="en-US" sz="2000"/>
          </a:p>
          <a:p>
            <a:pPr marL="0" indent="0" algn="r">
              <a:buNone/>
            </a:pPr>
            <a:r>
              <a:rPr lang="sr-Latn-RS" altLang="en-US" sz="1800"/>
              <a:t>(Spearman, Hardesty &amp; Campbell, 2022: 1225)</a:t>
            </a:r>
            <a:endParaRPr lang="sr-Latn-RS" altLang="en-US" sz="2000"/>
          </a:p>
          <a:p>
            <a:pPr marL="471170" lvl="1" indent="0" algn="r">
              <a:buNone/>
            </a:pPr>
            <a:endParaRPr lang="en-US" sz="1730"/>
          </a:p>
        </p:txBody>
      </p:sp>
      <p:sp>
        <p:nvSpPr>
          <p:cNvPr id="4" name="Text Box 3"/>
          <p:cNvSpPr txBox="1"/>
          <p:nvPr/>
        </p:nvSpPr>
        <p:spPr>
          <a:xfrm flipV="1">
            <a:off x="1973580" y="2908300"/>
            <a:ext cx="3048000" cy="752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sr-Latn-RS" altLang="en-US" sz="2400"/>
              <a:t>IZAZOVI</a:t>
            </a:r>
            <a:endParaRPr lang="sr-Latn-RS" altLang="en-US" sz="24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sr-Latn-RS" altLang="en-US" sz="2000" b="1"/>
              <a:t>z</a:t>
            </a:r>
            <a:r>
              <a:rPr lang="en-US" sz="2000" b="1"/>
              <a:t>loupotreba dece kao taktika zlostavljanja njihove majke</a:t>
            </a:r>
            <a:r>
              <a:rPr lang="sr-Latn-RS" altLang="en-US" sz="2000" b="1"/>
              <a:t> </a:t>
            </a:r>
            <a:r>
              <a:rPr lang="sr-Latn-RS" altLang="en-US" sz="2000"/>
              <a:t>- kada nasilni partner nakon razdvajanja </a:t>
            </a:r>
            <a:r>
              <a:rPr lang="sr-Latn-RS" altLang="en-US" sz="2000">
                <a:solidFill>
                  <a:srgbClr val="FF0000"/>
                </a:solidFill>
              </a:rPr>
              <a:t>gubi direktnu kontrolu </a:t>
            </a:r>
            <a:r>
              <a:rPr lang="sr-Latn-RS" altLang="en-US" sz="2000"/>
              <a:t>nad partnerkom, njegov </a:t>
            </a:r>
            <a:r>
              <a:rPr lang="sr-Latn-RS" altLang="en-US" sz="2000">
                <a:solidFill>
                  <a:srgbClr val="FF0000"/>
                </a:solidFill>
              </a:rPr>
              <a:t>fokus na decu</a:t>
            </a:r>
            <a:r>
              <a:rPr lang="sr-Latn-RS" altLang="en-US" sz="2000"/>
              <a:t> postaje sredstvo za nastavak zlostavljanja majke. To je olakšano patrijarhalnim normama, rodno zasnovanim diskursom roditeljstva (koji podcenjuje brigu i kućni rad žena), mizoginim normama (koje pozicioniraju žene/majke kao osvetoljubive), znatnim razlikama između polova u ekonomskoj moći (na štetu žena) i strukturnim barijerama </a:t>
            </a:r>
            <a:endParaRPr lang="sr-Latn-RS" altLang="en-US" sz="2000"/>
          </a:p>
          <a:p>
            <a:pPr marL="0" indent="0" algn="r">
              <a:buNone/>
            </a:pPr>
            <a:r>
              <a:rPr lang="sr-Latn-RS" altLang="en-US" sz="1800">
                <a:sym typeface="+mn-ea"/>
              </a:rPr>
              <a:t>(Spearman, Hardesty &amp; Campbell, 2022)</a:t>
            </a:r>
            <a:r>
              <a:rPr lang="sr-Latn-RS" altLang="en-US" sz="1800"/>
              <a:t> </a:t>
            </a:r>
            <a:endParaRPr lang="sr-Latn-RS" altLang="en-US"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sr-Latn-RS" altLang="en-US" sz="2400"/>
              <a:t>Autonomni ženski centar (1993)</a:t>
            </a:r>
            <a:endParaRPr lang="sr-Latn-RS" altLang="en-US" sz="24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sz="2400"/>
              <a:t>ženska organizacija</a:t>
            </a:r>
            <a:endParaRPr lang="en-US" sz="2400"/>
          </a:p>
          <a:p>
            <a:r>
              <a:rPr lang="sr-Latn-RS" altLang="en-US" sz="2400"/>
              <a:t>rad</a:t>
            </a:r>
            <a:r>
              <a:rPr lang="en-US" sz="2400"/>
              <a:t> zasnovan na feminističkim principima i teoriji</a:t>
            </a:r>
            <a:endParaRPr lang="en-US" sz="2400"/>
          </a:p>
          <a:p>
            <a:endParaRPr lang="en-US" sz="2400"/>
          </a:p>
          <a:p>
            <a:r>
              <a:rPr lang="en-US" sz="2300"/>
              <a:t>Verujemo da je život bez nasilja osnovno ljudsko pravo i u skladu s tim obezbeđujemo specijali</a:t>
            </a:r>
            <a:r>
              <a:rPr lang="sr-Latn-RS" altLang="en-US" sz="2300"/>
              <a:t>zovanu</a:t>
            </a:r>
            <a:r>
              <a:rPr lang="en-US" sz="2300"/>
              <a:t> podršku ženama</a:t>
            </a:r>
            <a:r>
              <a:rPr lang="sr-Latn-RS" altLang="en-US" sz="2300"/>
              <a:t>,</a:t>
            </a:r>
            <a:r>
              <a:rPr lang="en-US" sz="2300"/>
              <a:t> podstičemo individualni i institucionalni odgovor na muško nasilje </a:t>
            </a:r>
            <a:r>
              <a:rPr lang="sr-Latn-RS" altLang="en-US" sz="2300"/>
              <a:t>protiv</a:t>
            </a:r>
            <a:r>
              <a:rPr lang="en-US" sz="2300"/>
              <a:t> ženama i doprinosimo jačanju građanskog društva</a:t>
            </a:r>
            <a:r>
              <a:rPr lang="sr-Latn-RS" altLang="en-US" sz="2300"/>
              <a:t>.</a:t>
            </a:r>
            <a:endParaRPr lang="sr-Latn-RS" altLang="en-US" sz="23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sr-Latn-RS" altLang="en-US" sz="2400">
                <a:sym typeface="+mn-ea"/>
              </a:rPr>
              <a:t>Autonomni ženski centar (1993)</a:t>
            </a:r>
            <a:endParaRPr lang="en-US" sz="24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marL="0" indent="0">
              <a:buNone/>
            </a:pPr>
            <a:r>
              <a:rPr lang="sr-Latn-RS" altLang="en-US" sz="2400" b="1"/>
              <a:t>konsultacije za žene</a:t>
            </a:r>
            <a:endParaRPr lang="sr-Latn-RS" altLang="en-US" sz="2400" b="1"/>
          </a:p>
          <a:p>
            <a:pPr marL="0" indent="0">
              <a:buNone/>
            </a:pPr>
            <a:endParaRPr lang="sr-Latn-RS" altLang="en-US" sz="2400"/>
          </a:p>
          <a:p>
            <a:r>
              <a:rPr lang="sr-Latn-RS" altLang="en-US" sz="2400"/>
              <a:t>SOS telefon - 0800 100 007</a:t>
            </a:r>
            <a:endParaRPr lang="sr-Latn-RS" altLang="en-US" sz="2400"/>
          </a:p>
          <a:p>
            <a:r>
              <a:rPr lang="sr-Latn-RS" altLang="en-US" sz="2400"/>
              <a:t>individualni razgovori (“licem u lice”)</a:t>
            </a:r>
            <a:endParaRPr lang="sr-Latn-RS" altLang="en-US" sz="2400"/>
          </a:p>
          <a:p>
            <a:r>
              <a:rPr lang="sr-Latn-RS" altLang="en-US" sz="2400"/>
              <a:t>pravna podrška</a:t>
            </a:r>
            <a:endParaRPr lang="sr-Latn-RS" altLang="en-US" sz="2400"/>
          </a:p>
          <a:p>
            <a:r>
              <a:rPr lang="sr-Latn-RS" altLang="en-US" sz="2400"/>
              <a:t>e-konsultacije</a:t>
            </a:r>
            <a:endParaRPr lang="sr-Latn-RS" altLang="en-US" sz="2400"/>
          </a:p>
          <a:p>
            <a:r>
              <a:rPr lang="sr-Latn-RS" altLang="en-US" sz="2400"/>
              <a:t>grupe samopomoći i edukativne grupe</a:t>
            </a:r>
            <a:endParaRPr lang="sr-Latn-RS" altLang="en-US" sz="2400"/>
          </a:p>
          <a:p>
            <a:r>
              <a:rPr lang="sr-Latn-RS" altLang="en-US" sz="2400"/>
              <a:t>ekonomsko informisanje i osnaživanje</a:t>
            </a:r>
            <a:endParaRPr lang="sr-Latn-RS" altLang="en-US" sz="2400"/>
          </a:p>
          <a:p>
            <a:endParaRPr lang="sr-Latn-RS" altLang="en-US" sz="2400"/>
          </a:p>
          <a:p>
            <a:endParaRPr lang="sr-Latn-RS" alt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sr-Latn-RS" altLang="en-GB" sz="2400" dirty="0">
                <a:sym typeface="+mn-ea"/>
              </a:rPr>
              <a:t>NASILJE, TRAUMA, OPORAVAK</a:t>
            </a:r>
            <a:endParaRPr 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05" y="1752600"/>
            <a:ext cx="8251825" cy="4914265"/>
          </a:xfrm>
        </p:spPr>
        <p:txBody>
          <a:bodyPr/>
          <a:p>
            <a:pPr marL="0" indent="0">
              <a:buNone/>
            </a:pPr>
            <a:r>
              <a:rPr lang="en-US" sz="1900"/>
              <a:t>Uobičajeni je odgovor na strahotu nasilja izagnati je iz svesti.</a:t>
            </a:r>
            <a:endParaRPr lang="en-US" sz="1900"/>
          </a:p>
          <a:p>
            <a:pPr marL="0" indent="0">
              <a:buNone/>
            </a:pPr>
            <a:r>
              <a:rPr lang="en-US" sz="1900"/>
              <a:t>Strahota međutim odbija ostati zakopana</a:t>
            </a:r>
            <a:r>
              <a:rPr lang="sr-Latn-RS" altLang="en-US" sz="1900"/>
              <a:t>.</a:t>
            </a:r>
            <a:endParaRPr lang="sr-Latn-RS" altLang="en-US" sz="1900"/>
          </a:p>
          <a:p>
            <a:pPr marL="0" indent="0">
              <a:buNone/>
            </a:pPr>
            <a:endParaRPr lang="sr-Latn-RS" altLang="en-US" sz="1900"/>
          </a:p>
          <a:p>
            <a:pPr marL="0" indent="0">
              <a:buNone/>
            </a:pPr>
            <a:r>
              <a:rPr lang="sr-Latn-RS" altLang="en-US" sz="1900"/>
              <a:t>Poricanje, potiskivanje i podvajanje deluju kako na nivou društva, tako i na nivou pojedinca.</a:t>
            </a:r>
            <a:endParaRPr lang="sr-Latn-RS" altLang="en-US" sz="1900"/>
          </a:p>
          <a:p>
            <a:pPr marL="0" indent="0">
              <a:buNone/>
            </a:pPr>
            <a:endParaRPr lang="en-US" altLang="en-US" sz="1900">
              <a:sym typeface="+mn-ea"/>
            </a:endParaRPr>
          </a:p>
          <a:p>
            <a:pPr marL="0" indent="0">
              <a:buNone/>
            </a:pPr>
            <a:r>
              <a:rPr lang="sr-Latn-RS" altLang="en-US" sz="1900"/>
              <a:t>Oporavak preživelih može početi tek kada se istina najzad prizna.</a:t>
            </a:r>
            <a:endParaRPr lang="sr-Latn-RS" altLang="en-US" sz="1900"/>
          </a:p>
          <a:p>
            <a:pPr marL="0" indent="0">
              <a:buNone/>
            </a:pPr>
            <a:endParaRPr lang="sr-Latn-RS" altLang="en-US" sz="1900"/>
          </a:p>
          <a:p>
            <a:pPr marL="0" indent="0">
              <a:buNone/>
            </a:pPr>
            <a:r>
              <a:rPr lang="en-US" altLang="en-US" sz="1900">
                <a:sym typeface="+mn-ea"/>
              </a:rPr>
              <a:t>Ako trauma donosi sramotu i izolaciju, oporavak mora da se odvija u zajednici.</a:t>
            </a:r>
            <a:endParaRPr lang="en-US" altLang="en-US" sz="1900"/>
          </a:p>
          <a:p>
            <a:pPr marL="0" indent="0">
              <a:buNone/>
            </a:pPr>
            <a:endParaRPr lang="sr-Latn-RS" altLang="en-US" sz="1900"/>
          </a:p>
          <a:p>
            <a:pPr marL="0" indent="0">
              <a:buNone/>
            </a:pPr>
            <a:endParaRPr lang="sr-Latn-RS" altLang="en-US" sz="1900"/>
          </a:p>
          <a:p>
            <a:pPr marL="0" indent="0" algn="r">
              <a:buNone/>
            </a:pPr>
            <a:endParaRPr lang="sr-Latn-RS" altLang="en-US" sz="1800" i="1"/>
          </a:p>
          <a:p>
            <a:pPr marL="0" indent="0" algn="r">
              <a:buNone/>
            </a:pPr>
            <a:r>
              <a:rPr lang="sr-Latn-RS" altLang="en-US" sz="1800" i="1"/>
              <a:t>Judith Lewis Herman, Trauma and Recovery, 1992:17-18.</a:t>
            </a:r>
            <a:endParaRPr lang="sr-Latn-RS" altLang="en-US" sz="1800"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sr-Latn-RS" altLang="en-US" sz="2400"/>
              <a:t>NASILJE, TRAUMA, OPORAVAK</a:t>
            </a:r>
            <a:r>
              <a:rPr lang="sr-Latn-RS" altLang="en-US"/>
              <a:t> </a:t>
            </a:r>
            <a:endParaRPr lang="sr-Latn-R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055" y="1752600"/>
            <a:ext cx="8308975" cy="4968240"/>
          </a:xfrm>
        </p:spPr>
        <p:txBody>
          <a:bodyPr/>
          <a:p>
            <a:r>
              <a:rPr lang="sr-Latn-RS" altLang="en-US" sz="2000">
                <a:sym typeface="+mn-ea"/>
              </a:rPr>
              <a:t>Temeljni stadijumi oporavka od traume su: </a:t>
            </a:r>
            <a:endParaRPr lang="sr-Latn-RS" altLang="en-US" sz="2000">
              <a:sym typeface="+mn-ea"/>
            </a:endParaRPr>
          </a:p>
          <a:p>
            <a:pPr marL="0" indent="0">
              <a:buNone/>
            </a:pPr>
            <a:r>
              <a:rPr lang="sr-Latn-RS" altLang="en-US" sz="2000">
                <a:sym typeface="+mn-ea"/>
              </a:rPr>
              <a:t>1) uspostavljanje sigurnosti</a:t>
            </a:r>
            <a:endParaRPr lang="sr-Latn-RS" altLang="en-US" sz="2000">
              <a:sym typeface="+mn-ea"/>
            </a:endParaRPr>
          </a:p>
          <a:p>
            <a:pPr marL="0" indent="0">
              <a:buNone/>
            </a:pPr>
            <a:r>
              <a:rPr lang="sr-Latn-RS" altLang="en-US" sz="2000">
                <a:sym typeface="+mn-ea"/>
              </a:rPr>
              <a:t>2) rekonstrukcija priče o traumi (da odboluje i osvesti) </a:t>
            </a:r>
            <a:endParaRPr lang="sr-Latn-RS" altLang="en-US" sz="2000">
              <a:sym typeface="+mn-ea"/>
            </a:endParaRPr>
          </a:p>
          <a:p>
            <a:pPr marL="0" indent="0">
              <a:buNone/>
            </a:pPr>
            <a:r>
              <a:rPr lang="sr-Latn-RS" altLang="en-US" sz="2000">
                <a:sym typeface="+mn-ea"/>
              </a:rPr>
              <a:t>3) obnavljanje veze između preživele osobe i zajednice (fokusiranje na sadašnjost i budućnost) </a:t>
            </a:r>
            <a:endParaRPr lang="sr-Latn-RS" altLang="en-US" sz="2000">
              <a:sym typeface="+mn-ea"/>
            </a:endParaRPr>
          </a:p>
          <a:p>
            <a:pPr marL="0" indent="0">
              <a:buNone/>
            </a:pPr>
            <a:r>
              <a:rPr lang="sr-Latn-RS" altLang="en-US" sz="2000">
                <a:sym typeface="+mn-ea"/>
              </a:rPr>
              <a:t>4) pravda (</a:t>
            </a:r>
            <a:r>
              <a:rPr lang="sr-Latn-RS" altLang="en-US" sz="2000" i="1">
                <a:sym typeface="+mn-ea"/>
              </a:rPr>
              <a:t>rane nije naneo samo pojedinac, činjenje i nečinjenje umešanih često nanose dublje rane</a:t>
            </a:r>
            <a:r>
              <a:rPr lang="sr-Latn-RS" altLang="en-US" sz="2000">
                <a:sym typeface="+mn-ea"/>
              </a:rPr>
              <a:t>):</a:t>
            </a:r>
            <a:endParaRPr lang="sr-Latn-RS" altLang="en-US" sz="2000">
              <a:sym typeface="+mn-ea"/>
            </a:endParaRPr>
          </a:p>
          <a:p>
            <a:pPr marL="0" indent="457200">
              <a:buNone/>
            </a:pPr>
            <a:r>
              <a:rPr lang="sr-Latn-RS" altLang="en-US" sz="2400">
                <a:sym typeface="+mn-ea"/>
              </a:rPr>
              <a:t>- </a:t>
            </a:r>
            <a:r>
              <a:rPr lang="sr-Latn-RS" altLang="en-US" sz="2000">
                <a:sym typeface="+mn-ea"/>
              </a:rPr>
              <a:t>priznanje - </a:t>
            </a:r>
            <a:r>
              <a:rPr lang="en-US" altLang="en-US" sz="2000">
                <a:sym typeface="+mn-ea"/>
              </a:rPr>
              <a:t>da zajednica prizna da je</a:t>
            </a:r>
            <a:r>
              <a:rPr lang="sr-Latn-RS" altLang="en-US" sz="2000">
                <a:sym typeface="+mn-ea"/>
              </a:rPr>
              <a:t> </a:t>
            </a:r>
            <a:r>
              <a:rPr lang="en-US" altLang="en-US" sz="2000">
                <a:sym typeface="+mn-ea"/>
              </a:rPr>
              <a:t>učinjeno</a:t>
            </a:r>
            <a:r>
              <a:rPr lang="sr-Latn-RS" altLang="en-US" sz="2000">
                <a:sym typeface="+mn-ea"/>
              </a:rPr>
              <a:t> n</a:t>
            </a:r>
            <a:r>
              <a:rPr lang="en-US" altLang="en-US" sz="2000">
                <a:sym typeface="+mn-ea"/>
              </a:rPr>
              <a:t>ešto </a:t>
            </a:r>
            <a:r>
              <a:rPr lang="sr-Latn-RS" altLang="en-US" sz="2000">
                <a:sym typeface="+mn-ea"/>
              </a:rPr>
              <a:t>	</a:t>
            </a:r>
            <a:r>
              <a:rPr lang="en-US" altLang="en-US" sz="2000">
                <a:sym typeface="+mn-ea"/>
              </a:rPr>
              <a:t>pogre</a:t>
            </a:r>
            <a:r>
              <a:rPr lang="en-US" altLang="en-US" sz="2000">
                <a:sym typeface="+mn-ea"/>
              </a:rPr>
              <a:t>šno</a:t>
            </a:r>
            <a:r>
              <a:rPr lang="sr-Latn-RS" altLang="en-US" sz="2000">
                <a:sym typeface="+mn-ea"/>
              </a:rPr>
              <a:t>, da osudi zločin </a:t>
            </a:r>
            <a:endParaRPr lang="sr-Latn-RS" altLang="en-US" sz="2000">
              <a:sym typeface="+mn-ea"/>
            </a:endParaRPr>
          </a:p>
          <a:p>
            <a:pPr marL="0" indent="457200">
              <a:buNone/>
            </a:pPr>
            <a:r>
              <a:rPr lang="sr-Latn-RS" altLang="en-US" sz="2000">
                <a:sym typeface="+mn-ea"/>
              </a:rPr>
              <a:t>- izvinjenje - celovito i bez izgovora</a:t>
            </a:r>
            <a:endParaRPr lang="sr-Latn-RS" altLang="en-US" sz="2000">
              <a:sym typeface="+mn-ea"/>
            </a:endParaRPr>
          </a:p>
          <a:p>
            <a:pPr marL="0" indent="457200">
              <a:buNone/>
            </a:pPr>
            <a:r>
              <a:rPr lang="sr-Latn-RS" altLang="en-US" sz="2000">
                <a:sym typeface="+mn-ea"/>
              </a:rPr>
              <a:t>- odgovornost - od istine ka ispravljanju povrede (štete)</a:t>
            </a:r>
            <a:endParaRPr lang="sr-Latn-RS" altLang="en-US" sz="2000">
              <a:sym typeface="+mn-ea"/>
            </a:endParaRPr>
          </a:p>
          <a:p>
            <a:pPr marL="0" indent="457200">
              <a:buNone/>
            </a:pPr>
            <a:r>
              <a:rPr lang="sr-Latn-RS" altLang="en-US" sz="2000">
                <a:sym typeface="+mn-ea"/>
              </a:rPr>
              <a:t>- restitucija - na mnogo načina (ne samo novčana 	nadoknada žrtvi od učinioca)</a:t>
            </a:r>
            <a:endParaRPr lang="sr-Latn-RS" altLang="en-US" sz="2000">
              <a:sym typeface="+mn-ea"/>
            </a:endParaRPr>
          </a:p>
          <a:p>
            <a:pPr marL="0" indent="457200" algn="r">
              <a:buNone/>
            </a:pPr>
            <a:r>
              <a:rPr lang="sr-Latn-RS" altLang="en-US" sz="1800">
                <a:sym typeface="+mn-ea"/>
              </a:rPr>
              <a:t>Dž. L. Herman, </a:t>
            </a:r>
            <a:r>
              <a:rPr lang="sr-Latn-RS" altLang="en-US" sz="1800" i="1">
                <a:sym typeface="+mn-ea"/>
              </a:rPr>
              <a:t>Trauma, istina i pravda</a:t>
            </a:r>
            <a:r>
              <a:rPr lang="sr-Latn-RS" altLang="en-US" sz="1800">
                <a:sym typeface="+mn-ea"/>
              </a:rPr>
              <a:t>, 2024. </a:t>
            </a:r>
            <a:endParaRPr lang="sr-Latn-RS" altLang="en-US" sz="2000">
              <a:sym typeface="+mn-ea"/>
            </a:endParaRPr>
          </a:p>
          <a:p>
            <a:pPr marL="0" indent="457200">
              <a:buNone/>
            </a:pPr>
            <a:endParaRPr lang="sr-Latn-RS" altLang="en-US" sz="2000">
              <a:sym typeface="+mn-ea"/>
            </a:endParaRPr>
          </a:p>
          <a:p>
            <a:pPr marL="0" indent="457200">
              <a:buNone/>
            </a:pPr>
            <a:r>
              <a:rPr lang="sr-Latn-RS" altLang="en-US" sz="2000">
                <a:sym typeface="+mn-ea"/>
              </a:rPr>
              <a:t> </a:t>
            </a:r>
            <a:endParaRPr lang="sr-Latn-RS" altLang="en-US" sz="2000">
              <a:solidFill>
                <a:schemeClr val="tx1"/>
              </a:solidFill>
            </a:endParaRPr>
          </a:p>
          <a:p>
            <a:endParaRPr lang="en-US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2400">
                <a:sym typeface="+mn-ea"/>
              </a:rPr>
              <a:t>Zaboravljena istorija</a:t>
            </a:r>
            <a:endParaRPr lang="sr-Latn-RS" alt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055" y="1752600"/>
            <a:ext cx="8001000" cy="4691380"/>
          </a:xfrm>
        </p:spPr>
        <p:txBody>
          <a:bodyPr/>
          <a:p>
            <a:r>
              <a:rPr lang="en-US" sz="1800"/>
              <a:t>Istorija izučavanja psihičke traume je istorija povremenih </a:t>
            </a:r>
            <a:r>
              <a:rPr lang="en-US" sz="1800" b="1"/>
              <a:t>amnezija</a:t>
            </a:r>
            <a:r>
              <a:rPr lang="en-US" sz="1800"/>
              <a:t>. </a:t>
            </a:r>
            <a:endParaRPr lang="en-US" sz="1800"/>
          </a:p>
          <a:p>
            <a:r>
              <a:rPr lang="en-US" sz="1800"/>
              <a:t>Kada je traumatični događaj delo čoveka, oni koji o njemu svedoče bivaju uhvaćeni u sukob između žrtve i učinioca. U tom sukobu </a:t>
            </a:r>
            <a:r>
              <a:rPr lang="en-US" sz="1800">
                <a:solidFill>
                  <a:srgbClr val="FF0000"/>
                </a:solidFill>
              </a:rPr>
              <a:t>nemoguće je ostati moralno neutralan</a:t>
            </a:r>
            <a:r>
              <a:rPr lang="en-US" sz="1800"/>
              <a:t>. </a:t>
            </a:r>
            <a:endParaRPr lang="en-US" sz="1800"/>
          </a:p>
          <a:p>
            <a:pPr marL="0" indent="0">
              <a:buNone/>
            </a:pPr>
            <a:endParaRPr lang="en-US" sz="1800"/>
          </a:p>
          <a:p>
            <a:r>
              <a:rPr lang="en-US" sz="1800"/>
              <a:t>Vrlo je primamljivo prikloniti se strani učinioca. A sve što učinilac traži jeste da pasivni posmatrač </a:t>
            </a:r>
            <a:r>
              <a:rPr lang="en-US" sz="1800">
                <a:solidFill>
                  <a:srgbClr val="FF0000"/>
                </a:solidFill>
              </a:rPr>
              <a:t>ne čini ništa</a:t>
            </a:r>
            <a:r>
              <a:rPr lang="en-US" sz="1800"/>
              <a:t>. On se obraća univerzalnoj želji da se ne vidi, ne čuje i ne kaže ništa zlo. </a:t>
            </a:r>
            <a:endParaRPr lang="en-US" sz="1800"/>
          </a:p>
          <a:p>
            <a:r>
              <a:rPr lang="en-US" sz="1800"/>
              <a:t>Žrtva naprotiv od posmatrača traži da sa njom </a:t>
            </a:r>
            <a:r>
              <a:rPr lang="en-US" sz="1800">
                <a:solidFill>
                  <a:srgbClr val="FF0000"/>
                </a:solidFill>
              </a:rPr>
              <a:t>podeli breme boli</a:t>
            </a:r>
            <a:r>
              <a:rPr lang="en-US" sz="1800"/>
              <a:t>. Žrtva zahteva delovanje, uključivanje i zapamćivanje.</a:t>
            </a:r>
            <a:endParaRPr lang="en-US" sz="1800"/>
          </a:p>
          <a:p>
            <a:r>
              <a:rPr lang="en-US" sz="1800"/>
              <a:t>Što je učinilac moćniji to više prava uživa da on </a:t>
            </a:r>
            <a:r>
              <a:rPr lang="en-US" sz="1800">
                <a:solidFill>
                  <a:srgbClr val="FF0000"/>
                </a:solidFill>
              </a:rPr>
              <a:t>imenuje i definiše stvarnost</a:t>
            </a:r>
            <a:r>
              <a:rPr lang="en-US" sz="1800"/>
              <a:t>, to bezostatnije pretežu njegovi argumenti.</a:t>
            </a:r>
            <a:endParaRPr lang="en-US" sz="1800"/>
          </a:p>
          <a:p>
            <a:pPr marL="0" indent="0" algn="r">
              <a:buNone/>
            </a:pPr>
            <a:r>
              <a:rPr lang="sr-Latn-RS" altLang="en-US" sz="1800" i="1"/>
              <a:t>Herman, 1992:18</a:t>
            </a:r>
            <a:endParaRPr lang="sr-Latn-RS" altLang="en-US" sz="1800"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2400">
                <a:sym typeface="+mn-ea"/>
              </a:rPr>
              <a:t>Zaboravljena istorija</a:t>
            </a:r>
            <a:endParaRPr 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752600"/>
            <a:ext cx="8443595" cy="5009515"/>
          </a:xfrm>
        </p:spPr>
        <p:txBody>
          <a:bodyPr/>
          <a:p>
            <a:pPr marL="0" indent="0">
              <a:buNone/>
            </a:pPr>
            <a:r>
              <a:rPr lang="en-US" sz="1900" b="1"/>
              <a:t>Tri puta</a:t>
            </a:r>
            <a:r>
              <a:rPr lang="en-US" sz="1900"/>
              <a:t> u proteklom stoleću pojedine vrste psihičke traume probile su se u javnu svest</a:t>
            </a:r>
            <a:r>
              <a:rPr lang="sr-Latn-RS" altLang="en-US" sz="1900"/>
              <a:t>, svaki put</a:t>
            </a:r>
            <a:r>
              <a:rPr lang="en-US" sz="1900"/>
              <a:t> povezano sa političkim pokretima.</a:t>
            </a:r>
            <a:endParaRPr lang="en-US" sz="1900"/>
          </a:p>
          <a:p>
            <a:r>
              <a:rPr lang="en-US" sz="1900"/>
              <a:t>Prva je na videlo izašla </a:t>
            </a:r>
            <a:r>
              <a:rPr lang="en-US" sz="1900">
                <a:solidFill>
                  <a:srgbClr val="FF0000"/>
                </a:solidFill>
              </a:rPr>
              <a:t>histerija</a:t>
            </a:r>
            <a:r>
              <a:rPr lang="en-US" sz="1900"/>
              <a:t>, arhetipski psihički poremećaj žene. Proučavanje histerije proizišlo je iz republikanskog, antiklerikalnog političkog pokreta s kraj</a:t>
            </a:r>
            <a:r>
              <a:rPr lang="sr-Latn-RS" altLang="en-US" sz="1900"/>
              <a:t>a</a:t>
            </a:r>
            <a:r>
              <a:rPr lang="en-US" sz="1900"/>
              <a:t> 19. veka u Francuskoj.</a:t>
            </a:r>
            <a:endParaRPr lang="en-US" sz="1900"/>
          </a:p>
          <a:p>
            <a:r>
              <a:rPr lang="en-US" sz="1900"/>
              <a:t>Drugi je bila </a:t>
            </a:r>
            <a:r>
              <a:rPr lang="en-US" sz="1900">
                <a:solidFill>
                  <a:srgbClr val="FF0000"/>
                </a:solidFill>
              </a:rPr>
              <a:t>granatni šok</a:t>
            </a:r>
            <a:r>
              <a:rPr lang="sr-Latn-RS" altLang="en-US" sz="1900">
                <a:solidFill>
                  <a:srgbClr val="FF0000"/>
                </a:solidFill>
              </a:rPr>
              <a:t> </a:t>
            </a:r>
            <a:r>
              <a:rPr lang="sr-Latn-RS" altLang="en-US" sz="1900">
                <a:solidFill>
                  <a:schemeClr val="tx1"/>
                </a:solidFill>
              </a:rPr>
              <a:t>(posle Prvog svestkog rata)</a:t>
            </a:r>
            <a:r>
              <a:rPr lang="en-US" sz="1900"/>
              <a:t>, odnosno </a:t>
            </a:r>
            <a:r>
              <a:rPr lang="en-US" sz="1900">
                <a:solidFill>
                  <a:srgbClr val="FF0000"/>
                </a:solidFill>
              </a:rPr>
              <a:t>ratna neuroza</a:t>
            </a:r>
            <a:r>
              <a:rPr lang="sr-Latn-RS" altLang="en-US" sz="1900">
                <a:solidFill>
                  <a:srgbClr val="FF0000"/>
                </a:solidFill>
              </a:rPr>
              <a:t> </a:t>
            </a:r>
            <a:r>
              <a:rPr lang="sr-Latn-RS" altLang="en-US" sz="1900"/>
              <a:t>(posle rata u Vijetnamu).</a:t>
            </a:r>
            <a:r>
              <a:rPr lang="en-US" sz="1900"/>
              <a:t> Ovde je politički kontekst bio slom kulta rata i narastanje antiratnog pokreta. </a:t>
            </a:r>
            <a:endParaRPr lang="en-US" sz="1900"/>
          </a:p>
          <a:p>
            <a:r>
              <a:rPr lang="sr-Latn-RS" altLang="en-US" sz="1900"/>
              <a:t>Treća je u javnu svest ušla trauma </a:t>
            </a:r>
            <a:r>
              <a:rPr lang="sr-Latn-RS" altLang="en-US" sz="1900">
                <a:solidFill>
                  <a:srgbClr val="FF0000"/>
                </a:solidFill>
              </a:rPr>
              <a:t>seksualnog i nasilja u porodici</a:t>
            </a:r>
            <a:r>
              <a:rPr lang="sr-Latn-RS" altLang="en-US" sz="1900"/>
              <a:t>. </a:t>
            </a:r>
            <a:r>
              <a:rPr lang="en-US" sz="1900"/>
              <a:t>Njen politički kontekst je feministički pokret u Zapadnoj Evropi i SAD.</a:t>
            </a:r>
            <a:endParaRPr lang="en-US" sz="1900"/>
          </a:p>
          <a:p>
            <a:pPr marL="0" indent="0" algn="r">
              <a:buNone/>
            </a:pPr>
            <a:r>
              <a:rPr lang="sr-Latn-RS" altLang="en-US" sz="1800" i="1">
                <a:sym typeface="+mn-ea"/>
              </a:rPr>
              <a:t>Herman, 1992:19</a:t>
            </a:r>
            <a:endParaRPr lang="en-US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2800"/>
              <a:t>Ratna neuroza u ratu polova  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20" y="1752600"/>
            <a:ext cx="8318500" cy="4970145"/>
          </a:xfrm>
        </p:spPr>
        <p:txBody>
          <a:bodyPr/>
          <a:p>
            <a:pPr marL="0" indent="0">
              <a:buNone/>
            </a:pPr>
            <a:r>
              <a:rPr lang="en-US" sz="1800"/>
              <a:t>Tek se sa pojavom </a:t>
            </a:r>
            <a:r>
              <a:rPr lang="en-US" sz="1800" b="1"/>
              <a:t>pokreta za oslobađanje žena</a:t>
            </a:r>
            <a:r>
              <a:rPr lang="en-US" sz="1800"/>
              <a:t> </a:t>
            </a:r>
            <a:r>
              <a:rPr lang="sr-Latn-RS" altLang="en-US" sz="1800"/>
              <a:t>70-ih </a:t>
            </a:r>
            <a:r>
              <a:rPr lang="en-US" sz="1800"/>
              <a:t>godina prošlog veka pokazalo da najbrojnije žrtve posttraumatskog poremećaja nisu muškarci u ratu, nego žene u mirnodopskom životu.</a:t>
            </a:r>
            <a:endParaRPr lang="en-US" sz="1800"/>
          </a:p>
          <a:p>
            <a:r>
              <a:rPr lang="en-US" sz="1800"/>
              <a:t>Žene su </a:t>
            </a:r>
            <a:r>
              <a:rPr lang="en-US" sz="1800">
                <a:solidFill>
                  <a:srgbClr val="FF0000"/>
                </a:solidFill>
              </a:rPr>
              <a:t>ućutkivane</a:t>
            </a:r>
            <a:r>
              <a:rPr lang="en-US" sz="1800"/>
              <a:t> strahom i sramom.</a:t>
            </a:r>
            <a:endParaRPr lang="en-US" sz="1800"/>
          </a:p>
          <a:p>
            <a:r>
              <a:rPr lang="en-US" sz="1800"/>
              <a:t>Žene nisu </a:t>
            </a:r>
            <a:r>
              <a:rPr lang="en-US" sz="1800">
                <a:solidFill>
                  <a:srgbClr val="FF0000"/>
                </a:solidFill>
              </a:rPr>
              <a:t>imale</a:t>
            </a:r>
            <a:r>
              <a:rPr lang="en-US" sz="1800"/>
              <a:t> ime za tiraniju privatnog života.</a:t>
            </a:r>
            <a:endParaRPr lang="en-US" sz="180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sr-Latn-RS" altLang="en-US" sz="2000"/>
              <a:t>P</a:t>
            </a:r>
            <a:r>
              <a:rPr lang="en-US" sz="2000"/>
              <a:t>rvenstvena metoda pokreta nazvana</a:t>
            </a:r>
            <a:r>
              <a:rPr lang="sr-Latn-RS" altLang="en-US" sz="2000"/>
              <a:t> je</a:t>
            </a:r>
            <a:r>
              <a:rPr lang="en-US" sz="2000"/>
              <a:t> “</a:t>
            </a:r>
            <a:r>
              <a:rPr lang="en-US" sz="2000" b="1"/>
              <a:t>osvešćivanje</a:t>
            </a:r>
            <a:r>
              <a:rPr lang="en-US" sz="2000"/>
              <a:t>”</a:t>
            </a:r>
            <a:r>
              <a:rPr lang="sr-Latn-RS" altLang="en-US" sz="2000"/>
              <a:t>.</a:t>
            </a:r>
            <a:endParaRPr lang="sr-Latn-RS" altLang="en-US" sz="2000"/>
          </a:p>
          <a:p>
            <a:pPr marL="0" indent="0">
              <a:buNone/>
            </a:pPr>
            <a:endParaRPr lang="sr-Latn-RS" altLang="en-US" sz="1800"/>
          </a:p>
          <a:p>
            <a:pPr marL="0" indent="0">
              <a:buNone/>
            </a:pPr>
            <a:r>
              <a:rPr lang="sr-Latn-RS" altLang="en-US" sz="1800"/>
              <a:t>U zaštičenoj okolini psihijatrijskih ordinacija žene su se usuđivale govoriti o silovanju, ali im učeni muškarci nisu verovali. U zaštićenoj okolini grupa za osvešćivanje žene su govorile o silovanju, a druge su im žene verovale.</a:t>
            </a:r>
            <a:endParaRPr lang="sr-Latn-RS" altLang="en-US" sz="1800"/>
          </a:p>
          <a:p>
            <a:pPr marL="0" indent="0" algn="r">
              <a:buNone/>
            </a:pPr>
            <a:r>
              <a:rPr lang="sr-Latn-RS" altLang="en-US" sz="1800"/>
              <a:t>Herman, 1992:37-38 .</a:t>
            </a:r>
            <a:endParaRPr lang="sr-Latn-RS" altLang="en-US" sz="1800"/>
          </a:p>
          <a:p>
            <a:pPr marL="0" indent="0" algn="r">
              <a:buNone/>
            </a:pPr>
            <a:endParaRPr lang="sr-Latn-RS" altLang="en-US" sz="1800"/>
          </a:p>
          <a:p>
            <a:pPr marL="0" indent="0" algn="r">
              <a:buNone/>
            </a:pPr>
            <a:endParaRPr lang="sr-Latn-RS" altLang="en-US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2400">
                <a:sym typeface="+mn-ea"/>
              </a:rPr>
              <a:t>Ratna neuroza u ratu polova</a:t>
            </a:r>
            <a:endParaRPr 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055" y="1752600"/>
            <a:ext cx="8001000" cy="4907280"/>
          </a:xfrm>
        </p:spPr>
        <p:txBody>
          <a:bodyPr/>
          <a:p>
            <a:pPr marL="0" indent="0">
              <a:buNone/>
            </a:pPr>
            <a:r>
              <a:rPr lang="sr-Latn-RS" altLang="en-US" sz="2000">
                <a:sym typeface="+mn-ea"/>
              </a:rPr>
              <a:t>Metode osvešćivanja bile su analogne psihoterapijskim metodama, ali </a:t>
            </a:r>
            <a:r>
              <a:rPr lang="sr-Latn-RS" altLang="en-US" sz="2000" b="1">
                <a:sym typeface="+mn-ea"/>
              </a:rPr>
              <a:t>svrha</a:t>
            </a:r>
            <a:r>
              <a:rPr lang="sr-Latn-RS" altLang="en-US" sz="2000">
                <a:sym typeface="+mn-ea"/>
              </a:rPr>
              <a:t> im je bila proizvesti promenu pre na društvenom nego na pojedinačnom nivou.</a:t>
            </a:r>
            <a:endParaRPr lang="sr-Latn-RS" altLang="en-US" sz="2000">
              <a:sym typeface="+mn-ea"/>
            </a:endParaRP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sr-Latn-RS" altLang="en-US" sz="2000"/>
              <a:t>reforma zakona</a:t>
            </a:r>
            <a:endParaRPr lang="sr-Latn-RS" altLang="en-US" sz="2000"/>
          </a:p>
          <a:p>
            <a:pPr marL="0" indent="0">
              <a:buNone/>
            </a:pPr>
            <a:r>
              <a:rPr lang="sr-Latn-RS" altLang="en-US" sz="2000"/>
              <a:t>eksplozija istraživanja</a:t>
            </a:r>
            <a:endParaRPr lang="sr-Latn-RS" altLang="en-US" sz="2000"/>
          </a:p>
          <a:p>
            <a:pPr marL="0" indent="0">
              <a:buNone/>
            </a:pPr>
            <a:r>
              <a:rPr lang="sr-Latn-RS" altLang="en-US" sz="2000"/>
              <a:t>krizni centri za žrtve silovanja</a:t>
            </a:r>
            <a:endParaRPr lang="sr-Latn-RS" altLang="en-US" sz="2000"/>
          </a:p>
          <a:p>
            <a:pPr marL="0" indent="0">
              <a:buNone/>
            </a:pPr>
            <a:r>
              <a:rPr lang="sr-Latn-RS" altLang="en-US" sz="2000"/>
              <a:t>sigurne kuće za (pre)tučene žene</a:t>
            </a:r>
            <a:endParaRPr lang="sr-Latn-RS" altLang="en-US" sz="2000"/>
          </a:p>
          <a:p>
            <a:pPr marL="0" indent="0">
              <a:buNone/>
            </a:pPr>
            <a:r>
              <a:rPr lang="sr-Latn-RS" altLang="en-US" sz="2000"/>
              <a:t>novi jezik za razumevanje posledica nasilja</a:t>
            </a:r>
            <a:endParaRPr lang="sr-Latn-RS" altLang="en-US" sz="2000"/>
          </a:p>
          <a:p>
            <a:pPr marL="0" indent="0">
              <a:buNone/>
            </a:pPr>
            <a:endParaRPr lang="sr-Latn-RS" altLang="en-US" sz="2000"/>
          </a:p>
          <a:p>
            <a:pPr marL="0" indent="0">
              <a:buNone/>
            </a:pPr>
            <a:r>
              <a:rPr lang="sr-Latn-RS" altLang="en-US" sz="1800"/>
              <a:t>1972. definisan je “sindrom traume silovanja” Ann Burgess i Lynda Holmstrom </a:t>
            </a:r>
            <a:endParaRPr lang="sr-Latn-RS" altLang="en-US" sz="1800"/>
          </a:p>
          <a:p>
            <a:pPr marL="0" indent="0">
              <a:buNone/>
            </a:pPr>
            <a:r>
              <a:rPr lang="sr-Latn-RS" altLang="en-US" sz="1800"/>
              <a:t>1979. definisan je “sindrom tučene žene” </a:t>
            </a:r>
            <a:r>
              <a:rPr lang="sr-Latn-RS" altLang="en-US" sz="1800">
                <a:sym typeface="+mn-ea"/>
              </a:rPr>
              <a:t>Lenore Walker </a:t>
            </a:r>
            <a:r>
              <a:rPr lang="sr-Latn-RS" altLang="en-US" sz="2000">
                <a:sym typeface="+mn-ea"/>
              </a:rPr>
              <a:t> </a:t>
            </a:r>
            <a:r>
              <a:rPr lang="sr-Latn-RS" altLang="en-US" sz="2000"/>
              <a:t>  </a:t>
            </a:r>
            <a:endParaRPr lang="sr-Latn-RS" altLang="en-US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2146" name="Picture 2" descr="RIDER-krugovi-moc i kontrola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77290" y="-3810"/>
            <a:ext cx="6961505" cy="67729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0</TotalTime>
  <Words>9304</Words>
  <Application>WPS Presentation</Application>
  <PresentationFormat/>
  <Paragraphs>211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Arial</vt:lpstr>
      <vt:lpstr>SimSun</vt:lpstr>
      <vt:lpstr>Wingdings</vt:lpstr>
      <vt:lpstr>Verdana</vt:lpstr>
      <vt:lpstr>Microsoft YaHei</vt:lpstr>
      <vt:lpstr>Arial Unicode MS</vt:lpstr>
      <vt:lpstr>Calibri</vt:lpstr>
      <vt:lpstr>Profile</vt:lpstr>
      <vt:lpstr>  Psihologija u zajednici, Odeljenje za psihologiju, Filozofski fakultet u Beogradu, 22. 1. 2026.</vt:lpstr>
      <vt:lpstr>NASILJE PROTIV ŽENA</vt:lpstr>
      <vt:lpstr>NASILJE, TRAUMA, OPORAVAK</vt:lpstr>
      <vt:lpstr>NASILJE, TRAUMA, OPORAVAK </vt:lpstr>
      <vt:lpstr>Zaboravljena istorija</vt:lpstr>
      <vt:lpstr>Zaboravljena istorija</vt:lpstr>
      <vt:lpstr>Ratna neuroza u ratu polova  </vt:lpstr>
      <vt:lpstr>Ratna neuroza u ratu polova</vt:lpstr>
      <vt:lpstr>PowerPoint 演示文稿</vt:lpstr>
      <vt:lpstr>PowerPoint 演示文稿</vt:lpstr>
      <vt:lpstr>PowerPoint 演示文稿</vt:lpstr>
      <vt:lpstr>PowerPoint 演示文稿</vt:lpstr>
      <vt:lpstr>OPORAVAK</vt:lpstr>
      <vt:lpstr>OSNAŽIVANJE</vt:lpstr>
      <vt:lpstr>OSAMOSTALJIVANJE</vt:lpstr>
      <vt:lpstr>TRAUMA-INFORMISAN PRISTUP </vt:lpstr>
      <vt:lpstr>TRAUMA-INFORMISAN PRISTUP</vt:lpstr>
      <vt:lpstr>pincipi (pravila) razgovora sa žrtvom/preživelom </vt:lpstr>
      <vt:lpstr>IZAZOVI</vt:lpstr>
      <vt:lpstr>IZAZOVI</vt:lpstr>
      <vt:lpstr>IZAZOVI</vt:lpstr>
      <vt:lpstr>Autonomni ženski centar (1993)</vt:lpstr>
      <vt:lpstr>Autonomni ženski centar (1993)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Deca žrtve nasilja u porodici</dc:title>
  <dc:creator>vanja</dc:creator>
  <cp:lastModifiedBy>Tanja Ignjatovic</cp:lastModifiedBy>
  <cp:revision>135</cp:revision>
  <dcterms:created xsi:type="dcterms:W3CDTF">2010-11-11T13:15:00Z</dcterms:created>
  <dcterms:modified xsi:type="dcterms:W3CDTF">2026-01-22T09:08:28Z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0814DED3101146329EA180347C9EA7E6_13</vt:lpwstr>
  </property>
  <property fmtid="{D5CDD505-2E9C-101B-9397-08002B2CF9AE}" pid="3" name="KSOProductBuildVer">
    <vt:lpwstr>1033-12.2.0.23196</vt:lpwstr>
  </property>
</Properties>
</file>