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366" r:id="rId3"/>
    <p:sldId id="294" r:id="rId4"/>
    <p:sldId id="295" r:id="rId5"/>
    <p:sldId id="296" r:id="rId6"/>
    <p:sldId id="298" r:id="rId7"/>
    <p:sldId id="299" r:id="rId8"/>
    <p:sldId id="260" r:id="rId9"/>
    <p:sldId id="261" r:id="rId10"/>
    <p:sldId id="291" r:id="rId11"/>
    <p:sldId id="288" r:id="rId12"/>
    <p:sldId id="289" r:id="rId13"/>
    <p:sldId id="290" r:id="rId14"/>
    <p:sldId id="320" r:id="rId15"/>
    <p:sldId id="321" r:id="rId16"/>
    <p:sldId id="398" r:id="rId17"/>
    <p:sldId id="399" r:id="rId18"/>
    <p:sldId id="293" r:id="rId19"/>
    <p:sldId id="301" r:id="rId20"/>
    <p:sldId id="375" r:id="rId21"/>
    <p:sldId id="376" r:id="rId22"/>
    <p:sldId id="377" r:id="rId23"/>
    <p:sldId id="307" r:id="rId24"/>
    <p:sldId id="308" r:id="rId25"/>
    <p:sldId id="309" r:id="rId26"/>
    <p:sldId id="310" r:id="rId27"/>
    <p:sldId id="311" r:id="rId28"/>
    <p:sldId id="378" r:id="rId29"/>
    <p:sldId id="312" r:id="rId30"/>
    <p:sldId id="314" r:id="rId31"/>
    <p:sldId id="387" r:id="rId32"/>
    <p:sldId id="315" r:id="rId33"/>
    <p:sldId id="316" r:id="rId34"/>
    <p:sldId id="374" r:id="rId35"/>
    <p:sldId id="262" r:id="rId36"/>
    <p:sldId id="263" r:id="rId37"/>
    <p:sldId id="267" r:id="rId38"/>
    <p:sldId id="269" r:id="rId39"/>
    <p:sldId id="270" r:id="rId40"/>
    <p:sldId id="272" r:id="rId41"/>
    <p:sldId id="273" r:id="rId42"/>
    <p:sldId id="274" r:id="rId43"/>
    <p:sldId id="275" r:id="rId44"/>
    <p:sldId id="276" r:id="rId45"/>
    <p:sldId id="396" r:id="rId46"/>
    <p:sldId id="395" r:id="rId47"/>
    <p:sldId id="279" r:id="rId48"/>
    <p:sldId id="392" r:id="rId49"/>
    <p:sldId id="393" r:id="rId50"/>
    <p:sldId id="394" r:id="rId51"/>
    <p:sldId id="382" r:id="rId52"/>
    <p:sldId id="327" r:id="rId53"/>
    <p:sldId id="354" r:id="rId54"/>
    <p:sldId id="277" r:id="rId55"/>
    <p:sldId id="281" r:id="rId56"/>
    <p:sldId id="282" r:id="rId57"/>
    <p:sldId id="283" r:id="rId58"/>
    <p:sldId id="285" r:id="rId59"/>
    <p:sldId id="284" r:id="rId60"/>
    <p:sldId id="381" r:id="rId61"/>
    <p:sldId id="365" r:id="rId62"/>
    <p:sldId id="358" r:id="rId63"/>
    <p:sldId id="360" r:id="rId64"/>
    <p:sldId id="361" r:id="rId65"/>
    <p:sldId id="369" r:id="rId66"/>
    <p:sldId id="368" r:id="rId67"/>
    <p:sldId id="372" r:id="rId68"/>
    <p:sldId id="370" r:id="rId69"/>
    <p:sldId id="390" r:id="rId70"/>
    <p:sldId id="371" r:id="rId71"/>
    <p:sldId id="400" r:id="rId72"/>
    <p:sldId id="319" r:id="rId73"/>
    <p:sldId id="324" r:id="rId74"/>
    <p:sldId id="317" r:id="rId75"/>
    <p:sldId id="385" r:id="rId76"/>
    <p:sldId id="383" r:id="rId77"/>
    <p:sldId id="325" r:id="rId78"/>
    <p:sldId id="322" r:id="rId79"/>
    <p:sldId id="379" r:id="rId80"/>
    <p:sldId id="401" r:id="rId81"/>
    <p:sldId id="384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93" autoAdjust="0"/>
  </p:normalViewPr>
  <p:slideViewPr>
    <p:cSldViewPr>
      <p:cViewPr varScale="1">
        <p:scale>
          <a:sx n="68" d="100"/>
          <a:sy n="68" d="100"/>
        </p:scale>
        <p:origin x="6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81914-1E6E-4549-8AD9-69BE9F52467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75F650BE-207D-47FF-94EA-FB58552A2DCA}">
      <dgm:prSet phldrT="[Text]"/>
      <dgm:spPr/>
      <dgm:t>
        <a:bodyPr/>
        <a:lstStyle/>
        <a:p>
          <a:r>
            <a:rPr lang="sr-Latn-RS" dirty="0"/>
            <a:t>Sadržinska valjanost</a:t>
          </a:r>
        </a:p>
      </dgm:t>
    </dgm:pt>
    <dgm:pt modelId="{D424D3F4-DBE1-4219-B314-5BDFFEE1ADD1}" type="parTrans" cxnId="{DD0570ED-1C95-4998-BDE5-9A20FE7A61DF}">
      <dgm:prSet/>
      <dgm:spPr/>
      <dgm:t>
        <a:bodyPr/>
        <a:lstStyle/>
        <a:p>
          <a:endParaRPr lang="sr-Latn-RS"/>
        </a:p>
      </dgm:t>
    </dgm:pt>
    <dgm:pt modelId="{47ADBC0B-8F7A-4352-AC39-5C412B1F6E00}" type="sibTrans" cxnId="{DD0570ED-1C95-4998-BDE5-9A20FE7A61DF}">
      <dgm:prSet/>
      <dgm:spPr/>
      <dgm:t>
        <a:bodyPr/>
        <a:lstStyle/>
        <a:p>
          <a:endParaRPr lang="sr-Latn-RS"/>
        </a:p>
      </dgm:t>
    </dgm:pt>
    <dgm:pt modelId="{45057E6F-AF0A-4870-85F3-AC6AFA3A5DC3}">
      <dgm:prSet phldrT="[Text]"/>
      <dgm:spPr/>
      <dgm:t>
        <a:bodyPr/>
        <a:lstStyle/>
        <a:p>
          <a:r>
            <a:rPr lang="sr-Latn-RS" dirty="0"/>
            <a:t>„Reprezentativnost“</a:t>
          </a:r>
        </a:p>
      </dgm:t>
    </dgm:pt>
    <dgm:pt modelId="{E2AEE2FA-2CAC-4E20-860D-8505E9B37593}" type="parTrans" cxnId="{B29E0ACC-6744-4B49-87B6-3D763069B7E6}">
      <dgm:prSet/>
      <dgm:spPr/>
      <dgm:t>
        <a:bodyPr/>
        <a:lstStyle/>
        <a:p>
          <a:endParaRPr lang="sr-Latn-RS"/>
        </a:p>
      </dgm:t>
    </dgm:pt>
    <dgm:pt modelId="{69E31E29-7A74-48D7-9B5D-AEC2E3B08442}" type="sibTrans" cxnId="{B29E0ACC-6744-4B49-87B6-3D763069B7E6}">
      <dgm:prSet/>
      <dgm:spPr/>
      <dgm:t>
        <a:bodyPr/>
        <a:lstStyle/>
        <a:p>
          <a:endParaRPr lang="sr-Latn-RS"/>
        </a:p>
      </dgm:t>
    </dgm:pt>
    <dgm:pt modelId="{08CFD74D-3850-4AE0-9A96-3DE9D6479B2D}">
      <dgm:prSet phldrT="[Text]"/>
      <dgm:spPr/>
      <dgm:t>
        <a:bodyPr/>
        <a:lstStyle/>
        <a:p>
          <a:r>
            <a:rPr lang="sr-Latn-RS" dirty="0"/>
            <a:t>Valjanost sadržaja</a:t>
          </a:r>
        </a:p>
      </dgm:t>
    </dgm:pt>
    <dgm:pt modelId="{F7B329CF-7A3F-4172-B3CA-847FF53E822C}" type="parTrans" cxnId="{1E747F6C-F6FD-4299-B077-6804AB39C246}">
      <dgm:prSet/>
      <dgm:spPr/>
      <dgm:t>
        <a:bodyPr/>
        <a:lstStyle/>
        <a:p>
          <a:endParaRPr lang="sr-Latn-RS"/>
        </a:p>
      </dgm:t>
    </dgm:pt>
    <dgm:pt modelId="{13BCE45B-B090-4953-9DE0-D5B3CE7E442F}" type="sibTrans" cxnId="{1E747F6C-F6FD-4299-B077-6804AB39C246}">
      <dgm:prSet/>
      <dgm:spPr/>
      <dgm:t>
        <a:bodyPr/>
        <a:lstStyle/>
        <a:p>
          <a:endParaRPr lang="sr-Latn-RS"/>
        </a:p>
      </dgm:t>
    </dgm:pt>
    <dgm:pt modelId="{AAB03848-95DE-48A8-A83C-813547D96972}">
      <dgm:prSet phldrT="[Text]"/>
      <dgm:spPr/>
      <dgm:t>
        <a:bodyPr/>
        <a:lstStyle/>
        <a:p>
          <a:r>
            <a:rPr lang="sr-Latn-RS" dirty="0"/>
            <a:t>Kriterijumska valjanost</a:t>
          </a:r>
        </a:p>
      </dgm:t>
    </dgm:pt>
    <dgm:pt modelId="{A9ED281C-8685-4D65-9E66-1CBDF857FFA9}" type="parTrans" cxnId="{02AD6B4D-8595-4380-8000-B85F4BE420C2}">
      <dgm:prSet/>
      <dgm:spPr/>
      <dgm:t>
        <a:bodyPr/>
        <a:lstStyle/>
        <a:p>
          <a:endParaRPr lang="sr-Latn-RS"/>
        </a:p>
      </dgm:t>
    </dgm:pt>
    <dgm:pt modelId="{14552B26-1E5D-4426-93EB-714F6236EBAC}" type="sibTrans" cxnId="{02AD6B4D-8595-4380-8000-B85F4BE420C2}">
      <dgm:prSet/>
      <dgm:spPr/>
      <dgm:t>
        <a:bodyPr/>
        <a:lstStyle/>
        <a:p>
          <a:endParaRPr lang="sr-Latn-RS"/>
        </a:p>
      </dgm:t>
    </dgm:pt>
    <dgm:pt modelId="{DC253BA8-78E7-49CF-BEDD-52F8F17EBFC2}">
      <dgm:prSet phldrT="[Text]"/>
      <dgm:spPr/>
      <dgm:t>
        <a:bodyPr/>
        <a:lstStyle/>
        <a:p>
          <a:r>
            <a:rPr lang="sr-Latn-RS" dirty="0" err="1"/>
            <a:t>Prognostička</a:t>
          </a:r>
          <a:r>
            <a:rPr lang="sr-Latn-RS" dirty="0"/>
            <a:t> / konkurentna / </a:t>
          </a:r>
          <a:r>
            <a:rPr lang="sr-Latn-RS" dirty="0" err="1"/>
            <a:t>postdiktivna</a:t>
          </a:r>
          <a:endParaRPr lang="sr-Latn-RS" dirty="0"/>
        </a:p>
      </dgm:t>
    </dgm:pt>
    <dgm:pt modelId="{2F22BC3E-5291-4A16-9A9F-96FF2B052546}" type="parTrans" cxnId="{B80AE97C-76F3-4889-A9D9-CBDB5B0E186D}">
      <dgm:prSet/>
      <dgm:spPr/>
      <dgm:t>
        <a:bodyPr/>
        <a:lstStyle/>
        <a:p>
          <a:endParaRPr lang="sr-Latn-RS"/>
        </a:p>
      </dgm:t>
    </dgm:pt>
    <dgm:pt modelId="{99615D63-28B7-44E6-B367-E92494E28A3A}" type="sibTrans" cxnId="{B80AE97C-76F3-4889-A9D9-CBDB5B0E186D}">
      <dgm:prSet/>
      <dgm:spPr/>
      <dgm:t>
        <a:bodyPr/>
        <a:lstStyle/>
        <a:p>
          <a:endParaRPr lang="sr-Latn-RS"/>
        </a:p>
      </dgm:t>
    </dgm:pt>
    <dgm:pt modelId="{208D7256-0758-4090-A30B-951A20133038}">
      <dgm:prSet phldrT="[Text]"/>
      <dgm:spPr/>
      <dgm:t>
        <a:bodyPr/>
        <a:lstStyle/>
        <a:p>
          <a:r>
            <a:rPr lang="sr-Latn-RS" dirty="0"/>
            <a:t>Dijagnostička valjanost</a:t>
          </a:r>
        </a:p>
      </dgm:t>
    </dgm:pt>
    <dgm:pt modelId="{DB17F178-2EA6-4340-98C2-97AAD1A05701}" type="parTrans" cxnId="{5CC01782-EF2D-45BB-ACCE-F3B564DEA16F}">
      <dgm:prSet/>
      <dgm:spPr/>
      <dgm:t>
        <a:bodyPr/>
        <a:lstStyle/>
        <a:p>
          <a:endParaRPr lang="sr-Latn-RS"/>
        </a:p>
      </dgm:t>
    </dgm:pt>
    <dgm:pt modelId="{658AAF3D-B6E2-4E54-9D07-85C03D7AD629}" type="sibTrans" cxnId="{5CC01782-EF2D-45BB-ACCE-F3B564DEA16F}">
      <dgm:prSet/>
      <dgm:spPr/>
      <dgm:t>
        <a:bodyPr/>
        <a:lstStyle/>
        <a:p>
          <a:endParaRPr lang="sr-Latn-RS"/>
        </a:p>
      </dgm:t>
    </dgm:pt>
    <dgm:pt modelId="{74418F86-7288-42A1-B105-25C94056B2CD}">
      <dgm:prSet phldrT="[Text]"/>
      <dgm:spPr/>
      <dgm:t>
        <a:bodyPr/>
        <a:lstStyle/>
        <a:p>
          <a:r>
            <a:rPr lang="sr-Latn-RS" dirty="0"/>
            <a:t>Konstrukt valjanost</a:t>
          </a:r>
        </a:p>
      </dgm:t>
    </dgm:pt>
    <dgm:pt modelId="{D86C2A37-B799-470B-B66E-81A4964528AE}" type="parTrans" cxnId="{5E3A092F-0018-4DDB-A9D6-DCC8D3ED30BC}">
      <dgm:prSet/>
      <dgm:spPr/>
      <dgm:t>
        <a:bodyPr/>
        <a:lstStyle/>
        <a:p>
          <a:endParaRPr lang="sr-Latn-RS"/>
        </a:p>
      </dgm:t>
    </dgm:pt>
    <dgm:pt modelId="{5FA83B08-CB11-48E1-BC9F-86C2AE5AED72}" type="sibTrans" cxnId="{5E3A092F-0018-4DDB-A9D6-DCC8D3ED30BC}">
      <dgm:prSet/>
      <dgm:spPr/>
      <dgm:t>
        <a:bodyPr/>
        <a:lstStyle/>
        <a:p>
          <a:endParaRPr lang="sr-Latn-RS"/>
        </a:p>
      </dgm:t>
    </dgm:pt>
    <dgm:pt modelId="{348F1B55-F484-40FA-A21F-2B5A07A56F04}">
      <dgm:prSet phldrT="[Text]"/>
      <dgm:spPr/>
      <dgm:t>
        <a:bodyPr/>
        <a:lstStyle/>
        <a:p>
          <a:r>
            <a:rPr lang="sr-Latn-RS" dirty="0"/>
            <a:t>Faktorska valjanost</a:t>
          </a:r>
        </a:p>
      </dgm:t>
    </dgm:pt>
    <dgm:pt modelId="{73AE1A94-3813-4619-B4F2-9E3040D9D275}" type="parTrans" cxnId="{63E29F32-4E09-4E94-9A45-82A27EFF7D90}">
      <dgm:prSet/>
      <dgm:spPr/>
      <dgm:t>
        <a:bodyPr/>
        <a:lstStyle/>
        <a:p>
          <a:endParaRPr lang="sr-Latn-RS"/>
        </a:p>
      </dgm:t>
    </dgm:pt>
    <dgm:pt modelId="{A660B38A-8205-45CE-8F6E-52AD55E9FC0E}" type="sibTrans" cxnId="{63E29F32-4E09-4E94-9A45-82A27EFF7D90}">
      <dgm:prSet/>
      <dgm:spPr/>
      <dgm:t>
        <a:bodyPr/>
        <a:lstStyle/>
        <a:p>
          <a:endParaRPr lang="sr-Latn-RS"/>
        </a:p>
      </dgm:t>
    </dgm:pt>
    <dgm:pt modelId="{0B0C2340-0159-4AB9-80CC-29142DC14926}">
      <dgm:prSet phldrT="[Text]"/>
      <dgm:spPr/>
      <dgm:t>
        <a:bodyPr/>
        <a:lstStyle/>
        <a:p>
          <a:r>
            <a:rPr lang="sr-Latn-RS" dirty="0"/>
            <a:t>Konvergentna i diskriminativna valjanost</a:t>
          </a:r>
        </a:p>
      </dgm:t>
    </dgm:pt>
    <dgm:pt modelId="{D72D7B82-6968-4872-84F8-C3C016039C4A}" type="parTrans" cxnId="{2F33C099-B988-4501-89EA-BFEF6B546C0B}">
      <dgm:prSet/>
      <dgm:spPr/>
      <dgm:t>
        <a:bodyPr/>
        <a:lstStyle/>
        <a:p>
          <a:endParaRPr lang="sr-Latn-RS"/>
        </a:p>
      </dgm:t>
    </dgm:pt>
    <dgm:pt modelId="{3A24DD6E-5B11-48B1-9C05-29BF6F4C7ECB}" type="sibTrans" cxnId="{2F33C099-B988-4501-89EA-BFEF6B546C0B}">
      <dgm:prSet/>
      <dgm:spPr/>
      <dgm:t>
        <a:bodyPr/>
        <a:lstStyle/>
        <a:p>
          <a:endParaRPr lang="sr-Latn-RS"/>
        </a:p>
      </dgm:t>
    </dgm:pt>
    <dgm:pt modelId="{E0EDC5EC-61A9-4AEC-A8E3-51B30B92D543}">
      <dgm:prSet phldrT="[Text]"/>
      <dgm:spPr/>
      <dgm:t>
        <a:bodyPr/>
        <a:lstStyle/>
        <a:p>
          <a:r>
            <a:rPr lang="sr-Latn-RS" dirty="0" err="1"/>
            <a:t>Taksonomska</a:t>
          </a:r>
          <a:r>
            <a:rPr lang="sr-Latn-RS" dirty="0"/>
            <a:t> valjanost</a:t>
          </a:r>
        </a:p>
      </dgm:t>
    </dgm:pt>
    <dgm:pt modelId="{D176D52E-F656-4A65-A362-600C355701EE}" type="parTrans" cxnId="{4AA6F3A3-4E54-4B76-9735-0D4DA42831EC}">
      <dgm:prSet/>
      <dgm:spPr/>
      <dgm:t>
        <a:bodyPr/>
        <a:lstStyle/>
        <a:p>
          <a:endParaRPr lang="sr-Latn-RS"/>
        </a:p>
      </dgm:t>
    </dgm:pt>
    <dgm:pt modelId="{4517A5DE-C667-40A8-B4C6-B43A4288715C}" type="sibTrans" cxnId="{4AA6F3A3-4E54-4B76-9735-0D4DA42831EC}">
      <dgm:prSet/>
      <dgm:spPr/>
      <dgm:t>
        <a:bodyPr/>
        <a:lstStyle/>
        <a:p>
          <a:endParaRPr lang="sr-Latn-RS"/>
        </a:p>
      </dgm:t>
    </dgm:pt>
    <dgm:pt modelId="{8AFC5828-0D5A-4B97-8671-6E06E136FA58}" type="pres">
      <dgm:prSet presAssocID="{93A81914-1E6E-4549-8AD9-69BE9F524678}" presName="Name0" presStyleCnt="0">
        <dgm:presLayoutVars>
          <dgm:dir/>
          <dgm:animLvl val="lvl"/>
          <dgm:resizeHandles val="exact"/>
        </dgm:presLayoutVars>
      </dgm:prSet>
      <dgm:spPr/>
    </dgm:pt>
    <dgm:pt modelId="{57DF8FA2-ED73-4410-94A9-C934430105A4}" type="pres">
      <dgm:prSet presAssocID="{75F650BE-207D-47FF-94EA-FB58552A2DCA}" presName="linNode" presStyleCnt="0"/>
      <dgm:spPr/>
    </dgm:pt>
    <dgm:pt modelId="{8A55AAD2-9536-4D36-A12B-74DF388E4BDB}" type="pres">
      <dgm:prSet presAssocID="{75F650BE-207D-47FF-94EA-FB58552A2DC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6B112A4-F8FD-4D9D-841C-6513AB8A5DCE}" type="pres">
      <dgm:prSet presAssocID="{75F650BE-207D-47FF-94EA-FB58552A2DCA}" presName="descendantText" presStyleLbl="alignAccFollowNode1" presStyleIdx="0" presStyleCnt="3">
        <dgm:presLayoutVars>
          <dgm:bulletEnabled val="1"/>
        </dgm:presLayoutVars>
      </dgm:prSet>
      <dgm:spPr/>
    </dgm:pt>
    <dgm:pt modelId="{15505BBF-ED1C-487C-A64D-5887812C69E2}" type="pres">
      <dgm:prSet presAssocID="{47ADBC0B-8F7A-4352-AC39-5C412B1F6E00}" presName="sp" presStyleCnt="0"/>
      <dgm:spPr/>
    </dgm:pt>
    <dgm:pt modelId="{8AE330C1-525D-45BE-8772-7C70117DB81E}" type="pres">
      <dgm:prSet presAssocID="{AAB03848-95DE-48A8-A83C-813547D96972}" presName="linNode" presStyleCnt="0"/>
      <dgm:spPr/>
    </dgm:pt>
    <dgm:pt modelId="{1FF7CDDE-BCBD-4DA9-908F-A32A66AF64EA}" type="pres">
      <dgm:prSet presAssocID="{AAB03848-95DE-48A8-A83C-813547D969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74CFF9-F4F8-4BED-8BAA-C87B0AFA3F32}" type="pres">
      <dgm:prSet presAssocID="{AAB03848-95DE-48A8-A83C-813547D96972}" presName="descendantText" presStyleLbl="alignAccFollowNode1" presStyleIdx="1" presStyleCnt="3" custLinFactNeighborX="23" custLinFactNeighborY="0">
        <dgm:presLayoutVars>
          <dgm:bulletEnabled val="1"/>
        </dgm:presLayoutVars>
      </dgm:prSet>
      <dgm:spPr/>
    </dgm:pt>
    <dgm:pt modelId="{7CB8531F-DD10-436F-B3FA-218A69DDD2F6}" type="pres">
      <dgm:prSet presAssocID="{14552B26-1E5D-4426-93EB-714F6236EBAC}" presName="sp" presStyleCnt="0"/>
      <dgm:spPr/>
    </dgm:pt>
    <dgm:pt modelId="{C393DC9B-B838-4A04-9E86-F1EA42F08213}" type="pres">
      <dgm:prSet presAssocID="{74418F86-7288-42A1-B105-25C94056B2CD}" presName="linNode" presStyleCnt="0"/>
      <dgm:spPr/>
    </dgm:pt>
    <dgm:pt modelId="{22711412-26B0-40C1-9FA0-49C54B75354D}" type="pres">
      <dgm:prSet presAssocID="{74418F86-7288-42A1-B105-25C94056B2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B4D71C6-4127-435C-BA27-F7A0D67CE7DE}" type="pres">
      <dgm:prSet presAssocID="{74418F86-7288-42A1-B105-25C94056B2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09A100-E9F2-458F-BF42-A700FEAA3704}" type="presOf" srcId="{208D7256-0758-4090-A30B-951A20133038}" destId="{AE74CFF9-F4F8-4BED-8BAA-C87B0AFA3F32}" srcOrd="0" destOrd="1" presId="urn:microsoft.com/office/officeart/2005/8/layout/vList5"/>
    <dgm:cxn modelId="{3BAA7B17-AC5A-4DCD-8004-A765DA66C4B7}" type="presOf" srcId="{E0EDC5EC-61A9-4AEC-A8E3-51B30B92D543}" destId="{8B4D71C6-4127-435C-BA27-F7A0D67CE7DE}" srcOrd="0" destOrd="2" presId="urn:microsoft.com/office/officeart/2005/8/layout/vList5"/>
    <dgm:cxn modelId="{35FC662B-7FA0-4906-BDBB-24B3C5991D2F}" type="presOf" srcId="{93A81914-1E6E-4549-8AD9-69BE9F524678}" destId="{8AFC5828-0D5A-4B97-8671-6E06E136FA58}" srcOrd="0" destOrd="0" presId="urn:microsoft.com/office/officeart/2005/8/layout/vList5"/>
    <dgm:cxn modelId="{5E3A092F-0018-4DDB-A9D6-DCC8D3ED30BC}" srcId="{93A81914-1E6E-4549-8AD9-69BE9F524678}" destId="{74418F86-7288-42A1-B105-25C94056B2CD}" srcOrd="2" destOrd="0" parTransId="{D86C2A37-B799-470B-B66E-81A4964528AE}" sibTransId="{5FA83B08-CB11-48E1-BC9F-86C2AE5AED72}"/>
    <dgm:cxn modelId="{63E29F32-4E09-4E94-9A45-82A27EFF7D90}" srcId="{74418F86-7288-42A1-B105-25C94056B2CD}" destId="{348F1B55-F484-40FA-A21F-2B5A07A56F04}" srcOrd="0" destOrd="0" parTransId="{73AE1A94-3813-4619-B4F2-9E3040D9D275}" sibTransId="{A660B38A-8205-45CE-8F6E-52AD55E9FC0E}"/>
    <dgm:cxn modelId="{313BA733-04CF-4817-B343-8093DE8F0387}" type="presOf" srcId="{DC253BA8-78E7-49CF-BEDD-52F8F17EBFC2}" destId="{AE74CFF9-F4F8-4BED-8BAA-C87B0AFA3F32}" srcOrd="0" destOrd="0" presId="urn:microsoft.com/office/officeart/2005/8/layout/vList5"/>
    <dgm:cxn modelId="{5D16033D-FD39-4B61-8754-6B1150B05EEA}" type="presOf" srcId="{0B0C2340-0159-4AB9-80CC-29142DC14926}" destId="{8B4D71C6-4127-435C-BA27-F7A0D67CE7DE}" srcOrd="0" destOrd="1" presId="urn:microsoft.com/office/officeart/2005/8/layout/vList5"/>
    <dgm:cxn modelId="{1E747F6C-F6FD-4299-B077-6804AB39C246}" srcId="{75F650BE-207D-47FF-94EA-FB58552A2DCA}" destId="{08CFD74D-3850-4AE0-9A96-3DE9D6479B2D}" srcOrd="1" destOrd="0" parTransId="{F7B329CF-7A3F-4172-B3CA-847FF53E822C}" sibTransId="{13BCE45B-B090-4953-9DE0-D5B3CE7E442F}"/>
    <dgm:cxn modelId="{02AD6B4D-8595-4380-8000-B85F4BE420C2}" srcId="{93A81914-1E6E-4549-8AD9-69BE9F524678}" destId="{AAB03848-95DE-48A8-A83C-813547D96972}" srcOrd="1" destOrd="0" parTransId="{A9ED281C-8685-4D65-9E66-1CBDF857FFA9}" sibTransId="{14552B26-1E5D-4426-93EB-714F6236EBAC}"/>
    <dgm:cxn modelId="{F59FB451-E141-4D22-B8B5-19E27694A787}" type="presOf" srcId="{08CFD74D-3850-4AE0-9A96-3DE9D6479B2D}" destId="{56B112A4-F8FD-4D9D-841C-6513AB8A5DCE}" srcOrd="0" destOrd="1" presId="urn:microsoft.com/office/officeart/2005/8/layout/vList5"/>
    <dgm:cxn modelId="{B80AE97C-76F3-4889-A9D9-CBDB5B0E186D}" srcId="{AAB03848-95DE-48A8-A83C-813547D96972}" destId="{DC253BA8-78E7-49CF-BEDD-52F8F17EBFC2}" srcOrd="0" destOrd="0" parTransId="{2F22BC3E-5291-4A16-9A9F-96FF2B052546}" sibTransId="{99615D63-28B7-44E6-B367-E92494E28A3A}"/>
    <dgm:cxn modelId="{5CC01782-EF2D-45BB-ACCE-F3B564DEA16F}" srcId="{AAB03848-95DE-48A8-A83C-813547D96972}" destId="{208D7256-0758-4090-A30B-951A20133038}" srcOrd="1" destOrd="0" parTransId="{DB17F178-2EA6-4340-98C2-97AAD1A05701}" sibTransId="{658AAF3D-B6E2-4E54-9D07-85C03D7AD629}"/>
    <dgm:cxn modelId="{9D1C1B82-B9CE-4084-800D-5E8B1825194A}" type="presOf" srcId="{AAB03848-95DE-48A8-A83C-813547D96972}" destId="{1FF7CDDE-BCBD-4DA9-908F-A32A66AF64EA}" srcOrd="0" destOrd="0" presId="urn:microsoft.com/office/officeart/2005/8/layout/vList5"/>
    <dgm:cxn modelId="{2214F893-6571-4DF9-9199-FC2BB3B9D2DB}" type="presOf" srcId="{74418F86-7288-42A1-B105-25C94056B2CD}" destId="{22711412-26B0-40C1-9FA0-49C54B75354D}" srcOrd="0" destOrd="0" presId="urn:microsoft.com/office/officeart/2005/8/layout/vList5"/>
    <dgm:cxn modelId="{2F33C099-B988-4501-89EA-BFEF6B546C0B}" srcId="{74418F86-7288-42A1-B105-25C94056B2CD}" destId="{0B0C2340-0159-4AB9-80CC-29142DC14926}" srcOrd="1" destOrd="0" parTransId="{D72D7B82-6968-4872-84F8-C3C016039C4A}" sibTransId="{3A24DD6E-5B11-48B1-9C05-29BF6F4C7ECB}"/>
    <dgm:cxn modelId="{4AA6F3A3-4E54-4B76-9735-0D4DA42831EC}" srcId="{74418F86-7288-42A1-B105-25C94056B2CD}" destId="{E0EDC5EC-61A9-4AEC-A8E3-51B30B92D543}" srcOrd="2" destOrd="0" parTransId="{D176D52E-F656-4A65-A362-600C355701EE}" sibTransId="{4517A5DE-C667-40A8-B4C6-B43A4288715C}"/>
    <dgm:cxn modelId="{FBD443BE-0A0A-42B9-A509-2C4FAB52FC5E}" type="presOf" srcId="{45057E6F-AF0A-4870-85F3-AC6AFA3A5DC3}" destId="{56B112A4-F8FD-4D9D-841C-6513AB8A5DCE}" srcOrd="0" destOrd="0" presId="urn:microsoft.com/office/officeart/2005/8/layout/vList5"/>
    <dgm:cxn modelId="{B29E0ACC-6744-4B49-87B6-3D763069B7E6}" srcId="{75F650BE-207D-47FF-94EA-FB58552A2DCA}" destId="{45057E6F-AF0A-4870-85F3-AC6AFA3A5DC3}" srcOrd="0" destOrd="0" parTransId="{E2AEE2FA-2CAC-4E20-860D-8505E9B37593}" sibTransId="{69E31E29-7A74-48D7-9B5D-AEC2E3B08442}"/>
    <dgm:cxn modelId="{5AB4CCE2-2CF1-4BB1-9A36-8C6FE9A6E1B7}" type="presOf" srcId="{348F1B55-F484-40FA-A21F-2B5A07A56F04}" destId="{8B4D71C6-4127-435C-BA27-F7A0D67CE7DE}" srcOrd="0" destOrd="0" presId="urn:microsoft.com/office/officeart/2005/8/layout/vList5"/>
    <dgm:cxn modelId="{DD0570ED-1C95-4998-BDE5-9A20FE7A61DF}" srcId="{93A81914-1E6E-4549-8AD9-69BE9F524678}" destId="{75F650BE-207D-47FF-94EA-FB58552A2DCA}" srcOrd="0" destOrd="0" parTransId="{D424D3F4-DBE1-4219-B314-5BDFFEE1ADD1}" sibTransId="{47ADBC0B-8F7A-4352-AC39-5C412B1F6E00}"/>
    <dgm:cxn modelId="{391B82EE-45DE-4F53-AAB0-A91CA76AD97A}" type="presOf" srcId="{75F650BE-207D-47FF-94EA-FB58552A2DCA}" destId="{8A55AAD2-9536-4D36-A12B-74DF388E4BDB}" srcOrd="0" destOrd="0" presId="urn:microsoft.com/office/officeart/2005/8/layout/vList5"/>
    <dgm:cxn modelId="{37AAA432-88EA-49E8-B2F3-C9ADEC36E974}" type="presParOf" srcId="{8AFC5828-0D5A-4B97-8671-6E06E136FA58}" destId="{57DF8FA2-ED73-4410-94A9-C934430105A4}" srcOrd="0" destOrd="0" presId="urn:microsoft.com/office/officeart/2005/8/layout/vList5"/>
    <dgm:cxn modelId="{AB35E515-F5FF-4746-B60D-3185D1BCCBD9}" type="presParOf" srcId="{57DF8FA2-ED73-4410-94A9-C934430105A4}" destId="{8A55AAD2-9536-4D36-A12B-74DF388E4BDB}" srcOrd="0" destOrd="0" presId="urn:microsoft.com/office/officeart/2005/8/layout/vList5"/>
    <dgm:cxn modelId="{ED40727E-B6C9-4F96-AB35-49333CFB1061}" type="presParOf" srcId="{57DF8FA2-ED73-4410-94A9-C934430105A4}" destId="{56B112A4-F8FD-4D9D-841C-6513AB8A5DCE}" srcOrd="1" destOrd="0" presId="urn:microsoft.com/office/officeart/2005/8/layout/vList5"/>
    <dgm:cxn modelId="{8357D70E-30A1-4601-9CD6-A94E7FA9A8C4}" type="presParOf" srcId="{8AFC5828-0D5A-4B97-8671-6E06E136FA58}" destId="{15505BBF-ED1C-487C-A64D-5887812C69E2}" srcOrd="1" destOrd="0" presId="urn:microsoft.com/office/officeart/2005/8/layout/vList5"/>
    <dgm:cxn modelId="{C0C26EE5-51BE-4A27-BAB6-9FCC289A6013}" type="presParOf" srcId="{8AFC5828-0D5A-4B97-8671-6E06E136FA58}" destId="{8AE330C1-525D-45BE-8772-7C70117DB81E}" srcOrd="2" destOrd="0" presId="urn:microsoft.com/office/officeart/2005/8/layout/vList5"/>
    <dgm:cxn modelId="{B0BF4849-5ED8-456A-AAA3-9D7560098AF2}" type="presParOf" srcId="{8AE330C1-525D-45BE-8772-7C70117DB81E}" destId="{1FF7CDDE-BCBD-4DA9-908F-A32A66AF64EA}" srcOrd="0" destOrd="0" presId="urn:microsoft.com/office/officeart/2005/8/layout/vList5"/>
    <dgm:cxn modelId="{F1958145-4AC3-4311-946A-490C86953E12}" type="presParOf" srcId="{8AE330C1-525D-45BE-8772-7C70117DB81E}" destId="{AE74CFF9-F4F8-4BED-8BAA-C87B0AFA3F32}" srcOrd="1" destOrd="0" presId="urn:microsoft.com/office/officeart/2005/8/layout/vList5"/>
    <dgm:cxn modelId="{5E0560F3-05DC-4B17-AC99-03D199E04128}" type="presParOf" srcId="{8AFC5828-0D5A-4B97-8671-6E06E136FA58}" destId="{7CB8531F-DD10-436F-B3FA-218A69DDD2F6}" srcOrd="3" destOrd="0" presId="urn:microsoft.com/office/officeart/2005/8/layout/vList5"/>
    <dgm:cxn modelId="{1ABD2C1A-867F-49C9-9AE2-919D2B2C9569}" type="presParOf" srcId="{8AFC5828-0D5A-4B97-8671-6E06E136FA58}" destId="{C393DC9B-B838-4A04-9E86-F1EA42F08213}" srcOrd="4" destOrd="0" presId="urn:microsoft.com/office/officeart/2005/8/layout/vList5"/>
    <dgm:cxn modelId="{C46847CF-D971-44EF-B440-7E0006F92FD1}" type="presParOf" srcId="{C393DC9B-B838-4A04-9E86-F1EA42F08213}" destId="{22711412-26B0-40C1-9FA0-49C54B75354D}" srcOrd="0" destOrd="0" presId="urn:microsoft.com/office/officeart/2005/8/layout/vList5"/>
    <dgm:cxn modelId="{0A6FA15D-F5C4-452A-A7D9-6CC028E2B4F4}" type="presParOf" srcId="{C393DC9B-B838-4A04-9E86-F1EA42F08213}" destId="{8B4D71C6-4127-435C-BA27-F7A0D67CE7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12A4-F8FD-4D9D-841C-6513AB8A5DCE}">
      <dsp:nvSpPr>
        <dsp:cNvPr id="0" name=""/>
        <dsp:cNvSpPr/>
      </dsp:nvSpPr>
      <dsp:spPr>
        <a:xfrm rot="5400000">
          <a:off x="4611229" y="-1763858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„Reprezentativnost“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Valjanost sadržaja</a:t>
          </a:r>
        </a:p>
      </dsp:txBody>
      <dsp:txXfrm rot="-5400000">
        <a:off x="2715768" y="182230"/>
        <a:ext cx="4777405" cy="935854"/>
      </dsp:txXfrm>
    </dsp:sp>
    <dsp:sp modelId="{8A55AAD2-9536-4D36-A12B-74DF388E4BDB}">
      <dsp:nvSpPr>
        <dsp:cNvPr id="0" name=""/>
        <dsp:cNvSpPr/>
      </dsp:nvSpPr>
      <dsp:spPr>
        <a:xfrm>
          <a:off x="0" y="196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Sadržinska valjanost</a:t>
          </a:r>
        </a:p>
      </dsp:txBody>
      <dsp:txXfrm>
        <a:off x="63284" y="65248"/>
        <a:ext cx="2589200" cy="1169817"/>
      </dsp:txXfrm>
    </dsp:sp>
    <dsp:sp modelId="{AE74CFF9-F4F8-4BED-8BAA-C87B0AFA3F32}">
      <dsp:nvSpPr>
        <dsp:cNvPr id="0" name=""/>
        <dsp:cNvSpPr/>
      </dsp:nvSpPr>
      <dsp:spPr>
        <a:xfrm rot="5400000">
          <a:off x="4611229" y="-402653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Prognostička</a:t>
          </a:r>
          <a:r>
            <a:rPr lang="sr-Latn-RS" sz="1800" kern="1200" dirty="0"/>
            <a:t> / konkurentna / </a:t>
          </a:r>
          <a:r>
            <a:rPr lang="sr-Latn-RS" sz="1800" kern="1200" dirty="0" err="1"/>
            <a:t>postdiktivna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Dijagnostička valjanost</a:t>
          </a:r>
        </a:p>
      </dsp:txBody>
      <dsp:txXfrm rot="-5400000">
        <a:off x="2715768" y="1543435"/>
        <a:ext cx="4777405" cy="935854"/>
      </dsp:txXfrm>
    </dsp:sp>
    <dsp:sp modelId="{1FF7CDDE-BCBD-4DA9-908F-A32A66AF64EA}">
      <dsp:nvSpPr>
        <dsp:cNvPr id="0" name=""/>
        <dsp:cNvSpPr/>
      </dsp:nvSpPr>
      <dsp:spPr>
        <a:xfrm>
          <a:off x="0" y="1363169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Kriterijumska valjanost</a:t>
          </a:r>
        </a:p>
      </dsp:txBody>
      <dsp:txXfrm>
        <a:off x="63284" y="1426453"/>
        <a:ext cx="2589200" cy="1169817"/>
      </dsp:txXfrm>
    </dsp:sp>
    <dsp:sp modelId="{8B4D71C6-4127-435C-BA27-F7A0D67CE7DE}">
      <dsp:nvSpPr>
        <dsp:cNvPr id="0" name=""/>
        <dsp:cNvSpPr/>
      </dsp:nvSpPr>
      <dsp:spPr>
        <a:xfrm rot="5400000">
          <a:off x="4611229" y="958551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Faktorska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Konvergentna i diskriminativna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Taksonomska</a:t>
          </a:r>
          <a:r>
            <a:rPr lang="sr-Latn-RS" sz="1800" kern="1200" dirty="0"/>
            <a:t> valjanost</a:t>
          </a:r>
        </a:p>
      </dsp:txBody>
      <dsp:txXfrm rot="-5400000">
        <a:off x="2715768" y="2904640"/>
        <a:ext cx="4777405" cy="935854"/>
      </dsp:txXfrm>
    </dsp:sp>
    <dsp:sp modelId="{22711412-26B0-40C1-9FA0-49C54B75354D}">
      <dsp:nvSpPr>
        <dsp:cNvPr id="0" name=""/>
        <dsp:cNvSpPr/>
      </dsp:nvSpPr>
      <dsp:spPr>
        <a:xfrm>
          <a:off x="0" y="272437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Konstrukt valjanost</a:t>
          </a:r>
        </a:p>
      </dsp:txBody>
      <dsp:txXfrm>
        <a:off x="63284" y="2787658"/>
        <a:ext cx="2589200" cy="116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21E9B-FA5F-4AFF-871D-E50B0AB80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9E36D5-937F-45EC-A855-1160F77271E2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D55B37-5CD4-49E0-9CE4-BFAB031B9A7A}" type="slidenum">
              <a:rPr lang="en-US" altLang="en-US" smtClean="0"/>
              <a:pPr eaLnBrk="1" hangingPunct="1"/>
              <a:t>52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932E1A-ACAE-42D2-9B7A-819979FE6FAC}" type="slidenum">
              <a:rPr lang="en-US" altLang="en-US" smtClean="0"/>
              <a:pPr eaLnBrk="1" hangingPunct="1"/>
              <a:t>77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389C2-F932-4559-995D-142AB0EA6C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BF1D6-F9B3-416E-86DE-76CDF38896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221B6-AAC3-438F-AB6C-F91A47547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03F8-6EA3-4F21-82F2-362AC116F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B3918-4F3A-4690-9DCB-A7D5D91AC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09041-9220-498F-A108-49056CE87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37D66-8E70-430C-8A16-0F1D917681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38969-1D06-4644-95BB-D0ECA4798D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2B302-6FC5-4E40-AEA4-98D9D6005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71A342-A166-449A-9929-40F1A9A85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E3894-8E0D-4043-9A56-28415C4879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0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D93041-A739-441A-8FF9-A6CA3355A0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79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r>
              <a:rPr lang="sr-Latn-CS" altLang="en-US" dirty="0"/>
              <a:t>Upotreba testova u kliničkom okruženju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DA13C-120C-45F6-8069-319EE7E9A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Valjanost testa kao dijagnostičkog sredstva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altLang="en-US" dirty="0"/>
              <a:t>Medicinski kriterijum</a:t>
            </a:r>
            <a:endParaRPr lang="en-US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54D6EFE-384A-4DDB-A10D-C2B21265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altLang="en-US" dirty="0"/>
              <a:t>Ljudi mogu patiti od istih smetnji i dobiti različitu dijagnozu. </a:t>
            </a:r>
          </a:p>
          <a:p>
            <a:endParaRPr lang="sr-Latn-RS" altLang="en-US" dirty="0"/>
          </a:p>
          <a:p>
            <a:endParaRPr lang="sr-Latn-RS" altLang="en-US" dirty="0"/>
          </a:p>
          <a:p>
            <a:r>
              <a:rPr lang="sr-Latn-RS" altLang="en-US" dirty="0"/>
              <a:t>S</a:t>
            </a:r>
            <a:r>
              <a:rPr lang="pt-BR" altLang="en-US" dirty="0"/>
              <a:t>ve tri osobe pate od depresivnih simptoma, ali imaju razli</a:t>
            </a:r>
            <a:r>
              <a:rPr lang="en-US" altLang="en-US" dirty="0" err="1"/>
              <a:t>čitu</a:t>
            </a:r>
            <a:r>
              <a:rPr lang="en-US" altLang="en-US" dirty="0"/>
              <a:t> </a:t>
            </a:r>
            <a:r>
              <a:rPr lang="en-US" altLang="en-US" dirty="0" err="1"/>
              <a:t>dijagnozu</a:t>
            </a:r>
            <a:r>
              <a:rPr lang="en-US" altLang="en-US" dirty="0"/>
              <a:t>:</a:t>
            </a:r>
          </a:p>
          <a:p>
            <a:pPr lvl="1"/>
            <a:r>
              <a:rPr lang="pt-BR" altLang="en-US" dirty="0"/>
              <a:t>depresija kao reakcija na nesre</a:t>
            </a:r>
            <a:r>
              <a:rPr lang="sr-Latn-RS" altLang="en-US" dirty="0"/>
              <a:t>ć</a:t>
            </a:r>
            <a:r>
              <a:rPr lang="pt-BR" altLang="en-US" dirty="0"/>
              <a:t>nu ljubavnu vezu</a:t>
            </a:r>
            <a:endParaRPr lang="en-US" altLang="en-US" dirty="0"/>
          </a:p>
          <a:p>
            <a:pPr lvl="1"/>
            <a:r>
              <a:rPr lang="pt-BR" altLang="en-US" dirty="0"/>
              <a:t>razvoj alkoholizma </a:t>
            </a:r>
            <a:r>
              <a:rPr lang="sr-Latn-RS" altLang="en-US" dirty="0"/>
              <a:t>zbog </a:t>
            </a:r>
            <a:r>
              <a:rPr lang="pt-BR" altLang="en-US" dirty="0"/>
              <a:t>antidepresivnog delovanja alkohola</a:t>
            </a:r>
            <a:endParaRPr lang="en-US" altLang="en-US" dirty="0"/>
          </a:p>
          <a:p>
            <a:pPr lvl="1"/>
            <a:r>
              <a:rPr lang="pt-BR" altLang="en-US" dirty="0"/>
              <a:t>shizofrenija u sklopu koje se javlja depresija</a:t>
            </a:r>
            <a:endParaRPr lang="en-US" altLang="en-US" dirty="0"/>
          </a:p>
        </p:txBody>
      </p: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F0DC215B-E542-405A-AC04-0857E60AD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238001"/>
              </p:ext>
            </p:extLst>
          </p:nvPr>
        </p:nvGraphicFramePr>
        <p:xfrm>
          <a:off x="800100" y="2362200"/>
          <a:ext cx="7543799" cy="60960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Nesre</a:t>
                      </a:r>
                      <a:r>
                        <a:rPr lang="sr-Latn-R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ć</a:t>
                      </a: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20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zaljubljena</a:t>
                      </a: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osoba</a:t>
                      </a: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lkoholičar</a:t>
                      </a:r>
                      <a:endParaRPr lang="en-US" sz="2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r-Latn-R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20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hizofrena</a:t>
                      </a: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C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osoba</a:t>
                      </a:r>
                      <a:endParaRPr lang="en-US" sz="20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Medicinski kriterijum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Najčešće korišćene klasifijacije:</a:t>
            </a:r>
          </a:p>
          <a:p>
            <a:pPr lvl="1"/>
            <a:r>
              <a:rPr lang="nl-NL" altLang="en-US" dirty="0"/>
              <a:t>MKB</a:t>
            </a:r>
            <a:r>
              <a:rPr lang="sr-Latn-RS" altLang="en-US" dirty="0"/>
              <a:t> </a:t>
            </a:r>
            <a:r>
              <a:rPr lang="nl-NL" altLang="en-US" dirty="0"/>
              <a:t>→ međunarodna klasifikacija bolesti (</a:t>
            </a:r>
            <a:r>
              <a:rPr lang="sr-Latn-RS" altLang="en-US" dirty="0"/>
              <a:t>ICD – The International Classification of Deseases); obuhvata i psihološke i fizičke bolesti i poremećaje; izdaje ga WHO; trenutno u upotrebi MKB-10 i MKB-11</a:t>
            </a:r>
            <a:endParaRPr lang="en-US" altLang="en-US" dirty="0"/>
          </a:p>
          <a:p>
            <a:pPr lvl="1"/>
            <a:r>
              <a:rPr lang="nl-NL" altLang="en-US" dirty="0"/>
              <a:t>DSM → </a:t>
            </a:r>
            <a:r>
              <a:rPr lang="en-US" dirty="0"/>
              <a:t>Diagnostic and Statistical Manual of Mental Disorders</a:t>
            </a:r>
            <a:r>
              <a:rPr lang="sr-Latn-RS" dirty="0"/>
              <a:t>; </a:t>
            </a:r>
            <a:r>
              <a:rPr lang="nl-NL" altLang="en-US" dirty="0"/>
              <a:t>dijagnostičko statistički postupak, klasifikacija svih psihičkih poremećaja</a:t>
            </a:r>
            <a:r>
              <a:rPr lang="sr-Latn-RS" altLang="en-US" dirty="0"/>
              <a:t>; izdaje ga APA; trenutno u upotrebi DSM-5</a:t>
            </a:r>
            <a:endParaRPr lang="en-US" altLang="en-US" dirty="0"/>
          </a:p>
          <a:p>
            <a:pPr lvl="1"/>
            <a:r>
              <a:rPr lang="sr-Latn-RS" altLang="en-US" dirty="0"/>
              <a:t>MKB i DSM se delimično preklapaju, ali ima i razlika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MKB-10 i MKB-11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Obuhvata svu telesnu i psihijatrijsku psihopatologiju, a primenjuje se u 90% zemalja sveta</a:t>
            </a:r>
            <a:endParaRPr lang="en-US" altLang="en-US" dirty="0"/>
          </a:p>
          <a:p>
            <a:r>
              <a:rPr lang="pl-PL" altLang="en-US" dirty="0"/>
              <a:t>Kategorijalna klasifikacija: postoji li neki entitet ili ne (da – ne pristup)</a:t>
            </a:r>
            <a:endParaRPr lang="en-US" altLang="en-US" dirty="0"/>
          </a:p>
          <a:p>
            <a:r>
              <a:rPr lang="pl-PL" altLang="en-US" dirty="0"/>
              <a:t>Duševni (psihijatrijski) poremećaji su pod šifrom F 00 – 99</a:t>
            </a: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MKB-10 šifre</a:t>
            </a: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altLang="en-US" dirty="0"/>
              <a:t>Gruba podela psihijatrijskih poremećaja:</a:t>
            </a:r>
          </a:p>
          <a:p>
            <a:pPr lvl="1"/>
            <a:r>
              <a:rPr lang="pl-PL" altLang="en-US" dirty="0"/>
              <a:t>F 00 – F 09 Organski duševni poremećaji</a:t>
            </a:r>
            <a:endParaRPr lang="en-US" altLang="en-US" dirty="0"/>
          </a:p>
          <a:p>
            <a:pPr lvl="1"/>
            <a:r>
              <a:rPr lang="pl-PL" altLang="en-US" dirty="0"/>
              <a:t>F 10 – F 19 Uzrokovani psihoaktivnim supstancama</a:t>
            </a:r>
            <a:endParaRPr lang="en-US" altLang="en-US" dirty="0"/>
          </a:p>
          <a:p>
            <a:pPr lvl="1"/>
            <a:r>
              <a:rPr lang="pl-PL" altLang="en-US" dirty="0"/>
              <a:t>F 20 – F 29 Shizofrenija i srodni poremećaji  </a:t>
            </a:r>
            <a:endParaRPr lang="en-US" altLang="en-US" dirty="0"/>
          </a:p>
          <a:p>
            <a:pPr lvl="1"/>
            <a:r>
              <a:rPr lang="pl-PL" altLang="en-US" dirty="0"/>
              <a:t>F 30 – F 39 Poremećaji raspoloženja</a:t>
            </a:r>
            <a:endParaRPr lang="en-US" altLang="en-US" dirty="0"/>
          </a:p>
          <a:p>
            <a:pPr lvl="1"/>
            <a:r>
              <a:rPr lang="pl-PL" altLang="en-US" dirty="0"/>
              <a:t>F 40 – F 48 Neurotski, vezani za stres, somatoformni</a:t>
            </a:r>
            <a:endParaRPr lang="en-US" altLang="en-US" dirty="0"/>
          </a:p>
          <a:p>
            <a:pPr lvl="1"/>
            <a:r>
              <a:rPr lang="pl-PL" altLang="en-US" dirty="0"/>
              <a:t>F 50 – F 59 Bihejvioralni sindromi vezani za fiziološke poremećaje i fizičke faktore</a:t>
            </a:r>
            <a:endParaRPr lang="en-US" altLang="en-US" dirty="0"/>
          </a:p>
          <a:p>
            <a:pPr lvl="1"/>
            <a:r>
              <a:rPr lang="pl-PL" altLang="en-US" dirty="0"/>
              <a:t>F 60 – F 69 Poremećaji ličnosti</a:t>
            </a:r>
            <a:endParaRPr lang="en-US" altLang="en-US" dirty="0"/>
          </a:p>
          <a:p>
            <a:pPr lvl="1"/>
            <a:r>
              <a:rPr lang="pl-PL" altLang="en-US" dirty="0"/>
              <a:t>F 70 – F 79 Duševna zaostalost</a:t>
            </a:r>
            <a:endParaRPr lang="en-US" altLang="en-US" dirty="0"/>
          </a:p>
          <a:p>
            <a:pPr lvl="1"/>
            <a:r>
              <a:rPr lang="pl-PL" altLang="en-US" dirty="0"/>
              <a:t>F 80 – F 89 Poremećaji psihološkog razvoja</a:t>
            </a:r>
            <a:endParaRPr lang="en-US" altLang="en-US" dirty="0"/>
          </a:p>
          <a:p>
            <a:pPr lvl="1"/>
            <a:r>
              <a:rPr lang="pl-PL" altLang="en-US" dirty="0"/>
              <a:t>F 90 – F 98 Poremećaji ponašanja i emocionalni poremećaji u detinjstvu i adolescenciji</a:t>
            </a:r>
            <a:endParaRPr lang="en-US" altLang="en-US" dirty="0"/>
          </a:p>
          <a:p>
            <a:pPr lvl="1"/>
            <a:r>
              <a:rPr lang="pl-PL" altLang="en-US" dirty="0"/>
              <a:t>F 99 Nespecifikovani duševni poremećaj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DSM IV</a:t>
            </a:r>
            <a:endParaRPr lang="en-US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Višeosna klasifikacija</a:t>
            </a:r>
          </a:p>
          <a:p>
            <a:pPr lvl="1"/>
            <a:r>
              <a:rPr lang="pl-PL" altLang="en-US" dirty="0"/>
              <a:t>OSA I - obuhvata većinu psihijatrijskih entiteta </a:t>
            </a:r>
            <a:endParaRPr lang="en-US" altLang="en-US" dirty="0"/>
          </a:p>
          <a:p>
            <a:pPr lvl="1"/>
            <a:r>
              <a:rPr lang="pl-PL" altLang="en-US" dirty="0"/>
              <a:t>OSA II - vezana za kategorije ličnosti i intelektualnog funkcionisanja (poremećaji ličnosti, duševna zaostalost)</a:t>
            </a:r>
            <a:endParaRPr lang="en-US" altLang="en-US" dirty="0"/>
          </a:p>
          <a:p>
            <a:pPr lvl="1"/>
            <a:r>
              <a:rPr lang="pl-PL" altLang="en-US" dirty="0"/>
              <a:t>OSA III - opšte telesno-zdravstveno stanje vezano za duševne poremećaje </a:t>
            </a:r>
            <a:endParaRPr lang="en-US" altLang="en-US" dirty="0"/>
          </a:p>
          <a:p>
            <a:pPr lvl="1"/>
            <a:r>
              <a:rPr lang="pl-PL" altLang="en-US" dirty="0"/>
              <a:t>OSA IV - psihosocijalni problemi i problemi s fizičkom okolinom</a:t>
            </a:r>
            <a:endParaRPr lang="en-US" altLang="en-US" dirty="0"/>
          </a:p>
          <a:p>
            <a:pPr lvl="1"/>
            <a:r>
              <a:rPr lang="pl-PL" altLang="en-US" dirty="0"/>
              <a:t>OSA V - Opšta procena funkcionisanja (Global Assessment of Functioning, GAF) od 0 do 100 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DSM IV Primer</a:t>
            </a:r>
            <a:endParaRPr lang="en-US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Osa I – Alkoholizam</a:t>
            </a:r>
            <a:endParaRPr lang="en-US" altLang="en-US" dirty="0"/>
          </a:p>
          <a:p>
            <a:r>
              <a:rPr lang="pl-PL" altLang="en-US" dirty="0"/>
              <a:t>Osa II – Deteriorizacija, poremećaj ličnosti</a:t>
            </a:r>
            <a:endParaRPr lang="en-US" altLang="en-US" dirty="0"/>
          </a:p>
          <a:p>
            <a:r>
              <a:rPr lang="pl-PL" altLang="en-US" dirty="0"/>
              <a:t>Osa III – Pankreatitis (upala gušterače koju često prati dijabetes), dijabetes</a:t>
            </a:r>
            <a:endParaRPr lang="en-US" altLang="en-US" dirty="0"/>
          </a:p>
          <a:p>
            <a:r>
              <a:rPr lang="es-ES" altLang="en-US" dirty="0"/>
              <a:t>Osa IV – </a:t>
            </a:r>
            <a:r>
              <a:rPr lang="es-ES" altLang="en-US" dirty="0" err="1"/>
              <a:t>Razveo</a:t>
            </a:r>
            <a:r>
              <a:rPr lang="es-ES" altLang="en-US" dirty="0"/>
              <a:t> se, </a:t>
            </a:r>
            <a:r>
              <a:rPr lang="es-ES" altLang="en-US" dirty="0" err="1"/>
              <a:t>žena</a:t>
            </a:r>
            <a:r>
              <a:rPr lang="es-ES" altLang="en-US" dirty="0"/>
              <a:t> </a:t>
            </a:r>
            <a:r>
              <a:rPr lang="es-ES" altLang="en-US" dirty="0" err="1"/>
              <a:t>ga</a:t>
            </a:r>
            <a:r>
              <a:rPr lang="es-ES" altLang="en-US" dirty="0"/>
              <a:t> </a:t>
            </a:r>
            <a:r>
              <a:rPr lang="es-ES" altLang="en-US" dirty="0" err="1"/>
              <a:t>izbacila</a:t>
            </a:r>
            <a:r>
              <a:rPr lang="es-ES" altLang="en-US" dirty="0"/>
              <a:t> </a:t>
            </a:r>
            <a:r>
              <a:rPr lang="es-ES" altLang="en-US" dirty="0" err="1"/>
              <a:t>iz</a:t>
            </a:r>
            <a:r>
              <a:rPr lang="es-ES" altLang="en-US" dirty="0"/>
              <a:t> </a:t>
            </a:r>
            <a:r>
              <a:rPr lang="es-ES" altLang="en-US" dirty="0" err="1"/>
              <a:t>kuće</a:t>
            </a:r>
            <a:r>
              <a:rPr lang="es-ES" altLang="en-US" dirty="0"/>
              <a:t>, </a:t>
            </a:r>
            <a:r>
              <a:rPr lang="es-ES" altLang="en-US" dirty="0" err="1"/>
              <a:t>drugovi</a:t>
            </a:r>
            <a:r>
              <a:rPr lang="es-ES" altLang="en-US" dirty="0"/>
              <a:t> </a:t>
            </a:r>
            <a:r>
              <a:rPr lang="es-ES" altLang="en-US" dirty="0" err="1"/>
              <a:t>ga</a:t>
            </a:r>
            <a:r>
              <a:rPr lang="es-ES" altLang="en-US" dirty="0"/>
              <a:t> </a:t>
            </a:r>
            <a:r>
              <a:rPr lang="es-ES" altLang="en-US" dirty="0" err="1"/>
              <a:t>izbegavaju</a:t>
            </a:r>
            <a:endParaRPr lang="en-US" altLang="en-US" dirty="0"/>
          </a:p>
          <a:p>
            <a:r>
              <a:rPr lang="es-ES" altLang="en-US" dirty="0"/>
              <a:t>Osa V – </a:t>
            </a:r>
            <a:r>
              <a:rPr lang="es-ES" altLang="en-US" dirty="0" err="1"/>
              <a:t>Opšta</a:t>
            </a:r>
            <a:r>
              <a:rPr lang="es-ES" altLang="en-US" dirty="0"/>
              <a:t> </a:t>
            </a:r>
            <a:r>
              <a:rPr lang="es-ES" altLang="en-US" dirty="0" err="1"/>
              <a:t>prilagođenost</a:t>
            </a:r>
            <a:r>
              <a:rPr lang="es-ES" altLang="en-US" dirty="0"/>
              <a:t> </a:t>
            </a:r>
            <a:r>
              <a:rPr lang="es-ES" altLang="en-US" dirty="0" err="1"/>
              <a:t>vrlo</a:t>
            </a:r>
            <a:r>
              <a:rPr lang="es-ES" altLang="en-US" dirty="0"/>
              <a:t> </a:t>
            </a:r>
            <a:r>
              <a:rPr lang="es-ES" altLang="en-US" dirty="0" err="1"/>
              <a:t>loša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13997B-1B00-41DF-BAC0-267D8A49A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275236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4F047E6-D838-48F4-B5BC-2066B5BF759E}"/>
              </a:ext>
            </a:extLst>
          </p:cNvPr>
          <p:cNvSpPr/>
          <p:nvPr/>
        </p:nvSpPr>
        <p:spPr>
          <a:xfrm>
            <a:off x="3525982" y="1846263"/>
            <a:ext cx="5029200" cy="402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3CAA5-A548-4F91-8FE9-ED8E26A2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39470"/>
            <a:ext cx="7543800" cy="1450757"/>
          </a:xfrm>
        </p:spPr>
        <p:txBody>
          <a:bodyPr/>
          <a:lstStyle/>
          <a:p>
            <a:r>
              <a:rPr lang="sr-Latn-RS" dirty="0"/>
              <a:t>Podsećanje – vrste valjanosti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607E95-DB9F-40E3-9372-E4C2BEEF6282}"/>
              </a:ext>
            </a:extLst>
          </p:cNvPr>
          <p:cNvSpPr/>
          <p:nvPr/>
        </p:nvSpPr>
        <p:spPr>
          <a:xfrm>
            <a:off x="3705156" y="3805203"/>
            <a:ext cx="4045272" cy="38579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03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Taksonomije i valjanost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A354E-F2C3-4A3D-91AC-432C5CF33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Taksonomska</a:t>
            </a:r>
            <a:r>
              <a:rPr lang="sr-Latn-RS" dirty="0"/>
              <a:t> valjanost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Pokušavamo da utvrdimo broj grupa i pripadnost grupi</a:t>
            </a:r>
          </a:p>
          <a:p>
            <a:r>
              <a:rPr lang="sr-Latn-RS" dirty="0" err="1"/>
              <a:t>Validiramo</a:t>
            </a:r>
            <a:r>
              <a:rPr lang="sr-Latn-RS" dirty="0"/>
              <a:t> samu kategorizaciju/taksonomiju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CA959-A492-44D1-8A03-D0B4D1C46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Dijagnostička valjanost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60A25-D293-4FC5-A2E5-100824757F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Broj grupa i pripadnost grupi su nam već poznate</a:t>
            </a:r>
          </a:p>
          <a:p>
            <a:r>
              <a:rPr lang="sr-Latn-RS" dirty="0" err="1"/>
              <a:t>Validiramo</a:t>
            </a:r>
            <a:r>
              <a:rPr lang="sr-Latn-RS" dirty="0"/>
              <a:t> neki drugi konstrukt koji bi trebalo da predviđa grupnu pripadnost</a:t>
            </a:r>
          </a:p>
        </p:txBody>
      </p:sp>
    </p:spTree>
    <p:extLst>
      <p:ext uri="{BB962C8B-B14F-4D97-AF65-F5344CB8AC3E}">
        <p14:creationId xmlns:p14="http://schemas.microsoft.com/office/powerpoint/2010/main" val="23163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Dijagnostika</a:t>
            </a:r>
            <a:endParaRPr lang="en-US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sr-Latn-RS" altLang="en-US" dirty="0"/>
              <a:t>Cilj </a:t>
            </a:r>
            <a:r>
              <a:rPr lang="it-IT" altLang="en-US" dirty="0"/>
              <a:t>d</a:t>
            </a:r>
            <a:r>
              <a:rPr lang="sr-Latn-RS" altLang="en-US" dirty="0"/>
              <a:t>ijagnostike, od</a:t>
            </a:r>
            <a:r>
              <a:rPr lang="it-IT" altLang="en-US" dirty="0"/>
              <a:t> automehanike do psihijatrije</a:t>
            </a:r>
            <a:r>
              <a:rPr lang="sr-Latn-RS" altLang="en-US" dirty="0"/>
              <a:t>,</a:t>
            </a:r>
            <a:r>
              <a:rPr lang="it-IT" altLang="en-US" dirty="0"/>
              <a:t> </a:t>
            </a:r>
            <a:r>
              <a:rPr lang="sr-Latn-RS" altLang="en-US" dirty="0"/>
              <a:t>jeste </a:t>
            </a:r>
            <a:r>
              <a:rPr lang="it-IT" altLang="en-US" dirty="0"/>
              <a:t>da otkrije razloge ili uzročnike problema</a:t>
            </a:r>
            <a:endParaRPr lang="en-US" altLang="en-US" dirty="0"/>
          </a:p>
          <a:p>
            <a:r>
              <a:rPr lang="it-IT" altLang="en-US" dirty="0"/>
              <a:t>Taksonomije duševnih oboljenja, same po sebi, ne garantuju da će biti utvrđeni uzročnici</a:t>
            </a:r>
            <a:endParaRPr lang="en-US" altLang="en-US" dirty="0"/>
          </a:p>
          <a:p>
            <a:r>
              <a:rPr lang="sr-Latn-RS" altLang="en-US" dirty="0"/>
              <a:t>T</a:t>
            </a:r>
            <a:r>
              <a:rPr lang="it-IT" altLang="en-US" dirty="0"/>
              <a:t>aksonomski sistemi kao što su dijagnoze, mogu jednog dana dovesti do otkrivanja uzročnika duševnih oboljenja, ali to sigurno neće biti samo na osnovu taksonomije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Dijagnostika i valjanost</a:t>
            </a:r>
            <a:endParaRPr lang="en-US" alt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Na koji način je dijagnostika povezana sa valjanošću?</a:t>
            </a:r>
          </a:p>
          <a:p>
            <a:r>
              <a:rPr lang="sr-Latn-CS" altLang="en-US" dirty="0"/>
              <a:t>Dijagnoza kao kriterijum valjanosti testa</a:t>
            </a:r>
          </a:p>
          <a:p>
            <a:r>
              <a:rPr lang="sr-Latn-CS" altLang="en-US" dirty="0"/>
              <a:t>Deluje logično da je dijagnoza ultimativni kriterijum valjanosti barem nekih testova</a:t>
            </a:r>
          </a:p>
          <a:p>
            <a:r>
              <a:rPr lang="sr-Latn-CS" altLang="en-US" dirty="0"/>
              <a:t>Ali, morala bi prvo da zadovolji sve one kriterijume kao i bilo koji drugi merni proces</a:t>
            </a:r>
          </a:p>
          <a:p>
            <a:r>
              <a:rPr lang="sr-Latn-CS" altLang="en-US" dirty="0"/>
              <a:t>Da bi se dijagnoza koristila kao kriterijum validnosti nekog testa, prvo je potrebno pokazati da je ona sama valjana (pouzdana, objektivna)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Dijagnostički kriterijumi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definišemo šta je poremećaj, a šta „normalno“ ponašanje?</a:t>
            </a:r>
          </a:p>
          <a:p>
            <a:r>
              <a:rPr lang="sr-Latn-RS" dirty="0"/>
              <a:t>Kojim kriterijumima se rukovodimo?</a:t>
            </a:r>
          </a:p>
          <a:p>
            <a:pPr lvl="1"/>
            <a:r>
              <a:rPr lang="sr-Latn-RS" dirty="0"/>
              <a:t>Subjektivni kriterijum</a:t>
            </a:r>
          </a:p>
          <a:p>
            <a:pPr lvl="1"/>
            <a:r>
              <a:rPr lang="sr-Latn-RS" dirty="0"/>
              <a:t>Socijalni kriterijum</a:t>
            </a:r>
          </a:p>
          <a:p>
            <a:pPr lvl="1"/>
            <a:r>
              <a:rPr lang="sr-Latn-RS" dirty="0"/>
              <a:t>Statistički kriterijum</a:t>
            </a:r>
          </a:p>
          <a:p>
            <a:pPr lvl="1"/>
            <a:r>
              <a:rPr lang="sr-Latn-RS" dirty="0"/>
              <a:t>Medicinski kriterijum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Nepouzdanost dijagnoze</a:t>
            </a:r>
            <a:endParaRPr lang="en-US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en-US" dirty="0"/>
              <a:t>Rosenhan </a:t>
            </a:r>
            <a:r>
              <a:rPr lang="sr-Latn-RS" altLang="en-US" dirty="0"/>
              <a:t>eksperiment </a:t>
            </a:r>
            <a:r>
              <a:rPr lang="it-IT" altLang="en-US" dirty="0"/>
              <a:t>(1972–1973)</a:t>
            </a:r>
            <a:endParaRPr lang="sr-Latn-RS" altLang="en-US" dirty="0"/>
          </a:p>
          <a:p>
            <a:r>
              <a:rPr lang="sr-Latn-RS" altLang="en-US" dirty="0"/>
              <a:t>Rosenhan i još 7 saradnika simulirali auditorne halucinacije kako bi bili primljeni u psihijatrijske ustanove</a:t>
            </a:r>
          </a:p>
          <a:p>
            <a:r>
              <a:rPr lang="sr-Latn-RS" altLang="en-US" dirty="0"/>
              <a:t>Nakon toga, ponašali se normalno, izjavljivali da se osećaju dobro i da više nemaju nikakve probleme</a:t>
            </a:r>
          </a:p>
          <a:p>
            <a:r>
              <a:rPr lang="sr-Latn-RS" altLang="en-US" dirty="0"/>
              <a:t>Svi bili primorani da piju antipsihotike i „priznaju“ da imaju mentalni poremećaj</a:t>
            </a:r>
          </a:p>
          <a:p>
            <a:r>
              <a:rPr lang="sr-Latn-RS" altLang="en-US" dirty="0"/>
              <a:t>Svima sem jednoj osobi dijagnoza pri otpuštanju iz bolnice bila „shizofrenija u remisiji“</a:t>
            </a:r>
          </a:p>
          <a:p>
            <a:r>
              <a:rPr lang="sr-Latn-RS" altLang="en-US" dirty="0"/>
              <a:t>Prosečno vreme u ustanovi – 19 dana</a:t>
            </a:r>
          </a:p>
        </p:txBody>
      </p:sp>
    </p:spTree>
    <p:extLst>
      <p:ext uri="{BB962C8B-B14F-4D97-AF65-F5344CB8AC3E}">
        <p14:creationId xmlns:p14="http://schemas.microsoft.com/office/powerpoint/2010/main" val="19664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Nepouzdanost dijagnoze</a:t>
            </a:r>
            <a:endParaRPr lang="en-US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altLang="en-US" dirty="0"/>
              <a:t>Rosenhan </a:t>
            </a:r>
            <a:r>
              <a:rPr lang="sr-Latn-RS" altLang="en-US" dirty="0"/>
              <a:t>eksperiment – druga faza </a:t>
            </a:r>
            <a:r>
              <a:rPr lang="it-IT" altLang="en-US" dirty="0"/>
              <a:t>(1972–1973)</a:t>
            </a:r>
            <a:endParaRPr lang="sr-Latn-RS" altLang="en-US" dirty="0"/>
          </a:p>
          <a:p>
            <a:r>
              <a:rPr lang="sr-Latn-RS" altLang="en-US" dirty="0"/>
              <a:t>Zaposleni u ustanovama su bili uvređeni i izazvali su Rosenhana da pošalje nove pacijente koje će oni uspešno identifikovati</a:t>
            </a:r>
          </a:p>
          <a:p>
            <a:r>
              <a:rPr lang="sr-Latn-RS" altLang="en-US" dirty="0"/>
              <a:t>Od 193 nova pacijenta u narednih tri meseca, osoblje je identifikovalo 41 „lažnog pacijenta“ i još 42 „potencijalno lažna“</a:t>
            </a:r>
          </a:p>
          <a:p>
            <a:r>
              <a:rPr lang="sr-Latn-RS" altLang="en-US" dirty="0"/>
              <a:t>Rosenhan zapravo nije poslao nikoga</a:t>
            </a:r>
          </a:p>
        </p:txBody>
      </p:sp>
    </p:spTree>
    <p:extLst>
      <p:ext uri="{BB962C8B-B14F-4D97-AF65-F5344CB8AC3E}">
        <p14:creationId xmlns:p14="http://schemas.microsoft.com/office/powerpoint/2010/main" val="14279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Nepouzdanost dijagnoze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sr-Latn-RS" dirty="0"/>
              <a:t>Rosenhanov eksperiment je veoma uzburkao javnost</a:t>
            </a:r>
          </a:p>
          <a:p>
            <a:r>
              <a:rPr lang="sr-Latn-RS" dirty="0"/>
              <a:t>Pojavile su se i ozbiljne kritike:</a:t>
            </a:r>
          </a:p>
          <a:p>
            <a:pPr lvl="1"/>
            <a:r>
              <a:rPr lang="sr-Latn-BA" dirty="0"/>
              <a:t>Kada bih popio četvrt </a:t>
            </a:r>
            <a:r>
              <a:rPr lang="sr-Latn-BA" dirty="0">
                <a:latin typeface="Calibri (Body)"/>
              </a:rPr>
              <a:t>litra </a:t>
            </a:r>
            <a:r>
              <a:rPr lang="vi-VN" dirty="0">
                <a:latin typeface="Calibri (Body)"/>
              </a:rPr>
              <a:t>krvi i, prikrivajući ono što sam uradio, do</a:t>
            </a:r>
            <a:r>
              <a:rPr lang="sr-Latn-BA" dirty="0">
                <a:latin typeface="Calibri (Body)"/>
              </a:rPr>
              <a:t>šao</a:t>
            </a:r>
            <a:r>
              <a:rPr lang="vi-VN" dirty="0">
                <a:latin typeface="Calibri (Body)"/>
              </a:rPr>
              <a:t> u hitnu službu bilo koje bolnice </a:t>
            </a:r>
            <a:r>
              <a:rPr lang="sr-Latn-BA" dirty="0">
                <a:latin typeface="Calibri (Body)"/>
              </a:rPr>
              <a:t>kao osoba </a:t>
            </a:r>
            <a:r>
              <a:rPr lang="vi-VN" dirty="0">
                <a:latin typeface="Calibri (Body)"/>
              </a:rPr>
              <a:t>koja povraća krv, ponašanje osoblja bi bilo prilično predvidljivo. Ako su me označili i tretirali kao da ima</a:t>
            </a:r>
            <a:r>
              <a:rPr lang="sr-Latn-RS" dirty="0">
                <a:latin typeface="Calibri (Body)"/>
              </a:rPr>
              <a:t>m</a:t>
            </a:r>
            <a:r>
              <a:rPr lang="vi-VN" dirty="0">
                <a:latin typeface="Calibri (Body)"/>
              </a:rPr>
              <a:t> krvareći peptički ulkus, </a:t>
            </a:r>
            <a:r>
              <a:rPr lang="sr-Latn-BA" dirty="0">
                <a:latin typeface="Calibri (Body)"/>
              </a:rPr>
              <a:t>da li</a:t>
            </a:r>
            <a:r>
              <a:rPr lang="vi-VN" dirty="0">
                <a:latin typeface="Calibri (Body)"/>
              </a:rPr>
              <a:t> bih mogao uverljivo</a:t>
            </a:r>
            <a:r>
              <a:rPr lang="sr-Latn-BA" dirty="0">
                <a:latin typeface="Calibri (Body)"/>
              </a:rPr>
              <a:t> da tvrdim da medicinska nauka ne ume da dijagnostikuje ovo stanje</a:t>
            </a:r>
            <a:r>
              <a:rPr lang="sr-Latn-RS" dirty="0">
                <a:latin typeface="Calibri (Body)"/>
              </a:rPr>
              <a:t>? (Kety, 1974; Spitzer, 1975)</a:t>
            </a:r>
          </a:p>
          <a:p>
            <a:r>
              <a:rPr lang="sr-Latn-RS" dirty="0"/>
              <a:t>Eksperiment je ipak doprineo tome da se veća pažnja posveti pouzdanosti dijagnoza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/>
              <a:t>Nepouzdanost dijagnoze</a:t>
            </a:r>
            <a:endParaRPr lang="en-US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Masserman</a:t>
            </a:r>
            <a:r>
              <a:rPr lang="en-US" altLang="en-US" dirty="0"/>
              <a:t> and Carmichael (1938)</a:t>
            </a:r>
            <a:r>
              <a:rPr lang="sr-Latn-RS" altLang="en-US" dirty="0"/>
              <a:t> –</a:t>
            </a:r>
            <a:r>
              <a:rPr lang="en-US" altLang="en-US" dirty="0"/>
              <a:t> </a:t>
            </a:r>
            <a:r>
              <a:rPr lang="sr-Latn-RS" altLang="en-US" dirty="0"/>
              <a:t>o</a:t>
            </a:r>
            <a:r>
              <a:rPr lang="en-US" altLang="en-US" dirty="0"/>
              <a:t>d 100 </a:t>
            </a:r>
            <a:r>
              <a:rPr lang="en-US" altLang="en-US" dirty="0" err="1"/>
              <a:t>pacijenata</a:t>
            </a:r>
            <a:r>
              <a:rPr lang="en-US" altLang="en-US" dirty="0"/>
              <a:t> 40% </a:t>
            </a:r>
            <a:r>
              <a:rPr lang="en-US" altLang="en-US" dirty="0" err="1"/>
              <a:t>zahtevalo</a:t>
            </a:r>
            <a:r>
              <a:rPr lang="en-US" altLang="en-US" dirty="0"/>
              <a:t> </a:t>
            </a:r>
            <a:r>
              <a:rPr lang="en-US" altLang="en-US" dirty="0" err="1"/>
              <a:t>novu</a:t>
            </a:r>
            <a:r>
              <a:rPr lang="en-US" altLang="en-US" dirty="0"/>
              <a:t> </a:t>
            </a:r>
            <a:r>
              <a:rPr lang="en-US" altLang="en-US" dirty="0" err="1"/>
              <a:t>dijagnozu</a:t>
            </a:r>
            <a:endParaRPr lang="en-US" altLang="en-US" dirty="0"/>
          </a:p>
          <a:p>
            <a:r>
              <a:rPr lang="sr-Latn-RS" altLang="en-US" dirty="0" err="1"/>
              <a:t>S</a:t>
            </a:r>
            <a:r>
              <a:rPr lang="en-US" altLang="en-US" dirty="0" err="1"/>
              <a:t>laganje</a:t>
            </a:r>
            <a:r>
              <a:rPr lang="en-US" altLang="en-US" dirty="0"/>
              <a:t> u </a:t>
            </a:r>
            <a:r>
              <a:rPr lang="en-US" altLang="en-US" dirty="0" err="1"/>
              <a:t>davanju</a:t>
            </a:r>
            <a:r>
              <a:rPr lang="en-US" altLang="en-US" dirty="0"/>
              <a:t> </a:t>
            </a:r>
            <a:r>
              <a:rPr lang="en-US" altLang="en-US" dirty="0" err="1"/>
              <a:t>dijagnoza</a:t>
            </a:r>
            <a:r>
              <a:rPr lang="en-US" altLang="en-US" dirty="0"/>
              <a:t> </a:t>
            </a:r>
            <a:r>
              <a:rPr lang="en-US" altLang="en-US" dirty="0" err="1"/>
              <a:t>između</a:t>
            </a:r>
            <a:r>
              <a:rPr lang="en-US" altLang="en-US" dirty="0"/>
              <a:t> 50 </a:t>
            </a:r>
            <a:r>
              <a:rPr lang="en-US" altLang="en-US" dirty="0" err="1"/>
              <a:t>i</a:t>
            </a:r>
            <a:r>
              <a:rPr lang="en-US" altLang="en-US" dirty="0"/>
              <a:t> 65%</a:t>
            </a:r>
            <a:r>
              <a:rPr lang="sr-Latn-RS" altLang="en-US" dirty="0"/>
              <a:t> (</a:t>
            </a:r>
            <a:r>
              <a:rPr lang="en-US" altLang="en-US" dirty="0"/>
              <a:t>Reich, et al.</a:t>
            </a:r>
            <a:r>
              <a:rPr lang="sr-Latn-RS" altLang="en-US" dirty="0"/>
              <a:t> </a:t>
            </a:r>
            <a:r>
              <a:rPr lang="en-US" altLang="en-US" dirty="0"/>
              <a:t>1987, Sandifer, et al.</a:t>
            </a:r>
            <a:r>
              <a:rPr lang="sr-Latn-RS" altLang="en-US" dirty="0"/>
              <a:t> </a:t>
            </a:r>
            <a:r>
              <a:rPr lang="en-US" altLang="en-US" dirty="0"/>
              <a:t>1964, Schmidt, et al.</a:t>
            </a:r>
            <a:r>
              <a:rPr lang="sr-Latn-RS" altLang="en-US" dirty="0"/>
              <a:t> </a:t>
            </a:r>
            <a:r>
              <a:rPr lang="en-US" altLang="en-US" dirty="0"/>
              <a:t>1956, Beck, et al.,</a:t>
            </a:r>
            <a:r>
              <a:rPr lang="sr-Latn-RS" altLang="en-US" dirty="0"/>
              <a:t> </a:t>
            </a:r>
            <a:r>
              <a:rPr lang="en-US" altLang="en-US" dirty="0"/>
              <a:t>1962, </a:t>
            </a:r>
            <a:r>
              <a:rPr lang="en-US" altLang="en-US" dirty="0" err="1"/>
              <a:t>Kreitman</a:t>
            </a:r>
            <a:r>
              <a:rPr lang="en-US" altLang="en-US" dirty="0"/>
              <a:t>, et al.</a:t>
            </a:r>
            <a:r>
              <a:rPr lang="sr-Latn-RS" altLang="en-US" dirty="0"/>
              <a:t> </a:t>
            </a:r>
            <a:r>
              <a:rPr lang="en-US" altLang="en-US" dirty="0"/>
              <a:t>1961, Spitzer and Fleiss </a:t>
            </a:r>
            <a:r>
              <a:rPr lang="sr-Latn-RS" altLang="en-US" dirty="0"/>
              <a:t> </a:t>
            </a:r>
            <a:r>
              <a:rPr lang="en-US" altLang="en-US" dirty="0"/>
              <a:t>1974</a:t>
            </a:r>
            <a:r>
              <a:rPr lang="sr-Latn-RS" altLang="en-US" dirty="0"/>
              <a:t>)</a:t>
            </a:r>
          </a:p>
          <a:p>
            <a:r>
              <a:rPr lang="en-US" altLang="en-US" dirty="0" err="1"/>
              <a:t>Nakon</a:t>
            </a:r>
            <a:r>
              <a:rPr lang="en-US" altLang="en-US" dirty="0"/>
              <a:t> </a:t>
            </a:r>
            <a:r>
              <a:rPr lang="en-US" altLang="en-US" dirty="0" err="1"/>
              <a:t>uvođenja</a:t>
            </a:r>
            <a:r>
              <a:rPr lang="en-US" altLang="en-US" dirty="0"/>
              <a:t> DSM III </a:t>
            </a:r>
            <a:r>
              <a:rPr lang="en-US" altLang="en-US" dirty="0" err="1"/>
              <a:t>i</a:t>
            </a:r>
            <a:r>
              <a:rPr lang="en-US" altLang="en-US" dirty="0"/>
              <a:t> IV </a:t>
            </a:r>
            <a:r>
              <a:rPr lang="en-US" altLang="en-US" dirty="0" err="1"/>
              <a:t>slaganje</a:t>
            </a:r>
            <a:r>
              <a:rPr lang="en-US" altLang="en-US" dirty="0"/>
              <a:t> je </a:t>
            </a:r>
            <a:r>
              <a:rPr lang="en-US" altLang="en-US" dirty="0" err="1"/>
              <a:t>povećano</a:t>
            </a:r>
            <a:r>
              <a:rPr lang="en-US" altLang="en-US" dirty="0"/>
              <a:t> do .7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/>
              <a:t>Nepouzdanost dijagnoze</a:t>
            </a:r>
            <a:endParaRPr lang="en-US" alt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/>
              <a:t>Zbog čega postoji ovako veliko neslaganje u postavljanju dijagnoze?</a:t>
            </a:r>
          </a:p>
          <a:p>
            <a:r>
              <a:rPr lang="hr-HR" altLang="en-US" dirty="0"/>
              <a:t>Istog pacijenta procenjuju dva iskusna kliničara, a zatim upoređuju dijagnoze (Ward et al., 1962)</a:t>
            </a:r>
          </a:p>
          <a:p>
            <a:r>
              <a:rPr lang="hr-HR" altLang="en-US" dirty="0"/>
              <a:t>Izvori neslaganja: </a:t>
            </a:r>
          </a:p>
          <a:p>
            <a:pPr lvl="1"/>
            <a:r>
              <a:rPr lang="hr-HR" altLang="en-US" dirty="0"/>
              <a:t>pacijent (5%),</a:t>
            </a:r>
            <a:endParaRPr lang="en-US" altLang="en-US" dirty="0"/>
          </a:p>
          <a:p>
            <a:pPr lvl="1"/>
            <a:r>
              <a:rPr lang="hr-HR" altLang="en-US" dirty="0"/>
              <a:t>kliničar (32,5%), i</a:t>
            </a:r>
            <a:endParaRPr lang="en-US" altLang="en-US" dirty="0"/>
          </a:p>
          <a:p>
            <a:pPr lvl="1"/>
            <a:r>
              <a:rPr lang="hr-HR" altLang="en-US" dirty="0"/>
              <a:t>neadekvatnost nomenklature (62,5%)</a:t>
            </a:r>
          </a:p>
          <a:p>
            <a:r>
              <a:rPr lang="hr-HR" altLang="en-US" dirty="0"/>
              <a:t>Aboraya et al. (2006) analiziraju izvore neslaganja koji potiču od pacijenta i kliničara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Izvori neslaganja – pacijent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/>
              <a:t>Primarni izvor u pogledu pacijenta je pacijentovo stanje:</a:t>
            </a:r>
          </a:p>
          <a:p>
            <a:pPr lvl="1"/>
            <a:r>
              <a:rPr lang="hr-HR" altLang="en-US" dirty="0"/>
              <a:t>Zaboravljanje važne informacije zbog anksioznosti</a:t>
            </a:r>
            <a:endParaRPr lang="en-US" altLang="en-US" dirty="0"/>
          </a:p>
          <a:p>
            <a:pPr lvl="1"/>
            <a:r>
              <a:rPr lang="hr-HR" altLang="en-US" dirty="0"/>
              <a:t>Slaba koncentracija ili loše pamćenje</a:t>
            </a:r>
            <a:endParaRPr lang="en-US" altLang="en-US" dirty="0"/>
          </a:p>
          <a:p>
            <a:pPr lvl="1"/>
            <a:r>
              <a:rPr lang="hr-HR" altLang="en-US" dirty="0"/>
              <a:t>Ne mogu dati bilo kakve korisne informacije zbog psihoze</a:t>
            </a:r>
            <a:endParaRPr lang="en-US" altLang="en-US" dirty="0"/>
          </a:p>
          <a:p>
            <a:pPr lvl="1"/>
            <a:r>
              <a:rPr lang="hr-HR" altLang="en-US" dirty="0"/>
              <a:t>Stid, poricanje, strah od pravnih posledica</a:t>
            </a:r>
            <a:endParaRPr lang="en-US" altLang="en-US" dirty="0"/>
          </a:p>
          <a:p>
            <a:pPr lvl="1"/>
            <a:r>
              <a:rPr lang="hr-HR" altLang="en-US" dirty="0"/>
              <a:t>Težnja da se dobiju ili izbegnu određeni tretmani</a:t>
            </a:r>
            <a:endParaRPr lang="en-US" altLang="en-US" dirty="0"/>
          </a:p>
          <a:p>
            <a:pPr lvl="1"/>
            <a:r>
              <a:rPr lang="hr-HR" altLang="en-US" dirty="0"/>
              <a:t>Drugi razlozi zbog kojih se manipuliše kliničarem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Izvori neslaganja – pacijent</a:t>
            </a:r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K</a:t>
            </a:r>
            <a:r>
              <a:rPr lang="fr-FR" altLang="en-US" dirty="0" err="1"/>
              <a:t>ori</a:t>
            </a:r>
            <a:r>
              <a:rPr lang="hr-HR" altLang="en-US" dirty="0"/>
              <a:t>š</a:t>
            </a:r>
            <a:r>
              <a:rPr lang="sr-Latn-RS" altLang="en-US" dirty="0" err="1"/>
              <a:t>ć</a:t>
            </a:r>
            <a:r>
              <a:rPr lang="fr-FR" altLang="en-US" dirty="0" err="1"/>
              <a:t>enje</a:t>
            </a:r>
            <a:r>
              <a:rPr lang="fr-FR" altLang="en-US" dirty="0"/>
              <a:t> </a:t>
            </a:r>
            <a:r>
              <a:rPr lang="fr-FR" altLang="en-US" dirty="0" err="1"/>
              <a:t>posrednih</a:t>
            </a:r>
            <a:r>
              <a:rPr lang="fr-FR" altLang="en-US" dirty="0"/>
              <a:t> </a:t>
            </a:r>
            <a:r>
              <a:rPr lang="fr-FR" altLang="en-US" dirty="0" err="1"/>
              <a:t>informacija</a:t>
            </a:r>
            <a:r>
              <a:rPr lang="sr-Latn-RS" altLang="en-US" dirty="0"/>
              <a:t> kao izvor neslaganja:</a:t>
            </a:r>
          </a:p>
          <a:p>
            <a:pPr lvl="1"/>
            <a:r>
              <a:rPr lang="fr-FR" altLang="en-US" dirty="0" err="1"/>
              <a:t>Za</a:t>
            </a:r>
            <a:r>
              <a:rPr lang="fr-FR" altLang="en-US" dirty="0"/>
              <a:t> </a:t>
            </a:r>
            <a:r>
              <a:rPr lang="fr-FR" altLang="en-US" dirty="0" err="1"/>
              <a:t>pacijente</a:t>
            </a:r>
            <a:r>
              <a:rPr lang="fr-FR" altLang="en-US" dirty="0"/>
              <a:t> </a:t>
            </a:r>
            <a:r>
              <a:rPr lang="fr-FR" altLang="en-US" dirty="0" err="1"/>
              <a:t>koji</a:t>
            </a:r>
            <a:r>
              <a:rPr lang="fr-FR" altLang="en-US" dirty="0"/>
              <a:t> </a:t>
            </a:r>
            <a:r>
              <a:rPr lang="fr-FR" altLang="en-US" dirty="0" err="1"/>
              <a:t>nisu</a:t>
            </a:r>
            <a:r>
              <a:rPr lang="fr-FR" altLang="en-US" dirty="0"/>
              <a:t> u </a:t>
            </a:r>
            <a:r>
              <a:rPr lang="fr-FR" altLang="en-US" dirty="0" err="1"/>
              <a:t>stanju</a:t>
            </a:r>
            <a:r>
              <a:rPr lang="fr-FR" altLang="en-US" dirty="0"/>
              <a:t> </a:t>
            </a:r>
            <a:r>
              <a:rPr lang="fr-FR" altLang="en-US" dirty="0" err="1"/>
              <a:t>ili</a:t>
            </a:r>
            <a:r>
              <a:rPr lang="fr-FR" altLang="en-US" dirty="0"/>
              <a:t> ne </a:t>
            </a:r>
            <a:r>
              <a:rPr lang="hr-HR" altLang="en-US" dirty="0"/>
              <a:t>ž</a:t>
            </a:r>
            <a:r>
              <a:rPr lang="fr-FR" altLang="en-US" dirty="0" err="1"/>
              <a:t>ele</a:t>
            </a:r>
            <a:r>
              <a:rPr lang="fr-FR" altLang="en-US" dirty="0"/>
              <a:t> da </a:t>
            </a:r>
            <a:r>
              <a:rPr lang="fr-FR" altLang="en-US" dirty="0" err="1"/>
              <a:t>pru</a:t>
            </a:r>
            <a:r>
              <a:rPr lang="hr-HR" altLang="en-US" dirty="0"/>
              <a:t>ž</a:t>
            </a:r>
            <a:r>
              <a:rPr lang="fr-FR" altLang="en-US" dirty="0"/>
              <a:t>e </a:t>
            </a:r>
            <a:r>
              <a:rPr lang="fr-FR" altLang="en-US" dirty="0" err="1"/>
              <a:t>pouzdane</a:t>
            </a:r>
            <a:r>
              <a:rPr lang="fr-FR" altLang="en-US" dirty="0"/>
              <a:t> </a:t>
            </a:r>
            <a:r>
              <a:rPr lang="fr-FR" altLang="en-US" dirty="0" err="1"/>
              <a:t>informacije</a:t>
            </a:r>
            <a:r>
              <a:rPr lang="sr-Latn-RS" altLang="en-US" dirty="0"/>
              <a:t> kliničar mora pribeći informacijama od bliskih drugih</a:t>
            </a:r>
          </a:p>
          <a:p>
            <a:pPr lvl="1"/>
            <a:r>
              <a:rPr lang="sr-Latn-RS" altLang="en-US" dirty="0"/>
              <a:t>Ove informacije ne moraju biti tačne</a:t>
            </a:r>
            <a:endParaRPr lang="en-US" altLang="en-US" dirty="0"/>
          </a:p>
          <a:p>
            <a:pPr lvl="1"/>
            <a:r>
              <a:rPr lang="sr-Latn-RS" altLang="en-US" dirty="0"/>
              <a:t>Ekstremni primer – </a:t>
            </a:r>
            <a:r>
              <a:rPr lang="en-US" altLang="en-US" dirty="0"/>
              <a:t>Munchausen </a:t>
            </a:r>
            <a:r>
              <a:rPr lang="sr-Latn-RS" altLang="en-US" dirty="0"/>
              <a:t>by proxy </a:t>
            </a:r>
            <a:r>
              <a:rPr lang="en-US" altLang="en-US" dirty="0" err="1"/>
              <a:t>sindrom</a:t>
            </a:r>
            <a:endParaRPr lang="sr-Latn-RS" altLang="en-US" dirty="0"/>
          </a:p>
          <a:p>
            <a:pPr lvl="1"/>
            <a:r>
              <a:rPr lang="sr-Latn-RS" altLang="en-US" dirty="0"/>
              <a:t>Validnost informacija koju daje </a:t>
            </a:r>
            <a:r>
              <a:rPr lang="fr-FR" altLang="en-US" dirty="0" err="1"/>
              <a:t>porodic</a:t>
            </a:r>
            <a:r>
              <a:rPr lang="sr-Latn-RS" altLang="en-US" dirty="0"/>
              <a:t>a</a:t>
            </a:r>
            <a:r>
              <a:rPr lang="fr-FR" altLang="en-US" dirty="0"/>
              <a:t> </a:t>
            </a:r>
            <a:r>
              <a:rPr lang="fr-FR" altLang="en-US" dirty="0" err="1"/>
              <a:t>zavisi</a:t>
            </a:r>
            <a:r>
              <a:rPr lang="fr-FR" altLang="en-US" dirty="0"/>
              <a:t> </a:t>
            </a:r>
            <a:r>
              <a:rPr lang="sr-Latn-RS" altLang="en-US" dirty="0"/>
              <a:t>i </a:t>
            </a:r>
            <a:r>
              <a:rPr lang="fr-FR" altLang="en-US" dirty="0"/>
              <a:t>o</a:t>
            </a:r>
            <a:r>
              <a:rPr lang="sr-Latn-RS" altLang="en-US" dirty="0"/>
              <a:t>d</a:t>
            </a:r>
            <a:r>
              <a:rPr lang="fr-FR" altLang="en-US" dirty="0"/>
              <a:t> to</a:t>
            </a:r>
            <a:r>
              <a:rPr lang="sr-Latn-RS" altLang="en-US" dirty="0"/>
              <a:t>ga</a:t>
            </a:r>
            <a:r>
              <a:rPr lang="fr-FR" altLang="en-US" dirty="0"/>
              <a:t> da li </a:t>
            </a:r>
            <a:r>
              <a:rPr lang="fr-FR" altLang="en-US" dirty="0" err="1"/>
              <a:t>oni</a:t>
            </a:r>
            <a:r>
              <a:rPr lang="fr-FR" altLang="en-US" dirty="0"/>
              <a:t> </a:t>
            </a:r>
            <a:r>
              <a:rPr lang="fr-FR" altLang="en-US" dirty="0" err="1"/>
              <a:t>imaju</a:t>
            </a:r>
            <a:r>
              <a:rPr lang="fr-FR" altLang="en-US" dirty="0"/>
              <a:t> </a:t>
            </a:r>
            <a:r>
              <a:rPr lang="fr-FR" altLang="en-US" dirty="0" err="1"/>
              <a:t>primarnu</a:t>
            </a:r>
            <a:r>
              <a:rPr lang="fr-FR" altLang="en-US" dirty="0"/>
              <a:t> </a:t>
            </a:r>
            <a:r>
              <a:rPr lang="fr-FR" altLang="en-US" dirty="0" err="1"/>
              <a:t>ili</a:t>
            </a:r>
            <a:r>
              <a:rPr lang="fr-FR" altLang="en-US" dirty="0"/>
              <a:t> </a:t>
            </a:r>
            <a:r>
              <a:rPr lang="fr-FR" altLang="en-US" dirty="0" err="1"/>
              <a:t>sekundarnu</a:t>
            </a:r>
            <a:r>
              <a:rPr lang="fr-FR" altLang="en-US" dirty="0"/>
              <a:t> </a:t>
            </a:r>
            <a:r>
              <a:rPr lang="fr-FR" altLang="en-US" dirty="0" err="1"/>
              <a:t>ulogu</a:t>
            </a:r>
            <a:r>
              <a:rPr lang="fr-FR" altLang="en-US" dirty="0"/>
              <a:t> u </a:t>
            </a:r>
            <a:r>
              <a:rPr lang="fr-FR" altLang="en-US" dirty="0" err="1"/>
              <a:t>brizi</a:t>
            </a:r>
            <a:r>
              <a:rPr lang="fr-FR" altLang="en-US" dirty="0"/>
              <a:t> o </a:t>
            </a:r>
            <a:r>
              <a:rPr lang="fr-FR" altLang="en-US" dirty="0" err="1"/>
              <a:t>pacijent</a:t>
            </a:r>
            <a:r>
              <a:rPr lang="sr-Latn-RS" altLang="en-US" dirty="0"/>
              <a:t>u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Izvori neslaganja – pacijent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Netipična klinička slika:</a:t>
            </a:r>
          </a:p>
          <a:p>
            <a:pPr lvl="1"/>
            <a:r>
              <a:rPr lang="sr-Latn-RS" altLang="en-US" dirty="0"/>
              <a:t>Npr.</a:t>
            </a:r>
            <a:r>
              <a:rPr lang="hr-HR" altLang="en-US" dirty="0"/>
              <a:t> </a:t>
            </a:r>
            <a:r>
              <a:rPr lang="fr-FR" altLang="en-US" dirty="0" err="1"/>
              <a:t>bolesnik</a:t>
            </a:r>
            <a:r>
              <a:rPr lang="fr-FR" altLang="en-US" dirty="0"/>
              <a:t> s </a:t>
            </a:r>
            <a:r>
              <a:rPr lang="fr-FR" altLang="en-US" dirty="0" err="1"/>
              <a:t>depresivn</a:t>
            </a:r>
            <a:r>
              <a:rPr lang="sr-Latn-RS" altLang="en-US" dirty="0"/>
              <a:t>om</a:t>
            </a:r>
            <a:r>
              <a:rPr lang="fr-FR" altLang="en-US" dirty="0"/>
              <a:t> </a:t>
            </a:r>
            <a:r>
              <a:rPr lang="fr-FR" altLang="en-US" dirty="0" err="1"/>
              <a:t>epizod</a:t>
            </a:r>
            <a:r>
              <a:rPr lang="sr-Latn-RS" altLang="en-US" dirty="0"/>
              <a:t>om</a:t>
            </a:r>
            <a:r>
              <a:rPr lang="fr-FR" altLang="en-US" dirty="0"/>
              <a:t> </a:t>
            </a:r>
            <a:r>
              <a:rPr lang="fr-FR" altLang="en-US" dirty="0" err="1"/>
              <a:t>treba</a:t>
            </a:r>
            <a:r>
              <a:rPr lang="fr-FR" altLang="en-US" dirty="0"/>
              <a:t> </a:t>
            </a:r>
            <a:r>
              <a:rPr lang="sr-Latn-RS" altLang="en-US" dirty="0"/>
              <a:t>da pokazuje </a:t>
            </a:r>
            <a:r>
              <a:rPr lang="fr-FR" altLang="en-US" dirty="0" err="1"/>
              <a:t>najmanje</a:t>
            </a:r>
            <a:r>
              <a:rPr lang="fr-FR" altLang="en-US" dirty="0"/>
              <a:t> </a:t>
            </a:r>
            <a:r>
              <a:rPr lang="fr-FR" altLang="en-US" dirty="0" err="1"/>
              <a:t>dve</a:t>
            </a:r>
            <a:r>
              <a:rPr lang="fr-FR" altLang="en-US" dirty="0"/>
              <a:t> </a:t>
            </a:r>
            <a:r>
              <a:rPr lang="fr-FR" altLang="en-US" dirty="0" err="1"/>
              <a:t>nedelje</a:t>
            </a:r>
            <a:r>
              <a:rPr lang="fr-FR" altLang="en-US" dirty="0"/>
              <a:t> </a:t>
            </a:r>
            <a:r>
              <a:rPr lang="fr-FR" altLang="en-US" dirty="0" err="1"/>
              <a:t>depresivnog</a:t>
            </a:r>
            <a:r>
              <a:rPr lang="fr-FR" altLang="en-US" dirty="0"/>
              <a:t> </a:t>
            </a:r>
            <a:r>
              <a:rPr lang="fr-FR" altLang="en-US" dirty="0" err="1"/>
              <a:t>raspolo</a:t>
            </a:r>
            <a:r>
              <a:rPr lang="hr-HR" altLang="en-US" dirty="0"/>
              <a:t>ž</a:t>
            </a:r>
            <a:r>
              <a:rPr lang="fr-FR" altLang="en-US" dirty="0" err="1"/>
              <a:t>enja</a:t>
            </a:r>
            <a:r>
              <a:rPr lang="fr-FR" altLang="en-US" dirty="0"/>
              <a:t> </a:t>
            </a:r>
            <a:r>
              <a:rPr lang="fr-FR" altLang="en-US" dirty="0" err="1"/>
              <a:t>ili</a:t>
            </a:r>
            <a:r>
              <a:rPr lang="fr-FR" altLang="en-US" dirty="0"/>
              <a:t> </a:t>
            </a:r>
            <a:r>
              <a:rPr lang="fr-FR" altLang="en-US" dirty="0" err="1"/>
              <a:t>anhedoni</a:t>
            </a:r>
            <a:r>
              <a:rPr lang="sr-Latn-RS" altLang="en-US" dirty="0"/>
              <a:t>ju</a:t>
            </a:r>
            <a:r>
              <a:rPr lang="fr-FR" altLang="en-US" dirty="0"/>
              <a:t> i </a:t>
            </a:r>
            <a:r>
              <a:rPr lang="hr-HR" altLang="en-US" dirty="0"/>
              <a:t>č</a:t>
            </a:r>
            <a:r>
              <a:rPr lang="fr-FR" altLang="en-US" dirty="0" err="1"/>
              <a:t>etiri</a:t>
            </a:r>
            <a:r>
              <a:rPr lang="fr-FR" altLang="en-US" dirty="0"/>
              <a:t> </a:t>
            </a:r>
            <a:r>
              <a:rPr lang="fr-FR" altLang="en-US" dirty="0" err="1"/>
              <a:t>od</a:t>
            </a:r>
            <a:r>
              <a:rPr lang="fr-FR" altLang="en-US" dirty="0"/>
              <a:t> </a:t>
            </a:r>
            <a:r>
              <a:rPr lang="fr-FR" altLang="en-US" dirty="0" err="1"/>
              <a:t>slede</a:t>
            </a:r>
            <a:r>
              <a:rPr lang="hr-HR" altLang="en-US" dirty="0"/>
              <a:t>ć</a:t>
            </a:r>
            <a:r>
              <a:rPr lang="fr-FR" altLang="en-US" dirty="0" err="1"/>
              <a:t>ih</a:t>
            </a:r>
            <a:r>
              <a:rPr lang="fr-FR" altLang="en-US" dirty="0"/>
              <a:t> </a:t>
            </a:r>
            <a:r>
              <a:rPr lang="fr-FR" altLang="en-US" dirty="0" err="1"/>
              <a:t>simptoma</a:t>
            </a:r>
            <a:r>
              <a:rPr lang="hr-HR" altLang="en-US" dirty="0"/>
              <a:t>: </a:t>
            </a:r>
            <a:r>
              <a:rPr lang="fr-FR" altLang="en-US" dirty="0" err="1"/>
              <a:t>gubitak</a:t>
            </a:r>
            <a:r>
              <a:rPr lang="fr-FR" altLang="en-US" dirty="0"/>
              <a:t> te</a:t>
            </a:r>
            <a:r>
              <a:rPr lang="hr-HR" altLang="en-US" dirty="0"/>
              <a:t>ž</a:t>
            </a:r>
            <a:r>
              <a:rPr lang="fr-FR" altLang="en-US" dirty="0" err="1"/>
              <a:t>ine</a:t>
            </a:r>
            <a:r>
              <a:rPr lang="hr-HR" altLang="en-US" dirty="0"/>
              <a:t>, </a:t>
            </a:r>
            <a:r>
              <a:rPr lang="fr-FR" altLang="en-US" dirty="0" err="1"/>
              <a:t>nesanica</a:t>
            </a:r>
            <a:r>
              <a:rPr lang="fr-FR" altLang="en-US" dirty="0"/>
              <a:t> </a:t>
            </a:r>
            <a:r>
              <a:rPr lang="fr-FR" altLang="en-US" dirty="0" err="1"/>
              <a:t>ili</a:t>
            </a:r>
            <a:r>
              <a:rPr lang="fr-FR" altLang="en-US" dirty="0"/>
              <a:t> h</a:t>
            </a:r>
            <a:r>
              <a:rPr lang="sr-Latn-RS" altLang="en-US" dirty="0"/>
              <a:t>i</a:t>
            </a:r>
            <a:r>
              <a:rPr lang="fr-FR" altLang="en-US" dirty="0" err="1"/>
              <a:t>persomni</a:t>
            </a:r>
            <a:r>
              <a:rPr lang="sr-Latn-RS" altLang="en-US" dirty="0"/>
              <a:t>j</a:t>
            </a:r>
            <a:r>
              <a:rPr lang="fr-FR" altLang="en-US" dirty="0"/>
              <a:t>a</a:t>
            </a:r>
            <a:r>
              <a:rPr lang="hr-HR" altLang="en-US" dirty="0"/>
              <a:t>, </a:t>
            </a:r>
            <a:r>
              <a:rPr lang="fr-FR" altLang="en-US" dirty="0" err="1"/>
              <a:t>umor</a:t>
            </a:r>
            <a:r>
              <a:rPr lang="hr-HR" altLang="en-US" dirty="0"/>
              <a:t>, </a:t>
            </a:r>
            <a:r>
              <a:rPr lang="fr-FR" altLang="en-US" dirty="0"/>
              <a:t>ose</a:t>
            </a:r>
            <a:r>
              <a:rPr lang="hr-HR" altLang="en-US" dirty="0"/>
              <a:t>ć</a:t>
            </a:r>
            <a:r>
              <a:rPr lang="fr-FR" altLang="en-US" dirty="0" err="1"/>
              <a:t>aj</a:t>
            </a:r>
            <a:r>
              <a:rPr lang="fr-FR" altLang="en-US" dirty="0"/>
              <a:t> </a:t>
            </a:r>
            <a:r>
              <a:rPr lang="fr-FR" altLang="en-US" dirty="0" err="1"/>
              <a:t>bezvrednosti</a:t>
            </a:r>
            <a:r>
              <a:rPr lang="fr-FR" altLang="en-US" dirty="0"/>
              <a:t> </a:t>
            </a:r>
            <a:r>
              <a:rPr lang="fr-FR" altLang="en-US" dirty="0" err="1"/>
              <a:t>ili</a:t>
            </a:r>
            <a:r>
              <a:rPr lang="fr-FR" altLang="en-US" dirty="0"/>
              <a:t> </a:t>
            </a:r>
            <a:r>
              <a:rPr lang="fr-FR" altLang="en-US" dirty="0" err="1"/>
              <a:t>krivice</a:t>
            </a:r>
            <a:r>
              <a:rPr lang="hr-HR" altLang="en-US" dirty="0"/>
              <a:t>, </a:t>
            </a:r>
            <a:r>
              <a:rPr lang="fr-FR" altLang="en-US" dirty="0" err="1"/>
              <a:t>slab</a:t>
            </a:r>
            <a:r>
              <a:rPr lang="sr-Latn-RS" altLang="en-US" dirty="0"/>
              <a:t>a</a:t>
            </a:r>
            <a:r>
              <a:rPr lang="fr-FR" altLang="en-US" dirty="0"/>
              <a:t> </a:t>
            </a:r>
            <a:r>
              <a:rPr lang="fr-FR" altLang="en-US" dirty="0" err="1"/>
              <a:t>koncentracij</a:t>
            </a:r>
            <a:r>
              <a:rPr lang="sr-Latn-RS" altLang="en-US" dirty="0"/>
              <a:t>a</a:t>
            </a:r>
            <a:r>
              <a:rPr lang="hr-HR" altLang="en-US" dirty="0"/>
              <a:t> </a:t>
            </a:r>
            <a:r>
              <a:rPr lang="fr-FR" altLang="en-US" dirty="0"/>
              <a:t>i </a:t>
            </a:r>
            <a:r>
              <a:rPr lang="fr-FR" altLang="en-US" dirty="0" err="1"/>
              <a:t>suicidalne</a:t>
            </a:r>
            <a:r>
              <a:rPr lang="fr-FR" altLang="en-US" dirty="0"/>
              <a:t> </a:t>
            </a:r>
            <a:r>
              <a:rPr lang="fr-FR" altLang="en-US" dirty="0" err="1"/>
              <a:t>misli</a:t>
            </a:r>
            <a:endParaRPr lang="hr-HR" altLang="en-US" dirty="0"/>
          </a:p>
          <a:p>
            <a:pPr lvl="1"/>
            <a:r>
              <a:rPr lang="hr-HR" altLang="en-US" dirty="0"/>
              <a:t>Moguće je da ispitanik bude jako bolestan pa da ne dobije dijagnozu</a:t>
            </a:r>
          </a:p>
          <a:p>
            <a:pPr lvl="1"/>
            <a:r>
              <a:rPr lang="hr-HR" altLang="en-US" dirty="0"/>
              <a:t>Ovo je zapravo faktor nomenklature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Izvori neslaganja – kliničar</a:t>
            </a:r>
            <a:endParaRPr lang="en-US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Intervju kao izvor neslaganja:</a:t>
            </a:r>
          </a:p>
          <a:p>
            <a:pPr lvl="1"/>
            <a:r>
              <a:rPr lang="sr-Latn-RS" altLang="en-US" dirty="0"/>
              <a:t>Veština intervjua podrazumeva </a:t>
            </a:r>
            <a:r>
              <a:rPr lang="de-DE" altLang="en-US" dirty="0"/>
              <a:t>da </a:t>
            </a:r>
            <a:r>
              <a:rPr lang="sr-Latn-CS" altLang="en-US" dirty="0"/>
              <a:t>se </a:t>
            </a:r>
            <a:r>
              <a:rPr lang="de-DE" altLang="en-US" dirty="0"/>
              <a:t>pacijent</a:t>
            </a:r>
            <a:r>
              <a:rPr lang="sr-Latn-CS" altLang="en-US" dirty="0"/>
              <a:t>i</a:t>
            </a:r>
            <a:r>
              <a:rPr lang="de-DE" altLang="en-US" dirty="0"/>
              <a:t> osjeća</a:t>
            </a:r>
            <a:r>
              <a:rPr lang="sr-Latn-CS" altLang="en-US" dirty="0"/>
              <a:t>ju</a:t>
            </a:r>
            <a:r>
              <a:rPr lang="de-DE" altLang="en-US" dirty="0"/>
              <a:t> dovoljno </a:t>
            </a:r>
            <a:r>
              <a:rPr lang="sr-Latn-RS" altLang="en-US" dirty="0"/>
              <a:t>ugodno </a:t>
            </a:r>
            <a:r>
              <a:rPr lang="de-DE" altLang="en-US" dirty="0"/>
              <a:t>da daju informacije</a:t>
            </a:r>
            <a:endParaRPr lang="sr-Latn-RS" altLang="en-US" dirty="0"/>
          </a:p>
          <a:p>
            <a:pPr lvl="1"/>
            <a:r>
              <a:rPr lang="de-DE" altLang="en-US" dirty="0"/>
              <a:t>Kliničar u praksi razvija vlastiti stil intervjua</a:t>
            </a:r>
            <a:r>
              <a:rPr lang="sr-Latn-RS" altLang="en-US" dirty="0"/>
              <a:t>, ali v</a:t>
            </a:r>
            <a:r>
              <a:rPr lang="de-DE" altLang="en-US" dirty="0"/>
              <a:t>ećina </a:t>
            </a:r>
            <a:r>
              <a:rPr lang="sr-Latn-RS" altLang="en-US" dirty="0"/>
              <a:t>njih </a:t>
            </a:r>
            <a:r>
              <a:rPr lang="de-DE" altLang="en-US" dirty="0"/>
              <a:t>kori</a:t>
            </a:r>
            <a:r>
              <a:rPr lang="sr-Latn-RS" altLang="en-US" dirty="0"/>
              <a:t>sti</a:t>
            </a:r>
            <a:r>
              <a:rPr lang="sr-Latn-CS" altLang="en-US" dirty="0"/>
              <a:t> nestrukturisani</a:t>
            </a:r>
            <a:r>
              <a:rPr lang="de-DE" altLang="en-US" dirty="0"/>
              <a:t> intervju u </a:t>
            </a:r>
            <a:r>
              <a:rPr lang="de-DE" altLang="en-US" dirty="0" err="1"/>
              <a:t>ruti</a:t>
            </a:r>
            <a:r>
              <a:rPr lang="sr-Latn-RS" altLang="en-US" dirty="0"/>
              <a:t>n</a:t>
            </a:r>
            <a:r>
              <a:rPr lang="sr-Latn-CS" altLang="en-US" dirty="0" err="1"/>
              <a:t>skoj</a:t>
            </a:r>
            <a:r>
              <a:rPr lang="de-DE" altLang="en-US" dirty="0"/>
              <a:t> psihijatrijsko</a:t>
            </a:r>
            <a:r>
              <a:rPr lang="sr-Latn-CS" altLang="en-US" dirty="0"/>
              <a:t>j dijagnostici</a:t>
            </a:r>
          </a:p>
          <a:p>
            <a:pPr lvl="1"/>
            <a:r>
              <a:rPr lang="sr-Latn-RS" altLang="en-US" dirty="0"/>
              <a:t>N</a:t>
            </a:r>
            <a:r>
              <a:rPr lang="de-DE" altLang="en-US" dirty="0"/>
              <a:t>estrukturi</a:t>
            </a:r>
            <a:r>
              <a:rPr lang="sr-Latn-CS" altLang="en-US" dirty="0"/>
              <a:t>s</a:t>
            </a:r>
            <a:r>
              <a:rPr lang="de-DE" altLang="en-US" dirty="0"/>
              <a:t>ani intervju povećava </a:t>
            </a:r>
            <a:r>
              <a:rPr lang="sr-Latn-RS" altLang="en-US" dirty="0"/>
              <a:t>nepouzdanost dijagnoze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5103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Izvori neslaganja – kliničar</a:t>
            </a:r>
            <a:endParaRPr lang="en-US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N</a:t>
            </a:r>
            <a:r>
              <a:rPr lang="de-DE" altLang="en-US" dirty="0"/>
              <a:t>estrukturi</a:t>
            </a:r>
            <a:r>
              <a:rPr lang="sr-Latn-CS" altLang="en-US" dirty="0"/>
              <a:t>s</a:t>
            </a:r>
            <a:r>
              <a:rPr lang="de-DE" altLang="en-US" dirty="0"/>
              <a:t>ani intervju povećava </a:t>
            </a:r>
            <a:r>
              <a:rPr lang="sr-Latn-RS" altLang="en-US" dirty="0"/>
              <a:t>nepouzdanost dijagnoze iz tri razloga:</a:t>
            </a:r>
          </a:p>
          <a:p>
            <a:pPr lvl="1"/>
            <a:r>
              <a:rPr lang="sr-Latn-RS" altLang="en-US" dirty="0"/>
              <a:t>F</a:t>
            </a:r>
            <a:r>
              <a:rPr lang="de-DE" altLang="en-US" dirty="0"/>
              <a:t>okusira</a:t>
            </a:r>
            <a:r>
              <a:rPr lang="sr-Latn-RS" altLang="en-US" dirty="0"/>
              <a:t>nje</a:t>
            </a:r>
            <a:r>
              <a:rPr lang="de-DE" altLang="en-US" dirty="0"/>
              <a:t> na naj</a:t>
            </a:r>
            <a:r>
              <a:rPr lang="sr-Latn-CS" altLang="en-US" dirty="0"/>
              <a:t>upadljivije </a:t>
            </a:r>
            <a:r>
              <a:rPr lang="de-DE" altLang="en-US" dirty="0"/>
              <a:t>simptome</a:t>
            </a:r>
            <a:r>
              <a:rPr lang="sr-Latn-RS" altLang="en-US" dirty="0"/>
              <a:t> / one koji u datom trenutku najviše ometaju pacijenta (oslanjanje na prvi utisak)</a:t>
            </a:r>
          </a:p>
          <a:p>
            <a:pPr lvl="1"/>
            <a:r>
              <a:rPr lang="sr-Latn-RS" altLang="en-US" dirty="0"/>
              <a:t>Sklonost ka davanju dijagnoza koje su povoljne po pacijenta / instituciju / kliničara</a:t>
            </a:r>
          </a:p>
          <a:p>
            <a:pPr lvl="2"/>
            <a:r>
              <a:rPr lang="de-DE" altLang="en-US" dirty="0"/>
              <a:t>Klini</a:t>
            </a:r>
            <a:r>
              <a:rPr lang="hr-HR" altLang="en-US" dirty="0"/>
              <a:t>č</a:t>
            </a:r>
            <a:r>
              <a:rPr lang="de-DE" altLang="en-US" dirty="0"/>
              <a:t>ari su pod pritiskom institucionalnih zahteva finan</a:t>
            </a:r>
            <a:r>
              <a:rPr lang="sr-Latn-RS" altLang="en-US" dirty="0"/>
              <a:t>s</a:t>
            </a:r>
            <a:r>
              <a:rPr lang="de-DE" altLang="en-US" dirty="0"/>
              <a:t>ijski stimulisani da daju dijagnoze </a:t>
            </a:r>
            <a:r>
              <a:rPr lang="hr-HR" altLang="en-US" dirty="0"/>
              <a:t>č</a:t>
            </a:r>
            <a:r>
              <a:rPr lang="de-DE" altLang="en-US" dirty="0"/>
              <a:t>ije je le</a:t>
            </a:r>
            <a:r>
              <a:rPr lang="hr-HR" altLang="en-US" dirty="0"/>
              <a:t>č</a:t>
            </a:r>
            <a:r>
              <a:rPr lang="de-DE" altLang="en-US" dirty="0"/>
              <a:t>enje skuplje</a:t>
            </a:r>
            <a:endParaRPr lang="en-US" altLang="en-US" dirty="0"/>
          </a:p>
          <a:p>
            <a:pPr lvl="2"/>
            <a:r>
              <a:rPr lang="sr-Latn-CS" altLang="en-US" dirty="0"/>
              <a:t>Lakše daju d</a:t>
            </a:r>
            <a:r>
              <a:rPr lang="de-DE" altLang="en-US" dirty="0"/>
              <a:t>ijagnoze koje će olakšati primanje državne pomoći ili pokrivenost osiguranjem</a:t>
            </a:r>
            <a:endParaRPr lang="en-US" altLang="en-US" dirty="0"/>
          </a:p>
          <a:p>
            <a:pPr lvl="2"/>
            <a:r>
              <a:rPr lang="de-DE" altLang="en-US" dirty="0"/>
              <a:t>Lekari su skloni da daju teže dijagnoze kako bi izbegli optužbe za nesavesno lečenje</a:t>
            </a:r>
            <a:endParaRPr lang="sr-Latn-RS" altLang="en-US" dirty="0"/>
          </a:p>
          <a:p>
            <a:pPr lvl="1"/>
            <a:r>
              <a:rPr lang="sr-Latn-RS" altLang="en-US" dirty="0"/>
              <a:t>Povećan rizik previđanja važnih informacija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S</a:t>
            </a:r>
            <a:r>
              <a:rPr lang="nl-NL" altLang="en-US" dirty="0"/>
              <a:t>ubjektivni kriterij</a:t>
            </a:r>
            <a:r>
              <a:rPr lang="sr-Latn-RS" altLang="en-US" dirty="0"/>
              <a:t>um</a:t>
            </a:r>
            <a:endParaRPr lang="en-US" alt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N</a:t>
            </a:r>
            <a:r>
              <a:rPr lang="nl-NL" altLang="en-US" dirty="0"/>
              <a:t>ormalno je ono što pojedinac prema vlastitom sudu smatra kod sebe ili kod drugih da je normalno</a:t>
            </a:r>
            <a:endParaRPr lang="en-US" altLang="en-US" dirty="0"/>
          </a:p>
          <a:p>
            <a:r>
              <a:rPr lang="it-IT" altLang="en-US" dirty="0"/>
              <a:t>Frojd je na pitanje šta je normalnost odgovorio: "sposobnost da se voli i da se radi" (Pantić, 2000).</a:t>
            </a:r>
            <a:endParaRPr lang="en-US" altLang="en-US" dirty="0"/>
          </a:p>
          <a:p>
            <a:r>
              <a:rPr lang="pl-PL" altLang="en-US" dirty="0"/>
              <a:t>Nedostaci?</a:t>
            </a:r>
          </a:p>
          <a:p>
            <a:pPr lvl="1"/>
            <a:r>
              <a:rPr lang="pl-PL" altLang="en-US" dirty="0"/>
              <a:t>subjektivnost</a:t>
            </a:r>
          </a:p>
          <a:p>
            <a:pPr lvl="1"/>
            <a:r>
              <a:rPr lang="pl-PL" altLang="en-US" dirty="0"/>
              <a:t>nema referentne grupe</a:t>
            </a:r>
          </a:p>
          <a:p>
            <a:pPr lvl="1"/>
            <a:r>
              <a:rPr lang="pl-PL" altLang="en-US" dirty="0"/>
              <a:t>nema </a:t>
            </a:r>
            <a:r>
              <a:rPr lang="en-US" altLang="en-US" dirty="0" err="1"/>
              <a:t>nau</a:t>
            </a:r>
            <a:r>
              <a:rPr lang="sr-Latn-RS" altLang="en-US" dirty="0"/>
              <a:t>č</a:t>
            </a:r>
            <a:r>
              <a:rPr lang="pl-PL" altLang="en-US" dirty="0"/>
              <a:t>nu vrednost – osoba sama dođe i kaže da ima problem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Izvori neslaganja – kliničar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en-US" dirty="0"/>
              <a:t>Klinički trening, iskustvo i škol</a:t>
            </a:r>
            <a:r>
              <a:rPr lang="sr-Latn-CS" altLang="en-US" dirty="0"/>
              <a:t>a</a:t>
            </a:r>
            <a:r>
              <a:rPr lang="de-DE" altLang="en-US" dirty="0"/>
              <a:t> mišljenja</a:t>
            </a:r>
            <a:endParaRPr lang="sr-Latn-RS" altLang="en-US" dirty="0"/>
          </a:p>
          <a:p>
            <a:r>
              <a:rPr lang="sr-Latn-RS" altLang="en-US" dirty="0"/>
              <a:t>Oslanjanje na opservacije (koje ne moraju biti dobre – traže se simptomi koji potvrđuju dijagnozu)</a:t>
            </a:r>
            <a:endParaRPr lang="sr-Latn-CS" altLang="en-US" dirty="0"/>
          </a:p>
          <a:p>
            <a:r>
              <a:rPr lang="sr-Latn-CS" altLang="en-US" dirty="0"/>
              <a:t>Problemi sa nomenklaturom – ovo je najčešći izvor neslaganja</a:t>
            </a:r>
          </a:p>
          <a:p>
            <a:pPr lvl="1"/>
            <a:r>
              <a:rPr lang="sr-Latn-CS" altLang="en-US" dirty="0"/>
              <a:t>Upotreba nomenklature sama po sebi je značajno povećala pouzdanost dijagnoza, ALI</a:t>
            </a:r>
          </a:p>
          <a:p>
            <a:pPr lvl="1"/>
            <a:r>
              <a:rPr lang="sr-Latn-CS" altLang="en-US" dirty="0"/>
              <a:t>Ne postoje čisti slučajevi</a:t>
            </a:r>
          </a:p>
          <a:p>
            <a:pPr lvl="1"/>
            <a:r>
              <a:rPr lang="sr-Latn-CS" altLang="en-US" dirty="0"/>
              <a:t>Učestalost komorbiditeta</a:t>
            </a:r>
          </a:p>
          <a:p>
            <a:pPr lvl="1"/>
            <a:r>
              <a:rPr lang="sr-Latn-CS" altLang="en-US" dirty="0"/>
              <a:t>Arbitrarne kvantifikacije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56" y="2438400"/>
            <a:ext cx="8742887" cy="358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3"/>
            <a:ext cx="9144000" cy="3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5543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Uloga psihologa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Uloga psihologa podrazumeva upotrebu testova (najboljih mogućih) i interpretaciju skorova pacijenta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Zlatni standard u dijagnostici</a:t>
            </a:r>
            <a:endParaRPr lang="en-US" alt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Zlatni standard je najbolji dostupni dijagnostički test (u razumnim uslovima)</a:t>
            </a:r>
          </a:p>
          <a:p>
            <a:r>
              <a:rPr lang="sr-Latn-RS" altLang="en-US" dirty="0"/>
              <a:t>Da li postoji zlatni standard u dijagnostici?</a:t>
            </a:r>
          </a:p>
          <a:p>
            <a:r>
              <a:rPr lang="en-US" altLang="en-US" dirty="0"/>
              <a:t>U </a:t>
            </a:r>
            <a:r>
              <a:rPr lang="en-US" altLang="en-US" dirty="0" err="1"/>
              <a:t>psihijatrij</a:t>
            </a:r>
            <a:r>
              <a:rPr lang="sr-Latn-CS" altLang="en-US" dirty="0"/>
              <a:t>i</a:t>
            </a:r>
            <a:r>
              <a:rPr lang="en-US" altLang="en-US" dirty="0"/>
              <a:t>, </a:t>
            </a:r>
            <a:r>
              <a:rPr lang="en-US" altLang="en-US" dirty="0" err="1"/>
              <a:t>nedostatak</a:t>
            </a:r>
            <a:r>
              <a:rPr lang="en-US" altLang="en-US" dirty="0"/>
              <a:t> </a:t>
            </a:r>
            <a:r>
              <a:rPr lang="en-US" altLang="en-US" dirty="0" err="1"/>
              <a:t>bioloških</a:t>
            </a:r>
            <a:r>
              <a:rPr lang="en-US" altLang="en-US" dirty="0"/>
              <a:t> </a:t>
            </a:r>
            <a:r>
              <a:rPr lang="en-US" altLang="en-US" dirty="0" err="1"/>
              <a:t>markera</a:t>
            </a:r>
            <a:r>
              <a:rPr lang="en-US" altLang="en-US" dirty="0"/>
              <a:t> je </a:t>
            </a:r>
            <a:r>
              <a:rPr lang="sr-Latn-RS" altLang="en-US" dirty="0"/>
              <a:t>naveo </a:t>
            </a:r>
            <a:r>
              <a:rPr lang="en-US" altLang="en-US" dirty="0" err="1"/>
              <a:t>mnoge</a:t>
            </a:r>
            <a:r>
              <a:rPr lang="en-US" altLang="en-US" dirty="0"/>
              <a:t> da </a:t>
            </a:r>
            <a:r>
              <a:rPr lang="en-US" altLang="en-US" dirty="0" err="1"/>
              <a:t>zaključe</a:t>
            </a:r>
            <a:r>
              <a:rPr lang="en-US" altLang="en-US" dirty="0"/>
              <a:t> da </a:t>
            </a:r>
            <a:r>
              <a:rPr lang="en-US" altLang="en-US" dirty="0" err="1"/>
              <a:t>istraži</a:t>
            </a:r>
            <a:r>
              <a:rPr lang="sr-Latn-CS" altLang="en-US" dirty="0"/>
              <a:t>vačima</a:t>
            </a:r>
            <a:r>
              <a:rPr lang="en-US" altLang="en-US" dirty="0"/>
              <a:t> </a:t>
            </a:r>
            <a:r>
              <a:rPr lang="en-US" altLang="en-US" dirty="0" err="1"/>
              <a:t>nedostaje</a:t>
            </a:r>
            <a:r>
              <a:rPr lang="en-US" altLang="en-US" dirty="0"/>
              <a:t> </a:t>
            </a:r>
            <a:r>
              <a:rPr lang="en-US" altLang="en-US" dirty="0" err="1"/>
              <a:t>zlatni</a:t>
            </a:r>
            <a:r>
              <a:rPr lang="en-US" altLang="en-US" dirty="0"/>
              <a:t> standard u </a:t>
            </a:r>
            <a:r>
              <a:rPr lang="en-US" altLang="en-US" dirty="0" err="1"/>
              <a:t>dijagnostici</a:t>
            </a:r>
            <a:endParaRPr lang="sr-Latn-CS" altLang="en-US" dirty="0"/>
          </a:p>
          <a:p>
            <a:r>
              <a:rPr lang="sr-Latn-CS" altLang="en-US" dirty="0"/>
              <a:t>P</a:t>
            </a:r>
            <a:r>
              <a:rPr lang="en-US" altLang="en-US" dirty="0" err="1"/>
              <a:t>sihijatri</a:t>
            </a:r>
            <a:r>
              <a:rPr lang="en-US" altLang="en-US" dirty="0"/>
              <a:t>  bi </a:t>
            </a:r>
            <a:r>
              <a:rPr lang="en-US" altLang="en-US" dirty="0" err="1"/>
              <a:t>trebalo</a:t>
            </a:r>
            <a:r>
              <a:rPr lang="en-US" altLang="en-US" dirty="0"/>
              <a:t> da </a:t>
            </a:r>
            <a:r>
              <a:rPr lang="en-US" altLang="en-US" dirty="0" err="1"/>
              <a:t>koriste</a:t>
            </a:r>
            <a:r>
              <a:rPr lang="en-US" altLang="en-US" dirty="0"/>
              <a:t> </a:t>
            </a:r>
            <a:r>
              <a:rPr lang="en-US" altLang="en-US" dirty="0" err="1"/>
              <a:t>sve</a:t>
            </a:r>
            <a:r>
              <a:rPr lang="sr-Latn-RS" altLang="en-US" dirty="0"/>
              <a:t> </a:t>
            </a:r>
            <a:r>
              <a:rPr lang="en-US" altLang="en-US" dirty="0" err="1"/>
              <a:t>dostupne</a:t>
            </a:r>
            <a:r>
              <a:rPr lang="en-US" altLang="en-US" dirty="0"/>
              <a:t> </a:t>
            </a:r>
            <a:r>
              <a:rPr lang="en-US" altLang="en-US" dirty="0" err="1"/>
              <a:t>kriterijume</a:t>
            </a:r>
            <a:r>
              <a:rPr lang="en-US" altLang="en-US" dirty="0"/>
              <a:t> </a:t>
            </a:r>
            <a:r>
              <a:rPr lang="en-US" altLang="en-US" dirty="0" err="1"/>
              <a:t>validnosti</a:t>
            </a:r>
            <a:r>
              <a:rPr lang="en-US" altLang="en-US" dirty="0"/>
              <a:t> da </a:t>
            </a:r>
            <a:r>
              <a:rPr lang="en-US" altLang="en-US" dirty="0" err="1"/>
              <a:t>dobij</a:t>
            </a:r>
            <a:r>
              <a:rPr lang="sr-Latn-CS" altLang="en-US" dirty="0"/>
              <a:t>u</a:t>
            </a:r>
            <a:r>
              <a:rPr lang="en-US" altLang="en-US" dirty="0"/>
              <a:t> </a:t>
            </a:r>
            <a:r>
              <a:rPr lang="en-US" altLang="en-US" dirty="0" err="1"/>
              <a:t>najtačnij</a:t>
            </a:r>
            <a:r>
              <a:rPr lang="sr-Latn-RS" altLang="en-US" dirty="0"/>
              <a:t>u</a:t>
            </a:r>
            <a:r>
              <a:rPr lang="en-US" altLang="en-US" dirty="0"/>
              <a:t> </a:t>
            </a:r>
            <a:r>
              <a:rPr lang="en-US" altLang="en-US" dirty="0" err="1"/>
              <a:t>dijagnoz</a:t>
            </a:r>
            <a:r>
              <a:rPr lang="sr-Latn-CS" altLang="en-US" dirty="0"/>
              <a:t>u</a:t>
            </a:r>
          </a:p>
          <a:p>
            <a:r>
              <a:rPr lang="sr-Latn-CS" altLang="en-US" dirty="0"/>
              <a:t>U istraživanjima je zlatni standard SCID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Structured Clinical Interview for DSM</a:t>
            </a:r>
            <a:endParaRPr lang="sr-Latn-RS" dirty="0"/>
          </a:p>
          <a:p>
            <a:r>
              <a:rPr lang="sr-Latn-RS" dirty="0"/>
              <a:t>Polu-strukturisani intervju koji za cilj ima pomoć pri postavljanju dijagnoze</a:t>
            </a:r>
          </a:p>
          <a:p>
            <a:r>
              <a:rPr lang="sr-Latn-RS" dirty="0"/>
              <a:t>Vodi ga kliničar ili druga osoba zaposlena u zdravstvu koja je upoznata sa DSM klasifikacijama i kriterijumima za dijagnoze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50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9822055"/>
              </p:ext>
            </p:extLst>
          </p:nvPr>
        </p:nvGraphicFramePr>
        <p:xfrm>
          <a:off x="342900" y="76200"/>
          <a:ext cx="8458200" cy="6182043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Najčešće upotrebljavani testovi u kliničkoj praksi 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Watkins et al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 1995 prema Fajgelj)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talno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Ponekad</a:t>
                      </a:r>
                      <a:r>
                        <a:rPr kumimoji="0" lang="sr-Latn-C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često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PROJEKTIVNE TEHNIKE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Rorschach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43%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82%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Crtež ljudske figure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80%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Test tematske apercepcije(TAT)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82%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Test nedovršenih rečenica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84%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CAT (Dečja verzija TAT) 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42%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NEPROJEKTIVNE TEHNIKE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Wecshlerova skala za inteligenciju odraslih (WAIS)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59%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93%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Minesota multifazični inventar ličnosti – 2</a:t>
                      </a: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(MMPI-2)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58%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85%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Weschlerova skala inteligencije za decu (WISC)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42%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69%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Beckov inventar depresije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21%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71%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2824" name="Rectangle 1"/>
          <p:cNvSpPr>
            <a:spLocks noChangeArrowheads="1"/>
          </p:cNvSpPr>
          <p:nvPr/>
        </p:nvSpPr>
        <p:spPr bwMode="auto">
          <a:xfrm>
            <a:off x="0" y="51054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sz="4000" dirty="0"/>
              <a:t>R</a:t>
            </a:r>
            <a:r>
              <a:rPr lang="en-US" altLang="en-US" sz="4000" dirty="0" err="1"/>
              <a:t>orschach</a:t>
            </a:r>
            <a:endParaRPr lang="en-US" altLang="en-US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/>
              <a:t>Generalni pad u korišćenju projektivnih tehnika (ali ne i prestanak)</a:t>
            </a:r>
          </a:p>
          <a:p>
            <a:r>
              <a:rPr lang="sr-Latn-RS" altLang="en-US" dirty="0"/>
              <a:t>Pokušaj „objektivizacije“ ove projektivne tehnike</a:t>
            </a:r>
          </a:p>
          <a:p>
            <a:r>
              <a:rPr lang="en-US" altLang="en-US" dirty="0"/>
              <a:t>Harrower-Erickson </a:t>
            </a:r>
            <a:r>
              <a:rPr lang="sr-Latn-RS" altLang="en-US" dirty="0"/>
              <a:t>Multiple-Choice R</a:t>
            </a:r>
            <a:r>
              <a:rPr lang="en-US" altLang="en-US" dirty="0" err="1"/>
              <a:t>orschach</a:t>
            </a:r>
            <a:r>
              <a:rPr lang="sr-Latn-RS" altLang="en-US" dirty="0"/>
              <a:t> </a:t>
            </a:r>
            <a:r>
              <a:rPr lang="en-US" altLang="en-US" dirty="0"/>
              <a:t>Test</a:t>
            </a:r>
            <a:endParaRPr lang="sr-Latn-RS" altLang="en-US" dirty="0"/>
          </a:p>
          <a:p>
            <a:r>
              <a:rPr lang="sr-Latn-RS" altLang="en-US" dirty="0"/>
              <a:t>Rorschach test prilagođen grupnom zadavanju – ponuđeni najčešći odgovori</a:t>
            </a:r>
          </a:p>
          <a:p>
            <a:r>
              <a:rPr lang="en-US" altLang="en-US" dirty="0" err="1"/>
              <a:t>Koeficijenti</a:t>
            </a:r>
            <a:r>
              <a:rPr lang="en-US" altLang="en-US" dirty="0"/>
              <a:t> </a:t>
            </a:r>
            <a:r>
              <a:rPr lang="en-US" altLang="en-US" dirty="0" err="1"/>
              <a:t>pou</a:t>
            </a:r>
            <a:r>
              <a:rPr lang="sr-Latn-CS" altLang="en-US" dirty="0"/>
              <a:t>z</a:t>
            </a:r>
            <a:r>
              <a:rPr lang="en-US" altLang="en-US" dirty="0" err="1"/>
              <a:t>danosti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prvi</a:t>
            </a:r>
            <a:r>
              <a:rPr lang="en-US" altLang="en-US" dirty="0"/>
              <a:t> izbor.61 ± .01</a:t>
            </a:r>
            <a:r>
              <a:rPr lang="sr-Latn-RS" altLang="en-US" dirty="0"/>
              <a:t>,</a:t>
            </a:r>
            <a:r>
              <a:rPr lang="en-US" altLang="en-US" dirty="0"/>
              <a:t> </a:t>
            </a:r>
            <a:r>
              <a:rPr lang="sr-Latn-CS" altLang="en-US" dirty="0"/>
              <a:t>za alternativni izbor</a:t>
            </a:r>
            <a:r>
              <a:rPr lang="en-US" altLang="en-US" dirty="0"/>
              <a:t>.40 ± .01. </a:t>
            </a:r>
            <a:endParaRPr lang="sr-Latn-RS" altLang="en-US" dirty="0"/>
          </a:p>
          <a:p>
            <a:r>
              <a:rPr lang="en-US" altLang="en-US" dirty="0" err="1"/>
              <a:t>Wittson</a:t>
            </a:r>
            <a:r>
              <a:rPr lang="en-US" altLang="en-US" dirty="0"/>
              <a:t>, Hunt, and Older (</a:t>
            </a:r>
            <a:r>
              <a:rPr lang="sr-Latn-RS" altLang="en-US" dirty="0"/>
              <a:t>1944</a:t>
            </a:r>
            <a:r>
              <a:rPr lang="en-US" altLang="en-US" dirty="0"/>
              <a:t>)</a:t>
            </a:r>
            <a:r>
              <a:rPr lang="sr-Latn-CS" altLang="en-US" dirty="0"/>
              <a:t> test retest pouzdanost </a:t>
            </a:r>
            <a:r>
              <a:rPr lang="en-US" altLang="en-US" dirty="0"/>
              <a:t>.62 ± .06</a:t>
            </a:r>
            <a:endParaRPr lang="sr-Latn-RS" altLang="en-US" dirty="0"/>
          </a:p>
          <a:p>
            <a:r>
              <a:rPr lang="sr-Latn-RS" altLang="en-US" dirty="0"/>
              <a:t>Test možete da uradite online ovde: http://personality-testing.info/tests/HEMCR/</a:t>
            </a: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ul_103_3_367_tbl1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5" y="98442"/>
            <a:ext cx="7942370" cy="58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27000" y="5994400"/>
            <a:ext cx="889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latin typeface="Georgia" pitchFamily="18" charset="0"/>
              </a:rPr>
              <a:t>Parker, K. C., Hanson, R. K., &amp; Hunsley, J. (1988). MMPI, Rorschach, and WAIS: A meta-analytic comparison of reliability, stability, and validity. </a:t>
            </a:r>
            <a:r>
              <a:rPr lang="en-US" altLang="en-US" sz="1000" b="1" i="1">
                <a:solidFill>
                  <a:srgbClr val="000000"/>
                </a:solidFill>
                <a:latin typeface="Georgia" pitchFamily="18" charset="0"/>
              </a:rPr>
              <a:t>Psychological Bulletin, 103</a:t>
            </a:r>
            <a:r>
              <a:rPr lang="en-US" altLang="en-US" sz="1000" b="1">
                <a:solidFill>
                  <a:srgbClr val="000000"/>
                </a:solidFill>
                <a:latin typeface="Georgia" pitchFamily="18" charset="0"/>
              </a:rPr>
              <a:t>(3), 367-373. doi:10.1037/0033-2909.103.3.367</a:t>
            </a: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127000" y="6477000"/>
            <a:ext cx="8890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27000" y="6540500"/>
            <a:ext cx="635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0000"/>
                </a:solidFill>
                <a:latin typeface="Verdana" pitchFamily="34" charset="0"/>
              </a:rPr>
              <a:t>© 1988 American Psychological Association</a:t>
            </a:r>
          </a:p>
        </p:txBody>
      </p:sp>
      <p:pic>
        <p:nvPicPr>
          <p:cNvPr id="34822" name="Picture 7" descr="pa_logo_sl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540500"/>
            <a:ext cx="10541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Dijagnostička valjanost testa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Ako pretpostavimo da je dijagnoza dobra, kako procenjujemo koliko je test uspešan kao dijagnostičko sredstvo?</a:t>
            </a:r>
          </a:p>
          <a:p>
            <a:r>
              <a:rPr lang="hr-HR" dirty="0"/>
              <a:t>ROC analiza / ROC kriva – Receiver Operating Characteristic Curve</a:t>
            </a:r>
          </a:p>
          <a:p>
            <a:r>
              <a:rPr lang="hr-HR" dirty="0"/>
              <a:t>Dijagram koji ilustruje dijagnostičku moć testa pri različitim pragovima</a:t>
            </a:r>
          </a:p>
          <a:p>
            <a:r>
              <a:rPr lang="hr-HR" dirty="0"/>
              <a:t>Koristi se samo kada je kriterijum binaran (ima / nema bolest)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Dijagnostički testovi</a:t>
            </a:r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/>
              <a:t>Postavljanje dijagnoze temelji se na rezultatima dijagnostičkih testova (u najširem značenju tog termina)</a:t>
            </a:r>
          </a:p>
          <a:p>
            <a:r>
              <a:rPr lang="hr-HR" altLang="en-US" dirty="0"/>
              <a:t>Većina testova su nesavršeni instrumenti te prave greške u oba smera: zdrave jedinke mogu klasifikovati kao bolesne, a bolesne kao zdrave</a:t>
            </a:r>
          </a:p>
          <a:p>
            <a:r>
              <a:rPr lang="hr-HR" altLang="en-US" dirty="0"/>
              <a:t>Stoga je rezultate dijagnostičkih testova uputnije klasifikovati kao "pozitivne" i "negativne" pri čemu "pozitivan" znači veću verovatnoću bolesti, dok je kategoriji "negativan" pripisana veća verovatnoća odsustva bolesti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S</a:t>
            </a:r>
            <a:r>
              <a:rPr lang="nl-NL" altLang="en-US" dirty="0"/>
              <a:t>ocijalni kriterij</a:t>
            </a:r>
            <a:r>
              <a:rPr lang="sr-Latn-RS" altLang="en-US" dirty="0"/>
              <a:t>um</a:t>
            </a:r>
            <a:endParaRPr lang="en-US" alt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dirty="0"/>
              <a:t>Psihičko zdravlje podrazumijeva prilagodljivost osobe na zahteve okoline i prihva</a:t>
            </a:r>
            <a:r>
              <a:rPr lang="sr-Latn-RS" altLang="en-US" dirty="0"/>
              <a:t>t</a:t>
            </a:r>
            <a:r>
              <a:rPr lang="nl-NL" altLang="en-US" dirty="0"/>
              <a:t>anje socijalnih normi</a:t>
            </a:r>
            <a:endParaRPr lang="en-US" altLang="en-US" dirty="0"/>
          </a:p>
          <a:p>
            <a:r>
              <a:rPr lang="nl-NL" altLang="en-US" dirty="0"/>
              <a:t>Nedostaci</a:t>
            </a:r>
            <a:r>
              <a:rPr lang="sr-Latn-RS" altLang="en-US" dirty="0"/>
              <a:t>?</a:t>
            </a:r>
          </a:p>
          <a:p>
            <a:pPr lvl="1"/>
            <a:r>
              <a:rPr lang="nl-NL" altLang="en-US" dirty="0"/>
              <a:t>nije univerzalan</a:t>
            </a:r>
            <a:endParaRPr lang="sr-Latn-RS" altLang="en-US" dirty="0"/>
          </a:p>
          <a:p>
            <a:pPr lvl="1"/>
            <a:r>
              <a:rPr lang="nl-NL" altLang="en-US" dirty="0"/>
              <a:t>nestabilan u vremenu</a:t>
            </a:r>
            <a:endParaRPr lang="sr-Latn-RS" altLang="en-US" dirty="0"/>
          </a:p>
          <a:p>
            <a:pPr lvl="1"/>
            <a:r>
              <a:rPr lang="nl-NL" altLang="en-US" dirty="0"/>
              <a:t>ne uzima u obzir interindividualne razlike</a:t>
            </a:r>
            <a:endParaRPr lang="sr-Latn-RS" altLang="en-US" dirty="0"/>
          </a:p>
          <a:p>
            <a:pPr lvl="1"/>
            <a:r>
              <a:rPr lang="nl-NL" altLang="en-US" dirty="0"/>
              <a:t>etička opravdanost ovog kriterij</a:t>
            </a:r>
            <a:r>
              <a:rPr lang="sr-Latn-RS" altLang="en-US" dirty="0"/>
              <a:t>um</a:t>
            </a:r>
            <a:r>
              <a:rPr lang="nl-NL" altLang="en-US" dirty="0"/>
              <a:t>a u ekstremnim društvima</a:t>
            </a:r>
            <a:r>
              <a:rPr lang="sr-Latn-CS" altLang="en-US" dirty="0"/>
              <a:t> je upitna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57200" y="1447800"/>
          <a:ext cx="79502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4" name="Document" r:id="rId4" imgW="3863340" imgH="2292096" progId="Word.Document.8">
                  <p:embed/>
                </p:oleObj>
              </mc:Choice>
              <mc:Fallback>
                <p:oleObj name="Document" r:id="rId4" imgW="3863340" imgH="2292096" progId="Word.Document.8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7950200" cy="431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2743200" cy="8001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T</a:t>
            </a: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rue</a:t>
            </a:r>
            <a:r>
              <a:rPr lang="hr-HR" altLang="en-US" sz="240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P</a:t>
            </a: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ositive</a:t>
            </a:r>
            <a:b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broj stvarno pozitivnih</a:t>
            </a:r>
            <a:endParaRPr lang="en-US" altLang="en-US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3962400" y="29718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2286000" y="1295400"/>
            <a:ext cx="1752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5410200" y="29718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5943600" y="1371600"/>
            <a:ext cx="1600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096000" y="533400"/>
            <a:ext cx="2743200" cy="800100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F</a:t>
            </a: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alse</a:t>
            </a:r>
            <a:r>
              <a:rPr lang="hr-HR" altLang="en-US" sz="240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P</a:t>
            </a: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ositive</a:t>
            </a:r>
            <a:b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broj lažno pozitivnih</a:t>
            </a:r>
            <a:endParaRPr lang="en-US" altLang="en-US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3962400" y="38100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>
            <a:off x="2514600" y="4191000"/>
            <a:ext cx="1524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57200" y="5334000"/>
            <a:ext cx="2743200" cy="800100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F</a:t>
            </a: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alse</a:t>
            </a:r>
            <a:r>
              <a:rPr lang="hr-HR" altLang="en-US" sz="240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N</a:t>
            </a: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egative</a:t>
            </a:r>
            <a:b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broj lažno negativnih</a:t>
            </a:r>
            <a:endParaRPr lang="en-US" altLang="en-US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5410200" y="3810000"/>
            <a:ext cx="685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5943600" y="4267200"/>
            <a:ext cx="1295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5943600" y="5562600"/>
            <a:ext cx="2743200" cy="8001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T</a:t>
            </a: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rue</a:t>
            </a:r>
            <a:r>
              <a:rPr lang="hr-HR" altLang="en-US" sz="240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N</a:t>
            </a: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egative</a:t>
            </a:r>
            <a:b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hr-HR" altLang="en-US" sz="2000">
                <a:solidFill>
                  <a:srgbClr val="003366"/>
                </a:solidFill>
                <a:latin typeface="Times New Roman" pitchFamily="18" charset="0"/>
              </a:rPr>
              <a:t>broj stvarno negativnih</a:t>
            </a:r>
            <a:endParaRPr lang="en-US" altLang="en-US" sz="20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 autoUpdateAnimBg="0"/>
      <p:bldP spid="48132" grpId="0" animBg="1"/>
      <p:bldP spid="48133" grpId="0" animBg="1"/>
      <p:bldP spid="48134" grpId="0" animBg="1"/>
      <p:bldP spid="48135" grpId="0" animBg="1"/>
      <p:bldP spid="48136" grpId="0" animBg="1" autoUpdateAnimBg="0"/>
      <p:bldP spid="48137" grpId="0" animBg="1"/>
      <p:bldP spid="48138" grpId="0" animBg="1"/>
      <p:bldP spid="48139" grpId="0" animBg="1" autoUpdateAnimBg="0"/>
      <p:bldP spid="48140" grpId="0" animBg="1"/>
      <p:bldP spid="48141" grpId="0" animBg="1"/>
      <p:bldP spid="4814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0"/>
          <a:ext cx="79502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9" name="Document" r:id="rId4" imgW="3863340" imgH="2292096" progId="Word.Document.8">
                  <p:embed/>
                </p:oleObj>
              </mc:Choice>
              <mc:Fallback>
                <p:oleObj name="Document" r:id="rId4" imgW="3863340" imgH="2292096" progId="Word.Document.8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950200" cy="431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724400" y="5029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>
                <a:solidFill>
                  <a:srgbClr val="003366"/>
                </a:solidFill>
                <a:latin typeface="Times New Roman" pitchFamily="18" charset="0"/>
              </a:rPr>
              <a:t>ispravno prepoznati kao bolesni</a:t>
            </a:r>
            <a:endParaRPr lang="en-US" altLang="en-US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505200" y="15240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3276600" y="32004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3505200" y="6019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876800" y="5867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>
                <a:solidFill>
                  <a:srgbClr val="003366"/>
                </a:solidFill>
                <a:latin typeface="Times New Roman" pitchFamily="18" charset="0"/>
              </a:rPr>
              <a:t>ukupno stvarno bolesni</a:t>
            </a:r>
            <a:endParaRPr lang="en-US" altLang="en-US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28600" y="53340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800" b="1">
                <a:solidFill>
                  <a:srgbClr val="E80006"/>
                </a:solidFill>
                <a:latin typeface="Times New Roman" pitchFamily="18" charset="0"/>
              </a:rPr>
              <a:t>osetljivost </a:t>
            </a: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= </a:t>
            </a:r>
            <a:endParaRPr lang="en-US" altLang="en-US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648200" y="5638800"/>
            <a:ext cx="41148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3048000" y="1752600"/>
            <a:ext cx="4572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3048000" y="1752600"/>
            <a:ext cx="0" cy="32766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962400" y="3810000"/>
            <a:ext cx="0" cy="22098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2362200" y="5638800"/>
            <a:ext cx="13716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667000" y="5029200"/>
            <a:ext cx="685800" cy="4349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  <a:latin typeface="Times New Roman" pitchFamily="18" charset="0"/>
              </a:rPr>
              <a:t>TP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2438400" y="5791200"/>
            <a:ext cx="1066800" cy="434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  <a:latin typeface="Times New Roman" pitchFamily="18" charset="0"/>
              </a:rPr>
              <a:t>TP+FN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1148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>
                <a:solidFill>
                  <a:srgbClr val="E80006"/>
                </a:solidFill>
                <a:latin typeface="Times New Roman" pitchFamily="18" charset="0"/>
              </a:rPr>
              <a:t>=</a:t>
            </a:r>
            <a:endParaRPr lang="en-US" altLang="en-US" sz="200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utoUpdateAnimBg="0"/>
      <p:bldP spid="50180" grpId="0" animBg="1"/>
      <p:bldP spid="50181" grpId="0" animBg="1"/>
      <p:bldP spid="50182" grpId="0" animBg="1"/>
      <p:bldP spid="50183" grpId="0" autoUpdateAnimBg="0"/>
      <p:bldP spid="50184" grpId="0" autoUpdateAnimBg="0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 autoUpdateAnimBg="0"/>
      <p:bldP spid="50191" grpId="0" animBg="1" autoUpdateAnimBg="0"/>
      <p:bldP spid="5019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79502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4" name="Document" r:id="rId4" imgW="3863340" imgH="2292096" progId="Word.Document.8">
                  <p:embed/>
                </p:oleObj>
              </mc:Choice>
              <mc:Fallback>
                <p:oleObj name="Document" r:id="rId4" imgW="3863340" imgH="2292096" progId="Word.Document.8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950200" cy="431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876800" y="50292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>
                <a:solidFill>
                  <a:srgbClr val="003366"/>
                </a:solidFill>
                <a:latin typeface="Times New Roman" pitchFamily="18" charset="0"/>
              </a:rPr>
              <a:t>ispravno prepoznati kao zdravi</a:t>
            </a:r>
            <a:endParaRPr lang="en-US" altLang="en-US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4953000" y="23622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648200" y="32004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3962400" y="60198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953000" y="5791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>
                <a:solidFill>
                  <a:srgbClr val="003366"/>
                </a:solidFill>
                <a:latin typeface="Times New Roman" pitchFamily="18" charset="0"/>
              </a:rPr>
              <a:t>ukupno stvarno zdravi</a:t>
            </a:r>
            <a:endParaRPr lang="en-US" altLang="en-US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28600" y="53340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800" b="1">
                <a:solidFill>
                  <a:srgbClr val="E80006"/>
                </a:solidFill>
                <a:latin typeface="Times New Roman" pitchFamily="18" charset="0"/>
              </a:rPr>
              <a:t>specifičnost </a:t>
            </a: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= </a:t>
            </a:r>
            <a:endParaRPr lang="en-US" altLang="en-US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953000" y="5638800"/>
            <a:ext cx="39624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4419600" y="2590800"/>
            <a:ext cx="5334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3657600" y="5257800"/>
            <a:ext cx="7620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4724400" y="3657600"/>
            <a:ext cx="0" cy="23622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2438400" y="5638800"/>
            <a:ext cx="16002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971800" y="5029200"/>
            <a:ext cx="685800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003366"/>
                </a:solidFill>
                <a:latin typeface="Times New Roman" pitchFamily="18" charset="0"/>
              </a:rPr>
              <a:t>TN</a:t>
            </a:r>
            <a:endParaRPr lang="en-US" altLang="en-US" sz="24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590800" y="5791200"/>
            <a:ext cx="1371600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003366"/>
                </a:solidFill>
                <a:latin typeface="Times New Roman" pitchFamily="18" charset="0"/>
              </a:rPr>
              <a:t>FP+TN</a:t>
            </a:r>
            <a:endParaRPr lang="en-US" altLang="en-US" sz="24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1148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>
                <a:solidFill>
                  <a:srgbClr val="E80006"/>
                </a:solidFill>
                <a:latin typeface="Times New Roman" pitchFamily="18" charset="0"/>
              </a:rPr>
              <a:t>=</a:t>
            </a:r>
            <a:endParaRPr lang="en-US" altLang="en-US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4419600" y="2590800"/>
            <a:ext cx="0" cy="26670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animBg="1"/>
      <p:bldP spid="52229" grpId="0" animBg="1"/>
      <p:bldP spid="52230" grpId="0" animBg="1"/>
      <p:bldP spid="52231" grpId="0" autoUpdateAnimBg="0"/>
      <p:bldP spid="52232" grpId="0" autoUpdateAnimBg="0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 autoUpdateAnimBg="0"/>
      <p:bldP spid="52239" grpId="0" animBg="1" autoUpdateAnimBg="0"/>
      <p:bldP spid="52240" grpId="0" autoUpdateAnimBg="0"/>
      <p:bldP spid="522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193800" y="0"/>
          <a:ext cx="79502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5" name="Document" r:id="rId4" imgW="3863340" imgH="2292096" progId="Word.Document.8">
                  <p:embed/>
                </p:oleObj>
              </mc:Choice>
              <mc:Fallback>
                <p:oleObj name="Document" r:id="rId4" imgW="3863340" imgH="2292096" progId="Word.Document.8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0"/>
                        <a:ext cx="7950200" cy="431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4343400" y="32004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5181600" y="6096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0" y="5410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proporcija lažno negativnih = </a:t>
            </a:r>
            <a:endParaRPr lang="en-US" altLang="en-US" sz="24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4267200" y="2590800"/>
            <a:ext cx="3810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267200" y="2590800"/>
            <a:ext cx="0" cy="23622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5486400" y="3810000"/>
            <a:ext cx="0" cy="22860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962400" y="5638800"/>
            <a:ext cx="13716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191000" y="4953000"/>
            <a:ext cx="838200" cy="434975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  <a:latin typeface="Times New Roman" pitchFamily="18" charset="0"/>
              </a:rPr>
              <a:t>FN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114800" y="5867400"/>
            <a:ext cx="1066800" cy="434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  <a:latin typeface="Times New Roman" pitchFamily="18" charset="0"/>
              </a:rPr>
              <a:t>TP+FN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638800" y="5410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 b="1" dirty="0">
                <a:solidFill>
                  <a:srgbClr val="E80006"/>
                </a:solidFill>
                <a:latin typeface="Times New Roman" pitchFamily="18" charset="0"/>
              </a:rPr>
              <a:t>= 1 - </a:t>
            </a:r>
            <a:r>
              <a:rPr lang="hr-HR" altLang="en-US" sz="2400" b="1" dirty="0" err="1">
                <a:solidFill>
                  <a:srgbClr val="E80006"/>
                </a:solidFill>
                <a:latin typeface="Times New Roman" pitchFamily="18" charset="0"/>
              </a:rPr>
              <a:t>osetljivost</a:t>
            </a:r>
            <a:endParaRPr lang="en-US" altLang="en-US" sz="2400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utoUpdateAnimBg="0"/>
      <p:bldP spid="54279" grpId="0" animBg="1"/>
      <p:bldP spid="54280" grpId="0" animBg="1"/>
      <p:bldP spid="54281" grpId="0" animBg="1"/>
      <p:bldP spid="54282" grpId="0" animBg="1"/>
      <p:bldP spid="54283" grpId="0" animBg="1" autoUpdateAnimBg="0"/>
      <p:bldP spid="54284" grpId="0" animBg="1" autoUpdateAnimBg="0"/>
      <p:bldP spid="5428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193800" y="0"/>
          <a:ext cx="79502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8" name="Document" r:id="rId4" imgW="3863340" imgH="2292096" progId="Word.Document.8">
                  <p:embed/>
                </p:oleObj>
              </mc:Choice>
              <mc:Fallback>
                <p:oleObj name="Document" r:id="rId4" imgW="3863340" imgH="2292096" progId="Word.Document.8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0"/>
                        <a:ext cx="7950200" cy="431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0" y="5181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= 1 - specifičnost</a:t>
            </a:r>
            <a:endParaRPr lang="en-US" altLang="en-US" sz="2400" b="1">
              <a:solidFill>
                <a:srgbClr val="E80006"/>
              </a:solidFill>
              <a:latin typeface="Times New Roman" pitchFamily="18" charset="0"/>
            </a:endParaRP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6096000" y="15240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5867400" y="32004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5791200" y="5943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52400" y="52578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proporcija lažno pozitivnih = </a:t>
            </a:r>
            <a:endParaRPr lang="en-US" altLang="en-US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5562600" y="1752600"/>
            <a:ext cx="5334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5562600" y="1752600"/>
            <a:ext cx="0" cy="31242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6096000" y="3733800"/>
            <a:ext cx="0" cy="22098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4343400" y="5486400"/>
            <a:ext cx="16002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724400" y="4876800"/>
            <a:ext cx="914400" cy="495300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003366"/>
                </a:solidFill>
                <a:latin typeface="Times New Roman" pitchFamily="18" charset="0"/>
              </a:rPr>
              <a:t>FP</a:t>
            </a:r>
            <a:endParaRPr lang="en-US" altLang="en-US" sz="24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419600" y="5715000"/>
            <a:ext cx="1371600" cy="495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003366"/>
                </a:solidFill>
                <a:latin typeface="Times New Roman" pitchFamily="18" charset="0"/>
              </a:rPr>
              <a:t>FP+TN</a:t>
            </a:r>
            <a:endParaRPr lang="en-US" altLang="en-US" sz="2400" b="1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animBg="1"/>
      <p:bldP spid="56325" grpId="0" animBg="1"/>
      <p:bldP spid="56326" grpId="0" animBg="1"/>
      <p:bldP spid="56327" grpId="0" autoUpdateAnimBg="0"/>
      <p:bldP spid="56328" grpId="0" animBg="1"/>
      <p:bldP spid="56329" grpId="0" animBg="1"/>
      <p:bldP spid="56330" grpId="0" animBg="1"/>
      <p:bldP spid="56331" grpId="0" animBg="1"/>
      <p:bldP spid="56332" grpId="0" animBg="1" autoUpdateAnimBg="0"/>
      <p:bldP spid="5633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zh-TW" dirty="0"/>
              <a:t>ROC kriva</a:t>
            </a:r>
            <a:endParaRPr lang="en-US" dirty="0"/>
          </a:p>
        </p:txBody>
      </p:sp>
      <p:pic>
        <p:nvPicPr>
          <p:cNvPr id="7" name="Picture 2" descr="rocc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84" y="1828800"/>
            <a:ext cx="4361431" cy="443722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ROC analiza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 x-osi je broj lažnih pozitiva (1 – specifičnost)</a:t>
            </a:r>
          </a:p>
          <a:p>
            <a:r>
              <a:rPr lang="sr-Latn-RS" dirty="0"/>
              <a:t>Na y-osi je osetljivost (1 – broj lažnih negativa)</a:t>
            </a:r>
          </a:p>
          <a:p>
            <a:r>
              <a:rPr lang="sr-Latn-RS" dirty="0"/>
              <a:t>Generalno, kako se povećava osetljivost tako opada specifičnost i obrnuto</a:t>
            </a:r>
          </a:p>
          <a:p>
            <a:r>
              <a:rPr lang="sr-Latn-RS" dirty="0"/>
              <a:t>Ali ovaj odnos nije linearan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6988" y="1697038"/>
          <a:ext cx="5278437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7" name="Worksheet" r:id="rId4" imgW="4191179" imgH="3419290" progId="Excel.Sheet.8">
                  <p:embed/>
                </p:oleObj>
              </mc:Choice>
              <mc:Fallback>
                <p:oleObj name="Worksheet" r:id="rId4" imgW="4191179" imgH="3419290" progId="Excel.Sheet.8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697038"/>
                        <a:ext cx="5278437" cy="43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437188" y="1828800"/>
          <a:ext cx="37068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8" name="Chart" r:id="rId6" imgW="3170520" imgH="3197160" progId="Excel.Chart.8">
                  <p:embed/>
                </p:oleObj>
              </mc:Choice>
              <mc:Fallback>
                <p:oleObj name="Chart" r:id="rId6" imgW="3170520" imgH="3197160" progId="Excel.Chart.8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828800"/>
                        <a:ext cx="37068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600200" y="2209800"/>
            <a:ext cx="0" cy="304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8458200" y="2514600"/>
            <a:ext cx="3810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ROC kriva</a:t>
            </a:r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6988" y="1697038"/>
          <a:ext cx="5278437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0" name="Worksheet" r:id="rId4" imgW="4191179" imgH="3419290" progId="Excel.Sheet.8">
                  <p:embed/>
                </p:oleObj>
              </mc:Choice>
              <mc:Fallback>
                <p:oleObj name="Worksheet" r:id="rId4" imgW="4191179" imgH="3419290" progId="Excel.Sheet.8">
                  <p:embed/>
                  <p:pic>
                    <p:nvPicPr>
                      <p:cNvPr id="0" name="Object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697038"/>
                        <a:ext cx="5278437" cy="43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437188" y="1828800"/>
          <a:ext cx="37068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1" name="Chart" r:id="rId6" imgW="3170520" imgH="3197160" progId="Excel.Chart.8">
                  <p:embed/>
                </p:oleObj>
              </mc:Choice>
              <mc:Fallback>
                <p:oleObj name="Chart" r:id="rId6" imgW="3170520" imgH="3197160" progId="Excel.Chart.8">
                  <p:embed/>
                  <p:pic>
                    <p:nvPicPr>
                      <p:cNvPr id="0" name="Object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828800"/>
                        <a:ext cx="37068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1905000" y="2209800"/>
            <a:ext cx="0" cy="304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7467600" y="2590800"/>
            <a:ext cx="3810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ROC kriva</a:t>
            </a:r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6988" y="1697038"/>
          <a:ext cx="5278437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4" name="Worksheet" r:id="rId4" imgW="4191179" imgH="3419290" progId="Excel.Sheet.8">
                  <p:embed/>
                </p:oleObj>
              </mc:Choice>
              <mc:Fallback>
                <p:oleObj name="Worksheet" r:id="rId4" imgW="4191179" imgH="3419290" progId="Excel.Sheet.8">
                  <p:embed/>
                  <p:pic>
                    <p:nvPicPr>
                      <p:cNvPr id="0" name="Object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697038"/>
                        <a:ext cx="5278437" cy="43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437188" y="1828800"/>
          <a:ext cx="37068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5" name="Chart" r:id="rId6" imgW="3170520" imgH="3197160" progId="Excel.Chart.8">
                  <p:embed/>
                </p:oleObj>
              </mc:Choice>
              <mc:Fallback>
                <p:oleObj name="Chart" r:id="rId6" imgW="3170520" imgH="3197160" progId="Excel.Chart.8">
                  <p:embed/>
                  <p:pic>
                    <p:nvPicPr>
                      <p:cNvPr id="0" name="Object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828800"/>
                        <a:ext cx="37068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286000" y="2286000"/>
            <a:ext cx="0" cy="304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6477000" y="2895600"/>
            <a:ext cx="3810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ROC kriva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Socijalni kriterijum: primeri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22959" y="1828800"/>
            <a:ext cx="6111241" cy="4023360"/>
          </a:xfrm>
        </p:spPr>
        <p:txBody>
          <a:bodyPr>
            <a:normAutofit/>
          </a:bodyPr>
          <a:lstStyle/>
          <a:p>
            <a:r>
              <a:rPr lang="pl-PL" altLang="en-US" dirty="0"/>
              <a:t>Homoseksualnost</a:t>
            </a:r>
          </a:p>
          <a:p>
            <a:pPr lvl="1"/>
            <a:r>
              <a:rPr lang="pl-PL" altLang="en-US" dirty="0"/>
              <a:t>Antička društva tolerantna</a:t>
            </a:r>
          </a:p>
          <a:p>
            <a:pPr lvl="1"/>
            <a:r>
              <a:rPr lang="pl-PL" altLang="en-US" dirty="0"/>
              <a:t>U ranijim klasifikacijama bio poremećaj, u DSM III samo egodistoni, od DSM IV nije poremećaj</a:t>
            </a:r>
          </a:p>
          <a:p>
            <a:pPr lvl="1"/>
            <a:r>
              <a:rPr lang="pl-PL" altLang="en-US" dirty="0"/>
              <a:t>Sve veći broj ljudi se izjašnjavaju kao homoseksualci</a:t>
            </a:r>
            <a:endParaRPr lang="en-US" altLang="en-US" dirty="0"/>
          </a:p>
          <a:p>
            <a:pPr lvl="1"/>
            <a:r>
              <a:rPr lang="pl-PL" altLang="en-US" dirty="0"/>
              <a:t>Prisustvo drugih poremećaja nije povećano</a:t>
            </a:r>
          </a:p>
          <a:p>
            <a:pPr lvl="1"/>
            <a:r>
              <a:rPr lang="pl-PL" altLang="en-US" dirty="0"/>
              <a:t>Osim što pubertetski / adolescentni homoseksualci imaju 2 do 3 puta veću stopu pokušaja samoubistva od heteroseksualaca</a:t>
            </a:r>
            <a:endParaRPr lang="en-US" altLang="en-US" dirty="0"/>
          </a:p>
          <a:p>
            <a:r>
              <a:rPr lang="sr-Latn-RS" altLang="en-US" dirty="0"/>
              <a:t>Vegetarijanstvo</a:t>
            </a:r>
          </a:p>
          <a:p>
            <a:pPr lvl="1"/>
            <a:r>
              <a:rPr lang="sr-Latn-RS" altLang="en-US" dirty="0"/>
              <a:t>Ponekad ozbiljno ugrožava zdravlje</a:t>
            </a:r>
          </a:p>
          <a:p>
            <a:pPr lvl="1"/>
            <a:r>
              <a:rPr lang="sr-Latn-RS" altLang="en-US" dirty="0"/>
              <a:t>Može biti deo sumanutosti</a:t>
            </a:r>
          </a:p>
        </p:txBody>
      </p:sp>
      <p:pic>
        <p:nvPicPr>
          <p:cNvPr id="122882" name="Picture 2" descr="Vegetarijanka">
            <a:extLst>
              <a:ext uri="{FF2B5EF4-FFF2-40B4-BE49-F238E27FC236}">
                <a16:creationId xmlns:a16="http://schemas.microsoft.com/office/drawing/2014/main" id="{B32CECB7-8D3D-4740-A9FF-7744291E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2009027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6988" y="1697038"/>
          <a:ext cx="5278437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8" name="Worksheet" r:id="rId4" imgW="4191179" imgH="3419290" progId="Excel.Sheet.8">
                  <p:embed/>
                </p:oleObj>
              </mc:Choice>
              <mc:Fallback>
                <p:oleObj name="Worksheet" r:id="rId4" imgW="4191179" imgH="3419290" progId="Excel.Sheet.8">
                  <p:embed/>
                  <p:pic>
                    <p:nvPicPr>
                      <p:cNvPr id="0" name="Object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697038"/>
                        <a:ext cx="5278437" cy="43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5437188" y="1828800"/>
          <a:ext cx="37068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9" name="Chart" r:id="rId6" imgW="3170520" imgH="3197160" progId="Excel.Chart.8">
                  <p:embed/>
                </p:oleObj>
              </mc:Choice>
              <mc:Fallback>
                <p:oleObj name="Chart" r:id="rId6" imgW="3170520" imgH="3197160" progId="Excel.Chart.8">
                  <p:embed/>
                  <p:pic>
                    <p:nvPicPr>
                      <p:cNvPr id="0" name="Object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828800"/>
                        <a:ext cx="37068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895600" y="2209800"/>
            <a:ext cx="0" cy="304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6248400" y="4114800"/>
            <a:ext cx="38100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ROC kriva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Prelomni skor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Prelomni (cut-off) skor je vrednost iznad koje ćemo sve ispitanike označiti kao bolesne, a ispod njega kao zdrave</a:t>
            </a:r>
          </a:p>
          <a:p>
            <a:r>
              <a:rPr lang="sr-Latn-RS" dirty="0"/>
              <a:t>Rekli smo da su osetljivost i specifičnost u obrnuto proporcionalnom odnosu, ali da taj odnos nije linearan</a:t>
            </a:r>
          </a:p>
          <a:p>
            <a:r>
              <a:rPr lang="sr-Latn-RS" dirty="0"/>
              <a:t>To znači da postoji „optimalni“ skor koji istovremeno maksimizuje i osetljivost i specifičnost</a:t>
            </a:r>
          </a:p>
          <a:p>
            <a:r>
              <a:rPr lang="sr-Latn-RS" dirty="0"/>
              <a:t>Kao prelomni skor treba birati onaj gde je ukupna greška (lažni pozitivi i lažni negativi) najmanja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 altLang="en-US" dirty="0"/>
              <a:t>ROC analiza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AU" altLang="en-US" dirty="0"/>
              <a:t>T</a:t>
            </a:r>
            <a:r>
              <a:rPr lang="sr-Latn-RS" altLang="en-US" dirty="0"/>
              <a:t>a</a:t>
            </a:r>
            <a:r>
              <a:rPr lang="en-AU" altLang="en-US" dirty="0" err="1"/>
              <a:t>čnost</a:t>
            </a:r>
            <a:r>
              <a:rPr lang="en-AU" altLang="en-US" dirty="0"/>
              <a:t> </a:t>
            </a:r>
            <a:r>
              <a:rPr lang="en-AU" altLang="en-US" dirty="0" err="1"/>
              <a:t>testa</a:t>
            </a:r>
            <a:r>
              <a:rPr lang="en-AU" altLang="en-US" dirty="0"/>
              <a:t> (accuracy) </a:t>
            </a:r>
            <a:r>
              <a:rPr lang="sr-Latn-CS" altLang="en-US" dirty="0"/>
              <a:t>zavisi</a:t>
            </a:r>
            <a:r>
              <a:rPr lang="en-AU" altLang="en-US" dirty="0"/>
              <a:t> o</a:t>
            </a:r>
            <a:r>
              <a:rPr lang="sr-Latn-CS" altLang="en-US" dirty="0"/>
              <a:t>d</a:t>
            </a:r>
            <a:r>
              <a:rPr lang="en-AU" altLang="en-US" dirty="0"/>
              <a:t> to</a:t>
            </a:r>
            <a:r>
              <a:rPr lang="sr-Latn-CS" altLang="en-US" dirty="0"/>
              <a:t>ga</a:t>
            </a:r>
            <a:r>
              <a:rPr lang="en-AU" altLang="en-US" dirty="0"/>
              <a:t> k</a:t>
            </a:r>
            <a:r>
              <a:rPr lang="sr-Latn-RS" altLang="en-US" dirty="0"/>
              <a:t>oli</a:t>
            </a:r>
            <a:r>
              <a:rPr lang="en-AU" altLang="en-US" dirty="0" err="1"/>
              <a:t>ko</a:t>
            </a:r>
            <a:r>
              <a:rPr lang="en-AU" altLang="en-US" dirty="0"/>
              <a:t> dobro </a:t>
            </a:r>
            <a:r>
              <a:rPr lang="sr-Latn-RS" altLang="en-US" dirty="0"/>
              <a:t>razdvaja </a:t>
            </a:r>
            <a:r>
              <a:rPr lang="en-AU" altLang="en-US" dirty="0" err="1"/>
              <a:t>testirane</a:t>
            </a:r>
            <a:r>
              <a:rPr lang="en-AU" altLang="en-US" dirty="0"/>
              <a:t> </a:t>
            </a:r>
            <a:r>
              <a:rPr lang="en-AU" altLang="en-US" dirty="0" err="1"/>
              <a:t>grupe</a:t>
            </a:r>
            <a:r>
              <a:rPr lang="en-AU" altLang="en-US" dirty="0"/>
              <a:t> u one s</a:t>
            </a:r>
            <a:r>
              <a:rPr lang="sr-Latn-RS" altLang="en-US" dirty="0"/>
              <a:t>a</a:t>
            </a:r>
            <a:r>
              <a:rPr lang="en-AU" altLang="en-US" dirty="0"/>
              <a:t> </a:t>
            </a:r>
            <a:r>
              <a:rPr lang="en-AU" altLang="en-US" dirty="0" err="1"/>
              <a:t>i</a:t>
            </a:r>
            <a:r>
              <a:rPr lang="en-AU" altLang="en-US" dirty="0"/>
              <a:t> one bez </a:t>
            </a:r>
            <a:r>
              <a:rPr lang="en-AU" altLang="en-US" dirty="0" err="1"/>
              <a:t>ispitivane</a:t>
            </a:r>
            <a:r>
              <a:rPr lang="en-AU" altLang="en-US" dirty="0"/>
              <a:t> </a:t>
            </a:r>
            <a:r>
              <a:rPr lang="en-AU" altLang="en-US" dirty="0" err="1"/>
              <a:t>bolesti</a:t>
            </a:r>
            <a:endParaRPr lang="en-AU" altLang="en-US" dirty="0"/>
          </a:p>
          <a:p>
            <a:r>
              <a:rPr lang="sr-Latn-RS" altLang="en-US" dirty="0"/>
              <a:t>M</a:t>
            </a:r>
            <a:r>
              <a:rPr lang="en-AU" altLang="en-US" dirty="0"/>
              <a:t>era t</a:t>
            </a:r>
            <a:r>
              <a:rPr lang="sr-Latn-RS" altLang="en-US" dirty="0"/>
              <a:t>a</a:t>
            </a:r>
            <a:r>
              <a:rPr lang="en-AU" altLang="en-US" dirty="0" err="1"/>
              <a:t>čnosti</a:t>
            </a:r>
            <a:r>
              <a:rPr lang="en-AU" altLang="en-US" dirty="0"/>
              <a:t> </a:t>
            </a:r>
            <a:r>
              <a:rPr lang="en-AU" altLang="en-US" dirty="0" err="1"/>
              <a:t>testa</a:t>
            </a:r>
            <a:r>
              <a:rPr lang="sr-Latn-RS" altLang="en-US" dirty="0"/>
              <a:t> je </a:t>
            </a:r>
            <a:r>
              <a:rPr lang="en-AU" altLang="en-US" dirty="0" err="1"/>
              <a:t>površina</a:t>
            </a:r>
            <a:r>
              <a:rPr lang="en-AU" altLang="en-US" dirty="0"/>
              <a:t> </a:t>
            </a:r>
            <a:r>
              <a:rPr lang="en-AU" altLang="en-US" dirty="0" err="1"/>
              <a:t>ispod</a:t>
            </a:r>
            <a:r>
              <a:rPr lang="en-AU" altLang="en-US" dirty="0"/>
              <a:t> ROC </a:t>
            </a:r>
            <a:r>
              <a:rPr lang="en-AU" altLang="en-US" dirty="0" err="1"/>
              <a:t>krive</a:t>
            </a:r>
            <a:r>
              <a:rPr lang="en-AU" altLang="en-US" dirty="0"/>
              <a:t> </a:t>
            </a:r>
            <a:r>
              <a:rPr lang="sr-Latn-RS" altLang="en-US" dirty="0"/>
              <a:t>(izražena kao proporcija)</a:t>
            </a:r>
            <a:r>
              <a:rPr lang="en-AU" altLang="en-US" dirty="0"/>
              <a:t>:</a:t>
            </a:r>
          </a:p>
          <a:p>
            <a:pPr lvl="1"/>
            <a:r>
              <a:rPr lang="sr-Latn-RS" altLang="en-US" dirty="0"/>
              <a:t>.</a:t>
            </a:r>
            <a:r>
              <a:rPr lang="en-AU" altLang="en-US" dirty="0"/>
              <a:t>90</a:t>
            </a:r>
            <a:r>
              <a:rPr lang="sr-Latn-RS" altLang="en-US" dirty="0"/>
              <a:t> </a:t>
            </a:r>
            <a:r>
              <a:rPr lang="en-AU" altLang="en-US" dirty="0"/>
              <a:t>-</a:t>
            </a:r>
            <a:r>
              <a:rPr lang="sr-Latn-RS" altLang="en-US" dirty="0"/>
              <a:t> </a:t>
            </a:r>
            <a:r>
              <a:rPr lang="en-AU" altLang="en-US" dirty="0"/>
              <a:t>1 = </a:t>
            </a:r>
            <a:r>
              <a:rPr lang="en-AU" altLang="en-US" dirty="0" err="1"/>
              <a:t>izvrstan</a:t>
            </a:r>
            <a:r>
              <a:rPr lang="en-AU" altLang="en-US" dirty="0"/>
              <a:t> test</a:t>
            </a:r>
          </a:p>
          <a:p>
            <a:pPr lvl="1"/>
            <a:r>
              <a:rPr lang="sr-Latn-RS" altLang="en-US" dirty="0"/>
              <a:t>.</a:t>
            </a:r>
            <a:r>
              <a:rPr lang="en-AU" altLang="en-US" dirty="0"/>
              <a:t>80</a:t>
            </a:r>
            <a:r>
              <a:rPr lang="sr-Latn-RS" altLang="en-US" dirty="0"/>
              <a:t> </a:t>
            </a:r>
            <a:r>
              <a:rPr lang="en-AU" altLang="en-US" dirty="0"/>
              <a:t>-</a:t>
            </a:r>
            <a:r>
              <a:rPr lang="sr-Latn-RS" altLang="en-US" dirty="0"/>
              <a:t> .</a:t>
            </a:r>
            <a:r>
              <a:rPr lang="en-AU" altLang="en-US" dirty="0"/>
              <a:t>90 = </a:t>
            </a:r>
            <a:r>
              <a:rPr lang="en-AU" altLang="en-US" dirty="0" err="1"/>
              <a:t>dobar</a:t>
            </a:r>
            <a:r>
              <a:rPr lang="en-AU" altLang="en-US" dirty="0"/>
              <a:t> test </a:t>
            </a:r>
          </a:p>
          <a:p>
            <a:pPr lvl="1"/>
            <a:r>
              <a:rPr lang="sr-Latn-RS" altLang="en-US" dirty="0"/>
              <a:t>.</a:t>
            </a:r>
            <a:r>
              <a:rPr lang="en-AU" altLang="en-US" dirty="0"/>
              <a:t>70</a:t>
            </a:r>
            <a:r>
              <a:rPr lang="sr-Latn-RS" altLang="en-US" dirty="0"/>
              <a:t> </a:t>
            </a:r>
            <a:r>
              <a:rPr lang="en-AU" altLang="en-US" dirty="0"/>
              <a:t>-</a:t>
            </a:r>
            <a:r>
              <a:rPr lang="sr-Latn-RS" altLang="en-US" dirty="0"/>
              <a:t> .</a:t>
            </a:r>
            <a:r>
              <a:rPr lang="en-AU" altLang="en-US" dirty="0"/>
              <a:t>80 = </a:t>
            </a:r>
            <a:r>
              <a:rPr lang="en-AU" altLang="en-US" dirty="0" err="1"/>
              <a:t>osrednji</a:t>
            </a:r>
            <a:r>
              <a:rPr lang="en-AU" altLang="en-US" dirty="0"/>
              <a:t> test</a:t>
            </a:r>
          </a:p>
          <a:p>
            <a:pPr lvl="1"/>
            <a:r>
              <a:rPr lang="sr-Latn-RS" altLang="en-US" dirty="0"/>
              <a:t>.</a:t>
            </a:r>
            <a:r>
              <a:rPr lang="en-AU" altLang="en-US" dirty="0"/>
              <a:t>60</a:t>
            </a:r>
            <a:r>
              <a:rPr lang="sr-Latn-RS" altLang="en-US" dirty="0"/>
              <a:t> </a:t>
            </a:r>
            <a:r>
              <a:rPr lang="en-AU" altLang="en-US" dirty="0"/>
              <a:t>-</a:t>
            </a:r>
            <a:r>
              <a:rPr lang="sr-Latn-RS" altLang="en-US" dirty="0"/>
              <a:t> .</a:t>
            </a:r>
            <a:r>
              <a:rPr lang="en-AU" altLang="en-US" dirty="0"/>
              <a:t>70 = </a:t>
            </a:r>
            <a:r>
              <a:rPr lang="en-AU" altLang="en-US" dirty="0" err="1"/>
              <a:t>slabiji</a:t>
            </a:r>
            <a:r>
              <a:rPr lang="en-AU" altLang="en-US" dirty="0"/>
              <a:t> test</a:t>
            </a:r>
          </a:p>
          <a:p>
            <a:pPr lvl="1"/>
            <a:r>
              <a:rPr lang="sr-Latn-RS" altLang="en-US" dirty="0"/>
              <a:t>.</a:t>
            </a:r>
            <a:r>
              <a:rPr lang="en-AU" altLang="en-US" dirty="0"/>
              <a:t>50</a:t>
            </a:r>
            <a:r>
              <a:rPr lang="sr-Latn-RS" altLang="en-US" dirty="0"/>
              <a:t> </a:t>
            </a:r>
            <a:r>
              <a:rPr lang="en-AU" altLang="en-US" dirty="0"/>
              <a:t>-</a:t>
            </a:r>
            <a:r>
              <a:rPr lang="sr-Latn-RS" altLang="en-US" dirty="0"/>
              <a:t> .</a:t>
            </a:r>
            <a:r>
              <a:rPr lang="en-AU" altLang="en-US" dirty="0"/>
              <a:t>60 = test bez </a:t>
            </a:r>
            <a:r>
              <a:rPr lang="en-AU" altLang="en-US" dirty="0" err="1"/>
              <a:t>uspeha</a:t>
            </a:r>
            <a:endParaRPr lang="hr-HR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rocc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85750"/>
            <a:ext cx="63277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Valjanost testa</a:t>
            </a:r>
            <a:endParaRPr lang="en-US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 dirty="0"/>
              <a:t>Primetimo da su i osetljivost i specifičnost testa uslovne verovatnoće</a:t>
            </a:r>
          </a:p>
          <a:p>
            <a:r>
              <a:rPr lang="hr-HR" altLang="en-US" dirty="0"/>
              <a:t>Šta je uslov? </a:t>
            </a:r>
          </a:p>
          <a:p>
            <a:r>
              <a:rPr lang="hr-HR" altLang="en-US" dirty="0"/>
              <a:t>Osetljivost je verovatnoća pozitivnog testa </a:t>
            </a:r>
            <a:r>
              <a:rPr lang="hr-HR" altLang="en-US" b="1" dirty="0"/>
              <a:t>uz uslov prisustva bolesti</a:t>
            </a:r>
          </a:p>
          <a:p>
            <a:r>
              <a:rPr lang="hr-HR" altLang="en-US" dirty="0"/>
              <a:t>Specifičnost je verovatnoća negativnog testa </a:t>
            </a:r>
            <a:r>
              <a:rPr lang="hr-HR" altLang="en-US" b="1" dirty="0"/>
              <a:t>uz uslov odsustva bolesti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dirty="0"/>
              <a:t>Nozološke i dijagnostičke 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hr-HR" altLang="en-US" dirty="0"/>
              <a:t>Mere valjanosti testa (osetljivost i specifičnost) su uslovne verovatnoće i zovemo ih nozološkim verovatnoćama (jer zavise samo od date bolesti, a ne od njene prevalencije u uzorku)</a:t>
            </a:r>
          </a:p>
          <a:p>
            <a:r>
              <a:rPr lang="hr-HR" altLang="en-US" dirty="0"/>
              <a:t>Kliničara zanimaju i dijagnostičke verovatnoće: pozitivna prediktivna vrednost i negativna prediktivna vrednost koje su takođe uslovne verovatnoće ali zavise od prevalencije bolesti u uzorku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193800" y="0"/>
          <a:ext cx="79502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16" name="Document" r:id="rId4" imgW="3863340" imgH="2292096" progId="Word.Document.8">
                  <p:embed/>
                </p:oleObj>
              </mc:Choice>
              <mc:Fallback>
                <p:oleObj name="Document" r:id="rId4" imgW="3863340" imgH="2292096" progId="Word.Document.8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0"/>
                        <a:ext cx="7950200" cy="431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724400" y="15240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7391400" y="14478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6705600" y="58674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pozitivna prediktivna vrednost = </a:t>
            </a:r>
            <a:endParaRPr lang="en-US" altLang="en-US" sz="24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>
            <a:off x="5486400" y="1752600"/>
            <a:ext cx="3810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5867400" y="1752600"/>
            <a:ext cx="0" cy="30480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7467600" y="1905000"/>
            <a:ext cx="0" cy="39624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5486400" y="5486400"/>
            <a:ext cx="13716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715000" y="4800600"/>
            <a:ext cx="838200" cy="4349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  <a:latin typeface="Times New Roman" pitchFamily="18" charset="0"/>
              </a:rPr>
              <a:t>TP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5638800" y="5715000"/>
            <a:ext cx="1066800" cy="434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  <a:latin typeface="Times New Roman" pitchFamily="18" charset="0"/>
              </a:rPr>
              <a:t>TP+FP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68613" grpId="0" animBg="1"/>
      <p:bldP spid="68614" grpId="0" autoUpdateAnimBg="0"/>
      <p:bldP spid="68615" grpId="0" animBg="1"/>
      <p:bldP spid="68616" grpId="0" animBg="1"/>
      <p:bldP spid="68617" grpId="0" animBg="1"/>
      <p:bldP spid="68618" grpId="0" animBg="1"/>
      <p:bldP spid="68619" grpId="0" animBg="1" autoUpdateAnimBg="0"/>
      <p:bldP spid="68620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193800" y="0"/>
          <a:ext cx="7950200" cy="431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39" name="Document" r:id="rId4" imgW="3863340" imgH="2292096" progId="Word.Document.8">
                  <p:embed/>
                </p:oleObj>
              </mc:Choice>
              <mc:Fallback>
                <p:oleObj name="Document" r:id="rId4" imgW="3863340" imgH="2292096" progId="Word.Document.8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0"/>
                        <a:ext cx="7950200" cy="431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6096000" y="23622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70660" name="Oval 4"/>
          <p:cNvSpPr>
            <a:spLocks noChangeArrowheads="1"/>
          </p:cNvSpPr>
          <p:nvPr/>
        </p:nvSpPr>
        <p:spPr bwMode="auto">
          <a:xfrm>
            <a:off x="7391400" y="22860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H="1">
            <a:off x="6705600" y="58674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81000" y="5257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en-US" sz="2400" b="1">
                <a:solidFill>
                  <a:srgbClr val="E80006"/>
                </a:solidFill>
                <a:latin typeface="Times New Roman" pitchFamily="18" charset="0"/>
              </a:rPr>
              <a:t>negativna prediktivna vrednost = </a:t>
            </a:r>
            <a:endParaRPr lang="en-US" altLang="en-US" sz="24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6477000" y="2819400"/>
            <a:ext cx="0" cy="19812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8077200" y="2895600"/>
            <a:ext cx="0" cy="297180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5486400" y="5486400"/>
            <a:ext cx="1371600" cy="0"/>
          </a:xfrm>
          <a:prstGeom prst="line">
            <a:avLst/>
          </a:prstGeom>
          <a:noFill/>
          <a:ln w="38100">
            <a:solidFill>
              <a:srgbClr val="FF01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715000" y="4800600"/>
            <a:ext cx="838200" cy="4349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  <a:latin typeface="Times New Roman" pitchFamily="18" charset="0"/>
              </a:rPr>
              <a:t>TN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638800" y="5715000"/>
            <a:ext cx="1066800" cy="434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  <a:latin typeface="Times New Roman" pitchFamily="18" charset="0"/>
              </a:rPr>
              <a:t>FN+TN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 animBg="1"/>
      <p:bldP spid="70661" grpId="0" animBg="1"/>
      <p:bldP spid="70662" grpId="0" autoUpdateAnimBg="0"/>
      <p:bldP spid="70663" grpId="0" animBg="1"/>
      <p:bldP spid="70664" grpId="0" animBg="1"/>
      <p:bldP spid="70665" grpId="0" animBg="1"/>
      <p:bldP spid="70666" grpId="0" animBg="1" autoUpdateAnimBg="0"/>
      <p:bldP spid="70667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217613" y="26988"/>
          <a:ext cx="6021387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7" name="Document" r:id="rId4" imgW="3968496" imgH="2394204" progId="Word.Document.8">
                  <p:embed/>
                </p:oleObj>
              </mc:Choice>
              <mc:Fallback>
                <p:oleObj name="Document" r:id="rId4" imgW="3968496" imgH="2394204" progId="Word.Document.8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26988"/>
                        <a:ext cx="6021387" cy="358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57200" y="4292600"/>
            <a:ext cx="525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</a:rPr>
              <a:t>Osetljivost = 54/60 = 0,9 (90%)</a:t>
            </a:r>
          </a:p>
          <a:p>
            <a:pPr algn="just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</a:rPr>
              <a:t>Specifičnost = 38/40 = 0,95 (95%)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5435600"/>
            <a:ext cx="8077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r-HR" altLang="en-US" sz="2000" b="1" dirty="0">
                <a:solidFill>
                  <a:srgbClr val="E80006"/>
                </a:solidFill>
              </a:rPr>
              <a:t>Pozitivna prediktivna vrednost = </a:t>
            </a:r>
            <a:r>
              <a:rPr lang="hr-HR" altLang="en-US" sz="2000" b="1" dirty="0">
                <a:solidFill>
                  <a:srgbClr val="E80006"/>
                </a:solidFill>
                <a:cs typeface="Times New Roman" pitchFamily="18" charset="0"/>
              </a:rPr>
              <a:t>54/56 = 0,964 (96,4%)</a:t>
            </a:r>
            <a:r>
              <a:rPr lang="hr-HR" altLang="en-US" sz="2000" b="1" dirty="0">
                <a:solidFill>
                  <a:srgbClr val="E80006"/>
                </a:solidFill>
              </a:rPr>
              <a:t> </a:t>
            </a:r>
            <a:endParaRPr lang="hr-HR" altLang="en-US" sz="2000" b="1" dirty="0">
              <a:solidFill>
                <a:srgbClr val="E80006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hr-HR" altLang="en-US" sz="2000" b="1" dirty="0">
                <a:solidFill>
                  <a:srgbClr val="E80006"/>
                </a:solidFill>
              </a:rPr>
              <a:t>Neg</a:t>
            </a:r>
            <a:r>
              <a:rPr lang="hr-HR" altLang="en-US" sz="2000" b="1" dirty="0">
                <a:solidFill>
                  <a:srgbClr val="E80006"/>
                </a:solidFill>
                <a:cs typeface="Times New Roman" pitchFamily="18" charset="0"/>
              </a:rPr>
              <a:t>ativna</a:t>
            </a:r>
            <a:r>
              <a:rPr lang="hr-HR" altLang="en-US" sz="2000" b="1" dirty="0">
                <a:solidFill>
                  <a:srgbClr val="E80006"/>
                </a:solidFill>
              </a:rPr>
              <a:t> pred</a:t>
            </a:r>
            <a:r>
              <a:rPr lang="hr-HR" altLang="en-US" sz="2000" b="1" dirty="0">
                <a:solidFill>
                  <a:srgbClr val="E80006"/>
                </a:solidFill>
                <a:cs typeface="Times New Roman" pitchFamily="18" charset="0"/>
              </a:rPr>
              <a:t>iktivna</a:t>
            </a:r>
            <a:r>
              <a:rPr lang="hr-HR" altLang="en-US" sz="2000" b="1" dirty="0">
                <a:solidFill>
                  <a:srgbClr val="E80006"/>
                </a:solidFill>
              </a:rPr>
              <a:t> vr</a:t>
            </a:r>
            <a:r>
              <a:rPr lang="hr-HR" altLang="en-US" sz="2000" b="1" dirty="0">
                <a:solidFill>
                  <a:srgbClr val="E80006"/>
                </a:solidFill>
                <a:cs typeface="Times New Roman" pitchFamily="18" charset="0"/>
              </a:rPr>
              <a:t>ednost</a:t>
            </a:r>
            <a:r>
              <a:rPr lang="hr-HR" altLang="en-US" sz="2000" b="1" dirty="0">
                <a:solidFill>
                  <a:srgbClr val="E80006"/>
                </a:solidFill>
              </a:rPr>
              <a:t> = </a:t>
            </a:r>
            <a:r>
              <a:rPr lang="hr-HR" altLang="en-US" sz="2000" b="1" dirty="0">
                <a:solidFill>
                  <a:srgbClr val="E80006"/>
                </a:solidFill>
                <a:cs typeface="Times New Roman" pitchFamily="18" charset="0"/>
              </a:rPr>
              <a:t>38/44 = 0,864 (86,4%)</a:t>
            </a:r>
            <a:r>
              <a:rPr lang="en-US" altLang="en-US" sz="2000" b="1" dirty="0">
                <a:solidFill>
                  <a:srgbClr val="E80006"/>
                </a:solidFill>
              </a:rPr>
              <a:t>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003800" y="3657600"/>
            <a:ext cx="414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</a:rPr>
              <a:t>Prevalencija: 60/100 =</a:t>
            </a:r>
            <a:r>
              <a:rPr lang="hr-HR" altLang="en-US" sz="2000" b="1">
                <a:solidFill>
                  <a:srgbClr val="E80006"/>
                </a:solidFill>
              </a:rPr>
              <a:t> 0,6 (60%) </a:t>
            </a:r>
            <a:endParaRPr lang="en-US" altLang="en-US" sz="2000" b="1">
              <a:solidFill>
                <a:srgbClr val="E8000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  <p:bldP spid="74756" grpId="0" autoUpdateAnimBg="0"/>
      <p:bldP spid="7475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217613" y="26988"/>
          <a:ext cx="6707187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81" name="Document" r:id="rId4" imgW="4259580" imgH="2394204" progId="Word.Document.8">
                  <p:embed/>
                </p:oleObj>
              </mc:Choice>
              <mc:Fallback>
                <p:oleObj name="Document" r:id="rId4" imgW="4259580" imgH="2394204" progId="Word.Document.8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26988"/>
                        <a:ext cx="6707187" cy="378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1000" y="4371975"/>
            <a:ext cx="525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</a:rPr>
              <a:t>Osetljivost = 90/100 = 0,9 (90%)</a:t>
            </a:r>
          </a:p>
          <a:p>
            <a:pPr algn="just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</a:rPr>
              <a:t>Specifičnost = 9405/9900 = 0,95 (95%)</a:t>
            </a:r>
            <a:endParaRPr lang="en-US" altLang="en-US" sz="2000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57200" y="5438775"/>
            <a:ext cx="7772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E80006"/>
                </a:solidFill>
              </a:rPr>
              <a:t>Pozitivna prediktivna vrednost = 90/585 = 0,154 (15,4%) </a:t>
            </a:r>
          </a:p>
          <a:p>
            <a:pPr algn="just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E80006"/>
                </a:solidFill>
              </a:rPr>
              <a:t>Negativna prediktivna vrednost = 9405/9415 = 0,999 (99,9%)</a:t>
            </a:r>
            <a:endParaRPr lang="en-US" altLang="en-US" sz="2000" b="1">
              <a:solidFill>
                <a:srgbClr val="E80006"/>
              </a:solidFill>
              <a:latin typeface="Times New Roman" pitchFamily="18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500563" y="3733800"/>
            <a:ext cx="464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r-HR" altLang="en-US" sz="2000" b="1">
                <a:solidFill>
                  <a:srgbClr val="003366"/>
                </a:solidFill>
              </a:rPr>
              <a:t>Prevalencija: 100/10000 = </a:t>
            </a:r>
            <a:r>
              <a:rPr lang="hr-HR" altLang="en-US" sz="2000" b="1">
                <a:solidFill>
                  <a:srgbClr val="FF3300"/>
                </a:solidFill>
              </a:rPr>
              <a:t>0,01 (1%) </a:t>
            </a:r>
            <a:endParaRPr lang="en-US" altLang="en-US"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8" grpId="0" autoUpdateAnimBg="0"/>
      <p:bldP spid="7270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CS" altLang="en-US" dirty="0"/>
              <a:t>Statistički kriterijum</a:t>
            </a:r>
            <a:endParaRPr lang="en-US" dirty="0"/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xfrm>
            <a:off x="822325" y="1846263"/>
            <a:ext cx="4587875" cy="4022725"/>
          </a:xfrm>
        </p:spPr>
        <p:txBody>
          <a:bodyPr/>
          <a:lstStyle/>
          <a:p>
            <a:r>
              <a:rPr lang="sr-Latn-CS" altLang="en-US" dirty="0"/>
              <a:t>Bolesno je ono što odstupa od normale</a:t>
            </a:r>
          </a:p>
          <a:p>
            <a:r>
              <a:rPr lang="sr-Latn-CS" altLang="en-US" dirty="0"/>
              <a:t>Normala je ono što je tipično, </a:t>
            </a:r>
            <a:r>
              <a:rPr lang="sr-Latn-CS" altLang="en-US" dirty="0" err="1"/>
              <a:t>prosečno</a:t>
            </a:r>
            <a:endParaRPr lang="sr-Latn-CS" altLang="en-US" dirty="0"/>
          </a:p>
          <a:p>
            <a:r>
              <a:rPr lang="sr-Latn-CS" altLang="en-US" dirty="0"/>
              <a:t>Nedostaci?</a:t>
            </a:r>
          </a:p>
          <a:p>
            <a:pPr lvl="1"/>
            <a:r>
              <a:rPr lang="sr-Latn-CS" altLang="en-US" dirty="0"/>
              <a:t>Zdrava ponašanja će biti proglašena bolesnim ukoliko su dovoljno retka</a:t>
            </a:r>
          </a:p>
          <a:p>
            <a:pPr lvl="1"/>
            <a:r>
              <a:rPr lang="sr-Latn-CS" altLang="en-US" dirty="0"/>
              <a:t>Ukoliko veliki procenat ljudi ima isti poremećaj, on će biti „normalizovan“</a:t>
            </a:r>
          </a:p>
          <a:p>
            <a:endParaRPr lang="en-US" altLang="en-US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 altLang="en-US"/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320966"/>
              </p:ext>
            </p:extLst>
          </p:nvPr>
        </p:nvGraphicFramePr>
        <p:xfrm>
          <a:off x="5410200" y="2004604"/>
          <a:ext cx="3352800" cy="337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Bitmap Image" r:id="rId3" imgW="1049395" imgH="1055489" progId="PBrush">
                  <p:embed/>
                </p:oleObj>
              </mc:Choice>
              <mc:Fallback>
                <p:oleObj name="Bitmap Image" r:id="rId3" imgW="1049395" imgH="1055489" progId="PBrush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04604"/>
                        <a:ext cx="3352800" cy="337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Nozološke i dijagnostičke mere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en-US" dirty="0"/>
              <a:t>Vidimo da se za istu osetljvost i specifičnost dijagnostičke verovatnoće dramatično menjaju u zavisnosti od prevalencije bolesti</a:t>
            </a:r>
          </a:p>
          <a:p>
            <a:r>
              <a:rPr lang="hr-HR" altLang="en-US" dirty="0"/>
              <a:t>Zato je u praksi jako važno poznavati prevalenciju bolesti koju pokušavamo da dijagnostikujemo</a:t>
            </a:r>
          </a:p>
        </p:txBody>
      </p:sp>
    </p:spTree>
    <p:extLst>
      <p:ext uri="{BB962C8B-B14F-4D97-AF65-F5344CB8AC3E}">
        <p14:creationId xmlns:p14="http://schemas.microsoft.com/office/powerpoint/2010/main" val="299471895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Primer u SPSS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en-US"/>
          </a:p>
        </p:txBody>
      </p:sp>
      <p:pic>
        <p:nvPicPr>
          <p:cNvPr id="6349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179513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1899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81856"/>
            <a:ext cx="2895600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685800"/>
            <a:ext cx="65817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28700"/>
            <a:ext cx="67913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932782" y="1697038"/>
          <a:ext cx="5278437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7" name="Worksheet" r:id="rId4" imgW="4191179" imgH="3419290" progId="Excel.Sheet.8">
                  <p:embed/>
                </p:oleObj>
              </mc:Choice>
              <mc:Fallback>
                <p:oleObj name="Worksheet" r:id="rId4" imgW="4191179" imgH="341929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782" y="1697038"/>
                        <a:ext cx="5278437" cy="431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4191000" y="2209800"/>
            <a:ext cx="0" cy="304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ROC kriva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Statistički kriterijum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 dirty="0"/>
              <a:t>S</a:t>
            </a:r>
            <a:r>
              <a:rPr lang="it-IT" altLang="en-US" dirty="0"/>
              <a:t>arkastičn</a:t>
            </a:r>
            <a:r>
              <a:rPr lang="sr-Latn-RS" altLang="en-US" dirty="0"/>
              <a:t>i</a:t>
            </a:r>
            <a:r>
              <a:rPr lang="it-IT" altLang="en-US" dirty="0"/>
              <a:t>, ali "naučno utemeljen</a:t>
            </a:r>
            <a:r>
              <a:rPr lang="sr-Latn-RS" altLang="en-US" dirty="0"/>
              <a:t>i</a:t>
            </a:r>
            <a:r>
              <a:rPr lang="it-IT" altLang="en-US" dirty="0"/>
              <a:t>" predlog da se stanje sreće dijagnostikuje kao mentalni poremećaj (Bentall, 1992)</a:t>
            </a:r>
            <a:r>
              <a:rPr lang="sr-Latn-RS" altLang="en-US" dirty="0"/>
              <a:t>:</a:t>
            </a:r>
          </a:p>
          <a:p>
            <a:pPr lvl="1"/>
            <a:r>
              <a:rPr lang="it-IT" altLang="en-US" dirty="0"/>
              <a:t>Smatra se da bi stanje sreće trebalo dijagnostikovati kao psihijatrijski poremećaj i uključiti ga u sledeće izdanje psihijatrijske klasifikacije pod novim imenom: "Veliki afektivni poremećaj, prijatan tip</a:t>
            </a:r>
            <a:r>
              <a:rPr lang="sr-Latn-CS" altLang="en-US" dirty="0"/>
              <a:t>”</a:t>
            </a:r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" y="1295400"/>
            <a:ext cx="902493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5C3D-C172-4BEA-8B68-C5E4F6BA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Dijagnostika na osnovu profila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050B8-AFF9-4CE8-B304-CD8FA70AD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82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Dijagnostika na osnovu profila</a:t>
            </a:r>
            <a:endParaRPr lang="en-US" alt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Ukoliko zadajemo kompozitni test, dobijamo skorove na svakom od indikatora</a:t>
            </a:r>
          </a:p>
          <a:p>
            <a:r>
              <a:rPr lang="sr-Latn-CS" altLang="en-US" dirty="0"/>
              <a:t>Šta možemo da radimo sa ovakvim skorovima?</a:t>
            </a:r>
          </a:p>
          <a:p>
            <a:pPr lvl="1"/>
            <a:r>
              <a:rPr lang="sr-Latn-CS" altLang="en-US" dirty="0"/>
              <a:t>Da izračunamo jedinstven skor</a:t>
            </a:r>
          </a:p>
          <a:p>
            <a:pPr lvl="1"/>
            <a:r>
              <a:rPr lang="sr-Latn-CS" altLang="en-US" dirty="0"/>
              <a:t>Da prikažemo skorove kao profil</a:t>
            </a:r>
          </a:p>
          <a:p>
            <a:r>
              <a:rPr lang="sr-Latn-CS" altLang="en-US" dirty="0"/>
              <a:t>Od čega zavisi za koju proceduru ćemo se odlučiti?</a:t>
            </a:r>
          </a:p>
          <a:p>
            <a:r>
              <a:rPr lang="sr-Latn-CS" altLang="en-US" dirty="0"/>
              <a:t>Od korelacije indikatora</a:t>
            </a:r>
          </a:p>
          <a:p>
            <a:pPr lvl="1"/>
            <a:r>
              <a:rPr lang="sr-Latn-CS" altLang="en-US" dirty="0"/>
              <a:t>Visoka korelacija – jedinstven skor</a:t>
            </a:r>
          </a:p>
          <a:p>
            <a:pPr lvl="1"/>
            <a:r>
              <a:rPr lang="sr-Latn-CS" altLang="en-US" dirty="0"/>
              <a:t>Niska korelacija – profil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Dijagnostika na osnovu profila</a:t>
            </a:r>
            <a:endParaRPr lang="en-US" alt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Postoji veliki broj načina za izračunavanje skora ispitanika na više subtestova ili testova iz baterije testova (zbir, prosek, prva glavna komponenta, regresioni / diskriminacioni, ponderisanje na osnovu varijanse...)</a:t>
            </a:r>
          </a:p>
          <a:p>
            <a:r>
              <a:rPr lang="sr-Latn-CS" altLang="en-US" dirty="0"/>
              <a:t>Profil je multidimenzionalni kompozitni skor</a:t>
            </a:r>
          </a:p>
          <a:p>
            <a:r>
              <a:rPr lang="sr-Latn-CS" altLang="en-US" dirty="0"/>
              <a:t>Profili se razlikuju po nivou (prosečna vrednost), raspršenju (standardna devijacija) i obliku (rang skorova)</a:t>
            </a:r>
          </a:p>
          <a:p>
            <a:r>
              <a:rPr lang="sr-Latn-CS" altLang="en-US" dirty="0"/>
              <a:t>Ako posmatramo pojedinca onda imamo profil, a ako posmatramo „prosečan profil“ grupe ispitanika imamo tip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09600" y="5333831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altLang="en-US" dirty="0"/>
              <a:t>MMPI profil</a:t>
            </a:r>
          </a:p>
          <a:p>
            <a:pPr eaLnBrk="1" hangingPunct="1"/>
            <a:r>
              <a:rPr lang="en-US" altLang="en-US" sz="1400" dirty="0"/>
              <a:t>L = Lie; F = Fake Bad; K = Subtle Defensiveness; Hs = Hypochondriasis;</a:t>
            </a:r>
            <a:r>
              <a:rPr lang="sr-Latn-RS" altLang="en-US" sz="1400" dirty="0"/>
              <a:t> </a:t>
            </a:r>
            <a:r>
              <a:rPr lang="en-US" altLang="en-US" sz="1400" dirty="0"/>
              <a:t>D = Depression; </a:t>
            </a:r>
            <a:r>
              <a:rPr lang="en-US" altLang="en-US" sz="1400" dirty="0" err="1"/>
              <a:t>Hy</a:t>
            </a:r>
            <a:r>
              <a:rPr lang="en-US" altLang="en-US" sz="1400" dirty="0"/>
              <a:t> = Hysteria; </a:t>
            </a:r>
            <a:r>
              <a:rPr lang="en-US" altLang="en-US" sz="1400" dirty="0" err="1"/>
              <a:t>Pd</a:t>
            </a:r>
            <a:r>
              <a:rPr lang="en-US" altLang="en-US" sz="1400" dirty="0"/>
              <a:t> = Psychopathic Deviate; </a:t>
            </a:r>
            <a:r>
              <a:rPr lang="sr-Latn-RS" altLang="en-US" sz="1400" dirty="0"/>
              <a:t> </a:t>
            </a:r>
            <a:r>
              <a:rPr lang="en-US" altLang="en-US" sz="1400" dirty="0"/>
              <a:t>Mf = Masculinity—Femininity; Pa = Paranoia; Pt = </a:t>
            </a:r>
            <a:r>
              <a:rPr lang="en-US" altLang="en-US" sz="1400" dirty="0" err="1"/>
              <a:t>Psychasthenia</a:t>
            </a:r>
            <a:r>
              <a:rPr lang="en-US" altLang="en-US" sz="1400" dirty="0"/>
              <a:t>;</a:t>
            </a:r>
            <a:r>
              <a:rPr lang="sr-Latn-RS" altLang="en-US" sz="1400" dirty="0"/>
              <a:t> 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Sc</a:t>
            </a:r>
            <a:r>
              <a:rPr lang="en-US" altLang="en-US" sz="1400" dirty="0"/>
              <a:t> = Schizophrenia; Ma = Hypomania; and Si = Social Introversion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842962"/>
            <a:ext cx="63246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AB12A-BC8E-47D2-953D-6B305CB2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2752274"/>
            <a:ext cx="4572000" cy="35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Dijagnostika na osnovu profila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 dirty="0" err="1"/>
              <a:t>Lazarsfeld</a:t>
            </a:r>
            <a:r>
              <a:rPr lang="sr-Latn-RS" altLang="en-US" dirty="0"/>
              <a:t> (1959) smatra da je pogrešno sve skorove prikazivati na istoj osi, već da svaki skor treba da bude prikazan na svojoj dimenziji</a:t>
            </a:r>
          </a:p>
          <a:p>
            <a:r>
              <a:rPr lang="sr-Latn-RS" altLang="en-US" dirty="0"/>
              <a:t>Tako je „statistički“ jasnije da se radi o multidimenzionalnom prostoru</a:t>
            </a:r>
          </a:p>
          <a:p>
            <a:r>
              <a:rPr lang="sr-Latn-RS" altLang="en-US" dirty="0"/>
              <a:t>Ali standardni prikaz i dalje može biti koristan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3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Dijagnostika na osnovu profila</a:t>
            </a:r>
            <a:endParaRPr lang="en-US" alt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Analiza profila</a:t>
            </a:r>
          </a:p>
          <a:p>
            <a:r>
              <a:rPr lang="sr-Latn-CS" altLang="en-US" dirty="0"/>
              <a:t>U suštini zaključivanje na osnovu profila analogno je utvrđivanju udaljenosti od / sličnosti sa nekim prototipskim profilom (grupnim tipom)</a:t>
            </a:r>
          </a:p>
          <a:p>
            <a:r>
              <a:rPr lang="sr-Latn-CS" altLang="en-US" dirty="0"/>
              <a:t>Potrebno standardizovati proceduru</a:t>
            </a:r>
          </a:p>
        </p:txBody>
      </p:sp>
    </p:spTree>
    <p:extLst>
      <p:ext uri="{BB962C8B-B14F-4D97-AF65-F5344CB8AC3E}">
        <p14:creationId xmlns:p14="http://schemas.microsoft.com/office/powerpoint/2010/main" val="7987171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Dijagnostika na osnovu profila</a:t>
            </a:r>
            <a:endParaRPr lang="en-US" alt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Goldberg</a:t>
            </a:r>
            <a:r>
              <a:rPr lang="sr-Latn-RS" altLang="en-US" dirty="0"/>
              <a:t> </a:t>
            </a:r>
            <a:r>
              <a:rPr lang="en-US" altLang="en-US" dirty="0"/>
              <a:t>(1979) </a:t>
            </a:r>
            <a:r>
              <a:rPr lang="en-US" altLang="en-US" dirty="0" err="1"/>
              <a:t>analizirao</a:t>
            </a:r>
            <a:r>
              <a:rPr lang="en-US" altLang="en-US" dirty="0"/>
              <a:t> </a:t>
            </a:r>
            <a:r>
              <a:rPr lang="en-US" altLang="en-US" dirty="0" err="1"/>
              <a:t>diferencijalne</a:t>
            </a:r>
            <a:r>
              <a:rPr lang="en-US" altLang="en-US" dirty="0"/>
              <a:t> </a:t>
            </a:r>
            <a:r>
              <a:rPr lang="en-US" altLang="en-US" dirty="0" err="1"/>
              <a:t>dijagnoze</a:t>
            </a:r>
            <a:r>
              <a:rPr lang="en-US" altLang="en-US" dirty="0"/>
              <a:t> </a:t>
            </a:r>
            <a:r>
              <a:rPr lang="en-US" altLang="en-US" dirty="0" err="1"/>
              <a:t>psihoza</a:t>
            </a:r>
            <a:r>
              <a:rPr lang="sr-Latn-RS" altLang="en-US" dirty="0"/>
              <a:t> </a:t>
            </a:r>
            <a:r>
              <a:rPr lang="en-US" altLang="en-US" dirty="0"/>
              <a:t>/</a:t>
            </a:r>
            <a:r>
              <a:rPr lang="sr-Latn-RS" altLang="en-US" dirty="0"/>
              <a:t> </a:t>
            </a:r>
            <a:r>
              <a:rPr lang="en-US" altLang="en-US" dirty="0" err="1"/>
              <a:t>neuroza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MMPI</a:t>
            </a:r>
            <a:endParaRPr lang="sr-Latn-RS" altLang="en-US" dirty="0"/>
          </a:p>
          <a:p>
            <a:pPr lvl="1"/>
            <a:r>
              <a:rPr lang="sr-Latn-CS" altLang="en-US" dirty="0"/>
              <a:t>861 ispitanik, 7 “setinga”, 29 procenjivača različitog nivoa iskustva davalo dijagnozu na osnovu MMPI protokola </a:t>
            </a:r>
          </a:p>
          <a:p>
            <a:pPr lvl="1"/>
            <a:r>
              <a:rPr lang="sr-Latn-CS" altLang="en-US" dirty="0"/>
              <a:t>U proseku 62% korektnih dijagnoza</a:t>
            </a:r>
          </a:p>
          <a:p>
            <a:pPr lvl="1"/>
            <a:r>
              <a:rPr lang="sr-Latn-CS" altLang="en-US" dirty="0"/>
              <a:t>Ako na osnovu podataka za svakog procenjivača regresijom definišemo konzistentno pravilo za klasifikaciju pokazalo se da je model mnogo korektniji nego procenjivači na osnovu kojih je napravljen</a:t>
            </a:r>
          </a:p>
          <a:p>
            <a:r>
              <a:rPr lang="sr-Latn-CS" altLang="en-US" dirty="0"/>
              <a:t>Leli i Fiskov (1979) – 83% korektnih odluka (za nove slučajeve) na osnovu regresione analize, nasuprot 58-63% na osnovu odluka procenjivača</a:t>
            </a:r>
          </a:p>
          <a:p>
            <a:r>
              <a:rPr lang="sr-Latn-CS" altLang="en-US" dirty="0"/>
              <a:t>Jasno je da je bolje pridržavati se psihometrijski zasnovanih kriterijuma</a:t>
            </a:r>
          </a:p>
          <a:p>
            <a:endParaRPr lang="sr-Latn-C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Dijagnostika na osnovu profila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Kako možemo računati distance/sličnosti između dobijenog i prototipskih profila?</a:t>
            </a:r>
          </a:p>
          <a:p>
            <a:r>
              <a:rPr lang="sr-Latn-CS" altLang="en-US" dirty="0"/>
              <a:t>Mere sličnosti:</a:t>
            </a:r>
          </a:p>
          <a:p>
            <a:pPr lvl="1"/>
            <a:r>
              <a:rPr lang="pl-PL" altLang="en-US" dirty="0"/>
              <a:t>Obična linearna korelacija između profila</a:t>
            </a:r>
          </a:p>
          <a:p>
            <a:pPr lvl="2"/>
            <a:r>
              <a:rPr lang="pl-PL" altLang="en-US" dirty="0"/>
              <a:t>veoma mali "uzorci" (broj subtestova)</a:t>
            </a:r>
          </a:p>
          <a:p>
            <a:pPr lvl="2"/>
            <a:r>
              <a:rPr lang="pl-PL" altLang="en-US" dirty="0"/>
              <a:t>zanemaruje se  razlika u aritmetičkoj sredini</a:t>
            </a:r>
            <a:endParaRPr lang="en-US" altLang="en-US" dirty="0"/>
          </a:p>
          <a:p>
            <a:pPr lvl="1"/>
            <a:r>
              <a:rPr lang="pl-PL" altLang="en-US" dirty="0"/>
              <a:t>Intraklasni koeficijent korelacije (ICC) 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 fontScale="92500" lnSpcReduction="20000"/>
          </a:bodyPr>
          <a:lstStyle/>
          <a:p>
            <a:r>
              <a:rPr lang="sr-Latn-CS" altLang="en-US" dirty="0"/>
              <a:t>Kako možemo računati distance/sličnosti između dobijenog i prototipskih profila?</a:t>
            </a:r>
          </a:p>
          <a:p>
            <a:r>
              <a:rPr lang="sr-Latn-CS" altLang="en-US" dirty="0"/>
              <a:t>Mere distance:</a:t>
            </a:r>
          </a:p>
          <a:p>
            <a:pPr lvl="1"/>
            <a:r>
              <a:rPr lang="sr-Latn-CS" altLang="en-US" dirty="0"/>
              <a:t>Euklidska (ili kvadrirana euklidska)</a:t>
            </a:r>
          </a:p>
          <a:p>
            <a:pPr lvl="1"/>
            <a:endParaRPr lang="sr-Latn-CS" altLang="en-US" dirty="0"/>
          </a:p>
          <a:p>
            <a:pPr lvl="1"/>
            <a:endParaRPr lang="pl-PL" altLang="en-US" dirty="0"/>
          </a:p>
          <a:p>
            <a:pPr lvl="1"/>
            <a:r>
              <a:rPr lang="pl-PL" altLang="en-US" dirty="0"/>
              <a:t>Mahalanobisova distanca</a:t>
            </a:r>
          </a:p>
          <a:p>
            <a:pPr lvl="1"/>
            <a:r>
              <a:rPr lang="pl-PL" altLang="en-US" dirty="0"/>
              <a:t>	D</a:t>
            </a:r>
            <a:r>
              <a:rPr lang="pl-PL" altLang="en-US" baseline="-25000" dirty="0"/>
              <a:t>op</a:t>
            </a:r>
            <a:r>
              <a:rPr lang="pl-PL" altLang="en-US" baseline="30000" dirty="0"/>
              <a:t>2</a:t>
            </a:r>
            <a:r>
              <a:rPr lang="pl-PL" altLang="en-US" dirty="0"/>
              <a:t> = (z</a:t>
            </a:r>
            <a:r>
              <a:rPr lang="pl-PL" altLang="en-US" baseline="-25000" dirty="0"/>
              <a:t>o</a:t>
            </a:r>
            <a:r>
              <a:rPr lang="pl-PL" altLang="en-US" dirty="0"/>
              <a:t> - z</a:t>
            </a:r>
            <a:r>
              <a:rPr lang="pl-PL" altLang="en-US" baseline="-25000" dirty="0"/>
              <a:t>p</a:t>
            </a:r>
            <a:r>
              <a:rPr lang="pl-PL" altLang="en-US" dirty="0"/>
              <a:t>)</a:t>
            </a:r>
            <a:r>
              <a:rPr lang="pl-PL" altLang="en-US" baseline="30000" dirty="0"/>
              <a:t>t</a:t>
            </a:r>
            <a:r>
              <a:rPr lang="pl-PL" altLang="en-US" dirty="0"/>
              <a:t> R</a:t>
            </a:r>
            <a:r>
              <a:rPr lang="pl-PL" altLang="en-US" baseline="30000" dirty="0"/>
              <a:t>-1</a:t>
            </a:r>
            <a:r>
              <a:rPr lang="pl-PL" altLang="en-US" dirty="0"/>
              <a:t> (z</a:t>
            </a:r>
            <a:r>
              <a:rPr lang="pl-PL" altLang="en-US" baseline="-25000" dirty="0"/>
              <a:t>o</a:t>
            </a:r>
            <a:r>
              <a:rPr lang="pl-PL" altLang="en-US" dirty="0"/>
              <a:t> – z</a:t>
            </a:r>
            <a:r>
              <a:rPr lang="pl-PL" altLang="en-US" baseline="-25000" dirty="0"/>
              <a:t>p</a:t>
            </a:r>
            <a:r>
              <a:rPr lang="pl-PL" altLang="en-US" dirty="0"/>
              <a:t>)</a:t>
            </a:r>
          </a:p>
          <a:p>
            <a:pPr lvl="1"/>
            <a:r>
              <a:rPr lang="pl-PL" altLang="en-US" dirty="0"/>
              <a:t>Katelov koeficijent sličnosti profila </a:t>
            </a:r>
          </a:p>
          <a:p>
            <a:endParaRPr lang="pl-PL" altLang="en-US" dirty="0"/>
          </a:p>
          <a:p>
            <a:endParaRPr lang="pl-PL" altLang="en-US" dirty="0"/>
          </a:p>
          <a:p>
            <a:pPr lvl="1"/>
            <a:endParaRPr lang="pl-PL" altLang="en-US" dirty="0"/>
          </a:p>
          <a:p>
            <a:pPr lvl="1"/>
            <a:r>
              <a:rPr lang="pl-PL" altLang="en-US" dirty="0"/>
              <a:t>E</a:t>
            </a:r>
            <a:r>
              <a:rPr lang="pl-PL" altLang="en-US" baseline="-25000" dirty="0"/>
              <a:t>m</a:t>
            </a:r>
            <a:r>
              <a:rPr lang="pl-PL" altLang="en-US" dirty="0"/>
              <a:t> je </a:t>
            </a:r>
            <a:r>
              <a:rPr lang="en-US" altLang="en-US" dirty="0" err="1"/>
              <a:t>medijana</a:t>
            </a:r>
            <a:r>
              <a:rPr lang="en-US" altLang="en-US" dirty="0"/>
              <a:t> </a:t>
            </a:r>
            <a:r>
              <a:rPr lang="en-US" altLang="en-US" dirty="0">
                <a:latin typeface="Symbol" pitchFamily="18" charset="2"/>
              </a:rPr>
              <a:t>c</a:t>
            </a:r>
            <a:r>
              <a:rPr lang="pl-PL" altLang="en-US" dirty="0"/>
              <a:t>2 distribucije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dati</a:t>
            </a:r>
            <a:r>
              <a:rPr lang="en-US" altLang="en-US" dirty="0"/>
              <a:t> </a:t>
            </a:r>
            <a:r>
              <a:rPr lang="en-US" altLang="en-US" dirty="0" err="1"/>
              <a:t>broj</a:t>
            </a:r>
            <a:r>
              <a:rPr lang="en-US" altLang="en-US" dirty="0"/>
              <a:t> </a:t>
            </a:r>
            <a:r>
              <a:rPr lang="en-US" altLang="en-US" dirty="0" err="1"/>
              <a:t>stepeni</a:t>
            </a:r>
            <a:r>
              <a:rPr lang="en-US" altLang="en-US" dirty="0"/>
              <a:t> </a:t>
            </a:r>
            <a:r>
              <a:rPr lang="en-US" altLang="en-US" dirty="0" err="1"/>
              <a:t>slobode</a:t>
            </a:r>
            <a:endParaRPr lang="sr-Latn-C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2514600" cy="60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r-Latn-RS" altLang="en-US" dirty="0"/>
              <a:t>Dijagnostika na osnovu profila</a:t>
            </a:r>
            <a:endParaRPr lang="en-US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904999" cy="85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0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Medicinski kriterijum</a:t>
            </a:r>
            <a:endParaRPr lang="en-US" alt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en-US" dirty="0"/>
              <a:t>Čovek je bolestan ukoliko ima simptome psihičke bolesti koji zadovoljavaju određene dijagnostičke kriterijume (klasifikacijske)</a:t>
            </a:r>
          </a:p>
          <a:p>
            <a:r>
              <a:rPr lang="pl-PL" altLang="en-US" dirty="0"/>
              <a:t>ako su barem 2 kriterijuma zadovoljena, možemo govoriti o psihopatološkom fenomenu</a:t>
            </a:r>
            <a:endParaRPr lang="en-US" altLang="en-US" dirty="0"/>
          </a:p>
          <a:p>
            <a:r>
              <a:rPr lang="pl-PL" altLang="en-US" dirty="0"/>
              <a:t>zdravlje nije samo odsustvo bolesti, nego potpuno fizičko, psihičko i socijalno blagostanje (SZO)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174C-B189-4138-A6E9-D84BECAF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8BAB-8720-432E-A732-FDA15B7D2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Psihološko testiranje u kliničkom kontekstu je česta aktivnost psihologa u praksi</a:t>
            </a:r>
          </a:p>
          <a:p>
            <a:r>
              <a:rPr lang="sr-Latn-RS" dirty="0"/>
              <a:t>U zdravstvenim ustanovama, psiholozi se primarno bave dijagnostikom</a:t>
            </a:r>
          </a:p>
          <a:p>
            <a:r>
              <a:rPr lang="sr-Latn-RS" dirty="0"/>
              <a:t>Postoji velika odgovornost za donete odluke</a:t>
            </a:r>
          </a:p>
          <a:p>
            <a:r>
              <a:rPr lang="sr-Latn-RS" dirty="0"/>
              <a:t>Zbog čega je posebno važno donositi ih na osnovu najboljih mogućih dijagnostičkih </a:t>
            </a:r>
            <a:r>
              <a:rPr lang="sr-Latn-RS"/>
              <a:t>sredstava!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963360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6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Medicinski kriterijum</a:t>
            </a:r>
            <a:endParaRPr lang="en-US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en-US" dirty="0"/>
              <a:t>Nedostaci?</a:t>
            </a:r>
          </a:p>
          <a:p>
            <a:pPr lvl="1"/>
            <a:r>
              <a:rPr lang="pl-PL" altLang="en-US" dirty="0"/>
              <a:t>Kategorijalni pristup koji je u području mentalnog zdravlja nedovoljno osetljiv</a:t>
            </a:r>
          </a:p>
          <a:p>
            <a:pPr lvl="1"/>
            <a:r>
              <a:rPr lang="pl-PL" altLang="en-US" dirty="0"/>
              <a:t>Radi se o prototipovima koji u praksi ne postoje – gube se razlike među pojedincima i ne opisuje se stvarnost</a:t>
            </a:r>
          </a:p>
          <a:p>
            <a:pPr lvl="1"/>
            <a:r>
              <a:rPr lang="pl-PL" altLang="en-US" dirty="0"/>
              <a:t>Postoji veliki komorbiditet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3619</TotalTime>
  <Words>3377</Words>
  <Application>Microsoft Office PowerPoint</Application>
  <PresentationFormat>On-screen Show (4:3)</PresentationFormat>
  <Paragraphs>395</Paragraphs>
  <Slides>81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94" baseType="lpstr">
      <vt:lpstr>Arial</vt:lpstr>
      <vt:lpstr>Calibri</vt:lpstr>
      <vt:lpstr>Calibri (Body)</vt:lpstr>
      <vt:lpstr>Calibri Light</vt:lpstr>
      <vt:lpstr>Georgia</vt:lpstr>
      <vt:lpstr>Symbol</vt:lpstr>
      <vt:lpstr>Times New Roman</vt:lpstr>
      <vt:lpstr>Verdana</vt:lpstr>
      <vt:lpstr>Retrospect</vt:lpstr>
      <vt:lpstr>Bitmap Image</vt:lpstr>
      <vt:lpstr>Document</vt:lpstr>
      <vt:lpstr>Worksheet</vt:lpstr>
      <vt:lpstr>Chart</vt:lpstr>
      <vt:lpstr>Upotreba testova u kliničkom okruženju</vt:lpstr>
      <vt:lpstr>Dijagnostički kriterijumi</vt:lpstr>
      <vt:lpstr>Subjektivni kriterijum</vt:lpstr>
      <vt:lpstr>Socijalni kriterijum</vt:lpstr>
      <vt:lpstr>Socijalni kriterijum: primeri</vt:lpstr>
      <vt:lpstr>Statistički kriterijum</vt:lpstr>
      <vt:lpstr>Statistički kriterijum</vt:lpstr>
      <vt:lpstr>Medicinski kriterijum</vt:lpstr>
      <vt:lpstr>Medicinski kriterijum</vt:lpstr>
      <vt:lpstr>Medicinski kriterijum</vt:lpstr>
      <vt:lpstr>Medicinski kriterijum</vt:lpstr>
      <vt:lpstr>MKB-10 i MKB-11</vt:lpstr>
      <vt:lpstr>MKB-10 šifre</vt:lpstr>
      <vt:lpstr>DSM IV</vt:lpstr>
      <vt:lpstr>DSM IV Primer</vt:lpstr>
      <vt:lpstr>Podsećanje – vrste valjanosti</vt:lpstr>
      <vt:lpstr>Taksonomije i valjanost</vt:lpstr>
      <vt:lpstr>Dijagnostika</vt:lpstr>
      <vt:lpstr>Dijagnostika i valjanost</vt:lpstr>
      <vt:lpstr>Nepouzdanost dijagnoze</vt:lpstr>
      <vt:lpstr>Nepouzdanost dijagnoze</vt:lpstr>
      <vt:lpstr>Nepouzdanost dijagnoze</vt:lpstr>
      <vt:lpstr>Nepouzdanost dijagnoze</vt:lpstr>
      <vt:lpstr>Nepouzdanost dijagnoze</vt:lpstr>
      <vt:lpstr>Izvori neslaganja – pacijent</vt:lpstr>
      <vt:lpstr>Izvori neslaganja – pacijent</vt:lpstr>
      <vt:lpstr>Izvori neslaganja – pacijent</vt:lpstr>
      <vt:lpstr>Izvori neslaganja – kliničar</vt:lpstr>
      <vt:lpstr>Izvori neslaganja – kliničar</vt:lpstr>
      <vt:lpstr>Izvori neslaganja – kliničar</vt:lpstr>
      <vt:lpstr>PowerPoint Presentation</vt:lpstr>
      <vt:lpstr>Uloga psihologa</vt:lpstr>
      <vt:lpstr>Zlatni standard u dijagnostici</vt:lpstr>
      <vt:lpstr>SCID</vt:lpstr>
      <vt:lpstr>PowerPoint Presentation</vt:lpstr>
      <vt:lpstr>Rorschach</vt:lpstr>
      <vt:lpstr>PowerPoint Presentation</vt:lpstr>
      <vt:lpstr>Dijagnostička valjanost testa</vt:lpstr>
      <vt:lpstr>Dijagnostički testovi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 kriva</vt:lpstr>
      <vt:lpstr>ROC analiza</vt:lpstr>
      <vt:lpstr>ROC kriva</vt:lpstr>
      <vt:lpstr>ROC kriva</vt:lpstr>
      <vt:lpstr>ROC kriva</vt:lpstr>
      <vt:lpstr>ROC kriva</vt:lpstr>
      <vt:lpstr>Prelomni skor</vt:lpstr>
      <vt:lpstr>ROC analiza</vt:lpstr>
      <vt:lpstr>PowerPoint Presentation</vt:lpstr>
      <vt:lpstr>Valjanost testa</vt:lpstr>
      <vt:lpstr>Nozološke i dijagnostičke mere</vt:lpstr>
      <vt:lpstr>PowerPoint Presentation</vt:lpstr>
      <vt:lpstr>PowerPoint Presentation</vt:lpstr>
      <vt:lpstr>PowerPoint Presentation</vt:lpstr>
      <vt:lpstr>PowerPoint Presentation</vt:lpstr>
      <vt:lpstr>Nozološke i dijagnostičke mere</vt:lpstr>
      <vt:lpstr>Primer u SPSS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ROC kriva</vt:lpstr>
      <vt:lpstr>PowerPoint Presentation</vt:lpstr>
      <vt:lpstr>Dijagnostika na osnovu profila</vt:lpstr>
      <vt:lpstr>Dijagnostika na osnovu profila</vt:lpstr>
      <vt:lpstr>Dijagnostika na osnovu profila</vt:lpstr>
      <vt:lpstr>PowerPoint Presentation</vt:lpstr>
      <vt:lpstr>Dijagnostika na osnovu profila</vt:lpstr>
      <vt:lpstr>Dijagnostika na osnovu profila</vt:lpstr>
      <vt:lpstr>Dijagnostika na osnovu profila</vt:lpstr>
      <vt:lpstr>Dijagnostika na osnovu profila</vt:lpstr>
      <vt:lpstr>Dijagnostika na osnovu profila</vt:lpstr>
      <vt:lpstr>Zaključak</vt:lpstr>
      <vt:lpstr>Hvala na pažnji!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Goran Opacic;Danka Purić</dc:creator>
  <cp:lastModifiedBy>Danka Purić</cp:lastModifiedBy>
  <cp:revision>339</cp:revision>
  <dcterms:created xsi:type="dcterms:W3CDTF">2011-03-15T20:32:24Z</dcterms:created>
  <dcterms:modified xsi:type="dcterms:W3CDTF">2024-04-22T20:08:04Z</dcterms:modified>
</cp:coreProperties>
</file>