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61"/>
  </p:notesMasterIdLst>
  <p:sldIdLst>
    <p:sldId id="256" r:id="rId2"/>
    <p:sldId id="354" r:id="rId3"/>
    <p:sldId id="394" r:id="rId4"/>
    <p:sldId id="399" r:id="rId5"/>
    <p:sldId id="396" r:id="rId6"/>
    <p:sldId id="381" r:id="rId7"/>
    <p:sldId id="382" r:id="rId8"/>
    <p:sldId id="383" r:id="rId9"/>
    <p:sldId id="429" r:id="rId10"/>
    <p:sldId id="430" r:id="rId11"/>
    <p:sldId id="386" r:id="rId12"/>
    <p:sldId id="431" r:id="rId13"/>
    <p:sldId id="388" r:id="rId14"/>
    <p:sldId id="432" r:id="rId15"/>
    <p:sldId id="433" r:id="rId16"/>
    <p:sldId id="395" r:id="rId17"/>
    <p:sldId id="397" r:id="rId18"/>
    <p:sldId id="323" r:id="rId19"/>
    <p:sldId id="324" r:id="rId20"/>
    <p:sldId id="261" r:id="rId21"/>
    <p:sldId id="405" r:id="rId22"/>
    <p:sldId id="404" r:id="rId23"/>
    <p:sldId id="398" r:id="rId24"/>
    <p:sldId id="406" r:id="rId25"/>
    <p:sldId id="407" r:id="rId26"/>
    <p:sldId id="412" r:id="rId27"/>
    <p:sldId id="413" r:id="rId28"/>
    <p:sldId id="409" r:id="rId29"/>
    <p:sldId id="410" r:id="rId30"/>
    <p:sldId id="411" r:id="rId31"/>
    <p:sldId id="414" r:id="rId32"/>
    <p:sldId id="415" r:id="rId33"/>
    <p:sldId id="416" r:id="rId34"/>
    <p:sldId id="417" r:id="rId35"/>
    <p:sldId id="419" r:id="rId36"/>
    <p:sldId id="418" r:id="rId37"/>
    <p:sldId id="420" r:id="rId38"/>
    <p:sldId id="422" r:id="rId39"/>
    <p:sldId id="423" r:id="rId40"/>
    <p:sldId id="424" r:id="rId41"/>
    <p:sldId id="408" r:id="rId42"/>
    <p:sldId id="427" r:id="rId43"/>
    <p:sldId id="421" r:id="rId44"/>
    <p:sldId id="425" r:id="rId45"/>
    <p:sldId id="426" r:id="rId46"/>
    <p:sldId id="428" r:id="rId47"/>
    <p:sldId id="361" r:id="rId48"/>
    <p:sldId id="392" r:id="rId49"/>
    <p:sldId id="436" r:id="rId50"/>
    <p:sldId id="435" r:id="rId51"/>
    <p:sldId id="343" r:id="rId52"/>
    <p:sldId id="362" r:id="rId53"/>
    <p:sldId id="364" r:id="rId54"/>
    <p:sldId id="437" r:id="rId55"/>
    <p:sldId id="350" r:id="rId56"/>
    <p:sldId id="438" r:id="rId57"/>
    <p:sldId id="403" r:id="rId58"/>
    <p:sldId id="439" r:id="rId59"/>
    <p:sldId id="393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FFFF00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9" autoAdjust="0"/>
    <p:restoredTop sz="94250" autoAdjust="0"/>
  </p:normalViewPr>
  <p:slideViewPr>
    <p:cSldViewPr>
      <p:cViewPr varScale="1">
        <p:scale>
          <a:sx n="68" d="100"/>
          <a:sy n="68" d="100"/>
        </p:scale>
        <p:origin x="63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4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237" cy="7223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A81914-1E6E-4549-8AD9-69BE9F524678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sr-Latn-RS"/>
        </a:p>
      </dgm:t>
    </dgm:pt>
    <dgm:pt modelId="{75F650BE-207D-47FF-94EA-FB58552A2DCA}">
      <dgm:prSet phldrT="[Text]"/>
      <dgm:spPr/>
      <dgm:t>
        <a:bodyPr/>
        <a:lstStyle/>
        <a:p>
          <a:r>
            <a:rPr lang="sr-Latn-RS" dirty="0"/>
            <a:t>Sadržinska valjanost</a:t>
          </a:r>
        </a:p>
      </dgm:t>
    </dgm:pt>
    <dgm:pt modelId="{D424D3F4-DBE1-4219-B314-5BDFFEE1ADD1}" type="parTrans" cxnId="{DD0570ED-1C95-4998-BDE5-9A20FE7A61DF}">
      <dgm:prSet/>
      <dgm:spPr/>
      <dgm:t>
        <a:bodyPr/>
        <a:lstStyle/>
        <a:p>
          <a:endParaRPr lang="sr-Latn-RS"/>
        </a:p>
      </dgm:t>
    </dgm:pt>
    <dgm:pt modelId="{47ADBC0B-8F7A-4352-AC39-5C412B1F6E00}" type="sibTrans" cxnId="{DD0570ED-1C95-4998-BDE5-9A20FE7A61DF}">
      <dgm:prSet/>
      <dgm:spPr/>
      <dgm:t>
        <a:bodyPr/>
        <a:lstStyle/>
        <a:p>
          <a:endParaRPr lang="sr-Latn-RS"/>
        </a:p>
      </dgm:t>
    </dgm:pt>
    <dgm:pt modelId="{45057E6F-AF0A-4870-85F3-AC6AFA3A5DC3}">
      <dgm:prSet phldrT="[Text]"/>
      <dgm:spPr/>
      <dgm:t>
        <a:bodyPr/>
        <a:lstStyle/>
        <a:p>
          <a:r>
            <a:rPr lang="sr-Latn-RS" dirty="0"/>
            <a:t>„Reprezentativnost“</a:t>
          </a:r>
        </a:p>
      </dgm:t>
    </dgm:pt>
    <dgm:pt modelId="{E2AEE2FA-2CAC-4E20-860D-8505E9B37593}" type="parTrans" cxnId="{B29E0ACC-6744-4B49-87B6-3D763069B7E6}">
      <dgm:prSet/>
      <dgm:spPr/>
      <dgm:t>
        <a:bodyPr/>
        <a:lstStyle/>
        <a:p>
          <a:endParaRPr lang="sr-Latn-RS"/>
        </a:p>
      </dgm:t>
    </dgm:pt>
    <dgm:pt modelId="{69E31E29-7A74-48D7-9B5D-AEC2E3B08442}" type="sibTrans" cxnId="{B29E0ACC-6744-4B49-87B6-3D763069B7E6}">
      <dgm:prSet/>
      <dgm:spPr/>
      <dgm:t>
        <a:bodyPr/>
        <a:lstStyle/>
        <a:p>
          <a:endParaRPr lang="sr-Latn-RS"/>
        </a:p>
      </dgm:t>
    </dgm:pt>
    <dgm:pt modelId="{08CFD74D-3850-4AE0-9A96-3DE9D6479B2D}">
      <dgm:prSet phldrT="[Text]"/>
      <dgm:spPr/>
      <dgm:t>
        <a:bodyPr/>
        <a:lstStyle/>
        <a:p>
          <a:r>
            <a:rPr lang="sr-Latn-RS" dirty="0"/>
            <a:t>Valjanost sadržaja</a:t>
          </a:r>
        </a:p>
      </dgm:t>
    </dgm:pt>
    <dgm:pt modelId="{F7B329CF-7A3F-4172-B3CA-847FF53E822C}" type="parTrans" cxnId="{1E747F6C-F6FD-4299-B077-6804AB39C246}">
      <dgm:prSet/>
      <dgm:spPr/>
      <dgm:t>
        <a:bodyPr/>
        <a:lstStyle/>
        <a:p>
          <a:endParaRPr lang="sr-Latn-RS"/>
        </a:p>
      </dgm:t>
    </dgm:pt>
    <dgm:pt modelId="{13BCE45B-B090-4953-9DE0-D5B3CE7E442F}" type="sibTrans" cxnId="{1E747F6C-F6FD-4299-B077-6804AB39C246}">
      <dgm:prSet/>
      <dgm:spPr/>
      <dgm:t>
        <a:bodyPr/>
        <a:lstStyle/>
        <a:p>
          <a:endParaRPr lang="sr-Latn-RS"/>
        </a:p>
      </dgm:t>
    </dgm:pt>
    <dgm:pt modelId="{AAB03848-95DE-48A8-A83C-813547D96972}">
      <dgm:prSet phldrT="[Text]"/>
      <dgm:spPr/>
      <dgm:t>
        <a:bodyPr/>
        <a:lstStyle/>
        <a:p>
          <a:r>
            <a:rPr lang="sr-Latn-RS" dirty="0"/>
            <a:t>Kriterijumska valjanost</a:t>
          </a:r>
        </a:p>
      </dgm:t>
    </dgm:pt>
    <dgm:pt modelId="{A9ED281C-8685-4D65-9E66-1CBDF857FFA9}" type="parTrans" cxnId="{02AD6B4D-8595-4380-8000-B85F4BE420C2}">
      <dgm:prSet/>
      <dgm:spPr/>
      <dgm:t>
        <a:bodyPr/>
        <a:lstStyle/>
        <a:p>
          <a:endParaRPr lang="sr-Latn-RS"/>
        </a:p>
      </dgm:t>
    </dgm:pt>
    <dgm:pt modelId="{14552B26-1E5D-4426-93EB-714F6236EBAC}" type="sibTrans" cxnId="{02AD6B4D-8595-4380-8000-B85F4BE420C2}">
      <dgm:prSet/>
      <dgm:spPr/>
      <dgm:t>
        <a:bodyPr/>
        <a:lstStyle/>
        <a:p>
          <a:endParaRPr lang="sr-Latn-RS"/>
        </a:p>
      </dgm:t>
    </dgm:pt>
    <dgm:pt modelId="{DC253BA8-78E7-49CF-BEDD-52F8F17EBFC2}">
      <dgm:prSet phldrT="[Text]"/>
      <dgm:spPr/>
      <dgm:t>
        <a:bodyPr/>
        <a:lstStyle/>
        <a:p>
          <a:r>
            <a:rPr lang="sr-Latn-RS" dirty="0" err="1"/>
            <a:t>Prognostička</a:t>
          </a:r>
          <a:r>
            <a:rPr lang="sr-Latn-RS" dirty="0"/>
            <a:t> / konkurentna / </a:t>
          </a:r>
          <a:r>
            <a:rPr lang="sr-Latn-RS" dirty="0" err="1"/>
            <a:t>postdiktivna</a:t>
          </a:r>
          <a:endParaRPr lang="sr-Latn-RS" dirty="0"/>
        </a:p>
      </dgm:t>
    </dgm:pt>
    <dgm:pt modelId="{2F22BC3E-5291-4A16-9A9F-96FF2B052546}" type="parTrans" cxnId="{B80AE97C-76F3-4889-A9D9-CBDB5B0E186D}">
      <dgm:prSet/>
      <dgm:spPr/>
      <dgm:t>
        <a:bodyPr/>
        <a:lstStyle/>
        <a:p>
          <a:endParaRPr lang="sr-Latn-RS"/>
        </a:p>
      </dgm:t>
    </dgm:pt>
    <dgm:pt modelId="{99615D63-28B7-44E6-B367-E92494E28A3A}" type="sibTrans" cxnId="{B80AE97C-76F3-4889-A9D9-CBDB5B0E186D}">
      <dgm:prSet/>
      <dgm:spPr/>
      <dgm:t>
        <a:bodyPr/>
        <a:lstStyle/>
        <a:p>
          <a:endParaRPr lang="sr-Latn-RS"/>
        </a:p>
      </dgm:t>
    </dgm:pt>
    <dgm:pt modelId="{208D7256-0758-4090-A30B-951A20133038}">
      <dgm:prSet phldrT="[Text]"/>
      <dgm:spPr/>
      <dgm:t>
        <a:bodyPr/>
        <a:lstStyle/>
        <a:p>
          <a:r>
            <a:rPr lang="sr-Latn-RS" dirty="0"/>
            <a:t>Diskriminativna valjanost</a:t>
          </a:r>
        </a:p>
      </dgm:t>
    </dgm:pt>
    <dgm:pt modelId="{DB17F178-2EA6-4340-98C2-97AAD1A05701}" type="parTrans" cxnId="{5CC01782-EF2D-45BB-ACCE-F3B564DEA16F}">
      <dgm:prSet/>
      <dgm:spPr/>
      <dgm:t>
        <a:bodyPr/>
        <a:lstStyle/>
        <a:p>
          <a:endParaRPr lang="sr-Latn-RS"/>
        </a:p>
      </dgm:t>
    </dgm:pt>
    <dgm:pt modelId="{658AAF3D-B6E2-4E54-9D07-85C03D7AD629}" type="sibTrans" cxnId="{5CC01782-EF2D-45BB-ACCE-F3B564DEA16F}">
      <dgm:prSet/>
      <dgm:spPr/>
      <dgm:t>
        <a:bodyPr/>
        <a:lstStyle/>
        <a:p>
          <a:endParaRPr lang="sr-Latn-RS"/>
        </a:p>
      </dgm:t>
    </dgm:pt>
    <dgm:pt modelId="{74418F86-7288-42A1-B105-25C94056B2CD}">
      <dgm:prSet phldrT="[Text]"/>
      <dgm:spPr/>
      <dgm:t>
        <a:bodyPr/>
        <a:lstStyle/>
        <a:p>
          <a:r>
            <a:rPr lang="sr-Latn-RS" dirty="0"/>
            <a:t>Konstrukt valjanost</a:t>
          </a:r>
        </a:p>
      </dgm:t>
    </dgm:pt>
    <dgm:pt modelId="{D86C2A37-B799-470B-B66E-81A4964528AE}" type="parTrans" cxnId="{5E3A092F-0018-4DDB-A9D6-DCC8D3ED30BC}">
      <dgm:prSet/>
      <dgm:spPr/>
      <dgm:t>
        <a:bodyPr/>
        <a:lstStyle/>
        <a:p>
          <a:endParaRPr lang="sr-Latn-RS"/>
        </a:p>
      </dgm:t>
    </dgm:pt>
    <dgm:pt modelId="{5FA83B08-CB11-48E1-BC9F-86C2AE5AED72}" type="sibTrans" cxnId="{5E3A092F-0018-4DDB-A9D6-DCC8D3ED30BC}">
      <dgm:prSet/>
      <dgm:spPr/>
      <dgm:t>
        <a:bodyPr/>
        <a:lstStyle/>
        <a:p>
          <a:endParaRPr lang="sr-Latn-RS"/>
        </a:p>
      </dgm:t>
    </dgm:pt>
    <dgm:pt modelId="{348F1B55-F484-40FA-A21F-2B5A07A56F04}">
      <dgm:prSet phldrT="[Text]"/>
      <dgm:spPr/>
      <dgm:t>
        <a:bodyPr/>
        <a:lstStyle/>
        <a:p>
          <a:r>
            <a:rPr lang="sr-Latn-RS" dirty="0"/>
            <a:t>Faktorska valjanost</a:t>
          </a:r>
        </a:p>
      </dgm:t>
    </dgm:pt>
    <dgm:pt modelId="{73AE1A94-3813-4619-B4F2-9E3040D9D275}" type="parTrans" cxnId="{63E29F32-4E09-4E94-9A45-82A27EFF7D90}">
      <dgm:prSet/>
      <dgm:spPr/>
      <dgm:t>
        <a:bodyPr/>
        <a:lstStyle/>
        <a:p>
          <a:endParaRPr lang="sr-Latn-RS"/>
        </a:p>
      </dgm:t>
    </dgm:pt>
    <dgm:pt modelId="{A660B38A-8205-45CE-8F6E-52AD55E9FC0E}" type="sibTrans" cxnId="{63E29F32-4E09-4E94-9A45-82A27EFF7D90}">
      <dgm:prSet/>
      <dgm:spPr/>
      <dgm:t>
        <a:bodyPr/>
        <a:lstStyle/>
        <a:p>
          <a:endParaRPr lang="sr-Latn-RS"/>
        </a:p>
      </dgm:t>
    </dgm:pt>
    <dgm:pt modelId="{0B0C2340-0159-4AB9-80CC-29142DC14926}">
      <dgm:prSet phldrT="[Text]"/>
      <dgm:spPr/>
      <dgm:t>
        <a:bodyPr/>
        <a:lstStyle/>
        <a:p>
          <a:r>
            <a:rPr lang="sr-Latn-RS" dirty="0"/>
            <a:t>Konvergentna i diskriminativna valjanost</a:t>
          </a:r>
        </a:p>
      </dgm:t>
    </dgm:pt>
    <dgm:pt modelId="{D72D7B82-6968-4872-84F8-C3C016039C4A}" type="parTrans" cxnId="{2F33C099-B988-4501-89EA-BFEF6B546C0B}">
      <dgm:prSet/>
      <dgm:spPr/>
      <dgm:t>
        <a:bodyPr/>
        <a:lstStyle/>
        <a:p>
          <a:endParaRPr lang="sr-Latn-RS"/>
        </a:p>
      </dgm:t>
    </dgm:pt>
    <dgm:pt modelId="{3A24DD6E-5B11-48B1-9C05-29BF6F4C7ECB}" type="sibTrans" cxnId="{2F33C099-B988-4501-89EA-BFEF6B546C0B}">
      <dgm:prSet/>
      <dgm:spPr/>
      <dgm:t>
        <a:bodyPr/>
        <a:lstStyle/>
        <a:p>
          <a:endParaRPr lang="sr-Latn-RS"/>
        </a:p>
      </dgm:t>
    </dgm:pt>
    <dgm:pt modelId="{E0EDC5EC-61A9-4AEC-A8E3-51B30B92D543}">
      <dgm:prSet phldrT="[Text]"/>
      <dgm:spPr/>
      <dgm:t>
        <a:bodyPr/>
        <a:lstStyle/>
        <a:p>
          <a:r>
            <a:rPr lang="sr-Latn-RS" dirty="0" err="1"/>
            <a:t>Taksonomska</a:t>
          </a:r>
          <a:r>
            <a:rPr lang="sr-Latn-RS" dirty="0"/>
            <a:t> valjanost</a:t>
          </a:r>
        </a:p>
      </dgm:t>
    </dgm:pt>
    <dgm:pt modelId="{D176D52E-F656-4A65-A362-600C355701EE}" type="parTrans" cxnId="{4AA6F3A3-4E54-4B76-9735-0D4DA42831EC}">
      <dgm:prSet/>
      <dgm:spPr/>
      <dgm:t>
        <a:bodyPr/>
        <a:lstStyle/>
        <a:p>
          <a:endParaRPr lang="sr-Latn-RS"/>
        </a:p>
      </dgm:t>
    </dgm:pt>
    <dgm:pt modelId="{4517A5DE-C667-40A8-B4C6-B43A4288715C}" type="sibTrans" cxnId="{4AA6F3A3-4E54-4B76-9735-0D4DA42831EC}">
      <dgm:prSet/>
      <dgm:spPr/>
      <dgm:t>
        <a:bodyPr/>
        <a:lstStyle/>
        <a:p>
          <a:endParaRPr lang="sr-Latn-RS"/>
        </a:p>
      </dgm:t>
    </dgm:pt>
    <dgm:pt modelId="{8AFC5828-0D5A-4B97-8671-6E06E136FA58}" type="pres">
      <dgm:prSet presAssocID="{93A81914-1E6E-4549-8AD9-69BE9F524678}" presName="Name0" presStyleCnt="0">
        <dgm:presLayoutVars>
          <dgm:dir/>
          <dgm:animLvl val="lvl"/>
          <dgm:resizeHandles val="exact"/>
        </dgm:presLayoutVars>
      </dgm:prSet>
      <dgm:spPr/>
    </dgm:pt>
    <dgm:pt modelId="{57DF8FA2-ED73-4410-94A9-C934430105A4}" type="pres">
      <dgm:prSet presAssocID="{75F650BE-207D-47FF-94EA-FB58552A2DCA}" presName="linNode" presStyleCnt="0"/>
      <dgm:spPr/>
    </dgm:pt>
    <dgm:pt modelId="{8A55AAD2-9536-4D36-A12B-74DF388E4BDB}" type="pres">
      <dgm:prSet presAssocID="{75F650BE-207D-47FF-94EA-FB58552A2DC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6B112A4-F8FD-4D9D-841C-6513AB8A5DCE}" type="pres">
      <dgm:prSet presAssocID="{75F650BE-207D-47FF-94EA-FB58552A2DCA}" presName="descendantText" presStyleLbl="alignAccFollowNode1" presStyleIdx="0" presStyleCnt="3">
        <dgm:presLayoutVars>
          <dgm:bulletEnabled val="1"/>
        </dgm:presLayoutVars>
      </dgm:prSet>
      <dgm:spPr/>
    </dgm:pt>
    <dgm:pt modelId="{15505BBF-ED1C-487C-A64D-5887812C69E2}" type="pres">
      <dgm:prSet presAssocID="{47ADBC0B-8F7A-4352-AC39-5C412B1F6E00}" presName="sp" presStyleCnt="0"/>
      <dgm:spPr/>
    </dgm:pt>
    <dgm:pt modelId="{8AE330C1-525D-45BE-8772-7C70117DB81E}" type="pres">
      <dgm:prSet presAssocID="{AAB03848-95DE-48A8-A83C-813547D96972}" presName="linNode" presStyleCnt="0"/>
      <dgm:spPr/>
    </dgm:pt>
    <dgm:pt modelId="{1FF7CDDE-BCBD-4DA9-908F-A32A66AF64EA}" type="pres">
      <dgm:prSet presAssocID="{AAB03848-95DE-48A8-A83C-813547D9697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E74CFF9-F4F8-4BED-8BAA-C87B0AFA3F32}" type="pres">
      <dgm:prSet presAssocID="{AAB03848-95DE-48A8-A83C-813547D96972}" presName="descendantText" presStyleLbl="alignAccFollowNode1" presStyleIdx="1" presStyleCnt="3">
        <dgm:presLayoutVars>
          <dgm:bulletEnabled val="1"/>
        </dgm:presLayoutVars>
      </dgm:prSet>
      <dgm:spPr/>
    </dgm:pt>
    <dgm:pt modelId="{7CB8531F-DD10-436F-B3FA-218A69DDD2F6}" type="pres">
      <dgm:prSet presAssocID="{14552B26-1E5D-4426-93EB-714F6236EBAC}" presName="sp" presStyleCnt="0"/>
      <dgm:spPr/>
    </dgm:pt>
    <dgm:pt modelId="{C393DC9B-B838-4A04-9E86-F1EA42F08213}" type="pres">
      <dgm:prSet presAssocID="{74418F86-7288-42A1-B105-25C94056B2CD}" presName="linNode" presStyleCnt="0"/>
      <dgm:spPr/>
    </dgm:pt>
    <dgm:pt modelId="{22711412-26B0-40C1-9FA0-49C54B75354D}" type="pres">
      <dgm:prSet presAssocID="{74418F86-7288-42A1-B105-25C94056B2C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B4D71C6-4127-435C-BA27-F7A0D67CE7DE}" type="pres">
      <dgm:prSet presAssocID="{74418F86-7288-42A1-B105-25C94056B2C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909A100-E9F2-458F-BF42-A700FEAA3704}" type="presOf" srcId="{208D7256-0758-4090-A30B-951A20133038}" destId="{AE74CFF9-F4F8-4BED-8BAA-C87B0AFA3F32}" srcOrd="0" destOrd="1" presId="urn:microsoft.com/office/officeart/2005/8/layout/vList5"/>
    <dgm:cxn modelId="{3BAA7B17-AC5A-4DCD-8004-A765DA66C4B7}" type="presOf" srcId="{E0EDC5EC-61A9-4AEC-A8E3-51B30B92D543}" destId="{8B4D71C6-4127-435C-BA27-F7A0D67CE7DE}" srcOrd="0" destOrd="2" presId="urn:microsoft.com/office/officeart/2005/8/layout/vList5"/>
    <dgm:cxn modelId="{35FC662B-7FA0-4906-BDBB-24B3C5991D2F}" type="presOf" srcId="{93A81914-1E6E-4549-8AD9-69BE9F524678}" destId="{8AFC5828-0D5A-4B97-8671-6E06E136FA58}" srcOrd="0" destOrd="0" presId="urn:microsoft.com/office/officeart/2005/8/layout/vList5"/>
    <dgm:cxn modelId="{5E3A092F-0018-4DDB-A9D6-DCC8D3ED30BC}" srcId="{93A81914-1E6E-4549-8AD9-69BE9F524678}" destId="{74418F86-7288-42A1-B105-25C94056B2CD}" srcOrd="2" destOrd="0" parTransId="{D86C2A37-B799-470B-B66E-81A4964528AE}" sibTransId="{5FA83B08-CB11-48E1-BC9F-86C2AE5AED72}"/>
    <dgm:cxn modelId="{63E29F32-4E09-4E94-9A45-82A27EFF7D90}" srcId="{74418F86-7288-42A1-B105-25C94056B2CD}" destId="{348F1B55-F484-40FA-A21F-2B5A07A56F04}" srcOrd="0" destOrd="0" parTransId="{73AE1A94-3813-4619-B4F2-9E3040D9D275}" sibTransId="{A660B38A-8205-45CE-8F6E-52AD55E9FC0E}"/>
    <dgm:cxn modelId="{313BA733-04CF-4817-B343-8093DE8F0387}" type="presOf" srcId="{DC253BA8-78E7-49CF-BEDD-52F8F17EBFC2}" destId="{AE74CFF9-F4F8-4BED-8BAA-C87B0AFA3F32}" srcOrd="0" destOrd="0" presId="urn:microsoft.com/office/officeart/2005/8/layout/vList5"/>
    <dgm:cxn modelId="{5D16033D-FD39-4B61-8754-6B1150B05EEA}" type="presOf" srcId="{0B0C2340-0159-4AB9-80CC-29142DC14926}" destId="{8B4D71C6-4127-435C-BA27-F7A0D67CE7DE}" srcOrd="0" destOrd="1" presId="urn:microsoft.com/office/officeart/2005/8/layout/vList5"/>
    <dgm:cxn modelId="{1E747F6C-F6FD-4299-B077-6804AB39C246}" srcId="{75F650BE-207D-47FF-94EA-FB58552A2DCA}" destId="{08CFD74D-3850-4AE0-9A96-3DE9D6479B2D}" srcOrd="1" destOrd="0" parTransId="{F7B329CF-7A3F-4172-B3CA-847FF53E822C}" sibTransId="{13BCE45B-B090-4953-9DE0-D5B3CE7E442F}"/>
    <dgm:cxn modelId="{02AD6B4D-8595-4380-8000-B85F4BE420C2}" srcId="{93A81914-1E6E-4549-8AD9-69BE9F524678}" destId="{AAB03848-95DE-48A8-A83C-813547D96972}" srcOrd="1" destOrd="0" parTransId="{A9ED281C-8685-4D65-9E66-1CBDF857FFA9}" sibTransId="{14552B26-1E5D-4426-93EB-714F6236EBAC}"/>
    <dgm:cxn modelId="{F59FB451-E141-4D22-B8B5-19E27694A787}" type="presOf" srcId="{08CFD74D-3850-4AE0-9A96-3DE9D6479B2D}" destId="{56B112A4-F8FD-4D9D-841C-6513AB8A5DCE}" srcOrd="0" destOrd="1" presId="urn:microsoft.com/office/officeart/2005/8/layout/vList5"/>
    <dgm:cxn modelId="{B80AE97C-76F3-4889-A9D9-CBDB5B0E186D}" srcId="{AAB03848-95DE-48A8-A83C-813547D96972}" destId="{DC253BA8-78E7-49CF-BEDD-52F8F17EBFC2}" srcOrd="0" destOrd="0" parTransId="{2F22BC3E-5291-4A16-9A9F-96FF2B052546}" sibTransId="{99615D63-28B7-44E6-B367-E92494E28A3A}"/>
    <dgm:cxn modelId="{5CC01782-EF2D-45BB-ACCE-F3B564DEA16F}" srcId="{AAB03848-95DE-48A8-A83C-813547D96972}" destId="{208D7256-0758-4090-A30B-951A20133038}" srcOrd="1" destOrd="0" parTransId="{DB17F178-2EA6-4340-98C2-97AAD1A05701}" sibTransId="{658AAF3D-B6E2-4E54-9D07-85C03D7AD629}"/>
    <dgm:cxn modelId="{9D1C1B82-B9CE-4084-800D-5E8B1825194A}" type="presOf" srcId="{AAB03848-95DE-48A8-A83C-813547D96972}" destId="{1FF7CDDE-BCBD-4DA9-908F-A32A66AF64EA}" srcOrd="0" destOrd="0" presId="urn:microsoft.com/office/officeart/2005/8/layout/vList5"/>
    <dgm:cxn modelId="{2214F893-6571-4DF9-9199-FC2BB3B9D2DB}" type="presOf" srcId="{74418F86-7288-42A1-B105-25C94056B2CD}" destId="{22711412-26B0-40C1-9FA0-49C54B75354D}" srcOrd="0" destOrd="0" presId="urn:microsoft.com/office/officeart/2005/8/layout/vList5"/>
    <dgm:cxn modelId="{2F33C099-B988-4501-89EA-BFEF6B546C0B}" srcId="{74418F86-7288-42A1-B105-25C94056B2CD}" destId="{0B0C2340-0159-4AB9-80CC-29142DC14926}" srcOrd="1" destOrd="0" parTransId="{D72D7B82-6968-4872-84F8-C3C016039C4A}" sibTransId="{3A24DD6E-5B11-48B1-9C05-29BF6F4C7ECB}"/>
    <dgm:cxn modelId="{4AA6F3A3-4E54-4B76-9735-0D4DA42831EC}" srcId="{74418F86-7288-42A1-B105-25C94056B2CD}" destId="{E0EDC5EC-61A9-4AEC-A8E3-51B30B92D543}" srcOrd="2" destOrd="0" parTransId="{D176D52E-F656-4A65-A362-600C355701EE}" sibTransId="{4517A5DE-C667-40A8-B4C6-B43A4288715C}"/>
    <dgm:cxn modelId="{FBD443BE-0A0A-42B9-A509-2C4FAB52FC5E}" type="presOf" srcId="{45057E6F-AF0A-4870-85F3-AC6AFA3A5DC3}" destId="{56B112A4-F8FD-4D9D-841C-6513AB8A5DCE}" srcOrd="0" destOrd="0" presId="urn:microsoft.com/office/officeart/2005/8/layout/vList5"/>
    <dgm:cxn modelId="{B29E0ACC-6744-4B49-87B6-3D763069B7E6}" srcId="{75F650BE-207D-47FF-94EA-FB58552A2DCA}" destId="{45057E6F-AF0A-4870-85F3-AC6AFA3A5DC3}" srcOrd="0" destOrd="0" parTransId="{E2AEE2FA-2CAC-4E20-860D-8505E9B37593}" sibTransId="{69E31E29-7A74-48D7-9B5D-AEC2E3B08442}"/>
    <dgm:cxn modelId="{5AB4CCE2-2CF1-4BB1-9A36-8C6FE9A6E1B7}" type="presOf" srcId="{348F1B55-F484-40FA-A21F-2B5A07A56F04}" destId="{8B4D71C6-4127-435C-BA27-F7A0D67CE7DE}" srcOrd="0" destOrd="0" presId="urn:microsoft.com/office/officeart/2005/8/layout/vList5"/>
    <dgm:cxn modelId="{DD0570ED-1C95-4998-BDE5-9A20FE7A61DF}" srcId="{93A81914-1E6E-4549-8AD9-69BE9F524678}" destId="{75F650BE-207D-47FF-94EA-FB58552A2DCA}" srcOrd="0" destOrd="0" parTransId="{D424D3F4-DBE1-4219-B314-5BDFFEE1ADD1}" sibTransId="{47ADBC0B-8F7A-4352-AC39-5C412B1F6E00}"/>
    <dgm:cxn modelId="{391B82EE-45DE-4F53-AAB0-A91CA76AD97A}" type="presOf" srcId="{75F650BE-207D-47FF-94EA-FB58552A2DCA}" destId="{8A55AAD2-9536-4D36-A12B-74DF388E4BDB}" srcOrd="0" destOrd="0" presId="urn:microsoft.com/office/officeart/2005/8/layout/vList5"/>
    <dgm:cxn modelId="{37AAA432-88EA-49E8-B2F3-C9ADEC36E974}" type="presParOf" srcId="{8AFC5828-0D5A-4B97-8671-6E06E136FA58}" destId="{57DF8FA2-ED73-4410-94A9-C934430105A4}" srcOrd="0" destOrd="0" presId="urn:microsoft.com/office/officeart/2005/8/layout/vList5"/>
    <dgm:cxn modelId="{AB35E515-F5FF-4746-B60D-3185D1BCCBD9}" type="presParOf" srcId="{57DF8FA2-ED73-4410-94A9-C934430105A4}" destId="{8A55AAD2-9536-4D36-A12B-74DF388E4BDB}" srcOrd="0" destOrd="0" presId="urn:microsoft.com/office/officeart/2005/8/layout/vList5"/>
    <dgm:cxn modelId="{ED40727E-B6C9-4F96-AB35-49333CFB1061}" type="presParOf" srcId="{57DF8FA2-ED73-4410-94A9-C934430105A4}" destId="{56B112A4-F8FD-4D9D-841C-6513AB8A5DCE}" srcOrd="1" destOrd="0" presId="urn:microsoft.com/office/officeart/2005/8/layout/vList5"/>
    <dgm:cxn modelId="{8357D70E-30A1-4601-9CD6-A94E7FA9A8C4}" type="presParOf" srcId="{8AFC5828-0D5A-4B97-8671-6E06E136FA58}" destId="{15505BBF-ED1C-487C-A64D-5887812C69E2}" srcOrd="1" destOrd="0" presId="urn:microsoft.com/office/officeart/2005/8/layout/vList5"/>
    <dgm:cxn modelId="{C0C26EE5-51BE-4A27-BAB6-9FCC289A6013}" type="presParOf" srcId="{8AFC5828-0D5A-4B97-8671-6E06E136FA58}" destId="{8AE330C1-525D-45BE-8772-7C70117DB81E}" srcOrd="2" destOrd="0" presId="urn:microsoft.com/office/officeart/2005/8/layout/vList5"/>
    <dgm:cxn modelId="{B0BF4849-5ED8-456A-AAA3-9D7560098AF2}" type="presParOf" srcId="{8AE330C1-525D-45BE-8772-7C70117DB81E}" destId="{1FF7CDDE-BCBD-4DA9-908F-A32A66AF64EA}" srcOrd="0" destOrd="0" presId="urn:microsoft.com/office/officeart/2005/8/layout/vList5"/>
    <dgm:cxn modelId="{F1958145-4AC3-4311-946A-490C86953E12}" type="presParOf" srcId="{8AE330C1-525D-45BE-8772-7C70117DB81E}" destId="{AE74CFF9-F4F8-4BED-8BAA-C87B0AFA3F32}" srcOrd="1" destOrd="0" presId="urn:microsoft.com/office/officeart/2005/8/layout/vList5"/>
    <dgm:cxn modelId="{5E0560F3-05DC-4B17-AC99-03D199E04128}" type="presParOf" srcId="{8AFC5828-0D5A-4B97-8671-6E06E136FA58}" destId="{7CB8531F-DD10-436F-B3FA-218A69DDD2F6}" srcOrd="3" destOrd="0" presId="urn:microsoft.com/office/officeart/2005/8/layout/vList5"/>
    <dgm:cxn modelId="{1ABD2C1A-867F-49C9-9AE2-919D2B2C9569}" type="presParOf" srcId="{8AFC5828-0D5A-4B97-8671-6E06E136FA58}" destId="{C393DC9B-B838-4A04-9E86-F1EA42F08213}" srcOrd="4" destOrd="0" presId="urn:microsoft.com/office/officeart/2005/8/layout/vList5"/>
    <dgm:cxn modelId="{C46847CF-D971-44EF-B440-7E0006F92FD1}" type="presParOf" srcId="{C393DC9B-B838-4A04-9E86-F1EA42F08213}" destId="{22711412-26B0-40C1-9FA0-49C54B75354D}" srcOrd="0" destOrd="0" presId="urn:microsoft.com/office/officeart/2005/8/layout/vList5"/>
    <dgm:cxn modelId="{0A6FA15D-F5C4-452A-A7D9-6CC028E2B4F4}" type="presParOf" srcId="{C393DC9B-B838-4A04-9E86-F1EA42F08213}" destId="{8B4D71C6-4127-435C-BA27-F7A0D67CE7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112A4-F8FD-4D9D-841C-6513AB8A5DCE}">
      <dsp:nvSpPr>
        <dsp:cNvPr id="0" name=""/>
        <dsp:cNvSpPr/>
      </dsp:nvSpPr>
      <dsp:spPr>
        <a:xfrm rot="5400000">
          <a:off x="4611229" y="-1763858"/>
          <a:ext cx="1037108" cy="482803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„Reprezentativnost“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Valjanost sadržaja</a:t>
          </a:r>
        </a:p>
      </dsp:txBody>
      <dsp:txXfrm rot="-5400000">
        <a:off x="2715768" y="182230"/>
        <a:ext cx="4777405" cy="935854"/>
      </dsp:txXfrm>
    </dsp:sp>
    <dsp:sp modelId="{8A55AAD2-9536-4D36-A12B-74DF388E4BDB}">
      <dsp:nvSpPr>
        <dsp:cNvPr id="0" name=""/>
        <dsp:cNvSpPr/>
      </dsp:nvSpPr>
      <dsp:spPr>
        <a:xfrm>
          <a:off x="0" y="1964"/>
          <a:ext cx="2715768" cy="1296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200" kern="1200" dirty="0"/>
            <a:t>Sadržinska valjanost</a:t>
          </a:r>
        </a:p>
      </dsp:txBody>
      <dsp:txXfrm>
        <a:off x="63284" y="65248"/>
        <a:ext cx="2589200" cy="1169817"/>
      </dsp:txXfrm>
    </dsp:sp>
    <dsp:sp modelId="{AE74CFF9-F4F8-4BED-8BAA-C87B0AFA3F32}">
      <dsp:nvSpPr>
        <dsp:cNvPr id="0" name=""/>
        <dsp:cNvSpPr/>
      </dsp:nvSpPr>
      <dsp:spPr>
        <a:xfrm rot="5400000">
          <a:off x="4611229" y="-402653"/>
          <a:ext cx="1037108" cy="482803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 err="1"/>
            <a:t>Prognostička</a:t>
          </a:r>
          <a:r>
            <a:rPr lang="sr-Latn-RS" sz="1800" kern="1200" dirty="0"/>
            <a:t> / konkurentna / </a:t>
          </a:r>
          <a:r>
            <a:rPr lang="sr-Latn-RS" sz="1800" kern="1200" dirty="0" err="1"/>
            <a:t>postdiktivna</a:t>
          </a:r>
          <a:endParaRPr lang="sr-Latn-R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Diskriminativna valjanost</a:t>
          </a:r>
        </a:p>
      </dsp:txBody>
      <dsp:txXfrm rot="-5400000">
        <a:off x="2715768" y="1543435"/>
        <a:ext cx="4777405" cy="935854"/>
      </dsp:txXfrm>
    </dsp:sp>
    <dsp:sp modelId="{1FF7CDDE-BCBD-4DA9-908F-A32A66AF64EA}">
      <dsp:nvSpPr>
        <dsp:cNvPr id="0" name=""/>
        <dsp:cNvSpPr/>
      </dsp:nvSpPr>
      <dsp:spPr>
        <a:xfrm>
          <a:off x="0" y="1363169"/>
          <a:ext cx="2715768" cy="1296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200" kern="1200" dirty="0"/>
            <a:t>Kriterijumska valjanost</a:t>
          </a:r>
        </a:p>
      </dsp:txBody>
      <dsp:txXfrm>
        <a:off x="63284" y="1426453"/>
        <a:ext cx="2589200" cy="1169817"/>
      </dsp:txXfrm>
    </dsp:sp>
    <dsp:sp modelId="{8B4D71C6-4127-435C-BA27-F7A0D67CE7DE}">
      <dsp:nvSpPr>
        <dsp:cNvPr id="0" name=""/>
        <dsp:cNvSpPr/>
      </dsp:nvSpPr>
      <dsp:spPr>
        <a:xfrm rot="5400000">
          <a:off x="4611229" y="958551"/>
          <a:ext cx="1037108" cy="482803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Faktorska valjanost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Konvergentna i diskriminativna valjanost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 err="1"/>
            <a:t>Taksonomska</a:t>
          </a:r>
          <a:r>
            <a:rPr lang="sr-Latn-RS" sz="1800" kern="1200" dirty="0"/>
            <a:t> valjanost</a:t>
          </a:r>
        </a:p>
      </dsp:txBody>
      <dsp:txXfrm rot="-5400000">
        <a:off x="2715768" y="2904640"/>
        <a:ext cx="4777405" cy="935854"/>
      </dsp:txXfrm>
    </dsp:sp>
    <dsp:sp modelId="{22711412-26B0-40C1-9FA0-49C54B75354D}">
      <dsp:nvSpPr>
        <dsp:cNvPr id="0" name=""/>
        <dsp:cNvSpPr/>
      </dsp:nvSpPr>
      <dsp:spPr>
        <a:xfrm>
          <a:off x="0" y="2724374"/>
          <a:ext cx="2715768" cy="1296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200" kern="1200" dirty="0"/>
            <a:t>Konstrukt valjanost</a:t>
          </a:r>
        </a:p>
      </dsp:txBody>
      <dsp:txXfrm>
        <a:off x="63284" y="2787658"/>
        <a:ext cx="2589200" cy="1169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D1847EB-5BA2-4AC6-B8EC-6242409297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540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67F9204-88B3-4039-954F-524FFB87BD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72680DB-90B2-4B9F-8FE5-CD9AC396A8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44A20A1-9F4C-4399-9611-9033CD442E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9F8F269-A58C-4BCB-B899-299AE509C8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B7A93244-8F26-4D89-B19C-F3689F3215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46695DC-5F4C-4D4D-B566-58FD3A0E69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B7A93244-8F26-4D89-B19C-F3689F3215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46695DC-5F4C-4D4D-B566-58FD3A0E69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917996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A10A9C6-8378-47C2-B4BA-666F1CB0DB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6FCBA068-21D9-4CEF-B28E-1E5F231576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3AE3B1A8-0568-4122-BE30-5476226F51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BEEC5D91-A3F0-465E-A25D-4168B3BAAD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29E05AA-FB86-4C9B-9F0B-DD47FC15EB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232CD86-67CC-43F7-A8CF-FFA25B3D34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29E05AA-FB86-4C9B-9F0B-DD47FC15EB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232CD86-67CC-43F7-A8CF-FFA25B3D34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94846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E02FD69-E91E-4F71-840B-EE0AC23179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87F7F41-DBA2-4320-9B62-9FCDA21869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3BA0A95-3F02-4E95-895D-14026BD66A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9158C52-4F83-47A8-87DA-CB968F4A70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0B0ABC3-ADE3-4818-B2E7-D8890C5DFC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58C33E9-0C9E-4806-9754-ACB4681159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A17ED1E1-77A8-4963-B99B-B988799BE2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E3C451E7-4C1F-4EE2-9B45-C71B5878D1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A17ED1E1-77A8-4963-B99B-B988799BE2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E3C451E7-4C1F-4EE2-9B45-C71B5878D1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830215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9F7D564D-49AD-42EC-9A9B-EB6BB7AE35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B2D17ED4-9C99-43CF-A111-93A2BC0377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9F7D564D-49AD-42EC-9A9B-EB6BB7AE35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B2D17ED4-9C99-43CF-A111-93A2BC0377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244090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D8A9113-AB76-4B93-9227-B2ED47865B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7327BF0-6722-4469-8A13-405FFB3A2D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15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4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89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E4636-A9BA-4074-8E60-26A108F72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79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A44D4-193B-4F1F-846B-D7A31E800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54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F1F90-2065-4629-8A1C-708781919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142ED-36E5-4426-83F1-1C268F12C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4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2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48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0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7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3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15FF4D1-C716-4D41-9AB7-69DAC1536E5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0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3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15FF4D1-C716-4D41-9AB7-69DAC1536E5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95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etonline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r-Latn-CS" altLang="en-US" sz="6600" dirty="0"/>
              <a:t>UPOTREBA TESTOVA U SELEKCIJI</a:t>
            </a:r>
            <a:endParaRPr lang="en-US" altLang="en-US" sz="6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Valjanost u kontekstu selekcije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6B53C-4AC9-4477-8672-53AA6AB4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Kvalitet kriterijuma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9F7F4-E75E-4C3F-991B-737C66784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Da bi selekcija bila uspešna, jako je važno da je kriterijum validan i </a:t>
            </a:r>
            <a:r>
              <a:rPr lang="sr-Latn-RS" dirty="0" err="1"/>
              <a:t>psihometrijski</a:t>
            </a:r>
            <a:r>
              <a:rPr lang="sr-Latn-RS" dirty="0"/>
              <a:t> adekvatan</a:t>
            </a:r>
          </a:p>
          <a:p>
            <a:r>
              <a:rPr lang="sr-Latn-RS" dirty="0"/>
              <a:t>Šta su potencijalni </a:t>
            </a:r>
            <a:r>
              <a:rPr lang="sr-Latn-RS" dirty="0" err="1"/>
              <a:t>psihometrijski</a:t>
            </a:r>
            <a:r>
              <a:rPr lang="sr-Latn-RS" dirty="0"/>
              <a:t> problemi?</a:t>
            </a:r>
          </a:p>
          <a:p>
            <a:r>
              <a:rPr lang="sr-Latn-RS" dirty="0"/>
              <a:t>Niska pouzdanost</a:t>
            </a:r>
          </a:p>
          <a:p>
            <a:r>
              <a:rPr lang="sr-Latn-RS" dirty="0"/>
              <a:t>Selekcionisan uzorak</a:t>
            </a:r>
          </a:p>
          <a:p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2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F59511-6066-4D46-96A9-8B13169D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(Ne)pouzdanost kriterijuma</a:t>
            </a:r>
            <a:endParaRPr lang="en-US" dirty="0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2D01FC6-8BE9-41F6-B9D8-27047A1C4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en-US" altLang="zh-TW" dirty="0" err="1"/>
              <a:t>Nepouzdan</a:t>
            </a:r>
            <a:r>
              <a:rPr lang="en-US" altLang="zh-TW" dirty="0"/>
              <a:t> </a:t>
            </a:r>
            <a:r>
              <a:rPr lang="en-US" altLang="zh-TW" dirty="0" err="1"/>
              <a:t>kriterijum</a:t>
            </a:r>
            <a:r>
              <a:rPr lang="en-US" altLang="zh-TW" dirty="0"/>
              <a:t> je po </a:t>
            </a:r>
            <a:r>
              <a:rPr lang="en-US" altLang="zh-TW" dirty="0" err="1"/>
              <a:t>svojoj</a:t>
            </a:r>
            <a:r>
              <a:rPr lang="en-US" altLang="zh-TW" dirty="0"/>
              <a:t> </a:t>
            </a:r>
            <a:r>
              <a:rPr lang="en-US" altLang="zh-TW" dirty="0" err="1"/>
              <a:t>prirodi</a:t>
            </a:r>
            <a:r>
              <a:rPr lang="en-US" altLang="zh-TW" dirty="0"/>
              <a:t> </a:t>
            </a:r>
            <a:r>
              <a:rPr lang="en-US" altLang="zh-TW" dirty="0" err="1"/>
              <a:t>nepredvid</a:t>
            </a:r>
            <a:r>
              <a:rPr lang="sr-Latn-RS" altLang="zh-TW" dirty="0" err="1"/>
              <a:t>lj</a:t>
            </a:r>
            <a:r>
              <a:rPr lang="en-US" altLang="zh-TW" dirty="0"/>
              <a:t>iv </a:t>
            </a:r>
            <a:r>
              <a:rPr lang="en-US" altLang="zh-TW" dirty="0" err="1"/>
              <a:t>nezavisno</a:t>
            </a:r>
            <a:r>
              <a:rPr lang="en-US" altLang="zh-TW" dirty="0"/>
              <a:t> od </a:t>
            </a:r>
            <a:r>
              <a:rPr lang="en-US" altLang="zh-TW" dirty="0" err="1"/>
              <a:t>kvaliteta</a:t>
            </a:r>
            <a:r>
              <a:rPr lang="en-US" altLang="zh-TW" dirty="0"/>
              <a:t> </a:t>
            </a:r>
            <a:r>
              <a:rPr lang="en-US" altLang="zh-TW" dirty="0" err="1"/>
              <a:t>testa</a:t>
            </a:r>
            <a:r>
              <a:rPr lang="en-US" altLang="zh-TW" dirty="0"/>
              <a:t>.</a:t>
            </a:r>
            <a:endParaRPr lang="sr-Latn-CS" altLang="zh-TW" dirty="0"/>
          </a:p>
          <a:p>
            <a:r>
              <a:rPr lang="sr-Latn-CS" altLang="zh-TW" dirty="0"/>
              <a:t>Pouzdanost kriterijuma (i testova) </a:t>
            </a:r>
            <a:r>
              <a:rPr lang="sr-Latn-CS" altLang="zh-TW" dirty="0" err="1"/>
              <a:t>odrđuje</a:t>
            </a:r>
            <a:r>
              <a:rPr lang="sr-Latn-CS" altLang="zh-TW" dirty="0"/>
              <a:t> gornju granicu valjanosti</a:t>
            </a:r>
            <a:endParaRPr lang="en-US" altLang="zh-TW" dirty="0"/>
          </a:p>
        </p:txBody>
      </p:sp>
      <p:pic>
        <p:nvPicPr>
          <p:cNvPr id="173061" name="Picture 7" descr="掃描002">
            <a:extLst>
              <a:ext uri="{FF2B5EF4-FFF2-40B4-BE49-F238E27FC236}">
                <a16:creationId xmlns:a16="http://schemas.microsoft.com/office/drawing/2014/main" id="{0894B315-3E7F-418E-86EA-39CC8A2DD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t="21887" r="10861" b="8420"/>
          <a:stretch>
            <a:fillRect/>
          </a:stretch>
        </p:blipFill>
        <p:spPr bwMode="auto">
          <a:xfrm>
            <a:off x="3383756" y="3356763"/>
            <a:ext cx="23764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F59511-6066-4D46-96A9-8B13169D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(Ne)pouzdanost kriterijuma</a:t>
            </a:r>
            <a:endParaRPr lang="en-US" dirty="0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2D01FC6-8BE9-41F6-B9D8-27047A1C4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sr-Latn-RS" altLang="zh-TW" dirty="0"/>
              <a:t>Koji statistički postupak možemo primeniti?</a:t>
            </a:r>
          </a:p>
          <a:p>
            <a:r>
              <a:rPr lang="sr-Latn-RS" altLang="zh-TW" dirty="0"/>
              <a:t>Korekciju za </a:t>
            </a:r>
            <a:r>
              <a:rPr lang="sr-Latn-RS" altLang="zh-TW" dirty="0" err="1"/>
              <a:t>atenuaciju</a:t>
            </a:r>
            <a:endParaRPr lang="sr-Latn-RS" altLang="zh-TW" dirty="0"/>
          </a:p>
          <a:p>
            <a:r>
              <a:rPr lang="sr-Latn-RS" altLang="zh-TW" dirty="0" err="1"/>
              <a:t>Atenuacija</a:t>
            </a:r>
            <a:r>
              <a:rPr lang="sr-Latn-RS" altLang="zh-TW" dirty="0"/>
              <a:t> = umanjenje (zbog niske pouzdanosti)</a:t>
            </a:r>
          </a:p>
          <a:p>
            <a:r>
              <a:rPr lang="sr-Latn-RS" altLang="zh-TW" dirty="0"/>
              <a:t>Korekcija za nepouzdanost kriterijuma i prediktora</a:t>
            </a:r>
          </a:p>
          <a:p>
            <a:endParaRPr lang="sr-Latn-RS" altLang="zh-TW" dirty="0"/>
          </a:p>
          <a:p>
            <a:endParaRPr lang="sr-Latn-RS" altLang="zh-TW" dirty="0"/>
          </a:p>
          <a:p>
            <a:r>
              <a:rPr lang="sr-Latn-RS" altLang="zh-TW" dirty="0"/>
              <a:t>Korekcija za nepouzdanost samo testa ili samo kriterijuma</a:t>
            </a:r>
            <a:endParaRPr lang="en-US" altLang="zh-TW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C0AC9A-BBB0-4F7A-B9A5-DA3339C41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604" y="3501237"/>
            <a:ext cx="1570791" cy="98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88582E7-BC66-4B9C-A3E8-FE5B9CCA8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097" y="5052024"/>
            <a:ext cx="1673805" cy="98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82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B54260-7048-4A42-9BBF-28A73E521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(Ne)pouzdanost kriterijuma</a:t>
            </a:r>
            <a:endParaRPr lang="en-US" dirty="0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C3751289-7644-4E04-9233-B368C7F0C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pl-PL" altLang="sr-Latn-RS" dirty="0"/>
              <a:t>Šta je prihvatljiva pouzdanost?</a:t>
            </a:r>
          </a:p>
          <a:p>
            <a:pPr lvl="1"/>
            <a:r>
              <a:rPr lang="pl-PL" altLang="sr-Latn-RS" dirty="0"/>
              <a:t>Generalno prihvatljivom pouzdanošću se smatra alfa koeficijent od .80 i više </a:t>
            </a:r>
          </a:p>
          <a:p>
            <a:pPr lvl="1"/>
            <a:r>
              <a:rPr lang="pl-PL" altLang="sr-Latn-RS" dirty="0"/>
              <a:t>Ponekad se navodi da za osetljive stvari, kao što je profesionalna selekcija, pouzdanost mora da bude još viša, najmanje .95</a:t>
            </a:r>
          </a:p>
          <a:p>
            <a:pPr lvl="1"/>
            <a:r>
              <a:rPr lang="pl-PL" altLang="sr-Latn-RS" dirty="0"/>
              <a:t>Teško poverovati da u psihološkom merenju postoji manje od 5% pogrešne varijanse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B54260-7048-4A42-9BBF-28A73E521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(Ne)pouzdanost kriterijuma</a:t>
            </a:r>
            <a:endParaRPr lang="en-US" dirty="0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C3751289-7644-4E04-9233-B368C7F0C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 lnSpcReduction="10000"/>
          </a:bodyPr>
          <a:lstStyle/>
          <a:p>
            <a:r>
              <a:rPr lang="pl-PL" altLang="sr-Latn-RS" dirty="0"/>
              <a:t>Paradoks atenuacije – kada je test previše pouzdan on teži da bude nevalidan!</a:t>
            </a:r>
          </a:p>
          <a:p>
            <a:pPr lvl="1"/>
            <a:r>
              <a:rPr lang="pl-PL" altLang="sr-Latn-RS" dirty="0"/>
              <a:t>Tucker 1946. "ako bi se pouzdanost ajtema povećala do jedinice, sve korelacije između ajtema bi takođe postale jedinične i osoba koja bi rešila jedan zadatak rešila bi sve ajteme, a osoba koja bi pala na jednom ajtemu, pala bi i na svim ostalim. Tako su jedini mogući skorovi maksimalni i nulti... „</a:t>
            </a:r>
          </a:p>
          <a:p>
            <a:pPr eaLnBrk="1" hangingPunct="1"/>
            <a:endParaRPr lang="pl-PL" altLang="sr-Latn-RS" dirty="0"/>
          </a:p>
          <a:p>
            <a:pPr eaLnBrk="1" hangingPunct="1"/>
            <a:r>
              <a:rPr lang="pl-PL" altLang="sr-Latn-RS" dirty="0"/>
              <a:t>Visoka homogenost može da bude protivrečna i sadržinskoj, a ponekad i konstruktnoj valjanosti</a:t>
            </a:r>
          </a:p>
          <a:p>
            <a:pPr eaLnBrk="1" hangingPunct="1"/>
            <a:r>
              <a:rPr lang="pl-PL" altLang="sr-Latn-RS" dirty="0"/>
              <a:t>Treba koristiti BATERIJE TESTOVA</a:t>
            </a:r>
          </a:p>
          <a:p>
            <a:pPr eaLnBrk="1" hangingPunct="1"/>
            <a:r>
              <a:rPr lang="pl-PL" altLang="sr-Latn-RS" dirty="0"/>
              <a:t>Svaki pojedinačni test u bateriji treba da ima visoku pouzdanst, a testovi treba da pokrivaju što više različitih oblasti</a:t>
            </a:r>
          </a:p>
        </p:txBody>
      </p:sp>
    </p:spTree>
    <p:extLst>
      <p:ext uri="{BB962C8B-B14F-4D97-AF65-F5344CB8AC3E}">
        <p14:creationId xmlns:p14="http://schemas.microsoft.com/office/powerpoint/2010/main" val="61391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DFE6-3AFE-4270-9A1E-B2819132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Selekcionisan uzorak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D117F-467B-495B-9895-B4F15DBCE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/>
              <a:t>Kakva će biti korelacija na selekcionisanom uzorku u poređenju sa korelacijom na </a:t>
            </a:r>
            <a:r>
              <a:rPr lang="sr-Latn-RS" dirty="0" err="1"/>
              <a:t>neselekcionisanom</a:t>
            </a:r>
            <a:r>
              <a:rPr lang="sr-Latn-RS" dirty="0"/>
              <a:t>?</a:t>
            </a:r>
          </a:p>
          <a:p>
            <a:r>
              <a:rPr lang="sr-Latn-RS" dirty="0"/>
              <a:t>Manja!</a:t>
            </a:r>
          </a:p>
          <a:p>
            <a:r>
              <a:rPr lang="sr-Latn-RS" dirty="0"/>
              <a:t>Korekcija za restrikciju ranga</a:t>
            </a:r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pPr lvl="1"/>
            <a:r>
              <a:rPr lang="en-US" dirty="0" err="1"/>
              <a:t>ru</a:t>
            </a:r>
            <a:r>
              <a:rPr lang="en-US" dirty="0"/>
              <a:t> = </a:t>
            </a:r>
            <a:r>
              <a:rPr lang="en-US" dirty="0" err="1"/>
              <a:t>koeficijent</a:t>
            </a:r>
            <a:r>
              <a:rPr lang="en-US" dirty="0"/>
              <a:t> </a:t>
            </a:r>
            <a:r>
              <a:rPr lang="en-US" dirty="0" err="1"/>
              <a:t>validnosti</a:t>
            </a:r>
            <a:r>
              <a:rPr lang="en-US" dirty="0"/>
              <a:t> u </a:t>
            </a:r>
            <a:r>
              <a:rPr lang="en-US" dirty="0" err="1"/>
              <a:t>ukupnoj</a:t>
            </a:r>
            <a:r>
              <a:rPr lang="en-US" dirty="0"/>
              <a:t> (</a:t>
            </a:r>
            <a:r>
              <a:rPr lang="en-US" dirty="0" err="1"/>
              <a:t>neselekcioniranoj</a:t>
            </a:r>
            <a:r>
              <a:rPr lang="en-US" dirty="0"/>
              <a:t> </a:t>
            </a:r>
            <a:r>
              <a:rPr lang="en-US" dirty="0" err="1"/>
              <a:t>grupi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rs</a:t>
            </a:r>
            <a:r>
              <a:rPr lang="en-US" dirty="0"/>
              <a:t> = </a:t>
            </a:r>
            <a:r>
              <a:rPr lang="en-US" dirty="0" err="1"/>
              <a:t>koeficijent</a:t>
            </a:r>
            <a:r>
              <a:rPr lang="en-US" dirty="0"/>
              <a:t> </a:t>
            </a:r>
            <a:r>
              <a:rPr lang="en-US" dirty="0" err="1"/>
              <a:t>validnosti</a:t>
            </a:r>
            <a:r>
              <a:rPr lang="en-US" dirty="0"/>
              <a:t> u </a:t>
            </a:r>
            <a:r>
              <a:rPr lang="en-US" dirty="0" err="1"/>
              <a:t>selekcioniranoj</a:t>
            </a:r>
            <a:r>
              <a:rPr lang="en-US" dirty="0"/>
              <a:t> </a:t>
            </a:r>
            <a:r>
              <a:rPr lang="en-US" dirty="0" err="1"/>
              <a:t>grupi</a:t>
            </a:r>
            <a:endParaRPr lang="en-US" dirty="0"/>
          </a:p>
          <a:p>
            <a:pPr lvl="1"/>
            <a:r>
              <a:rPr lang="el-GR" dirty="0"/>
              <a:t>σ</a:t>
            </a:r>
            <a:r>
              <a:rPr lang="en-US" dirty="0"/>
              <a:t>u = </a:t>
            </a:r>
            <a:r>
              <a:rPr lang="en-US" dirty="0" err="1"/>
              <a:t>standardna</a:t>
            </a:r>
            <a:r>
              <a:rPr lang="en-US" dirty="0"/>
              <a:t> </a:t>
            </a:r>
            <a:r>
              <a:rPr lang="en-US" dirty="0" err="1"/>
              <a:t>devijacija</a:t>
            </a:r>
            <a:r>
              <a:rPr lang="en-US" dirty="0"/>
              <a:t> </a:t>
            </a:r>
            <a:r>
              <a:rPr lang="en-US" dirty="0" err="1"/>
              <a:t>testa</a:t>
            </a:r>
            <a:r>
              <a:rPr lang="en-US" dirty="0"/>
              <a:t> u </a:t>
            </a:r>
            <a:r>
              <a:rPr lang="en-US" dirty="0" err="1"/>
              <a:t>ukupnoj</a:t>
            </a:r>
            <a:r>
              <a:rPr lang="en-US" dirty="0"/>
              <a:t> </a:t>
            </a:r>
            <a:r>
              <a:rPr lang="en-US" dirty="0" err="1"/>
              <a:t>grupi</a:t>
            </a:r>
            <a:r>
              <a:rPr lang="en-US" dirty="0"/>
              <a:t>.</a:t>
            </a:r>
          </a:p>
          <a:p>
            <a:pPr lvl="1"/>
            <a:r>
              <a:rPr lang="el-GR" dirty="0"/>
              <a:t>σ</a:t>
            </a:r>
            <a:r>
              <a:rPr lang="en-US" dirty="0"/>
              <a:t>s = </a:t>
            </a:r>
            <a:r>
              <a:rPr lang="en-US" dirty="0" err="1"/>
              <a:t>standardna</a:t>
            </a:r>
            <a:r>
              <a:rPr lang="en-US" dirty="0"/>
              <a:t> </a:t>
            </a:r>
            <a:r>
              <a:rPr lang="en-US" dirty="0" err="1"/>
              <a:t>devijacija</a:t>
            </a:r>
            <a:r>
              <a:rPr lang="en-US" dirty="0"/>
              <a:t> </a:t>
            </a:r>
            <a:r>
              <a:rPr lang="en-US" dirty="0" err="1"/>
              <a:t>testa</a:t>
            </a:r>
            <a:r>
              <a:rPr lang="en-US" dirty="0"/>
              <a:t> u </a:t>
            </a:r>
            <a:r>
              <a:rPr lang="en-US" dirty="0" err="1"/>
              <a:t>selekcioniranoj</a:t>
            </a:r>
            <a:r>
              <a:rPr lang="en-US" dirty="0"/>
              <a:t> </a:t>
            </a:r>
            <a:r>
              <a:rPr lang="en-US" dirty="0" err="1"/>
              <a:t>grupi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FCFC58-14D6-4B53-A3EE-0AFAB0B0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2387" y="3369127"/>
            <a:ext cx="3250665" cy="97657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CE48EAE-5674-C891-62BA-B6E95F16DED4}"/>
              </a:ext>
            </a:extLst>
          </p:cNvPr>
          <p:cNvGrpSpPr/>
          <p:nvPr/>
        </p:nvGrpSpPr>
        <p:grpSpPr>
          <a:xfrm>
            <a:off x="5800029" y="2368141"/>
            <a:ext cx="2209800" cy="1977560"/>
            <a:chOff x="5791200" y="4204165"/>
            <a:chExt cx="2209800" cy="1977560"/>
          </a:xfrm>
        </p:grpSpPr>
        <p:pic>
          <p:nvPicPr>
            <p:cNvPr id="6" name="Picture 5" descr="which type of correlation is suggested by the scatter plot? - 1">
              <a:extLst>
                <a:ext uri="{FF2B5EF4-FFF2-40B4-BE49-F238E27FC236}">
                  <a16:creationId xmlns:a16="http://schemas.microsoft.com/office/drawing/2014/main" id="{763973CB-3A32-D2C9-9DD0-3F31F6F729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204165"/>
              <a:ext cx="2209800" cy="1977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228E417-EFC4-08CC-972F-C8E44A7FD38F}"/>
                </a:ext>
              </a:extLst>
            </p:cNvPr>
            <p:cNvCxnSpPr>
              <a:cxnSpLocks/>
            </p:cNvCxnSpPr>
            <p:nvPr/>
          </p:nvCxnSpPr>
          <p:spPr>
            <a:xfrm>
              <a:off x="7467600" y="4204165"/>
              <a:ext cx="0" cy="16649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98B9592-7EAE-34ED-0CD1-BC1E683C3514}"/>
                </a:ext>
              </a:extLst>
            </p:cNvPr>
            <p:cNvSpPr/>
            <p:nvPr/>
          </p:nvSpPr>
          <p:spPr>
            <a:xfrm>
              <a:off x="7391400" y="4648200"/>
              <a:ext cx="609600" cy="5334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r-Latn-RS"/>
            </a:p>
          </p:txBody>
        </p:sp>
      </p:grpSp>
    </p:spTree>
    <p:extLst>
      <p:ext uri="{BB962C8B-B14F-4D97-AF65-F5344CB8AC3E}">
        <p14:creationId xmlns:p14="http://schemas.microsoft.com/office/powerpoint/2010/main" val="93082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3B062-CE21-4170-B879-E1975CE83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Analiza radnog mesta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0A650-24D4-4A64-B97A-1360F69D9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Želimo da izaberemo dobrog menadžera</a:t>
            </a:r>
          </a:p>
          <a:p>
            <a:r>
              <a:rPr lang="sr-Latn-RS" dirty="0"/>
              <a:t>Ili dobrog programera</a:t>
            </a:r>
          </a:p>
          <a:p>
            <a:endParaRPr lang="sr-Latn-RS" dirty="0"/>
          </a:p>
          <a:p>
            <a:r>
              <a:rPr lang="sr-Latn-RS" dirty="0"/>
              <a:t>Ali kako znamo šta je dobar zaposleni? Na osnovu čega određujemo koje su osobine potrebne/poželjne da bi neko bio uspešan na poslu?</a:t>
            </a:r>
          </a:p>
          <a:p>
            <a:r>
              <a:rPr lang="sr-Latn-RS" dirty="0"/>
              <a:t>Selekciji treba da prethodi analiza radnog mesta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0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4210-3C6D-4261-A2C3-10BAD03DA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Analiza radnog mesta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027C3-0A5B-4913-A49B-18B69DAEE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radnih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 je </a:t>
            </a:r>
            <a:r>
              <a:rPr lang="en-US" dirty="0" err="1"/>
              <a:t>raznovrstan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širok</a:t>
            </a:r>
            <a:r>
              <a:rPr lang="en-US" dirty="0"/>
              <a:t>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postupaka</a:t>
            </a:r>
            <a:r>
              <a:rPr lang="en-US" dirty="0"/>
              <a:t> za </a:t>
            </a:r>
            <a:r>
              <a:rPr lang="en-US" dirty="0" err="1"/>
              <a:t>utvrđivanje</a:t>
            </a:r>
            <a:r>
              <a:rPr lang="en-US" dirty="0"/>
              <a:t> </a:t>
            </a:r>
            <a:r>
              <a:rPr lang="en-US" dirty="0" err="1"/>
              <a:t>sadržaja</a:t>
            </a:r>
            <a:r>
              <a:rPr lang="en-US" dirty="0"/>
              <a:t> </a:t>
            </a:r>
            <a:r>
              <a:rPr lang="en-US" dirty="0" err="1"/>
              <a:t>posla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osobina</a:t>
            </a:r>
            <a:r>
              <a:rPr lang="en-US" dirty="0"/>
              <a:t> </a:t>
            </a:r>
            <a:r>
              <a:rPr lang="en-US" dirty="0" err="1"/>
              <a:t>pojedinca</a:t>
            </a:r>
            <a:r>
              <a:rPr lang="en-US" dirty="0"/>
              <a:t> </a:t>
            </a:r>
            <a:r>
              <a:rPr lang="en-US" dirty="0" err="1"/>
              <a:t>neophodnih</a:t>
            </a:r>
            <a:r>
              <a:rPr lang="en-US" dirty="0"/>
              <a:t> za </a:t>
            </a:r>
            <a:r>
              <a:rPr lang="en-US" dirty="0" err="1"/>
              <a:t>njegovo</a:t>
            </a:r>
            <a:r>
              <a:rPr lang="en-US" dirty="0"/>
              <a:t> </a:t>
            </a:r>
            <a:r>
              <a:rPr lang="en-US" dirty="0" err="1"/>
              <a:t>uspešno</a:t>
            </a:r>
            <a:r>
              <a:rPr lang="en-US" dirty="0"/>
              <a:t> </a:t>
            </a:r>
            <a:r>
              <a:rPr lang="en-US" dirty="0" err="1"/>
              <a:t>obavljanje</a:t>
            </a:r>
            <a:r>
              <a:rPr lang="en-US" dirty="0"/>
              <a:t>. </a:t>
            </a:r>
          </a:p>
          <a:p>
            <a:r>
              <a:rPr lang="en-US" dirty="0" err="1"/>
              <a:t>Rezultat</a:t>
            </a:r>
            <a:r>
              <a:rPr lang="en-US" dirty="0"/>
              <a:t> "</a:t>
            </a:r>
            <a:r>
              <a:rPr lang="en-US" dirty="0" err="1"/>
              <a:t>psihofizički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radnog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".</a:t>
            </a:r>
          </a:p>
          <a:p>
            <a:r>
              <a:rPr lang="en-US" dirty="0"/>
              <a:t>SAD -   </a:t>
            </a:r>
            <a:r>
              <a:rPr lang="en-US" dirty="0" err="1"/>
              <a:t>Počelo</a:t>
            </a:r>
            <a:r>
              <a:rPr lang="en-US" dirty="0"/>
              <a:t> se od 12.000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poslova</a:t>
            </a:r>
            <a:r>
              <a:rPr lang="en-US" dirty="0"/>
              <a:t>, </a:t>
            </a:r>
          </a:p>
          <a:p>
            <a:pPr lvl="1"/>
            <a:r>
              <a:rPr lang="en-US" dirty="0" err="1"/>
              <a:t>smanjen</a:t>
            </a:r>
            <a:r>
              <a:rPr lang="sr-Latn-RS" dirty="0"/>
              <a:t>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6600, </a:t>
            </a:r>
          </a:p>
          <a:p>
            <a:pPr lvl="1"/>
            <a:r>
              <a:rPr lang="en-US" dirty="0" err="1"/>
              <a:t>Sada</a:t>
            </a:r>
            <a:r>
              <a:rPr lang="en-US" dirty="0"/>
              <a:t> </a:t>
            </a:r>
            <a:r>
              <a:rPr lang="en-US" dirty="0" err="1"/>
              <a:t>smanjen</a:t>
            </a:r>
            <a:r>
              <a:rPr lang="sr-Latn-RS" dirty="0"/>
              <a:t>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1400</a:t>
            </a:r>
            <a:endParaRPr lang="sr-Latn-RS" dirty="0"/>
          </a:p>
          <a:p>
            <a:pPr lvl="1"/>
            <a:r>
              <a:rPr lang="sr-Latn-RS" altLang="en-US" dirty="0"/>
              <a:t>O*NET (Američka nacionalna baza zanimanja) </a:t>
            </a:r>
            <a:r>
              <a:rPr lang="en-GB" altLang="en-US" dirty="0">
                <a:hlinkClick r:id="rId2"/>
              </a:rPr>
              <a:t>https://www.onetonline.org/</a:t>
            </a:r>
            <a:endParaRPr lang="sr-Latn-RS" altLang="en-US" dirty="0"/>
          </a:p>
          <a:p>
            <a:pPr lvl="1"/>
            <a:r>
              <a:rPr lang="sr-Latn-RS" altLang="en-US" dirty="0"/>
              <a:t>I psiholozi su u bazi! </a:t>
            </a:r>
            <a:endParaRPr lang="en-US" dirty="0"/>
          </a:p>
          <a:p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21.000 </a:t>
            </a:r>
            <a:r>
              <a:rPr lang="en-US" dirty="0" err="1"/>
              <a:t>zanimanja</a:t>
            </a:r>
            <a:r>
              <a:rPr lang="en-US" dirty="0"/>
              <a:t> (</a:t>
            </a:r>
            <a:r>
              <a:rPr lang="en-US" dirty="0" err="1"/>
              <a:t>Popis</a:t>
            </a:r>
            <a:r>
              <a:rPr lang="en-US" dirty="0"/>
              <a:t>, 1991).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2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D368-B470-447A-ADCE-206CC51B2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RS" dirty="0"/>
              <a:t>Taksonomija poslova</a:t>
            </a:r>
            <a:endParaRPr lang="en-US" dirty="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E382B2F-C3C9-4EBA-9F2F-A95321351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CS" altLang="sr-Latn-RS" dirty="0"/>
              <a:t>T</a:t>
            </a:r>
            <a:r>
              <a:rPr lang="it-IT" altLang="sr-Latn-RS" dirty="0" err="1"/>
              <a:t>aksonomija</a:t>
            </a:r>
            <a:r>
              <a:rPr lang="it-IT" altLang="sr-Latn-RS" dirty="0"/>
              <a:t> </a:t>
            </a:r>
            <a:r>
              <a:rPr lang="it-IT" altLang="sr-Latn-RS" dirty="0" err="1"/>
              <a:t>poslova</a:t>
            </a:r>
            <a:r>
              <a:rPr lang="it-IT" altLang="sr-Latn-RS" dirty="0"/>
              <a:t>, </a:t>
            </a:r>
            <a:r>
              <a:rPr lang="it-IT" altLang="sr-Latn-RS" dirty="0" err="1"/>
              <a:t>odnosno</a:t>
            </a:r>
            <a:r>
              <a:rPr lang="it-IT" altLang="sr-Latn-RS" dirty="0"/>
              <a:t> </a:t>
            </a:r>
            <a:r>
              <a:rPr lang="it-IT" altLang="sr-Latn-RS" dirty="0" err="1"/>
              <a:t>radnih</a:t>
            </a:r>
            <a:r>
              <a:rPr lang="it-IT" altLang="sr-Latn-RS" dirty="0"/>
              <a:t> mesta </a:t>
            </a:r>
            <a:r>
              <a:rPr lang="sr-Latn-RS" altLang="sr-Latn-RS" dirty="0"/>
              <a:t>je </a:t>
            </a:r>
            <a:r>
              <a:rPr lang="it-IT" altLang="sr-Latn-RS" dirty="0" err="1"/>
              <a:t>vrlo</a:t>
            </a:r>
            <a:r>
              <a:rPr lang="it-IT" altLang="sr-Latn-RS" dirty="0"/>
              <a:t> </a:t>
            </a:r>
            <a:r>
              <a:rPr lang="it-IT" altLang="sr-Latn-RS" dirty="0" err="1"/>
              <a:t>važan</a:t>
            </a:r>
            <a:r>
              <a:rPr lang="it-IT" altLang="sr-Latn-RS" dirty="0"/>
              <a:t> </a:t>
            </a:r>
            <a:r>
              <a:rPr lang="it-IT" altLang="sr-Latn-RS" dirty="0" err="1"/>
              <a:t>korak</a:t>
            </a:r>
            <a:r>
              <a:rPr lang="it-IT" altLang="sr-Latn-RS" dirty="0"/>
              <a:t> </a:t>
            </a:r>
            <a:r>
              <a:rPr lang="it-IT" altLang="sr-Latn-RS" dirty="0" err="1"/>
              <a:t>objektivne</a:t>
            </a:r>
            <a:r>
              <a:rPr lang="it-IT" altLang="sr-Latn-RS" dirty="0"/>
              <a:t> </a:t>
            </a:r>
            <a:r>
              <a:rPr lang="it-IT" altLang="sr-Latn-RS" dirty="0" err="1"/>
              <a:t>analize</a:t>
            </a:r>
            <a:r>
              <a:rPr lang="it-IT" altLang="sr-Latn-RS" dirty="0"/>
              <a:t> </a:t>
            </a:r>
            <a:r>
              <a:rPr lang="it-IT" altLang="sr-Latn-RS" dirty="0" err="1"/>
              <a:t>radnih</a:t>
            </a:r>
            <a:r>
              <a:rPr lang="it-IT" altLang="sr-Latn-RS" dirty="0"/>
              <a:t> mesta</a:t>
            </a:r>
            <a:endParaRPr lang="sr-Latn-RS" altLang="sr-Latn-RS" dirty="0"/>
          </a:p>
          <a:p>
            <a:r>
              <a:rPr lang="it-IT" altLang="sr-Latn-RS" dirty="0" err="1"/>
              <a:t>Kako</a:t>
            </a:r>
            <a:r>
              <a:rPr lang="it-IT" altLang="sr-Latn-RS" dirty="0"/>
              <a:t> se </a:t>
            </a:r>
            <a:r>
              <a:rPr lang="it-IT" altLang="sr-Latn-RS" dirty="0" err="1"/>
              <a:t>može</a:t>
            </a:r>
            <a:r>
              <a:rPr lang="it-IT" altLang="sr-Latn-RS" dirty="0"/>
              <a:t> </a:t>
            </a:r>
            <a:r>
              <a:rPr lang="it-IT" altLang="sr-Latn-RS" dirty="0" err="1"/>
              <a:t>doći</a:t>
            </a:r>
            <a:r>
              <a:rPr lang="it-IT" altLang="sr-Latn-RS" dirty="0"/>
              <a:t> do </a:t>
            </a:r>
            <a:r>
              <a:rPr lang="it-IT" altLang="sr-Latn-RS" dirty="0" err="1"/>
              <a:t>takvih</a:t>
            </a:r>
            <a:r>
              <a:rPr lang="it-IT" altLang="sr-Latn-RS" dirty="0"/>
              <a:t> </a:t>
            </a:r>
            <a:r>
              <a:rPr lang="it-IT" altLang="sr-Latn-RS" dirty="0" err="1"/>
              <a:t>tipičnih</a:t>
            </a:r>
            <a:r>
              <a:rPr lang="it-IT" altLang="sr-Latn-RS" dirty="0"/>
              <a:t> </a:t>
            </a:r>
            <a:r>
              <a:rPr lang="it-IT" altLang="sr-Latn-RS" dirty="0" err="1"/>
              <a:t>radnih</a:t>
            </a:r>
            <a:r>
              <a:rPr lang="it-IT" altLang="sr-Latn-RS" dirty="0"/>
              <a:t> mesta? </a:t>
            </a:r>
            <a:endParaRPr lang="sr-Latn-RS" altLang="sr-Latn-RS" dirty="0"/>
          </a:p>
          <a:p>
            <a:pPr lvl="1"/>
            <a:r>
              <a:rPr lang="sr-Latn-RS" altLang="sr-Latn-RS" dirty="0"/>
              <a:t>B</a:t>
            </a:r>
            <a:r>
              <a:rPr lang="it-IT" altLang="sr-Latn-RS" dirty="0"/>
              <a:t>ilo </a:t>
            </a:r>
            <a:r>
              <a:rPr lang="it-IT" altLang="sr-Latn-RS" dirty="0" err="1"/>
              <a:t>kojom</a:t>
            </a:r>
            <a:r>
              <a:rPr lang="it-IT" altLang="sr-Latn-RS" dirty="0"/>
              <a:t> </a:t>
            </a:r>
            <a:r>
              <a:rPr lang="it-IT" altLang="sr-Latn-RS" dirty="0" err="1"/>
              <a:t>taksonomskom</a:t>
            </a:r>
            <a:r>
              <a:rPr lang="it-IT" altLang="sr-Latn-RS" dirty="0"/>
              <a:t> </a:t>
            </a:r>
            <a:r>
              <a:rPr lang="it-IT" altLang="sr-Latn-RS" dirty="0" err="1"/>
              <a:t>tehnikom</a:t>
            </a:r>
            <a:r>
              <a:rPr lang="it-IT" altLang="sr-Latn-RS" dirty="0"/>
              <a:t> </a:t>
            </a:r>
            <a:r>
              <a:rPr lang="it-IT" altLang="sr-Latn-RS" dirty="0" err="1"/>
              <a:t>koja</a:t>
            </a:r>
            <a:r>
              <a:rPr lang="it-IT" altLang="sr-Latn-RS" dirty="0"/>
              <a:t> je </a:t>
            </a:r>
            <a:r>
              <a:rPr lang="it-IT" altLang="sr-Latn-RS" dirty="0" err="1"/>
              <a:t>poznata</a:t>
            </a:r>
            <a:r>
              <a:rPr lang="it-IT" altLang="sr-Latn-RS" dirty="0"/>
              <a:t> u </a:t>
            </a:r>
            <a:r>
              <a:rPr lang="it-IT" altLang="sr-Latn-RS" dirty="0" err="1"/>
              <a:t>psihologiji</a:t>
            </a:r>
            <a:endParaRPr lang="sr-Latn-RS" altLang="sr-Latn-RS" dirty="0"/>
          </a:p>
          <a:p>
            <a:pPr lvl="1"/>
            <a:r>
              <a:rPr lang="pl-PL" altLang="sr-Latn-RS" dirty="0"/>
              <a:t>Može se koristiti diskriminaciona analiza, klaster analiza, obična i Q-faktorska analiza, analiza latentnih klasa itd. </a:t>
            </a:r>
          </a:p>
          <a:p>
            <a:r>
              <a:rPr lang="sr-Latn-RS" altLang="sr-Latn-RS" dirty="0"/>
              <a:t>Šta treba da bude ishod taksonomije?</a:t>
            </a:r>
          </a:p>
          <a:p>
            <a:pPr lvl="1"/>
            <a:r>
              <a:rPr lang="pl-PL" altLang="sr-Latn-RS" dirty="0"/>
              <a:t>Profili – proseci uspešnih na svakoj od dimenzija i interval poverenja</a:t>
            </a:r>
            <a:endParaRPr lang="it-IT" altLang="sr-Latn-RS" dirty="0"/>
          </a:p>
          <a:p>
            <a:r>
              <a:rPr lang="it-IT" altLang="sr-Latn-RS" dirty="0"/>
              <a:t>a) </a:t>
            </a:r>
            <a:r>
              <a:rPr lang="sr-Latn-RS" altLang="sr-Latn-RS" dirty="0"/>
              <a:t>P</a:t>
            </a:r>
            <a:r>
              <a:rPr lang="it-IT" altLang="sr-Latn-RS" dirty="0" err="1"/>
              <a:t>oslov</a:t>
            </a:r>
            <a:r>
              <a:rPr lang="sr-Latn-RS" altLang="sr-Latn-RS" dirty="0"/>
              <a:t>i unutar istog tipa moraju biti </a:t>
            </a:r>
            <a:r>
              <a:rPr lang="it-IT" altLang="sr-Latn-RS" dirty="0" err="1"/>
              <a:t>međusobno</a:t>
            </a:r>
            <a:r>
              <a:rPr lang="it-IT" altLang="sr-Latn-RS" dirty="0"/>
              <a:t> </a:t>
            </a:r>
            <a:r>
              <a:rPr lang="it-IT" altLang="sr-Latn-RS" dirty="0" err="1"/>
              <a:t>slični</a:t>
            </a:r>
            <a:r>
              <a:rPr lang="it-IT" altLang="sr-Latn-RS" dirty="0"/>
              <a:t> i</a:t>
            </a:r>
          </a:p>
          <a:p>
            <a:r>
              <a:rPr lang="it-IT" altLang="sr-Latn-RS" dirty="0"/>
              <a:t>b) </a:t>
            </a:r>
            <a:r>
              <a:rPr lang="sr-Latn-RS" altLang="sr-Latn-RS" dirty="0"/>
              <a:t>T</a:t>
            </a:r>
            <a:r>
              <a:rPr lang="it-IT" altLang="sr-Latn-RS" dirty="0" err="1"/>
              <a:t>ipovi</a:t>
            </a:r>
            <a:r>
              <a:rPr lang="it-IT" altLang="sr-Latn-RS" dirty="0"/>
              <a:t> se </a:t>
            </a:r>
            <a:r>
              <a:rPr lang="it-IT" altLang="sr-Latn-RS" dirty="0" err="1"/>
              <a:t>između</a:t>
            </a:r>
            <a:r>
              <a:rPr lang="it-IT" altLang="sr-Latn-RS" dirty="0"/>
              <a:t> </a:t>
            </a:r>
            <a:r>
              <a:rPr lang="it-IT" altLang="sr-Latn-RS" dirty="0" err="1"/>
              <a:t>sebe</a:t>
            </a:r>
            <a:r>
              <a:rPr lang="it-IT" altLang="sr-Latn-RS" dirty="0"/>
              <a:t> </a:t>
            </a:r>
            <a:r>
              <a:rPr lang="it-IT" altLang="sr-Latn-RS" dirty="0" err="1"/>
              <a:t>moraju</a:t>
            </a:r>
            <a:r>
              <a:rPr lang="it-IT" altLang="sr-Latn-RS" dirty="0"/>
              <a:t> </a:t>
            </a:r>
            <a:r>
              <a:rPr lang="it-IT" altLang="sr-Latn-RS" dirty="0" err="1"/>
              <a:t>jasno</a:t>
            </a:r>
            <a:r>
              <a:rPr lang="it-IT" altLang="sr-Latn-RS" dirty="0"/>
              <a:t> </a:t>
            </a:r>
            <a:r>
              <a:rPr lang="sr-Latn-CS" altLang="sr-Latn-RS" dirty="0"/>
              <a:t>r</a:t>
            </a:r>
            <a:r>
              <a:rPr lang="it-IT" altLang="sr-Latn-RS" dirty="0" err="1"/>
              <a:t>azlikovati</a:t>
            </a:r>
            <a:endParaRPr lang="en-US" alt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6C20BAE-9BEF-498E-ACD3-9F66DF2F1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RS" dirty="0"/>
              <a:t>Taksonomija poslova</a:t>
            </a:r>
            <a:endParaRPr lang="en-GB" altLang="sr-Latn-R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4AEB66C-5BAE-474D-A48D-1EBD44768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pl-PL" altLang="sr-Latn-RS" dirty="0"/>
              <a:t>Taksonomija služi</a:t>
            </a:r>
          </a:p>
          <a:p>
            <a:pPr lvl="1"/>
            <a:r>
              <a:rPr lang="pl-PL" altLang="sr-Latn-RS" dirty="0"/>
              <a:t>Odabiru testova za selekciju</a:t>
            </a:r>
          </a:p>
          <a:p>
            <a:pPr lvl="1"/>
            <a:r>
              <a:rPr lang="pl-PL" altLang="sr-Latn-RS" dirty="0"/>
              <a:t>Planiranju obazovanja/edukacija/treninga tako da uspešan učenik bude uspešan radnik</a:t>
            </a:r>
            <a:endParaRPr lang="en-US" altLang="sr-Latn-RS" dirty="0"/>
          </a:p>
          <a:p>
            <a:endParaRPr lang="en-US" altLang="sr-Latn-R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13997B-1B00-41DF-BAC0-267D8A49AB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941639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4F047E6-D838-48F4-B5BC-2066B5BF759E}"/>
              </a:ext>
            </a:extLst>
          </p:cNvPr>
          <p:cNvSpPr/>
          <p:nvPr/>
        </p:nvSpPr>
        <p:spPr>
          <a:xfrm>
            <a:off x="3525982" y="1846263"/>
            <a:ext cx="5029200" cy="4022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13CAA5-A548-4F91-8FE9-ED8E26A24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Podsećanje – vrste valjanosti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E607E95-DB9F-40E3-9372-E4C2BEEF6282}"/>
              </a:ext>
            </a:extLst>
          </p:cNvPr>
          <p:cNvSpPr/>
          <p:nvPr/>
        </p:nvSpPr>
        <p:spPr>
          <a:xfrm>
            <a:off x="3705156" y="3476624"/>
            <a:ext cx="4045272" cy="38579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7032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81074F76-325C-4DC7-958D-9CAEA092E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altLang="sr-Latn-RS" dirty="0"/>
              <a:t>Izbor testova</a:t>
            </a:r>
            <a:endParaRPr lang="en-US" altLang="sr-Latn-RS" dirty="0"/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F3B03E17-547A-4EC8-B742-FA30F89F9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RS" dirty="0"/>
              <a:t>Ali kako znamo šta je dobar zaposleni? Na osnovu čega određujemo koje su osobine potrebne/poželjne da bi neko bio uspešan na poslu?</a:t>
            </a:r>
          </a:p>
          <a:p>
            <a:r>
              <a:rPr lang="sr-Latn-RS" dirty="0"/>
              <a:t>Selekciji treba da prethodi analiza radnog mesta</a:t>
            </a:r>
          </a:p>
          <a:p>
            <a:r>
              <a:rPr lang="sr-Latn-CS" altLang="sr-Latn-RS" dirty="0"/>
              <a:t>Sledeći korak je izbor testova</a:t>
            </a:r>
          </a:p>
          <a:p>
            <a:r>
              <a:rPr lang="sr-Latn-CS" altLang="sr-Latn-RS" dirty="0"/>
              <a:t>Postoji obimna naučna građa o tome koje vrste testova predviđaju  koje specifične aspekte </a:t>
            </a:r>
            <a:r>
              <a:rPr lang="sr-Latn-CS" altLang="sr-Latn-RS" dirty="0" err="1"/>
              <a:t>uspešnosti</a:t>
            </a:r>
            <a:endParaRPr lang="sr-Latn-CS" altLang="sr-Latn-RS" dirty="0"/>
          </a:p>
          <a:p>
            <a:pPr lvl="1"/>
            <a:r>
              <a:rPr lang="sr-Latn-CS" altLang="sr-Latn-RS" dirty="0"/>
              <a:t>Opšte i specifične sposobnosti</a:t>
            </a:r>
          </a:p>
          <a:p>
            <a:pPr lvl="1"/>
            <a:r>
              <a:rPr lang="sr-Latn-CS" altLang="sr-Latn-RS" dirty="0"/>
              <a:t>Testovi ličnosti, profesionalnih interesovanja</a:t>
            </a:r>
          </a:p>
          <a:p>
            <a:pPr lvl="1"/>
            <a:r>
              <a:rPr lang="sr-Latn-CS" altLang="sr-Latn-RS" dirty="0"/>
              <a:t>Testovi uzoraka posla, situacioni testovi</a:t>
            </a:r>
          </a:p>
          <a:p>
            <a:pPr lvl="1"/>
            <a:r>
              <a:rPr lang="sr-Latn-CS" altLang="sr-Latn-RS" dirty="0"/>
              <a:t>Centri </a:t>
            </a:r>
            <a:r>
              <a:rPr lang="sr-Latn-CS" altLang="sr-Latn-RS" dirty="0" err="1"/>
              <a:t>procene</a:t>
            </a:r>
            <a:r>
              <a:rPr lang="sr-Latn-CS" altLang="sr-Latn-RS" dirty="0"/>
              <a:t> (</a:t>
            </a:r>
            <a:r>
              <a:rPr lang="sr-Latn-CS" altLang="sr-Latn-RS" dirty="0" err="1"/>
              <a:t>assessment</a:t>
            </a:r>
            <a:r>
              <a:rPr lang="sr-Latn-CS" altLang="sr-Latn-RS" dirty="0"/>
              <a:t> centri)</a:t>
            </a:r>
          </a:p>
          <a:p>
            <a:pPr lvl="1"/>
            <a:r>
              <a:rPr lang="sr-Latn-CS" altLang="sr-Latn-RS" dirty="0"/>
              <a:t>.......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81074F76-325C-4DC7-958D-9CAEA092E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altLang="sr-Latn-RS" dirty="0"/>
              <a:t>Izbor testova</a:t>
            </a:r>
            <a:endParaRPr lang="en-US" altLang="sr-Latn-RS" dirty="0"/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F3B03E17-547A-4EC8-B742-FA30F89F9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RS" dirty="0" err="1"/>
              <a:t>Fajgelj</a:t>
            </a:r>
            <a:r>
              <a:rPr lang="sr-Latn-RS" dirty="0"/>
              <a:t>:</a:t>
            </a:r>
          </a:p>
          <a:p>
            <a:pPr lvl="1"/>
            <a:r>
              <a:rPr lang="sr-Latn-RS" dirty="0"/>
              <a:t>Znanje</a:t>
            </a:r>
          </a:p>
          <a:p>
            <a:pPr lvl="1"/>
            <a:r>
              <a:rPr lang="sr-Latn-RS" dirty="0"/>
              <a:t>Veštine</a:t>
            </a:r>
          </a:p>
          <a:p>
            <a:pPr lvl="1"/>
            <a:r>
              <a:rPr lang="sr-Latn-RS" dirty="0"/>
              <a:t>Sposobnosti</a:t>
            </a:r>
          </a:p>
          <a:p>
            <a:pPr lvl="1"/>
            <a:r>
              <a:rPr lang="sr-Latn-RS" dirty="0"/>
              <a:t>Ostale osobine</a:t>
            </a:r>
          </a:p>
        </p:txBody>
      </p:sp>
    </p:spTree>
    <p:extLst>
      <p:ext uri="{BB962C8B-B14F-4D97-AF65-F5344CB8AC3E}">
        <p14:creationId xmlns:p14="http://schemas.microsoft.com/office/powerpoint/2010/main" val="1317017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1F9E848F-7EFD-4E4F-8695-855761E55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altLang="sr-Latn-RS" dirty="0"/>
              <a:t>Selekcija</a:t>
            </a:r>
            <a:endParaRPr lang="en-GB" altLang="sr-Latn-R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C2A24-DAC0-45E7-8F23-520DCC8EE5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altLang="sr-Latn-RS" dirty="0"/>
              <a:t>Selekcijom se povećava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4171075E-DF08-4C0D-894B-80E6B88158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CS" altLang="sr-Latn-RS" dirty="0"/>
              <a:t>Proporcija </a:t>
            </a:r>
            <a:r>
              <a:rPr lang="sr-Latn-CS" altLang="sr-Latn-RS" dirty="0" err="1"/>
              <a:t>uspešnih</a:t>
            </a:r>
            <a:r>
              <a:rPr lang="sr-Latn-CS" altLang="sr-Latn-RS" dirty="0"/>
              <a:t> primljenih</a:t>
            </a:r>
          </a:p>
          <a:p>
            <a:r>
              <a:rPr lang="sr-Latn-CS" altLang="sr-Latn-RS" dirty="0" err="1"/>
              <a:t>Uspešnost</a:t>
            </a:r>
            <a:r>
              <a:rPr lang="sr-Latn-CS" altLang="sr-Latn-RS" dirty="0"/>
              <a:t> obuke</a:t>
            </a:r>
          </a:p>
          <a:p>
            <a:r>
              <a:rPr lang="sr-Latn-CS" altLang="sr-Latn-RS" dirty="0" err="1"/>
              <a:t>Prosečan</a:t>
            </a:r>
            <a:r>
              <a:rPr lang="sr-Latn-CS" altLang="sr-Latn-RS" dirty="0"/>
              <a:t> učinak</a:t>
            </a:r>
          </a:p>
          <a:p>
            <a:r>
              <a:rPr lang="sr-Latn-CS" altLang="sr-Latn-RS" dirty="0"/>
              <a:t>Radna disciplina</a:t>
            </a:r>
          </a:p>
          <a:p>
            <a:r>
              <a:rPr lang="sr-Latn-CS" altLang="sr-Latn-RS" dirty="0"/>
              <a:t>Zadovoljstvo zaposlenih</a:t>
            </a:r>
          </a:p>
          <a:p>
            <a:r>
              <a:rPr lang="sr-Latn-CS" altLang="sr-Latn-RS" dirty="0"/>
              <a:t>Grupna kohezija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88FD9-7B16-4C61-9510-48E8B10B9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/>
              <a:t>Selekcijom se smanjuje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D0FF0E-5AC6-4FE7-9158-31516AADD02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r-Latn-CS" altLang="sr-Latn-RS" dirty="0"/>
              <a:t>Broj </a:t>
            </a:r>
            <a:r>
              <a:rPr lang="sr-Latn-CS" altLang="sr-Latn-RS" dirty="0" err="1"/>
              <a:t>neuspešnih</a:t>
            </a:r>
            <a:r>
              <a:rPr lang="sr-Latn-CS" altLang="sr-Latn-RS" dirty="0"/>
              <a:t> radnika</a:t>
            </a:r>
          </a:p>
          <a:p>
            <a:pPr eaLnBrk="1" hangingPunct="1"/>
            <a:r>
              <a:rPr lang="sr-Latn-CS" altLang="sr-Latn-RS" dirty="0"/>
              <a:t>Fluktuacija zaposlenih</a:t>
            </a:r>
            <a:endParaRPr lang="en-US" altLang="sr-Latn-RS" dirty="0"/>
          </a:p>
          <a:p>
            <a:pPr eaLnBrk="1" hangingPunct="1"/>
            <a:r>
              <a:rPr lang="sr-Latn-CS" altLang="sr-Latn-RS" dirty="0"/>
              <a:t>Broj ekscesa</a:t>
            </a:r>
            <a:endParaRPr lang="en-US" altLang="sr-Latn-RS" dirty="0"/>
          </a:p>
          <a:p>
            <a:pPr eaLnBrk="1" hangingPunct="1"/>
            <a:endParaRPr lang="en-US" altLang="sr-Latn-R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67BFF0-DD6E-4B27-97EF-4321CDE3D7E0}"/>
              </a:ext>
            </a:extLst>
          </p:cNvPr>
          <p:cNvSpPr txBox="1"/>
          <p:nvPr/>
        </p:nvSpPr>
        <p:spPr>
          <a:xfrm rot="10800000" flipV="1">
            <a:off x="800100" y="5468984"/>
            <a:ext cx="7543801" cy="400110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CS" altLang="sr-Latn-R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Bilo koji metod psihološke selekcije je bolji od zapošljavanja bez testova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9155" grpId="0" build="p"/>
      <p:bldP spid="5" grpId="0" build="p"/>
      <p:bldP spid="6" grpId="0" build="p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3E41B-A452-4654-BE28-22439690B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Selekcioni dijagram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5B1DC-8FB5-411F-86A5-78FF11BDE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Grafički prikaz procesa selekcije</a:t>
            </a:r>
          </a:p>
          <a:p>
            <a:r>
              <a:rPr lang="sr-Latn-RS" dirty="0"/>
              <a:t>Na apscisi (x-osi) su kandidati spram skora na testu-prediktoru</a:t>
            </a:r>
          </a:p>
          <a:p>
            <a:pPr lvl="1"/>
            <a:r>
              <a:rPr lang="sr-Latn-RS" dirty="0"/>
              <a:t>Odbačeni</a:t>
            </a:r>
          </a:p>
          <a:p>
            <a:pPr lvl="1"/>
            <a:r>
              <a:rPr lang="sr-Latn-RS" dirty="0"/>
              <a:t>Primljeni </a:t>
            </a:r>
          </a:p>
          <a:p>
            <a:r>
              <a:rPr lang="sr-Latn-RS" dirty="0"/>
              <a:t>Na ordinati (y-osi) su kandidati spram kriterijuma - uspešnosti na poslu</a:t>
            </a:r>
          </a:p>
          <a:p>
            <a:pPr lvl="1"/>
            <a:r>
              <a:rPr lang="sr-Latn-RS" dirty="0"/>
              <a:t>Uspešni</a:t>
            </a:r>
          </a:p>
          <a:p>
            <a:pPr lvl="1"/>
            <a:r>
              <a:rPr lang="sr-Latn-RS" dirty="0"/>
              <a:t>Neuspešni</a:t>
            </a:r>
          </a:p>
        </p:txBody>
      </p:sp>
    </p:spTree>
    <p:extLst>
      <p:ext uri="{BB962C8B-B14F-4D97-AF65-F5344CB8AC3E}">
        <p14:creationId xmlns:p14="http://schemas.microsoft.com/office/powerpoint/2010/main" val="94173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5427-71EF-4301-A9E2-4A3B6E86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Selekcioni dijagram</a:t>
            </a: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7B0FF0F-B56F-4947-90CA-2707E9A183EA}"/>
              </a:ext>
            </a:extLst>
          </p:cNvPr>
          <p:cNvGrpSpPr/>
          <p:nvPr/>
        </p:nvGrpSpPr>
        <p:grpSpPr>
          <a:xfrm>
            <a:off x="382254" y="2011940"/>
            <a:ext cx="5905534" cy="4002048"/>
            <a:chOff x="689104" y="2011940"/>
            <a:chExt cx="5905534" cy="40020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A8E1D8A-12FA-49E8-AFEA-4183F56D927E}"/>
                </a:ext>
              </a:extLst>
            </p:cNvPr>
            <p:cNvGrpSpPr/>
            <p:nvPr/>
          </p:nvGrpSpPr>
          <p:grpSpPr>
            <a:xfrm>
              <a:off x="1321335" y="2200971"/>
              <a:ext cx="5148712" cy="3395139"/>
              <a:chOff x="2043705" y="1984260"/>
              <a:chExt cx="5148712" cy="33951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BC26D60-ADF3-47AE-85F9-4185FF1049FE}"/>
                  </a:ext>
                </a:extLst>
              </p:cNvPr>
              <p:cNvSpPr/>
              <p:nvPr/>
            </p:nvSpPr>
            <p:spPr>
              <a:xfrm rot="20380341">
                <a:off x="2414832" y="2549122"/>
                <a:ext cx="4406457" cy="2094873"/>
              </a:xfrm>
              <a:prstGeom prst="ellipse">
                <a:avLst/>
              </a:prstGeom>
              <a:noFill/>
              <a:ln w="28575">
                <a:solidFill>
                  <a:srgbClr val="1C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3E0709BF-34F0-44FC-A099-02173B9298EA}"/>
                  </a:ext>
                </a:extLst>
              </p:cNvPr>
              <p:cNvCxnSpPr/>
              <p:nvPr/>
            </p:nvCxnSpPr>
            <p:spPr>
              <a:xfrm flipV="1">
                <a:off x="2043705" y="1984260"/>
                <a:ext cx="0" cy="339513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6627AF8-03B0-4087-9277-663897B905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3705" y="5344137"/>
                <a:ext cx="5148712" cy="0"/>
              </a:xfrm>
              <a:prstGeom prst="straightConnector1">
                <a:avLst/>
              </a:prstGeom>
              <a:ln w="28575">
                <a:solidFill>
                  <a:srgbClr val="1C1C1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F84129-FE6A-4EE3-9779-2FC8DC5DBCAB}"/>
                </a:ext>
              </a:extLst>
            </p:cNvPr>
            <p:cNvCxnSpPr/>
            <p:nvPr/>
          </p:nvCxnSpPr>
          <p:spPr>
            <a:xfrm>
              <a:off x="3777393" y="2011940"/>
              <a:ext cx="0" cy="360265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DC7E23-7BD4-4B99-80CE-FEDC55B6CA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1335" y="3813268"/>
              <a:ext cx="527330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A4F3EE-6577-4C91-8815-B3134FCCA0E5}"/>
                </a:ext>
              </a:extLst>
            </p:cNvPr>
            <p:cNvSpPr txBox="1"/>
            <p:nvPr/>
          </p:nvSpPr>
          <p:spPr>
            <a:xfrm>
              <a:off x="1935351" y="5614597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odbačeni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4FCDF4-0F3C-4A87-B6C9-7B65E314D6FA}"/>
                </a:ext>
              </a:extLst>
            </p:cNvPr>
            <p:cNvSpPr txBox="1"/>
            <p:nvPr/>
          </p:nvSpPr>
          <p:spPr>
            <a:xfrm>
              <a:off x="4066341" y="5644656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primljeni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0C4E01-8A9C-43DC-A608-A3DAB5FC89E7}"/>
                </a:ext>
              </a:extLst>
            </p:cNvPr>
            <p:cNvSpPr txBox="1"/>
            <p:nvPr/>
          </p:nvSpPr>
          <p:spPr>
            <a:xfrm rot="16200000">
              <a:off x="259756" y="4502392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neuspešni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40A02D-05F3-4C92-9EC4-5193A095E8E3}"/>
                </a:ext>
              </a:extLst>
            </p:cNvPr>
            <p:cNvSpPr txBox="1"/>
            <p:nvPr/>
          </p:nvSpPr>
          <p:spPr>
            <a:xfrm rot="16200000">
              <a:off x="265753" y="2753131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uspešni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0D7C14-C099-4DD9-B022-39A1F3C309F7}"/>
                </a:ext>
              </a:extLst>
            </p:cNvPr>
            <p:cNvSpPr txBox="1"/>
            <p:nvPr/>
          </p:nvSpPr>
          <p:spPr>
            <a:xfrm>
              <a:off x="2873158" y="3273923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a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8C2652-85E5-4A99-BBC3-3277ABF464EE}"/>
                </a:ext>
              </a:extLst>
            </p:cNvPr>
            <p:cNvSpPr txBox="1"/>
            <p:nvPr/>
          </p:nvSpPr>
          <p:spPr>
            <a:xfrm>
              <a:off x="4249049" y="3240939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b</a:t>
              </a:r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015B31C-6CBB-481D-8142-7E83B05D97EA}"/>
                </a:ext>
              </a:extLst>
            </p:cNvPr>
            <p:cNvSpPr txBox="1"/>
            <p:nvPr/>
          </p:nvSpPr>
          <p:spPr>
            <a:xfrm>
              <a:off x="2873158" y="4133060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c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8A0B4D-528C-4889-8B5D-DB3CC36B1530}"/>
                </a:ext>
              </a:extLst>
            </p:cNvPr>
            <p:cNvSpPr txBox="1"/>
            <p:nvPr/>
          </p:nvSpPr>
          <p:spPr>
            <a:xfrm>
              <a:off x="4249049" y="4114728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d</a:t>
              </a:r>
              <a:endParaRPr 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ED7ABF1-C15E-43DD-AC7F-243C1054B561}"/>
              </a:ext>
            </a:extLst>
          </p:cNvPr>
          <p:cNvSpPr txBox="1"/>
          <p:nvPr/>
        </p:nvSpPr>
        <p:spPr>
          <a:xfrm>
            <a:off x="6299691" y="2211642"/>
            <a:ext cx="2456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4 grupe kandidata:</a:t>
            </a:r>
          </a:p>
          <a:p>
            <a:endParaRPr lang="sr-Latn-RS" dirty="0"/>
          </a:p>
          <a:p>
            <a:r>
              <a:rPr lang="sr-Latn-RS" dirty="0"/>
              <a:t>a - uspešni odbačeni </a:t>
            </a:r>
          </a:p>
          <a:p>
            <a:r>
              <a:rPr lang="sr-Latn-RS" dirty="0"/>
              <a:t>b - uspešni primljeni </a:t>
            </a:r>
            <a:endParaRPr lang="en-US" dirty="0"/>
          </a:p>
          <a:p>
            <a:r>
              <a:rPr lang="sr-Latn-RS" dirty="0"/>
              <a:t>c - neuspešni odbačeni </a:t>
            </a:r>
            <a:endParaRPr lang="en-US" dirty="0"/>
          </a:p>
          <a:p>
            <a:r>
              <a:rPr lang="sr-Latn-RS" dirty="0"/>
              <a:t>d - neuspešni primljeni </a:t>
            </a:r>
          </a:p>
        </p:txBody>
      </p:sp>
    </p:spTree>
    <p:extLst>
      <p:ext uri="{BB962C8B-B14F-4D97-AF65-F5344CB8AC3E}">
        <p14:creationId xmlns:p14="http://schemas.microsoft.com/office/powerpoint/2010/main" val="161375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5427-71EF-4301-A9E2-4A3B6E86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Selekcioni dijagram</a:t>
            </a: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7B0FF0F-B56F-4947-90CA-2707E9A183EA}"/>
              </a:ext>
            </a:extLst>
          </p:cNvPr>
          <p:cNvGrpSpPr/>
          <p:nvPr/>
        </p:nvGrpSpPr>
        <p:grpSpPr>
          <a:xfrm>
            <a:off x="382254" y="2011940"/>
            <a:ext cx="5905534" cy="4002048"/>
            <a:chOff x="689104" y="2011940"/>
            <a:chExt cx="5905534" cy="40020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A8E1D8A-12FA-49E8-AFEA-4183F56D927E}"/>
                </a:ext>
              </a:extLst>
            </p:cNvPr>
            <p:cNvGrpSpPr/>
            <p:nvPr/>
          </p:nvGrpSpPr>
          <p:grpSpPr>
            <a:xfrm>
              <a:off x="1321335" y="2200971"/>
              <a:ext cx="5148712" cy="3395139"/>
              <a:chOff x="2043705" y="1984260"/>
              <a:chExt cx="5148712" cy="33951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BC26D60-ADF3-47AE-85F9-4185FF1049FE}"/>
                  </a:ext>
                </a:extLst>
              </p:cNvPr>
              <p:cNvSpPr/>
              <p:nvPr/>
            </p:nvSpPr>
            <p:spPr>
              <a:xfrm rot="20380341">
                <a:off x="2414832" y="2549122"/>
                <a:ext cx="4406457" cy="2094873"/>
              </a:xfrm>
              <a:prstGeom prst="ellipse">
                <a:avLst/>
              </a:prstGeom>
              <a:noFill/>
              <a:ln w="28575">
                <a:solidFill>
                  <a:srgbClr val="1C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3E0709BF-34F0-44FC-A099-02173B9298EA}"/>
                  </a:ext>
                </a:extLst>
              </p:cNvPr>
              <p:cNvCxnSpPr/>
              <p:nvPr/>
            </p:nvCxnSpPr>
            <p:spPr>
              <a:xfrm flipV="1">
                <a:off x="2043705" y="1984260"/>
                <a:ext cx="0" cy="339513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6627AF8-03B0-4087-9277-663897B905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3705" y="5344137"/>
                <a:ext cx="5148712" cy="0"/>
              </a:xfrm>
              <a:prstGeom prst="straightConnector1">
                <a:avLst/>
              </a:prstGeom>
              <a:ln w="28575">
                <a:solidFill>
                  <a:srgbClr val="1C1C1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F84129-FE6A-4EE3-9779-2FC8DC5DBCAB}"/>
                </a:ext>
              </a:extLst>
            </p:cNvPr>
            <p:cNvCxnSpPr/>
            <p:nvPr/>
          </p:nvCxnSpPr>
          <p:spPr>
            <a:xfrm>
              <a:off x="3777393" y="2011940"/>
              <a:ext cx="0" cy="360265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DC7E23-7BD4-4B99-80CE-FEDC55B6CA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1335" y="3813268"/>
              <a:ext cx="527330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A4F3EE-6577-4C91-8815-B3134FCCA0E5}"/>
                </a:ext>
              </a:extLst>
            </p:cNvPr>
            <p:cNvSpPr txBox="1"/>
            <p:nvPr/>
          </p:nvSpPr>
          <p:spPr>
            <a:xfrm>
              <a:off x="1935351" y="5614597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odbačeni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4FCDF4-0F3C-4A87-B6C9-7B65E314D6FA}"/>
                </a:ext>
              </a:extLst>
            </p:cNvPr>
            <p:cNvSpPr txBox="1"/>
            <p:nvPr/>
          </p:nvSpPr>
          <p:spPr>
            <a:xfrm>
              <a:off x="4066341" y="5644656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primljeni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0C4E01-8A9C-43DC-A608-A3DAB5FC89E7}"/>
                </a:ext>
              </a:extLst>
            </p:cNvPr>
            <p:cNvSpPr txBox="1"/>
            <p:nvPr/>
          </p:nvSpPr>
          <p:spPr>
            <a:xfrm rot="16200000">
              <a:off x="259756" y="4502392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neuspešni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40A02D-05F3-4C92-9EC4-5193A095E8E3}"/>
                </a:ext>
              </a:extLst>
            </p:cNvPr>
            <p:cNvSpPr txBox="1"/>
            <p:nvPr/>
          </p:nvSpPr>
          <p:spPr>
            <a:xfrm rot="16200000">
              <a:off x="265753" y="2753131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uspešni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0D7C14-C099-4DD9-B022-39A1F3C309F7}"/>
                </a:ext>
              </a:extLst>
            </p:cNvPr>
            <p:cNvSpPr txBox="1"/>
            <p:nvPr/>
          </p:nvSpPr>
          <p:spPr>
            <a:xfrm>
              <a:off x="2873158" y="3273923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a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8C2652-85E5-4A99-BBC3-3277ABF464EE}"/>
                </a:ext>
              </a:extLst>
            </p:cNvPr>
            <p:cNvSpPr txBox="1"/>
            <p:nvPr/>
          </p:nvSpPr>
          <p:spPr>
            <a:xfrm>
              <a:off x="4249049" y="3240939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b</a:t>
              </a:r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015B31C-6CBB-481D-8142-7E83B05D97EA}"/>
                </a:ext>
              </a:extLst>
            </p:cNvPr>
            <p:cNvSpPr txBox="1"/>
            <p:nvPr/>
          </p:nvSpPr>
          <p:spPr>
            <a:xfrm>
              <a:off x="2873158" y="4133060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c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8A0B4D-528C-4889-8B5D-DB3CC36B1530}"/>
                </a:ext>
              </a:extLst>
            </p:cNvPr>
            <p:cNvSpPr txBox="1"/>
            <p:nvPr/>
          </p:nvSpPr>
          <p:spPr>
            <a:xfrm>
              <a:off x="4249049" y="4114728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d</a:t>
              </a:r>
              <a:endParaRPr 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ED7ABF1-C15E-43DD-AC7F-243C1054B561}"/>
              </a:ext>
            </a:extLst>
          </p:cNvPr>
          <p:cNvSpPr txBox="1"/>
          <p:nvPr/>
        </p:nvSpPr>
        <p:spPr>
          <a:xfrm>
            <a:off x="6270235" y="2101735"/>
            <a:ext cx="27430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4 grupe kandidata:</a:t>
            </a:r>
          </a:p>
          <a:p>
            <a:endParaRPr lang="sr-Latn-RS" dirty="0"/>
          </a:p>
          <a:p>
            <a:r>
              <a:rPr lang="sr-Latn-RS" dirty="0"/>
              <a:t>a – nisu upisali psihologiju, a diplomirali bi</a:t>
            </a:r>
          </a:p>
          <a:p>
            <a:r>
              <a:rPr lang="sr-Latn-RS" dirty="0"/>
              <a:t>b – upisali psihologiju i diplomirali</a:t>
            </a:r>
            <a:endParaRPr lang="en-US" dirty="0"/>
          </a:p>
          <a:p>
            <a:r>
              <a:rPr lang="sr-Latn-RS" dirty="0"/>
              <a:t>c – nisu upisali, ali ne bi ni diplomirali</a:t>
            </a:r>
            <a:endParaRPr lang="en-US" dirty="0"/>
          </a:p>
          <a:p>
            <a:r>
              <a:rPr lang="sr-Latn-RS" dirty="0"/>
              <a:t>d – upisali psihologiju, ali nisu diplomirali</a:t>
            </a:r>
          </a:p>
        </p:txBody>
      </p:sp>
    </p:spTree>
    <p:extLst>
      <p:ext uri="{BB962C8B-B14F-4D97-AF65-F5344CB8AC3E}">
        <p14:creationId xmlns:p14="http://schemas.microsoft.com/office/powerpoint/2010/main" val="66143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5427-71EF-4301-A9E2-4A3B6E86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Selekcioni dijagram</a:t>
            </a: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7B0FF0F-B56F-4947-90CA-2707E9A183EA}"/>
              </a:ext>
            </a:extLst>
          </p:cNvPr>
          <p:cNvGrpSpPr/>
          <p:nvPr/>
        </p:nvGrpSpPr>
        <p:grpSpPr>
          <a:xfrm>
            <a:off x="382254" y="2011940"/>
            <a:ext cx="5905534" cy="4002048"/>
            <a:chOff x="689104" y="2011940"/>
            <a:chExt cx="5905534" cy="40020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A8E1D8A-12FA-49E8-AFEA-4183F56D927E}"/>
                </a:ext>
              </a:extLst>
            </p:cNvPr>
            <p:cNvGrpSpPr/>
            <p:nvPr/>
          </p:nvGrpSpPr>
          <p:grpSpPr>
            <a:xfrm>
              <a:off x="1321335" y="2200971"/>
              <a:ext cx="5148712" cy="3395139"/>
              <a:chOff x="2043705" y="1984260"/>
              <a:chExt cx="5148712" cy="33951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BC26D60-ADF3-47AE-85F9-4185FF1049FE}"/>
                  </a:ext>
                </a:extLst>
              </p:cNvPr>
              <p:cNvSpPr/>
              <p:nvPr/>
            </p:nvSpPr>
            <p:spPr>
              <a:xfrm rot="20380341">
                <a:off x="2414832" y="2549122"/>
                <a:ext cx="4406457" cy="2094873"/>
              </a:xfrm>
              <a:prstGeom prst="ellipse">
                <a:avLst/>
              </a:prstGeom>
              <a:noFill/>
              <a:ln w="28575">
                <a:solidFill>
                  <a:srgbClr val="1C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3E0709BF-34F0-44FC-A099-02173B9298EA}"/>
                  </a:ext>
                </a:extLst>
              </p:cNvPr>
              <p:cNvCxnSpPr/>
              <p:nvPr/>
            </p:nvCxnSpPr>
            <p:spPr>
              <a:xfrm flipV="1">
                <a:off x="2043705" y="1984260"/>
                <a:ext cx="0" cy="339513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6627AF8-03B0-4087-9277-663897B905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3705" y="5344137"/>
                <a:ext cx="5148712" cy="0"/>
              </a:xfrm>
              <a:prstGeom prst="straightConnector1">
                <a:avLst/>
              </a:prstGeom>
              <a:ln w="28575">
                <a:solidFill>
                  <a:srgbClr val="1C1C1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F84129-FE6A-4EE3-9779-2FC8DC5DBCAB}"/>
                </a:ext>
              </a:extLst>
            </p:cNvPr>
            <p:cNvCxnSpPr/>
            <p:nvPr/>
          </p:nvCxnSpPr>
          <p:spPr>
            <a:xfrm>
              <a:off x="3777393" y="2011940"/>
              <a:ext cx="0" cy="360265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DC7E23-7BD4-4B99-80CE-FEDC55B6CA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1335" y="3813268"/>
              <a:ext cx="527330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A4F3EE-6577-4C91-8815-B3134FCCA0E5}"/>
                </a:ext>
              </a:extLst>
            </p:cNvPr>
            <p:cNvSpPr txBox="1"/>
            <p:nvPr/>
          </p:nvSpPr>
          <p:spPr>
            <a:xfrm>
              <a:off x="1935351" y="5614597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odbačeni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4FCDF4-0F3C-4A87-B6C9-7B65E314D6FA}"/>
                </a:ext>
              </a:extLst>
            </p:cNvPr>
            <p:cNvSpPr txBox="1"/>
            <p:nvPr/>
          </p:nvSpPr>
          <p:spPr>
            <a:xfrm>
              <a:off x="4066341" y="5644656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primljeni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0C4E01-8A9C-43DC-A608-A3DAB5FC89E7}"/>
                </a:ext>
              </a:extLst>
            </p:cNvPr>
            <p:cNvSpPr txBox="1"/>
            <p:nvPr/>
          </p:nvSpPr>
          <p:spPr>
            <a:xfrm rot="16200000">
              <a:off x="259756" y="4502392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neuspešni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40A02D-05F3-4C92-9EC4-5193A095E8E3}"/>
                </a:ext>
              </a:extLst>
            </p:cNvPr>
            <p:cNvSpPr txBox="1"/>
            <p:nvPr/>
          </p:nvSpPr>
          <p:spPr>
            <a:xfrm rot="16200000">
              <a:off x="265753" y="2753131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uspešni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0D7C14-C099-4DD9-B022-39A1F3C309F7}"/>
                </a:ext>
              </a:extLst>
            </p:cNvPr>
            <p:cNvSpPr txBox="1"/>
            <p:nvPr/>
          </p:nvSpPr>
          <p:spPr>
            <a:xfrm>
              <a:off x="2873158" y="3273923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a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8C2652-85E5-4A99-BBC3-3277ABF464EE}"/>
                </a:ext>
              </a:extLst>
            </p:cNvPr>
            <p:cNvSpPr txBox="1"/>
            <p:nvPr/>
          </p:nvSpPr>
          <p:spPr>
            <a:xfrm>
              <a:off x="4249049" y="3240939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b</a:t>
              </a:r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015B31C-6CBB-481D-8142-7E83B05D97EA}"/>
                </a:ext>
              </a:extLst>
            </p:cNvPr>
            <p:cNvSpPr txBox="1"/>
            <p:nvPr/>
          </p:nvSpPr>
          <p:spPr>
            <a:xfrm>
              <a:off x="2873158" y="4133060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c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8A0B4D-528C-4889-8B5D-DB3CC36B1530}"/>
                </a:ext>
              </a:extLst>
            </p:cNvPr>
            <p:cNvSpPr txBox="1"/>
            <p:nvPr/>
          </p:nvSpPr>
          <p:spPr>
            <a:xfrm>
              <a:off x="4249049" y="4114728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d</a:t>
              </a:r>
              <a:endParaRPr lang="en-US" dirty="0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DDD9DE04-8E80-4A7E-82D0-112C9F92DFB9}"/>
              </a:ext>
            </a:extLst>
          </p:cNvPr>
          <p:cNvSpPr txBox="1"/>
          <p:nvPr/>
        </p:nvSpPr>
        <p:spPr>
          <a:xfrm>
            <a:off x="6286521" y="2232787"/>
            <a:ext cx="245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Šta je cilj selekcije?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C6EA6FC-E15C-412E-8F0A-B70F914F021C}"/>
              </a:ext>
            </a:extLst>
          </p:cNvPr>
          <p:cNvSpPr txBox="1"/>
          <p:nvPr/>
        </p:nvSpPr>
        <p:spPr>
          <a:xfrm>
            <a:off x="6287787" y="2914399"/>
            <a:ext cx="2456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err="1"/>
              <a:t>Maksimizacija</a:t>
            </a:r>
            <a:r>
              <a:rPr lang="sr-Latn-RS" dirty="0"/>
              <a:t> osoba u ćelijama b i c</a:t>
            </a:r>
          </a:p>
          <a:p>
            <a:r>
              <a:rPr lang="sr-Latn-RS" dirty="0" err="1"/>
              <a:t>Minimizacija</a:t>
            </a:r>
            <a:r>
              <a:rPr lang="sr-Latn-RS" dirty="0"/>
              <a:t> osoba u ćelijama a i d</a:t>
            </a:r>
          </a:p>
        </p:txBody>
      </p:sp>
    </p:spTree>
    <p:extLst>
      <p:ext uri="{BB962C8B-B14F-4D97-AF65-F5344CB8AC3E}">
        <p14:creationId xmlns:p14="http://schemas.microsoft.com/office/powerpoint/2010/main" val="252957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5427-71EF-4301-A9E2-4A3B6E86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Selekcioni dijagram</a:t>
            </a: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7B0FF0F-B56F-4947-90CA-2707E9A183EA}"/>
              </a:ext>
            </a:extLst>
          </p:cNvPr>
          <p:cNvGrpSpPr/>
          <p:nvPr/>
        </p:nvGrpSpPr>
        <p:grpSpPr>
          <a:xfrm>
            <a:off x="382254" y="2011940"/>
            <a:ext cx="5905534" cy="4002048"/>
            <a:chOff x="689104" y="2011940"/>
            <a:chExt cx="5905534" cy="40020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A8E1D8A-12FA-49E8-AFEA-4183F56D927E}"/>
                </a:ext>
              </a:extLst>
            </p:cNvPr>
            <p:cNvGrpSpPr/>
            <p:nvPr/>
          </p:nvGrpSpPr>
          <p:grpSpPr>
            <a:xfrm>
              <a:off x="1321335" y="2200971"/>
              <a:ext cx="5148712" cy="3395139"/>
              <a:chOff x="2043705" y="1984260"/>
              <a:chExt cx="5148712" cy="33951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BC26D60-ADF3-47AE-85F9-4185FF1049FE}"/>
                  </a:ext>
                </a:extLst>
              </p:cNvPr>
              <p:cNvSpPr/>
              <p:nvPr/>
            </p:nvSpPr>
            <p:spPr>
              <a:xfrm rot="20380341">
                <a:off x="2414832" y="2549122"/>
                <a:ext cx="4406457" cy="2094873"/>
              </a:xfrm>
              <a:prstGeom prst="ellipse">
                <a:avLst/>
              </a:prstGeom>
              <a:noFill/>
              <a:ln w="28575">
                <a:solidFill>
                  <a:srgbClr val="1C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3E0709BF-34F0-44FC-A099-02173B9298EA}"/>
                  </a:ext>
                </a:extLst>
              </p:cNvPr>
              <p:cNvCxnSpPr/>
              <p:nvPr/>
            </p:nvCxnSpPr>
            <p:spPr>
              <a:xfrm flipV="1">
                <a:off x="2043705" y="1984260"/>
                <a:ext cx="0" cy="339513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6627AF8-03B0-4087-9277-663897B905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3705" y="5344137"/>
                <a:ext cx="5148712" cy="0"/>
              </a:xfrm>
              <a:prstGeom prst="straightConnector1">
                <a:avLst/>
              </a:prstGeom>
              <a:ln w="28575">
                <a:solidFill>
                  <a:srgbClr val="1C1C1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F84129-FE6A-4EE3-9779-2FC8DC5DBCAB}"/>
                </a:ext>
              </a:extLst>
            </p:cNvPr>
            <p:cNvCxnSpPr/>
            <p:nvPr/>
          </p:nvCxnSpPr>
          <p:spPr>
            <a:xfrm>
              <a:off x="3777393" y="2011940"/>
              <a:ext cx="0" cy="360265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DC7E23-7BD4-4B99-80CE-FEDC55B6CA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1335" y="3813268"/>
              <a:ext cx="527330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A4F3EE-6577-4C91-8815-B3134FCCA0E5}"/>
                </a:ext>
              </a:extLst>
            </p:cNvPr>
            <p:cNvSpPr txBox="1"/>
            <p:nvPr/>
          </p:nvSpPr>
          <p:spPr>
            <a:xfrm>
              <a:off x="1935351" y="5614597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odbačeni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4FCDF4-0F3C-4A87-B6C9-7B65E314D6FA}"/>
                </a:ext>
              </a:extLst>
            </p:cNvPr>
            <p:cNvSpPr txBox="1"/>
            <p:nvPr/>
          </p:nvSpPr>
          <p:spPr>
            <a:xfrm>
              <a:off x="4066341" y="5644656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primljeni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0C4E01-8A9C-43DC-A608-A3DAB5FC89E7}"/>
                </a:ext>
              </a:extLst>
            </p:cNvPr>
            <p:cNvSpPr txBox="1"/>
            <p:nvPr/>
          </p:nvSpPr>
          <p:spPr>
            <a:xfrm rot="16200000">
              <a:off x="259756" y="4502392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neuspešni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40A02D-05F3-4C92-9EC4-5193A095E8E3}"/>
                </a:ext>
              </a:extLst>
            </p:cNvPr>
            <p:cNvSpPr txBox="1"/>
            <p:nvPr/>
          </p:nvSpPr>
          <p:spPr>
            <a:xfrm rot="16200000">
              <a:off x="265753" y="2753131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uspešni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0D7C14-C099-4DD9-B022-39A1F3C309F7}"/>
                </a:ext>
              </a:extLst>
            </p:cNvPr>
            <p:cNvSpPr txBox="1"/>
            <p:nvPr/>
          </p:nvSpPr>
          <p:spPr>
            <a:xfrm>
              <a:off x="2873158" y="3273923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a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8C2652-85E5-4A99-BBC3-3277ABF464EE}"/>
                </a:ext>
              </a:extLst>
            </p:cNvPr>
            <p:cNvSpPr txBox="1"/>
            <p:nvPr/>
          </p:nvSpPr>
          <p:spPr>
            <a:xfrm>
              <a:off x="4249049" y="3240939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b</a:t>
              </a:r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015B31C-6CBB-481D-8142-7E83B05D97EA}"/>
                </a:ext>
              </a:extLst>
            </p:cNvPr>
            <p:cNvSpPr txBox="1"/>
            <p:nvPr/>
          </p:nvSpPr>
          <p:spPr>
            <a:xfrm>
              <a:off x="2873158" y="4133060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c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8A0B4D-528C-4889-8B5D-DB3CC36B1530}"/>
                </a:ext>
              </a:extLst>
            </p:cNvPr>
            <p:cNvSpPr txBox="1"/>
            <p:nvPr/>
          </p:nvSpPr>
          <p:spPr>
            <a:xfrm>
              <a:off x="4249049" y="4114728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d</a:t>
              </a:r>
              <a:endParaRPr lang="en-US" dirty="0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DDD9DE04-8E80-4A7E-82D0-112C9F92DFB9}"/>
              </a:ext>
            </a:extLst>
          </p:cNvPr>
          <p:cNvSpPr txBox="1"/>
          <p:nvPr/>
        </p:nvSpPr>
        <p:spPr>
          <a:xfrm>
            <a:off x="6286521" y="2232787"/>
            <a:ext cx="2456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Kako postižemo uspešnu selekciju? </a:t>
            </a:r>
          </a:p>
          <a:p>
            <a:r>
              <a:rPr lang="sr-Latn-RS" dirty="0"/>
              <a:t>(</a:t>
            </a:r>
            <a:r>
              <a:rPr lang="sr-Latn-RS" dirty="0" err="1"/>
              <a:t>max</a:t>
            </a:r>
            <a:r>
              <a:rPr lang="sr-Latn-RS" dirty="0"/>
              <a:t> b + c)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C6EA6FC-E15C-412E-8F0A-B70F914F021C}"/>
              </a:ext>
            </a:extLst>
          </p:cNvPr>
          <p:cNvSpPr txBox="1"/>
          <p:nvPr/>
        </p:nvSpPr>
        <p:spPr>
          <a:xfrm>
            <a:off x="6286521" y="3241971"/>
            <a:ext cx="2456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Uspešnost selekcije zavisi od više faktora</a:t>
            </a:r>
          </a:p>
        </p:txBody>
      </p:sp>
    </p:spTree>
    <p:extLst>
      <p:ext uri="{BB962C8B-B14F-4D97-AF65-F5344CB8AC3E}">
        <p14:creationId xmlns:p14="http://schemas.microsoft.com/office/powerpoint/2010/main" val="79385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5427-71EF-4301-A9E2-4A3B6E86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Base rate</a:t>
            </a: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7B0FF0F-B56F-4947-90CA-2707E9A183EA}"/>
              </a:ext>
            </a:extLst>
          </p:cNvPr>
          <p:cNvGrpSpPr/>
          <p:nvPr/>
        </p:nvGrpSpPr>
        <p:grpSpPr>
          <a:xfrm>
            <a:off x="382254" y="2011940"/>
            <a:ext cx="5905534" cy="4002048"/>
            <a:chOff x="689104" y="2011940"/>
            <a:chExt cx="5905534" cy="40020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A8E1D8A-12FA-49E8-AFEA-4183F56D927E}"/>
                </a:ext>
              </a:extLst>
            </p:cNvPr>
            <p:cNvGrpSpPr/>
            <p:nvPr/>
          </p:nvGrpSpPr>
          <p:grpSpPr>
            <a:xfrm>
              <a:off x="1321335" y="2200971"/>
              <a:ext cx="5148712" cy="3395139"/>
              <a:chOff x="2043705" y="1984260"/>
              <a:chExt cx="5148712" cy="33951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BC26D60-ADF3-47AE-85F9-4185FF1049FE}"/>
                  </a:ext>
                </a:extLst>
              </p:cNvPr>
              <p:cNvSpPr/>
              <p:nvPr/>
            </p:nvSpPr>
            <p:spPr>
              <a:xfrm rot="20380341">
                <a:off x="2414832" y="2549122"/>
                <a:ext cx="4406457" cy="2094873"/>
              </a:xfrm>
              <a:prstGeom prst="ellipse">
                <a:avLst/>
              </a:prstGeom>
              <a:noFill/>
              <a:ln w="28575">
                <a:solidFill>
                  <a:srgbClr val="1C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3E0709BF-34F0-44FC-A099-02173B9298EA}"/>
                  </a:ext>
                </a:extLst>
              </p:cNvPr>
              <p:cNvCxnSpPr/>
              <p:nvPr/>
            </p:nvCxnSpPr>
            <p:spPr>
              <a:xfrm flipV="1">
                <a:off x="2043705" y="1984260"/>
                <a:ext cx="0" cy="339513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6627AF8-03B0-4087-9277-663897B905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3705" y="5344137"/>
                <a:ext cx="5148712" cy="0"/>
              </a:xfrm>
              <a:prstGeom prst="straightConnector1">
                <a:avLst/>
              </a:prstGeom>
              <a:ln w="28575">
                <a:solidFill>
                  <a:srgbClr val="1C1C1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F84129-FE6A-4EE3-9779-2FC8DC5DBCAB}"/>
                </a:ext>
              </a:extLst>
            </p:cNvPr>
            <p:cNvCxnSpPr/>
            <p:nvPr/>
          </p:nvCxnSpPr>
          <p:spPr>
            <a:xfrm>
              <a:off x="3777393" y="2011940"/>
              <a:ext cx="0" cy="360265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DC7E23-7BD4-4B99-80CE-FEDC55B6CA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1335" y="3813268"/>
              <a:ext cx="527330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A4F3EE-6577-4C91-8815-B3134FCCA0E5}"/>
                </a:ext>
              </a:extLst>
            </p:cNvPr>
            <p:cNvSpPr txBox="1"/>
            <p:nvPr/>
          </p:nvSpPr>
          <p:spPr>
            <a:xfrm>
              <a:off x="1935351" y="5614597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odbačeni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4FCDF4-0F3C-4A87-B6C9-7B65E314D6FA}"/>
                </a:ext>
              </a:extLst>
            </p:cNvPr>
            <p:cNvSpPr txBox="1"/>
            <p:nvPr/>
          </p:nvSpPr>
          <p:spPr>
            <a:xfrm>
              <a:off x="4066341" y="5644656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primljeni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0C4E01-8A9C-43DC-A608-A3DAB5FC89E7}"/>
                </a:ext>
              </a:extLst>
            </p:cNvPr>
            <p:cNvSpPr txBox="1"/>
            <p:nvPr/>
          </p:nvSpPr>
          <p:spPr>
            <a:xfrm rot="16200000">
              <a:off x="259756" y="4502392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neuspešni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40A02D-05F3-4C92-9EC4-5193A095E8E3}"/>
                </a:ext>
              </a:extLst>
            </p:cNvPr>
            <p:cNvSpPr txBox="1"/>
            <p:nvPr/>
          </p:nvSpPr>
          <p:spPr>
            <a:xfrm rot="16200000">
              <a:off x="265753" y="2753131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uspešni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0D7C14-C099-4DD9-B022-39A1F3C309F7}"/>
                </a:ext>
              </a:extLst>
            </p:cNvPr>
            <p:cNvSpPr txBox="1"/>
            <p:nvPr/>
          </p:nvSpPr>
          <p:spPr>
            <a:xfrm>
              <a:off x="2873158" y="3273923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a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8C2652-85E5-4A99-BBC3-3277ABF464EE}"/>
                </a:ext>
              </a:extLst>
            </p:cNvPr>
            <p:cNvSpPr txBox="1"/>
            <p:nvPr/>
          </p:nvSpPr>
          <p:spPr>
            <a:xfrm>
              <a:off x="4249049" y="3240939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b</a:t>
              </a:r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015B31C-6CBB-481D-8142-7E83B05D97EA}"/>
                </a:ext>
              </a:extLst>
            </p:cNvPr>
            <p:cNvSpPr txBox="1"/>
            <p:nvPr/>
          </p:nvSpPr>
          <p:spPr>
            <a:xfrm>
              <a:off x="2873158" y="4133060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c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8A0B4D-528C-4889-8B5D-DB3CC36B1530}"/>
                </a:ext>
              </a:extLst>
            </p:cNvPr>
            <p:cNvSpPr txBox="1"/>
            <p:nvPr/>
          </p:nvSpPr>
          <p:spPr>
            <a:xfrm>
              <a:off x="4249049" y="4114728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d</a:t>
              </a:r>
              <a:endParaRPr 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ED7ABF1-C15E-43DD-AC7F-243C1054B561}"/>
              </a:ext>
            </a:extLst>
          </p:cNvPr>
          <p:cNvSpPr txBox="1"/>
          <p:nvPr/>
        </p:nvSpPr>
        <p:spPr>
          <a:xfrm>
            <a:off x="6270236" y="2101735"/>
            <a:ext cx="2485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Base rate – bazna stopa</a:t>
            </a:r>
          </a:p>
          <a:p>
            <a:r>
              <a:rPr lang="sr-Latn-RS" dirty="0"/>
              <a:t>Proporcija uspešnih, nezavisno od testa</a:t>
            </a:r>
          </a:p>
          <a:p>
            <a:r>
              <a:rPr lang="sr-Latn-RS" dirty="0"/>
              <a:t>(a + b) / n</a:t>
            </a:r>
          </a:p>
          <a:p>
            <a:r>
              <a:rPr lang="sr-Latn-RS" dirty="0"/>
              <a:t>Težina posla</a:t>
            </a:r>
          </a:p>
        </p:txBody>
      </p:sp>
    </p:spTree>
    <p:extLst>
      <p:ext uri="{BB962C8B-B14F-4D97-AF65-F5344CB8AC3E}">
        <p14:creationId xmlns:p14="http://schemas.microsoft.com/office/powerpoint/2010/main" val="176825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5427-71EF-4301-A9E2-4A3B6E86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Base rate</a:t>
            </a: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7B0FF0F-B56F-4947-90CA-2707E9A183EA}"/>
              </a:ext>
            </a:extLst>
          </p:cNvPr>
          <p:cNvGrpSpPr/>
          <p:nvPr/>
        </p:nvGrpSpPr>
        <p:grpSpPr>
          <a:xfrm>
            <a:off x="382254" y="2011940"/>
            <a:ext cx="5905534" cy="4002048"/>
            <a:chOff x="689104" y="2011940"/>
            <a:chExt cx="5905534" cy="40020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A8E1D8A-12FA-49E8-AFEA-4183F56D927E}"/>
                </a:ext>
              </a:extLst>
            </p:cNvPr>
            <p:cNvGrpSpPr/>
            <p:nvPr/>
          </p:nvGrpSpPr>
          <p:grpSpPr>
            <a:xfrm>
              <a:off x="1321335" y="2200971"/>
              <a:ext cx="5148712" cy="3395139"/>
              <a:chOff x="2043705" y="1984260"/>
              <a:chExt cx="5148712" cy="33951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BC26D60-ADF3-47AE-85F9-4185FF1049FE}"/>
                  </a:ext>
                </a:extLst>
              </p:cNvPr>
              <p:cNvSpPr/>
              <p:nvPr/>
            </p:nvSpPr>
            <p:spPr>
              <a:xfrm rot="20380341">
                <a:off x="2414832" y="2549122"/>
                <a:ext cx="4406457" cy="2094873"/>
              </a:xfrm>
              <a:prstGeom prst="ellipse">
                <a:avLst/>
              </a:prstGeom>
              <a:noFill/>
              <a:ln w="28575">
                <a:solidFill>
                  <a:srgbClr val="1C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3E0709BF-34F0-44FC-A099-02173B9298EA}"/>
                  </a:ext>
                </a:extLst>
              </p:cNvPr>
              <p:cNvCxnSpPr/>
              <p:nvPr/>
            </p:nvCxnSpPr>
            <p:spPr>
              <a:xfrm flipV="1">
                <a:off x="2043705" y="1984260"/>
                <a:ext cx="0" cy="339513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6627AF8-03B0-4087-9277-663897B905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3705" y="5344137"/>
                <a:ext cx="5148712" cy="0"/>
              </a:xfrm>
              <a:prstGeom prst="straightConnector1">
                <a:avLst/>
              </a:prstGeom>
              <a:ln w="28575">
                <a:solidFill>
                  <a:srgbClr val="1C1C1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F84129-FE6A-4EE3-9779-2FC8DC5DBCAB}"/>
                </a:ext>
              </a:extLst>
            </p:cNvPr>
            <p:cNvCxnSpPr/>
            <p:nvPr/>
          </p:nvCxnSpPr>
          <p:spPr>
            <a:xfrm>
              <a:off x="3777393" y="2011940"/>
              <a:ext cx="0" cy="360265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DC7E23-7BD4-4B99-80CE-FEDC55B6CA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1335" y="4657029"/>
              <a:ext cx="527330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A4F3EE-6577-4C91-8815-B3134FCCA0E5}"/>
                </a:ext>
              </a:extLst>
            </p:cNvPr>
            <p:cNvSpPr txBox="1"/>
            <p:nvPr/>
          </p:nvSpPr>
          <p:spPr>
            <a:xfrm>
              <a:off x="1935351" y="5614597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odbačeni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4FCDF4-0F3C-4A87-B6C9-7B65E314D6FA}"/>
                </a:ext>
              </a:extLst>
            </p:cNvPr>
            <p:cNvSpPr txBox="1"/>
            <p:nvPr/>
          </p:nvSpPr>
          <p:spPr>
            <a:xfrm>
              <a:off x="4066341" y="5644656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primljeni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0C4E01-8A9C-43DC-A608-A3DAB5FC89E7}"/>
                </a:ext>
              </a:extLst>
            </p:cNvPr>
            <p:cNvSpPr txBox="1"/>
            <p:nvPr/>
          </p:nvSpPr>
          <p:spPr>
            <a:xfrm rot="16200000">
              <a:off x="259756" y="4502392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neuspešni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40A02D-05F3-4C92-9EC4-5193A095E8E3}"/>
                </a:ext>
              </a:extLst>
            </p:cNvPr>
            <p:cNvSpPr txBox="1"/>
            <p:nvPr/>
          </p:nvSpPr>
          <p:spPr>
            <a:xfrm rot="16200000">
              <a:off x="265753" y="2753131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uspešni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0D7C14-C099-4DD9-B022-39A1F3C309F7}"/>
                </a:ext>
              </a:extLst>
            </p:cNvPr>
            <p:cNvSpPr txBox="1"/>
            <p:nvPr/>
          </p:nvSpPr>
          <p:spPr>
            <a:xfrm>
              <a:off x="2873158" y="3273923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a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8C2652-85E5-4A99-BBC3-3277ABF464EE}"/>
                </a:ext>
              </a:extLst>
            </p:cNvPr>
            <p:cNvSpPr txBox="1"/>
            <p:nvPr/>
          </p:nvSpPr>
          <p:spPr>
            <a:xfrm>
              <a:off x="4249049" y="3240939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b</a:t>
              </a:r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015B31C-6CBB-481D-8142-7E83B05D97EA}"/>
                </a:ext>
              </a:extLst>
            </p:cNvPr>
            <p:cNvSpPr txBox="1"/>
            <p:nvPr/>
          </p:nvSpPr>
          <p:spPr>
            <a:xfrm>
              <a:off x="2848208" y="4619125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c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8A0B4D-528C-4889-8B5D-DB3CC36B1530}"/>
                </a:ext>
              </a:extLst>
            </p:cNvPr>
            <p:cNvSpPr txBox="1"/>
            <p:nvPr/>
          </p:nvSpPr>
          <p:spPr>
            <a:xfrm>
              <a:off x="3788773" y="4601751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d</a:t>
              </a:r>
              <a:endParaRPr 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ED7ABF1-C15E-43DD-AC7F-243C1054B561}"/>
              </a:ext>
            </a:extLst>
          </p:cNvPr>
          <p:cNvSpPr txBox="1"/>
          <p:nvPr/>
        </p:nvSpPr>
        <p:spPr>
          <a:xfrm>
            <a:off x="6270236" y="2101735"/>
            <a:ext cx="2485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Base rate – bazna stopa</a:t>
            </a:r>
          </a:p>
          <a:p>
            <a:r>
              <a:rPr lang="sr-Latn-RS" dirty="0"/>
              <a:t>„Lak“ posao</a:t>
            </a:r>
          </a:p>
          <a:p>
            <a:r>
              <a:rPr lang="sr-Latn-RS" dirty="0"/>
              <a:t>Visoka proporcija uspešnih u poslu</a:t>
            </a:r>
          </a:p>
        </p:txBody>
      </p:sp>
    </p:spTree>
    <p:extLst>
      <p:ext uri="{BB962C8B-B14F-4D97-AF65-F5344CB8AC3E}">
        <p14:creationId xmlns:p14="http://schemas.microsoft.com/office/powerpoint/2010/main" val="221316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70F81-FD0E-49FB-AB3B-22CF4731A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Selekcija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EE4DD-8DC9-42C2-A931-558543A94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Jedan od najčešćih zadataka psihologa u praksi</a:t>
            </a:r>
          </a:p>
          <a:p>
            <a:r>
              <a:rPr lang="sr-Latn-RS" dirty="0"/>
              <a:t>Jedna od najčešćih primena psiholoških instrumenata</a:t>
            </a:r>
          </a:p>
          <a:p>
            <a:endParaRPr lang="sr-Latn-RS" dirty="0"/>
          </a:p>
          <a:p>
            <a:r>
              <a:rPr lang="sr-Latn-RS" dirty="0"/>
              <a:t>Šta je selekcija?</a:t>
            </a:r>
          </a:p>
          <a:p>
            <a:r>
              <a:rPr lang="sr-Latn-RS" dirty="0"/>
              <a:t>Procena kandidata na određenim osobinama i izbor onih koji (očekujemo da) će biti najbolji u željenoj aktivnosti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0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5427-71EF-4301-A9E2-4A3B6E86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Base rate</a:t>
            </a: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7B0FF0F-B56F-4947-90CA-2707E9A183EA}"/>
              </a:ext>
            </a:extLst>
          </p:cNvPr>
          <p:cNvGrpSpPr/>
          <p:nvPr/>
        </p:nvGrpSpPr>
        <p:grpSpPr>
          <a:xfrm>
            <a:off x="382254" y="2011940"/>
            <a:ext cx="5887982" cy="4002048"/>
            <a:chOff x="689104" y="2011940"/>
            <a:chExt cx="5887982" cy="40020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A8E1D8A-12FA-49E8-AFEA-4183F56D927E}"/>
                </a:ext>
              </a:extLst>
            </p:cNvPr>
            <p:cNvGrpSpPr/>
            <p:nvPr/>
          </p:nvGrpSpPr>
          <p:grpSpPr>
            <a:xfrm>
              <a:off x="1321335" y="2200971"/>
              <a:ext cx="5148712" cy="3395139"/>
              <a:chOff x="2043705" y="1984260"/>
              <a:chExt cx="5148712" cy="33951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BC26D60-ADF3-47AE-85F9-4185FF1049FE}"/>
                  </a:ext>
                </a:extLst>
              </p:cNvPr>
              <p:cNvSpPr/>
              <p:nvPr/>
            </p:nvSpPr>
            <p:spPr>
              <a:xfrm rot="20380341">
                <a:off x="2414832" y="2549122"/>
                <a:ext cx="4406457" cy="2094873"/>
              </a:xfrm>
              <a:prstGeom prst="ellipse">
                <a:avLst/>
              </a:prstGeom>
              <a:noFill/>
              <a:ln w="28575">
                <a:solidFill>
                  <a:srgbClr val="1C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3E0709BF-34F0-44FC-A099-02173B9298EA}"/>
                  </a:ext>
                </a:extLst>
              </p:cNvPr>
              <p:cNvCxnSpPr/>
              <p:nvPr/>
            </p:nvCxnSpPr>
            <p:spPr>
              <a:xfrm flipV="1">
                <a:off x="2043705" y="1984260"/>
                <a:ext cx="0" cy="339513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6627AF8-03B0-4087-9277-663897B905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3705" y="5344137"/>
                <a:ext cx="5148712" cy="0"/>
              </a:xfrm>
              <a:prstGeom prst="straightConnector1">
                <a:avLst/>
              </a:prstGeom>
              <a:ln w="28575">
                <a:solidFill>
                  <a:srgbClr val="1C1C1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F84129-FE6A-4EE3-9779-2FC8DC5DBCAB}"/>
                </a:ext>
              </a:extLst>
            </p:cNvPr>
            <p:cNvCxnSpPr/>
            <p:nvPr/>
          </p:nvCxnSpPr>
          <p:spPr>
            <a:xfrm>
              <a:off x="3777393" y="2011940"/>
              <a:ext cx="0" cy="360265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DC7E23-7BD4-4B99-80CE-FEDC55B6CA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03783" y="3140052"/>
              <a:ext cx="527330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A4F3EE-6577-4C91-8815-B3134FCCA0E5}"/>
                </a:ext>
              </a:extLst>
            </p:cNvPr>
            <p:cNvSpPr txBox="1"/>
            <p:nvPr/>
          </p:nvSpPr>
          <p:spPr>
            <a:xfrm>
              <a:off x="1935351" y="5614597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odbačeni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4FCDF4-0F3C-4A87-B6C9-7B65E314D6FA}"/>
                </a:ext>
              </a:extLst>
            </p:cNvPr>
            <p:cNvSpPr txBox="1"/>
            <p:nvPr/>
          </p:nvSpPr>
          <p:spPr>
            <a:xfrm>
              <a:off x="4066341" y="5644656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primljeni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0C4E01-8A9C-43DC-A608-A3DAB5FC89E7}"/>
                </a:ext>
              </a:extLst>
            </p:cNvPr>
            <p:cNvSpPr txBox="1"/>
            <p:nvPr/>
          </p:nvSpPr>
          <p:spPr>
            <a:xfrm rot="16200000">
              <a:off x="259756" y="4502392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neuspešni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40A02D-05F3-4C92-9EC4-5193A095E8E3}"/>
                </a:ext>
              </a:extLst>
            </p:cNvPr>
            <p:cNvSpPr txBox="1"/>
            <p:nvPr/>
          </p:nvSpPr>
          <p:spPr>
            <a:xfrm rot="16200000">
              <a:off x="265753" y="2753131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uspešni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0D7C14-C099-4DD9-B022-39A1F3C309F7}"/>
                </a:ext>
              </a:extLst>
            </p:cNvPr>
            <p:cNvSpPr txBox="1"/>
            <p:nvPr/>
          </p:nvSpPr>
          <p:spPr>
            <a:xfrm>
              <a:off x="3436009" y="2763092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a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8C2652-85E5-4A99-BBC3-3277ABF464EE}"/>
                </a:ext>
              </a:extLst>
            </p:cNvPr>
            <p:cNvSpPr txBox="1"/>
            <p:nvPr/>
          </p:nvSpPr>
          <p:spPr>
            <a:xfrm>
              <a:off x="4233103" y="2763092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b</a:t>
              </a:r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015B31C-6CBB-481D-8142-7E83B05D97EA}"/>
                </a:ext>
              </a:extLst>
            </p:cNvPr>
            <p:cNvSpPr txBox="1"/>
            <p:nvPr/>
          </p:nvSpPr>
          <p:spPr>
            <a:xfrm>
              <a:off x="2873158" y="4133060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c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8A0B4D-528C-4889-8B5D-DB3CC36B1530}"/>
                </a:ext>
              </a:extLst>
            </p:cNvPr>
            <p:cNvSpPr txBox="1"/>
            <p:nvPr/>
          </p:nvSpPr>
          <p:spPr>
            <a:xfrm>
              <a:off x="4249049" y="4114728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d</a:t>
              </a:r>
              <a:endParaRPr 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ED7ABF1-C15E-43DD-AC7F-243C1054B561}"/>
              </a:ext>
            </a:extLst>
          </p:cNvPr>
          <p:cNvSpPr txBox="1"/>
          <p:nvPr/>
        </p:nvSpPr>
        <p:spPr>
          <a:xfrm>
            <a:off x="6270236" y="2101735"/>
            <a:ext cx="2485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Base rate – bazna stopa</a:t>
            </a:r>
          </a:p>
          <a:p>
            <a:r>
              <a:rPr lang="sr-Latn-RS" dirty="0"/>
              <a:t>„Težak“ posao</a:t>
            </a:r>
          </a:p>
          <a:p>
            <a:r>
              <a:rPr lang="sr-Latn-RS" dirty="0"/>
              <a:t>Niska proporcija uspešnih u poslu</a:t>
            </a:r>
          </a:p>
        </p:txBody>
      </p:sp>
    </p:spTree>
    <p:extLst>
      <p:ext uri="{BB962C8B-B14F-4D97-AF65-F5344CB8AC3E}">
        <p14:creationId xmlns:p14="http://schemas.microsoft.com/office/powerpoint/2010/main" val="339629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5427-71EF-4301-A9E2-4A3B6E86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Strogost selekcije</a:t>
            </a: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7B0FF0F-B56F-4947-90CA-2707E9A183EA}"/>
              </a:ext>
            </a:extLst>
          </p:cNvPr>
          <p:cNvGrpSpPr/>
          <p:nvPr/>
        </p:nvGrpSpPr>
        <p:grpSpPr>
          <a:xfrm>
            <a:off x="382254" y="2011940"/>
            <a:ext cx="5905534" cy="4002048"/>
            <a:chOff x="689104" y="2011940"/>
            <a:chExt cx="5905534" cy="40020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A8E1D8A-12FA-49E8-AFEA-4183F56D927E}"/>
                </a:ext>
              </a:extLst>
            </p:cNvPr>
            <p:cNvGrpSpPr/>
            <p:nvPr/>
          </p:nvGrpSpPr>
          <p:grpSpPr>
            <a:xfrm>
              <a:off x="1321335" y="2200971"/>
              <a:ext cx="5148712" cy="3395139"/>
              <a:chOff x="2043705" y="1984260"/>
              <a:chExt cx="5148712" cy="33951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BC26D60-ADF3-47AE-85F9-4185FF1049FE}"/>
                  </a:ext>
                </a:extLst>
              </p:cNvPr>
              <p:cNvSpPr/>
              <p:nvPr/>
            </p:nvSpPr>
            <p:spPr>
              <a:xfrm rot="20380341">
                <a:off x="2414832" y="2549122"/>
                <a:ext cx="4406457" cy="2094873"/>
              </a:xfrm>
              <a:prstGeom prst="ellipse">
                <a:avLst/>
              </a:prstGeom>
              <a:noFill/>
              <a:ln w="28575">
                <a:solidFill>
                  <a:srgbClr val="1C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3E0709BF-34F0-44FC-A099-02173B9298EA}"/>
                  </a:ext>
                </a:extLst>
              </p:cNvPr>
              <p:cNvCxnSpPr/>
              <p:nvPr/>
            </p:nvCxnSpPr>
            <p:spPr>
              <a:xfrm flipV="1">
                <a:off x="2043705" y="1984260"/>
                <a:ext cx="0" cy="339513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6627AF8-03B0-4087-9277-663897B905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3705" y="5344137"/>
                <a:ext cx="5148712" cy="0"/>
              </a:xfrm>
              <a:prstGeom prst="straightConnector1">
                <a:avLst/>
              </a:prstGeom>
              <a:ln w="28575">
                <a:solidFill>
                  <a:srgbClr val="1C1C1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F84129-FE6A-4EE3-9779-2FC8DC5DBCAB}"/>
                </a:ext>
              </a:extLst>
            </p:cNvPr>
            <p:cNvCxnSpPr/>
            <p:nvPr/>
          </p:nvCxnSpPr>
          <p:spPr>
            <a:xfrm>
              <a:off x="3777393" y="2011940"/>
              <a:ext cx="0" cy="360265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DC7E23-7BD4-4B99-80CE-FEDC55B6CA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1335" y="3813268"/>
              <a:ext cx="527330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A4F3EE-6577-4C91-8815-B3134FCCA0E5}"/>
                </a:ext>
              </a:extLst>
            </p:cNvPr>
            <p:cNvSpPr txBox="1"/>
            <p:nvPr/>
          </p:nvSpPr>
          <p:spPr>
            <a:xfrm>
              <a:off x="1935351" y="5614597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odbačeni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4FCDF4-0F3C-4A87-B6C9-7B65E314D6FA}"/>
                </a:ext>
              </a:extLst>
            </p:cNvPr>
            <p:cNvSpPr txBox="1"/>
            <p:nvPr/>
          </p:nvSpPr>
          <p:spPr>
            <a:xfrm>
              <a:off x="4066341" y="5644656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primljeni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0C4E01-8A9C-43DC-A608-A3DAB5FC89E7}"/>
                </a:ext>
              </a:extLst>
            </p:cNvPr>
            <p:cNvSpPr txBox="1"/>
            <p:nvPr/>
          </p:nvSpPr>
          <p:spPr>
            <a:xfrm rot="16200000">
              <a:off x="259756" y="4502392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neuspešni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40A02D-05F3-4C92-9EC4-5193A095E8E3}"/>
                </a:ext>
              </a:extLst>
            </p:cNvPr>
            <p:cNvSpPr txBox="1"/>
            <p:nvPr/>
          </p:nvSpPr>
          <p:spPr>
            <a:xfrm rot="16200000">
              <a:off x="265753" y="2753131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uspešni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0D7C14-C099-4DD9-B022-39A1F3C309F7}"/>
                </a:ext>
              </a:extLst>
            </p:cNvPr>
            <p:cNvSpPr txBox="1"/>
            <p:nvPr/>
          </p:nvSpPr>
          <p:spPr>
            <a:xfrm>
              <a:off x="2873158" y="3273923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a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8C2652-85E5-4A99-BBC3-3277ABF464EE}"/>
                </a:ext>
              </a:extLst>
            </p:cNvPr>
            <p:cNvSpPr txBox="1"/>
            <p:nvPr/>
          </p:nvSpPr>
          <p:spPr>
            <a:xfrm>
              <a:off x="4249049" y="3240939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b</a:t>
              </a:r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015B31C-6CBB-481D-8142-7E83B05D97EA}"/>
                </a:ext>
              </a:extLst>
            </p:cNvPr>
            <p:cNvSpPr txBox="1"/>
            <p:nvPr/>
          </p:nvSpPr>
          <p:spPr>
            <a:xfrm>
              <a:off x="2873158" y="4133060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c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8A0B4D-528C-4889-8B5D-DB3CC36B1530}"/>
                </a:ext>
              </a:extLst>
            </p:cNvPr>
            <p:cNvSpPr txBox="1"/>
            <p:nvPr/>
          </p:nvSpPr>
          <p:spPr>
            <a:xfrm>
              <a:off x="4249049" y="4114728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d</a:t>
              </a:r>
              <a:endParaRPr 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ED7ABF1-C15E-43DD-AC7F-243C1054B561}"/>
              </a:ext>
            </a:extLst>
          </p:cNvPr>
          <p:cNvSpPr txBox="1"/>
          <p:nvPr/>
        </p:nvSpPr>
        <p:spPr>
          <a:xfrm>
            <a:off x="6270236" y="2101735"/>
            <a:ext cx="2485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Strogost selekcije</a:t>
            </a:r>
          </a:p>
          <a:p>
            <a:r>
              <a:rPr lang="sr-Latn-RS" dirty="0"/>
              <a:t>Proporcija primljenih na posao (nezavisno od uspešnosti)</a:t>
            </a:r>
          </a:p>
          <a:p>
            <a:r>
              <a:rPr lang="sr-Latn-RS" dirty="0"/>
              <a:t>(b + d) / n</a:t>
            </a:r>
          </a:p>
        </p:txBody>
      </p:sp>
    </p:spTree>
    <p:extLst>
      <p:ext uri="{BB962C8B-B14F-4D97-AF65-F5344CB8AC3E}">
        <p14:creationId xmlns:p14="http://schemas.microsoft.com/office/powerpoint/2010/main" val="233607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5427-71EF-4301-A9E2-4A3B6E86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Strogost selekcije</a:t>
            </a: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7B0FF0F-B56F-4947-90CA-2707E9A183EA}"/>
              </a:ext>
            </a:extLst>
          </p:cNvPr>
          <p:cNvGrpSpPr/>
          <p:nvPr/>
        </p:nvGrpSpPr>
        <p:grpSpPr>
          <a:xfrm>
            <a:off x="382254" y="1958191"/>
            <a:ext cx="5905534" cy="4055797"/>
            <a:chOff x="689104" y="1958191"/>
            <a:chExt cx="5905534" cy="405579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A8E1D8A-12FA-49E8-AFEA-4183F56D927E}"/>
                </a:ext>
              </a:extLst>
            </p:cNvPr>
            <p:cNvGrpSpPr/>
            <p:nvPr/>
          </p:nvGrpSpPr>
          <p:grpSpPr>
            <a:xfrm>
              <a:off x="1321335" y="2200971"/>
              <a:ext cx="5148712" cy="3395139"/>
              <a:chOff x="2043705" y="1984260"/>
              <a:chExt cx="5148712" cy="33951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BC26D60-ADF3-47AE-85F9-4185FF1049FE}"/>
                  </a:ext>
                </a:extLst>
              </p:cNvPr>
              <p:cNvSpPr/>
              <p:nvPr/>
            </p:nvSpPr>
            <p:spPr>
              <a:xfrm rot="20380341">
                <a:off x="2414832" y="2549122"/>
                <a:ext cx="4406457" cy="2094873"/>
              </a:xfrm>
              <a:prstGeom prst="ellipse">
                <a:avLst/>
              </a:prstGeom>
              <a:noFill/>
              <a:ln w="28575">
                <a:solidFill>
                  <a:srgbClr val="1C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3E0709BF-34F0-44FC-A099-02173B9298EA}"/>
                  </a:ext>
                </a:extLst>
              </p:cNvPr>
              <p:cNvCxnSpPr/>
              <p:nvPr/>
            </p:nvCxnSpPr>
            <p:spPr>
              <a:xfrm flipV="1">
                <a:off x="2043705" y="1984260"/>
                <a:ext cx="0" cy="339513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6627AF8-03B0-4087-9277-663897B905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3705" y="5344137"/>
                <a:ext cx="5148712" cy="0"/>
              </a:xfrm>
              <a:prstGeom prst="straightConnector1">
                <a:avLst/>
              </a:prstGeom>
              <a:ln w="28575">
                <a:solidFill>
                  <a:srgbClr val="1C1C1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F84129-FE6A-4EE3-9779-2FC8DC5DBCAB}"/>
                </a:ext>
              </a:extLst>
            </p:cNvPr>
            <p:cNvCxnSpPr/>
            <p:nvPr/>
          </p:nvCxnSpPr>
          <p:spPr>
            <a:xfrm>
              <a:off x="2658353" y="1958191"/>
              <a:ext cx="0" cy="360265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DC7E23-7BD4-4B99-80CE-FEDC55B6CA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1335" y="3813268"/>
              <a:ext cx="527330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A4F3EE-6577-4C91-8815-B3134FCCA0E5}"/>
                </a:ext>
              </a:extLst>
            </p:cNvPr>
            <p:cNvSpPr txBox="1"/>
            <p:nvPr/>
          </p:nvSpPr>
          <p:spPr>
            <a:xfrm>
              <a:off x="1935351" y="5614597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odbačeni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4FCDF4-0F3C-4A87-B6C9-7B65E314D6FA}"/>
                </a:ext>
              </a:extLst>
            </p:cNvPr>
            <p:cNvSpPr txBox="1"/>
            <p:nvPr/>
          </p:nvSpPr>
          <p:spPr>
            <a:xfrm>
              <a:off x="4066341" y="5644656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primljeni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0C4E01-8A9C-43DC-A608-A3DAB5FC89E7}"/>
                </a:ext>
              </a:extLst>
            </p:cNvPr>
            <p:cNvSpPr txBox="1"/>
            <p:nvPr/>
          </p:nvSpPr>
          <p:spPr>
            <a:xfrm rot="16200000">
              <a:off x="259756" y="4502392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neuspešni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40A02D-05F3-4C92-9EC4-5193A095E8E3}"/>
                </a:ext>
              </a:extLst>
            </p:cNvPr>
            <p:cNvSpPr txBox="1"/>
            <p:nvPr/>
          </p:nvSpPr>
          <p:spPr>
            <a:xfrm rot="16200000">
              <a:off x="265753" y="2753131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uspešni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0D7C14-C099-4DD9-B022-39A1F3C309F7}"/>
                </a:ext>
              </a:extLst>
            </p:cNvPr>
            <p:cNvSpPr txBox="1"/>
            <p:nvPr/>
          </p:nvSpPr>
          <p:spPr>
            <a:xfrm>
              <a:off x="2371601" y="3302064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a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8C2652-85E5-4A99-BBC3-3277ABF464EE}"/>
                </a:ext>
              </a:extLst>
            </p:cNvPr>
            <p:cNvSpPr txBox="1"/>
            <p:nvPr/>
          </p:nvSpPr>
          <p:spPr>
            <a:xfrm>
              <a:off x="4249049" y="3240939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b</a:t>
              </a:r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015B31C-6CBB-481D-8142-7E83B05D97EA}"/>
                </a:ext>
              </a:extLst>
            </p:cNvPr>
            <p:cNvSpPr txBox="1"/>
            <p:nvPr/>
          </p:nvSpPr>
          <p:spPr>
            <a:xfrm>
              <a:off x="2368132" y="4079311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c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8A0B4D-528C-4889-8B5D-DB3CC36B1530}"/>
                </a:ext>
              </a:extLst>
            </p:cNvPr>
            <p:cNvSpPr txBox="1"/>
            <p:nvPr/>
          </p:nvSpPr>
          <p:spPr>
            <a:xfrm>
              <a:off x="4249049" y="4114728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d</a:t>
              </a:r>
              <a:endParaRPr 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ED7ABF1-C15E-43DD-AC7F-243C1054B561}"/>
              </a:ext>
            </a:extLst>
          </p:cNvPr>
          <p:cNvSpPr txBox="1"/>
          <p:nvPr/>
        </p:nvSpPr>
        <p:spPr>
          <a:xfrm>
            <a:off x="6270236" y="2101735"/>
            <a:ext cx="2485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Strogost selekcije</a:t>
            </a:r>
          </a:p>
          <a:p>
            <a:r>
              <a:rPr lang="sr-Latn-RS" dirty="0"/>
              <a:t>Blaga selekcija</a:t>
            </a:r>
          </a:p>
          <a:p>
            <a:r>
              <a:rPr lang="sr-Latn-RS" dirty="0"/>
              <a:t>Primljen veliki broj kandidata</a:t>
            </a:r>
          </a:p>
        </p:txBody>
      </p:sp>
    </p:spTree>
    <p:extLst>
      <p:ext uri="{BB962C8B-B14F-4D97-AF65-F5344CB8AC3E}">
        <p14:creationId xmlns:p14="http://schemas.microsoft.com/office/powerpoint/2010/main" val="397804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5427-71EF-4301-A9E2-4A3B6E86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Strogost selekcije</a:t>
            </a: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7B0FF0F-B56F-4947-90CA-2707E9A183EA}"/>
              </a:ext>
            </a:extLst>
          </p:cNvPr>
          <p:cNvGrpSpPr/>
          <p:nvPr/>
        </p:nvGrpSpPr>
        <p:grpSpPr>
          <a:xfrm>
            <a:off x="382254" y="1958191"/>
            <a:ext cx="5905534" cy="4055797"/>
            <a:chOff x="689104" y="1958191"/>
            <a:chExt cx="5905534" cy="405579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A8E1D8A-12FA-49E8-AFEA-4183F56D927E}"/>
                </a:ext>
              </a:extLst>
            </p:cNvPr>
            <p:cNvGrpSpPr/>
            <p:nvPr/>
          </p:nvGrpSpPr>
          <p:grpSpPr>
            <a:xfrm>
              <a:off x="1321335" y="2200971"/>
              <a:ext cx="5148712" cy="3395139"/>
              <a:chOff x="2043705" y="1984260"/>
              <a:chExt cx="5148712" cy="33951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BC26D60-ADF3-47AE-85F9-4185FF1049FE}"/>
                  </a:ext>
                </a:extLst>
              </p:cNvPr>
              <p:cNvSpPr/>
              <p:nvPr/>
            </p:nvSpPr>
            <p:spPr>
              <a:xfrm rot="20380341">
                <a:off x="2414832" y="2549122"/>
                <a:ext cx="4406457" cy="2094873"/>
              </a:xfrm>
              <a:prstGeom prst="ellipse">
                <a:avLst/>
              </a:prstGeom>
              <a:noFill/>
              <a:ln w="28575">
                <a:solidFill>
                  <a:srgbClr val="1C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3E0709BF-34F0-44FC-A099-02173B9298EA}"/>
                  </a:ext>
                </a:extLst>
              </p:cNvPr>
              <p:cNvCxnSpPr/>
              <p:nvPr/>
            </p:nvCxnSpPr>
            <p:spPr>
              <a:xfrm flipV="1">
                <a:off x="2043705" y="1984260"/>
                <a:ext cx="0" cy="339513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6627AF8-03B0-4087-9277-663897B905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3705" y="5344137"/>
                <a:ext cx="5148712" cy="0"/>
              </a:xfrm>
              <a:prstGeom prst="straightConnector1">
                <a:avLst/>
              </a:prstGeom>
              <a:ln w="28575">
                <a:solidFill>
                  <a:srgbClr val="1C1C1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F84129-FE6A-4EE3-9779-2FC8DC5DBCAB}"/>
                </a:ext>
              </a:extLst>
            </p:cNvPr>
            <p:cNvCxnSpPr/>
            <p:nvPr/>
          </p:nvCxnSpPr>
          <p:spPr>
            <a:xfrm>
              <a:off x="5239454" y="1958191"/>
              <a:ext cx="0" cy="360265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DC7E23-7BD4-4B99-80CE-FEDC55B6CA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1335" y="3813268"/>
              <a:ext cx="527330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A4F3EE-6577-4C91-8815-B3134FCCA0E5}"/>
                </a:ext>
              </a:extLst>
            </p:cNvPr>
            <p:cNvSpPr txBox="1"/>
            <p:nvPr/>
          </p:nvSpPr>
          <p:spPr>
            <a:xfrm>
              <a:off x="1935351" y="5614597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odbačeni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4FCDF4-0F3C-4A87-B6C9-7B65E314D6FA}"/>
                </a:ext>
              </a:extLst>
            </p:cNvPr>
            <p:cNvSpPr txBox="1"/>
            <p:nvPr/>
          </p:nvSpPr>
          <p:spPr>
            <a:xfrm>
              <a:off x="4066341" y="5644656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primljeni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0C4E01-8A9C-43DC-A608-A3DAB5FC89E7}"/>
                </a:ext>
              </a:extLst>
            </p:cNvPr>
            <p:cNvSpPr txBox="1"/>
            <p:nvPr/>
          </p:nvSpPr>
          <p:spPr>
            <a:xfrm rot="16200000">
              <a:off x="259756" y="4502392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neuspešni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40A02D-05F3-4C92-9EC4-5193A095E8E3}"/>
                </a:ext>
              </a:extLst>
            </p:cNvPr>
            <p:cNvSpPr txBox="1"/>
            <p:nvPr/>
          </p:nvSpPr>
          <p:spPr>
            <a:xfrm rot="16200000">
              <a:off x="265753" y="2753131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uspešni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0D7C14-C099-4DD9-B022-39A1F3C309F7}"/>
                </a:ext>
              </a:extLst>
            </p:cNvPr>
            <p:cNvSpPr txBox="1"/>
            <p:nvPr/>
          </p:nvSpPr>
          <p:spPr>
            <a:xfrm>
              <a:off x="2873158" y="3273923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a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8C2652-85E5-4A99-BBC3-3277ABF464EE}"/>
                </a:ext>
              </a:extLst>
            </p:cNvPr>
            <p:cNvSpPr txBox="1"/>
            <p:nvPr/>
          </p:nvSpPr>
          <p:spPr>
            <a:xfrm>
              <a:off x="5257671" y="3277903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b</a:t>
              </a:r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015B31C-6CBB-481D-8142-7E83B05D97EA}"/>
                </a:ext>
              </a:extLst>
            </p:cNvPr>
            <p:cNvSpPr txBox="1"/>
            <p:nvPr/>
          </p:nvSpPr>
          <p:spPr>
            <a:xfrm>
              <a:off x="2873158" y="4133060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c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8A0B4D-528C-4889-8B5D-DB3CC36B1530}"/>
                </a:ext>
              </a:extLst>
            </p:cNvPr>
            <p:cNvSpPr txBox="1"/>
            <p:nvPr/>
          </p:nvSpPr>
          <p:spPr>
            <a:xfrm>
              <a:off x="5239454" y="3813268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d</a:t>
              </a:r>
              <a:endParaRPr 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ED7ABF1-C15E-43DD-AC7F-243C1054B561}"/>
              </a:ext>
            </a:extLst>
          </p:cNvPr>
          <p:cNvSpPr txBox="1"/>
          <p:nvPr/>
        </p:nvSpPr>
        <p:spPr>
          <a:xfrm>
            <a:off x="6270236" y="2101735"/>
            <a:ext cx="2485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Strogost selekcije</a:t>
            </a:r>
          </a:p>
          <a:p>
            <a:r>
              <a:rPr lang="sr-Latn-RS" dirty="0"/>
              <a:t>Stroga selekcija</a:t>
            </a:r>
          </a:p>
          <a:p>
            <a:r>
              <a:rPr lang="sr-Latn-RS" dirty="0"/>
              <a:t>Primljen mali broj kandidata</a:t>
            </a:r>
          </a:p>
        </p:txBody>
      </p:sp>
    </p:spTree>
    <p:extLst>
      <p:ext uri="{BB962C8B-B14F-4D97-AF65-F5344CB8AC3E}">
        <p14:creationId xmlns:p14="http://schemas.microsoft.com/office/powerpoint/2010/main" val="425989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5427-71EF-4301-A9E2-4A3B6E86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Hit rate</a:t>
            </a: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7B0FF0F-B56F-4947-90CA-2707E9A183EA}"/>
              </a:ext>
            </a:extLst>
          </p:cNvPr>
          <p:cNvGrpSpPr/>
          <p:nvPr/>
        </p:nvGrpSpPr>
        <p:grpSpPr>
          <a:xfrm>
            <a:off x="382254" y="2011940"/>
            <a:ext cx="5905534" cy="4002048"/>
            <a:chOff x="689104" y="2011940"/>
            <a:chExt cx="5905534" cy="40020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A8E1D8A-12FA-49E8-AFEA-4183F56D927E}"/>
                </a:ext>
              </a:extLst>
            </p:cNvPr>
            <p:cNvGrpSpPr/>
            <p:nvPr/>
          </p:nvGrpSpPr>
          <p:grpSpPr>
            <a:xfrm>
              <a:off x="1321335" y="2200971"/>
              <a:ext cx="5148712" cy="3395139"/>
              <a:chOff x="2043705" y="1984260"/>
              <a:chExt cx="5148712" cy="33951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BC26D60-ADF3-47AE-85F9-4185FF1049FE}"/>
                  </a:ext>
                </a:extLst>
              </p:cNvPr>
              <p:cNvSpPr/>
              <p:nvPr/>
            </p:nvSpPr>
            <p:spPr>
              <a:xfrm rot="20380341">
                <a:off x="2414832" y="2549122"/>
                <a:ext cx="4406457" cy="2094873"/>
              </a:xfrm>
              <a:prstGeom prst="ellipse">
                <a:avLst/>
              </a:prstGeom>
              <a:noFill/>
              <a:ln w="28575">
                <a:solidFill>
                  <a:srgbClr val="1C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3E0709BF-34F0-44FC-A099-02173B9298EA}"/>
                  </a:ext>
                </a:extLst>
              </p:cNvPr>
              <p:cNvCxnSpPr/>
              <p:nvPr/>
            </p:nvCxnSpPr>
            <p:spPr>
              <a:xfrm flipV="1">
                <a:off x="2043705" y="1984260"/>
                <a:ext cx="0" cy="339513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6627AF8-03B0-4087-9277-663897B905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3705" y="5344137"/>
                <a:ext cx="5148712" cy="0"/>
              </a:xfrm>
              <a:prstGeom prst="straightConnector1">
                <a:avLst/>
              </a:prstGeom>
              <a:ln w="28575">
                <a:solidFill>
                  <a:srgbClr val="1C1C1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F84129-FE6A-4EE3-9779-2FC8DC5DBCAB}"/>
                </a:ext>
              </a:extLst>
            </p:cNvPr>
            <p:cNvCxnSpPr/>
            <p:nvPr/>
          </p:nvCxnSpPr>
          <p:spPr>
            <a:xfrm>
              <a:off x="3777393" y="2011940"/>
              <a:ext cx="0" cy="360265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DC7E23-7BD4-4B99-80CE-FEDC55B6CA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1335" y="3813268"/>
              <a:ext cx="527330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A4F3EE-6577-4C91-8815-B3134FCCA0E5}"/>
                </a:ext>
              </a:extLst>
            </p:cNvPr>
            <p:cNvSpPr txBox="1"/>
            <p:nvPr/>
          </p:nvSpPr>
          <p:spPr>
            <a:xfrm>
              <a:off x="1935351" y="5614597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odbačeni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4FCDF4-0F3C-4A87-B6C9-7B65E314D6FA}"/>
                </a:ext>
              </a:extLst>
            </p:cNvPr>
            <p:cNvSpPr txBox="1"/>
            <p:nvPr/>
          </p:nvSpPr>
          <p:spPr>
            <a:xfrm>
              <a:off x="4066341" y="5644656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primljeni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0C4E01-8A9C-43DC-A608-A3DAB5FC89E7}"/>
                </a:ext>
              </a:extLst>
            </p:cNvPr>
            <p:cNvSpPr txBox="1"/>
            <p:nvPr/>
          </p:nvSpPr>
          <p:spPr>
            <a:xfrm rot="16200000">
              <a:off x="259756" y="4502392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neuspešni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40A02D-05F3-4C92-9EC4-5193A095E8E3}"/>
                </a:ext>
              </a:extLst>
            </p:cNvPr>
            <p:cNvSpPr txBox="1"/>
            <p:nvPr/>
          </p:nvSpPr>
          <p:spPr>
            <a:xfrm rot="16200000">
              <a:off x="265753" y="2753131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uspešni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0D7C14-C099-4DD9-B022-39A1F3C309F7}"/>
                </a:ext>
              </a:extLst>
            </p:cNvPr>
            <p:cNvSpPr txBox="1"/>
            <p:nvPr/>
          </p:nvSpPr>
          <p:spPr>
            <a:xfrm>
              <a:off x="2873158" y="3273923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a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8C2652-85E5-4A99-BBC3-3277ABF464EE}"/>
                </a:ext>
              </a:extLst>
            </p:cNvPr>
            <p:cNvSpPr txBox="1"/>
            <p:nvPr/>
          </p:nvSpPr>
          <p:spPr>
            <a:xfrm>
              <a:off x="4249049" y="3240939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b</a:t>
              </a:r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015B31C-6CBB-481D-8142-7E83B05D97EA}"/>
                </a:ext>
              </a:extLst>
            </p:cNvPr>
            <p:cNvSpPr txBox="1"/>
            <p:nvPr/>
          </p:nvSpPr>
          <p:spPr>
            <a:xfrm>
              <a:off x="2873158" y="4133060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c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8A0B4D-528C-4889-8B5D-DB3CC36B1530}"/>
                </a:ext>
              </a:extLst>
            </p:cNvPr>
            <p:cNvSpPr txBox="1"/>
            <p:nvPr/>
          </p:nvSpPr>
          <p:spPr>
            <a:xfrm>
              <a:off x="4249049" y="4114728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d</a:t>
              </a:r>
              <a:endParaRPr 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ED7ABF1-C15E-43DD-AC7F-243C1054B561}"/>
              </a:ext>
            </a:extLst>
          </p:cNvPr>
          <p:cNvSpPr txBox="1"/>
          <p:nvPr/>
        </p:nvSpPr>
        <p:spPr>
          <a:xfrm>
            <a:off x="6270236" y="2101735"/>
            <a:ext cx="2485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Hit rate – stopa pogotka</a:t>
            </a:r>
          </a:p>
          <a:p>
            <a:r>
              <a:rPr lang="sr-Latn-RS" dirty="0"/>
              <a:t>Proporcija uspešno primljenih u odnosu na sve primljene</a:t>
            </a:r>
          </a:p>
          <a:p>
            <a:r>
              <a:rPr lang="sr-Latn-RS" dirty="0"/>
              <a:t>b / (b + d)</a:t>
            </a:r>
          </a:p>
        </p:txBody>
      </p:sp>
    </p:spTree>
    <p:extLst>
      <p:ext uri="{BB962C8B-B14F-4D97-AF65-F5344CB8AC3E}">
        <p14:creationId xmlns:p14="http://schemas.microsoft.com/office/powerpoint/2010/main" val="328770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5427-71EF-4301-A9E2-4A3B6E86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False</a:t>
            </a:r>
            <a:r>
              <a:rPr lang="sr-Latn-RS" dirty="0"/>
              <a:t> </a:t>
            </a:r>
            <a:r>
              <a:rPr lang="sr-Latn-RS" dirty="0" err="1"/>
              <a:t>positive</a:t>
            </a: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7B0FF0F-B56F-4947-90CA-2707E9A183EA}"/>
              </a:ext>
            </a:extLst>
          </p:cNvPr>
          <p:cNvGrpSpPr/>
          <p:nvPr/>
        </p:nvGrpSpPr>
        <p:grpSpPr>
          <a:xfrm>
            <a:off x="382254" y="2011940"/>
            <a:ext cx="5905534" cy="4002048"/>
            <a:chOff x="689104" y="2011940"/>
            <a:chExt cx="5905534" cy="40020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A8E1D8A-12FA-49E8-AFEA-4183F56D927E}"/>
                </a:ext>
              </a:extLst>
            </p:cNvPr>
            <p:cNvGrpSpPr/>
            <p:nvPr/>
          </p:nvGrpSpPr>
          <p:grpSpPr>
            <a:xfrm>
              <a:off x="1321335" y="2200971"/>
              <a:ext cx="5148712" cy="3395139"/>
              <a:chOff x="2043705" y="1984260"/>
              <a:chExt cx="5148712" cy="33951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BC26D60-ADF3-47AE-85F9-4185FF1049FE}"/>
                  </a:ext>
                </a:extLst>
              </p:cNvPr>
              <p:cNvSpPr/>
              <p:nvPr/>
            </p:nvSpPr>
            <p:spPr>
              <a:xfrm rot="20380341">
                <a:off x="2414832" y="2549122"/>
                <a:ext cx="4406457" cy="2094873"/>
              </a:xfrm>
              <a:prstGeom prst="ellipse">
                <a:avLst/>
              </a:prstGeom>
              <a:noFill/>
              <a:ln w="28575">
                <a:solidFill>
                  <a:srgbClr val="1C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3E0709BF-34F0-44FC-A099-02173B9298EA}"/>
                  </a:ext>
                </a:extLst>
              </p:cNvPr>
              <p:cNvCxnSpPr/>
              <p:nvPr/>
            </p:nvCxnSpPr>
            <p:spPr>
              <a:xfrm flipV="1">
                <a:off x="2043705" y="1984260"/>
                <a:ext cx="0" cy="339513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6627AF8-03B0-4087-9277-663897B905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3705" y="5344137"/>
                <a:ext cx="5148712" cy="0"/>
              </a:xfrm>
              <a:prstGeom prst="straightConnector1">
                <a:avLst/>
              </a:prstGeom>
              <a:ln w="28575">
                <a:solidFill>
                  <a:srgbClr val="1C1C1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F84129-FE6A-4EE3-9779-2FC8DC5DBCAB}"/>
                </a:ext>
              </a:extLst>
            </p:cNvPr>
            <p:cNvCxnSpPr/>
            <p:nvPr/>
          </p:nvCxnSpPr>
          <p:spPr>
            <a:xfrm>
              <a:off x="3777393" y="2011940"/>
              <a:ext cx="0" cy="360265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DC7E23-7BD4-4B99-80CE-FEDC55B6CA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1335" y="3813268"/>
              <a:ext cx="527330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A4F3EE-6577-4C91-8815-B3134FCCA0E5}"/>
                </a:ext>
              </a:extLst>
            </p:cNvPr>
            <p:cNvSpPr txBox="1"/>
            <p:nvPr/>
          </p:nvSpPr>
          <p:spPr>
            <a:xfrm>
              <a:off x="1935351" y="5614597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odbačeni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4FCDF4-0F3C-4A87-B6C9-7B65E314D6FA}"/>
                </a:ext>
              </a:extLst>
            </p:cNvPr>
            <p:cNvSpPr txBox="1"/>
            <p:nvPr/>
          </p:nvSpPr>
          <p:spPr>
            <a:xfrm>
              <a:off x="4066341" y="5644656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primljeni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0C4E01-8A9C-43DC-A608-A3DAB5FC89E7}"/>
                </a:ext>
              </a:extLst>
            </p:cNvPr>
            <p:cNvSpPr txBox="1"/>
            <p:nvPr/>
          </p:nvSpPr>
          <p:spPr>
            <a:xfrm rot="16200000">
              <a:off x="259756" y="4502392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neuspešni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40A02D-05F3-4C92-9EC4-5193A095E8E3}"/>
                </a:ext>
              </a:extLst>
            </p:cNvPr>
            <p:cNvSpPr txBox="1"/>
            <p:nvPr/>
          </p:nvSpPr>
          <p:spPr>
            <a:xfrm rot="16200000">
              <a:off x="265753" y="2753131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uspešni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0D7C14-C099-4DD9-B022-39A1F3C309F7}"/>
                </a:ext>
              </a:extLst>
            </p:cNvPr>
            <p:cNvSpPr txBox="1"/>
            <p:nvPr/>
          </p:nvSpPr>
          <p:spPr>
            <a:xfrm>
              <a:off x="2873158" y="3273923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a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8C2652-85E5-4A99-BBC3-3277ABF464EE}"/>
                </a:ext>
              </a:extLst>
            </p:cNvPr>
            <p:cNvSpPr txBox="1"/>
            <p:nvPr/>
          </p:nvSpPr>
          <p:spPr>
            <a:xfrm>
              <a:off x="4249049" y="3240939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b</a:t>
              </a:r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015B31C-6CBB-481D-8142-7E83B05D97EA}"/>
                </a:ext>
              </a:extLst>
            </p:cNvPr>
            <p:cNvSpPr txBox="1"/>
            <p:nvPr/>
          </p:nvSpPr>
          <p:spPr>
            <a:xfrm>
              <a:off x="2873158" y="4133060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c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8A0B4D-528C-4889-8B5D-DB3CC36B1530}"/>
                </a:ext>
              </a:extLst>
            </p:cNvPr>
            <p:cNvSpPr txBox="1"/>
            <p:nvPr/>
          </p:nvSpPr>
          <p:spPr>
            <a:xfrm>
              <a:off x="4249049" y="4114728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d</a:t>
              </a:r>
              <a:endParaRPr 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ED7ABF1-C15E-43DD-AC7F-243C1054B561}"/>
              </a:ext>
            </a:extLst>
          </p:cNvPr>
          <p:cNvSpPr txBox="1"/>
          <p:nvPr/>
        </p:nvSpPr>
        <p:spPr>
          <a:xfrm>
            <a:off x="6270236" y="2101735"/>
            <a:ext cx="2485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err="1"/>
              <a:t>False</a:t>
            </a:r>
            <a:r>
              <a:rPr lang="sr-Latn-RS" b="1" dirty="0"/>
              <a:t> </a:t>
            </a:r>
            <a:r>
              <a:rPr lang="sr-Latn-RS" b="1" dirty="0" err="1"/>
              <a:t>positive</a:t>
            </a:r>
            <a:endParaRPr lang="sr-Latn-RS" b="1" dirty="0"/>
          </a:p>
          <a:p>
            <a:r>
              <a:rPr lang="sr-Latn-RS" dirty="0"/>
              <a:t>Proporcija pogrešno primljenih u odnosu na sve primljene</a:t>
            </a:r>
          </a:p>
          <a:p>
            <a:r>
              <a:rPr lang="sr-Latn-RS" dirty="0"/>
              <a:t>d / (b + d)</a:t>
            </a:r>
          </a:p>
        </p:txBody>
      </p:sp>
    </p:spTree>
    <p:extLst>
      <p:ext uri="{BB962C8B-B14F-4D97-AF65-F5344CB8AC3E}">
        <p14:creationId xmlns:p14="http://schemas.microsoft.com/office/powerpoint/2010/main" val="428625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5427-71EF-4301-A9E2-4A3B6E86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False</a:t>
            </a:r>
            <a:r>
              <a:rPr lang="sr-Latn-RS" dirty="0"/>
              <a:t> negative</a:t>
            </a: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7B0FF0F-B56F-4947-90CA-2707E9A183EA}"/>
              </a:ext>
            </a:extLst>
          </p:cNvPr>
          <p:cNvGrpSpPr/>
          <p:nvPr/>
        </p:nvGrpSpPr>
        <p:grpSpPr>
          <a:xfrm>
            <a:off x="382254" y="2011940"/>
            <a:ext cx="5905534" cy="4002048"/>
            <a:chOff x="689104" y="2011940"/>
            <a:chExt cx="5905534" cy="40020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A8E1D8A-12FA-49E8-AFEA-4183F56D927E}"/>
                </a:ext>
              </a:extLst>
            </p:cNvPr>
            <p:cNvGrpSpPr/>
            <p:nvPr/>
          </p:nvGrpSpPr>
          <p:grpSpPr>
            <a:xfrm>
              <a:off x="1321335" y="2200971"/>
              <a:ext cx="5148712" cy="3395139"/>
              <a:chOff x="2043705" y="1984260"/>
              <a:chExt cx="5148712" cy="33951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BC26D60-ADF3-47AE-85F9-4185FF1049FE}"/>
                  </a:ext>
                </a:extLst>
              </p:cNvPr>
              <p:cNvSpPr/>
              <p:nvPr/>
            </p:nvSpPr>
            <p:spPr>
              <a:xfrm rot="20380341">
                <a:off x="2414832" y="2549122"/>
                <a:ext cx="4406457" cy="2094873"/>
              </a:xfrm>
              <a:prstGeom prst="ellipse">
                <a:avLst/>
              </a:prstGeom>
              <a:noFill/>
              <a:ln w="28575">
                <a:solidFill>
                  <a:srgbClr val="1C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3E0709BF-34F0-44FC-A099-02173B9298EA}"/>
                  </a:ext>
                </a:extLst>
              </p:cNvPr>
              <p:cNvCxnSpPr/>
              <p:nvPr/>
            </p:nvCxnSpPr>
            <p:spPr>
              <a:xfrm flipV="1">
                <a:off x="2043705" y="1984260"/>
                <a:ext cx="0" cy="339513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6627AF8-03B0-4087-9277-663897B905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3705" y="5344137"/>
                <a:ext cx="5148712" cy="0"/>
              </a:xfrm>
              <a:prstGeom prst="straightConnector1">
                <a:avLst/>
              </a:prstGeom>
              <a:ln w="28575">
                <a:solidFill>
                  <a:srgbClr val="1C1C1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F84129-FE6A-4EE3-9779-2FC8DC5DBCAB}"/>
                </a:ext>
              </a:extLst>
            </p:cNvPr>
            <p:cNvCxnSpPr/>
            <p:nvPr/>
          </p:nvCxnSpPr>
          <p:spPr>
            <a:xfrm>
              <a:off x="3777393" y="2011940"/>
              <a:ext cx="0" cy="360265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DC7E23-7BD4-4B99-80CE-FEDC55B6CA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1335" y="3813268"/>
              <a:ext cx="527330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A4F3EE-6577-4C91-8815-B3134FCCA0E5}"/>
                </a:ext>
              </a:extLst>
            </p:cNvPr>
            <p:cNvSpPr txBox="1"/>
            <p:nvPr/>
          </p:nvSpPr>
          <p:spPr>
            <a:xfrm>
              <a:off x="1935351" y="5614597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odbačeni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4FCDF4-0F3C-4A87-B6C9-7B65E314D6FA}"/>
                </a:ext>
              </a:extLst>
            </p:cNvPr>
            <p:cNvSpPr txBox="1"/>
            <p:nvPr/>
          </p:nvSpPr>
          <p:spPr>
            <a:xfrm>
              <a:off x="4066341" y="5644656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primljeni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0C4E01-8A9C-43DC-A608-A3DAB5FC89E7}"/>
                </a:ext>
              </a:extLst>
            </p:cNvPr>
            <p:cNvSpPr txBox="1"/>
            <p:nvPr/>
          </p:nvSpPr>
          <p:spPr>
            <a:xfrm rot="16200000">
              <a:off x="259756" y="4502392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neuspešni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40A02D-05F3-4C92-9EC4-5193A095E8E3}"/>
                </a:ext>
              </a:extLst>
            </p:cNvPr>
            <p:cNvSpPr txBox="1"/>
            <p:nvPr/>
          </p:nvSpPr>
          <p:spPr>
            <a:xfrm rot="16200000">
              <a:off x="265753" y="2753131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uspešni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0D7C14-C099-4DD9-B022-39A1F3C309F7}"/>
                </a:ext>
              </a:extLst>
            </p:cNvPr>
            <p:cNvSpPr txBox="1"/>
            <p:nvPr/>
          </p:nvSpPr>
          <p:spPr>
            <a:xfrm>
              <a:off x="2873158" y="3273923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a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8C2652-85E5-4A99-BBC3-3277ABF464EE}"/>
                </a:ext>
              </a:extLst>
            </p:cNvPr>
            <p:cNvSpPr txBox="1"/>
            <p:nvPr/>
          </p:nvSpPr>
          <p:spPr>
            <a:xfrm>
              <a:off x="4249049" y="3240939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b</a:t>
              </a:r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015B31C-6CBB-481D-8142-7E83B05D97EA}"/>
                </a:ext>
              </a:extLst>
            </p:cNvPr>
            <p:cNvSpPr txBox="1"/>
            <p:nvPr/>
          </p:nvSpPr>
          <p:spPr>
            <a:xfrm>
              <a:off x="2873158" y="4133060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c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8A0B4D-528C-4889-8B5D-DB3CC36B1530}"/>
                </a:ext>
              </a:extLst>
            </p:cNvPr>
            <p:cNvSpPr txBox="1"/>
            <p:nvPr/>
          </p:nvSpPr>
          <p:spPr>
            <a:xfrm>
              <a:off x="4249049" y="4114728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d</a:t>
              </a:r>
              <a:endParaRPr 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ED7ABF1-C15E-43DD-AC7F-243C1054B561}"/>
              </a:ext>
            </a:extLst>
          </p:cNvPr>
          <p:cNvSpPr txBox="1"/>
          <p:nvPr/>
        </p:nvSpPr>
        <p:spPr>
          <a:xfrm>
            <a:off x="6270236" y="2101735"/>
            <a:ext cx="2485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err="1"/>
              <a:t>False</a:t>
            </a:r>
            <a:r>
              <a:rPr lang="sr-Latn-RS" b="1" dirty="0"/>
              <a:t> negative</a:t>
            </a:r>
          </a:p>
          <a:p>
            <a:r>
              <a:rPr lang="sr-Latn-RS" dirty="0"/>
              <a:t>Proporcija pogrešno odbačenih u odnosu na sve odbačene</a:t>
            </a:r>
          </a:p>
          <a:p>
            <a:r>
              <a:rPr lang="sr-Latn-RS" dirty="0"/>
              <a:t>a / (a + c)</a:t>
            </a:r>
          </a:p>
        </p:txBody>
      </p:sp>
    </p:spTree>
    <p:extLst>
      <p:ext uri="{BB962C8B-B14F-4D97-AF65-F5344CB8AC3E}">
        <p14:creationId xmlns:p14="http://schemas.microsoft.com/office/powerpoint/2010/main" val="255082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5427-71EF-4301-A9E2-4A3B6E86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Miss</a:t>
            </a:r>
            <a:r>
              <a:rPr lang="sr-Latn-RS" dirty="0"/>
              <a:t> rate</a:t>
            </a: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7B0FF0F-B56F-4947-90CA-2707E9A183EA}"/>
              </a:ext>
            </a:extLst>
          </p:cNvPr>
          <p:cNvGrpSpPr/>
          <p:nvPr/>
        </p:nvGrpSpPr>
        <p:grpSpPr>
          <a:xfrm>
            <a:off x="382254" y="2011940"/>
            <a:ext cx="5905534" cy="4002048"/>
            <a:chOff x="689104" y="2011940"/>
            <a:chExt cx="5905534" cy="40020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A8E1D8A-12FA-49E8-AFEA-4183F56D927E}"/>
                </a:ext>
              </a:extLst>
            </p:cNvPr>
            <p:cNvGrpSpPr/>
            <p:nvPr/>
          </p:nvGrpSpPr>
          <p:grpSpPr>
            <a:xfrm>
              <a:off x="1321335" y="2200971"/>
              <a:ext cx="5148712" cy="3395139"/>
              <a:chOff x="2043705" y="1984260"/>
              <a:chExt cx="5148712" cy="33951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BC26D60-ADF3-47AE-85F9-4185FF1049FE}"/>
                  </a:ext>
                </a:extLst>
              </p:cNvPr>
              <p:cNvSpPr/>
              <p:nvPr/>
            </p:nvSpPr>
            <p:spPr>
              <a:xfrm rot="20380341">
                <a:off x="2414832" y="2549122"/>
                <a:ext cx="4406457" cy="2094873"/>
              </a:xfrm>
              <a:prstGeom prst="ellipse">
                <a:avLst/>
              </a:prstGeom>
              <a:noFill/>
              <a:ln w="28575">
                <a:solidFill>
                  <a:srgbClr val="1C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3E0709BF-34F0-44FC-A099-02173B9298EA}"/>
                  </a:ext>
                </a:extLst>
              </p:cNvPr>
              <p:cNvCxnSpPr/>
              <p:nvPr/>
            </p:nvCxnSpPr>
            <p:spPr>
              <a:xfrm flipV="1">
                <a:off x="2043705" y="1984260"/>
                <a:ext cx="0" cy="339513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6627AF8-03B0-4087-9277-663897B905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3705" y="5344137"/>
                <a:ext cx="5148712" cy="0"/>
              </a:xfrm>
              <a:prstGeom prst="straightConnector1">
                <a:avLst/>
              </a:prstGeom>
              <a:ln w="28575">
                <a:solidFill>
                  <a:srgbClr val="1C1C1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F84129-FE6A-4EE3-9779-2FC8DC5DBCAB}"/>
                </a:ext>
              </a:extLst>
            </p:cNvPr>
            <p:cNvCxnSpPr/>
            <p:nvPr/>
          </p:nvCxnSpPr>
          <p:spPr>
            <a:xfrm>
              <a:off x="3777393" y="2011940"/>
              <a:ext cx="0" cy="360265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DC7E23-7BD4-4B99-80CE-FEDC55B6CA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1335" y="3813268"/>
              <a:ext cx="527330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A4F3EE-6577-4C91-8815-B3134FCCA0E5}"/>
                </a:ext>
              </a:extLst>
            </p:cNvPr>
            <p:cNvSpPr txBox="1"/>
            <p:nvPr/>
          </p:nvSpPr>
          <p:spPr>
            <a:xfrm>
              <a:off x="1935351" y="5614597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odbačeni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4FCDF4-0F3C-4A87-B6C9-7B65E314D6FA}"/>
                </a:ext>
              </a:extLst>
            </p:cNvPr>
            <p:cNvSpPr txBox="1"/>
            <p:nvPr/>
          </p:nvSpPr>
          <p:spPr>
            <a:xfrm>
              <a:off x="4066341" y="5644656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primljeni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0C4E01-8A9C-43DC-A608-A3DAB5FC89E7}"/>
                </a:ext>
              </a:extLst>
            </p:cNvPr>
            <p:cNvSpPr txBox="1"/>
            <p:nvPr/>
          </p:nvSpPr>
          <p:spPr>
            <a:xfrm rot="16200000">
              <a:off x="259756" y="4502392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neuspešni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40A02D-05F3-4C92-9EC4-5193A095E8E3}"/>
                </a:ext>
              </a:extLst>
            </p:cNvPr>
            <p:cNvSpPr txBox="1"/>
            <p:nvPr/>
          </p:nvSpPr>
          <p:spPr>
            <a:xfrm rot="16200000">
              <a:off x="265753" y="2753131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uspešni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0D7C14-C099-4DD9-B022-39A1F3C309F7}"/>
                </a:ext>
              </a:extLst>
            </p:cNvPr>
            <p:cNvSpPr txBox="1"/>
            <p:nvPr/>
          </p:nvSpPr>
          <p:spPr>
            <a:xfrm>
              <a:off x="2873158" y="3273923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a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8C2652-85E5-4A99-BBC3-3277ABF464EE}"/>
                </a:ext>
              </a:extLst>
            </p:cNvPr>
            <p:cNvSpPr txBox="1"/>
            <p:nvPr/>
          </p:nvSpPr>
          <p:spPr>
            <a:xfrm>
              <a:off x="4249049" y="3240939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b</a:t>
              </a:r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015B31C-6CBB-481D-8142-7E83B05D97EA}"/>
                </a:ext>
              </a:extLst>
            </p:cNvPr>
            <p:cNvSpPr txBox="1"/>
            <p:nvPr/>
          </p:nvSpPr>
          <p:spPr>
            <a:xfrm>
              <a:off x="2873158" y="4133060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c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8A0B4D-528C-4889-8B5D-DB3CC36B1530}"/>
                </a:ext>
              </a:extLst>
            </p:cNvPr>
            <p:cNvSpPr txBox="1"/>
            <p:nvPr/>
          </p:nvSpPr>
          <p:spPr>
            <a:xfrm>
              <a:off x="4249049" y="4114728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d</a:t>
              </a:r>
              <a:endParaRPr 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ED7ABF1-C15E-43DD-AC7F-243C1054B561}"/>
              </a:ext>
            </a:extLst>
          </p:cNvPr>
          <p:cNvSpPr txBox="1"/>
          <p:nvPr/>
        </p:nvSpPr>
        <p:spPr>
          <a:xfrm>
            <a:off x="6270236" y="2101735"/>
            <a:ext cx="2485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err="1"/>
              <a:t>Miss</a:t>
            </a:r>
            <a:r>
              <a:rPr lang="sr-Latn-RS" b="1" dirty="0"/>
              <a:t> rate – stopa promašaja</a:t>
            </a:r>
          </a:p>
          <a:p>
            <a:r>
              <a:rPr lang="sr-Latn-RS" dirty="0"/>
              <a:t>Lažni pozitivi i lažni negativi uzeti zajedno</a:t>
            </a:r>
          </a:p>
        </p:txBody>
      </p:sp>
    </p:spTree>
    <p:extLst>
      <p:ext uri="{BB962C8B-B14F-4D97-AF65-F5344CB8AC3E}">
        <p14:creationId xmlns:p14="http://schemas.microsoft.com/office/powerpoint/2010/main" val="222668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5427-71EF-4301-A9E2-4A3B6E86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Koeficijent valjanosti</a:t>
            </a: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7B0FF0F-B56F-4947-90CA-2707E9A183EA}"/>
              </a:ext>
            </a:extLst>
          </p:cNvPr>
          <p:cNvGrpSpPr/>
          <p:nvPr/>
        </p:nvGrpSpPr>
        <p:grpSpPr>
          <a:xfrm>
            <a:off x="382254" y="2011940"/>
            <a:ext cx="5905534" cy="4002048"/>
            <a:chOff x="689104" y="2011940"/>
            <a:chExt cx="5905534" cy="40020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A8E1D8A-12FA-49E8-AFEA-4183F56D927E}"/>
                </a:ext>
              </a:extLst>
            </p:cNvPr>
            <p:cNvGrpSpPr/>
            <p:nvPr/>
          </p:nvGrpSpPr>
          <p:grpSpPr>
            <a:xfrm>
              <a:off x="1321335" y="2200971"/>
              <a:ext cx="5148712" cy="3395139"/>
              <a:chOff x="2043705" y="1984260"/>
              <a:chExt cx="5148712" cy="33951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BC26D60-ADF3-47AE-85F9-4185FF1049FE}"/>
                  </a:ext>
                </a:extLst>
              </p:cNvPr>
              <p:cNvSpPr/>
              <p:nvPr/>
            </p:nvSpPr>
            <p:spPr>
              <a:xfrm rot="20380341">
                <a:off x="2414832" y="2549122"/>
                <a:ext cx="4406457" cy="2094873"/>
              </a:xfrm>
              <a:prstGeom prst="ellipse">
                <a:avLst/>
              </a:prstGeom>
              <a:noFill/>
              <a:ln w="28575">
                <a:solidFill>
                  <a:srgbClr val="1C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3E0709BF-34F0-44FC-A099-02173B9298EA}"/>
                  </a:ext>
                </a:extLst>
              </p:cNvPr>
              <p:cNvCxnSpPr/>
              <p:nvPr/>
            </p:nvCxnSpPr>
            <p:spPr>
              <a:xfrm flipV="1">
                <a:off x="2043705" y="1984260"/>
                <a:ext cx="0" cy="339513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6627AF8-03B0-4087-9277-663897B905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3705" y="5344137"/>
                <a:ext cx="5148712" cy="0"/>
              </a:xfrm>
              <a:prstGeom prst="straightConnector1">
                <a:avLst/>
              </a:prstGeom>
              <a:ln w="28575">
                <a:solidFill>
                  <a:srgbClr val="1C1C1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F84129-FE6A-4EE3-9779-2FC8DC5DBCAB}"/>
                </a:ext>
              </a:extLst>
            </p:cNvPr>
            <p:cNvCxnSpPr/>
            <p:nvPr/>
          </p:nvCxnSpPr>
          <p:spPr>
            <a:xfrm>
              <a:off x="3777393" y="2011940"/>
              <a:ext cx="0" cy="360265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DC7E23-7BD4-4B99-80CE-FEDC55B6CA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1335" y="3813268"/>
              <a:ext cx="527330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A4F3EE-6577-4C91-8815-B3134FCCA0E5}"/>
                </a:ext>
              </a:extLst>
            </p:cNvPr>
            <p:cNvSpPr txBox="1"/>
            <p:nvPr/>
          </p:nvSpPr>
          <p:spPr>
            <a:xfrm>
              <a:off x="1935351" y="5614597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odbačeni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4FCDF4-0F3C-4A87-B6C9-7B65E314D6FA}"/>
                </a:ext>
              </a:extLst>
            </p:cNvPr>
            <p:cNvSpPr txBox="1"/>
            <p:nvPr/>
          </p:nvSpPr>
          <p:spPr>
            <a:xfrm>
              <a:off x="4066341" y="5644656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primljeni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0C4E01-8A9C-43DC-A608-A3DAB5FC89E7}"/>
                </a:ext>
              </a:extLst>
            </p:cNvPr>
            <p:cNvSpPr txBox="1"/>
            <p:nvPr/>
          </p:nvSpPr>
          <p:spPr>
            <a:xfrm rot="16200000">
              <a:off x="259756" y="4502392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neuspešni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40A02D-05F3-4C92-9EC4-5193A095E8E3}"/>
                </a:ext>
              </a:extLst>
            </p:cNvPr>
            <p:cNvSpPr txBox="1"/>
            <p:nvPr/>
          </p:nvSpPr>
          <p:spPr>
            <a:xfrm rot="16200000">
              <a:off x="265753" y="2753131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uspešni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0D7C14-C099-4DD9-B022-39A1F3C309F7}"/>
                </a:ext>
              </a:extLst>
            </p:cNvPr>
            <p:cNvSpPr txBox="1"/>
            <p:nvPr/>
          </p:nvSpPr>
          <p:spPr>
            <a:xfrm>
              <a:off x="2873158" y="3273923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a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8C2652-85E5-4A99-BBC3-3277ABF464EE}"/>
                </a:ext>
              </a:extLst>
            </p:cNvPr>
            <p:cNvSpPr txBox="1"/>
            <p:nvPr/>
          </p:nvSpPr>
          <p:spPr>
            <a:xfrm>
              <a:off x="4249049" y="3240939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b</a:t>
              </a:r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015B31C-6CBB-481D-8142-7E83B05D97EA}"/>
                </a:ext>
              </a:extLst>
            </p:cNvPr>
            <p:cNvSpPr txBox="1"/>
            <p:nvPr/>
          </p:nvSpPr>
          <p:spPr>
            <a:xfrm>
              <a:off x="2873158" y="4133060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c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8A0B4D-528C-4889-8B5D-DB3CC36B1530}"/>
                </a:ext>
              </a:extLst>
            </p:cNvPr>
            <p:cNvSpPr txBox="1"/>
            <p:nvPr/>
          </p:nvSpPr>
          <p:spPr>
            <a:xfrm>
              <a:off x="4249049" y="4114728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d</a:t>
              </a:r>
              <a:endParaRPr 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ED7ABF1-C15E-43DD-AC7F-243C1054B561}"/>
              </a:ext>
            </a:extLst>
          </p:cNvPr>
          <p:cNvSpPr txBox="1"/>
          <p:nvPr/>
        </p:nvSpPr>
        <p:spPr>
          <a:xfrm>
            <a:off x="6270236" y="2101735"/>
            <a:ext cx="2485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Koeficijent valjanosti</a:t>
            </a:r>
          </a:p>
          <a:p>
            <a:r>
              <a:rPr lang="sr-Latn-RS" dirty="0"/>
              <a:t>Korelacija između testa i kriterijuma (uspeha na poslu)</a:t>
            </a:r>
          </a:p>
        </p:txBody>
      </p:sp>
    </p:spTree>
    <p:extLst>
      <p:ext uri="{BB962C8B-B14F-4D97-AF65-F5344CB8AC3E}">
        <p14:creationId xmlns:p14="http://schemas.microsoft.com/office/powerpoint/2010/main" val="221062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5427-71EF-4301-A9E2-4A3B6E86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Koeficijent valjanosti</a:t>
            </a: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7B0FF0F-B56F-4947-90CA-2707E9A183EA}"/>
              </a:ext>
            </a:extLst>
          </p:cNvPr>
          <p:cNvGrpSpPr/>
          <p:nvPr/>
        </p:nvGrpSpPr>
        <p:grpSpPr>
          <a:xfrm>
            <a:off x="382254" y="2011940"/>
            <a:ext cx="5905534" cy="4002048"/>
            <a:chOff x="689104" y="2011940"/>
            <a:chExt cx="5905534" cy="40020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A8E1D8A-12FA-49E8-AFEA-4183F56D927E}"/>
                </a:ext>
              </a:extLst>
            </p:cNvPr>
            <p:cNvGrpSpPr/>
            <p:nvPr/>
          </p:nvGrpSpPr>
          <p:grpSpPr>
            <a:xfrm>
              <a:off x="1321335" y="2200971"/>
              <a:ext cx="5148712" cy="3395139"/>
              <a:chOff x="2043705" y="1984260"/>
              <a:chExt cx="5148712" cy="33951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BC26D60-ADF3-47AE-85F9-4185FF1049FE}"/>
                  </a:ext>
                </a:extLst>
              </p:cNvPr>
              <p:cNvSpPr/>
              <p:nvPr/>
            </p:nvSpPr>
            <p:spPr>
              <a:xfrm rot="20380341">
                <a:off x="2395734" y="3022200"/>
                <a:ext cx="4406457" cy="1045615"/>
              </a:xfrm>
              <a:prstGeom prst="ellipse">
                <a:avLst/>
              </a:prstGeom>
              <a:noFill/>
              <a:ln w="28575">
                <a:solidFill>
                  <a:srgbClr val="1C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3E0709BF-34F0-44FC-A099-02173B9298EA}"/>
                  </a:ext>
                </a:extLst>
              </p:cNvPr>
              <p:cNvCxnSpPr/>
              <p:nvPr/>
            </p:nvCxnSpPr>
            <p:spPr>
              <a:xfrm flipV="1">
                <a:off x="2043705" y="1984260"/>
                <a:ext cx="0" cy="339513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6627AF8-03B0-4087-9277-663897B905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3705" y="5344137"/>
                <a:ext cx="5148712" cy="0"/>
              </a:xfrm>
              <a:prstGeom prst="straightConnector1">
                <a:avLst/>
              </a:prstGeom>
              <a:ln w="28575">
                <a:solidFill>
                  <a:srgbClr val="1C1C1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F84129-FE6A-4EE3-9779-2FC8DC5DBCAB}"/>
                </a:ext>
              </a:extLst>
            </p:cNvPr>
            <p:cNvCxnSpPr/>
            <p:nvPr/>
          </p:nvCxnSpPr>
          <p:spPr>
            <a:xfrm>
              <a:off x="3777393" y="2011940"/>
              <a:ext cx="0" cy="360265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DC7E23-7BD4-4B99-80CE-FEDC55B6CA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1335" y="3813268"/>
              <a:ext cx="527330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A4F3EE-6577-4C91-8815-B3134FCCA0E5}"/>
                </a:ext>
              </a:extLst>
            </p:cNvPr>
            <p:cNvSpPr txBox="1"/>
            <p:nvPr/>
          </p:nvSpPr>
          <p:spPr>
            <a:xfrm>
              <a:off x="1935351" y="5614597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odbačeni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4FCDF4-0F3C-4A87-B6C9-7B65E314D6FA}"/>
                </a:ext>
              </a:extLst>
            </p:cNvPr>
            <p:cNvSpPr txBox="1"/>
            <p:nvPr/>
          </p:nvSpPr>
          <p:spPr>
            <a:xfrm>
              <a:off x="4066341" y="5644656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primljeni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0C4E01-8A9C-43DC-A608-A3DAB5FC89E7}"/>
                </a:ext>
              </a:extLst>
            </p:cNvPr>
            <p:cNvSpPr txBox="1"/>
            <p:nvPr/>
          </p:nvSpPr>
          <p:spPr>
            <a:xfrm rot="16200000">
              <a:off x="259756" y="4502392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neuspešni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40A02D-05F3-4C92-9EC4-5193A095E8E3}"/>
                </a:ext>
              </a:extLst>
            </p:cNvPr>
            <p:cNvSpPr txBox="1"/>
            <p:nvPr/>
          </p:nvSpPr>
          <p:spPr>
            <a:xfrm rot="16200000">
              <a:off x="265753" y="2753131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uspešni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0D7C14-C099-4DD9-B022-39A1F3C309F7}"/>
                </a:ext>
              </a:extLst>
            </p:cNvPr>
            <p:cNvSpPr txBox="1"/>
            <p:nvPr/>
          </p:nvSpPr>
          <p:spPr>
            <a:xfrm>
              <a:off x="3270693" y="3390188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a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8C2652-85E5-4A99-BBC3-3277ABF464EE}"/>
                </a:ext>
              </a:extLst>
            </p:cNvPr>
            <p:cNvSpPr txBox="1"/>
            <p:nvPr/>
          </p:nvSpPr>
          <p:spPr>
            <a:xfrm>
              <a:off x="4249049" y="3240939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b</a:t>
              </a:r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015B31C-6CBB-481D-8142-7E83B05D97EA}"/>
                </a:ext>
              </a:extLst>
            </p:cNvPr>
            <p:cNvSpPr txBox="1"/>
            <p:nvPr/>
          </p:nvSpPr>
          <p:spPr>
            <a:xfrm>
              <a:off x="2873158" y="4133060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c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8A0B4D-528C-4889-8B5D-DB3CC36B1530}"/>
                </a:ext>
              </a:extLst>
            </p:cNvPr>
            <p:cNvSpPr txBox="1"/>
            <p:nvPr/>
          </p:nvSpPr>
          <p:spPr>
            <a:xfrm>
              <a:off x="3888927" y="3831600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d</a:t>
              </a:r>
              <a:endParaRPr 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ED7ABF1-C15E-43DD-AC7F-243C1054B561}"/>
              </a:ext>
            </a:extLst>
          </p:cNvPr>
          <p:cNvSpPr txBox="1"/>
          <p:nvPr/>
        </p:nvSpPr>
        <p:spPr>
          <a:xfrm>
            <a:off x="6270236" y="2101735"/>
            <a:ext cx="2485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Koeficijent valjanosti</a:t>
            </a:r>
          </a:p>
          <a:p>
            <a:r>
              <a:rPr lang="sr-Latn-RS" dirty="0"/>
              <a:t>Visoka korelacija znači da na osnovu testa dobro možemo predvideti uspeh na poslu</a:t>
            </a:r>
          </a:p>
        </p:txBody>
      </p:sp>
    </p:spTree>
    <p:extLst>
      <p:ext uri="{BB962C8B-B14F-4D97-AF65-F5344CB8AC3E}">
        <p14:creationId xmlns:p14="http://schemas.microsoft.com/office/powerpoint/2010/main" val="389464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70F81-FD0E-49FB-AB3B-22CF4731A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Selekcija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EE4DD-8DC9-42C2-A931-558543A94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Aktivnost u koju se ulaže jako puno novca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8C47462-D0B3-4E56-BBAF-BBAFDE6A0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04" y="2187433"/>
            <a:ext cx="6739110" cy="379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4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5427-71EF-4301-A9E2-4A3B6E86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Koeficijent valjanosti</a:t>
            </a: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7B0FF0F-B56F-4947-90CA-2707E9A183EA}"/>
              </a:ext>
            </a:extLst>
          </p:cNvPr>
          <p:cNvGrpSpPr/>
          <p:nvPr/>
        </p:nvGrpSpPr>
        <p:grpSpPr>
          <a:xfrm>
            <a:off x="382254" y="2011940"/>
            <a:ext cx="5905534" cy="4002048"/>
            <a:chOff x="689104" y="2011940"/>
            <a:chExt cx="5905534" cy="40020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A8E1D8A-12FA-49E8-AFEA-4183F56D927E}"/>
                </a:ext>
              </a:extLst>
            </p:cNvPr>
            <p:cNvGrpSpPr/>
            <p:nvPr/>
          </p:nvGrpSpPr>
          <p:grpSpPr>
            <a:xfrm>
              <a:off x="1321335" y="2200971"/>
              <a:ext cx="5148712" cy="3395139"/>
              <a:chOff x="2043705" y="1984260"/>
              <a:chExt cx="5148712" cy="33951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BC26D60-ADF3-47AE-85F9-4185FF1049FE}"/>
                  </a:ext>
                </a:extLst>
              </p:cNvPr>
              <p:cNvSpPr/>
              <p:nvPr/>
            </p:nvSpPr>
            <p:spPr>
              <a:xfrm rot="20380341">
                <a:off x="3394367" y="2579289"/>
                <a:ext cx="2284522" cy="2094873"/>
              </a:xfrm>
              <a:prstGeom prst="ellipse">
                <a:avLst/>
              </a:prstGeom>
              <a:noFill/>
              <a:ln w="28575">
                <a:solidFill>
                  <a:srgbClr val="1C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3E0709BF-34F0-44FC-A099-02173B9298EA}"/>
                  </a:ext>
                </a:extLst>
              </p:cNvPr>
              <p:cNvCxnSpPr/>
              <p:nvPr/>
            </p:nvCxnSpPr>
            <p:spPr>
              <a:xfrm flipV="1">
                <a:off x="2043705" y="1984260"/>
                <a:ext cx="0" cy="339513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6627AF8-03B0-4087-9277-663897B905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3705" y="5344137"/>
                <a:ext cx="5148712" cy="0"/>
              </a:xfrm>
              <a:prstGeom prst="straightConnector1">
                <a:avLst/>
              </a:prstGeom>
              <a:ln w="28575">
                <a:solidFill>
                  <a:srgbClr val="1C1C1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F84129-FE6A-4EE3-9779-2FC8DC5DBCAB}"/>
                </a:ext>
              </a:extLst>
            </p:cNvPr>
            <p:cNvCxnSpPr/>
            <p:nvPr/>
          </p:nvCxnSpPr>
          <p:spPr>
            <a:xfrm>
              <a:off x="3777393" y="2011940"/>
              <a:ext cx="0" cy="360265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DC7E23-7BD4-4B99-80CE-FEDC55B6CA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1335" y="3813268"/>
              <a:ext cx="527330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A4F3EE-6577-4C91-8815-B3134FCCA0E5}"/>
                </a:ext>
              </a:extLst>
            </p:cNvPr>
            <p:cNvSpPr txBox="1"/>
            <p:nvPr/>
          </p:nvSpPr>
          <p:spPr>
            <a:xfrm>
              <a:off x="1935351" y="5614597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odbačeni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4FCDF4-0F3C-4A87-B6C9-7B65E314D6FA}"/>
                </a:ext>
              </a:extLst>
            </p:cNvPr>
            <p:cNvSpPr txBox="1"/>
            <p:nvPr/>
          </p:nvSpPr>
          <p:spPr>
            <a:xfrm>
              <a:off x="4066341" y="5644656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primljeni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0C4E01-8A9C-43DC-A608-A3DAB5FC89E7}"/>
                </a:ext>
              </a:extLst>
            </p:cNvPr>
            <p:cNvSpPr txBox="1"/>
            <p:nvPr/>
          </p:nvSpPr>
          <p:spPr>
            <a:xfrm rot="16200000">
              <a:off x="259756" y="4502392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neuspešni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40A02D-05F3-4C92-9EC4-5193A095E8E3}"/>
                </a:ext>
              </a:extLst>
            </p:cNvPr>
            <p:cNvSpPr txBox="1"/>
            <p:nvPr/>
          </p:nvSpPr>
          <p:spPr>
            <a:xfrm rot="16200000">
              <a:off x="265753" y="2753131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uspešni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0D7C14-C099-4DD9-B022-39A1F3C309F7}"/>
                </a:ext>
              </a:extLst>
            </p:cNvPr>
            <p:cNvSpPr txBox="1"/>
            <p:nvPr/>
          </p:nvSpPr>
          <p:spPr>
            <a:xfrm>
              <a:off x="3163379" y="3274737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a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8C2652-85E5-4A99-BBC3-3277ABF464EE}"/>
                </a:ext>
              </a:extLst>
            </p:cNvPr>
            <p:cNvSpPr txBox="1"/>
            <p:nvPr/>
          </p:nvSpPr>
          <p:spPr>
            <a:xfrm>
              <a:off x="4249049" y="3240939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b</a:t>
              </a:r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015B31C-6CBB-481D-8142-7E83B05D97EA}"/>
                </a:ext>
              </a:extLst>
            </p:cNvPr>
            <p:cNvSpPr txBox="1"/>
            <p:nvPr/>
          </p:nvSpPr>
          <p:spPr>
            <a:xfrm>
              <a:off x="3126200" y="4073044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c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8A0B4D-528C-4889-8B5D-DB3CC36B1530}"/>
                </a:ext>
              </a:extLst>
            </p:cNvPr>
            <p:cNvSpPr txBox="1"/>
            <p:nvPr/>
          </p:nvSpPr>
          <p:spPr>
            <a:xfrm>
              <a:off x="4249049" y="4114728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d</a:t>
              </a:r>
              <a:endParaRPr 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ED7ABF1-C15E-43DD-AC7F-243C1054B561}"/>
              </a:ext>
            </a:extLst>
          </p:cNvPr>
          <p:cNvSpPr txBox="1"/>
          <p:nvPr/>
        </p:nvSpPr>
        <p:spPr>
          <a:xfrm>
            <a:off x="6270236" y="2101735"/>
            <a:ext cx="2485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Koeficijent valjanosti</a:t>
            </a:r>
          </a:p>
          <a:p>
            <a:r>
              <a:rPr lang="sr-Latn-RS" dirty="0"/>
              <a:t>Niska ili nulta korelacija znači da nam test ne pomaže da predvidimo uspešnost na poslu</a:t>
            </a:r>
          </a:p>
        </p:txBody>
      </p:sp>
    </p:spTree>
    <p:extLst>
      <p:ext uri="{BB962C8B-B14F-4D97-AF65-F5344CB8AC3E}">
        <p14:creationId xmlns:p14="http://schemas.microsoft.com/office/powerpoint/2010/main" val="174075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21C3F-4460-416B-90CC-C465470ED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Selekcioni količnik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1A7D9-DEDD-40AB-A5AA-4B46F473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Odnos broja radnih mesta spram broja prijavljenih kandidata</a:t>
            </a:r>
          </a:p>
          <a:p>
            <a:r>
              <a:rPr lang="sr-Latn-RS" dirty="0"/>
              <a:t>Manji broj = veća konkurentnost</a:t>
            </a:r>
          </a:p>
          <a:p>
            <a:pPr lvl="1"/>
            <a:r>
              <a:rPr lang="sr-Latn-RS" dirty="0"/>
              <a:t>Selekcioni količnik od 0.5 znači da imamo 2 kandidata na jedno mesto</a:t>
            </a:r>
          </a:p>
          <a:p>
            <a:pPr lvl="1"/>
            <a:r>
              <a:rPr lang="sr-Latn-RS" dirty="0"/>
              <a:t>Selekcioni količnik od 0.25 znači da imamo 4 kandidata na jedno mesto</a:t>
            </a:r>
          </a:p>
          <a:p>
            <a:r>
              <a:rPr lang="sr-Latn-RS" dirty="0"/>
              <a:t>Ako je selekcioni količnik jednak ili veći od 1 – da li ima smisla raditi selekciju?</a:t>
            </a:r>
          </a:p>
          <a:p>
            <a:pPr lvl="1"/>
            <a:r>
              <a:rPr lang="sr-Latn-RS" dirty="0"/>
              <a:t>Da, jer su možda neki kandidati potpuno neadekvatni pa je bolje ne primiti ih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4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5427-71EF-4301-A9E2-4A3B6E86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Selekcioni količnik</a:t>
            </a: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7B0FF0F-B56F-4947-90CA-2707E9A183EA}"/>
              </a:ext>
            </a:extLst>
          </p:cNvPr>
          <p:cNvGrpSpPr/>
          <p:nvPr/>
        </p:nvGrpSpPr>
        <p:grpSpPr>
          <a:xfrm>
            <a:off x="382254" y="2011940"/>
            <a:ext cx="5905534" cy="4002048"/>
            <a:chOff x="689104" y="2011940"/>
            <a:chExt cx="5905534" cy="40020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A8E1D8A-12FA-49E8-AFEA-4183F56D927E}"/>
                </a:ext>
              </a:extLst>
            </p:cNvPr>
            <p:cNvGrpSpPr/>
            <p:nvPr/>
          </p:nvGrpSpPr>
          <p:grpSpPr>
            <a:xfrm>
              <a:off x="1321335" y="2200971"/>
              <a:ext cx="5148712" cy="3395139"/>
              <a:chOff x="2043705" y="1984260"/>
              <a:chExt cx="5148712" cy="33951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BC26D60-ADF3-47AE-85F9-4185FF1049FE}"/>
                  </a:ext>
                </a:extLst>
              </p:cNvPr>
              <p:cNvSpPr/>
              <p:nvPr/>
            </p:nvSpPr>
            <p:spPr>
              <a:xfrm rot="20380341">
                <a:off x="2414832" y="2549122"/>
                <a:ext cx="4406457" cy="2094873"/>
              </a:xfrm>
              <a:prstGeom prst="ellipse">
                <a:avLst/>
              </a:prstGeom>
              <a:noFill/>
              <a:ln w="28575">
                <a:solidFill>
                  <a:srgbClr val="1C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3E0709BF-34F0-44FC-A099-02173B9298EA}"/>
                  </a:ext>
                </a:extLst>
              </p:cNvPr>
              <p:cNvCxnSpPr/>
              <p:nvPr/>
            </p:nvCxnSpPr>
            <p:spPr>
              <a:xfrm flipV="1">
                <a:off x="2043705" y="1984260"/>
                <a:ext cx="0" cy="339513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6627AF8-03B0-4087-9277-663897B905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3705" y="5344137"/>
                <a:ext cx="5148712" cy="0"/>
              </a:xfrm>
              <a:prstGeom prst="straightConnector1">
                <a:avLst/>
              </a:prstGeom>
              <a:ln w="28575">
                <a:solidFill>
                  <a:srgbClr val="1C1C1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F84129-FE6A-4EE3-9779-2FC8DC5DBCAB}"/>
                </a:ext>
              </a:extLst>
            </p:cNvPr>
            <p:cNvCxnSpPr/>
            <p:nvPr/>
          </p:nvCxnSpPr>
          <p:spPr>
            <a:xfrm>
              <a:off x="3777393" y="2011940"/>
              <a:ext cx="0" cy="360265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DC7E23-7BD4-4B99-80CE-FEDC55B6CA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1335" y="3813268"/>
              <a:ext cx="527330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A4F3EE-6577-4C91-8815-B3134FCCA0E5}"/>
                </a:ext>
              </a:extLst>
            </p:cNvPr>
            <p:cNvSpPr txBox="1"/>
            <p:nvPr/>
          </p:nvSpPr>
          <p:spPr>
            <a:xfrm>
              <a:off x="1935351" y="5614597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odbačeni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4FCDF4-0F3C-4A87-B6C9-7B65E314D6FA}"/>
                </a:ext>
              </a:extLst>
            </p:cNvPr>
            <p:cNvSpPr txBox="1"/>
            <p:nvPr/>
          </p:nvSpPr>
          <p:spPr>
            <a:xfrm>
              <a:off x="4066341" y="5644656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primljeni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0C4E01-8A9C-43DC-A608-A3DAB5FC89E7}"/>
                </a:ext>
              </a:extLst>
            </p:cNvPr>
            <p:cNvSpPr txBox="1"/>
            <p:nvPr/>
          </p:nvSpPr>
          <p:spPr>
            <a:xfrm rot="16200000">
              <a:off x="259756" y="4502392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neuspešni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40A02D-05F3-4C92-9EC4-5193A095E8E3}"/>
                </a:ext>
              </a:extLst>
            </p:cNvPr>
            <p:cNvSpPr txBox="1"/>
            <p:nvPr/>
          </p:nvSpPr>
          <p:spPr>
            <a:xfrm rot="16200000">
              <a:off x="265753" y="2753131"/>
              <a:ext cx="122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uspešni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0D7C14-C099-4DD9-B022-39A1F3C309F7}"/>
                </a:ext>
              </a:extLst>
            </p:cNvPr>
            <p:cNvSpPr txBox="1"/>
            <p:nvPr/>
          </p:nvSpPr>
          <p:spPr>
            <a:xfrm>
              <a:off x="2873158" y="3273923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a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8C2652-85E5-4A99-BBC3-3277ABF464EE}"/>
                </a:ext>
              </a:extLst>
            </p:cNvPr>
            <p:cNvSpPr txBox="1"/>
            <p:nvPr/>
          </p:nvSpPr>
          <p:spPr>
            <a:xfrm>
              <a:off x="4249049" y="3240939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b</a:t>
              </a:r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015B31C-6CBB-481D-8142-7E83B05D97EA}"/>
                </a:ext>
              </a:extLst>
            </p:cNvPr>
            <p:cNvSpPr txBox="1"/>
            <p:nvPr/>
          </p:nvSpPr>
          <p:spPr>
            <a:xfrm>
              <a:off x="2873158" y="4133060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c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8A0B4D-528C-4889-8B5D-DB3CC36B1530}"/>
                </a:ext>
              </a:extLst>
            </p:cNvPr>
            <p:cNvSpPr txBox="1"/>
            <p:nvPr/>
          </p:nvSpPr>
          <p:spPr>
            <a:xfrm>
              <a:off x="4249049" y="4114728"/>
              <a:ext cx="39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d</a:t>
              </a:r>
              <a:endParaRPr 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ED7ABF1-C15E-43DD-AC7F-243C1054B561}"/>
              </a:ext>
            </a:extLst>
          </p:cNvPr>
          <p:cNvSpPr txBox="1"/>
          <p:nvPr/>
        </p:nvSpPr>
        <p:spPr>
          <a:xfrm>
            <a:off x="6270236" y="2101735"/>
            <a:ext cx="24855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Selekcioni količnik</a:t>
            </a:r>
          </a:p>
          <a:p>
            <a:r>
              <a:rPr lang="sr-Latn-RS" dirty="0"/>
              <a:t>Odnos broja radnih mesta spram broja prijavljenih kandidata</a:t>
            </a:r>
          </a:p>
          <a:p>
            <a:endParaRPr lang="sr-Latn-RS" dirty="0"/>
          </a:p>
          <a:p>
            <a:r>
              <a:rPr lang="sr-Latn-RS" dirty="0"/>
              <a:t>Broj radnih mesta je obično jednak broju primljenih</a:t>
            </a:r>
          </a:p>
          <a:p>
            <a:r>
              <a:rPr lang="sr-Latn-RS" dirty="0"/>
              <a:t>(b + d) / n</a:t>
            </a:r>
          </a:p>
        </p:txBody>
      </p:sp>
    </p:spTree>
    <p:extLst>
      <p:ext uri="{BB962C8B-B14F-4D97-AF65-F5344CB8AC3E}">
        <p14:creationId xmlns:p14="http://schemas.microsoft.com/office/powerpoint/2010/main" val="34463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9165-DF07-414C-8C1A-89672C2E4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Uspešnost selekcije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15B1A-716A-4E4B-9657-D5FAE8366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Od čega sve zavisi uspešnost selekcije?</a:t>
            </a:r>
          </a:p>
          <a:p>
            <a:r>
              <a:rPr lang="sr-Latn-RS" dirty="0"/>
              <a:t>Base rate – uspešnost bez selekcije</a:t>
            </a:r>
          </a:p>
          <a:p>
            <a:pPr lvl="1"/>
            <a:r>
              <a:rPr lang="sr-Latn-RS" dirty="0"/>
              <a:t>Na base rate ne možemo da utičemo</a:t>
            </a:r>
          </a:p>
          <a:p>
            <a:pPr lvl="1"/>
            <a:r>
              <a:rPr lang="sr-Latn-RS" dirty="0"/>
              <a:t>Zbog toga uspešnost selekcije uvek moramo porediti sa base-rate uspešnošću</a:t>
            </a:r>
          </a:p>
          <a:p>
            <a:r>
              <a:rPr lang="sr-Latn-RS" dirty="0"/>
              <a:t>Koeficijent valjanosti</a:t>
            </a:r>
          </a:p>
          <a:p>
            <a:pPr lvl="1"/>
            <a:r>
              <a:rPr lang="sr-Latn-RS" dirty="0"/>
              <a:t>Što je veći – selekcija će biti uspešnija</a:t>
            </a:r>
          </a:p>
          <a:p>
            <a:pPr lvl="1"/>
            <a:r>
              <a:rPr lang="sr-Latn-RS" dirty="0"/>
              <a:t>Na ovo utičemo izborom baterije testova</a:t>
            </a:r>
          </a:p>
          <a:p>
            <a:r>
              <a:rPr lang="sr-Latn-RS" dirty="0"/>
              <a:t>Strogost selekcije</a:t>
            </a:r>
          </a:p>
          <a:p>
            <a:pPr lvl="1"/>
            <a:r>
              <a:rPr lang="sr-Latn-RS" dirty="0"/>
              <a:t>Na ovo možemo da utičemo</a:t>
            </a:r>
          </a:p>
          <a:p>
            <a:pPr lvl="1"/>
            <a:r>
              <a:rPr lang="sr-Latn-RS" dirty="0"/>
              <a:t>Odražava se u prelomnom skoru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34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9165-DF07-414C-8C1A-89672C2E4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Prelomni skor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15B1A-716A-4E4B-9657-D5FAE8366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Uspešnost selekcije zavisi od toga gde postavimo prelomni skor</a:t>
            </a:r>
          </a:p>
          <a:p>
            <a:r>
              <a:rPr lang="sr-Latn-RS" dirty="0"/>
              <a:t>Šta ako prelomni skor postavimo previše visoko?</a:t>
            </a:r>
          </a:p>
          <a:p>
            <a:pPr lvl="1"/>
            <a:r>
              <a:rPr lang="sr-Latn-RS" dirty="0"/>
              <a:t>Nećemo primiti nikog neuspešnog, ali ćemo odbaciti puno potencijalno uspešnih kandidata</a:t>
            </a:r>
          </a:p>
          <a:p>
            <a:r>
              <a:rPr lang="sr-Latn-RS" dirty="0"/>
              <a:t>Šta ako prelomni skor postavimo previše nisko?</a:t>
            </a:r>
          </a:p>
          <a:p>
            <a:pPr lvl="1"/>
            <a:r>
              <a:rPr lang="sr-Latn-RS" dirty="0"/>
              <a:t>Primićemo neuspešne kandidate, ali smanjujemo mogućnost da nam promakne neki dobar</a:t>
            </a:r>
          </a:p>
          <a:p>
            <a:r>
              <a:rPr lang="sr-Latn-RS" dirty="0"/>
              <a:t>Kako pronaći najbolji prelomni skor?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5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B6E44-F96B-46E0-AFE3-B06E42566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Prelomni skor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5B077-E301-49EF-AC5F-CBBCF78B6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Tejlor-</a:t>
            </a:r>
            <a:r>
              <a:rPr lang="sr-Latn-RS" dirty="0" err="1"/>
              <a:t>Raselove</a:t>
            </a:r>
            <a:r>
              <a:rPr lang="sr-Latn-RS" dirty="0"/>
              <a:t> (</a:t>
            </a:r>
            <a:r>
              <a:rPr lang="sr-Latn-RS" dirty="0" err="1"/>
              <a:t>Taylor</a:t>
            </a:r>
            <a:r>
              <a:rPr lang="sr-Latn-RS" dirty="0"/>
              <a:t>—</a:t>
            </a:r>
            <a:r>
              <a:rPr lang="sr-Latn-RS" dirty="0" err="1"/>
              <a:t>Russell</a:t>
            </a:r>
            <a:r>
              <a:rPr lang="sr-Latn-RS" dirty="0"/>
              <a:t>) tablice</a:t>
            </a:r>
          </a:p>
          <a:p>
            <a:r>
              <a:rPr lang="sr-Latn-RS" dirty="0"/>
              <a:t>Ukrštaju koeficijent valjanosti, strogost selekcije i base rate</a:t>
            </a:r>
          </a:p>
          <a:p>
            <a:pPr lvl="1"/>
            <a:r>
              <a:rPr lang="sr-Latn-RS" dirty="0"/>
              <a:t>Ukazuju na inkrementalni doprinos selekcije</a:t>
            </a:r>
          </a:p>
          <a:p>
            <a:pPr lvl="1"/>
            <a:r>
              <a:rPr lang="sr-Latn-RS" dirty="0"/>
              <a:t>Moramo unapred znati base rate uspešnost i koeficijent valjanosti</a:t>
            </a:r>
          </a:p>
          <a:p>
            <a:pPr lvl="1"/>
            <a:r>
              <a:rPr lang="sr-Latn-RS" dirty="0"/>
              <a:t>Onda gledamo uspešnost selekcije u zavisnosti od strogosti selekcije</a:t>
            </a:r>
          </a:p>
          <a:p>
            <a:pPr lvl="1"/>
            <a:r>
              <a:rPr lang="sr-Latn-RS" dirty="0"/>
              <a:t>Može se pronaći optimalni prelomni skor</a:t>
            </a:r>
          </a:p>
          <a:p>
            <a:r>
              <a:rPr lang="sr-Latn-RS" dirty="0"/>
              <a:t>Nedostatak – fokusiraju se na hit 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2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E04B-994D-4FD3-84B1-6F3175537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Selekcija baterijom testova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54DC6-C1DC-4218-A96D-BF581D713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Šta ako imamo više testova na osnovu kojih vršimo selekciju?</a:t>
            </a:r>
          </a:p>
          <a:p>
            <a:r>
              <a:rPr lang="sr-Latn-RS" dirty="0"/>
              <a:t>Kako kombinujemo rezultate ovih testova?</a:t>
            </a:r>
          </a:p>
          <a:p>
            <a:r>
              <a:rPr lang="sr-Latn-RS" dirty="0"/>
              <a:t>1) računanje jednog ukupnog skora</a:t>
            </a:r>
          </a:p>
          <a:p>
            <a:pPr lvl="1"/>
            <a:r>
              <a:rPr lang="sr-Latn-RS" dirty="0"/>
              <a:t>Prosek svih testova (svi su jednako vrednovani)</a:t>
            </a:r>
          </a:p>
          <a:p>
            <a:pPr lvl="1"/>
            <a:r>
              <a:rPr lang="sr-Latn-RS" dirty="0"/>
              <a:t>Nejednako </a:t>
            </a:r>
            <a:r>
              <a:rPr lang="sr-Latn-RS" dirty="0" err="1"/>
              <a:t>ponderisanje</a:t>
            </a:r>
            <a:r>
              <a:rPr lang="sr-Latn-RS" dirty="0"/>
              <a:t> </a:t>
            </a:r>
          </a:p>
          <a:p>
            <a:pPr lvl="1"/>
            <a:r>
              <a:rPr lang="sr-Latn-RS" dirty="0" err="1"/>
              <a:t>Regresioni</a:t>
            </a:r>
            <a:endParaRPr lang="sr-Latn-RS" dirty="0"/>
          </a:p>
          <a:p>
            <a:r>
              <a:rPr lang="sr-Latn-RS" dirty="0"/>
              <a:t>2) korišćenje više skorova</a:t>
            </a:r>
          </a:p>
          <a:p>
            <a:pPr lvl="1"/>
            <a:r>
              <a:rPr lang="sr-Latn-RS" dirty="0"/>
              <a:t>Obično kandidat treba da pređe „prag“ na svakom od njih</a:t>
            </a:r>
          </a:p>
          <a:p>
            <a:pPr lvl="1"/>
            <a:r>
              <a:rPr lang="sr-Latn-RS" dirty="0"/>
              <a:t>Ali ima i drugih metoda, npr. pravljenje profila</a:t>
            </a:r>
          </a:p>
        </p:txBody>
      </p:sp>
    </p:spTree>
    <p:extLst>
      <p:ext uri="{BB962C8B-B14F-4D97-AF65-F5344CB8AC3E}">
        <p14:creationId xmlns:p14="http://schemas.microsoft.com/office/powerpoint/2010/main" val="44294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F7C03A72-A862-4F4F-B4B2-A436AEAB79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r-Latn-CS" altLang="sr-Latn-RS"/>
              <a:t>Studije valjanosti</a:t>
            </a:r>
            <a:endParaRPr lang="en-GB" altLang="sr-Latn-RS"/>
          </a:p>
        </p:txBody>
      </p:sp>
      <p:sp>
        <p:nvSpPr>
          <p:cNvPr id="91139" name="Rectangle 4">
            <a:extLst>
              <a:ext uri="{FF2B5EF4-FFF2-40B4-BE49-F238E27FC236}">
                <a16:creationId xmlns:a16="http://schemas.microsoft.com/office/drawing/2014/main" id="{C29E1209-F4D9-4617-B46D-D69AA75AD3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sr-Latn-RS" altLang="sr-Latn-RS" dirty="0"/>
              <a:t>Šta kažu podaci</a:t>
            </a:r>
            <a:endParaRPr lang="en-GB" altLang="sr-Latn-R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>
            <a:extLst>
              <a:ext uri="{FF2B5EF4-FFF2-40B4-BE49-F238E27FC236}">
                <a16:creationId xmlns:a16="http://schemas.microsoft.com/office/drawing/2014/main" id="{76009C38-E7D2-4400-ACCC-65CC3354C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143000"/>
            <a:ext cx="8077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r-Latn-RS" sz="1800" dirty="0" err="1">
                <a:latin typeface="Times New Roman" panose="02020603050405020304" pitchFamily="18" charset="0"/>
              </a:rPr>
              <a:t>Morgeson</a:t>
            </a:r>
            <a:r>
              <a:rPr lang="en-US" altLang="sr-Latn-RS" sz="1800" dirty="0">
                <a:latin typeface="Times New Roman" panose="02020603050405020304" pitchFamily="18" charset="0"/>
              </a:rPr>
              <a:t>,  Campion,  </a:t>
            </a:r>
            <a:r>
              <a:rPr lang="en-US" altLang="sr-Latn-RS" sz="1800" dirty="0" err="1">
                <a:latin typeface="Times New Roman" panose="02020603050405020304" pitchFamily="18" charset="0"/>
              </a:rPr>
              <a:t>Dipboye</a:t>
            </a:r>
            <a:r>
              <a:rPr lang="en-US" altLang="sr-Latn-RS" sz="1800" dirty="0">
                <a:latin typeface="Times New Roman" panose="02020603050405020304" pitchFamily="18" charset="0"/>
              </a:rPr>
              <a:t>, Hollenbeck,  Murphy, Schmitt (2007) </a:t>
            </a:r>
            <a:r>
              <a:rPr lang="en-US" altLang="sr-Latn-RS" sz="1800" b="1" dirty="0">
                <a:latin typeface="Times New Roman" panose="02020603050405020304" pitchFamily="18" charset="0"/>
              </a:rPr>
              <a:t>Reconsidering The Use Of Personality Tests In Personnel Selection Contexts, </a:t>
            </a:r>
            <a:r>
              <a:rPr lang="en-US" altLang="sr-Latn-RS" sz="1800" i="1" u="sng" dirty="0">
                <a:latin typeface="Times New Roman" panose="02020603050405020304" pitchFamily="18" charset="0"/>
              </a:rPr>
              <a:t>Personnel Psychology</a:t>
            </a:r>
            <a:r>
              <a:rPr lang="en-US" altLang="sr-Latn-RS" sz="1800" dirty="0">
                <a:latin typeface="Times New Roman" panose="02020603050405020304" pitchFamily="18" charset="0"/>
              </a:rPr>
              <a:t>, 60, 683–729</a:t>
            </a:r>
            <a:endParaRPr lang="sr-Latn-RS" altLang="sr-Latn-RS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sr-Latn-RS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r-Latn-RS" sz="1800" dirty="0" err="1">
                <a:latin typeface="Arial" panose="020B0604020202020204" pitchFamily="34" charset="0"/>
              </a:rPr>
              <a:t>Intelektualne</a:t>
            </a:r>
            <a:r>
              <a:rPr lang="en-US" altLang="sr-Latn-RS" sz="1800" dirty="0">
                <a:latin typeface="Arial" panose="020B0604020202020204" pitchFamily="34" charset="0"/>
              </a:rPr>
              <a:t> </a:t>
            </a:r>
            <a:r>
              <a:rPr lang="en-US" altLang="sr-Latn-RS" sz="1800" dirty="0" err="1">
                <a:latin typeface="Arial" panose="020B0604020202020204" pitchFamily="34" charset="0"/>
              </a:rPr>
              <a:t>sposobnosti</a:t>
            </a:r>
            <a:endParaRPr lang="en-GB" altLang="sr-Latn-RS" sz="1800" dirty="0">
              <a:latin typeface="Arial" panose="020B0604020202020204" pitchFamily="34" charset="0"/>
            </a:endParaRPr>
          </a:p>
        </p:txBody>
      </p:sp>
      <p:pic>
        <p:nvPicPr>
          <p:cNvPr id="94211" name="Picture 3">
            <a:extLst>
              <a:ext uri="{FF2B5EF4-FFF2-40B4-BE49-F238E27FC236}">
                <a16:creationId xmlns:a16="http://schemas.microsoft.com/office/drawing/2014/main" id="{421BF68C-43CB-4450-B412-A45368317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84582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>
            <a:extLst>
              <a:ext uri="{FF2B5EF4-FFF2-40B4-BE49-F238E27FC236}">
                <a16:creationId xmlns:a16="http://schemas.microsoft.com/office/drawing/2014/main" id="{76009C38-E7D2-4400-ACCC-65CC3354C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143000"/>
            <a:ext cx="8077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r-Latn-RS" sz="1800" dirty="0" err="1">
                <a:latin typeface="Times New Roman" panose="02020603050405020304" pitchFamily="18" charset="0"/>
              </a:rPr>
              <a:t>Morgeson</a:t>
            </a:r>
            <a:r>
              <a:rPr lang="en-US" altLang="sr-Latn-RS" sz="1800" dirty="0">
                <a:latin typeface="Times New Roman" panose="02020603050405020304" pitchFamily="18" charset="0"/>
              </a:rPr>
              <a:t>,  Campion,  </a:t>
            </a:r>
            <a:r>
              <a:rPr lang="en-US" altLang="sr-Latn-RS" sz="1800" dirty="0" err="1">
                <a:latin typeface="Times New Roman" panose="02020603050405020304" pitchFamily="18" charset="0"/>
              </a:rPr>
              <a:t>Dipboye</a:t>
            </a:r>
            <a:r>
              <a:rPr lang="en-US" altLang="sr-Latn-RS" sz="1800" dirty="0">
                <a:latin typeface="Times New Roman" panose="02020603050405020304" pitchFamily="18" charset="0"/>
              </a:rPr>
              <a:t>, Hollenbeck,  Murphy, Schmitt (2007) </a:t>
            </a:r>
            <a:r>
              <a:rPr lang="en-US" altLang="sr-Latn-RS" sz="1800" b="1" dirty="0">
                <a:latin typeface="Times New Roman" panose="02020603050405020304" pitchFamily="18" charset="0"/>
              </a:rPr>
              <a:t>Reconsidering The Use Of Personality Tests In Personnel Selection Contexts, </a:t>
            </a:r>
            <a:r>
              <a:rPr lang="en-US" altLang="sr-Latn-RS" sz="1800" i="1" u="sng" dirty="0">
                <a:latin typeface="Times New Roman" panose="02020603050405020304" pitchFamily="18" charset="0"/>
              </a:rPr>
              <a:t>Personnel Psychology</a:t>
            </a:r>
            <a:r>
              <a:rPr lang="en-US" altLang="sr-Latn-RS" sz="1800" dirty="0">
                <a:latin typeface="Times New Roman" panose="02020603050405020304" pitchFamily="18" charset="0"/>
              </a:rPr>
              <a:t>, 60, 683–729</a:t>
            </a:r>
            <a:endParaRPr lang="sr-Latn-RS" altLang="sr-Latn-RS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sr-Latn-RS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sr-Latn-RS" sz="1800" dirty="0">
                <a:latin typeface="Arial" panose="020B0604020202020204" pitchFamily="34" charset="0"/>
              </a:rPr>
              <a:t>Ličnost</a:t>
            </a:r>
            <a:endParaRPr lang="en-GB" altLang="sr-Latn-RS" sz="1800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0668C2-8FB7-4EE7-9A41-074490DB6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70" y="2922901"/>
            <a:ext cx="6326687" cy="271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53623-9C82-4CFD-87C8-B3B040B6E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Selekcija – primeri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5D177-BE5B-4EEC-B211-E2D07A78B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Želimo da izaberemo srednjoškolce koji će biti najbolji studenti psihologije – na osnovu čega to možemo učiniti?</a:t>
            </a:r>
          </a:p>
          <a:p>
            <a:pPr lvl="1"/>
            <a:r>
              <a:rPr lang="sr-Latn-RS" dirty="0"/>
              <a:t>Prethodna uspešnost u učenju / školski uspeh</a:t>
            </a:r>
          </a:p>
          <a:p>
            <a:pPr lvl="1"/>
            <a:r>
              <a:rPr lang="sr-Latn-RS" dirty="0"/>
              <a:t>Test znanja iz psihologije – koji </a:t>
            </a:r>
            <a:r>
              <a:rPr lang="sr-Latn-RS" dirty="0" err="1"/>
              <a:t>konstrukt</a:t>
            </a:r>
            <a:r>
              <a:rPr lang="sr-Latn-RS" dirty="0"/>
              <a:t> merimo?</a:t>
            </a:r>
          </a:p>
          <a:p>
            <a:pPr lvl="2"/>
            <a:r>
              <a:rPr lang="sr-Latn-RS" dirty="0"/>
              <a:t>Interesovanje za psihologiju, aktuelna sposobnost da se temeljno nauči konkretno gradivo</a:t>
            </a:r>
          </a:p>
          <a:p>
            <a:pPr lvl="1"/>
            <a:r>
              <a:rPr lang="sr-Latn-RS" dirty="0"/>
              <a:t>Test opšte informisanosti – koji </a:t>
            </a:r>
            <a:r>
              <a:rPr lang="sr-Latn-RS" dirty="0" err="1"/>
              <a:t>konstrukt</a:t>
            </a:r>
            <a:r>
              <a:rPr lang="sr-Latn-RS" dirty="0"/>
              <a:t> merimo?</a:t>
            </a:r>
          </a:p>
          <a:p>
            <a:pPr lvl="2"/>
            <a:r>
              <a:rPr lang="sr-Latn-RS" dirty="0"/>
              <a:t>Kristalizovanu inteligenciju</a:t>
            </a:r>
          </a:p>
          <a:p>
            <a:pPr lvl="1"/>
            <a:r>
              <a:rPr lang="sr-Latn-RS" dirty="0"/>
              <a:t>Da li biste nešto dodali?</a:t>
            </a:r>
          </a:p>
          <a:p>
            <a:r>
              <a:rPr lang="sr-Latn-RS" dirty="0"/>
              <a:t>Želimo da izaberemo dobrog menadžera</a:t>
            </a:r>
          </a:p>
          <a:p>
            <a:r>
              <a:rPr lang="sr-Latn-RS" dirty="0"/>
              <a:t>Ili dobrog programera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0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>
            <a:extLst>
              <a:ext uri="{FF2B5EF4-FFF2-40B4-BE49-F238E27FC236}">
                <a16:creationId xmlns:a16="http://schemas.microsoft.com/office/drawing/2014/main" id="{76009C38-E7D2-4400-ACCC-65CC3354C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143000"/>
            <a:ext cx="8077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r-Latn-RS" sz="1800" dirty="0" err="1">
                <a:latin typeface="Times New Roman" panose="02020603050405020304" pitchFamily="18" charset="0"/>
              </a:rPr>
              <a:t>Morgeson</a:t>
            </a:r>
            <a:r>
              <a:rPr lang="en-US" altLang="sr-Latn-RS" sz="1800" dirty="0">
                <a:latin typeface="Times New Roman" panose="02020603050405020304" pitchFamily="18" charset="0"/>
              </a:rPr>
              <a:t>,  Campion,  </a:t>
            </a:r>
            <a:r>
              <a:rPr lang="en-US" altLang="sr-Latn-RS" sz="1800" dirty="0" err="1">
                <a:latin typeface="Times New Roman" panose="02020603050405020304" pitchFamily="18" charset="0"/>
              </a:rPr>
              <a:t>Dipboye</a:t>
            </a:r>
            <a:r>
              <a:rPr lang="en-US" altLang="sr-Latn-RS" sz="1800" dirty="0">
                <a:latin typeface="Times New Roman" panose="02020603050405020304" pitchFamily="18" charset="0"/>
              </a:rPr>
              <a:t>, Hollenbeck,  Murphy, Schmitt (2007) </a:t>
            </a:r>
            <a:r>
              <a:rPr lang="en-US" altLang="sr-Latn-RS" sz="1800" b="1" dirty="0">
                <a:latin typeface="Times New Roman" panose="02020603050405020304" pitchFamily="18" charset="0"/>
              </a:rPr>
              <a:t>Reconsidering The Use Of Personality Tests In Personnel Selection Contexts, </a:t>
            </a:r>
            <a:r>
              <a:rPr lang="en-US" altLang="sr-Latn-RS" sz="1800" i="1" u="sng" dirty="0">
                <a:latin typeface="Times New Roman" panose="02020603050405020304" pitchFamily="18" charset="0"/>
              </a:rPr>
              <a:t>Personnel Psychology</a:t>
            </a:r>
            <a:r>
              <a:rPr lang="en-US" altLang="sr-Latn-RS" sz="1800" dirty="0">
                <a:latin typeface="Times New Roman" panose="02020603050405020304" pitchFamily="18" charset="0"/>
              </a:rPr>
              <a:t>, 60, 683–729</a:t>
            </a:r>
            <a:endParaRPr lang="sr-Latn-RS" altLang="sr-Latn-RS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sr-Latn-RS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sr-Latn-RS" sz="1800" dirty="0">
                <a:latin typeface="Arial" panose="020B0604020202020204" pitchFamily="34" charset="0"/>
              </a:rPr>
              <a:t>Ličnost</a:t>
            </a:r>
            <a:endParaRPr lang="en-GB" altLang="sr-Latn-RS" sz="1800" dirty="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342AC8-6157-4CBD-B361-69B857E1F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961481"/>
            <a:ext cx="87630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9498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4D60E41E-F4B2-44DB-BB4F-F8413A17B5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533400"/>
            <a:ext cx="8153400" cy="381000"/>
          </a:xfrm>
        </p:spPr>
        <p:txBody>
          <a:bodyPr/>
          <a:lstStyle/>
          <a:p>
            <a:pPr eaLnBrk="1" hangingPunct="1"/>
            <a:r>
              <a:rPr lang="en-US" altLang="sr-Latn-RS" sz="2200">
                <a:latin typeface="Times New Roman" panose="02020603050405020304" pitchFamily="18" charset="0"/>
              </a:rPr>
              <a:t>Morgeson,  Campion,  Dipboye, Hollenbeck,  Murphy, Schmitt (2007)</a:t>
            </a:r>
            <a:endParaRPr lang="en-GB" altLang="sr-Latn-RS" sz="2200">
              <a:latin typeface="Times New Roman" panose="02020603050405020304" pitchFamily="18" charset="0"/>
            </a:endParaRPr>
          </a:p>
        </p:txBody>
      </p:sp>
      <p:pic>
        <p:nvPicPr>
          <p:cNvPr id="97283" name="Picture 4">
            <a:extLst>
              <a:ext uri="{FF2B5EF4-FFF2-40B4-BE49-F238E27FC236}">
                <a16:creationId xmlns:a16="http://schemas.microsoft.com/office/drawing/2014/main" id="{14876450-F0B4-4D0F-AF22-CA88F5275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06513"/>
            <a:ext cx="8458200" cy="471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46F2F908-FA44-4FAA-B008-085FB5CEEC2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322809"/>
            <a:ext cx="8229600" cy="779658"/>
          </a:xfrm>
        </p:spPr>
        <p:txBody>
          <a:bodyPr/>
          <a:lstStyle/>
          <a:p>
            <a:pPr eaLnBrk="1" hangingPunct="1"/>
            <a:r>
              <a:rPr lang="en-GB" altLang="sr-Latn-RS" sz="1600" dirty="0"/>
              <a:t>Van </a:t>
            </a:r>
            <a:r>
              <a:rPr lang="en-GB" altLang="sr-Latn-RS" sz="1600" dirty="0" err="1"/>
              <a:t>Iddekinge</a:t>
            </a:r>
            <a:r>
              <a:rPr lang="en-GB" altLang="sr-Latn-RS" sz="1600" dirty="0"/>
              <a:t>, </a:t>
            </a:r>
            <a:r>
              <a:rPr lang="en-GB" altLang="sr-Latn-RS" sz="1600" dirty="0" err="1"/>
              <a:t>Putka</a:t>
            </a:r>
            <a:r>
              <a:rPr lang="en-GB" altLang="sr-Latn-RS" sz="1600" dirty="0"/>
              <a:t>, </a:t>
            </a:r>
            <a:r>
              <a:rPr lang="sr-Latn-CS" altLang="sr-Latn-RS" sz="1600" dirty="0"/>
              <a:t>a</a:t>
            </a:r>
            <a:r>
              <a:rPr lang="en-GB" altLang="sr-Latn-RS" sz="1600" dirty="0" err="1"/>
              <a:t>nd</a:t>
            </a:r>
            <a:r>
              <a:rPr lang="en-GB" altLang="sr-Latn-RS" sz="1600" dirty="0"/>
              <a:t> Campbell</a:t>
            </a:r>
            <a:r>
              <a:rPr lang="sr-Latn-CS" altLang="sr-Latn-RS" sz="1600" dirty="0"/>
              <a:t> (2011)</a:t>
            </a:r>
            <a:r>
              <a:rPr lang="en-GB" altLang="sr-Latn-RS" sz="1600" dirty="0"/>
              <a:t> Reconsidering Vocational Interests for Personnel Selection:</a:t>
            </a:r>
            <a:r>
              <a:rPr lang="sr-Latn-CS" altLang="sr-Latn-RS" sz="1600" dirty="0"/>
              <a:t> </a:t>
            </a:r>
            <a:r>
              <a:rPr lang="en-GB" altLang="sr-Latn-RS" sz="1600" dirty="0"/>
              <a:t>The Validity of an Interest-Based Selection Test in Relation to Job</a:t>
            </a:r>
            <a:r>
              <a:rPr lang="sr-Latn-CS" altLang="sr-Latn-RS" sz="1600" dirty="0"/>
              <a:t> </a:t>
            </a:r>
            <a:r>
              <a:rPr lang="en-GB" altLang="sr-Latn-RS" sz="1600" dirty="0"/>
              <a:t>Knowledge, Job Performance, and Continuance Intentions</a:t>
            </a:r>
            <a:r>
              <a:rPr lang="sr-Latn-CS" altLang="sr-Latn-RS" sz="1600" dirty="0"/>
              <a:t>, </a:t>
            </a:r>
            <a:r>
              <a:rPr lang="en-GB" altLang="sr-Latn-RS" sz="1600" i="1" dirty="0"/>
              <a:t>Journal of Applied Psychology</a:t>
            </a:r>
            <a:r>
              <a:rPr lang="sr-Latn-CS" altLang="sr-Latn-RS" sz="1600" dirty="0"/>
              <a:t>,</a:t>
            </a:r>
            <a:r>
              <a:rPr lang="en-GB" altLang="sr-Latn-RS" sz="1600" dirty="0"/>
              <a:t> Vol. 96, No. 1, 13–33</a:t>
            </a:r>
          </a:p>
        </p:txBody>
      </p:sp>
      <p:pic>
        <p:nvPicPr>
          <p:cNvPr id="99331" name="Picture 3">
            <a:extLst>
              <a:ext uri="{FF2B5EF4-FFF2-40B4-BE49-F238E27FC236}">
                <a16:creationId xmlns:a16="http://schemas.microsoft.com/office/drawing/2014/main" id="{4C2B9104-86C3-4AF8-83AA-5DE998B8D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34127"/>
            <a:ext cx="8991600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85F5995F-004A-456C-B2F1-C1968C99CF9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GB" altLang="sr-Latn-RS"/>
          </a:p>
        </p:txBody>
      </p:sp>
      <p:pic>
        <p:nvPicPr>
          <p:cNvPr id="100355" name="Picture 3">
            <a:extLst>
              <a:ext uri="{FF2B5EF4-FFF2-40B4-BE49-F238E27FC236}">
                <a16:creationId xmlns:a16="http://schemas.microsoft.com/office/drawing/2014/main" id="{54E14FD4-A22C-4FA9-851C-6990FDDCE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0971"/>
            <a:ext cx="9144000" cy="397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F7C03A72-A862-4F4F-B4B2-A436AEAB79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r-Latn-CS" altLang="sr-Latn-RS" dirty="0"/>
              <a:t>Selekcija u praksi</a:t>
            </a:r>
            <a:endParaRPr lang="en-GB" altLang="sr-Latn-RS" dirty="0"/>
          </a:p>
        </p:txBody>
      </p:sp>
      <p:sp>
        <p:nvSpPr>
          <p:cNvPr id="91139" name="Rectangle 4">
            <a:extLst>
              <a:ext uri="{FF2B5EF4-FFF2-40B4-BE49-F238E27FC236}">
                <a16:creationId xmlns:a16="http://schemas.microsoft.com/office/drawing/2014/main" id="{C29E1209-F4D9-4617-B46D-D69AA75AD3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sr-Latn-RS" altLang="sr-Latn-RS" dirty="0"/>
              <a:t>Šta se i koliko koristi</a:t>
            </a:r>
            <a:endParaRPr lang="en-GB" altLang="sr-Latn-RS" dirty="0"/>
          </a:p>
        </p:txBody>
      </p:sp>
    </p:spTree>
    <p:extLst>
      <p:ext uri="{BB962C8B-B14F-4D97-AF65-F5344CB8AC3E}">
        <p14:creationId xmlns:p14="http://schemas.microsoft.com/office/powerpoint/2010/main" val="27816478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C3C195B2-CB73-4C48-B533-8F31269298C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838200"/>
            <a:ext cx="8229600" cy="1905000"/>
          </a:xfrm>
        </p:spPr>
        <p:txBody>
          <a:bodyPr/>
          <a:lstStyle/>
          <a:p>
            <a:pPr eaLnBrk="1" hangingPunct="1"/>
            <a:r>
              <a:rPr lang="en-US" altLang="sr-Latn-RS" dirty="0"/>
              <a:t>Cochrane,  </a:t>
            </a:r>
            <a:r>
              <a:rPr lang="en-US" altLang="sr-Latn-RS" dirty="0" err="1"/>
              <a:t>Tett</a:t>
            </a:r>
            <a:r>
              <a:rPr lang="en-US" altLang="sr-Latn-RS" dirty="0"/>
              <a:t>, </a:t>
            </a:r>
            <a:r>
              <a:rPr lang="en-US" altLang="sr-Latn-RS" dirty="0" err="1"/>
              <a:t>Vandecreek</a:t>
            </a:r>
            <a:r>
              <a:rPr lang="en-US" altLang="sr-Latn-RS" dirty="0"/>
              <a:t> (2003) Psychological Testing And The Selection Of Police Officers A National Survey</a:t>
            </a:r>
            <a:r>
              <a:rPr lang="en-US" altLang="sr-Latn-RS" i="1" dirty="0"/>
              <a:t>, </a:t>
            </a:r>
            <a:r>
              <a:rPr lang="en-US" altLang="sr-Latn-RS" i="1" u="sng" dirty="0"/>
              <a:t>Criminal Justice and </a:t>
            </a:r>
            <a:r>
              <a:rPr lang="en-US" altLang="sr-Latn-RS" i="1" u="sng" dirty="0" err="1"/>
              <a:t>Behavior</a:t>
            </a:r>
            <a:r>
              <a:rPr lang="en-US" altLang="sr-Latn-RS" dirty="0" err="1"/>
              <a:t>,Vol</a:t>
            </a:r>
            <a:r>
              <a:rPr lang="en-US" altLang="sr-Latn-RS" dirty="0"/>
              <a:t>. 30, No. 5, pp. 511–537.</a:t>
            </a:r>
            <a:endParaRPr lang="en-GB" altLang="sr-Latn-RS" dirty="0"/>
          </a:p>
        </p:txBody>
      </p:sp>
      <p:pic>
        <p:nvPicPr>
          <p:cNvPr id="44035" name="Picture 4">
            <a:extLst>
              <a:ext uri="{FF2B5EF4-FFF2-40B4-BE49-F238E27FC236}">
                <a16:creationId xmlns:a16="http://schemas.microsoft.com/office/drawing/2014/main" id="{D45E6A98-A017-4FC8-8B00-A787594C6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795337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C3C195B2-CB73-4C48-B533-8F31269298C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838200"/>
            <a:ext cx="8229600" cy="1905000"/>
          </a:xfrm>
        </p:spPr>
        <p:txBody>
          <a:bodyPr/>
          <a:lstStyle/>
          <a:p>
            <a:pPr eaLnBrk="1" hangingPunct="1"/>
            <a:r>
              <a:rPr lang="en-US" altLang="sr-Latn-RS" dirty="0"/>
              <a:t>Cochrane,  </a:t>
            </a:r>
            <a:r>
              <a:rPr lang="en-US" altLang="sr-Latn-RS" dirty="0" err="1"/>
              <a:t>Tett</a:t>
            </a:r>
            <a:r>
              <a:rPr lang="en-US" altLang="sr-Latn-RS" dirty="0"/>
              <a:t>, </a:t>
            </a:r>
            <a:r>
              <a:rPr lang="en-US" altLang="sr-Latn-RS" dirty="0" err="1"/>
              <a:t>Vandecreek</a:t>
            </a:r>
            <a:r>
              <a:rPr lang="en-US" altLang="sr-Latn-RS" dirty="0"/>
              <a:t> (2003) Psychological Testing And The Selection Of Police Officers A National Survey</a:t>
            </a:r>
            <a:r>
              <a:rPr lang="en-US" altLang="sr-Latn-RS" i="1" dirty="0"/>
              <a:t>, </a:t>
            </a:r>
            <a:r>
              <a:rPr lang="en-US" altLang="sr-Latn-RS" i="1" u="sng" dirty="0"/>
              <a:t>Criminal Justice and </a:t>
            </a:r>
            <a:r>
              <a:rPr lang="en-US" altLang="sr-Latn-RS" i="1" u="sng" dirty="0" err="1"/>
              <a:t>Behavior</a:t>
            </a:r>
            <a:r>
              <a:rPr lang="en-US" altLang="sr-Latn-RS" dirty="0" err="1"/>
              <a:t>,Vol</a:t>
            </a:r>
            <a:r>
              <a:rPr lang="en-US" altLang="sr-Latn-RS" dirty="0"/>
              <a:t>. 30, No. 5, pp. 511–537.</a:t>
            </a:r>
            <a:endParaRPr lang="en-GB" alt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5A1616-6C2A-4CD9-B1E4-4DE50D4A1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949024"/>
            <a:ext cx="7543800" cy="381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3169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5">
            <a:extLst>
              <a:ext uri="{FF2B5EF4-FFF2-40B4-BE49-F238E27FC236}">
                <a16:creationId xmlns:a16="http://schemas.microsoft.com/office/drawing/2014/main" id="{EF92077B-9E79-43DD-9C72-CE81B1A75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BA" altLang="en-US" dirty="0"/>
              <a:t>Trenutno najviše u upotrebi</a:t>
            </a:r>
            <a:endParaRPr lang="sr-Latn-RS" altLang="en-US" dirty="0"/>
          </a:p>
        </p:txBody>
      </p:sp>
      <p:sp>
        <p:nvSpPr>
          <p:cNvPr id="48131" name="Content Placeholder 6">
            <a:extLst>
              <a:ext uri="{FF2B5EF4-FFF2-40B4-BE49-F238E27FC236}">
                <a16:creationId xmlns:a16="http://schemas.microsoft.com/office/drawing/2014/main" id="{4C3AB671-545A-4AAC-9BAD-4574CD0CE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en-US" altLang="en-US" dirty="0"/>
              <a:t>1. Myers-Briggs Type Indicator</a:t>
            </a:r>
            <a:endParaRPr lang="sr-Latn-RS" altLang="en-US" dirty="0"/>
          </a:p>
          <a:p>
            <a:r>
              <a:rPr lang="en-US" altLang="en-US" dirty="0"/>
              <a:t>2. Caliper Profile</a:t>
            </a:r>
            <a:endParaRPr lang="sr-Latn-RS" altLang="en-US" dirty="0"/>
          </a:p>
          <a:p>
            <a:r>
              <a:rPr lang="en-US" altLang="en-US" dirty="0"/>
              <a:t>3. 16 Personality Factor Questionnaire</a:t>
            </a:r>
            <a:endParaRPr lang="sr-Latn-RS" altLang="en-US" dirty="0"/>
          </a:p>
          <a:p>
            <a:r>
              <a:rPr lang="en-US" altLang="en-US" dirty="0"/>
              <a:t>4. SHL Occupational Personality Questionnaire</a:t>
            </a:r>
            <a:endParaRPr lang="sr-Latn-RS" altLang="en-US" dirty="0"/>
          </a:p>
          <a:p>
            <a:r>
              <a:rPr lang="en-US" altLang="en-US" dirty="0"/>
              <a:t>5. HEXACO Personality Inventory-Revised</a:t>
            </a:r>
            <a:endParaRPr lang="sr-Latn-RS" altLang="en-US" dirty="0"/>
          </a:p>
          <a:p>
            <a:r>
              <a:rPr lang="en-US" altLang="en-US" dirty="0"/>
              <a:t>6. Revised NEO Personality Inventory</a:t>
            </a:r>
            <a:endParaRPr lang="sr-Latn-RS" altLang="en-US" dirty="0"/>
          </a:p>
          <a:p>
            <a:r>
              <a:rPr lang="en-US" altLang="en-US" dirty="0"/>
              <a:t>7. Eysenck Personality Inventory</a:t>
            </a:r>
            <a:endParaRPr lang="sr-Latn-RS" altLang="en-US" dirty="0"/>
          </a:p>
          <a:p>
            <a:r>
              <a:rPr lang="en-US" altLang="en-US" dirty="0"/>
              <a:t>8. DISC personality test (12)</a:t>
            </a:r>
            <a:endParaRPr lang="sr-Latn-BA" altLang="en-US" dirty="0"/>
          </a:p>
          <a:p>
            <a:r>
              <a:rPr lang="sr-Latn-RS" altLang="en-US" dirty="0"/>
              <a:t>9. </a:t>
            </a:r>
            <a:r>
              <a:rPr lang="sr-Latn-RS" altLang="en-US" dirty="0" err="1"/>
              <a:t>Hogan</a:t>
            </a:r>
            <a:r>
              <a:rPr lang="sr-Latn-RS" altLang="en-US" dirty="0"/>
              <a:t> </a:t>
            </a:r>
            <a:r>
              <a:rPr lang="sr-Latn-RS" altLang="en-US" dirty="0" err="1"/>
              <a:t>personality</a:t>
            </a:r>
            <a:r>
              <a:rPr lang="sr-Latn-RS" altLang="en-US" dirty="0"/>
              <a:t> </a:t>
            </a:r>
            <a:r>
              <a:rPr lang="sr-Latn-RS" altLang="en-US" dirty="0" err="1"/>
              <a:t>inventory</a:t>
            </a:r>
            <a:r>
              <a:rPr lang="sr-Latn-BA" altLang="en-US" dirty="0"/>
              <a:t> </a:t>
            </a:r>
            <a:endParaRPr lang="sr-Latn-RS" altLang="en-US" dirty="0"/>
          </a:p>
          <a:p>
            <a:endParaRPr lang="sr-Latn-R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14CC1A-87BF-4E4D-8844-B40E43C0393B}"/>
              </a:ext>
            </a:extLst>
          </p:cNvPr>
          <p:cNvSpPr txBox="1"/>
          <p:nvPr/>
        </p:nvSpPr>
        <p:spPr>
          <a:xfrm>
            <a:off x="5872266" y="3857625"/>
            <a:ext cx="2672770" cy="132343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 većinu ovih testova NE postoje adekvatni dokazi o kriterijumskoj valjanosti!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C5DB4-14EE-419A-A2E5-CB9EDF40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Selekcija – zaključak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B19A9-136A-4385-8383-8B51CB209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Psiholozi se često nalaze u situaciji da se bave selekcijom</a:t>
            </a:r>
          </a:p>
          <a:p>
            <a:r>
              <a:rPr lang="sr-Latn-RS" dirty="0"/>
              <a:t>Veoma odgovoran posao – i prema kandidatima i prema kompaniji</a:t>
            </a:r>
          </a:p>
          <a:p>
            <a:pPr lvl="1"/>
            <a:r>
              <a:rPr lang="sr-Latn-RS" dirty="0" err="1"/>
              <a:t>Nezanemarljiv</a:t>
            </a:r>
            <a:r>
              <a:rPr lang="sr-Latn-RS" dirty="0"/>
              <a:t> finansijski aspekat</a:t>
            </a:r>
          </a:p>
          <a:p>
            <a:r>
              <a:rPr lang="sr-Latn-RS" dirty="0"/>
              <a:t>Na određene stvari ne možemo uticati </a:t>
            </a:r>
          </a:p>
          <a:p>
            <a:pPr lvl="1"/>
            <a:r>
              <a:rPr lang="sr-Latn-RS" dirty="0"/>
              <a:t>Base rate uspešnost</a:t>
            </a:r>
          </a:p>
          <a:p>
            <a:r>
              <a:rPr lang="sr-Latn-RS" dirty="0"/>
              <a:t>Ali na neke možemo</a:t>
            </a:r>
          </a:p>
          <a:p>
            <a:pPr lvl="1"/>
            <a:r>
              <a:rPr lang="sr-Latn-RS" dirty="0"/>
              <a:t>Izbor testova koji maksimizuje kriterijumsku valjanost = korelaciju sa kriterijumom</a:t>
            </a:r>
          </a:p>
          <a:p>
            <a:pPr lvl="1"/>
            <a:r>
              <a:rPr lang="sr-Latn-RS" dirty="0"/>
              <a:t>Izbor prelomnog skora koji vodi najboljim odlukama</a:t>
            </a:r>
          </a:p>
          <a:p>
            <a:pPr lvl="1"/>
            <a:r>
              <a:rPr lang="sr-Latn-RS" dirty="0"/>
              <a:t>Uvek se rukovodimo empirijskim kriterijumima!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1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Hvala na pažnji!</a:t>
            </a:r>
            <a:endParaRPr lang="en-US" altLang="en-US" dirty="0"/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sr-Latn-RS" altLang="en-US" dirty="0"/>
              <a:t>Pitanja?</a:t>
            </a:r>
            <a:endParaRPr lang="en-GB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2C10C77-4C86-4C89-9E00-84AFE367D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sr-Latn-RS" dirty="0"/>
              <a:t>Selekcija i valjanost</a:t>
            </a:r>
            <a:endParaRPr lang="en-GB" altLang="sr-Latn-RS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66905EB-6A6D-477E-BFF1-83A0283C3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altLang="sr-Latn-RS" dirty="0"/>
              <a:t>Kako utvrditi kriterijumsku valjanost?</a:t>
            </a:r>
            <a:endParaRPr lang="pl-PL" altLang="sr-Latn-RS" dirty="0"/>
          </a:p>
          <a:p>
            <a:r>
              <a:rPr lang="pl-PL" altLang="sr-Latn-RS" dirty="0"/>
              <a:t>Bukvić (1996)  Tri osnovna nacrta kriterijumske validacije u oblasti uspešnosti u radu</a:t>
            </a:r>
            <a:endParaRPr lang="it-IT" altLang="sr-Latn-RS" dirty="0"/>
          </a:p>
          <a:p>
            <a:r>
              <a:rPr lang="it-IT" altLang="sr-Latn-RS" dirty="0"/>
              <a:t>1. </a:t>
            </a:r>
            <a:r>
              <a:rPr lang="it-IT" altLang="sr-Latn-RS" dirty="0" err="1"/>
              <a:t>grupa</a:t>
            </a:r>
            <a:r>
              <a:rPr lang="it-IT" altLang="sr-Latn-RS" dirty="0"/>
              <a:t> </a:t>
            </a:r>
            <a:r>
              <a:rPr lang="it-IT" altLang="sr-Latn-RS" dirty="0" err="1"/>
              <a:t>kandidata</a:t>
            </a:r>
            <a:r>
              <a:rPr lang="it-IT" altLang="sr-Latn-RS" dirty="0"/>
              <a:t> za </a:t>
            </a:r>
            <a:r>
              <a:rPr lang="it-IT" altLang="sr-Latn-RS" dirty="0" err="1"/>
              <a:t>neki</a:t>
            </a:r>
            <a:r>
              <a:rPr lang="it-IT" altLang="sr-Latn-RS" dirty="0"/>
              <a:t> </a:t>
            </a:r>
            <a:r>
              <a:rPr lang="it-IT" altLang="sr-Latn-RS" dirty="0" err="1"/>
              <a:t>posao</a:t>
            </a:r>
            <a:r>
              <a:rPr lang="it-IT" altLang="sr-Latn-RS" dirty="0"/>
              <a:t> </a:t>
            </a:r>
            <a:r>
              <a:rPr lang="it-IT" altLang="sr-Latn-RS" dirty="0" err="1"/>
              <a:t>ispita</a:t>
            </a:r>
            <a:r>
              <a:rPr lang="it-IT" altLang="sr-Latn-RS" dirty="0"/>
              <a:t> </a:t>
            </a:r>
            <a:r>
              <a:rPr lang="it-IT" altLang="sr-Latn-RS" dirty="0" err="1"/>
              <a:t>testom</a:t>
            </a:r>
            <a:r>
              <a:rPr lang="it-IT" altLang="sr-Latn-RS" dirty="0"/>
              <a:t> ili </a:t>
            </a:r>
            <a:r>
              <a:rPr lang="it-IT" altLang="sr-Latn-RS" dirty="0" err="1"/>
              <a:t>baterijom</a:t>
            </a:r>
            <a:r>
              <a:rPr lang="it-IT" altLang="sr-Latn-RS" dirty="0"/>
              <a:t> </a:t>
            </a:r>
            <a:r>
              <a:rPr lang="it-IT" altLang="sr-Latn-RS" dirty="0" err="1"/>
              <a:t>testova</a:t>
            </a:r>
            <a:r>
              <a:rPr lang="it-IT" altLang="sr-Latn-RS" dirty="0"/>
              <a:t> </a:t>
            </a:r>
          </a:p>
          <a:p>
            <a:pPr lvl="1"/>
            <a:r>
              <a:rPr lang="it-IT" altLang="sr-Latn-RS" dirty="0"/>
              <a:t>a) </a:t>
            </a:r>
            <a:r>
              <a:rPr lang="it-IT" altLang="sr-Latn-RS" dirty="0" err="1"/>
              <a:t>svi</a:t>
            </a:r>
            <a:r>
              <a:rPr lang="it-IT" altLang="sr-Latn-RS" dirty="0"/>
              <a:t> </a:t>
            </a:r>
            <a:r>
              <a:rPr lang="it-IT" altLang="sr-Latn-RS" dirty="0" err="1"/>
              <a:t>testirani</a:t>
            </a:r>
            <a:r>
              <a:rPr lang="it-IT" altLang="sr-Latn-RS" dirty="0"/>
              <a:t> </a:t>
            </a:r>
            <a:r>
              <a:rPr lang="it-IT" altLang="sr-Latn-RS" dirty="0" err="1"/>
              <a:t>kandidati</a:t>
            </a:r>
            <a:r>
              <a:rPr lang="it-IT" altLang="sr-Latn-RS" dirty="0"/>
              <a:t> </a:t>
            </a:r>
            <a:r>
              <a:rPr lang="it-IT" altLang="sr-Latn-RS" dirty="0" err="1"/>
              <a:t>moraju</a:t>
            </a:r>
            <a:r>
              <a:rPr lang="it-IT" altLang="sr-Latn-RS" dirty="0"/>
              <a:t> </a:t>
            </a:r>
            <a:r>
              <a:rPr lang="it-IT" altLang="sr-Latn-RS" dirty="0" err="1"/>
              <a:t>biti</a:t>
            </a:r>
            <a:r>
              <a:rPr lang="it-IT" altLang="sr-Latn-RS" dirty="0"/>
              <a:t> </a:t>
            </a:r>
            <a:r>
              <a:rPr lang="it-IT" altLang="sr-Latn-RS" dirty="0" err="1"/>
              <a:t>primljeni</a:t>
            </a:r>
            <a:endParaRPr lang="pl-PL" altLang="sr-Latn-RS" dirty="0"/>
          </a:p>
          <a:p>
            <a:pPr lvl="1"/>
            <a:r>
              <a:rPr lang="pl-PL" altLang="sr-Latn-RS" dirty="0"/>
              <a:t>b) bivaju primljeni samo kandidati sa najboljim rezultatima.</a:t>
            </a:r>
          </a:p>
          <a:p>
            <a:r>
              <a:rPr lang="sr-Latn-CS" altLang="sr-Latn-RS" dirty="0"/>
              <a:t>može doći do fluktuacije radnika koji ne zadovoljavaju na tom poslu, ili koji su nezadovoljni, te možemo imati selekciju čak i ako smo </a:t>
            </a:r>
            <a:r>
              <a:rPr lang="sr-Latn-CS" altLang="sr-Latn-RS" dirty="0" err="1"/>
              <a:t>primenili</a:t>
            </a:r>
            <a:r>
              <a:rPr lang="sr-Latn-CS" altLang="sr-Latn-RS" dirty="0"/>
              <a:t> prvu varijantu</a:t>
            </a:r>
            <a:endParaRPr lang="it-IT" altLang="sr-Latn-R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421D90-6933-4FC4-A79E-6F9832C6A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Selekcija i valjanost</a:t>
            </a:r>
            <a:endParaRPr lang="en-US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534B9F9-BE95-4E52-BCA8-D2CB6F394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 fontScale="92500" lnSpcReduction="10000"/>
          </a:bodyPr>
          <a:lstStyle/>
          <a:p>
            <a:r>
              <a:rPr lang="sr-Latn-BA" altLang="sr-Latn-RS" dirty="0"/>
              <a:t>Kako utvrditi kriterijumsku valjanost?</a:t>
            </a:r>
            <a:endParaRPr lang="pl-PL" altLang="sr-Latn-RS" dirty="0"/>
          </a:p>
          <a:p>
            <a:r>
              <a:rPr lang="pl-PL" altLang="sr-Latn-RS" dirty="0"/>
              <a:t>Bukvić (1996)  Tri osnovna nacrta kriterijumske validacije u oblasti uspešnosti u radu</a:t>
            </a:r>
            <a:endParaRPr lang="it-IT" altLang="sr-Latn-RS" dirty="0"/>
          </a:p>
          <a:p>
            <a:r>
              <a:rPr lang="it-IT" altLang="sr-Latn-RS" dirty="0"/>
              <a:t>2. za </a:t>
            </a:r>
            <a:r>
              <a:rPr lang="it-IT" altLang="sr-Latn-RS" dirty="0" err="1"/>
              <a:t>radnike</a:t>
            </a:r>
            <a:r>
              <a:rPr lang="it-IT" altLang="sr-Latn-RS" dirty="0"/>
              <a:t> </a:t>
            </a:r>
            <a:r>
              <a:rPr lang="it-IT" altLang="sr-Latn-RS" dirty="0" err="1"/>
              <a:t>koji</a:t>
            </a:r>
            <a:r>
              <a:rPr lang="it-IT" altLang="sr-Latn-RS" dirty="0"/>
              <a:t> rade </a:t>
            </a:r>
            <a:r>
              <a:rPr lang="it-IT" altLang="sr-Latn-RS" dirty="0" err="1"/>
              <a:t>jednu</a:t>
            </a:r>
            <a:r>
              <a:rPr lang="it-IT" altLang="sr-Latn-RS" dirty="0"/>
              <a:t> </a:t>
            </a:r>
            <a:r>
              <a:rPr lang="it-IT" altLang="sr-Latn-RS" dirty="0" err="1"/>
              <a:t>vrstu</a:t>
            </a:r>
            <a:r>
              <a:rPr lang="it-IT" altLang="sr-Latn-RS" dirty="0"/>
              <a:t> </a:t>
            </a:r>
            <a:r>
              <a:rPr lang="it-IT" altLang="sr-Latn-RS" dirty="0" err="1"/>
              <a:t>posla</a:t>
            </a:r>
            <a:r>
              <a:rPr lang="it-IT" altLang="sr-Latn-RS" dirty="0"/>
              <a:t> </a:t>
            </a:r>
            <a:r>
              <a:rPr lang="it-IT" altLang="sr-Latn-RS" dirty="0" err="1"/>
              <a:t>izmeri</a:t>
            </a:r>
            <a:r>
              <a:rPr lang="it-IT" altLang="sr-Latn-RS" dirty="0"/>
              <a:t> </a:t>
            </a:r>
            <a:r>
              <a:rPr lang="it-IT" altLang="sr-Latn-RS" dirty="0" err="1"/>
              <a:t>njihova</a:t>
            </a:r>
            <a:r>
              <a:rPr lang="it-IT" altLang="sr-Latn-RS" dirty="0"/>
              <a:t> </a:t>
            </a:r>
            <a:r>
              <a:rPr lang="it-IT" altLang="sr-Latn-RS" dirty="0" err="1"/>
              <a:t>uspešnost</a:t>
            </a:r>
            <a:r>
              <a:rPr lang="it-IT" altLang="sr-Latn-RS" dirty="0"/>
              <a:t> </a:t>
            </a:r>
            <a:r>
              <a:rPr lang="it-IT" altLang="sr-Latn-RS" dirty="0" err="1"/>
              <a:t>na</a:t>
            </a:r>
            <a:r>
              <a:rPr lang="it-IT" altLang="sr-Latn-RS" dirty="0"/>
              <a:t> </a:t>
            </a:r>
            <a:r>
              <a:rPr lang="it-IT" altLang="sr-Latn-RS" dirty="0" err="1"/>
              <a:t>poslu</a:t>
            </a:r>
            <a:r>
              <a:rPr lang="it-IT" altLang="sr-Latn-RS" dirty="0"/>
              <a:t> </a:t>
            </a:r>
            <a:r>
              <a:rPr lang="sr-Latn-RS" altLang="sr-Latn-RS" dirty="0"/>
              <a:t>i da se istovremeno</a:t>
            </a:r>
            <a:r>
              <a:rPr lang="it-IT" altLang="sr-Latn-RS" dirty="0"/>
              <a:t> </a:t>
            </a:r>
            <a:r>
              <a:rPr lang="it-IT" altLang="sr-Latn-RS" dirty="0" err="1"/>
              <a:t>ispitaju</a:t>
            </a:r>
            <a:r>
              <a:rPr lang="it-IT" altLang="sr-Latn-RS" dirty="0"/>
              <a:t> </a:t>
            </a:r>
            <a:r>
              <a:rPr lang="it-IT" altLang="sr-Latn-RS" dirty="0" err="1"/>
              <a:t>testom</a:t>
            </a:r>
            <a:r>
              <a:rPr lang="it-IT" altLang="sr-Latn-RS" dirty="0"/>
              <a:t> ili </a:t>
            </a:r>
            <a:r>
              <a:rPr lang="it-IT" altLang="sr-Latn-RS" dirty="0" err="1"/>
              <a:t>baterijom</a:t>
            </a:r>
            <a:r>
              <a:rPr lang="it-IT" altLang="sr-Latn-RS" dirty="0"/>
              <a:t> </a:t>
            </a:r>
            <a:r>
              <a:rPr lang="it-IT" altLang="sr-Latn-RS" dirty="0" err="1"/>
              <a:t>testova</a:t>
            </a:r>
            <a:r>
              <a:rPr lang="sr-Latn-CS" altLang="sr-Latn-RS" dirty="0"/>
              <a:t> </a:t>
            </a:r>
            <a:r>
              <a:rPr lang="it-IT" altLang="sr-Latn-RS" dirty="0"/>
              <a:t>(</a:t>
            </a:r>
            <a:r>
              <a:rPr lang="it-IT" altLang="sr-Latn-RS" dirty="0" err="1"/>
              <a:t>konkurentna</a:t>
            </a:r>
            <a:r>
              <a:rPr lang="it-IT" altLang="sr-Latn-RS" dirty="0"/>
              <a:t> </a:t>
            </a:r>
            <a:r>
              <a:rPr lang="it-IT" altLang="sr-Latn-RS" dirty="0" err="1"/>
              <a:t>valjanost</a:t>
            </a:r>
            <a:r>
              <a:rPr lang="it-IT" altLang="sr-Latn-RS" dirty="0"/>
              <a:t> -</a:t>
            </a:r>
            <a:r>
              <a:rPr lang="sr-Latn-RS" altLang="sr-Latn-RS" dirty="0"/>
              <a:t> </a:t>
            </a:r>
            <a:r>
              <a:rPr lang="it-IT" altLang="sr-Latn-RS" dirty="0" err="1"/>
              <a:t>simultana</a:t>
            </a:r>
            <a:r>
              <a:rPr lang="it-IT" altLang="sr-Latn-RS" dirty="0"/>
              <a:t>) </a:t>
            </a:r>
            <a:r>
              <a:rPr lang="sr-Latn-CS" altLang="sr-Latn-RS" dirty="0"/>
              <a:t>iako je</a:t>
            </a:r>
            <a:r>
              <a:rPr lang="it-IT" altLang="sr-Latn-RS" dirty="0"/>
              <a:t> </a:t>
            </a:r>
            <a:r>
              <a:rPr lang="it-IT" altLang="sr-Latn-RS" dirty="0" err="1"/>
              <a:t>cilj</a:t>
            </a:r>
            <a:r>
              <a:rPr lang="it-IT" altLang="sr-Latn-RS" dirty="0"/>
              <a:t> </a:t>
            </a:r>
            <a:r>
              <a:rPr lang="it-IT" altLang="sr-Latn-RS" dirty="0" err="1"/>
              <a:t>validacione</a:t>
            </a:r>
            <a:r>
              <a:rPr lang="it-IT" altLang="sr-Latn-RS" dirty="0"/>
              <a:t> </a:t>
            </a:r>
            <a:r>
              <a:rPr lang="it-IT" altLang="sr-Latn-RS" dirty="0" err="1"/>
              <a:t>studije</a:t>
            </a:r>
            <a:r>
              <a:rPr lang="it-IT" altLang="sr-Latn-RS" dirty="0"/>
              <a:t> da se </a:t>
            </a:r>
            <a:r>
              <a:rPr lang="it-IT" altLang="sr-Latn-RS" dirty="0" err="1"/>
              <a:t>odredi</a:t>
            </a:r>
            <a:r>
              <a:rPr lang="it-IT" altLang="sr-Latn-RS" dirty="0"/>
              <a:t> </a:t>
            </a:r>
            <a:r>
              <a:rPr lang="it-IT" altLang="sr-Latn-RS" dirty="0" err="1"/>
              <a:t>prediktivna</a:t>
            </a:r>
            <a:r>
              <a:rPr lang="it-IT" altLang="sr-Latn-RS" dirty="0"/>
              <a:t> </a:t>
            </a:r>
            <a:r>
              <a:rPr lang="it-IT" altLang="sr-Latn-RS" dirty="0" err="1"/>
              <a:t>validnost</a:t>
            </a:r>
            <a:r>
              <a:rPr lang="it-IT" altLang="sr-Latn-RS" dirty="0"/>
              <a:t>. </a:t>
            </a:r>
          </a:p>
          <a:p>
            <a:r>
              <a:rPr lang="it-IT" altLang="sr-Latn-RS" dirty="0"/>
              <a:t>a priori </a:t>
            </a:r>
            <a:r>
              <a:rPr lang="it-IT" altLang="sr-Latn-RS" dirty="0" err="1"/>
              <a:t>selekcionirani</a:t>
            </a:r>
            <a:r>
              <a:rPr lang="it-IT" altLang="sr-Latn-RS" dirty="0"/>
              <a:t> </a:t>
            </a:r>
            <a:r>
              <a:rPr lang="it-IT" altLang="sr-Latn-RS" dirty="0" err="1"/>
              <a:t>uzorak</a:t>
            </a:r>
            <a:r>
              <a:rPr lang="it-IT" altLang="sr-Latn-RS" dirty="0"/>
              <a:t> </a:t>
            </a:r>
          </a:p>
          <a:p>
            <a:pPr lvl="1"/>
            <a:r>
              <a:rPr lang="it-IT" altLang="sr-Latn-RS" dirty="0"/>
              <a:t>U </a:t>
            </a:r>
            <a:r>
              <a:rPr lang="it-IT" altLang="sr-Latn-RS" dirty="0" err="1"/>
              <a:t>dobrim</a:t>
            </a:r>
            <a:r>
              <a:rPr lang="it-IT" altLang="sr-Latn-RS" dirty="0"/>
              <a:t> </a:t>
            </a:r>
            <a:r>
              <a:rPr lang="it-IT" altLang="sr-Latn-RS" dirty="0" err="1"/>
              <a:t>organizacijama</a:t>
            </a:r>
            <a:r>
              <a:rPr lang="it-IT" altLang="sr-Latn-RS" dirty="0"/>
              <a:t> </a:t>
            </a:r>
            <a:r>
              <a:rPr lang="it-IT" altLang="sr-Latn-RS" dirty="0" err="1"/>
              <a:t>radnici</a:t>
            </a:r>
            <a:r>
              <a:rPr lang="it-IT" altLang="sr-Latn-RS" dirty="0"/>
              <a:t> </a:t>
            </a:r>
            <a:r>
              <a:rPr lang="it-IT" altLang="sr-Latn-RS" dirty="0" err="1"/>
              <a:t>koji</a:t>
            </a:r>
            <a:r>
              <a:rPr lang="it-IT" altLang="sr-Latn-RS" dirty="0"/>
              <a:t> se </a:t>
            </a:r>
            <a:r>
              <a:rPr lang="it-IT" altLang="sr-Latn-RS" dirty="0" err="1"/>
              <a:t>zateknu</a:t>
            </a:r>
            <a:r>
              <a:rPr lang="it-IT" altLang="sr-Latn-RS" dirty="0"/>
              <a:t> </a:t>
            </a:r>
            <a:r>
              <a:rPr lang="it-IT" altLang="sr-Latn-RS" dirty="0" err="1"/>
              <a:t>na</a:t>
            </a:r>
            <a:r>
              <a:rPr lang="it-IT" altLang="sr-Latn-RS" dirty="0"/>
              <a:t> </a:t>
            </a:r>
            <a:r>
              <a:rPr lang="it-IT" altLang="sr-Latn-RS" dirty="0" err="1"/>
              <a:t>nekom</a:t>
            </a:r>
            <a:r>
              <a:rPr lang="it-IT" altLang="sr-Latn-RS" dirty="0"/>
              <a:t> </a:t>
            </a:r>
            <a:r>
              <a:rPr lang="it-IT" altLang="sr-Latn-RS" dirty="0" err="1"/>
              <a:t>radnom</a:t>
            </a:r>
            <a:r>
              <a:rPr lang="it-IT" altLang="sr-Latn-RS" dirty="0"/>
              <a:t> </a:t>
            </a:r>
            <a:r>
              <a:rPr lang="it-IT" altLang="sr-Latn-RS" dirty="0" err="1"/>
              <a:t>mestu</a:t>
            </a:r>
            <a:r>
              <a:rPr lang="it-IT" altLang="sr-Latn-RS" dirty="0"/>
              <a:t> su </a:t>
            </a:r>
            <a:r>
              <a:rPr lang="it-IT" altLang="sr-Latn-RS" dirty="0" err="1"/>
              <a:t>verovatno</a:t>
            </a:r>
            <a:r>
              <a:rPr lang="it-IT" altLang="sr-Latn-RS" dirty="0"/>
              <a:t> </a:t>
            </a:r>
            <a:r>
              <a:rPr lang="it-IT" altLang="sr-Latn-RS" dirty="0" err="1"/>
              <a:t>oni</a:t>
            </a:r>
            <a:r>
              <a:rPr lang="it-IT" altLang="sr-Latn-RS" dirty="0"/>
              <a:t> </a:t>
            </a:r>
            <a:r>
              <a:rPr lang="it-IT" altLang="sr-Latn-RS" dirty="0" err="1"/>
              <a:t>koji</a:t>
            </a:r>
            <a:r>
              <a:rPr lang="it-IT" altLang="sr-Latn-RS" dirty="0"/>
              <a:t> </a:t>
            </a:r>
            <a:r>
              <a:rPr lang="it-IT" altLang="sr-Latn-RS" dirty="0" err="1"/>
              <a:t>zadovoljavaju</a:t>
            </a:r>
            <a:r>
              <a:rPr lang="it-IT" altLang="sr-Latn-RS" dirty="0"/>
              <a:t> </a:t>
            </a:r>
            <a:r>
              <a:rPr lang="it-IT" altLang="sr-Latn-RS" dirty="0" err="1"/>
              <a:t>kriterijume</a:t>
            </a:r>
            <a:r>
              <a:rPr lang="it-IT" altLang="sr-Latn-RS" dirty="0"/>
              <a:t> </a:t>
            </a:r>
            <a:r>
              <a:rPr lang="it-IT" altLang="sr-Latn-RS" dirty="0" err="1"/>
              <a:t>radne</a:t>
            </a:r>
            <a:r>
              <a:rPr lang="it-IT" altLang="sr-Latn-RS" dirty="0"/>
              <a:t> </a:t>
            </a:r>
            <a:r>
              <a:rPr lang="it-IT" altLang="sr-Latn-RS" dirty="0" err="1"/>
              <a:t>organizacije</a:t>
            </a:r>
            <a:r>
              <a:rPr lang="it-IT" altLang="sr-Latn-RS" dirty="0"/>
              <a:t> i </a:t>
            </a:r>
            <a:r>
              <a:rPr lang="it-IT" altLang="sr-Latn-RS" dirty="0" err="1"/>
              <a:t>koji</a:t>
            </a:r>
            <a:r>
              <a:rPr lang="it-IT" altLang="sr-Latn-RS" dirty="0"/>
              <a:t> su </a:t>
            </a:r>
            <a:r>
              <a:rPr lang="it-IT" altLang="sr-Latn-RS" dirty="0" err="1"/>
              <a:t>zadovoljni</a:t>
            </a:r>
            <a:r>
              <a:rPr lang="it-IT" altLang="sr-Latn-RS" dirty="0"/>
              <a:t> </a:t>
            </a:r>
            <a:r>
              <a:rPr lang="it-IT" altLang="sr-Latn-RS" dirty="0" err="1"/>
              <a:t>poslom</a:t>
            </a:r>
            <a:r>
              <a:rPr lang="it-IT" altLang="sr-Latn-RS" dirty="0"/>
              <a:t> </a:t>
            </a:r>
            <a:r>
              <a:rPr lang="it-IT" altLang="sr-Latn-RS" dirty="0" err="1"/>
              <a:t>koji</a:t>
            </a:r>
            <a:r>
              <a:rPr lang="it-IT" altLang="sr-Latn-RS" dirty="0"/>
              <a:t> </a:t>
            </a:r>
            <a:r>
              <a:rPr lang="it-IT" altLang="sr-Latn-RS" dirty="0" err="1"/>
              <a:t>obavljaju</a:t>
            </a:r>
            <a:r>
              <a:rPr lang="it-IT" altLang="sr-Latn-RS" dirty="0"/>
              <a:t>. </a:t>
            </a:r>
          </a:p>
          <a:p>
            <a:pPr lvl="1"/>
            <a:r>
              <a:rPr lang="it-IT" altLang="sr-Latn-RS" dirty="0"/>
              <a:t>U </a:t>
            </a:r>
            <a:r>
              <a:rPr lang="it-IT" altLang="sr-Latn-RS" dirty="0" err="1"/>
              <a:t>u</a:t>
            </a:r>
            <a:r>
              <a:rPr lang="it-IT" altLang="sr-Latn-RS" dirty="0"/>
              <a:t> </a:t>
            </a:r>
            <a:r>
              <a:rPr lang="it-IT" altLang="sr-Latn-RS" dirty="0" err="1"/>
              <a:t>lošim</a:t>
            </a:r>
            <a:r>
              <a:rPr lang="it-IT" altLang="sr-Latn-RS" dirty="0"/>
              <a:t> </a:t>
            </a:r>
            <a:r>
              <a:rPr lang="it-IT" altLang="sr-Latn-RS" dirty="0" err="1"/>
              <a:t>organizacijama</a:t>
            </a:r>
            <a:r>
              <a:rPr lang="it-IT" altLang="sr-Latn-RS" dirty="0"/>
              <a:t> </a:t>
            </a:r>
            <a:r>
              <a:rPr lang="it-IT" altLang="sr-Latn-RS" dirty="0" err="1"/>
              <a:t>zatečeni</a:t>
            </a:r>
            <a:r>
              <a:rPr lang="it-IT" altLang="sr-Latn-RS" dirty="0"/>
              <a:t> </a:t>
            </a:r>
            <a:r>
              <a:rPr lang="it-IT" altLang="sr-Latn-RS" dirty="0" err="1"/>
              <a:t>radnici</a:t>
            </a:r>
            <a:r>
              <a:rPr lang="it-IT" altLang="sr-Latn-RS" dirty="0"/>
              <a:t> </a:t>
            </a:r>
            <a:r>
              <a:rPr lang="it-IT" altLang="sr-Latn-RS" dirty="0" err="1"/>
              <a:t>će</a:t>
            </a:r>
            <a:r>
              <a:rPr lang="it-IT" altLang="sr-Latn-RS" dirty="0"/>
              <a:t> </a:t>
            </a:r>
            <a:r>
              <a:rPr lang="it-IT" altLang="sr-Latn-RS" dirty="0" err="1"/>
              <a:t>predstavljati</a:t>
            </a:r>
            <a:r>
              <a:rPr lang="it-IT" altLang="sr-Latn-RS" dirty="0"/>
              <a:t> one </a:t>
            </a:r>
            <a:r>
              <a:rPr lang="it-IT" altLang="sr-Latn-RS" dirty="0" err="1"/>
              <a:t>radnike</a:t>
            </a:r>
            <a:r>
              <a:rPr lang="it-IT" altLang="sr-Latn-RS" dirty="0"/>
              <a:t> </a:t>
            </a:r>
            <a:r>
              <a:rPr lang="it-IT" altLang="sr-Latn-RS" dirty="0" err="1"/>
              <a:t>koji</a:t>
            </a:r>
            <a:r>
              <a:rPr lang="it-IT" altLang="sr-Latn-RS" dirty="0"/>
              <a:t> </a:t>
            </a:r>
            <a:r>
              <a:rPr lang="it-IT" altLang="sr-Latn-RS" dirty="0" err="1"/>
              <a:t>nisu</a:t>
            </a:r>
            <a:r>
              <a:rPr lang="it-IT" altLang="sr-Latn-RS" dirty="0"/>
              <a:t> mogli </a:t>
            </a:r>
            <a:r>
              <a:rPr lang="it-IT" altLang="sr-Latn-RS" dirty="0" err="1"/>
              <a:t>naći</a:t>
            </a:r>
            <a:r>
              <a:rPr lang="it-IT" altLang="sr-Latn-RS" dirty="0"/>
              <a:t> </a:t>
            </a:r>
            <a:r>
              <a:rPr lang="it-IT" altLang="sr-Latn-RS" dirty="0" err="1"/>
              <a:t>bolji</a:t>
            </a:r>
            <a:r>
              <a:rPr lang="it-IT" altLang="sr-Latn-RS" dirty="0"/>
              <a:t> </a:t>
            </a:r>
            <a:r>
              <a:rPr lang="it-IT" altLang="sr-Latn-RS" dirty="0" err="1"/>
              <a:t>posao</a:t>
            </a:r>
            <a:r>
              <a:rPr lang="it-IT" altLang="sr-Latn-RS" dirty="0"/>
              <a:t>, </a:t>
            </a:r>
            <a:r>
              <a:rPr lang="it-IT" altLang="sr-Latn-RS" dirty="0" err="1"/>
              <a:t>bilo</a:t>
            </a:r>
            <a:r>
              <a:rPr lang="it-IT" altLang="sr-Latn-RS" dirty="0"/>
              <a:t> </a:t>
            </a:r>
            <a:r>
              <a:rPr lang="it-IT" altLang="sr-Latn-RS" dirty="0" err="1"/>
              <a:t>zbog</a:t>
            </a:r>
            <a:r>
              <a:rPr lang="it-IT" altLang="sr-Latn-RS" dirty="0"/>
              <a:t> </a:t>
            </a:r>
            <a:r>
              <a:rPr lang="it-IT" altLang="sr-Latn-RS" dirty="0" err="1"/>
              <a:t>nedovoljne</a:t>
            </a:r>
            <a:r>
              <a:rPr lang="it-IT" altLang="sr-Latn-RS" dirty="0"/>
              <a:t> </a:t>
            </a:r>
            <a:r>
              <a:rPr lang="it-IT" altLang="sr-Latn-RS" dirty="0" err="1"/>
              <a:t>motivacije</a:t>
            </a:r>
            <a:r>
              <a:rPr lang="it-IT" altLang="sr-Latn-RS" dirty="0"/>
              <a:t>, </a:t>
            </a:r>
            <a:r>
              <a:rPr lang="it-IT" altLang="sr-Latn-RS" dirty="0" err="1"/>
              <a:t>bilo</a:t>
            </a:r>
            <a:r>
              <a:rPr lang="it-IT" altLang="sr-Latn-RS" dirty="0"/>
              <a:t> </a:t>
            </a:r>
            <a:r>
              <a:rPr lang="it-IT" altLang="sr-Latn-RS" dirty="0" err="1"/>
              <a:t>zato</a:t>
            </a:r>
            <a:r>
              <a:rPr lang="it-IT" altLang="sr-Latn-RS" dirty="0"/>
              <a:t> </a:t>
            </a:r>
            <a:r>
              <a:rPr lang="it-IT" altLang="sr-Latn-RS" dirty="0" err="1"/>
              <a:t>što</a:t>
            </a:r>
            <a:r>
              <a:rPr lang="it-IT" altLang="sr-Latn-RS" dirty="0"/>
              <a:t> </a:t>
            </a:r>
            <a:r>
              <a:rPr lang="it-IT" altLang="sr-Latn-RS" dirty="0" err="1"/>
              <a:t>nisu</a:t>
            </a:r>
            <a:r>
              <a:rPr lang="it-IT" altLang="sr-Latn-RS" dirty="0"/>
              <a:t> </a:t>
            </a:r>
            <a:r>
              <a:rPr lang="it-IT" altLang="sr-Latn-RS" dirty="0" err="1"/>
              <a:t>dobri</a:t>
            </a:r>
            <a:r>
              <a:rPr lang="it-IT" altLang="sr-Latn-RS" dirty="0"/>
              <a:t> </a:t>
            </a:r>
            <a:r>
              <a:rPr lang="it-IT" altLang="sr-Latn-RS" dirty="0" err="1"/>
              <a:t>radnici</a:t>
            </a:r>
            <a:r>
              <a:rPr lang="it-IT" altLang="sr-Latn-RS" dirty="0"/>
              <a:t>. </a:t>
            </a:r>
            <a:endParaRPr lang="en-US" altLang="sr-Latn-R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90B7B5-8449-4E6A-9591-ED8EA2872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Selekcija i valjanost</a:t>
            </a:r>
            <a:endParaRPr lang="en-US" dirty="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D12AAF6-578B-445F-968C-B7338033B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sr-Latn-BA" altLang="sr-Latn-RS" dirty="0"/>
              <a:t>Kako utvrditi kriterijumsku valjanost?</a:t>
            </a:r>
            <a:endParaRPr lang="pl-PL" altLang="sr-Latn-RS" dirty="0"/>
          </a:p>
          <a:p>
            <a:r>
              <a:rPr lang="pl-PL" altLang="sr-Latn-RS" dirty="0"/>
              <a:t>Bukvić (1996)  Tri osnovna nacrta kriterijumske validacije u oblasti uspešnosti u radu</a:t>
            </a:r>
            <a:endParaRPr lang="it-IT" altLang="sr-Latn-RS" dirty="0"/>
          </a:p>
          <a:p>
            <a:r>
              <a:rPr lang="it-IT" altLang="sr-Latn-RS" dirty="0"/>
              <a:t>3. </a:t>
            </a:r>
            <a:r>
              <a:rPr lang="it-IT" altLang="sr-Latn-RS" dirty="0" err="1"/>
              <a:t>umesto</a:t>
            </a:r>
            <a:r>
              <a:rPr lang="it-IT" altLang="sr-Latn-RS" dirty="0"/>
              <a:t> </a:t>
            </a:r>
            <a:r>
              <a:rPr lang="it-IT" altLang="sr-Latn-RS" dirty="0" err="1"/>
              <a:t>uspeha</a:t>
            </a:r>
            <a:r>
              <a:rPr lang="it-IT" altLang="sr-Latn-RS" dirty="0"/>
              <a:t> u </a:t>
            </a:r>
            <a:r>
              <a:rPr lang="it-IT" altLang="sr-Latn-RS" dirty="0" err="1"/>
              <a:t>poslu</a:t>
            </a:r>
            <a:r>
              <a:rPr lang="it-IT" altLang="sr-Latn-RS" dirty="0"/>
              <a:t>, </a:t>
            </a:r>
            <a:r>
              <a:rPr lang="it-IT" altLang="sr-Latn-RS" dirty="0" err="1"/>
              <a:t>kao</a:t>
            </a:r>
            <a:r>
              <a:rPr lang="it-IT" altLang="sr-Latn-RS" dirty="0"/>
              <a:t> </a:t>
            </a:r>
            <a:r>
              <a:rPr lang="it-IT" altLang="sr-Latn-RS" dirty="0" err="1"/>
              <a:t>kriterijum</a:t>
            </a:r>
            <a:r>
              <a:rPr lang="it-IT" altLang="sr-Latn-RS" dirty="0"/>
              <a:t> </a:t>
            </a:r>
            <a:r>
              <a:rPr lang="it-IT" altLang="sr-Latn-RS" dirty="0" err="1"/>
              <a:t>uzima</a:t>
            </a:r>
            <a:r>
              <a:rPr lang="it-IT" altLang="sr-Latn-RS" dirty="0"/>
              <a:t> </a:t>
            </a:r>
            <a:r>
              <a:rPr lang="it-IT" altLang="sr-Latn-RS" dirty="0" err="1"/>
              <a:t>uspeh</a:t>
            </a:r>
            <a:r>
              <a:rPr lang="it-IT" altLang="sr-Latn-RS" dirty="0"/>
              <a:t> </a:t>
            </a:r>
            <a:r>
              <a:rPr lang="it-IT" altLang="sr-Latn-RS" dirty="0" err="1"/>
              <a:t>na</a:t>
            </a:r>
            <a:r>
              <a:rPr lang="it-IT" altLang="sr-Latn-RS" dirty="0"/>
              <a:t> </a:t>
            </a:r>
            <a:r>
              <a:rPr lang="it-IT" altLang="sr-Latn-RS" dirty="0" err="1"/>
              <a:t>obuci</a:t>
            </a:r>
            <a:r>
              <a:rPr lang="it-IT" altLang="sr-Latn-RS" dirty="0"/>
              <a:t> ili </a:t>
            </a:r>
            <a:r>
              <a:rPr lang="it-IT" altLang="sr-Latn-RS" dirty="0" err="1"/>
              <a:t>prethodnom</a:t>
            </a:r>
            <a:r>
              <a:rPr lang="it-IT" altLang="sr-Latn-RS" dirty="0"/>
              <a:t> </a:t>
            </a:r>
            <a:r>
              <a:rPr lang="it-IT" altLang="sr-Latn-RS" dirty="0" err="1"/>
              <a:t>osposobljavanju</a:t>
            </a:r>
            <a:r>
              <a:rPr lang="it-IT" altLang="sr-Latn-RS" dirty="0"/>
              <a:t> za </a:t>
            </a:r>
            <a:r>
              <a:rPr lang="it-IT" altLang="sr-Latn-RS" dirty="0" err="1"/>
              <a:t>taj</a:t>
            </a:r>
            <a:r>
              <a:rPr lang="it-IT" altLang="sr-Latn-RS" dirty="0"/>
              <a:t> </a:t>
            </a:r>
            <a:r>
              <a:rPr lang="it-IT" altLang="sr-Latn-RS" dirty="0" err="1"/>
              <a:t>posao</a:t>
            </a:r>
            <a:endParaRPr lang="pl-PL" altLang="sr-Latn-RS" dirty="0"/>
          </a:p>
          <a:p>
            <a:pPr lvl="1"/>
            <a:r>
              <a:rPr lang="pl-PL" altLang="sr-Latn-RS" dirty="0"/>
              <a:t>a) trait-pristup, po kome se ispituje da li test dobro meri crtu (jednu ili više) za koju se zna da utiče na odvijanje kriterijumske aktivnosti i</a:t>
            </a:r>
          </a:p>
          <a:p>
            <a:pPr lvl="1"/>
            <a:r>
              <a:rPr lang="pl-PL" altLang="sr-Latn-RS" dirty="0"/>
              <a:t>b) job-pristup po kome se od testa traži da maksimalno oponaša situaciju u kojoj se odvija kriterijumska aktivnost (bez pozivanja na bilo koju određenu osobinu ispitanika)</a:t>
            </a:r>
            <a:endParaRPr lang="en-US" altLang="sr-Latn-R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52E2F92-A7A5-4DD5-B5D3-CA4674E13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altLang="sr-Latn-RS" dirty="0" err="1"/>
              <a:t>Vrste</a:t>
            </a:r>
            <a:r>
              <a:rPr lang="es-ES" altLang="sr-Latn-RS" dirty="0"/>
              <a:t> </a:t>
            </a:r>
            <a:r>
              <a:rPr lang="es-ES" altLang="sr-Latn-RS" dirty="0" err="1"/>
              <a:t>kriterijuma</a:t>
            </a:r>
            <a:endParaRPr lang="en-US" altLang="sr-Latn-RS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7E2FE3D-7AF6-4941-BD0B-D3ED5CC0D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 lnSpcReduction="10000"/>
          </a:bodyPr>
          <a:lstStyle/>
          <a:p>
            <a:r>
              <a:rPr lang="es-ES" altLang="sr-Latn-RS" dirty="0"/>
              <a:t>Po </a:t>
            </a:r>
            <a:r>
              <a:rPr lang="es-ES" altLang="sr-Latn-RS" dirty="0" err="1"/>
              <a:t>stepenu</a:t>
            </a:r>
            <a:r>
              <a:rPr lang="es-ES" altLang="sr-Latn-RS" dirty="0"/>
              <a:t> </a:t>
            </a:r>
            <a:r>
              <a:rPr lang="es-ES" altLang="sr-Latn-RS" dirty="0" err="1"/>
              <a:t>sličnosti</a:t>
            </a:r>
            <a:r>
              <a:rPr lang="es-ES" altLang="sr-Latn-RS" dirty="0"/>
              <a:t> </a:t>
            </a:r>
            <a:r>
              <a:rPr lang="es-ES" altLang="sr-Latn-RS" dirty="0" err="1"/>
              <a:t>ili</a:t>
            </a:r>
            <a:r>
              <a:rPr lang="es-ES" altLang="sr-Latn-RS" dirty="0"/>
              <a:t> </a:t>
            </a:r>
            <a:r>
              <a:rPr lang="es-ES" altLang="sr-Latn-RS" dirty="0" err="1"/>
              <a:t>neposredne</a:t>
            </a:r>
            <a:r>
              <a:rPr lang="es-ES" altLang="sr-Latn-RS" dirty="0"/>
              <a:t> </a:t>
            </a:r>
            <a:r>
              <a:rPr lang="es-ES" altLang="sr-Latn-RS" dirty="0" err="1"/>
              <a:t>povezanosti</a:t>
            </a:r>
            <a:r>
              <a:rPr lang="es-ES" altLang="sr-Latn-RS" dirty="0"/>
              <a:t> s </a:t>
            </a:r>
            <a:r>
              <a:rPr lang="es-ES" altLang="sr-Latn-RS" dirty="0" err="1"/>
              <a:t>poslom</a:t>
            </a:r>
            <a:r>
              <a:rPr lang="es-ES" altLang="sr-Latn-RS" dirty="0"/>
              <a:t> </a:t>
            </a:r>
            <a:r>
              <a:rPr lang="es-ES" altLang="sr-Latn-RS" dirty="0" err="1"/>
              <a:t>ili</a:t>
            </a:r>
            <a:r>
              <a:rPr lang="es-ES" altLang="sr-Latn-RS" dirty="0"/>
              <a:t> </a:t>
            </a:r>
            <a:r>
              <a:rPr lang="es-ES" altLang="sr-Latn-RS" dirty="0" err="1"/>
              <a:t>aktivnošću</a:t>
            </a:r>
            <a:r>
              <a:rPr lang="es-ES" altLang="sr-Latn-RS" dirty="0"/>
              <a:t> </a:t>
            </a:r>
            <a:r>
              <a:rPr lang="es-ES" altLang="sr-Latn-RS" dirty="0" err="1"/>
              <a:t>koju</a:t>
            </a:r>
            <a:r>
              <a:rPr lang="es-ES" altLang="sr-Latn-RS" dirty="0"/>
              <a:t> </a:t>
            </a:r>
            <a:r>
              <a:rPr lang="es-ES" altLang="sr-Latn-RS" dirty="0" err="1"/>
              <a:t>predstavlju</a:t>
            </a:r>
            <a:r>
              <a:rPr lang="es-ES" altLang="sr-Latn-RS" dirty="0"/>
              <a:t> </a:t>
            </a:r>
            <a:r>
              <a:rPr lang="es-ES" altLang="sr-Latn-RS" dirty="0" err="1"/>
              <a:t>Bukvić</a:t>
            </a:r>
            <a:r>
              <a:rPr lang="es-ES" altLang="sr-Latn-RS" dirty="0"/>
              <a:t> (1996) </a:t>
            </a:r>
            <a:r>
              <a:rPr lang="es-ES" altLang="sr-Latn-RS" dirty="0" err="1"/>
              <a:t>navodi</a:t>
            </a:r>
            <a:r>
              <a:rPr lang="es-ES" altLang="sr-Latn-RS" dirty="0"/>
              <a:t> </a:t>
            </a:r>
            <a:r>
              <a:rPr lang="es-ES" altLang="sr-Latn-RS" dirty="0" err="1"/>
              <a:t>Torndajkovu</a:t>
            </a:r>
            <a:r>
              <a:rPr lang="es-ES" altLang="sr-Latn-RS" dirty="0"/>
              <a:t> </a:t>
            </a:r>
            <a:r>
              <a:rPr lang="es-ES" altLang="sr-Latn-RS" dirty="0" err="1"/>
              <a:t>podelu</a:t>
            </a:r>
            <a:r>
              <a:rPr lang="es-ES" altLang="sr-Latn-RS" dirty="0"/>
              <a:t> </a:t>
            </a:r>
            <a:r>
              <a:rPr lang="es-ES" altLang="sr-Latn-RS" dirty="0" err="1"/>
              <a:t>kriterijuma</a:t>
            </a:r>
            <a:r>
              <a:rPr lang="es-ES" altLang="sr-Latn-RS" dirty="0"/>
              <a:t> </a:t>
            </a:r>
            <a:r>
              <a:rPr lang="es-ES" altLang="sr-Latn-RS" dirty="0" err="1"/>
              <a:t>na</a:t>
            </a:r>
            <a:r>
              <a:rPr lang="es-ES" altLang="sr-Latn-RS" dirty="0"/>
              <a:t>: </a:t>
            </a:r>
            <a:r>
              <a:rPr lang="es-ES" altLang="sr-Latn-RS" dirty="0" err="1"/>
              <a:t>ultimativni</a:t>
            </a:r>
            <a:r>
              <a:rPr lang="es-ES" altLang="sr-Latn-RS" dirty="0"/>
              <a:t>, </a:t>
            </a:r>
            <a:r>
              <a:rPr lang="es-ES" altLang="sr-Latn-RS" dirty="0" err="1"/>
              <a:t>neposredni</a:t>
            </a:r>
            <a:r>
              <a:rPr lang="es-ES" altLang="sr-Latn-RS" dirty="0"/>
              <a:t> i </a:t>
            </a:r>
            <a:r>
              <a:rPr lang="es-ES" altLang="sr-Latn-RS" dirty="0" err="1"/>
              <a:t>posredni</a:t>
            </a:r>
            <a:endParaRPr lang="sr-Latn-CS" altLang="sr-Latn-RS" dirty="0"/>
          </a:p>
          <a:p>
            <a:r>
              <a:rPr lang="sr-Latn-CS" altLang="sr-Latn-RS" dirty="0"/>
              <a:t>Po vremenskoj udaljenosti: sinhroni i </a:t>
            </a:r>
            <a:r>
              <a:rPr lang="sr-Latn-CS" altLang="sr-Latn-RS" dirty="0" err="1"/>
              <a:t>dijahroni</a:t>
            </a:r>
            <a:endParaRPr lang="es-ES" altLang="sr-Latn-RS" dirty="0"/>
          </a:p>
          <a:p>
            <a:r>
              <a:rPr lang="es-ES" altLang="sr-Latn-RS" dirty="0"/>
              <a:t>Po </a:t>
            </a:r>
            <a:r>
              <a:rPr lang="es-ES" altLang="sr-Latn-RS" dirty="0" err="1"/>
              <a:t>stepenu</a:t>
            </a:r>
            <a:r>
              <a:rPr lang="es-ES" altLang="sr-Latn-RS" dirty="0"/>
              <a:t> </a:t>
            </a:r>
            <a:r>
              <a:rPr lang="es-ES" altLang="sr-Latn-RS" dirty="0" err="1"/>
              <a:t>opštosti</a:t>
            </a:r>
            <a:r>
              <a:rPr lang="es-ES" altLang="sr-Latn-RS" dirty="0"/>
              <a:t>:</a:t>
            </a:r>
            <a:r>
              <a:rPr lang="sr-Latn-CS" altLang="sr-Latn-RS" dirty="0"/>
              <a:t> </a:t>
            </a:r>
            <a:r>
              <a:rPr lang="it-IT" altLang="sr-Latn-RS" dirty="0" err="1"/>
              <a:t>specifični</a:t>
            </a:r>
            <a:r>
              <a:rPr lang="it-IT" altLang="sr-Latn-RS" dirty="0"/>
              <a:t> </a:t>
            </a:r>
            <a:r>
              <a:rPr lang="it-IT" altLang="sr-Latn-RS" dirty="0" err="1"/>
              <a:t>kriterijumi</a:t>
            </a:r>
            <a:r>
              <a:rPr lang="sr-Latn-CS" altLang="sr-Latn-RS" dirty="0"/>
              <a:t> i o</a:t>
            </a:r>
            <a:r>
              <a:rPr lang="pl-PL" altLang="sr-Latn-RS" dirty="0"/>
              <a:t>pšti kriterijumi</a:t>
            </a:r>
          </a:p>
          <a:p>
            <a:r>
              <a:rPr lang="pl-PL" altLang="sr-Latn-RS" dirty="0"/>
              <a:t>Spector (1996 prema Fajgelj) razlikuje teorijski i stvarni kriterijum (teorijski - nastavnik dobro prenosi znanje učenicima, stvarni - ocene učenika na testu postignuća)</a:t>
            </a:r>
          </a:p>
          <a:p>
            <a:r>
              <a:rPr lang="pl-PL" altLang="sr-Latn-RS" dirty="0"/>
              <a:t>Momirović (Krković, Momirović i Petz, 1966) razlikuje jednodimenzionalne i višedimenzionalne kriterijume (kompozitni kriterijumi Nunnally i Bernstein, 1994) i uređene i neuređene kriterijume</a:t>
            </a:r>
            <a:endParaRPr lang="en-US" alt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3199</TotalTime>
  <Words>2473</Words>
  <Application>Microsoft Office PowerPoint</Application>
  <PresentationFormat>On-screen Show (4:3)</PresentationFormat>
  <Paragraphs>468</Paragraphs>
  <Slides>59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Calibri Light</vt:lpstr>
      <vt:lpstr>Times New Roman</vt:lpstr>
      <vt:lpstr>Retrospect</vt:lpstr>
      <vt:lpstr>UPOTREBA TESTOVA U SELEKCIJI</vt:lpstr>
      <vt:lpstr>Podsećanje – vrste valjanosti</vt:lpstr>
      <vt:lpstr>Selekcija</vt:lpstr>
      <vt:lpstr>Selekcija</vt:lpstr>
      <vt:lpstr>Selekcija – primeri</vt:lpstr>
      <vt:lpstr>Selekcija i valjanost</vt:lpstr>
      <vt:lpstr>Selekcija i valjanost</vt:lpstr>
      <vt:lpstr>Selekcija i valjanost</vt:lpstr>
      <vt:lpstr>Vrste kriterijuma</vt:lpstr>
      <vt:lpstr>Kvalitet kriterijuma</vt:lpstr>
      <vt:lpstr>(Ne)pouzdanost kriterijuma</vt:lpstr>
      <vt:lpstr>(Ne)pouzdanost kriterijuma</vt:lpstr>
      <vt:lpstr>(Ne)pouzdanost kriterijuma</vt:lpstr>
      <vt:lpstr>(Ne)pouzdanost kriterijuma</vt:lpstr>
      <vt:lpstr>Selekcionisan uzorak</vt:lpstr>
      <vt:lpstr>Analiza radnog mesta</vt:lpstr>
      <vt:lpstr>Analiza radnog mesta</vt:lpstr>
      <vt:lpstr>Taksonomija poslova</vt:lpstr>
      <vt:lpstr>Taksonomija poslova</vt:lpstr>
      <vt:lpstr>Izbor testova</vt:lpstr>
      <vt:lpstr>Izbor testova</vt:lpstr>
      <vt:lpstr>Selekcija</vt:lpstr>
      <vt:lpstr>Selekcioni dijagram</vt:lpstr>
      <vt:lpstr>Selekcioni dijagram</vt:lpstr>
      <vt:lpstr>Selekcioni dijagram</vt:lpstr>
      <vt:lpstr>Selekcioni dijagram</vt:lpstr>
      <vt:lpstr>Selekcioni dijagram</vt:lpstr>
      <vt:lpstr>Base rate</vt:lpstr>
      <vt:lpstr>Base rate</vt:lpstr>
      <vt:lpstr>Base rate</vt:lpstr>
      <vt:lpstr>Strogost selekcije</vt:lpstr>
      <vt:lpstr>Strogost selekcije</vt:lpstr>
      <vt:lpstr>Strogost selekcije</vt:lpstr>
      <vt:lpstr>Hit rate</vt:lpstr>
      <vt:lpstr>False positive</vt:lpstr>
      <vt:lpstr>False negative</vt:lpstr>
      <vt:lpstr>Miss rate</vt:lpstr>
      <vt:lpstr>Koeficijent valjanosti</vt:lpstr>
      <vt:lpstr>Koeficijent valjanosti</vt:lpstr>
      <vt:lpstr>Koeficijent valjanosti</vt:lpstr>
      <vt:lpstr>Selekcioni količnik</vt:lpstr>
      <vt:lpstr>Selekcioni količnik</vt:lpstr>
      <vt:lpstr>Uspešnost selekcije</vt:lpstr>
      <vt:lpstr>Prelomni skor</vt:lpstr>
      <vt:lpstr>Prelomni skor</vt:lpstr>
      <vt:lpstr>Selekcija baterijom testova</vt:lpstr>
      <vt:lpstr>Studije valjanosti</vt:lpstr>
      <vt:lpstr>PowerPoint Presentation</vt:lpstr>
      <vt:lpstr>PowerPoint Presentation</vt:lpstr>
      <vt:lpstr>PowerPoint Presentation</vt:lpstr>
      <vt:lpstr>Morgeson,  Campion,  Dipboye, Hollenbeck,  Murphy, Schmitt (2007)</vt:lpstr>
      <vt:lpstr>PowerPoint Presentation</vt:lpstr>
      <vt:lpstr>PowerPoint Presentation</vt:lpstr>
      <vt:lpstr>Selekcija u praksi</vt:lpstr>
      <vt:lpstr>PowerPoint Presentation</vt:lpstr>
      <vt:lpstr>PowerPoint Presentation</vt:lpstr>
      <vt:lpstr>Trenutno najviše u upotrebi</vt:lpstr>
      <vt:lpstr>Selekcija – zaključak</vt:lpstr>
      <vt:lpstr>Hvala na pažnji!</vt:lpstr>
    </vt:vector>
  </TitlesOfParts>
  <Company>IAN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Goran Opacic</dc:creator>
  <cp:lastModifiedBy>Danka Purić</cp:lastModifiedBy>
  <cp:revision>630</cp:revision>
  <dcterms:created xsi:type="dcterms:W3CDTF">2005-12-13T22:05:58Z</dcterms:created>
  <dcterms:modified xsi:type="dcterms:W3CDTF">2024-04-08T22:34:04Z</dcterms:modified>
</cp:coreProperties>
</file>