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9" r:id="rId3"/>
    <p:sldId id="261" r:id="rId4"/>
    <p:sldId id="262" r:id="rId5"/>
    <p:sldId id="264" r:id="rId6"/>
    <p:sldId id="263" r:id="rId7"/>
    <p:sldId id="266" r:id="rId8"/>
    <p:sldId id="267" r:id="rId9"/>
    <p:sldId id="265" r:id="rId10"/>
    <p:sldId id="268" r:id="rId11"/>
    <p:sldId id="269" r:id="rId12"/>
    <p:sldId id="271" r:id="rId13"/>
    <p:sldId id="270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ja Cucuz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4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192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8192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8192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192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8192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8192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8192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8193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8193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8193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8193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8193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8193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8193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193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193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CD87335-E962-4633-9FC5-F625CDCE1AD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19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819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636A5B-6F99-45C3-A2BD-6E2EC483AE6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77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F81BAA-4C92-4A5F-94C5-85C5DE0A736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090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BB11FB3-A4D9-409D-86B6-14CF289803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57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ED52A5-66D3-4F12-A176-8075371474B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08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E4E0C2-DBE5-4225-861A-999538BE021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65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5787E-21CA-4F8E-BCF0-18AB953A7A3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621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B9DA38-B58B-4735-A1BE-379081D6C34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77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31037A-957C-4BAA-AB2C-4F5F64324CF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90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AC89C9-EC0B-482C-A590-E04ED86F0DD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21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F5876D-1124-4E73-B60C-C0441812EF6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089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E32001-DFF0-4440-B573-F2E216C303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63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 alt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E259133F-7985-4AB3-8EF8-153FFFCDC784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809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09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809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809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809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809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809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809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809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809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809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09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09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9113" y="1828800"/>
            <a:ext cx="5932487" cy="2209800"/>
          </a:xfrm>
        </p:spPr>
        <p:txBody>
          <a:bodyPr/>
          <a:lstStyle/>
          <a:p>
            <a:r>
              <a:rPr lang="sr-Latn-RS" altLang="en-US" sz="6600" b="1" dirty="0" smtClean="0"/>
              <a:t>Makro RTT10G</a:t>
            </a:r>
            <a:endParaRPr lang="en-US" altLang="en-US" sz="66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altLang="en-US" b="1" dirty="0"/>
              <a:t>  </a:t>
            </a:r>
            <a:r>
              <a:rPr lang="en-US" altLang="en-US" b="1" dirty="0"/>
              <a:t>SPSS </a:t>
            </a:r>
            <a:r>
              <a:rPr lang="en-US" altLang="en-US" b="1" dirty="0" err="1"/>
              <a:t>vodi</a:t>
            </a:r>
            <a:r>
              <a:rPr lang="sr-Latn-CS" altLang="en-US" b="1" dirty="0"/>
              <a:t>č kroz vežbe</a:t>
            </a:r>
            <a:endParaRPr lang="en-US" alt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Drugi red komandi = aktiviranje makroa</a:t>
            </a:r>
          </a:p>
          <a:p>
            <a:r>
              <a:rPr lang="sr-Latn-RS" dirty="0" smtClean="0"/>
              <a:t>RTT10G</a:t>
            </a:r>
          </a:p>
          <a:p>
            <a:pPr lvl="1"/>
            <a:r>
              <a:rPr lang="sr-Latn-RS" dirty="0" smtClean="0"/>
              <a:t>Ovo je komanda kojom se aktivira makro da izvrši sve predefinisane analize na skupu varijabli</a:t>
            </a:r>
          </a:p>
        </p:txBody>
      </p:sp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5938586" cy="13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8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16152"/>
          </a:xfrm>
        </p:spPr>
        <p:txBody>
          <a:bodyPr/>
          <a:lstStyle/>
          <a:p>
            <a:r>
              <a:rPr lang="sr-Latn-RS" dirty="0" smtClean="0"/>
              <a:t>Drugi red komandi = aktiviranje makroa</a:t>
            </a:r>
          </a:p>
          <a:p>
            <a:r>
              <a:rPr lang="sr-Latn-RS" dirty="0" smtClean="0"/>
              <a:t>VARS = uprs1a to uprs67a</a:t>
            </a:r>
          </a:p>
          <a:p>
            <a:pPr lvl="1"/>
            <a:r>
              <a:rPr lang="sr-Latn-RS" dirty="0" smtClean="0"/>
              <a:t>Komandom VARS se definiše skup varijabli (variables) na kojima treba izvršiti analize</a:t>
            </a:r>
          </a:p>
          <a:p>
            <a:pPr lvl="1"/>
            <a:r>
              <a:rPr lang="sr-Latn-RS" dirty="0" smtClean="0"/>
              <a:t>Naravno, varijable koje uključujete u analizu zavise od konkretnog fajla sa podacima na kom radite analizu (promenljivi deo sinatkse)</a:t>
            </a:r>
          </a:p>
          <a:p>
            <a:pPr lvl="1"/>
            <a:r>
              <a:rPr lang="sr-Latn-RS" dirty="0" smtClean="0"/>
              <a:t>Pazite da upišete </a:t>
            </a:r>
            <a:r>
              <a:rPr lang="sr-Latn-RS" i="1" dirty="0" smtClean="0"/>
              <a:t>imena</a:t>
            </a:r>
            <a:r>
              <a:rPr lang="sr-Latn-RS" dirty="0" smtClean="0"/>
              <a:t> varijabli, ne njihove label-e!</a:t>
            </a:r>
          </a:p>
        </p:txBody>
      </p:sp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5938586" cy="13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44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1584176"/>
          </a:xfrm>
        </p:spPr>
        <p:txBody>
          <a:bodyPr>
            <a:normAutofit/>
          </a:bodyPr>
          <a:lstStyle/>
          <a:p>
            <a:r>
              <a:rPr lang="sr-Latn-RS" dirty="0" smtClean="0"/>
              <a:t>U SPSS-u lako možete dodati varijable preko </a:t>
            </a:r>
            <a:r>
              <a:rPr lang="sr-Latn-RS" i="1" dirty="0" smtClean="0"/>
              <a:t>Utilities - Variables</a:t>
            </a:r>
            <a:endParaRPr lang="en-US" i="1" dirty="0"/>
          </a:p>
        </p:txBody>
      </p:sp>
      <p:pic>
        <p:nvPicPr>
          <p:cNvPr id="1280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100392" cy="334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3851920" y="1916832"/>
            <a:ext cx="100811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63888" y="2204864"/>
            <a:ext cx="360040" cy="482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Drugi red komandi = aktiviranje makroa</a:t>
            </a:r>
          </a:p>
          <a:p>
            <a:r>
              <a:rPr lang="sr-Latn-RS" dirty="0" smtClean="0"/>
              <a:t>Na kraj reda obavezno stavite tačku! To je znak za SPSS da je komanda završena (bez toga se ona neće izvršiti)</a:t>
            </a:r>
            <a:endParaRPr lang="sr-Latn-RS" dirty="0" smtClean="0"/>
          </a:p>
        </p:txBody>
      </p:sp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5938586" cy="13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93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još treba znati?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SPSS sintaksa nije osetljiva na mala / VELIKA slova, to možete pisati kako želite</a:t>
            </a:r>
          </a:p>
          <a:p>
            <a:r>
              <a:rPr lang="sr-Latn-RS" dirty="0" smtClean="0"/>
              <a:t>Sintaksa je veoma osetljiva na sve interpunkcijske znakove i ako propustite jednu tačku ili pogrešno napišete apostrof – makro neće raditi!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1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Ako vam SPSS prijavljuje grešku...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Pažljivo pročitajte ispis – on će vam pomoći da uvidite u kom delu sintakse ste pogrešili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7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Ako vam SPSS prijavljuje grešku...</a:t>
            </a:r>
            <a:endParaRPr lang="en-US" dirty="0"/>
          </a:p>
        </p:txBody>
      </p:sp>
      <p:pic>
        <p:nvPicPr>
          <p:cNvPr id="129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73" y="1628800"/>
            <a:ext cx="8885455" cy="2397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4067944" y="2852936"/>
            <a:ext cx="194421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4509120"/>
            <a:ext cx="822960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sr-Latn-RS" kern="0" dirty="0" smtClean="0"/>
              <a:t>Pogrešno napisana lokacija makroa!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1437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1517873"/>
            <a:ext cx="8391525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Ako vam SPSS prijavljuje grešku...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915816" y="3861048"/>
            <a:ext cx="194421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5661248"/>
            <a:ext cx="822960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sr-Latn-RS" kern="0" dirty="0" smtClean="0"/>
              <a:t>Pogrešno napisano ime varijable!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1966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Ako radite na svojim podacima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1584176"/>
          </a:xfrm>
        </p:spPr>
        <p:txBody>
          <a:bodyPr>
            <a:normAutofit fontScale="70000" lnSpcReduction="20000"/>
          </a:bodyPr>
          <a:lstStyle/>
          <a:p>
            <a:r>
              <a:rPr lang="sr-Latn-RS" dirty="0" smtClean="0"/>
              <a:t>Proverite da li sve varijable imaju varijansu</a:t>
            </a:r>
          </a:p>
          <a:p>
            <a:r>
              <a:rPr lang="sr-Latn-RS" dirty="0" smtClean="0"/>
              <a:t>Varijable sa nultom varijansom (konstante) dovode do nevalidne matrice korelacija i makro se ne pokreće pravilno</a:t>
            </a:r>
          </a:p>
          <a:p>
            <a:r>
              <a:rPr lang="sr-Latn-RS" dirty="0" smtClean="0"/>
              <a:t>Ove varijable treba izbaciti</a:t>
            </a:r>
            <a:endParaRPr lang="en-US" dirty="0"/>
          </a:p>
        </p:txBody>
      </p:sp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80096"/>
            <a:ext cx="5616624" cy="349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75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Ako radite na svojim podacima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1451296"/>
          </a:xfrm>
        </p:spPr>
        <p:txBody>
          <a:bodyPr>
            <a:normAutofit fontScale="62500" lnSpcReduction="20000"/>
          </a:bodyPr>
          <a:lstStyle/>
          <a:p>
            <a:r>
              <a:rPr lang="sr-Latn-RS" dirty="0" smtClean="0"/>
              <a:t>Proverite da li postoje parovi varijabli sa korelacijom 1 (redundantne varijable)</a:t>
            </a:r>
          </a:p>
          <a:p>
            <a:r>
              <a:rPr lang="sr-Latn-RS" dirty="0" smtClean="0"/>
              <a:t>Parovi redundantnih varijabli dovode do nevalidne matrice korelacija i makro se ne pokreće pravilno</a:t>
            </a:r>
          </a:p>
          <a:p>
            <a:r>
              <a:rPr lang="sr-Latn-RS" dirty="0" smtClean="0"/>
              <a:t>Treba obrisati jednu od dve (identične) stavke</a:t>
            </a:r>
            <a:endParaRPr lang="en-US" dirty="0"/>
          </a:p>
        </p:txBody>
      </p:sp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80096"/>
            <a:ext cx="5616624" cy="349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648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Zada</a:t>
            </a:r>
            <a:r>
              <a:rPr lang="sr-Latn-RS" altLang="en-US" dirty="0" smtClean="0"/>
              <a:t>ci</a:t>
            </a:r>
            <a:r>
              <a:rPr lang="en-US" altLang="en-US" dirty="0" smtClean="0"/>
              <a:t> 1</a:t>
            </a:r>
            <a:r>
              <a:rPr lang="sr-Latn-RS" altLang="en-US" dirty="0" smtClean="0"/>
              <a:t>-10</a:t>
            </a:r>
            <a:endParaRPr lang="en-US" alt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sr-Latn-RS" altLang="en-US" dirty="0" smtClean="0"/>
              <a:t>Potrebno je pokrenuti makro koristeći sintaksne komande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908720"/>
            <a:ext cx="3456632" cy="2088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RS" altLang="en-US" sz="2400" dirty="0" smtClean="0"/>
              <a:t>Otvorite novi sintaksni prozor u kome ćete upisati komande za pozivanje makroa</a:t>
            </a:r>
            <a:endParaRPr lang="sr-Latn-CS" altLang="en-US" sz="2400" dirty="0"/>
          </a:p>
          <a:p>
            <a:pPr>
              <a:lnSpc>
                <a:spcPct val="90000"/>
              </a:lnSpc>
            </a:pPr>
            <a:endParaRPr lang="en-US" altLang="en-US" sz="2400" i="1" dirty="0"/>
          </a:p>
        </p:txBody>
      </p:sp>
      <p:pic>
        <p:nvPicPr>
          <p:cNvPr id="90128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76399"/>
            <a:ext cx="383857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29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6833022" cy="384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1224136"/>
          </a:xfrm>
        </p:spPr>
        <p:txBody>
          <a:bodyPr/>
          <a:lstStyle/>
          <a:p>
            <a:r>
              <a:rPr lang="sr-Latn-RS" dirty="0" smtClean="0"/>
              <a:t>U sintaksni prozor upišite komande za pozivanje i aktiviranje makroa</a:t>
            </a:r>
            <a:endParaRPr lang="en-US" dirty="0"/>
          </a:p>
        </p:txBody>
      </p:sp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88" y="1916832"/>
            <a:ext cx="8388424" cy="478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96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Prvi red komandi = pozivanje makroa</a:t>
            </a:r>
          </a:p>
          <a:p>
            <a:r>
              <a:rPr lang="sr-Latn-RS" dirty="0" smtClean="0"/>
              <a:t>Include</a:t>
            </a:r>
          </a:p>
          <a:p>
            <a:pPr lvl="1"/>
            <a:r>
              <a:rPr lang="sr-Latn-RS" dirty="0" smtClean="0"/>
              <a:t>Ovo je komanda za pozivanje</a:t>
            </a:r>
          </a:p>
          <a:p>
            <a:pPr lvl="1"/>
            <a:r>
              <a:rPr lang="sr-Latn-RS" dirty="0" smtClean="0"/>
              <a:t>Trebalo bi da bude </a:t>
            </a:r>
            <a:r>
              <a:rPr lang="sr-Latn-RS" dirty="0" smtClean="0">
                <a:solidFill>
                  <a:schemeClr val="accent5">
                    <a:lumMod val="25000"/>
                  </a:schemeClr>
                </a:solidFill>
              </a:rPr>
              <a:t>plave</a:t>
            </a:r>
            <a:r>
              <a:rPr lang="sr-Latn-RS" dirty="0" smtClean="0"/>
              <a:t> boje u sintaksnom prozoru</a:t>
            </a:r>
          </a:p>
        </p:txBody>
      </p:sp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5938586" cy="13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707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88160"/>
          </a:xfrm>
        </p:spPr>
        <p:txBody>
          <a:bodyPr>
            <a:normAutofit fontScale="85000" lnSpcReduction="20000"/>
          </a:bodyPr>
          <a:lstStyle/>
          <a:p>
            <a:r>
              <a:rPr lang="sr-Latn-RS" dirty="0" smtClean="0"/>
              <a:t>’D:\Danka\fax\PSME1\RTT10G.sps’.</a:t>
            </a:r>
          </a:p>
          <a:p>
            <a:pPr lvl="1"/>
            <a:r>
              <a:rPr lang="sr-Latn-RS" dirty="0" smtClean="0"/>
              <a:t>Ovo je lokacija na kojoj se fajl nalazi, odnosno putanja preko koje će SPSS naći makro</a:t>
            </a:r>
          </a:p>
          <a:p>
            <a:pPr lvl="1"/>
            <a:r>
              <a:rPr lang="sr-Latn-RS" dirty="0" smtClean="0"/>
              <a:t>Naravno, upišite lokaciju makroa na svom kompjuteru</a:t>
            </a:r>
          </a:p>
          <a:p>
            <a:pPr lvl="1"/>
            <a:r>
              <a:rPr lang="sr-Latn-RS" dirty="0" smtClean="0"/>
              <a:t>Na kraju putanje se mora nalaziti i ime makroa (onako kako se zove na vašem kompjuteru), sa ekstenzijom (RTT10G.sps)</a:t>
            </a:r>
          </a:p>
          <a:p>
            <a:pPr lvl="1"/>
            <a:r>
              <a:rPr lang="sr-Latn-RS" dirty="0" smtClean="0"/>
              <a:t>Ukoliko putanja sadrži srpska slova (šđžčć) ili ćirilicu – SPSS to neće umeti da pročita i makro neće raditi</a:t>
            </a:r>
          </a:p>
          <a:p>
            <a:pPr lvl="1"/>
            <a:r>
              <a:rPr lang="sr-Latn-RS" dirty="0" smtClean="0"/>
              <a:t>Lokaciju treba napisati između običnih apostrofa (</a:t>
            </a:r>
            <a:r>
              <a:rPr lang="sr-Latn-RS" dirty="0" smtClean="0">
                <a:solidFill>
                  <a:srgbClr val="00B050"/>
                </a:solidFill>
              </a:rPr>
              <a:t>’</a:t>
            </a:r>
            <a:r>
              <a:rPr lang="sr-Latn-RS" dirty="0" smtClean="0"/>
              <a:t>putanja</a:t>
            </a:r>
            <a:r>
              <a:rPr lang="sr-Latn-RS" dirty="0" smtClean="0">
                <a:solidFill>
                  <a:srgbClr val="00B050"/>
                </a:solidFill>
              </a:rPr>
              <a:t>’</a:t>
            </a:r>
            <a:r>
              <a:rPr lang="sr-Latn-RS" dirty="0" smtClean="0"/>
              <a:t> ne dvostrukih </a:t>
            </a:r>
            <a:r>
              <a:rPr lang="sr-Latn-RS" dirty="0" smtClean="0">
                <a:solidFill>
                  <a:srgbClr val="FF0000"/>
                </a:solidFill>
              </a:rPr>
              <a:t>„</a:t>
            </a:r>
            <a:r>
              <a:rPr lang="sr-Latn-RS" dirty="0" smtClean="0"/>
              <a:t>putanja</a:t>
            </a:r>
            <a:r>
              <a:rPr lang="sr-Latn-RS" dirty="0" smtClean="0">
                <a:solidFill>
                  <a:srgbClr val="FF0000"/>
                </a:solidFill>
              </a:rPr>
              <a:t>“</a:t>
            </a:r>
            <a:r>
              <a:rPr lang="sr-Latn-RS" dirty="0" smtClean="0"/>
              <a:t>)</a:t>
            </a:r>
          </a:p>
          <a:p>
            <a:pPr lvl="1"/>
            <a:r>
              <a:rPr lang="sr-Latn-RS" dirty="0" smtClean="0"/>
              <a:t>Ako ste dobro napisali putanju, ona bi trebalo da bude </a:t>
            </a:r>
            <a:r>
              <a:rPr lang="sr-Latn-RS" dirty="0" smtClean="0">
                <a:solidFill>
                  <a:srgbClr val="FFC000"/>
                </a:solidFill>
              </a:rPr>
              <a:t>narandžaste</a:t>
            </a:r>
            <a:r>
              <a:rPr lang="sr-Latn-RS" dirty="0" smtClean="0"/>
              <a:t> boje</a:t>
            </a:r>
          </a:p>
          <a:p>
            <a:pPr lvl="1"/>
            <a:endParaRPr lang="en-US" dirty="0"/>
          </a:p>
        </p:txBody>
      </p:sp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5938586" cy="13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31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1081"/>
            <a:ext cx="8748464" cy="256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1584176"/>
          </a:xfrm>
        </p:spPr>
        <p:txBody>
          <a:bodyPr>
            <a:normAutofit fontScale="92500"/>
          </a:bodyPr>
          <a:lstStyle/>
          <a:p>
            <a:r>
              <a:rPr lang="sr-Latn-RS" dirty="0" smtClean="0"/>
              <a:t>Ako koristite Windows Explorer, klikom na Address bar (u vrhu prozora) možete lako kopirati putanju do foldera gde se nalazi fajl</a:t>
            </a:r>
          </a:p>
          <a:p>
            <a:pPr lvl="1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1115616" y="2492896"/>
            <a:ext cx="288032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6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1584176"/>
          </a:xfrm>
        </p:spPr>
        <p:txBody>
          <a:bodyPr>
            <a:normAutofit fontScale="92500"/>
          </a:bodyPr>
          <a:lstStyle/>
          <a:p>
            <a:r>
              <a:rPr lang="sr-Latn-RS" dirty="0" smtClean="0"/>
              <a:t>Ako koristite Windows Explorer, klikom na Address bar (u vrhu prozora) možete lako kopirati putanju do foldera gde se nalazi fajl</a:t>
            </a:r>
          </a:p>
          <a:p>
            <a:pPr lvl="1"/>
            <a:endParaRPr lang="en-US" dirty="0"/>
          </a:p>
        </p:txBody>
      </p:sp>
      <p:pic>
        <p:nvPicPr>
          <p:cNvPr id="1269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73152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1475656" y="2420888"/>
            <a:ext cx="158417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98376" y="4365104"/>
            <a:ext cx="822960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sr-Latn-RS" kern="0" dirty="0" smtClean="0"/>
              <a:t>Ne zaboravite da u SPSS sintaksnom prozoru dopišete ime makroa i ekstenziju (na tekst iz Address bar-a treba dodati još \RTT10G.sps)</a:t>
            </a:r>
          </a:p>
          <a:p>
            <a:pPr lvl="1"/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3365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Prvi red komandi = pozivanje makroa</a:t>
            </a:r>
          </a:p>
          <a:p>
            <a:r>
              <a:rPr lang="sr-Latn-RS" dirty="0" smtClean="0"/>
              <a:t>Na kraj reda obavezno stavite tačku! To je znak za SPSS da je komanda završena (bez toga se ona neće izvršiti)</a:t>
            </a:r>
          </a:p>
        </p:txBody>
      </p:sp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5938586" cy="13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391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256</TotalTime>
  <Words>544</Words>
  <Application>Microsoft Office PowerPoint</Application>
  <PresentationFormat>On-screen Show (4:3)</PresentationFormat>
  <Paragraphs>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Arial Black</vt:lpstr>
      <vt:lpstr>Pixel</vt:lpstr>
      <vt:lpstr>Makro RTT10G</vt:lpstr>
      <vt:lpstr>Zadaci 1-10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Šta još treba znati?</vt:lpstr>
      <vt:lpstr>Ako vam SPSS prijavljuje grešku...</vt:lpstr>
      <vt:lpstr>Ako vam SPSS prijavljuje grešku...</vt:lpstr>
      <vt:lpstr>Ako vam SPSS prijavljuje grešku...</vt:lpstr>
      <vt:lpstr>Ako radite na svojim podacima</vt:lpstr>
      <vt:lpstr>Ako radite na svojim podacima</vt:lpstr>
    </vt:vector>
  </TitlesOfParts>
  <Company>Filozofski fakultet - Beograd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Objektivnost</dc:title>
  <dc:creator>Marija Cucuz</dc:creator>
  <cp:lastModifiedBy>Danka Purić</cp:lastModifiedBy>
  <cp:revision>97</cp:revision>
  <dcterms:created xsi:type="dcterms:W3CDTF">2007-11-03T14:43:31Z</dcterms:created>
  <dcterms:modified xsi:type="dcterms:W3CDTF">2014-11-22T14:46:00Z</dcterms:modified>
</cp:coreProperties>
</file>