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7" r:id="rId2"/>
    <p:sldId id="348" r:id="rId3"/>
    <p:sldId id="261" r:id="rId4"/>
    <p:sldId id="265" r:id="rId5"/>
    <p:sldId id="264" r:id="rId6"/>
    <p:sldId id="263" r:id="rId7"/>
    <p:sldId id="262" r:id="rId8"/>
    <p:sldId id="336" r:id="rId9"/>
    <p:sldId id="339" r:id="rId10"/>
    <p:sldId id="268" r:id="rId11"/>
    <p:sldId id="269" r:id="rId12"/>
    <p:sldId id="267" r:id="rId13"/>
    <p:sldId id="350" r:id="rId14"/>
    <p:sldId id="273" r:id="rId15"/>
    <p:sldId id="274" r:id="rId16"/>
    <p:sldId id="275" r:id="rId17"/>
    <p:sldId id="349" r:id="rId18"/>
    <p:sldId id="352" r:id="rId19"/>
    <p:sldId id="280" r:id="rId20"/>
    <p:sldId id="282" r:id="rId21"/>
    <p:sldId id="283" r:id="rId22"/>
    <p:sldId id="353" r:id="rId23"/>
    <p:sldId id="284" r:id="rId24"/>
    <p:sldId id="286" r:id="rId25"/>
    <p:sldId id="288" r:id="rId26"/>
    <p:sldId id="289" r:id="rId27"/>
    <p:sldId id="290" r:id="rId28"/>
    <p:sldId id="291" r:id="rId29"/>
    <p:sldId id="295" r:id="rId30"/>
    <p:sldId id="293" r:id="rId31"/>
    <p:sldId id="296" r:id="rId32"/>
    <p:sldId id="300" r:id="rId33"/>
    <p:sldId id="354" r:id="rId34"/>
    <p:sldId id="299" r:id="rId35"/>
    <p:sldId id="305" r:id="rId36"/>
    <p:sldId id="301" r:id="rId37"/>
    <p:sldId id="356" r:id="rId38"/>
    <p:sldId id="307" r:id="rId39"/>
    <p:sldId id="306" r:id="rId40"/>
    <p:sldId id="311" r:id="rId41"/>
    <p:sldId id="343" r:id="rId42"/>
    <p:sldId id="314" r:id="rId43"/>
    <p:sldId id="344" r:id="rId44"/>
    <p:sldId id="315" r:id="rId45"/>
    <p:sldId id="316" r:id="rId46"/>
    <p:sldId id="317" r:id="rId47"/>
    <p:sldId id="318" r:id="rId48"/>
    <p:sldId id="320" r:id="rId49"/>
    <p:sldId id="321" r:id="rId50"/>
    <p:sldId id="322" r:id="rId51"/>
    <p:sldId id="325" r:id="rId52"/>
    <p:sldId id="355" r:id="rId53"/>
    <p:sldId id="328" r:id="rId54"/>
    <p:sldId id="329" r:id="rId55"/>
    <p:sldId id="330" r:id="rId56"/>
    <p:sldId id="332" r:id="rId57"/>
    <p:sldId id="327" r:id="rId58"/>
    <p:sldId id="347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22958-5750-451F-8EF5-E78CAE4D7814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682BF-458B-403D-AD7B-BB0C4B5A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9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9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9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1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5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9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251E-8D34-462E-8CB1-158CA588274B}" type="datetimeFigureOut">
              <a:rPr lang="en-US" smtClean="0"/>
              <a:t>23-Oct-18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49D1C-C47A-44FD-9EAA-1E8AB030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7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Tipovi</a:t>
            </a:r>
            <a:r>
              <a:rPr lang="en-US" dirty="0" smtClean="0"/>
              <a:t> </a:t>
            </a:r>
            <a:r>
              <a:rPr lang="en-US" dirty="0" err="1" smtClean="0"/>
              <a:t>stavki</a:t>
            </a:r>
            <a:endParaRPr lang="en-US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Korak ka konstrukciji instrumenta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Primeri kognitivnih ajtema</a:t>
            </a:r>
            <a:endParaRPr lang="en-US"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_____  je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šeširu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kuća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 _____</a:t>
            </a:r>
          </a:p>
          <a:p>
            <a:pPr marL="0" indent="0">
              <a:buNone/>
            </a:pPr>
            <a:r>
              <a:rPr lang="en-US" dirty="0" smtClean="0"/>
              <a:t>		1. </a:t>
            </a:r>
            <a:r>
              <a:rPr lang="en-US" dirty="0" err="1" smtClean="0"/>
              <a:t>odelo</a:t>
            </a:r>
            <a:r>
              <a:rPr lang="en-US" dirty="0" smtClean="0"/>
              <a:t>	A. </a:t>
            </a:r>
            <a:r>
              <a:rPr lang="en-US" dirty="0" err="1" smtClean="0"/>
              <a:t>prozor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2. </a:t>
            </a:r>
            <a:r>
              <a:rPr lang="en-US" dirty="0" err="1" smtClean="0"/>
              <a:t>glava</a:t>
            </a:r>
            <a:r>
              <a:rPr lang="en-US" dirty="0" smtClean="0"/>
              <a:t>	B. </a:t>
            </a:r>
            <a:r>
              <a:rPr lang="en-US" dirty="0" err="1" smtClean="0"/>
              <a:t>vrt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3. </a:t>
            </a:r>
            <a:r>
              <a:rPr lang="en-US" dirty="0" err="1" smtClean="0"/>
              <a:t>čivilu</a:t>
            </a:r>
            <a:r>
              <a:rPr lang="sr-Latn-CS" dirty="0" smtClean="0"/>
              <a:t>k</a:t>
            </a:r>
            <a:r>
              <a:rPr lang="en-US" dirty="0" smtClean="0"/>
              <a:t>	C. </a:t>
            </a:r>
            <a:r>
              <a:rPr lang="en-US" dirty="0" err="1" smtClean="0"/>
              <a:t>krov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4. </a:t>
            </a:r>
            <a:r>
              <a:rPr lang="en-US" dirty="0" err="1" smtClean="0"/>
              <a:t>rupa</a:t>
            </a:r>
            <a:r>
              <a:rPr lang="en-US" dirty="0" smtClean="0"/>
              <a:t>	</a:t>
            </a:r>
            <a:r>
              <a:rPr lang="sr-Latn-RS" dirty="0"/>
              <a:t>	</a:t>
            </a:r>
            <a:r>
              <a:rPr lang="en-US" dirty="0" smtClean="0"/>
              <a:t>D. </a:t>
            </a:r>
            <a:r>
              <a:rPr lang="en-US" dirty="0" err="1" smtClean="0"/>
              <a:t>dimnjak</a:t>
            </a:r>
            <a:endParaRPr lang="en-US" dirty="0" smtClean="0"/>
          </a:p>
          <a:p>
            <a:pPr marL="0" indent="0">
              <a:buNone/>
            </a:pPr>
            <a:r>
              <a:rPr lang="sr-Latn-CS" dirty="0" smtClean="0"/>
              <a:t>JIRE : KIRE = FORA : 	KORE  KORA  LIRE  GORA  GIRE</a:t>
            </a:r>
          </a:p>
          <a:p>
            <a:pPr marL="0" indent="0">
              <a:buNone/>
            </a:pPr>
            <a:r>
              <a:rPr lang="en-US" dirty="0" smtClean="0"/>
              <a:t>pots stop     </a:t>
            </a:r>
            <a:r>
              <a:rPr lang="en-US" dirty="0" err="1" smtClean="0"/>
              <a:t>avum</a:t>
            </a:r>
            <a:r>
              <a:rPr lang="en-US" dirty="0" smtClean="0"/>
              <a:t> </a:t>
            </a:r>
            <a:r>
              <a:rPr lang="en-US" dirty="0" err="1" smtClean="0"/>
              <a:t>muva</a:t>
            </a:r>
            <a:r>
              <a:rPr lang="en-US" dirty="0" smtClean="0"/>
              <a:t>     </a:t>
            </a:r>
            <a:r>
              <a:rPr lang="en-US" dirty="0" err="1" smtClean="0"/>
              <a:t>acvo</a:t>
            </a:r>
            <a:r>
              <a:rPr lang="en-US" dirty="0" smtClean="0"/>
              <a:t> ________</a:t>
            </a:r>
            <a:endParaRPr lang="sr-Latn-CS" dirty="0" smtClean="0"/>
          </a:p>
          <a:p>
            <a:pPr marL="0" indent="0">
              <a:buNone/>
            </a:pPr>
            <a:r>
              <a:rPr lang="en-US" dirty="0" err="1" smtClean="0"/>
              <a:t>Sto</a:t>
            </a:r>
            <a:r>
              <a:rPr lang="en-US" dirty="0" smtClean="0"/>
              <a:t> puta </a:t>
            </a:r>
            <a:r>
              <a:rPr lang="en-US" dirty="0" err="1" smtClean="0"/>
              <a:t>meri</a:t>
            </a:r>
            <a:r>
              <a:rPr lang="en-US" dirty="0" smtClean="0"/>
              <a:t>, a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seci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a) Pre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nešto</a:t>
            </a:r>
            <a:r>
              <a:rPr lang="en-US" dirty="0" smtClean="0"/>
              <a:t> </a:t>
            </a:r>
            <a:r>
              <a:rPr lang="en-US" dirty="0" err="1" smtClean="0"/>
              <a:t>učiniš</a:t>
            </a:r>
            <a:r>
              <a:rPr lang="en-US" dirty="0" smtClean="0"/>
              <a:t>, dobro </a:t>
            </a:r>
            <a:r>
              <a:rPr lang="en-US" dirty="0" err="1" smtClean="0"/>
              <a:t>promisli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b)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hita</a:t>
            </a:r>
            <a:r>
              <a:rPr lang="en-US" dirty="0" smtClean="0"/>
              <a:t>, </a:t>
            </a:r>
            <a:r>
              <a:rPr lang="en-US" dirty="0" err="1" smtClean="0"/>
              <a:t>vrat</a:t>
            </a:r>
            <a:r>
              <a:rPr lang="en-US" dirty="0" smtClean="0"/>
              <a:t> </a:t>
            </a:r>
            <a:r>
              <a:rPr lang="en-US" dirty="0" err="1" smtClean="0"/>
              <a:t>lomi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c) </a:t>
            </a:r>
            <a:r>
              <a:rPr lang="en-US" dirty="0" err="1" smtClean="0"/>
              <a:t>Reč</a:t>
            </a:r>
            <a:r>
              <a:rPr lang="en-US" dirty="0" smtClean="0"/>
              <a:t> se </a:t>
            </a:r>
            <a:r>
              <a:rPr lang="en-US" dirty="0" err="1" smtClean="0"/>
              <a:t>meri</a:t>
            </a:r>
            <a:r>
              <a:rPr lang="en-US" dirty="0" smtClean="0"/>
              <a:t>, a ne </a:t>
            </a:r>
            <a:r>
              <a:rPr lang="en-US" dirty="0" err="1" smtClean="0"/>
              <a:t>broji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727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/>
              <a:t>Primeri kognitivnih ajtema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/>
              <a:t>Guilfordov ajtem za divergentnu produkciju</a:t>
            </a:r>
            <a:endParaRPr lang="sr-Latn-RS" dirty="0" smtClean="0"/>
          </a:p>
          <a:p>
            <a:r>
              <a:rPr lang="en-US" dirty="0" err="1" smtClean="0"/>
              <a:t>Navedite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sr-Latn-RS" dirty="0" smtClean="0"/>
              <a:t>načina na koji možete </a:t>
            </a:r>
            <a:r>
              <a:rPr lang="en-US" dirty="0" err="1" smtClean="0"/>
              <a:t>upotreb</a:t>
            </a:r>
            <a:r>
              <a:rPr lang="sr-Latn-RS" dirty="0" smtClean="0"/>
              <a:t>iti</a:t>
            </a:r>
            <a:r>
              <a:rPr lang="en-US" dirty="0" smtClean="0"/>
              <a:t> CIGL</a:t>
            </a:r>
            <a:r>
              <a:rPr lang="sr-Latn-RS" dirty="0" smtClean="0"/>
              <a:t>U</a:t>
            </a:r>
            <a:r>
              <a:rPr lang="en-US" dirty="0" smtClean="0"/>
              <a:t>).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rešavanje</a:t>
            </a:r>
            <a:r>
              <a:rPr lang="en-US" dirty="0" smtClean="0"/>
              <a:t> </a:t>
            </a:r>
            <a:r>
              <a:rPr lang="en-US" dirty="0" err="1" smtClean="0"/>
              <a:t>imate</a:t>
            </a:r>
            <a:r>
              <a:rPr lang="en-US" dirty="0" smtClean="0"/>
              <a:t> 2 </a:t>
            </a:r>
            <a:r>
              <a:rPr lang="en-US" dirty="0" err="1" smtClean="0"/>
              <a:t>minuta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580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Tipovi stavki</a:t>
            </a:r>
            <a:endParaRPr lang="en-US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Koja je osnovna podela stavki prema načinu odgovaranja?</a:t>
            </a:r>
          </a:p>
          <a:p>
            <a:r>
              <a:rPr lang="sr-Latn-CS" dirty="0" smtClean="0"/>
              <a:t>Stavke sa otvorenim odgovorima i stavke sa ponuđenim odgovorima.</a:t>
            </a:r>
          </a:p>
          <a:p>
            <a:pPr lvl="1"/>
            <a:r>
              <a:rPr lang="sr-Latn-CS" dirty="0" smtClean="0"/>
              <a:t>Stavke sa otvorenim odgovorima = </a:t>
            </a:r>
            <a:r>
              <a:rPr lang="pl-PL" dirty="0" smtClean="0"/>
              <a:t>stavke konstruisanog odgovora</a:t>
            </a:r>
            <a:endParaRPr lang="sr-Latn-CS" dirty="0" smtClean="0"/>
          </a:p>
          <a:p>
            <a:pPr lvl="1"/>
            <a:r>
              <a:rPr lang="sr-Latn-CS" dirty="0" smtClean="0"/>
              <a:t>Stavke sa ponuđenim odgovorima = </a:t>
            </a:r>
            <a:r>
              <a:rPr lang="pl-PL" dirty="0" smtClean="0"/>
              <a:t>stavke odabranog odgovora</a:t>
            </a:r>
          </a:p>
          <a:p>
            <a:pPr lvl="1"/>
            <a:r>
              <a:rPr lang="pl-PL" dirty="0" smtClean="0"/>
              <a:t>Postoje i još neki specijalni tipovi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06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Tipovi stavki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Latn-CS" dirty="0"/>
              <a:t>Stavke sa otvorenim </a:t>
            </a:r>
            <a:r>
              <a:rPr lang="sr-Latn-CS" dirty="0" smtClean="0"/>
              <a:t>/ konstruisanim odgovorima</a:t>
            </a:r>
            <a:r>
              <a:rPr lang="sr-Latn-CS" dirty="0"/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/>
              <a:t>Stavke sa </a:t>
            </a:r>
            <a:r>
              <a:rPr lang="sr-Latn-CS" dirty="0" smtClean="0"/>
              <a:t>dopunjavanjem / kompletiranjem</a:t>
            </a:r>
            <a:endParaRPr lang="sr-Latn-CS" dirty="0"/>
          </a:p>
          <a:p>
            <a:pPr marL="971550" lvl="1" indent="-514350">
              <a:buFont typeface="+mj-lt"/>
              <a:buAutoNum type="arabicPeriod"/>
            </a:pPr>
            <a:r>
              <a:rPr lang="sr-Latn-CS" dirty="0"/>
              <a:t>Stavke sa kratkim odgovorom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Esejske stavke</a:t>
            </a:r>
            <a:endParaRPr lang="sr-Latn-CS" dirty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Stavke sa ponuđenim odgovorima: 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Binarne / dihotomne stavke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Stavke višestrukog izbora </a:t>
            </a:r>
            <a:r>
              <a:rPr lang="sr-Latn-CS" dirty="0"/>
              <a:t>(</a:t>
            </a:r>
            <a:r>
              <a:rPr lang="sr-Latn-CS" dirty="0" smtClean="0"/>
              <a:t>sa jednim tačnim odgovorom, sa više tačnih odgovora, stavke sparivanja)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sr-Latn-RS" dirty="0" smtClean="0"/>
              <a:t>Stavke sa uređenim kategorijama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43343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1.1. Stavke sa kompletiranjem</a:t>
            </a:r>
            <a:endParaRPr lang="en-US" dirty="0" smtClean="0"/>
          </a:p>
        </p:txBody>
      </p:sp>
      <p:sp>
        <p:nvSpPr>
          <p:cNvPr id="1208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Primer:</a:t>
            </a:r>
          </a:p>
          <a:p>
            <a:pPr>
              <a:buFontTx/>
              <a:buNone/>
            </a:pPr>
            <a:r>
              <a:rPr lang="sr-Latn-CS" i="1" dirty="0" smtClean="0"/>
              <a:t>Glavni grad Japana je _________</a:t>
            </a:r>
          </a:p>
          <a:p>
            <a:r>
              <a:rPr lang="sr-Latn-CS" dirty="0" smtClean="0"/>
              <a:t>Linija može biti i na početku ili u sredini rečenice</a:t>
            </a:r>
          </a:p>
        </p:txBody>
      </p:sp>
    </p:spTree>
    <p:extLst>
      <p:ext uri="{BB962C8B-B14F-4D97-AF65-F5344CB8AC3E}">
        <p14:creationId xmlns:p14="http://schemas.microsoft.com/office/powerpoint/2010/main" val="583268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1.2. Stavke sa kratkim odgovorima</a:t>
            </a:r>
            <a:endParaRPr lang="en-US" dirty="0" smtClean="0"/>
          </a:p>
        </p:txBody>
      </p:sp>
      <p:sp>
        <p:nvSpPr>
          <p:cNvPr id="1218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dirty="0" smtClean="0"/>
              <a:t>Sastoji se od pitanja koje zahteva kratak odgovor:</a:t>
            </a:r>
          </a:p>
          <a:p>
            <a:pPr lvl="1">
              <a:lnSpc>
                <a:spcPct val="90000"/>
              </a:lnSpc>
            </a:pPr>
            <a:r>
              <a:rPr lang="sr-Latn-CS" dirty="0" smtClean="0"/>
              <a:t>Stručni izraz</a:t>
            </a:r>
          </a:p>
          <a:p>
            <a:pPr lvl="1">
              <a:lnSpc>
                <a:spcPct val="90000"/>
              </a:lnSpc>
            </a:pPr>
            <a:r>
              <a:rPr lang="sr-Latn-CS" dirty="0" smtClean="0"/>
              <a:t>Frazu</a:t>
            </a:r>
          </a:p>
          <a:p>
            <a:pPr lvl="1">
              <a:lnSpc>
                <a:spcPct val="90000"/>
              </a:lnSpc>
            </a:pPr>
            <a:r>
              <a:rPr lang="sr-Latn-CS" dirty="0" smtClean="0"/>
              <a:t>Rečenicu</a:t>
            </a:r>
          </a:p>
          <a:p>
            <a:pPr lvl="1">
              <a:lnSpc>
                <a:spcPct val="90000"/>
              </a:lnSpc>
            </a:pPr>
            <a:r>
              <a:rPr lang="sr-Latn-CS" dirty="0" smtClean="0"/>
              <a:t>Pasus</a:t>
            </a:r>
          </a:p>
          <a:p>
            <a:pPr>
              <a:lnSpc>
                <a:spcPct val="90000"/>
              </a:lnSpc>
            </a:pPr>
            <a:r>
              <a:rPr lang="sr-Latn-RS" dirty="0" smtClean="0"/>
              <a:t>Koje evropske države imaju kvadratnu zastavu?</a:t>
            </a:r>
            <a:r>
              <a:rPr lang="sr-Latn-RS" dirty="0"/>
              <a:t> </a:t>
            </a:r>
            <a:r>
              <a:rPr lang="sr-Latn-RS" dirty="0" smtClean="0"/>
              <a:t>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12059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1.3. Esejska pitanja</a:t>
            </a:r>
            <a:endParaRPr lang="en-US" dirty="0" smtClean="0"/>
          </a:p>
        </p:txBody>
      </p:sp>
      <p:sp>
        <p:nvSpPr>
          <p:cNvPr id="12288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sz="2800" dirty="0" smtClean="0"/>
              <a:t>Stavke sa proširenim odgovorom</a:t>
            </a:r>
          </a:p>
          <a:p>
            <a:r>
              <a:rPr lang="sr-Latn-CS" sz="2800" dirty="0" smtClean="0"/>
              <a:t>Što je odgovor duži:</a:t>
            </a:r>
          </a:p>
          <a:p>
            <a:pPr lvl="1"/>
            <a:r>
              <a:rPr lang="sr-Latn-CS" sz="2400" dirty="0" smtClean="0"/>
              <a:t>Teže ga je objektivno oceniti</a:t>
            </a:r>
          </a:p>
          <a:p>
            <a:pPr lvl="1"/>
            <a:r>
              <a:rPr lang="sr-Latn-CS" sz="2400" dirty="0" smtClean="0"/>
              <a:t>Nepogodniji je za veće grupe</a:t>
            </a:r>
          </a:p>
          <a:p>
            <a:r>
              <a:rPr lang="sr-Latn-CS" sz="2800" dirty="0" smtClean="0"/>
              <a:t>Dužina zavisi i od namene, predmeta merenja, osobina ispitanika</a:t>
            </a:r>
          </a:p>
          <a:p>
            <a:r>
              <a:rPr lang="sr-Latn-CS" sz="2800" dirty="0" smtClean="0"/>
              <a:t>Dovoljno je pola strane do jedne strane</a:t>
            </a:r>
          </a:p>
          <a:p>
            <a:r>
              <a:rPr lang="sr-Latn-CS" sz="2800" dirty="0" smtClean="0"/>
              <a:t>Najbolje je ako se zahteva komparacija, ocena i lično mišljenje ispitanika o nekoj kontroverzi, problemu</a:t>
            </a:r>
            <a:endParaRPr lang="sr-Latn-CS" sz="2800" dirty="0"/>
          </a:p>
          <a:p>
            <a:r>
              <a:rPr lang="sr-Latn-CS" sz="2800" dirty="0" smtClean="0"/>
              <a:t>Uključiti više ocenjivača zbog objektivnosti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59156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1. Stavke sa otvorenim odgovorima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Saveti za konstrukciju:</a:t>
            </a:r>
          </a:p>
          <a:p>
            <a:pPr lvl="1"/>
            <a:r>
              <a:rPr lang="hr-HR" dirty="0" smtClean="0"/>
              <a:t>Konstruisati </a:t>
            </a:r>
            <a:r>
              <a:rPr lang="hr-HR" dirty="0"/>
              <a:t>stavku tako da odgovor </a:t>
            </a:r>
            <a:r>
              <a:rPr lang="hr-HR" dirty="0" smtClean="0"/>
              <a:t>bude </a:t>
            </a:r>
            <a:r>
              <a:rPr lang="hr-HR" dirty="0"/>
              <a:t>sažet i preciznan</a:t>
            </a:r>
          </a:p>
          <a:p>
            <a:pPr lvl="1"/>
            <a:r>
              <a:rPr lang="hr-HR" dirty="0"/>
              <a:t>Izbegavati preopšta ili preuska pitanja</a:t>
            </a:r>
          </a:p>
          <a:p>
            <a:pPr lvl="1"/>
            <a:r>
              <a:rPr lang="hr-HR" dirty="0"/>
              <a:t>Definisati kriterijume za bodovanje (predvideti što više odgovora koji će se priznavati kao tačni</a:t>
            </a:r>
            <a:r>
              <a:rPr lang="hr-HR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sr-Latn-CS" dirty="0"/>
              <a:t>Dužina linije sugeriše koliko dug odgovor se očekuje</a:t>
            </a:r>
          </a:p>
          <a:p>
            <a:pPr lvl="2"/>
            <a:r>
              <a:rPr lang="hr-HR" dirty="0"/>
              <a:t>Ostavite dovoljno praznog prostora</a:t>
            </a:r>
          </a:p>
          <a:p>
            <a:pPr lvl="2"/>
            <a:r>
              <a:rPr lang="hr-HR" dirty="0"/>
              <a:t>Istovremeno ograničite prostor tako da forsirate "sažetost"</a:t>
            </a:r>
            <a:endParaRPr lang="en-US" dirty="0"/>
          </a:p>
          <a:p>
            <a:pPr lvl="2"/>
            <a:r>
              <a:rPr lang="hr-HR" dirty="0"/>
              <a:t>Nije dobro da se iz dužine može naslutiti odgovor, ako je moguće napravite da sve linije budu jednake dužine</a:t>
            </a:r>
            <a:endParaRPr lang="en-US" dirty="0"/>
          </a:p>
          <a:p>
            <a:pPr lvl="1"/>
            <a:r>
              <a:rPr lang="hr-HR" dirty="0"/>
              <a:t>Bolje je da praznine stoje na kraju nepotpunih </a:t>
            </a:r>
            <a:r>
              <a:rPr lang="hr-HR" dirty="0" smtClean="0"/>
              <a:t>izjava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Tipovi stavki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Latn-CS" dirty="0"/>
              <a:t>Stavke sa otvorenim </a:t>
            </a:r>
            <a:r>
              <a:rPr lang="sr-Latn-CS" dirty="0" smtClean="0"/>
              <a:t>/ konstruisanim odgovorima</a:t>
            </a:r>
            <a:r>
              <a:rPr lang="sr-Latn-CS" dirty="0"/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/>
              <a:t>Stavke sa </a:t>
            </a:r>
            <a:r>
              <a:rPr lang="sr-Latn-CS" dirty="0" smtClean="0"/>
              <a:t>dopunjavanjem / kompletiranjem</a:t>
            </a:r>
            <a:endParaRPr lang="sr-Latn-CS" dirty="0"/>
          </a:p>
          <a:p>
            <a:pPr marL="971550" lvl="1" indent="-514350">
              <a:buFont typeface="+mj-lt"/>
              <a:buAutoNum type="arabicPeriod"/>
            </a:pPr>
            <a:r>
              <a:rPr lang="sr-Latn-CS" dirty="0"/>
              <a:t>Stavke sa kratkim odgovorom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Esejske stavke</a:t>
            </a:r>
            <a:endParaRPr lang="sr-Latn-CS" dirty="0"/>
          </a:p>
          <a:p>
            <a:pPr marL="514350" indent="-514350">
              <a:buFont typeface="+mj-lt"/>
              <a:buAutoNum type="arabicPeriod"/>
            </a:pPr>
            <a:r>
              <a:rPr lang="sr-Latn-CS" dirty="0" smtClean="0"/>
              <a:t>Stavke sa ponuđenim odgovorima: 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Binarne / dihotomne stavke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CS" dirty="0" smtClean="0"/>
              <a:t>Stavke višestrukog izbora </a:t>
            </a:r>
            <a:r>
              <a:rPr lang="sr-Latn-CS" dirty="0"/>
              <a:t>(</a:t>
            </a:r>
            <a:r>
              <a:rPr lang="sr-Latn-CS" dirty="0" smtClean="0"/>
              <a:t>sa jednim tačnim odgovorom, sa više tačnih odgovora, stavke sparivanja)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sr-Latn-RS" dirty="0" smtClean="0"/>
              <a:t>Stavke sa uređenim kategorijama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197764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2.1. Binarne / dihotomne </a:t>
            </a:r>
            <a:r>
              <a:rPr lang="en-US" dirty="0" err="1" smtClean="0"/>
              <a:t>stavke</a:t>
            </a:r>
            <a:endParaRPr lang="en-US" dirty="0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Format stavki je stablo + dva odgovora</a:t>
            </a:r>
            <a:endParaRPr lang="hr-HR" dirty="0" smtClean="0"/>
          </a:p>
          <a:p>
            <a:pPr lvl="1"/>
            <a:r>
              <a:rPr lang="hr-HR" dirty="0" smtClean="0"/>
              <a:t>Tačno / </a:t>
            </a:r>
            <a:r>
              <a:rPr lang="hr-HR" dirty="0" smtClean="0"/>
              <a:t>Netačno</a:t>
            </a:r>
            <a:endParaRPr lang="hr-HR" dirty="0" smtClean="0"/>
          </a:p>
          <a:p>
            <a:pPr lvl="1"/>
            <a:r>
              <a:rPr lang="hr-HR" dirty="0" smtClean="0"/>
              <a:t>Da / Ne</a:t>
            </a:r>
          </a:p>
          <a:p>
            <a:pPr lvl="1"/>
            <a:r>
              <a:rPr lang="hr-HR" dirty="0" smtClean="0"/>
              <a:t>+ / - </a:t>
            </a:r>
          </a:p>
          <a:p>
            <a:pPr lvl="1"/>
            <a:r>
              <a:rPr lang="hr-HR" dirty="0" smtClean="0"/>
              <a:t>Slažem se / </a:t>
            </a:r>
            <a:r>
              <a:rPr lang="hr-HR" dirty="0"/>
              <a:t>N</a:t>
            </a:r>
            <a:r>
              <a:rPr lang="hr-HR" dirty="0" smtClean="0"/>
              <a:t>e slažem se </a:t>
            </a:r>
            <a:endParaRPr lang="en-US" dirty="0" smtClean="0"/>
          </a:p>
          <a:p>
            <a:pPr lvl="1"/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tvrdnje</a:t>
            </a:r>
            <a:endParaRPr lang="en-US" dirty="0" smtClean="0"/>
          </a:p>
          <a:p>
            <a:pPr lvl="2"/>
            <a:r>
              <a:rPr lang="en-US" dirty="0" err="1" smtClean="0"/>
              <a:t>Voleo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provedem</a:t>
            </a:r>
            <a:r>
              <a:rPr lang="en-US" dirty="0" smtClean="0"/>
              <a:t> </a:t>
            </a:r>
            <a:r>
              <a:rPr lang="en-US" dirty="0" err="1" smtClean="0"/>
              <a:t>odmor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RS" dirty="0" smtClean="0"/>
              <a:t>živom mestu punom diskoteka ---- Voleo bih da provedem odmor na nekom mirnom mestu u prirodi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71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Faze u konstrukciji - podsećanje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err="1"/>
              <a:t>Uo</a:t>
            </a:r>
            <a:r>
              <a:rPr lang="sr-Latn-CS" altLang="en-US" dirty="0"/>
              <a:t>č</a:t>
            </a:r>
            <a:r>
              <a:rPr lang="en-US" altLang="en-US" dirty="0" err="1"/>
              <a:t>avanje</a:t>
            </a:r>
            <a:r>
              <a:rPr lang="en-US" altLang="en-US" dirty="0"/>
              <a:t> </a:t>
            </a:r>
            <a:r>
              <a:rPr lang="en-US" altLang="en-US" dirty="0" err="1"/>
              <a:t>potrebe</a:t>
            </a:r>
            <a:endParaRPr lang="sr-Latn-CS" altLang="en-US" dirty="0"/>
          </a:p>
          <a:p>
            <a:r>
              <a:rPr lang="sr-Latn-CS" altLang="en-US" dirty="0"/>
              <a:t>Definicija konstrukta (namene i ciljne grupe)</a:t>
            </a:r>
          </a:p>
          <a:p>
            <a:r>
              <a:rPr lang="sr-Latn-CS" altLang="en-US" dirty="0"/>
              <a:t>Upoznavanje sa teorijom, postojećim operacionalizacijama </a:t>
            </a:r>
          </a:p>
          <a:p>
            <a:r>
              <a:rPr lang="sr-Latn-CS" altLang="en-US" dirty="0"/>
              <a:t>Popis indikatora</a:t>
            </a:r>
          </a:p>
          <a:p>
            <a:r>
              <a:rPr lang="sr-Latn-CS" altLang="en-US" dirty="0">
                <a:solidFill>
                  <a:srgbClr val="C00000"/>
                </a:solidFill>
              </a:rPr>
              <a:t>Izbor formata stavki</a:t>
            </a:r>
          </a:p>
          <a:p>
            <a:r>
              <a:rPr lang="sr-Latn-CS" altLang="en-US" dirty="0">
                <a:solidFill>
                  <a:srgbClr val="C00000"/>
                </a:solidFill>
              </a:rPr>
              <a:t>Generisanje stavki (divergentna produkcija bez kritičke evaluacije)</a:t>
            </a:r>
          </a:p>
          <a:p>
            <a:r>
              <a:rPr lang="sr-Latn-CS" altLang="en-US" dirty="0">
                <a:solidFill>
                  <a:srgbClr val="C00000"/>
                </a:solidFill>
              </a:rPr>
              <a:t>Kritička evaluacija stavki (izbor stavki baziran na proceni eksperata) – probna verzija instrumenta </a:t>
            </a:r>
          </a:p>
          <a:p>
            <a:r>
              <a:rPr lang="sr-Latn-CS" altLang="en-US" dirty="0">
                <a:solidFill>
                  <a:srgbClr val="C00000"/>
                </a:solidFill>
              </a:rPr>
              <a:t>Pisanje uputstva za rad na </a:t>
            </a:r>
            <a:r>
              <a:rPr lang="sr-Latn-CS" altLang="en-US" dirty="0" smtClean="0">
                <a:solidFill>
                  <a:srgbClr val="C00000"/>
                </a:solidFill>
              </a:rPr>
              <a:t>testu</a:t>
            </a:r>
            <a:endParaRPr lang="sr-Latn-CS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0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2.2.a. </a:t>
            </a:r>
            <a:r>
              <a:rPr lang="en-US" dirty="0" err="1" smtClean="0"/>
              <a:t>Stavke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višestrukim</a:t>
            </a:r>
            <a:r>
              <a:rPr lang="en-US" dirty="0" smtClean="0"/>
              <a:t> </a:t>
            </a:r>
            <a:r>
              <a:rPr lang="en-US" dirty="0" err="1" smtClean="0"/>
              <a:t>izborom</a:t>
            </a:r>
            <a:endParaRPr lang="en-US" dirty="0" smtClean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</a:t>
            </a:r>
            <a:r>
              <a:rPr lang="en-US" dirty="0" err="1" smtClean="0"/>
              <a:t>redstavljaju</a:t>
            </a:r>
            <a:r>
              <a:rPr lang="en-US" dirty="0" smtClean="0"/>
              <a:t> </a:t>
            </a:r>
            <a:r>
              <a:rPr lang="en-US" dirty="0" err="1" smtClean="0"/>
              <a:t>udarni</a:t>
            </a:r>
            <a:r>
              <a:rPr lang="en-US" dirty="0" smtClean="0"/>
              <a:t> format </a:t>
            </a:r>
            <a:r>
              <a:rPr lang="en-US" dirty="0" err="1" smtClean="0"/>
              <a:t>verbalnih</a:t>
            </a:r>
            <a:r>
              <a:rPr lang="en-US" dirty="0" smtClean="0"/>
              <a:t> </a:t>
            </a:r>
            <a:r>
              <a:rPr lang="en-US" dirty="0" err="1" smtClean="0"/>
              <a:t>testova</a:t>
            </a:r>
            <a:r>
              <a:rPr lang="en-US" dirty="0" smtClean="0"/>
              <a:t> </a:t>
            </a:r>
            <a:r>
              <a:rPr lang="en-US" dirty="0" err="1" smtClean="0"/>
              <a:t>sposobnosti</a:t>
            </a:r>
            <a:r>
              <a:rPr lang="en-US" dirty="0" smtClean="0"/>
              <a:t>, </a:t>
            </a:r>
            <a:r>
              <a:rPr lang="sr-Latn-RS" dirty="0" smtClean="0"/>
              <a:t>a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testova</a:t>
            </a:r>
            <a:r>
              <a:rPr lang="en-US" dirty="0" smtClean="0"/>
              <a:t> </a:t>
            </a:r>
            <a:r>
              <a:rPr lang="en-US" dirty="0" err="1" smtClean="0"/>
              <a:t>postignuća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znanja</a:t>
            </a:r>
            <a:endParaRPr lang="sr-Latn-RS" dirty="0" smtClean="0"/>
          </a:p>
          <a:p>
            <a:r>
              <a:rPr lang="en-US" dirty="0" smtClean="0"/>
              <a:t>Stavka se </a:t>
            </a:r>
            <a:r>
              <a:rPr lang="en-US" dirty="0" err="1" smtClean="0"/>
              <a:t>sastoji</a:t>
            </a:r>
            <a:r>
              <a:rPr lang="en-US" dirty="0" smtClean="0"/>
              <a:t> od </a:t>
            </a:r>
            <a:r>
              <a:rPr lang="en-US" dirty="0" err="1" smtClean="0"/>
              <a:t>stabla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ponuđenih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(</a:t>
            </a:r>
            <a:r>
              <a:rPr lang="en-US" dirty="0" err="1" smtClean="0"/>
              <a:t>modaliteta</a:t>
            </a:r>
            <a:r>
              <a:rPr lang="en-US" dirty="0" smtClean="0"/>
              <a:t>, </a:t>
            </a:r>
            <a:r>
              <a:rPr lang="en-US" dirty="0" err="1" smtClean="0"/>
              <a:t>kategorija</a:t>
            </a:r>
            <a:r>
              <a:rPr lang="en-US" dirty="0" smtClean="0"/>
              <a:t>, </a:t>
            </a:r>
            <a:r>
              <a:rPr lang="en-US" dirty="0" err="1" smtClean="0"/>
              <a:t>opcija</a:t>
            </a:r>
            <a:r>
              <a:rPr lang="en-US" dirty="0" smtClean="0"/>
              <a:t>)</a:t>
            </a:r>
            <a:endParaRPr lang="sr-Latn-RS" dirty="0" smtClean="0"/>
          </a:p>
          <a:p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ponuđenih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sr-Latn-RS" dirty="0" smtClean="0"/>
              <a:t>tačan/</a:t>
            </a:r>
            <a:r>
              <a:rPr lang="en-US" dirty="0" err="1" smtClean="0"/>
              <a:t>najtačniji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r>
              <a:rPr lang="en-US" dirty="0" smtClean="0"/>
              <a:t>, a </a:t>
            </a:r>
            <a:r>
              <a:rPr lang="en-US" dirty="0" err="1" smtClean="0"/>
              <a:t>ostal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nazivaju</a:t>
            </a:r>
            <a:r>
              <a:rPr lang="en-US" dirty="0" smtClean="0"/>
              <a:t> </a:t>
            </a:r>
            <a:r>
              <a:rPr lang="en-US" dirty="0" err="1" smtClean="0"/>
              <a:t>distraktorima</a:t>
            </a:r>
            <a:endParaRPr lang="sr-Latn-C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20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2.2.a. Kako pisati dobr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smtClean="0"/>
              <a:t>SVI</a:t>
            </a:r>
            <a:r>
              <a:rPr lang="sr-Latn-RS" dirty="0" smtClean="0"/>
              <a:t>?</a:t>
            </a:r>
            <a:endParaRPr lang="en-US" dirty="0" smtClean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Treba voditi računa o sadržaju i o formi pitanja!</a:t>
            </a:r>
          </a:p>
          <a:p>
            <a:r>
              <a:rPr lang="sr-Latn-RS" dirty="0" smtClean="0"/>
              <a:t>Sadržaj:</a:t>
            </a:r>
          </a:p>
          <a:p>
            <a:pPr lvl="1"/>
            <a:r>
              <a:rPr lang="de-DE" dirty="0"/>
              <a:t>Uključite samo jedan pojam u jednu </a:t>
            </a:r>
            <a:r>
              <a:rPr lang="de-DE" dirty="0" smtClean="0"/>
              <a:t>tvrdnju</a:t>
            </a:r>
            <a:endParaRPr lang="sr-Latn-RS" dirty="0" smtClean="0"/>
          </a:p>
          <a:p>
            <a:pPr lvl="1"/>
            <a:r>
              <a:rPr lang="de-DE" dirty="0" smtClean="0"/>
              <a:t>Samo </a:t>
            </a:r>
            <a:r>
              <a:rPr lang="de-DE" dirty="0"/>
              <a:t>jedan odgovor je </a:t>
            </a:r>
            <a:r>
              <a:rPr lang="de-DE" dirty="0" smtClean="0"/>
              <a:t>tačan</a:t>
            </a:r>
            <a:r>
              <a:rPr lang="sr-Latn-RS" dirty="0" smtClean="0"/>
              <a:t>. </a:t>
            </a:r>
            <a:r>
              <a:rPr lang="sr-Latn-CS" dirty="0" smtClean="0"/>
              <a:t>Ako </a:t>
            </a:r>
            <a:r>
              <a:rPr lang="sr-Latn-CS" dirty="0"/>
              <a:t>je jedna alternativa najtačnija, to znači da ostale nisu besmislene</a:t>
            </a:r>
          </a:p>
          <a:p>
            <a:pPr lvl="1"/>
            <a:r>
              <a:rPr lang="pl-PL" dirty="0" smtClean="0"/>
              <a:t>Izbegavajte doslovno ponavljanje fraza </a:t>
            </a:r>
            <a:r>
              <a:rPr lang="pl-PL" dirty="0"/>
              <a:t>iz knjige ili sa predavanja</a:t>
            </a:r>
            <a:endParaRPr lang="en-US" dirty="0"/>
          </a:p>
          <a:p>
            <a:pPr lvl="1"/>
            <a:r>
              <a:rPr lang="en-US" dirty="0" err="1" smtClean="0"/>
              <a:t>Formulišite</a:t>
            </a:r>
            <a:r>
              <a:rPr lang="en-US" dirty="0" smtClean="0"/>
              <a:t> </a:t>
            </a:r>
            <a:r>
              <a:rPr lang="en-US" dirty="0" err="1"/>
              <a:t>stavke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površna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navodi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netačan</a:t>
            </a:r>
            <a:r>
              <a:rPr lang="en-US" dirty="0" smtClean="0"/>
              <a:t> </a:t>
            </a:r>
            <a:r>
              <a:rPr lang="en-US" dirty="0" err="1"/>
              <a:t>odgovor</a:t>
            </a:r>
            <a:endParaRPr lang="sr-Latn-RS" dirty="0"/>
          </a:p>
          <a:p>
            <a:pPr lvl="1"/>
            <a:r>
              <a:rPr lang="sr-Latn-CS" dirty="0"/>
              <a:t>Dobri distraktori čine SVI dobrim</a:t>
            </a:r>
          </a:p>
          <a:p>
            <a:pPr lvl="2"/>
            <a:r>
              <a:rPr lang="sr-Latn-RS" dirty="0"/>
              <a:t>Najbolje prvo dati pitanja otvorenog tipa kako bi se pogrešni odgovori iskoristili za pravljenje distraktora</a:t>
            </a:r>
          </a:p>
          <a:p>
            <a:pPr lvl="1"/>
            <a:r>
              <a:rPr lang="sr-Latn-CS" dirty="0" smtClean="0"/>
              <a:t>Atraktor </a:t>
            </a:r>
            <a:r>
              <a:rPr lang="sr-Latn-CS" dirty="0"/>
              <a:t>je alternativa koja je posebno privlačna ispitanicima sa </a:t>
            </a:r>
            <a:r>
              <a:rPr lang="sr-Latn-CS" dirty="0" smtClean="0"/>
              <a:t>poluznanjem</a:t>
            </a:r>
          </a:p>
        </p:txBody>
      </p:sp>
    </p:spTree>
    <p:extLst>
      <p:ext uri="{BB962C8B-B14F-4D97-AF65-F5344CB8AC3E}">
        <p14:creationId xmlns:p14="http://schemas.microsoft.com/office/powerpoint/2010/main" val="3241827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2.2.a. Kako pisati dobr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smtClean="0"/>
              <a:t>SVI</a:t>
            </a:r>
            <a:r>
              <a:rPr lang="sr-Latn-RS" dirty="0" smtClean="0"/>
              <a:t>?</a:t>
            </a:r>
            <a:endParaRPr lang="en-US" dirty="0" smtClean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 smtClean="0"/>
              <a:t>Treba voditi računa o sadržaju i o formi pitanja!</a:t>
            </a:r>
          </a:p>
          <a:p>
            <a:r>
              <a:rPr lang="sr-Latn-RS" dirty="0" smtClean="0"/>
              <a:t>Forma:</a:t>
            </a:r>
            <a:endParaRPr lang="sr-Latn-CS" dirty="0"/>
          </a:p>
          <a:p>
            <a:pPr lvl="1"/>
            <a:r>
              <a:rPr lang="en-US" dirty="0" err="1"/>
              <a:t>Stablo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ceo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, ne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oslanjati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CS" dirty="0"/>
              <a:t> </a:t>
            </a:r>
            <a:r>
              <a:rPr lang="en-US" dirty="0"/>
              <a:t>to da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smisao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ponuđenim</a:t>
            </a:r>
            <a:r>
              <a:rPr lang="en-US" dirty="0"/>
              <a:t> </a:t>
            </a:r>
            <a:r>
              <a:rPr lang="en-US" dirty="0" err="1" smtClean="0"/>
              <a:t>odgovorima</a:t>
            </a:r>
            <a:r>
              <a:rPr lang="sr-Latn-RS" dirty="0" smtClean="0"/>
              <a:t> i ne treba da navodi na tačan odgovor</a:t>
            </a:r>
            <a:endParaRPr lang="en-US" dirty="0"/>
          </a:p>
          <a:p>
            <a:pPr lvl="1"/>
            <a:r>
              <a:rPr lang="sr-Latn-RS" dirty="0" smtClean="0"/>
              <a:t>D</a:t>
            </a:r>
            <a:r>
              <a:rPr lang="en-US" dirty="0" err="1" smtClean="0"/>
              <a:t>užin</a:t>
            </a:r>
            <a:r>
              <a:rPr lang="sr-Latn-RS" dirty="0" smtClean="0"/>
              <a:t>a i gramatička usklađenost sa stablom</a:t>
            </a:r>
            <a:r>
              <a:rPr lang="en-US" dirty="0" smtClean="0"/>
              <a:t> </a:t>
            </a:r>
            <a:r>
              <a:rPr lang="sr-Latn-RS" dirty="0"/>
              <a:t>tačnog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/>
              <a:t>netačnih </a:t>
            </a:r>
            <a:r>
              <a:rPr lang="en-US" dirty="0" err="1" smtClean="0"/>
              <a:t>odgovora</a:t>
            </a:r>
            <a:r>
              <a:rPr lang="sr-Latn-RS" dirty="0" smtClean="0"/>
              <a:t> treba da bude ujednačena (bez daktilografskih grešaka)</a:t>
            </a:r>
            <a:endParaRPr lang="sr-Latn-RS" dirty="0"/>
          </a:p>
          <a:p>
            <a:pPr lvl="1"/>
            <a:r>
              <a:rPr lang="sr-Latn-RS" dirty="0" smtClean="0"/>
              <a:t>I</a:t>
            </a:r>
            <a:r>
              <a:rPr lang="en-US" dirty="0" err="1" smtClean="0"/>
              <a:t>zbegava</a:t>
            </a:r>
            <a:r>
              <a:rPr lang="sr-Latn-CS" dirty="0"/>
              <a:t>ti</a:t>
            </a:r>
            <a:r>
              <a:rPr lang="en-US" dirty="0"/>
              <a:t> </a:t>
            </a:r>
            <a:r>
              <a:rPr lang="en-US" dirty="0" err="1"/>
              <a:t>dugačka</a:t>
            </a:r>
            <a:r>
              <a:rPr lang="en-US" dirty="0"/>
              <a:t> </a:t>
            </a:r>
            <a:r>
              <a:rPr lang="en-US" dirty="0" err="1"/>
              <a:t>stabla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alternative</a:t>
            </a:r>
            <a:endParaRPr lang="sr-Latn-RS" dirty="0" smtClean="0"/>
          </a:p>
          <a:p>
            <a:pPr lvl="1"/>
            <a:r>
              <a:rPr lang="de-DE" dirty="0"/>
              <a:t>Broj ponuđenih odgovora treba da bude između 3 i 6</a:t>
            </a:r>
            <a:endParaRPr lang="sr-Latn-CS" dirty="0"/>
          </a:p>
          <a:p>
            <a:pPr lvl="1"/>
            <a:r>
              <a:rPr lang="de-DE" dirty="0"/>
              <a:t>Neka tačni odgovori budu slučajno raspoređeni</a:t>
            </a:r>
            <a:endParaRPr lang="sr-Latn-RS" dirty="0"/>
          </a:p>
          <a:p>
            <a:pPr lvl="1"/>
            <a:r>
              <a:rPr lang="de-DE" dirty="0"/>
              <a:t>Izbegavajte negativno formulisana stabla</a:t>
            </a:r>
            <a:r>
              <a:rPr lang="sr-Latn-RS" dirty="0"/>
              <a:t> / tvrdnje</a:t>
            </a:r>
            <a:endParaRPr lang="sr-Latn-CS" dirty="0"/>
          </a:p>
          <a:p>
            <a:pPr lvl="1"/>
            <a:r>
              <a:rPr lang="de-DE" dirty="0"/>
              <a:t>Nikad ne koristite dvostruku negaciju</a:t>
            </a:r>
            <a:endParaRPr lang="en-US" dirty="0"/>
          </a:p>
          <a:p>
            <a:pPr lvl="1"/>
            <a:r>
              <a:rPr lang="sr-Latn-RS" dirty="0"/>
              <a:t>A</a:t>
            </a:r>
            <a:r>
              <a:rPr lang="en-US" dirty="0" err="1"/>
              <a:t>lternative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sr-Latn-RS" dirty="0"/>
              <a:t>se ne smeju </a:t>
            </a:r>
            <a:r>
              <a:rPr lang="en-US" dirty="0" err="1"/>
              <a:t>preklapa</a:t>
            </a:r>
            <a:r>
              <a:rPr lang="sr-Latn-RS" dirty="0"/>
              <a:t>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sr-Latn-RS" dirty="0"/>
              <a:t>treba da budu </a:t>
            </a:r>
            <a:r>
              <a:rPr lang="de-DE" dirty="0"/>
              <a:t>međusobno isključive</a:t>
            </a:r>
            <a:endParaRPr lang="en-US" dirty="0"/>
          </a:p>
          <a:p>
            <a:pPr lvl="1"/>
            <a:r>
              <a:rPr lang="sr-Latn-CS" dirty="0" smtClean="0"/>
              <a:t>Besmisleni, neverovatni, „providni“, gramatički pogrešni, neusaglašeni sa stablom itd. distraktori čine </a:t>
            </a:r>
            <a:r>
              <a:rPr lang="en-US" dirty="0" smtClean="0"/>
              <a:t>SVI</a:t>
            </a:r>
            <a:r>
              <a:rPr lang="sr-Latn-CS" dirty="0" smtClean="0"/>
              <a:t> lošim</a:t>
            </a:r>
          </a:p>
        </p:txBody>
      </p:sp>
    </p:spTree>
    <p:extLst>
      <p:ext uri="{BB962C8B-B14F-4D97-AF65-F5344CB8AC3E}">
        <p14:creationId xmlns:p14="http://schemas.microsoft.com/office/powerpoint/2010/main" val="1437675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2.2.a. Kako </a:t>
            </a:r>
            <a:r>
              <a:rPr lang="sr-Latn-CS" dirty="0"/>
              <a:t>pisati dobr</a:t>
            </a:r>
            <a:r>
              <a:rPr lang="en-US" dirty="0"/>
              <a:t>e</a:t>
            </a:r>
            <a:r>
              <a:rPr lang="sr-Latn-CS" dirty="0"/>
              <a:t> </a:t>
            </a:r>
            <a:r>
              <a:rPr lang="en-US" dirty="0" smtClean="0"/>
              <a:t>SVI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Upotreba</a:t>
            </a:r>
            <a:r>
              <a:rPr lang="de-DE" dirty="0" smtClean="0"/>
              <a:t> </a:t>
            </a:r>
            <a:r>
              <a:rPr lang="sr-Latn-RS" dirty="0" smtClean="0"/>
              <a:t>„</a:t>
            </a:r>
            <a:r>
              <a:rPr lang="de-DE" dirty="0" smtClean="0"/>
              <a:t>svi </a:t>
            </a:r>
            <a:r>
              <a:rPr lang="de-DE" dirty="0"/>
              <a:t>odgovori su </a:t>
            </a:r>
            <a:r>
              <a:rPr lang="de-DE" dirty="0" smtClean="0"/>
              <a:t>tačni</a:t>
            </a:r>
            <a:r>
              <a:rPr lang="sr-Latn-RS" dirty="0" smtClean="0"/>
              <a:t>“</a:t>
            </a:r>
            <a:r>
              <a:rPr lang="de-DE" dirty="0" smtClean="0"/>
              <a:t> </a:t>
            </a:r>
            <a:r>
              <a:rPr lang="de-DE" dirty="0"/>
              <a:t>i </a:t>
            </a:r>
            <a:r>
              <a:rPr lang="sr-Latn-RS" dirty="0" smtClean="0"/>
              <a:t>„</a:t>
            </a:r>
            <a:r>
              <a:rPr lang="de-DE" dirty="0" smtClean="0"/>
              <a:t>nijedan </a:t>
            </a:r>
            <a:r>
              <a:rPr lang="de-DE" dirty="0"/>
              <a:t>odgovor nije </a:t>
            </a:r>
            <a:r>
              <a:rPr lang="de-DE" dirty="0" smtClean="0"/>
              <a:t>tačan</a:t>
            </a:r>
            <a:r>
              <a:rPr lang="sr-Latn-RS" dirty="0" smtClean="0"/>
              <a:t>“ diskutabilna</a:t>
            </a:r>
            <a:r>
              <a:rPr lang="de-DE" dirty="0" smtClean="0"/>
              <a:t> </a:t>
            </a:r>
            <a:endParaRPr lang="sr-Latn-CS" dirty="0"/>
          </a:p>
          <a:p>
            <a:endParaRPr lang="sr-Latn-RS" dirty="0"/>
          </a:p>
          <a:p>
            <a:endParaRPr lang="sr-Latn-R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0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2.2.a. Kako </a:t>
            </a:r>
            <a:r>
              <a:rPr lang="sr-Latn-CS" dirty="0"/>
              <a:t>pisati dobr</a:t>
            </a:r>
            <a:r>
              <a:rPr lang="en-US" dirty="0"/>
              <a:t>e</a:t>
            </a:r>
            <a:r>
              <a:rPr lang="sr-Latn-CS" dirty="0"/>
              <a:t> </a:t>
            </a:r>
            <a:r>
              <a:rPr lang="en-US" dirty="0" smtClean="0"/>
              <a:t>SVI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Cohen i Swerdlik (1999) Dobra stavka sa formatom pitanja sa višestrukim </a:t>
            </a:r>
            <a:r>
              <a:rPr lang="pl-PL" dirty="0" smtClean="0"/>
              <a:t>izborom:</a:t>
            </a:r>
            <a:endParaRPr lang="sr-Latn-RS" dirty="0" smtClean="0"/>
          </a:p>
          <a:p>
            <a:pPr marL="457200" lvl="1" indent="0">
              <a:buNone/>
            </a:pPr>
            <a:r>
              <a:rPr lang="de-DE" dirty="0" smtClean="0"/>
              <a:t>a. ima jedan najtačniji odgovor</a:t>
            </a:r>
            <a:endParaRPr lang="sr-Latn-RS" dirty="0" smtClean="0"/>
          </a:p>
          <a:p>
            <a:pPr marL="457200" lvl="1" indent="0">
              <a:buNone/>
            </a:pPr>
            <a:r>
              <a:rPr lang="de-DE" dirty="0" smtClean="0"/>
              <a:t>b. ima distraktore koj</a:t>
            </a:r>
            <a:r>
              <a:rPr lang="sr-Latn-RS" dirty="0" smtClean="0"/>
              <a:t>i</a:t>
            </a:r>
            <a:r>
              <a:rPr lang="de-DE" dirty="0" smtClean="0"/>
              <a:t> su gramatički saglasni sa stablom </a:t>
            </a:r>
          </a:p>
          <a:p>
            <a:pPr marL="457200" lvl="1" indent="0">
              <a:buNone/>
            </a:pPr>
            <a:r>
              <a:rPr lang="de-DE" dirty="0" smtClean="0"/>
              <a:t>c. ima distraktore koje su približno jednake dužine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</a:t>
            </a:r>
            <a:r>
              <a:rPr lang="de-DE" dirty="0" smtClean="0"/>
              <a:t>. u stablu sadrži sve relevantne informacije kako se ne bi ponavljale u alternativama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e. </a:t>
            </a:r>
            <a:r>
              <a:rPr lang="en-US" dirty="0" err="1" smtClean="0"/>
              <a:t>izbegava</a:t>
            </a:r>
            <a:r>
              <a:rPr lang="en-US" dirty="0" smtClean="0"/>
              <a:t> da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neverovatne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"</a:t>
            </a:r>
            <a:r>
              <a:rPr lang="en-US" dirty="0" err="1" smtClean="0"/>
              <a:t>providne</a:t>
            </a:r>
            <a:r>
              <a:rPr lang="en-US" dirty="0" smtClean="0"/>
              <a:t>" </a:t>
            </a:r>
            <a:r>
              <a:rPr lang="en-US" dirty="0" err="1" smtClean="0"/>
              <a:t>distraktore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f. </a:t>
            </a:r>
            <a:r>
              <a:rPr lang="en-US" dirty="0" err="1" smtClean="0"/>
              <a:t>izbegava</a:t>
            </a:r>
            <a:r>
              <a:rPr lang="en-US" dirty="0" smtClean="0"/>
              <a:t> </a:t>
            </a:r>
            <a:r>
              <a:rPr lang="en-US" dirty="0" err="1" smtClean="0"/>
              <a:t>dugačka</a:t>
            </a:r>
            <a:r>
              <a:rPr lang="en-US" dirty="0" smtClean="0"/>
              <a:t> </a:t>
            </a:r>
            <a:r>
              <a:rPr lang="en-US" dirty="0" err="1" smtClean="0"/>
              <a:t>stabla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alternative</a:t>
            </a:r>
          </a:p>
          <a:p>
            <a:pPr marL="457200" lvl="1" indent="0">
              <a:buNone/>
            </a:pPr>
            <a:r>
              <a:rPr lang="en-US" dirty="0" smtClean="0"/>
              <a:t>g. </a:t>
            </a:r>
            <a:r>
              <a:rPr lang="en-US" dirty="0" err="1" smtClean="0"/>
              <a:t>sve</a:t>
            </a:r>
            <a:r>
              <a:rPr lang="en-US" dirty="0" smtClean="0"/>
              <a:t> od gore </a:t>
            </a:r>
            <a:r>
              <a:rPr lang="en-US" dirty="0" err="1" smtClean="0"/>
              <a:t>navedenog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h. </a:t>
            </a:r>
            <a:r>
              <a:rPr lang="en-US" dirty="0" err="1" smtClean="0"/>
              <a:t>ništa</a:t>
            </a:r>
            <a:r>
              <a:rPr lang="en-US" dirty="0" smtClean="0"/>
              <a:t> od gore </a:t>
            </a:r>
            <a:r>
              <a:rPr lang="en-US" dirty="0" err="1" smtClean="0"/>
              <a:t>navedenog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25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EC90D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EC90D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uiExpand="1" build="p"/>
      <p:bldP spid="40962" grpId="1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2.2.b. SVI </a:t>
            </a:r>
            <a:r>
              <a:rPr lang="de-DE" dirty="0" smtClean="0"/>
              <a:t>sa više tačnih odgovora</a:t>
            </a:r>
            <a:endParaRPr lang="en-US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Format – stablo i ponuđeni odgovori od kojih nekoliko može biti tačno</a:t>
            </a:r>
          </a:p>
          <a:p>
            <a:r>
              <a:rPr lang="sr-Latn-RS" dirty="0" smtClean="0"/>
              <a:t>Svodi se na višestruki binarni izbor, </a:t>
            </a:r>
            <a:r>
              <a:rPr lang="en-US" dirty="0" smtClean="0"/>
              <a:t>s tom </a:t>
            </a:r>
            <a:r>
              <a:rPr lang="en-US" dirty="0" err="1" smtClean="0"/>
              <a:t>razlikom</a:t>
            </a:r>
            <a:r>
              <a:rPr lang="en-US" dirty="0" smtClean="0"/>
              <a:t> da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ne </a:t>
            </a:r>
            <a:r>
              <a:rPr lang="en-US" dirty="0" err="1" smtClean="0"/>
              <a:t>čekira</a:t>
            </a:r>
            <a:r>
              <a:rPr lang="en-US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</a:t>
            </a:r>
            <a:r>
              <a:rPr lang="en-US" dirty="0" err="1" smtClean="0"/>
              <a:t>opciju</a:t>
            </a:r>
            <a:r>
              <a:rPr lang="en-US" dirty="0" smtClean="0"/>
              <a:t> ne </a:t>
            </a:r>
            <a:r>
              <a:rPr lang="en-US" dirty="0" err="1" smtClean="0"/>
              <a:t>znam</a:t>
            </a:r>
            <a:r>
              <a:rPr lang="sr-Latn-RS" dirty="0" smtClean="0"/>
              <a:t>o</a:t>
            </a:r>
            <a:r>
              <a:rPr lang="en-US" dirty="0" smtClean="0"/>
              <a:t> da li </a:t>
            </a:r>
            <a:r>
              <a:rPr lang="en-US" dirty="0" err="1" smtClean="0"/>
              <a:t>smatra</a:t>
            </a:r>
            <a:r>
              <a:rPr lang="en-US" dirty="0" smtClean="0"/>
              <a:t> da je </a:t>
            </a:r>
            <a:r>
              <a:rPr lang="en-US" dirty="0" err="1" smtClean="0"/>
              <a:t>netačna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ne </a:t>
            </a:r>
            <a:r>
              <a:rPr lang="en-US" dirty="0" err="1" smtClean="0"/>
              <a:t>zna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endParaRPr lang="en-US" dirty="0" smtClean="0"/>
          </a:p>
          <a:p>
            <a:r>
              <a:rPr lang="sr-Latn-CS" dirty="0" smtClean="0"/>
              <a:t>Ček lista je specijalna forma ovog tipa zadataka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51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14446181"/>
              </p:ext>
            </p:extLst>
          </p:nvPr>
        </p:nvGraphicFramePr>
        <p:xfrm>
          <a:off x="457222" y="503930"/>
          <a:ext cx="8229556" cy="58501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{7E9639D4-E3E2-4D34-9284-5A2195B3D0D7}</a:tableStyleId>
              </a:tblPr>
              <a:tblGrid>
                <a:gridCol w="1896155"/>
                <a:gridCol w="2801867"/>
                <a:gridCol w="3531534"/>
              </a:tblGrid>
              <a:tr h="6831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Tip pitanja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SVI</a:t>
                      </a:r>
                      <a:r>
                        <a:rPr lang="sr-Latn-RS" sz="2800" b="0" baseline="0" dirty="0" smtClean="0">
                          <a:effectLst/>
                        </a:rPr>
                        <a:t> sa više tačnih ogovora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effectLst/>
                        </a:rPr>
                        <a:t>Multipl</a:t>
                      </a:r>
                      <a:r>
                        <a:rPr lang="sr-Latn-RS" sz="2800" b="0" dirty="0" smtClean="0">
                          <a:effectLst/>
                        </a:rPr>
                        <a:t>o</a:t>
                      </a:r>
                      <a:r>
                        <a:rPr lang="en-US" sz="2800" b="0" dirty="0" smtClean="0">
                          <a:effectLst/>
                        </a:rPr>
                        <a:t> </a:t>
                      </a:r>
                      <a:r>
                        <a:rPr lang="sr-Latn-RS" sz="2800" b="0" dirty="0" smtClean="0">
                          <a:effectLst/>
                        </a:rPr>
                        <a:t>tačno-netačno</a:t>
                      </a:r>
                      <a:r>
                        <a:rPr lang="en-US" sz="2800" b="0" dirty="0" smtClean="0">
                          <a:effectLst/>
                        </a:rPr>
                        <a:t> </a:t>
                      </a:r>
                      <a:r>
                        <a:rPr lang="sr-Latn-RS" sz="2800" b="0" dirty="0" smtClean="0">
                          <a:effectLst/>
                        </a:rPr>
                        <a:t>pitanje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/>
                </a:tc>
              </a:tr>
              <a:tr h="999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Stablo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Koji elementi čine molekul vode?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Koji elementi čine molekul vode?</a:t>
                      </a:r>
                      <a:endParaRPr lang="sr-Latn-RS" sz="2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</a:tr>
              <a:tr h="1086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Uvod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Izaberite tačne odgovore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Za svaki od navedenih odgovora odredite da li je pogrešsan ili tačan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/>
                </a:tc>
              </a:tr>
              <a:tr h="2716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800" b="0" dirty="0" smtClean="0">
                          <a:effectLst/>
                        </a:rPr>
                        <a:t>Ponuđeni</a:t>
                      </a:r>
                      <a:r>
                        <a:rPr lang="sr-Latn-RS" sz="2800" b="0" baseline="0" dirty="0" smtClean="0">
                          <a:effectLst/>
                        </a:rPr>
                        <a:t> odgovori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  <a:tabLst>
                          <a:tab pos="1215390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Vodonik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</a:t>
                      </a:r>
                      <a:endParaRPr lang="sr-Latn-RS" sz="2800" b="0" dirty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  <a:tabLst>
                          <a:tab pos="1215390" algn="l"/>
                        </a:tabLst>
                      </a:pPr>
                      <a:r>
                        <a:rPr lang="en-US" sz="2800" b="0" dirty="0" smtClean="0">
                          <a:effectLst/>
                        </a:rPr>
                        <a:t>Heli</a:t>
                      </a:r>
                      <a:r>
                        <a:rPr lang="sr-Latn-RS" sz="2800" b="0" dirty="0" smtClean="0">
                          <a:effectLst/>
                        </a:rPr>
                        <a:t>j</a:t>
                      </a:r>
                      <a:r>
                        <a:rPr lang="en-US" sz="2800" b="0" dirty="0" smtClean="0">
                          <a:effectLst/>
                        </a:rPr>
                        <a:t>um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</a:t>
                      </a:r>
                      <a:endParaRPr lang="sr-Latn-RS" sz="2800" b="0" dirty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  <a:tabLst>
                          <a:tab pos="1215390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Kiseonik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</a:t>
                      </a:r>
                      <a:endParaRPr lang="sr-Latn-RS" sz="2800" b="0" dirty="0"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  <a:tabLst>
                          <a:tab pos="1215390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Azot</a:t>
                      </a:r>
                      <a:r>
                        <a:rPr lang="en-US" sz="2800" b="0" dirty="0" smtClean="0">
                          <a:effectLst/>
                        </a:rPr>
                        <a:t> 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      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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766445" algn="l"/>
                          <a:tab pos="1280795" algn="l"/>
                        </a:tabLst>
                      </a:pP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        Tačno/Netačno</a:t>
                      </a:r>
                      <a:endParaRPr lang="sr-Latn-RS" sz="2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66445" algn="l"/>
                          <a:tab pos="1280795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Vodonik</a:t>
                      </a:r>
                      <a:r>
                        <a:rPr lang="sr-Latn-RS" sz="2800" b="0" baseline="0" dirty="0" smtClean="0">
                          <a:effectLst/>
                        </a:rPr>
                        <a:t> </a:t>
                      </a:r>
                      <a:r>
                        <a:rPr lang="sr-Latn-RS" sz="2800" b="0" dirty="0" smtClean="0">
                          <a:effectLst/>
                        </a:rPr>
                        <a:t> </a:t>
                      </a: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</a:t>
                      </a: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</a:t>
                      </a:r>
                      <a:endParaRPr lang="sr-Latn-RS" sz="2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66445" algn="l"/>
                          <a:tab pos="1280795" algn="l"/>
                        </a:tabLst>
                      </a:pPr>
                      <a:r>
                        <a:rPr lang="de-DE" sz="2800" b="0" dirty="0" smtClean="0">
                          <a:effectLst/>
                        </a:rPr>
                        <a:t>Heli</a:t>
                      </a:r>
                      <a:r>
                        <a:rPr lang="sr-Latn-RS" sz="2800" b="0" dirty="0" smtClean="0">
                          <a:effectLst/>
                        </a:rPr>
                        <a:t>j</a:t>
                      </a:r>
                      <a:r>
                        <a:rPr lang="de-DE" sz="2800" b="0" dirty="0" smtClean="0">
                          <a:effectLst/>
                        </a:rPr>
                        <a:t>um</a:t>
                      </a:r>
                      <a:r>
                        <a:rPr lang="sr-Latn-RS" sz="2800" b="0" dirty="0" smtClean="0">
                          <a:effectLst/>
                        </a:rPr>
                        <a:t>        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</a:t>
                      </a: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</a:t>
                      </a:r>
                      <a:endParaRPr lang="sr-Latn-RS" sz="2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66445" algn="l"/>
                          <a:tab pos="1280795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Kiseonik</a:t>
                      </a: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     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</a:t>
                      </a:r>
                      <a:r>
                        <a:rPr lang="de-DE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</a:t>
                      </a:r>
                      <a:endParaRPr lang="sr-Latn-RS" sz="2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766445" algn="l"/>
                          <a:tab pos="1280795" algn="l"/>
                        </a:tabLst>
                      </a:pPr>
                      <a:r>
                        <a:rPr lang="sr-Latn-RS" sz="2800" b="0" dirty="0" smtClean="0">
                          <a:effectLst/>
                        </a:rPr>
                        <a:t>Azot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sr-Latn-RS" sz="2800" b="0" dirty="0" smtClean="0">
                          <a:effectLst/>
                        </a:rPr>
                        <a:t>              </a:t>
                      </a:r>
                      <a:r>
                        <a:rPr lang="en-US" sz="2800" b="0" dirty="0" smtClean="0">
                          <a:effectLst/>
                          <a:sym typeface="Wingdings"/>
                        </a:rPr>
                        <a:t></a:t>
                      </a:r>
                      <a:r>
                        <a:rPr lang="en-US" sz="2800" b="0" dirty="0">
                          <a:effectLst/>
                        </a:rPr>
                        <a:t>	</a:t>
                      </a:r>
                      <a:r>
                        <a:rPr lang="en-US" sz="2800" b="0" dirty="0">
                          <a:effectLst/>
                          <a:sym typeface="Wingdings"/>
                        </a:rPr>
                        <a:t></a:t>
                      </a:r>
                      <a:endParaRPr lang="sr-Latn-RS" sz="2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22" marR="6172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2.2.b. SVI </a:t>
            </a:r>
            <a:r>
              <a:rPr lang="de-DE" dirty="0"/>
              <a:t>sa više tačnih odgovora</a:t>
            </a:r>
            <a:endParaRPr lang="en-US" dirty="0" smtClean="0"/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Prednosti:</a:t>
            </a:r>
            <a:endParaRPr lang="en-US" dirty="0" smtClean="0"/>
          </a:p>
          <a:p>
            <a:pPr lvl="1"/>
            <a:r>
              <a:rPr lang="sr-Latn-CS" dirty="0" smtClean="0"/>
              <a:t>Mogu se proveravati viši nivoi znanja</a:t>
            </a:r>
          </a:p>
          <a:p>
            <a:pPr lvl="1"/>
            <a:r>
              <a:rPr lang="hr-HR" dirty="0"/>
              <a:t>Teži za ispitanike od zadataka višestrukog izbora sa jednim tačnim odgovorom</a:t>
            </a:r>
            <a:endParaRPr lang="en-US" dirty="0"/>
          </a:p>
          <a:p>
            <a:pPr lvl="1"/>
            <a:r>
              <a:rPr lang="hr-HR" dirty="0"/>
              <a:t>Manja mogućnost pogađanja</a:t>
            </a:r>
          </a:p>
          <a:p>
            <a:pPr lvl="1"/>
            <a:r>
              <a:rPr lang="sr-Latn-CS" dirty="0" smtClean="0"/>
              <a:t>Lako napraviti paralelne zadatke</a:t>
            </a:r>
            <a:endParaRPr lang="en-US" dirty="0" smtClean="0"/>
          </a:p>
          <a:p>
            <a:pPr lvl="1"/>
            <a:r>
              <a:rPr lang="hr-HR" dirty="0" smtClean="0"/>
              <a:t>Vrlo efikasni za proveru znanja</a:t>
            </a:r>
            <a:endParaRPr lang="en-US" dirty="0" smtClean="0"/>
          </a:p>
          <a:p>
            <a:pPr lvl="1"/>
            <a:r>
              <a:rPr lang="hr-HR" dirty="0" smtClean="0"/>
              <a:t>Pouzdaniji od drugih tipova stavki</a:t>
            </a:r>
            <a:endParaRPr lang="en-US" dirty="0" smtClean="0"/>
          </a:p>
          <a:p>
            <a:r>
              <a:rPr lang="hr-HR" dirty="0" smtClean="0"/>
              <a:t>Kako </a:t>
            </a:r>
            <a:r>
              <a:rPr lang="hr-HR" dirty="0"/>
              <a:t>praviti dobre SVI sa više tačnih odgovora?</a:t>
            </a:r>
          </a:p>
          <a:p>
            <a:pPr lvl="1"/>
            <a:r>
              <a:rPr lang="hr-HR" dirty="0"/>
              <a:t>Ista pravila kao za SVI sa jednim tačnim </a:t>
            </a:r>
            <a:r>
              <a:rPr lang="hr-HR" dirty="0" smtClean="0"/>
              <a:t>odgovorom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05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2.2.b. SVI </a:t>
            </a:r>
            <a:r>
              <a:rPr lang="de-DE" dirty="0"/>
              <a:t>sa više tačnih odgovora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Nedostaci</a:t>
            </a:r>
          </a:p>
          <a:p>
            <a:pPr lvl="1"/>
            <a:r>
              <a:rPr lang="hr-HR" dirty="0" smtClean="0"/>
              <a:t>Pitanje skorovanja</a:t>
            </a:r>
            <a:endParaRPr lang="hr-HR" dirty="0"/>
          </a:p>
          <a:p>
            <a:r>
              <a:rPr lang="hr-HR" dirty="0" smtClean="0"/>
              <a:t>Da li odgovor može biti delimično tačan?</a:t>
            </a:r>
            <a:endParaRPr lang="en-US" dirty="0"/>
          </a:p>
          <a:p>
            <a:pPr lvl="1"/>
            <a:r>
              <a:rPr lang="sr-Latn-RS" dirty="0" smtClean="0"/>
              <a:t>Sve ili ništa tzv. klaster skorovanje, 1 = sve tačno, 0 = sve netačno</a:t>
            </a:r>
          </a:p>
          <a:p>
            <a:pPr lvl="1"/>
            <a:r>
              <a:rPr lang="sr-Latn-RS" dirty="0" smtClean="0"/>
              <a:t>Parcijalni kredit</a:t>
            </a:r>
            <a:r>
              <a:rPr lang="sr-Latn-RS" dirty="0"/>
              <a:t>, 1 = sve tačno, </a:t>
            </a:r>
            <a:r>
              <a:rPr lang="sr-Latn-RS" dirty="0" smtClean="0"/>
              <a:t>0.5 = 50% tačnih odgovora, 0 </a:t>
            </a:r>
            <a:r>
              <a:rPr lang="sr-Latn-RS" dirty="0"/>
              <a:t>= sve </a:t>
            </a:r>
            <a:r>
              <a:rPr lang="sr-Latn-RS" dirty="0" smtClean="0"/>
              <a:t>netačno</a:t>
            </a:r>
          </a:p>
          <a:p>
            <a:r>
              <a:rPr lang="sr-Latn-RS" dirty="0" smtClean="0"/>
              <a:t>Šta sa netačnim odgovorima?</a:t>
            </a:r>
          </a:p>
          <a:p>
            <a:pPr lvl="1"/>
            <a:r>
              <a:rPr lang="sr-Latn-RS" dirty="0" smtClean="0"/>
              <a:t>Nekorigovani skor = broj tačnih</a:t>
            </a:r>
          </a:p>
          <a:p>
            <a:pPr lvl="1"/>
            <a:r>
              <a:rPr lang="sr-Latn-RS" dirty="0" smtClean="0"/>
              <a:t>Korigovani skor = broj tačnih – broj netačnih obeleženih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874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2.2.c. Zadaci sparivanja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094037"/>
            <a:ext cx="4038600" cy="3230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___ a. Louis </a:t>
            </a:r>
            <a:r>
              <a:rPr lang="en-US" dirty="0" err="1" smtClean="0"/>
              <a:t>Guttman</a:t>
            </a:r>
            <a:endParaRPr lang="en-US" dirty="0" smtClean="0"/>
          </a:p>
          <a:p>
            <a:r>
              <a:rPr lang="en-US" dirty="0" smtClean="0"/>
              <a:t>___ b. Charles Spearman</a:t>
            </a:r>
          </a:p>
          <a:p>
            <a:r>
              <a:rPr lang="en-US" dirty="0" smtClean="0"/>
              <a:t>___ c. Lee Cronbach</a:t>
            </a:r>
          </a:p>
          <a:p>
            <a:r>
              <a:rPr lang="en-US" dirty="0" smtClean="0"/>
              <a:t>___ d. Frederick Lord</a:t>
            </a:r>
          </a:p>
          <a:p>
            <a:r>
              <a:rPr lang="en-US" dirty="0" smtClean="0"/>
              <a:t>___ e. Louis Leon </a:t>
            </a:r>
            <a:r>
              <a:rPr lang="en-US" dirty="0" err="1" smtClean="0"/>
              <a:t>Thurstone</a:t>
            </a:r>
            <a:endParaRPr lang="en-US" dirty="0" smtClean="0"/>
          </a:p>
          <a:p>
            <a:r>
              <a:rPr lang="en-US" dirty="0" smtClean="0"/>
              <a:t>___ f. Norman </a:t>
            </a:r>
            <a:r>
              <a:rPr lang="en-US" dirty="0" err="1" smtClean="0"/>
              <a:t>Cambell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3094037"/>
            <a:ext cx="4038600" cy="3230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skaliranja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Klasična</a:t>
            </a:r>
            <a:r>
              <a:rPr lang="en-US" dirty="0" smtClean="0"/>
              <a:t> </a:t>
            </a:r>
            <a:r>
              <a:rPr lang="en-US" dirty="0" err="1" smtClean="0"/>
              <a:t>testna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endParaRPr lang="en-US" dirty="0" smtClean="0"/>
          </a:p>
          <a:p>
            <a:r>
              <a:rPr lang="de-DE" dirty="0" smtClean="0"/>
              <a:t>3. Raschov model</a:t>
            </a:r>
            <a:endParaRPr lang="en-US" dirty="0" smtClean="0"/>
          </a:p>
          <a:p>
            <a:r>
              <a:rPr lang="de-DE" dirty="0" smtClean="0"/>
              <a:t>4. Teorija generalizabilnosti</a:t>
            </a:r>
            <a:endParaRPr lang="en-US" dirty="0" smtClean="0"/>
          </a:p>
          <a:p>
            <a:r>
              <a:rPr lang="de-DE" dirty="0" smtClean="0"/>
              <a:t>5. Image teorija</a:t>
            </a:r>
            <a:endParaRPr lang="en-US" dirty="0" smtClean="0"/>
          </a:p>
          <a:p>
            <a:r>
              <a:rPr lang="de-DE" dirty="0" smtClean="0"/>
              <a:t>6. MOMM matrica</a:t>
            </a:r>
            <a:endParaRPr lang="en-US" dirty="0" smtClean="0"/>
          </a:p>
          <a:p>
            <a:r>
              <a:rPr lang="de-DE" dirty="0" smtClean="0"/>
              <a:t>7. Sociometrija</a:t>
            </a:r>
            <a:endParaRPr lang="en-US" dirty="0" smtClean="0"/>
          </a:p>
          <a:p>
            <a:r>
              <a:rPr lang="de-DE" dirty="0" smtClean="0"/>
              <a:t>8. Teorija stavskog odgovora</a:t>
            </a:r>
            <a:endParaRPr lang="en-US" dirty="0" smtClean="0"/>
          </a:p>
          <a:p>
            <a:r>
              <a:rPr lang="de-DE" dirty="0" smtClean="0"/>
              <a:t>9. I i II zakon merenja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1752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Ispred</a:t>
            </a:r>
            <a:r>
              <a:rPr lang="en-US" sz="2400" dirty="0"/>
              <a:t> </a:t>
            </a:r>
            <a:r>
              <a:rPr lang="en-US" sz="2400" dirty="0" err="1"/>
              <a:t>imena</a:t>
            </a:r>
            <a:r>
              <a:rPr lang="en-US" sz="2400" dirty="0"/>
              <a:t> </a:t>
            </a:r>
            <a:r>
              <a:rPr lang="en-US" sz="2400" dirty="0" err="1"/>
              <a:t>svakog</a:t>
            </a:r>
            <a:r>
              <a:rPr lang="en-US" sz="2400" dirty="0"/>
              <a:t> od </a:t>
            </a:r>
            <a:r>
              <a:rPr lang="en-US" sz="2400" dirty="0" err="1"/>
              <a:t>autora</a:t>
            </a:r>
            <a:r>
              <a:rPr lang="en-US" sz="2400" dirty="0"/>
              <a:t> </a:t>
            </a:r>
            <a:r>
              <a:rPr lang="en-US" sz="2400" dirty="0" err="1"/>
              <a:t>upišite</a:t>
            </a:r>
            <a:r>
              <a:rPr lang="en-US" sz="2400" dirty="0"/>
              <a:t> </a:t>
            </a:r>
            <a:r>
              <a:rPr lang="en-US" sz="2400" dirty="0" err="1"/>
              <a:t>redni</a:t>
            </a:r>
            <a:r>
              <a:rPr lang="en-US" sz="2400" dirty="0"/>
              <a:t>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teorije</a:t>
            </a:r>
            <a:r>
              <a:rPr lang="en-US" sz="2400" dirty="0"/>
              <a:t>, </a:t>
            </a:r>
            <a:r>
              <a:rPr lang="en-US" sz="2400" dirty="0" err="1"/>
              <a:t>modela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tehnike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autorov</a:t>
            </a:r>
            <a:r>
              <a:rPr lang="en-US" sz="2400" dirty="0"/>
              <a:t> </a:t>
            </a:r>
            <a:r>
              <a:rPr lang="en-US" sz="2400" dirty="0" err="1"/>
              <a:t>najpoznatiji</a:t>
            </a:r>
            <a:r>
              <a:rPr lang="en-US" sz="2400" dirty="0"/>
              <a:t> </a:t>
            </a:r>
            <a:r>
              <a:rPr lang="en-US" sz="2400" dirty="0" err="1"/>
              <a:t>doprinos</a:t>
            </a:r>
            <a:r>
              <a:rPr lang="en-US" sz="2400" dirty="0"/>
              <a:t> u </a:t>
            </a:r>
            <a:r>
              <a:rPr lang="en-US" sz="2400" dirty="0" err="1"/>
              <a:t>psihometriji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3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Delovi testa</a:t>
            </a:r>
            <a:endParaRPr lang="en-US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/>
              <a:t>Stavka, ajtem, čestica</a:t>
            </a:r>
            <a:r>
              <a:rPr lang="sr-Latn-CS" dirty="0" smtClean="0"/>
              <a:t>...</a:t>
            </a:r>
            <a:endParaRPr lang="sr-Latn-CS" dirty="0"/>
          </a:p>
          <a:p>
            <a:r>
              <a:rPr lang="sr-Latn-CS" dirty="0"/>
              <a:t>Paketi ili testleti</a:t>
            </a:r>
          </a:p>
          <a:p>
            <a:r>
              <a:rPr lang="en-US" dirty="0"/>
              <a:t>Sub</a:t>
            </a:r>
            <a:r>
              <a:rPr lang="sr-Latn-CS" dirty="0"/>
              <a:t>testovi i </a:t>
            </a:r>
            <a:r>
              <a:rPr lang="en-US" dirty="0"/>
              <a:t>sub</a:t>
            </a:r>
            <a:r>
              <a:rPr lang="sr-Latn-CS" dirty="0"/>
              <a:t>skale</a:t>
            </a:r>
          </a:p>
          <a:p>
            <a:r>
              <a:rPr lang="sr-Latn-CS" dirty="0" smtClean="0"/>
              <a:t>Uputstvo, primer i vežba</a:t>
            </a:r>
          </a:p>
          <a:p>
            <a:r>
              <a:rPr lang="sr-Latn-CS" dirty="0" smtClean="0"/>
              <a:t>Baterije testova*</a:t>
            </a:r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641966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2.2.c. Zadaci sparivanja</a:t>
            </a:r>
            <a:endParaRPr lang="en-US" dirty="0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Kako praviti dobre zadatke sparivanja?</a:t>
            </a:r>
          </a:p>
          <a:p>
            <a:pPr lvl="1"/>
            <a:r>
              <a:rPr lang="hr-HR" dirty="0" smtClean="0"/>
              <a:t>Koristite homogene liste za sparivanje, izbegavajte sparivanje </a:t>
            </a:r>
            <a:r>
              <a:rPr lang="hr-HR" dirty="0"/>
              <a:t>različitih ideja ili tematskih celina, sve stavke treba da budu povezane</a:t>
            </a:r>
            <a:endParaRPr lang="en-US" dirty="0"/>
          </a:p>
          <a:p>
            <a:pPr lvl="1"/>
            <a:r>
              <a:rPr lang="hr-HR" dirty="0" smtClean="0"/>
              <a:t>Koristite kratke liste (ne više od 10 pojmova) – sve </a:t>
            </a:r>
            <a:r>
              <a:rPr lang="hr-HR" dirty="0"/>
              <a:t>treba da stane na jednu stranicu ili ekran</a:t>
            </a:r>
            <a:endParaRPr lang="en-US" dirty="0"/>
          </a:p>
          <a:p>
            <a:pPr lvl="1"/>
            <a:r>
              <a:rPr lang="hr-HR" dirty="0" smtClean="0"/>
              <a:t>Više ponuđenih odgovora od onih sa kojima ih treba spariti (npr. više metoda nego autora, kako bi se sprečilo pogađanje)</a:t>
            </a:r>
          </a:p>
          <a:p>
            <a:pPr lvl="1"/>
            <a:r>
              <a:rPr lang="hr-HR" dirty="0" smtClean="0"/>
              <a:t>Poređajte </a:t>
            </a:r>
            <a:r>
              <a:rPr lang="hr-HR" dirty="0"/>
              <a:t>osnovne stavke u logičan sled (</a:t>
            </a:r>
            <a:r>
              <a:rPr lang="hr-HR" dirty="0" smtClean="0"/>
              <a:t>npr. </a:t>
            </a:r>
            <a:r>
              <a:rPr lang="hr-HR" dirty="0"/>
              <a:t>hronološki ili abecedno)</a:t>
            </a:r>
            <a:endParaRPr lang="en-US" dirty="0"/>
          </a:p>
          <a:p>
            <a:pPr lvl="1"/>
            <a:r>
              <a:rPr lang="hr-HR" dirty="0"/>
              <a:t>Dobro </a:t>
            </a:r>
            <a:r>
              <a:rPr lang="hr-HR" dirty="0" smtClean="0"/>
              <a:t>opišite </a:t>
            </a:r>
            <a:r>
              <a:rPr lang="hr-HR" dirty="0"/>
              <a:t>osnovu za uparivanje (</a:t>
            </a:r>
            <a:r>
              <a:rPr lang="hr-HR" dirty="0" smtClean="0"/>
              <a:t>opišite </a:t>
            </a:r>
            <a:r>
              <a:rPr lang="hr-HR" dirty="0"/>
              <a:t>koju relaciju želite da ispitanici pronađu</a:t>
            </a:r>
            <a:r>
              <a:rPr lang="hr-H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2.2.c. </a:t>
            </a:r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sr-Latn-RS" dirty="0" smtClean="0"/>
              <a:t>rangiranja</a:t>
            </a:r>
            <a:endParaRPr lang="en-US" dirty="0" smtClean="0"/>
          </a:p>
        </p:txBody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Posebna varijanta zadataka</a:t>
            </a:r>
            <a:r>
              <a:rPr lang="en-US" dirty="0" smtClean="0"/>
              <a:t> </a:t>
            </a:r>
            <a:r>
              <a:rPr lang="en-US" dirty="0" err="1" smtClean="0"/>
              <a:t>sparivanja</a:t>
            </a:r>
            <a:endParaRPr lang="sr-Latn-RS" dirty="0" smtClean="0"/>
          </a:p>
          <a:p>
            <a:r>
              <a:rPr lang="en-US" dirty="0" smtClean="0"/>
              <a:t>Pore</a:t>
            </a:r>
            <a:r>
              <a:rPr lang="sr-Latn-RS" dirty="0" smtClean="0"/>
              <a:t>đ</a:t>
            </a:r>
            <a:r>
              <a:rPr lang="en-US" dirty="0" err="1" smtClean="0"/>
              <a:t>ajte</a:t>
            </a:r>
            <a:r>
              <a:rPr lang="en-US" dirty="0"/>
              <a:t> </a:t>
            </a:r>
            <a:r>
              <a:rPr lang="en-US" dirty="0" err="1"/>
              <a:t>umetničke</a:t>
            </a:r>
            <a:r>
              <a:rPr lang="en-US" dirty="0"/>
              <a:t> </a:t>
            </a:r>
            <a:r>
              <a:rPr lang="en-US" dirty="0" err="1" smtClean="0"/>
              <a:t>pravce</a:t>
            </a:r>
            <a:r>
              <a:rPr lang="sr-Latn-R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pojavljivanja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Renesansa</a:t>
            </a:r>
            <a:r>
              <a:rPr lang="en-US" dirty="0" smtClean="0"/>
              <a:t>____</a:t>
            </a:r>
          </a:p>
          <a:p>
            <a:pPr lvl="1"/>
            <a:r>
              <a:rPr lang="en-US" dirty="0" err="1" smtClean="0"/>
              <a:t>Barok</a:t>
            </a:r>
            <a:r>
              <a:rPr lang="en-US" dirty="0" smtClean="0"/>
              <a:t>____</a:t>
            </a:r>
          </a:p>
          <a:p>
            <a:pPr lvl="1"/>
            <a:r>
              <a:rPr lang="en-US" dirty="0" err="1" smtClean="0"/>
              <a:t>Romantizam</a:t>
            </a:r>
            <a:r>
              <a:rPr lang="en-US" dirty="0" smtClean="0"/>
              <a:t>____</a:t>
            </a:r>
          </a:p>
          <a:p>
            <a:pPr lvl="1"/>
            <a:r>
              <a:rPr lang="en-US" dirty="0" err="1" smtClean="0"/>
              <a:t>Realizam</a:t>
            </a:r>
            <a:r>
              <a:rPr lang="en-US" dirty="0" smtClean="0"/>
              <a:t>____</a:t>
            </a:r>
          </a:p>
          <a:p>
            <a:pPr lvl="1"/>
            <a:r>
              <a:rPr lang="en-US" dirty="0" err="1" smtClean="0"/>
              <a:t>Impresionizam</a:t>
            </a:r>
            <a:r>
              <a:rPr lang="en-US" dirty="0" smtClean="0"/>
              <a:t>____</a:t>
            </a:r>
            <a:endParaRPr lang="sr-Latn-RS" dirty="0" smtClean="0"/>
          </a:p>
          <a:p>
            <a:r>
              <a:rPr lang="sr-Latn-RS" dirty="0" smtClean="0"/>
              <a:t>Implicitno podrazumevani „odgovori“ sa kojima treba spariti ponuđene alternative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948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2.3. Stavke sa uređenim kategorijama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Stavke sa ordinalnim kategorijama</a:t>
            </a:r>
          </a:p>
          <a:p>
            <a:r>
              <a:rPr lang="sr-Latn-CS" dirty="0" smtClean="0"/>
              <a:t>I kod ovih stavki postoje ponuđeni odgovori, ali su oni ordinalno uređeni</a:t>
            </a:r>
          </a:p>
          <a:p>
            <a:r>
              <a:rPr lang="sr-Latn-CS" dirty="0" smtClean="0"/>
              <a:t>Alternative </a:t>
            </a:r>
            <a:r>
              <a:rPr lang="sr-Latn-CS" dirty="0"/>
              <a:t>su poređane po nekom </a:t>
            </a:r>
            <a:r>
              <a:rPr lang="sr-Latn-CS" dirty="0" smtClean="0"/>
              <a:t>kriterijumu tako da čine kontinuum</a:t>
            </a:r>
            <a:endParaRPr lang="sr-Latn-CS" dirty="0"/>
          </a:p>
          <a:p>
            <a:r>
              <a:rPr lang="sr-Latn-CS" dirty="0" smtClean="0"/>
              <a:t>Skale procene su najčešći tip</a:t>
            </a:r>
          </a:p>
          <a:p>
            <a:pPr lvl="1"/>
            <a:r>
              <a:rPr lang="sr-Latn-CS" dirty="0" smtClean="0"/>
              <a:t>U okviru skala procene najčešće se koriste Likertove skale</a:t>
            </a:r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4040164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Zatvorene vs. otvorene stavke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Zatvorene stavke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87725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L</a:t>
            </a:r>
            <a:r>
              <a:rPr lang="en-US" dirty="0" err="1"/>
              <a:t>akoća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objektivnost</a:t>
            </a:r>
            <a:r>
              <a:rPr lang="en-US" dirty="0"/>
              <a:t> </a:t>
            </a:r>
            <a:r>
              <a:rPr lang="en-US" dirty="0" err="1"/>
              <a:t>ocenjivanja</a:t>
            </a:r>
            <a:r>
              <a:rPr lang="en-US" dirty="0"/>
              <a:t> </a:t>
            </a:r>
            <a:endParaRPr lang="sr-Latn-RS" dirty="0" smtClean="0"/>
          </a:p>
          <a:p>
            <a:r>
              <a:rPr lang="sr-Latn-RS" dirty="0" smtClean="0"/>
              <a:t>G</a:t>
            </a:r>
            <a:r>
              <a:rPr lang="en-US" dirty="0" err="1"/>
              <a:t>eneralno</a:t>
            </a:r>
            <a:r>
              <a:rPr lang="en-US" dirty="0"/>
              <a:t> dobra </a:t>
            </a:r>
            <a:r>
              <a:rPr lang="en-US" dirty="0" err="1"/>
              <a:t>metrijska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 smtClean="0"/>
              <a:t>jednostavnost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/>
              <a:t>izračunavanja</a:t>
            </a:r>
            <a:endParaRPr lang="en-US" dirty="0"/>
          </a:p>
          <a:p>
            <a:r>
              <a:rPr lang="sr-Latn-RS" dirty="0"/>
              <a:t>L</a:t>
            </a:r>
            <a:r>
              <a:rPr lang="en-US" dirty="0" err="1"/>
              <a:t>akoća</a:t>
            </a:r>
            <a:r>
              <a:rPr lang="en-US" dirty="0"/>
              <a:t> </a:t>
            </a:r>
            <a:r>
              <a:rPr lang="en-US" dirty="0" err="1"/>
              <a:t>odgovaranja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stavke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 smtClean="0"/>
              <a:t>stoga </a:t>
            </a:r>
            <a:r>
              <a:rPr lang="en-US" dirty="0" err="1" smtClean="0"/>
              <a:t>popularnost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ispitanika</a:t>
            </a:r>
            <a:endParaRPr lang="sr-Latn-RS" dirty="0" smtClean="0"/>
          </a:p>
          <a:p>
            <a:r>
              <a:rPr lang="sr-Latn-RS" dirty="0" smtClean="0"/>
              <a:t>Bolji izbor u većini situacija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 smtClean="0"/>
              <a:t>Otvorene stavke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87725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Određeni konstrukti se mogu ispitati samo otvorenim stavkama (kreativnost, kompleksne veštine)</a:t>
            </a:r>
          </a:p>
          <a:p>
            <a:r>
              <a:rPr lang="sr-Latn-RS" dirty="0" smtClean="0"/>
              <a:t>Smanjuje se mogućnost pogađanja</a:t>
            </a:r>
          </a:p>
          <a:p>
            <a:r>
              <a:rPr lang="sr-Latn-RS" dirty="0" smtClean="0"/>
              <a:t>Lakše merenje viših nivoa znanja?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562600"/>
            <a:ext cx="77724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r-Latn-RS" sz="2400" dirty="0"/>
              <a:t>Tip stavki biramo spram konstrukta, ciljne populacije, namene testa...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96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 to nije sve</a:t>
            </a:r>
            <a:endParaRPr lang="en-US" dirty="0" smtClean="0"/>
          </a:p>
        </p:txBody>
      </p:sp>
      <p:sp>
        <p:nvSpPr>
          <p:cNvPr id="124931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dirty="0" smtClean="0"/>
              <a:t>Ocenjivanje pomoću dosijea</a:t>
            </a:r>
          </a:p>
          <a:p>
            <a:pPr lvl="1"/>
            <a:r>
              <a:rPr lang="sr-Latn-CS" dirty="0"/>
              <a:t>Dosijei su zbirka ili uzorak radova prikupljenih tokom vremena</a:t>
            </a:r>
          </a:p>
          <a:p>
            <a:pPr lvl="1"/>
            <a:r>
              <a:rPr lang="sr-Latn-CS" dirty="0" smtClean="0"/>
              <a:t>Pravila </a:t>
            </a:r>
            <a:r>
              <a:rPr lang="sr-Latn-CS" dirty="0"/>
              <a:t>za formiranje dosija </a:t>
            </a:r>
            <a:r>
              <a:rPr lang="sr-Latn-CS" dirty="0" smtClean="0"/>
              <a:t>i kriterijumi </a:t>
            </a:r>
            <a:r>
              <a:rPr lang="sr-Latn-CS" dirty="0"/>
              <a:t>ocenjivanja </a:t>
            </a:r>
            <a:r>
              <a:rPr lang="sr-Latn-CS" dirty="0" smtClean="0"/>
              <a:t>moraju </a:t>
            </a:r>
            <a:r>
              <a:rPr lang="sr-Latn-CS" dirty="0"/>
              <a:t>da budu </a:t>
            </a:r>
            <a:r>
              <a:rPr lang="sr-Latn-CS" dirty="0" smtClean="0"/>
              <a:t>jasni, precizni i unapred</a:t>
            </a:r>
            <a:r>
              <a:rPr lang="sr-Latn-CS" dirty="0"/>
              <a:t> </a:t>
            </a:r>
            <a:r>
              <a:rPr lang="sr-Latn-CS" dirty="0" smtClean="0"/>
              <a:t>definisani</a:t>
            </a:r>
            <a:endParaRPr lang="en-US" dirty="0"/>
          </a:p>
          <a:p>
            <a:r>
              <a:rPr lang="sr-Latn-CS" dirty="0" smtClean="0"/>
              <a:t>Zadaci izvođenja</a:t>
            </a:r>
          </a:p>
          <a:p>
            <a:pPr lvl="1"/>
            <a:r>
              <a:rPr lang="hr-HR" dirty="0"/>
              <a:t>Zadatak treba da ima veze sa aktivnostima u stvarnom </a:t>
            </a:r>
            <a:r>
              <a:rPr lang="hr-HR" dirty="0" smtClean="0"/>
              <a:t>svetu i da bude </a:t>
            </a:r>
            <a:r>
              <a:rPr lang="hr-HR" dirty="0"/>
              <a:t>generalizabilan na slične </a:t>
            </a:r>
            <a:r>
              <a:rPr lang="hr-HR" dirty="0" smtClean="0"/>
              <a:t>zadatke</a:t>
            </a:r>
            <a:endParaRPr lang="en-US" dirty="0"/>
          </a:p>
          <a:p>
            <a:pPr lvl="1"/>
            <a:r>
              <a:rPr lang="hr-HR" dirty="0" smtClean="0"/>
              <a:t>Treba </a:t>
            </a:r>
            <a:r>
              <a:rPr lang="hr-HR" dirty="0"/>
              <a:t>omogućiti pouzdano i tačno merenje odgovora ispitanika</a:t>
            </a:r>
            <a:endParaRPr lang="en-US" dirty="0"/>
          </a:p>
          <a:p>
            <a:pPr lvl="1"/>
            <a:r>
              <a:rPr lang="hr-HR" dirty="0"/>
              <a:t>Ispitanici treba da budu unapred svesni kriterijuma po kojima će njihov rad biti </a:t>
            </a:r>
            <a:r>
              <a:rPr lang="hr-HR" dirty="0" smtClean="0"/>
              <a:t>procenjivan</a:t>
            </a:r>
            <a:endParaRPr lang="sr-Latn-CS" dirty="0" smtClean="0"/>
          </a:p>
          <a:p>
            <a:r>
              <a:rPr lang="sr-Latn-CS" dirty="0" smtClean="0"/>
              <a:t>Još </a:t>
            </a:r>
            <a:r>
              <a:rPr lang="sr-Latn-CS" dirty="0"/>
              <a:t>neke specifične forme </a:t>
            </a:r>
            <a:r>
              <a:rPr lang="sr-Latn-CS" dirty="0" smtClean="0"/>
              <a:t>ajtema / ocenjivanja u testovima</a:t>
            </a:r>
            <a:endParaRPr lang="sr-Latn-CS" dirty="0"/>
          </a:p>
          <a:p>
            <a:pPr lvl="1"/>
            <a:r>
              <a:rPr lang="sr-Latn-CS" dirty="0" smtClean="0"/>
              <a:t>Sociometrija, vinjete, psihodrama, igranje uloga, S-R testovi, test situacije - Centri za procenu (Assessment center)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754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Skale i skaliranje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7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Skale procene</a:t>
            </a:r>
            <a:endParaRPr lang="en-US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Politomne stavke sa uređenim kategorijama</a:t>
            </a:r>
          </a:p>
          <a:p>
            <a:r>
              <a:rPr lang="sr-Latn-CS" dirty="0" smtClean="0"/>
              <a:t>Procenjuje se neko svojstvo ili ponašanje (drugih ljudi) za koje postoji teorijski okvir da se tretira kao kvantitativno</a:t>
            </a:r>
          </a:p>
          <a:p>
            <a:r>
              <a:rPr lang="sr-Latn-CS" dirty="0" smtClean="0"/>
              <a:t>Format: </a:t>
            </a:r>
            <a:r>
              <a:rPr lang="sr-Latn-CS" dirty="0"/>
              <a:t>stablo i </a:t>
            </a:r>
            <a:r>
              <a:rPr lang="sr-Latn-CS" dirty="0" smtClean="0"/>
              <a:t>skala </a:t>
            </a:r>
            <a:r>
              <a:rPr lang="sr-Latn-CS" dirty="0"/>
              <a:t>odgovora</a:t>
            </a:r>
          </a:p>
          <a:p>
            <a:r>
              <a:rPr lang="sr-Latn-CS" dirty="0"/>
              <a:t>Skalu odgovora čini skup alternativa koji može biti: </a:t>
            </a:r>
            <a:r>
              <a:rPr lang="sr-Latn-CS" dirty="0" smtClean="0"/>
              <a:t>semantički (nimalo se ne slažem / u potpunosti se slažem), </a:t>
            </a:r>
            <a:r>
              <a:rPr lang="sr-Latn-CS" dirty="0"/>
              <a:t>numerički </a:t>
            </a:r>
            <a:r>
              <a:rPr lang="sr-Latn-CS" dirty="0" smtClean="0"/>
              <a:t>(1-7) ili grafički</a:t>
            </a:r>
            <a:endParaRPr lang="sr-Latn-C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86400"/>
            <a:ext cx="2614613" cy="114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824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Skale procene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Osnovni tipovi skala procene:</a:t>
            </a:r>
          </a:p>
          <a:p>
            <a:pPr lvl="1"/>
            <a:r>
              <a:rPr lang="sr-Latn-RS" dirty="0" smtClean="0"/>
              <a:t>Osgoodov semantički diferencijal</a:t>
            </a:r>
          </a:p>
          <a:p>
            <a:pPr lvl="1"/>
            <a:r>
              <a:rPr lang="sr-Latn-CS" dirty="0"/>
              <a:t>Bogardusova skala – skala socijalne distance</a:t>
            </a:r>
          </a:p>
          <a:p>
            <a:pPr lvl="1"/>
            <a:r>
              <a:rPr lang="sr-Latn-CS" dirty="0"/>
              <a:t>Guttmanova skala – skalogramska analiza</a:t>
            </a:r>
          </a:p>
          <a:p>
            <a:pPr lvl="1"/>
            <a:r>
              <a:rPr lang="sr-Latn-CS" dirty="0"/>
              <a:t>Thurstoneova skala – diferencijalna skala</a:t>
            </a:r>
          </a:p>
          <a:p>
            <a:pPr lvl="1"/>
            <a:r>
              <a:rPr lang="sr-Latn-CS" dirty="0"/>
              <a:t>Likertova skala – sumaciona </a:t>
            </a:r>
            <a:r>
              <a:rPr lang="sr-Latn-CS" dirty="0" smtClean="0"/>
              <a:t>skala</a:t>
            </a:r>
          </a:p>
          <a:p>
            <a:r>
              <a:rPr lang="sr-Latn-CS" dirty="0" smtClean="0"/>
              <a:t>Razvoj </a:t>
            </a:r>
            <a:r>
              <a:rPr lang="sr-Latn-CS" dirty="0"/>
              <a:t>skala potekao je iz istraživanja u socijalnoj psihologiji – ispitivanja </a:t>
            </a:r>
            <a:r>
              <a:rPr lang="sr-Latn-CS" dirty="0" smtClean="0"/>
              <a:t>stavova, ali se skale mogu koristiti i za druge predmete merenja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0040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Semantički diferencijal</a:t>
            </a:r>
            <a:endParaRPr lang="en-US" dirty="0" smtClean="0"/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uglast</a:t>
            </a:r>
            <a:r>
              <a:rPr lang="en-US" dirty="0" smtClean="0"/>
              <a:t>		|	|	|	|	|	|</a:t>
            </a:r>
            <a:r>
              <a:rPr lang="sr-Latn-RS" dirty="0" smtClean="0"/>
              <a:t>              </a:t>
            </a:r>
            <a:r>
              <a:rPr lang="en-US" dirty="0" err="1" smtClean="0"/>
              <a:t>zaobljen</a:t>
            </a:r>
            <a:endParaRPr lang="sr-Latn-R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slab		|	|	|	|	|	|	</a:t>
            </a:r>
            <a:r>
              <a:rPr lang="en-US" dirty="0" err="1" smtClean="0"/>
              <a:t>jak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rapav</a:t>
            </a:r>
            <a:r>
              <a:rPr lang="en-US" dirty="0" smtClean="0"/>
              <a:t>		|	|	|	|	|	|	</a:t>
            </a:r>
            <a:r>
              <a:rPr lang="en-US" dirty="0" err="1" smtClean="0"/>
              <a:t>gladak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aktivan</a:t>
            </a:r>
            <a:r>
              <a:rPr lang="en-US" dirty="0" smtClean="0"/>
              <a:t>		|	|	|	|	|	|	</a:t>
            </a:r>
            <a:r>
              <a:rPr lang="en-US" dirty="0" err="1" smtClean="0"/>
              <a:t>pasivan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mali</a:t>
            </a:r>
            <a:r>
              <a:rPr lang="en-US" dirty="0" smtClean="0"/>
              <a:t>		|	|	|	|	|	|	</a:t>
            </a:r>
            <a:r>
              <a:rPr lang="en-US" dirty="0" err="1" smtClean="0"/>
              <a:t>veliki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hladan</a:t>
            </a:r>
            <a:r>
              <a:rPr lang="en-US" dirty="0" smtClean="0"/>
              <a:t>		|	|	|	|	|	|	</a:t>
            </a:r>
            <a:r>
              <a:rPr lang="en-US" dirty="0" err="1" smtClean="0"/>
              <a:t>topao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dobar</a:t>
            </a:r>
            <a:r>
              <a:rPr lang="en-US" dirty="0" smtClean="0"/>
              <a:t>		|	|	|	|	|	|	</a:t>
            </a:r>
            <a:r>
              <a:rPr lang="en-US" dirty="0" err="1" smtClean="0"/>
              <a:t>rđav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napet</a:t>
            </a:r>
            <a:r>
              <a:rPr lang="en-US" dirty="0" smtClean="0"/>
              <a:t>		|	|	|	|	|	|</a:t>
            </a:r>
            <a:r>
              <a:rPr lang="sr-Latn-RS" dirty="0"/>
              <a:t> </a:t>
            </a:r>
            <a:r>
              <a:rPr lang="sr-Latn-RS" dirty="0" smtClean="0"/>
              <a:t>             </a:t>
            </a:r>
            <a:r>
              <a:rPr lang="en-US" dirty="0" err="1" smtClean="0"/>
              <a:t>opušte</a:t>
            </a:r>
            <a:r>
              <a:rPr lang="sr-Latn-RS" dirty="0" smtClean="0"/>
              <a:t>n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mokar</a:t>
            </a:r>
            <a:r>
              <a:rPr lang="en-US" dirty="0" smtClean="0"/>
              <a:t>		|	|	|	|	|	|	</a:t>
            </a:r>
            <a:r>
              <a:rPr lang="en-US" dirty="0" err="1" smtClean="0"/>
              <a:t>suv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svež</a:t>
            </a:r>
            <a:r>
              <a:rPr lang="en-US" dirty="0" smtClean="0"/>
              <a:t>		|	|	|	|	|	|	</a:t>
            </a:r>
            <a:r>
              <a:rPr lang="en-US" dirty="0" err="1" smtClean="0"/>
              <a:t>ustajao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47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Semantički diferencijal</a:t>
            </a:r>
            <a:endParaRPr lang="en-US" smtClean="0"/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Osgood ga je konstruisao za otkrivanje konotativnog značenja pojmova</a:t>
            </a:r>
          </a:p>
          <a:p>
            <a:r>
              <a:rPr lang="sr-Latn-CS" dirty="0" smtClean="0"/>
              <a:t>Utvrdio je da postoje tri osnovne dimenzije konotativnih značenja:</a:t>
            </a:r>
          </a:p>
          <a:p>
            <a:pPr lvl="1"/>
            <a:r>
              <a:rPr lang="sr-Latn-CS" dirty="0" smtClean="0"/>
              <a:t>Evaluacija ili ocena</a:t>
            </a:r>
          </a:p>
          <a:p>
            <a:pPr lvl="1"/>
            <a:r>
              <a:rPr lang="sr-Latn-CS" dirty="0" smtClean="0"/>
              <a:t>Potencija ili snaga</a:t>
            </a:r>
          </a:p>
          <a:p>
            <a:pPr lvl="1"/>
            <a:r>
              <a:rPr lang="sr-Latn-CS" dirty="0" smtClean="0"/>
              <a:t>Aktivnost </a:t>
            </a:r>
            <a:endParaRPr lang="sr-Latn-RS" dirty="0"/>
          </a:p>
          <a:p>
            <a:r>
              <a:rPr lang="sr-Latn-RS" dirty="0"/>
              <a:t>Danas se primenjuje u mnogim kontekstima sa ciljem merenja drugih konstrukata, pretežno stavova</a:t>
            </a:r>
          </a:p>
          <a:p>
            <a:r>
              <a:rPr lang="sr-Latn-RS" dirty="0" smtClean="0"/>
              <a:t>Ne </a:t>
            </a:r>
            <a:r>
              <a:rPr lang="sr-Latn-RS" dirty="0"/>
              <a:t>koriste se uvek originalni Osgoodovi pridevi, već se konstruišu skale spram konstrukta – </a:t>
            </a:r>
            <a:r>
              <a:rPr lang="sr-Latn-RS" i="1" dirty="0"/>
              <a:t>format</a:t>
            </a:r>
            <a:r>
              <a:rPr lang="sr-Latn-RS" dirty="0"/>
              <a:t> semantičkog </a:t>
            </a:r>
            <a:r>
              <a:rPr lang="sr-Latn-RS" dirty="0" smtClean="0"/>
              <a:t>diferencijala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Stavka, </a:t>
            </a:r>
            <a:r>
              <a:rPr lang="en-US" dirty="0" err="1" smtClean="0"/>
              <a:t>ajtem</a:t>
            </a:r>
            <a:r>
              <a:rPr lang="en-US" dirty="0" smtClean="0"/>
              <a:t>, </a:t>
            </a:r>
            <a:r>
              <a:rPr lang="sr-Latn-CS" dirty="0" smtClean="0"/>
              <a:t>č</a:t>
            </a:r>
            <a:r>
              <a:rPr lang="en-US" dirty="0" err="1" smtClean="0"/>
              <a:t>estica</a:t>
            </a:r>
            <a:endParaRPr lang="en-US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Osnovni deo svakog testa</a:t>
            </a:r>
          </a:p>
          <a:p>
            <a:r>
              <a:rPr lang="sr-Latn-CS" dirty="0"/>
              <a:t>Stavka je pojedinačno pitanje ili </a:t>
            </a:r>
            <a:r>
              <a:rPr lang="sr-Latn-CS" dirty="0" smtClean="0"/>
              <a:t>zadatak koje se zasebno skoruje</a:t>
            </a:r>
            <a:endParaRPr lang="en-US" dirty="0"/>
          </a:p>
          <a:p>
            <a:r>
              <a:rPr lang="sr-Latn-CS" dirty="0" smtClean="0"/>
              <a:t>Dilema:</a:t>
            </a:r>
          </a:p>
          <a:p>
            <a:pPr lvl="1"/>
            <a:r>
              <a:rPr lang="sr-Latn-CS" dirty="0" smtClean="0"/>
              <a:t>ono što ispitanik vidi, ili</a:t>
            </a:r>
          </a:p>
          <a:p>
            <a:pPr lvl="1"/>
            <a:r>
              <a:rPr lang="sr-Latn-CS" dirty="0" smtClean="0"/>
              <a:t>ono što psiholog ocenjuje</a:t>
            </a:r>
          </a:p>
          <a:p>
            <a:r>
              <a:rPr lang="sr-Latn-CS" dirty="0" smtClean="0"/>
              <a:t>Stavka je </a:t>
            </a:r>
            <a:r>
              <a:rPr lang="sr-Latn-CS" i="1" dirty="0" smtClean="0"/>
              <a:t>draž</a:t>
            </a:r>
            <a:r>
              <a:rPr lang="sr-Latn-CS" dirty="0" smtClean="0"/>
              <a:t>, na koju ispitanik odgovara </a:t>
            </a:r>
            <a:r>
              <a:rPr lang="sr-Latn-CS" i="1" dirty="0" smtClean="0"/>
              <a:t>ponašanjem</a:t>
            </a:r>
          </a:p>
          <a:p>
            <a:r>
              <a:rPr lang="sr-Latn-CS" dirty="0" smtClean="0"/>
              <a:t>Kod strukturisanih, objektivnih, štampanih testova</a:t>
            </a:r>
            <a:r>
              <a:rPr lang="sr-Latn-CS" dirty="0"/>
              <a:t> </a:t>
            </a:r>
            <a:r>
              <a:rPr lang="sr-Latn-CS" dirty="0" smtClean="0"/>
              <a:t>obe stvari su jasno definisane</a:t>
            </a:r>
          </a:p>
          <a:p>
            <a:r>
              <a:rPr lang="sr-Latn-CS" dirty="0" smtClean="0"/>
              <a:t>U kojim situacijama stvari nisu tako jasne?</a:t>
            </a:r>
          </a:p>
          <a:p>
            <a:r>
              <a:rPr lang="sr-Latn-CS" dirty="0" smtClean="0"/>
              <a:t>Ipak, obično imamo strukturu stablo + odgovori</a:t>
            </a:r>
          </a:p>
        </p:txBody>
      </p:sp>
    </p:spTree>
    <p:extLst>
      <p:ext uri="{BB962C8B-B14F-4D97-AF65-F5344CB8AC3E}">
        <p14:creationId xmlns:p14="http://schemas.microsoft.com/office/powerpoint/2010/main" val="1619274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Skala socijalne distance</a:t>
            </a:r>
            <a:endParaRPr lang="sr-Latn-CS" dirty="0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Odnos prema nekoj etničkoj grupi, npr. migrantima sa Bliskog istoka</a:t>
            </a:r>
          </a:p>
          <a:p>
            <a:pPr marL="457200" lvl="1" indent="0">
              <a:buNone/>
            </a:pPr>
            <a:r>
              <a:rPr lang="en-US" dirty="0" smtClean="0"/>
              <a:t>1)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posete</a:t>
            </a:r>
            <a:r>
              <a:rPr lang="en-US" dirty="0" smtClean="0"/>
              <a:t> </a:t>
            </a:r>
            <a:r>
              <a:rPr lang="en-US" dirty="0" err="1" smtClean="0"/>
              <a:t>moju</a:t>
            </a:r>
            <a:r>
              <a:rPr lang="en-US" dirty="0" smtClean="0"/>
              <a:t> </a:t>
            </a:r>
            <a:r>
              <a:rPr lang="en-US" dirty="0" err="1" smtClean="0"/>
              <a:t>zemlju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2)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žive</a:t>
            </a:r>
            <a:r>
              <a:rPr lang="en-US" dirty="0" smtClean="0"/>
              <a:t> u </a:t>
            </a:r>
            <a:r>
              <a:rPr lang="en-US" dirty="0" err="1" smtClean="0"/>
              <a:t>mojoj</a:t>
            </a:r>
            <a:r>
              <a:rPr lang="en-US" dirty="0" smtClean="0"/>
              <a:t> </a:t>
            </a:r>
            <a:r>
              <a:rPr lang="en-US" dirty="0" err="1" smtClean="0"/>
              <a:t>zemlji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3)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radim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4)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moje</a:t>
            </a:r>
            <a:r>
              <a:rPr lang="en-US" dirty="0" smtClean="0"/>
              <a:t> </a:t>
            </a:r>
            <a:r>
              <a:rPr lang="en-US" dirty="0" err="1" smtClean="0"/>
              <a:t>komšije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5)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u mom </a:t>
            </a:r>
            <a:r>
              <a:rPr lang="en-US" dirty="0" err="1" smtClean="0"/>
              <a:t>klubu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6) </a:t>
            </a:r>
            <a:r>
              <a:rPr lang="en-US" dirty="0" err="1" smtClean="0"/>
              <a:t>pristao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brak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79014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Skala socijalne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Mogući i mnogi drugi odnosi (ne samo geografsko-prostorni), grupe mogu biti formirane prema bilo kom kriterijumu (profesija, seksualna orijentacija...)</a:t>
            </a:r>
          </a:p>
          <a:p>
            <a:r>
              <a:rPr lang="sr-Latn-RS" dirty="0" smtClean="0"/>
              <a:t>Nužni uslov jednodimenzionalnost predmeta merenja (distance / stava)</a:t>
            </a:r>
          </a:p>
          <a:p>
            <a:r>
              <a:rPr lang="sr-Latn-RS" dirty="0" smtClean="0"/>
              <a:t>Preteča Guttmanove skale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Guttmanova skala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a) </a:t>
            </a:r>
            <a:r>
              <a:rPr lang="en-US" dirty="0" err="1" smtClean="0"/>
              <a:t>Jeste</a:t>
            </a:r>
            <a:r>
              <a:rPr lang="en-US" dirty="0" smtClean="0"/>
              <a:t> li </a:t>
            </a:r>
            <a:r>
              <a:rPr lang="en-US" dirty="0" err="1" smtClean="0"/>
              <a:t>viši</a:t>
            </a:r>
            <a:r>
              <a:rPr lang="en-US" dirty="0" smtClean="0"/>
              <a:t> od 1,90m	</a:t>
            </a:r>
            <a:r>
              <a:rPr lang="sr-Latn-CS" dirty="0" smtClean="0"/>
              <a:t>	</a:t>
            </a:r>
            <a:r>
              <a:rPr lang="en-US" dirty="0" smtClean="0"/>
              <a:t>da	ne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Jeste</a:t>
            </a:r>
            <a:r>
              <a:rPr lang="en-US" dirty="0" smtClean="0"/>
              <a:t> li </a:t>
            </a:r>
            <a:r>
              <a:rPr lang="en-US" dirty="0" err="1" smtClean="0"/>
              <a:t>viši</a:t>
            </a:r>
            <a:r>
              <a:rPr lang="en-US" dirty="0" smtClean="0"/>
              <a:t> od 1,80m	</a:t>
            </a:r>
            <a:r>
              <a:rPr lang="sr-Latn-CS" dirty="0" smtClean="0"/>
              <a:t>	</a:t>
            </a:r>
            <a:r>
              <a:rPr lang="en-US" dirty="0" smtClean="0"/>
              <a:t>da	ne</a:t>
            </a:r>
          </a:p>
          <a:p>
            <a:r>
              <a:rPr lang="en-US" dirty="0" smtClean="0"/>
              <a:t>c) </a:t>
            </a:r>
            <a:r>
              <a:rPr lang="en-US" dirty="0" err="1" smtClean="0"/>
              <a:t>Jeste</a:t>
            </a:r>
            <a:r>
              <a:rPr lang="en-US" dirty="0" smtClean="0"/>
              <a:t> li </a:t>
            </a:r>
            <a:r>
              <a:rPr lang="en-US" dirty="0" err="1" smtClean="0"/>
              <a:t>viši</a:t>
            </a:r>
            <a:r>
              <a:rPr lang="en-US" dirty="0" smtClean="0"/>
              <a:t> od 1,70m	</a:t>
            </a:r>
            <a:r>
              <a:rPr lang="sr-Latn-CS" dirty="0" smtClean="0"/>
              <a:t>	</a:t>
            </a:r>
            <a:r>
              <a:rPr lang="en-US" dirty="0" smtClean="0"/>
              <a:t>da	ne</a:t>
            </a:r>
          </a:p>
          <a:p>
            <a:r>
              <a:rPr lang="en-US" dirty="0" smtClean="0"/>
              <a:t>d) </a:t>
            </a:r>
            <a:r>
              <a:rPr lang="en-US" dirty="0" err="1" smtClean="0"/>
              <a:t>Jeste</a:t>
            </a:r>
            <a:r>
              <a:rPr lang="en-US" dirty="0" smtClean="0"/>
              <a:t> li </a:t>
            </a:r>
            <a:r>
              <a:rPr lang="en-US" dirty="0" err="1" smtClean="0"/>
              <a:t>viši</a:t>
            </a:r>
            <a:r>
              <a:rPr lang="en-US" dirty="0" smtClean="0"/>
              <a:t> od 1,60m	</a:t>
            </a:r>
            <a:r>
              <a:rPr lang="sr-Latn-CS" dirty="0" smtClean="0"/>
              <a:t>	</a:t>
            </a:r>
            <a:r>
              <a:rPr lang="en-US" dirty="0" smtClean="0"/>
              <a:t>da	ne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4953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Guttmanova skala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Idealni </a:t>
            </a:r>
            <a:r>
              <a:rPr lang="sr-Latn-RS" dirty="0"/>
              <a:t>slučaj – do određene tačke ispitanik odgovara samo sa „da“, a nakon toga samo sa „ne“</a:t>
            </a:r>
          </a:p>
          <a:p>
            <a:r>
              <a:rPr lang="sr-Latn-RS" dirty="0" smtClean="0"/>
              <a:t>Da bi se proverilo da li skala zadovoljava ove kriterijume – pravi se skalogram</a:t>
            </a:r>
          </a:p>
          <a:p>
            <a:r>
              <a:rPr lang="sr-Latn-RS" dirty="0" smtClean="0"/>
              <a:t>U praksi, često nailazimo na odstupanja – Guttmanove greške</a:t>
            </a:r>
          </a:p>
          <a:p>
            <a:r>
              <a:rPr lang="sr-Latn-RS" dirty="0" smtClean="0"/>
              <a:t>Po teoriji – trebalo bi izbaciti sve ajteme kod kojih postoje greške; u praksi ovo je teško izvodljivo</a:t>
            </a:r>
          </a:p>
          <a:p>
            <a:r>
              <a:rPr lang="sr-Latn-RS" dirty="0" smtClean="0"/>
              <a:t>Ideje Guttmanove skale su danas prisutne u IRT modelima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Guttmanov skalogram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	</a:t>
            </a:r>
            <a:r>
              <a:rPr lang="sr-Latn-CS" dirty="0" smtClean="0"/>
              <a:t>	</a:t>
            </a:r>
            <a:r>
              <a:rPr lang="en-US" b="1" dirty="0" err="1" smtClean="0"/>
              <a:t>Ajtem</a:t>
            </a:r>
            <a:r>
              <a:rPr lang="en-US" b="1" dirty="0" smtClean="0"/>
              <a:t>	</a:t>
            </a:r>
            <a:r>
              <a:rPr lang="en-US" b="1" dirty="0" err="1" smtClean="0"/>
              <a:t>Ajtem</a:t>
            </a:r>
            <a:r>
              <a:rPr lang="en-US" b="1" dirty="0" smtClean="0"/>
              <a:t>	</a:t>
            </a:r>
            <a:r>
              <a:rPr lang="en-US" b="1" dirty="0" err="1" smtClean="0"/>
              <a:t>Ajtem</a:t>
            </a:r>
            <a:r>
              <a:rPr lang="en-US" b="1" dirty="0" smtClean="0"/>
              <a:t>	</a:t>
            </a:r>
            <a:r>
              <a:rPr lang="en-US" b="1" dirty="0" err="1" smtClean="0"/>
              <a:t>Ajtem</a:t>
            </a:r>
            <a:endParaRPr lang="sr-Latn-CS" b="1" dirty="0" smtClean="0"/>
          </a:p>
          <a:p>
            <a:pPr marL="0" indent="0">
              <a:buNone/>
            </a:pPr>
            <a:r>
              <a:rPr lang="sr-Latn-RS" b="1" dirty="0" smtClean="0"/>
              <a:t>	</a:t>
            </a:r>
            <a:r>
              <a:rPr lang="en-US" b="1" dirty="0" err="1" smtClean="0"/>
              <a:t>Ispitanik</a:t>
            </a:r>
            <a:r>
              <a:rPr lang="sr-Latn-CS" b="1" dirty="0" smtClean="0"/>
              <a:t>		</a:t>
            </a:r>
            <a:r>
              <a:rPr lang="en-US" b="1" dirty="0" smtClean="0"/>
              <a:t>a	b	c	d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11	</a:t>
            </a:r>
            <a:r>
              <a:rPr lang="sr-Latn-CS" dirty="0" smtClean="0"/>
              <a:t>	</a:t>
            </a:r>
            <a:r>
              <a:rPr lang="en-US" dirty="0" smtClean="0"/>
              <a:t>X	X	X	X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6	</a:t>
            </a:r>
            <a:r>
              <a:rPr lang="sr-Latn-CS" dirty="0" smtClean="0"/>
              <a:t>	</a:t>
            </a:r>
            <a:r>
              <a:rPr lang="en-US" dirty="0" smtClean="0"/>
              <a:t>X	X	X	X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15	</a:t>
            </a:r>
            <a:r>
              <a:rPr lang="sr-Latn-CS" dirty="0" smtClean="0"/>
              <a:t>	</a:t>
            </a:r>
            <a:r>
              <a:rPr lang="en-US" dirty="0" smtClean="0"/>
              <a:t>X		X	X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21	</a:t>
            </a:r>
            <a:r>
              <a:rPr lang="sr-Latn-CS" dirty="0" smtClean="0"/>
              <a:t>	</a:t>
            </a:r>
            <a:r>
              <a:rPr lang="en-US" dirty="0" smtClean="0"/>
              <a:t>X	X	X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14	</a:t>
            </a:r>
            <a:r>
              <a:rPr lang="sr-Latn-CS" dirty="0" smtClean="0"/>
              <a:t>	</a:t>
            </a:r>
            <a:r>
              <a:rPr lang="en-US" dirty="0" smtClean="0"/>
              <a:t>X	X	X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19	</a:t>
            </a:r>
            <a:r>
              <a:rPr lang="sr-Latn-CS" dirty="0" smtClean="0"/>
              <a:t>	</a:t>
            </a:r>
            <a:r>
              <a:rPr lang="en-US" dirty="0" smtClean="0"/>
              <a:t>X	X	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	</a:t>
            </a:r>
            <a:r>
              <a:rPr lang="sr-Latn-CS" dirty="0" smtClean="0"/>
              <a:t>	</a:t>
            </a:r>
            <a:r>
              <a:rPr lang="en-US" dirty="0" smtClean="0"/>
              <a:t>X	X	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9	</a:t>
            </a:r>
            <a:r>
              <a:rPr lang="sr-Latn-CS" dirty="0" smtClean="0"/>
              <a:t>	</a:t>
            </a:r>
            <a:r>
              <a:rPr lang="en-US" dirty="0" smtClean="0"/>
              <a:t>X		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18	</a:t>
            </a:r>
            <a:r>
              <a:rPr lang="sr-Latn-CS" dirty="0" smtClean="0"/>
              <a:t>	</a:t>
            </a:r>
            <a:r>
              <a:rPr lang="en-US" dirty="0" smtClean="0"/>
              <a:t>X		X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11				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en-US" dirty="0" smtClean="0"/>
              <a:t>. . .				</a:t>
            </a:r>
          </a:p>
          <a:p>
            <a:pPr marL="0" indent="0">
              <a:buNone/>
            </a:pPr>
            <a:r>
              <a:rPr lang="sr-Latn-CS" dirty="0" smtClean="0"/>
              <a:t>			</a:t>
            </a:r>
            <a:r>
              <a:rPr lang="en-US" dirty="0" smtClean="0"/>
              <a:t>Sa „X” je </a:t>
            </a:r>
            <a:r>
              <a:rPr lang="en-US" dirty="0" err="1" smtClean="0"/>
              <a:t>ozna</a:t>
            </a:r>
            <a:r>
              <a:rPr lang="sr-Latn-CS" dirty="0" smtClean="0"/>
              <a:t>č</a:t>
            </a:r>
            <a:r>
              <a:rPr lang="en-US" dirty="0" err="1" smtClean="0"/>
              <a:t>en</a:t>
            </a:r>
            <a:r>
              <a:rPr lang="en-US" dirty="0" smtClean="0"/>
              <a:t> ta</a:t>
            </a:r>
            <a:r>
              <a:rPr lang="sr-Latn-CS" dirty="0" smtClean="0"/>
              <a:t>č</a:t>
            </a:r>
            <a:r>
              <a:rPr lang="en-US" dirty="0" smtClean="0"/>
              <a:t>an </a:t>
            </a:r>
            <a:r>
              <a:rPr lang="en-US" dirty="0" err="1" smtClean="0"/>
              <a:t>odgovor</a:t>
            </a:r>
            <a:r>
              <a:rPr lang="en-US" dirty="0" smtClean="0"/>
              <a:t>.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7283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Thurstoneova skala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Poređajte sledeće tvrdnje po intenzitetu i valenci stava:</a:t>
            </a:r>
          </a:p>
          <a:p>
            <a:pPr marL="971550" lvl="1" indent="-514350">
              <a:buFont typeface="+mj-lt"/>
              <a:buAutoNum type="alphaUcPeriod"/>
            </a:pPr>
            <a:r>
              <a:rPr lang="sr-Latn-CS" dirty="0" smtClean="0"/>
              <a:t>Smrtna kazna je pogrešna, ali je neophodna u našoj nesavršenoj civilizaciji</a:t>
            </a:r>
          </a:p>
          <a:p>
            <a:pPr marL="971550" lvl="1" indent="-514350">
              <a:buFont typeface="+mj-lt"/>
              <a:buAutoNum type="alphaUcPeriod"/>
            </a:pPr>
            <a:r>
              <a:rPr lang="sr-Latn-CS" dirty="0" smtClean="0"/>
              <a:t>Svaki kriminalac treba biti pogubljen</a:t>
            </a:r>
          </a:p>
          <a:p>
            <a:pPr marL="971550" lvl="1" indent="-514350">
              <a:buFont typeface="+mj-lt"/>
              <a:buAutoNum type="alphaUcPeriod"/>
            </a:pPr>
            <a:r>
              <a:rPr lang="sr-Latn-CS" dirty="0" smtClean="0"/>
              <a:t>Smrtna kazna nikad nije bila efikasna u sprečavanju kriminala</a:t>
            </a:r>
          </a:p>
          <a:p>
            <a:pPr marL="971550" lvl="1" indent="-514350">
              <a:buFont typeface="+mj-lt"/>
              <a:buAutoNum type="alphaUcPeriod"/>
            </a:pPr>
            <a:r>
              <a:rPr lang="sr-Latn-CS" dirty="0" smtClean="0"/>
              <a:t>Ne verujem u smrtnu kaznu ni pod kakvim okolnostima</a:t>
            </a:r>
          </a:p>
          <a:p>
            <a:pPr marL="971550" lvl="1" indent="-514350">
              <a:buFont typeface="+mj-lt"/>
              <a:buAutoNum type="alphaUcPeriod"/>
            </a:pPr>
            <a:r>
              <a:rPr lang="sr-Latn-CS" dirty="0" smtClean="0"/>
              <a:t>Smrtna kazna daje kriminalcu ono što on zaslužuje</a:t>
            </a:r>
          </a:p>
        </p:txBody>
      </p:sp>
    </p:spTree>
    <p:extLst>
      <p:ext uri="{BB962C8B-B14F-4D97-AF65-F5344CB8AC3E}">
        <p14:creationId xmlns:p14="http://schemas.microsoft.com/office/powerpoint/2010/main" val="19253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Thurstoneova skala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/>
              <a:t>Poređajte sledeće tvrdnje po intenzitetu i valenci stava:</a:t>
            </a:r>
          </a:p>
          <a:p>
            <a:pPr marL="400050" lvl="1" indent="0">
              <a:buNone/>
            </a:pPr>
            <a:r>
              <a:rPr lang="sr-Latn-CS" dirty="0" smtClean="0"/>
              <a:t>D. Ne verujem u smrtnu kaznu ni pod kakvim okolnostima</a:t>
            </a:r>
          </a:p>
          <a:p>
            <a:pPr marL="400050" lvl="1" indent="0">
              <a:buNone/>
            </a:pPr>
            <a:r>
              <a:rPr lang="sr-Latn-CS" dirty="0" smtClean="0"/>
              <a:t>C. Smrtna kazna nikad nije bila efikasna u sprečavanju kriminala</a:t>
            </a:r>
          </a:p>
          <a:p>
            <a:pPr marL="400050" lvl="1" indent="0">
              <a:buNone/>
            </a:pPr>
            <a:r>
              <a:rPr lang="sr-Latn-CS" dirty="0" smtClean="0"/>
              <a:t>A. Smrtna kazna je pogrešna, ali je neophodna u našoj nesavršenoj civilizaciji</a:t>
            </a:r>
          </a:p>
          <a:p>
            <a:pPr marL="400050" lvl="1" indent="0">
              <a:buNone/>
            </a:pPr>
            <a:r>
              <a:rPr lang="sr-Latn-CS" dirty="0" smtClean="0"/>
              <a:t>E. Smrtna kazna daje kriminalcu ono što on zaslužuje</a:t>
            </a:r>
            <a:endParaRPr lang="en-US" dirty="0" smtClean="0"/>
          </a:p>
          <a:p>
            <a:pPr marL="400050" lvl="1" indent="0">
              <a:buNone/>
            </a:pPr>
            <a:r>
              <a:rPr lang="sr-Latn-CS" dirty="0" smtClean="0"/>
              <a:t>B. Svaki kriminalac treba biti pogubljen</a:t>
            </a:r>
          </a:p>
        </p:txBody>
      </p:sp>
    </p:spTree>
    <p:extLst>
      <p:ext uri="{BB962C8B-B14F-4D97-AF65-F5344CB8AC3E}">
        <p14:creationId xmlns:p14="http://schemas.microsoft.com/office/powerpoint/2010/main" val="366020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Thurstoneova skala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Polazi se od velikog broja </a:t>
            </a:r>
            <a:r>
              <a:rPr lang="sr-Latn-RS" dirty="0" smtClean="0"/>
              <a:t>stavki koje se </a:t>
            </a:r>
            <a:r>
              <a:rPr lang="sr-Latn-CS" dirty="0" smtClean="0"/>
              <a:t>prikupljaju iz različitih izvora (eksperti, mediji, zainteresovane osobe...)</a:t>
            </a:r>
          </a:p>
          <a:p>
            <a:r>
              <a:rPr lang="sr-Latn-CS" dirty="0" smtClean="0"/>
              <a:t>Formulišu se u obliku tvrdnji koje imaju opšti format: {objekat stava} {relacija} {vrednost, atribut}</a:t>
            </a:r>
          </a:p>
          <a:p>
            <a:r>
              <a:rPr lang="sr-Latn-CS" dirty="0" smtClean="0"/>
              <a:t>Procenjivači </a:t>
            </a:r>
            <a:r>
              <a:rPr lang="sr-Latn-CS" dirty="0"/>
              <a:t>razvrstavaju tvrdnje u 11 </a:t>
            </a:r>
            <a:r>
              <a:rPr lang="sr-Latn-CS" dirty="0" smtClean="0"/>
              <a:t>kategorija (od </a:t>
            </a:r>
            <a:r>
              <a:rPr lang="sr-Latn-CS" dirty="0"/>
              <a:t>najnegativnijeg </a:t>
            </a:r>
            <a:r>
              <a:rPr lang="sr-Latn-CS" dirty="0" smtClean="0"/>
              <a:t>do </a:t>
            </a:r>
            <a:r>
              <a:rPr lang="sr-Latn-CS" dirty="0"/>
              <a:t>najpozitivnijeg </a:t>
            </a:r>
            <a:r>
              <a:rPr lang="sr-Latn-CS" dirty="0" smtClean="0"/>
              <a:t>stava)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2794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Thurstoneova skala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Nakon razvrstavanja, za svaku stavku imamo njenu srednju težinu</a:t>
            </a:r>
            <a:r>
              <a:rPr lang="en-US" dirty="0" smtClean="0"/>
              <a:t> (</a:t>
            </a:r>
            <a:r>
              <a:rPr lang="en-US" dirty="0" err="1" smtClean="0"/>
              <a:t>medijanu</a:t>
            </a:r>
            <a:r>
              <a:rPr lang="en-US" dirty="0" smtClean="0"/>
              <a:t>)</a:t>
            </a:r>
            <a:r>
              <a:rPr lang="sr-Latn-RS" dirty="0" smtClean="0"/>
              <a:t> kao i stepen slaganja procenjivača</a:t>
            </a:r>
          </a:p>
          <a:p>
            <a:r>
              <a:rPr lang="sr-Latn-RS" dirty="0"/>
              <a:t>U skalu ulaze stavke kod kojih postoji visoko slaganje u </a:t>
            </a:r>
            <a:r>
              <a:rPr lang="sr-Latn-RS" dirty="0" smtClean="0"/>
              <a:t>rangu i koje pokrivaju ceo raspon </a:t>
            </a:r>
            <a:endParaRPr lang="en-US" dirty="0"/>
          </a:p>
          <a:p>
            <a:r>
              <a:rPr lang="sr-Latn-CS" dirty="0" smtClean="0"/>
              <a:t>Po teoriji, svaki ispitanik će zaokružiti jednu stavku </a:t>
            </a:r>
            <a:r>
              <a:rPr lang="en-US" dirty="0" smtClean="0"/>
              <a:t>(</a:t>
            </a:r>
            <a:r>
              <a:rPr lang="sr-Latn-CS" dirty="0" smtClean="0"/>
              <a:t>najviše tri</a:t>
            </a:r>
            <a:r>
              <a:rPr lang="en-US" dirty="0" smtClean="0"/>
              <a:t>)</a:t>
            </a:r>
            <a:r>
              <a:rPr lang="sr-Latn-CS" dirty="0" smtClean="0"/>
              <a:t>, koja odgovara njegovom stavu (npr. prema smrtnoj kazni)</a:t>
            </a:r>
          </a:p>
          <a:p>
            <a:r>
              <a:rPr lang="sr-Latn-CS" dirty="0" smtClean="0"/>
              <a:t>Težina zaokružene stavke </a:t>
            </a:r>
            <a:r>
              <a:rPr lang="en-US" dirty="0" smtClean="0"/>
              <a:t>je</a:t>
            </a:r>
            <a:r>
              <a:rPr lang="sr-Latn-CS" dirty="0" smtClean="0"/>
              <a:t> mera ispitanikovog stava</a:t>
            </a:r>
          </a:p>
          <a:p>
            <a:r>
              <a:rPr lang="sr-Latn-RS" dirty="0"/>
              <a:t>I Thurstoneova skala inkorporirana u IRT </a:t>
            </a:r>
            <a:r>
              <a:rPr lang="sr-Latn-RS" dirty="0" smtClean="0"/>
              <a:t>modele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576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Likertova skala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 smtClean="0"/>
              <a:t>Smatram da crkvena služba umiruje i inspiriše </a:t>
            </a:r>
          </a:p>
          <a:p>
            <a:pPr lvl="1"/>
            <a:r>
              <a:rPr lang="sr-Latn-CS" dirty="0" smtClean="0"/>
              <a:t>Uopšte se ne slažem	1</a:t>
            </a:r>
          </a:p>
          <a:p>
            <a:pPr lvl="1"/>
            <a:r>
              <a:rPr lang="sr-Latn-CS" dirty="0" smtClean="0"/>
              <a:t>Ne slažem se			2</a:t>
            </a:r>
          </a:p>
          <a:p>
            <a:pPr lvl="1"/>
            <a:r>
              <a:rPr lang="sr-Latn-CS" dirty="0" smtClean="0"/>
              <a:t>Neodlučan sam		3</a:t>
            </a:r>
          </a:p>
          <a:p>
            <a:pPr lvl="1"/>
            <a:r>
              <a:rPr lang="sr-Latn-CS" dirty="0" smtClean="0"/>
              <a:t>Slažem se			4</a:t>
            </a:r>
          </a:p>
          <a:p>
            <a:pPr lvl="1"/>
            <a:r>
              <a:rPr lang="sr-Latn-CS" dirty="0" smtClean="0"/>
              <a:t>Potpuno se slažem		5</a:t>
            </a:r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6007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Paketi (parcels) ili testleti</a:t>
            </a:r>
            <a:endParaRPr lang="en-US" dirty="0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Grupa ajtema koji se odnose na isti sadržaj ili koji predstavljaju celinu, ali je sitnija </a:t>
            </a:r>
            <a:r>
              <a:rPr lang="sr-Latn-CS" dirty="0"/>
              <a:t>od subtesta ili indikatora</a:t>
            </a:r>
          </a:p>
          <a:p>
            <a:r>
              <a:rPr lang="sr-Latn-CS" dirty="0" smtClean="0"/>
              <a:t>Skorovi </a:t>
            </a:r>
            <a:r>
              <a:rPr lang="sr-Latn-CS" dirty="0"/>
              <a:t>na ajtemima unutar paketa se sabiraju i ti zbirovi ulaze u konačan skor</a:t>
            </a:r>
          </a:p>
          <a:p>
            <a:r>
              <a:rPr lang="sr-Latn-CS" dirty="0" smtClean="0"/>
              <a:t>Namena im je povećanje pouzdanosti ili korišćenje u alternativnim formama (KAT)</a:t>
            </a:r>
          </a:p>
          <a:p>
            <a:r>
              <a:rPr lang="sr-Latn-CS" dirty="0" smtClean="0"/>
              <a:t>U pakete spadaju i tautologije – stavke gotovo identičnog sadržaja</a:t>
            </a:r>
          </a:p>
          <a:p>
            <a:pPr lvl="1"/>
            <a:r>
              <a:rPr lang="sr-Latn-CS" dirty="0" smtClean="0"/>
              <a:t>Zapravo negativno utiču na metrijske karakteristike!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521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Likertova skala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Svaka stavka reprezentuje čitav kontinuum stava – mini-skala</a:t>
            </a:r>
          </a:p>
          <a:p>
            <a:r>
              <a:rPr lang="sr-Latn-CS" dirty="0" smtClean="0"/>
              <a:t>Ispitanici zaokružuju </a:t>
            </a:r>
            <a:r>
              <a:rPr lang="en-US" dirty="0" err="1" smtClean="0"/>
              <a:t>alternativu</a:t>
            </a:r>
            <a:r>
              <a:rPr lang="sr-Latn-CS" dirty="0" smtClean="0"/>
              <a:t> koj</a:t>
            </a:r>
            <a:r>
              <a:rPr lang="en-US" dirty="0" smtClean="0"/>
              <a:t>a</a:t>
            </a:r>
            <a:r>
              <a:rPr lang="sr-Latn-CS" dirty="0" smtClean="0"/>
              <a:t> odražava njihov stav </a:t>
            </a:r>
          </a:p>
          <a:p>
            <a:r>
              <a:rPr lang="sr-Latn-CS" dirty="0" smtClean="0"/>
              <a:t>Mera ispitanikovog stava dobija se sabiranjem zaokruženih odgovora – sumaciona skala</a:t>
            </a:r>
          </a:p>
          <a:p>
            <a:r>
              <a:rPr lang="sr-Latn-CS" dirty="0" smtClean="0"/>
              <a:t>Nema </a:t>
            </a:r>
            <a:r>
              <a:rPr lang="sr-Latn-CS" dirty="0"/>
              <a:t>etape </a:t>
            </a:r>
            <a:r>
              <a:rPr lang="sr-Latn-CS" dirty="0" smtClean="0"/>
              <a:t>procenjivača</a:t>
            </a:r>
          </a:p>
          <a:p>
            <a:r>
              <a:rPr lang="sr-Latn-RS" dirty="0"/>
              <a:t>Danas najčešće korišćena skala </a:t>
            </a:r>
            <a:r>
              <a:rPr lang="sr-Latn-RS" dirty="0" smtClean="0"/>
              <a:t>procene za </a:t>
            </a:r>
            <a:r>
              <a:rPr lang="sr-Latn-RS" dirty="0"/>
              <a:t>merenje stavova, ali i mnogih drugih konstrukata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01425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Likertova skala</a:t>
            </a:r>
            <a:endParaRPr lang="en-US" smtClean="0"/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Kako konstruisati dobre stavke Likertovog tipa?</a:t>
            </a:r>
          </a:p>
          <a:p>
            <a:pPr lvl="1"/>
            <a:r>
              <a:rPr lang="sr-Latn-CS" dirty="0" smtClean="0"/>
              <a:t>Neutralne tvrdnje se obično izbegavaju (slaganje implicira umeren stav, ali neslaganje može ukazivati i na veoma pozitivan i veoma negativan)</a:t>
            </a:r>
          </a:p>
          <a:p>
            <a:pPr lvl="1"/>
            <a:r>
              <a:rPr lang="sr-Latn-CS" dirty="0" smtClean="0"/>
              <a:t>Izbegavajte negativno formulisane tvrdnje „Ne mislim da sam izuzetan/na“</a:t>
            </a:r>
          </a:p>
          <a:p>
            <a:pPr lvl="1"/>
            <a:r>
              <a:rPr lang="sr-Latn-CS" dirty="0" smtClean="0"/>
              <a:t>Svaka stavka treba da sadrži SAMO jednu tvrdnju „volim da putujem i slušam klasičnu muziku“</a:t>
            </a:r>
          </a:p>
          <a:p>
            <a:pPr lvl="1"/>
            <a:r>
              <a:rPr lang="sr-Latn-CS" dirty="0" smtClean="0"/>
              <a:t>Ponuditi tvrdnje sa kojima će se složiti i ispitanici sa ekstremnim stavovima</a:t>
            </a:r>
          </a:p>
        </p:txBody>
      </p:sp>
    </p:spTree>
    <p:extLst>
      <p:ext uri="{BB962C8B-B14F-4D97-AF65-F5344CB8AC3E}">
        <p14:creationId xmlns:p14="http://schemas.microsoft.com/office/powerpoint/2010/main" val="14426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Još neki važni pojmovi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 dirty="0" smtClean="0"/>
              <a:t>RBT i KAT</a:t>
            </a:r>
            <a:endParaRPr lang="en-US" sz="4000" dirty="0" smtClean="0"/>
          </a:p>
        </p:txBody>
      </p:sp>
      <p:sp>
        <p:nvSpPr>
          <p:cNvPr id="1126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RBT – Računarski bazirano testiranje (Computer Based Testing – CBT</a:t>
            </a:r>
            <a:r>
              <a:rPr lang="sr-Latn-CS" dirty="0" smtClean="0"/>
              <a:t>), koje uključuje i</a:t>
            </a:r>
            <a:endParaRPr lang="sr-Latn-CS" dirty="0" smtClean="0"/>
          </a:p>
          <a:p>
            <a:pPr lvl="1"/>
            <a:r>
              <a:rPr lang="sr-Latn-CS" dirty="0" smtClean="0"/>
              <a:t>KAT – Kompjutersko </a:t>
            </a:r>
            <a:r>
              <a:rPr lang="sr-Latn-CS" dirty="0"/>
              <a:t>adaptivno </a:t>
            </a:r>
            <a:r>
              <a:rPr lang="sr-Latn-CS" dirty="0" smtClean="0"/>
              <a:t>testiranje (</a:t>
            </a:r>
            <a:r>
              <a:rPr lang="sr-Latn-CS" dirty="0"/>
              <a:t>Computer </a:t>
            </a:r>
            <a:r>
              <a:rPr lang="sr-Latn-CS" dirty="0" smtClean="0"/>
              <a:t>Adaptive Testing </a:t>
            </a:r>
            <a:r>
              <a:rPr lang="sr-Latn-CS" dirty="0"/>
              <a:t>– </a:t>
            </a:r>
            <a:r>
              <a:rPr lang="sr-Latn-CS" dirty="0" smtClean="0"/>
              <a:t>CAT)</a:t>
            </a:r>
          </a:p>
          <a:p>
            <a:pPr lvl="1"/>
            <a:r>
              <a:rPr lang="sr-Latn-CS" dirty="0" smtClean="0"/>
              <a:t>Banke ajtema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665144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Računarski zasnovano testiranje</a:t>
            </a:r>
            <a:endParaRPr lang="en-US" dirty="0"/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 smtClean="0"/>
              <a:t>Računar </a:t>
            </a:r>
            <a:r>
              <a:rPr lang="sr-Latn-CS" dirty="0" smtClean="0"/>
              <a:t>može biti od pomoći</a:t>
            </a:r>
          </a:p>
          <a:p>
            <a:pPr lvl="1"/>
            <a:r>
              <a:rPr lang="sr-Latn-CS" dirty="0" smtClean="0"/>
              <a:t>u zadavanju testova</a:t>
            </a:r>
          </a:p>
          <a:p>
            <a:pPr lvl="1"/>
            <a:r>
              <a:rPr lang="sr-Latn-CS" dirty="0" smtClean="0"/>
              <a:t>u skorovanju i interpretaciji (ekspertski sistemi)</a:t>
            </a:r>
          </a:p>
          <a:p>
            <a:pPr lvl="1"/>
            <a:r>
              <a:rPr lang="sr-Latn-CS" dirty="0" smtClean="0"/>
              <a:t>pri automatskom generisanju ajtema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4995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Banke ajtema</a:t>
            </a:r>
            <a:endParaRPr lang="en-US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dirty="0" smtClean="0"/>
              <a:t>Banka ajtema je strukturisani skup ajtema čija su merna svojstva poznata</a:t>
            </a:r>
          </a:p>
          <a:p>
            <a:pPr lvl="1"/>
            <a:r>
              <a:rPr lang="sr-Latn-CS" dirty="0"/>
              <a:t>100 do više stotina ajtema, u zavisnosti od kvaliteta ajtema, namene banke, predmeta merenja itd.</a:t>
            </a:r>
          </a:p>
          <a:p>
            <a:pPr lvl="1"/>
            <a:r>
              <a:rPr lang="sr-Latn-CS" dirty="0" smtClean="0"/>
              <a:t>Kalibracija </a:t>
            </a:r>
            <a:r>
              <a:rPr lang="sr-Latn-CS" dirty="0"/>
              <a:t>banke ajtema – određivanje mernih svojstava ajtema (reprezentativni uzorak </a:t>
            </a:r>
            <a:r>
              <a:rPr lang="sr-Latn-CS"/>
              <a:t>+ </a:t>
            </a:r>
            <a:r>
              <a:rPr lang="sr-Latn-CS" smtClean="0"/>
              <a:t>redovno ažuriranje</a:t>
            </a:r>
            <a:r>
              <a:rPr lang="sr-Latn-CS" dirty="0" smtClean="0"/>
              <a:t>)</a:t>
            </a:r>
            <a:r>
              <a:rPr lang="sr-Latn-CS" dirty="0"/>
              <a:t> </a:t>
            </a:r>
            <a:endParaRPr lang="sr-Latn-CS" dirty="0" smtClean="0"/>
          </a:p>
          <a:p>
            <a:pPr lvl="1"/>
            <a:r>
              <a:rPr lang="sr-Latn-CS" dirty="0" smtClean="0"/>
              <a:t>Može </a:t>
            </a:r>
            <a:r>
              <a:rPr lang="sr-Latn-CS" dirty="0"/>
              <a:t>biti jednodimenzionalna ili </a:t>
            </a:r>
            <a:r>
              <a:rPr lang="sr-Latn-CS" dirty="0" smtClean="0"/>
              <a:t>višedimenzionalna</a:t>
            </a:r>
            <a:endParaRPr lang="sr-Latn-CS" dirty="0"/>
          </a:p>
          <a:p>
            <a:r>
              <a:rPr lang="en-US" dirty="0" smtClean="0"/>
              <a:t>Banka </a:t>
            </a:r>
            <a:r>
              <a:rPr lang="en-US" dirty="0" err="1" smtClean="0"/>
              <a:t>ajtema</a:t>
            </a:r>
            <a:r>
              <a:rPr lang="en-US" dirty="0" smtClean="0"/>
              <a:t> je </a:t>
            </a:r>
            <a:r>
              <a:rPr lang="en-US" dirty="0" err="1" smtClean="0"/>
              <a:t>namenjena</a:t>
            </a:r>
            <a:r>
              <a:rPr lang="en-US" dirty="0" smtClean="0"/>
              <a:t> da se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izvla</a:t>
            </a:r>
            <a:r>
              <a:rPr lang="sr-Latn-CS" dirty="0" smtClean="0"/>
              <a:t>če alternativne forme testova sa poznatim mernim svojstvima</a:t>
            </a:r>
          </a:p>
          <a:p>
            <a:pPr lvl="1"/>
            <a:r>
              <a:rPr lang="sr-Latn-CS" dirty="0"/>
              <a:t>Najjednostavniji način biranja ajtema iz banke je na osnovu težine ajtema (ili funkcije informativnosti iz IRT pristupa)</a:t>
            </a:r>
          </a:p>
          <a:p>
            <a:r>
              <a:rPr lang="sr-Latn-CS" dirty="0" smtClean="0"/>
              <a:t>Banke ajtema su danas implementirane na računarima</a:t>
            </a:r>
          </a:p>
        </p:txBody>
      </p:sp>
    </p:spTree>
    <p:extLst>
      <p:ext uri="{BB962C8B-B14F-4D97-AF65-F5344CB8AC3E}">
        <p14:creationId xmlns:p14="http://schemas.microsoft.com/office/powerpoint/2010/main" val="794302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Računarsko adaptivno testiranje</a:t>
            </a:r>
            <a:endParaRPr lang="en-US" dirty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 smtClean="0"/>
              <a:t>Svakom ispitaniku se zadaju ajtemi čija je težina prilagođena nivou osobine kod tog ispitanika</a:t>
            </a:r>
          </a:p>
          <a:p>
            <a:r>
              <a:rPr lang="sr-Latn-CS" dirty="0" smtClean="0"/>
              <a:t>Svaki ispitanik dobija “svoj test”</a:t>
            </a:r>
          </a:p>
          <a:p>
            <a:r>
              <a:rPr lang="sr-Latn-CS" dirty="0" smtClean="0"/>
              <a:t>Tri ključne odluke prilikom pravljenja KAT</a:t>
            </a:r>
          </a:p>
          <a:p>
            <a:pPr lvl="1"/>
            <a:r>
              <a:rPr lang="sr-Latn-CS" dirty="0" smtClean="0"/>
              <a:t>Procedura startovanja</a:t>
            </a:r>
          </a:p>
          <a:p>
            <a:pPr lvl="1"/>
            <a:r>
              <a:rPr lang="sr-Latn-CS" dirty="0" smtClean="0"/>
              <a:t>Procedura selekcije ajtema</a:t>
            </a:r>
          </a:p>
          <a:p>
            <a:pPr lvl="1"/>
            <a:r>
              <a:rPr lang="sr-Latn-CS" dirty="0" smtClean="0"/>
              <a:t>Kriterijumi zaustavljanja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543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Redosled stavki u testu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Testovi sposobnosti</a:t>
            </a:r>
          </a:p>
          <a:p>
            <a:pPr lvl="1"/>
            <a:r>
              <a:rPr lang="sr-Latn-RS" dirty="0" smtClean="0"/>
              <a:t>Od lakših ka težim</a:t>
            </a:r>
          </a:p>
          <a:p>
            <a:pPr lvl="1"/>
            <a:r>
              <a:rPr lang="sr-Latn-RS" dirty="0" smtClean="0"/>
              <a:t>Kod testova snage uvek postoji praktično vremensko ograničenje</a:t>
            </a:r>
          </a:p>
          <a:p>
            <a:r>
              <a:rPr lang="sr-Latn-RS" dirty="0" smtClean="0"/>
              <a:t>Testovi ličnosti </a:t>
            </a:r>
          </a:p>
          <a:p>
            <a:pPr lvl="1"/>
            <a:r>
              <a:rPr lang="sr-Latn-RS" dirty="0" smtClean="0"/>
              <a:t>Sve stavke iz jednog subtesta / faceta zajedno</a:t>
            </a:r>
          </a:p>
          <a:p>
            <a:pPr lvl="1"/>
            <a:r>
              <a:rPr lang="sr-Latn-RS" dirty="0" smtClean="0"/>
              <a:t>Izmešano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347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Hvala na pažnji!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mtClean="0"/>
              <a:t>Pitanja?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Subtestovi ili subskale</a:t>
            </a:r>
            <a:endParaRPr lang="en-US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/>
              <a:t>Skup više ajtema koji se odnose na isti predmet merenja</a:t>
            </a:r>
          </a:p>
          <a:p>
            <a:r>
              <a:rPr lang="sr-Latn-CS" dirty="0" smtClean="0"/>
              <a:t>U okviru istog testa, različiti subtestovi</a:t>
            </a:r>
          </a:p>
          <a:p>
            <a:pPr lvl="1"/>
            <a:r>
              <a:rPr lang="sr-Latn-CS" dirty="0" smtClean="0"/>
              <a:t>Mere različite osobine (npr. inventari ličnosti)</a:t>
            </a:r>
          </a:p>
          <a:p>
            <a:pPr lvl="1"/>
            <a:r>
              <a:rPr lang="sr-Latn-CS" dirty="0" smtClean="0"/>
              <a:t>Mere različite facete, faktore ili nivoe iste osobine (npr. kognitivni testovi)</a:t>
            </a:r>
          </a:p>
          <a:p>
            <a:pPr lvl="1"/>
            <a:r>
              <a:rPr lang="sr-Latn-CS" dirty="0" smtClean="0"/>
              <a:t>Mogu imati stavke različitog </a:t>
            </a:r>
            <a:r>
              <a:rPr lang="sr-Latn-CS" dirty="0"/>
              <a:t>formata (npr. test kreativnosti / emocionalne inteligencije)</a:t>
            </a:r>
            <a:endParaRPr lang="sr-Latn-CS" dirty="0" smtClean="0"/>
          </a:p>
          <a:p>
            <a:pPr lvl="1"/>
            <a:r>
              <a:rPr lang="sr-Latn-CS" dirty="0"/>
              <a:t>Uvek se z</a:t>
            </a:r>
            <a:r>
              <a:rPr lang="sr-Latn-CS" dirty="0" smtClean="0"/>
              <a:t>asebno </a:t>
            </a:r>
            <a:r>
              <a:rPr lang="sr-Latn-CS" dirty="0"/>
              <a:t>skoruju</a:t>
            </a:r>
            <a:r>
              <a:rPr lang="sr-Latn-CS" dirty="0" smtClean="0"/>
              <a:t>, a obično se odvojeno i prikazuju</a:t>
            </a:r>
          </a:p>
          <a:p>
            <a:pPr lvl="1"/>
            <a:r>
              <a:rPr lang="sr-Latn-CS" dirty="0" smtClean="0"/>
              <a:t>Skor na testu se dobija ili kao kompozitni skor ili kao profil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03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Uputstvo, primer i vežba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/>
              <a:t>Odštampani su na samom testu (priručniku) i administrator ih čita takve kakvi jesu</a:t>
            </a:r>
          </a:p>
          <a:p>
            <a:r>
              <a:rPr lang="sr-Latn-CS" dirty="0" smtClean="0"/>
              <a:t>Oni su delovi testa jer mogu dramatično da utiču na odgovore</a:t>
            </a:r>
          </a:p>
          <a:p>
            <a:r>
              <a:rPr lang="sr-Latn-CS" dirty="0"/>
              <a:t>Testovi sposobnosti moraju imati primer i vežbu</a:t>
            </a:r>
          </a:p>
          <a:p>
            <a:r>
              <a:rPr lang="sr-Latn-CS" dirty="0"/>
              <a:t>Deo testa je i uputstvo za ispitivača</a:t>
            </a:r>
          </a:p>
          <a:p>
            <a:r>
              <a:rPr lang="sr-Latn-CS" dirty="0" smtClean="0"/>
              <a:t>Standardno uputstvo (za rad na testu) i uvodno uputstvo (kontekst testiranja, informisana saglasnost)</a:t>
            </a:r>
          </a:p>
          <a:p>
            <a:r>
              <a:rPr lang="sr-Latn-CS" dirty="0" smtClean="0"/>
              <a:t>Paziti na količinu informacija i način izražavanja (anonimnost vs. </a:t>
            </a:r>
            <a:r>
              <a:rPr lang="sr-Latn-CS" dirty="0"/>
              <a:t>p</a:t>
            </a:r>
            <a:r>
              <a:rPr lang="sr-Latn-CS" dirty="0" smtClean="0"/>
              <a:t>overljivost)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5342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Baterija testova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Nije deo testa, već skup nezavisnih testova koji se zadaju zajedno, sa zajedničkim (obično praktičnim) ciljem</a:t>
            </a:r>
          </a:p>
          <a:p>
            <a:r>
              <a:rPr lang="sr-Latn-RS" dirty="0" smtClean="0"/>
              <a:t>Omnibus testovi</a:t>
            </a:r>
          </a:p>
          <a:p>
            <a:r>
              <a:rPr lang="sr-Latn-RS" dirty="0" smtClean="0"/>
              <a:t>Najčešće se tretira kao kompozitni test, jer se rezultati na svim testovima koriste kao celina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5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Tipovi stavki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I stavke je, kao i testove, moguće podeliti na više načina</a:t>
            </a:r>
          </a:p>
          <a:p>
            <a:r>
              <a:rPr lang="sr-Latn-RS" dirty="0" smtClean="0"/>
              <a:t>Neke podele prate podele testova</a:t>
            </a:r>
          </a:p>
          <a:p>
            <a:r>
              <a:rPr lang="sr-Latn-RS" dirty="0" smtClean="0"/>
              <a:t>Stavke za merenje sposobnosti – stavke za merenje ličnosti</a:t>
            </a:r>
          </a:p>
          <a:p>
            <a:r>
              <a:rPr lang="sr-Latn-RS" dirty="0" smtClean="0"/>
              <a:t>Verbalne – neverbalne stavke</a:t>
            </a:r>
          </a:p>
          <a:p>
            <a:r>
              <a:rPr lang="sr-Latn-RS" dirty="0" smtClean="0"/>
              <a:t>Stavke prema formi prikazivanja (grafički, audio, video)</a:t>
            </a:r>
          </a:p>
          <a:p>
            <a:r>
              <a:rPr lang="sr-Latn-RS" dirty="0" smtClean="0"/>
              <a:t>Stavke prema formi ocenjivanja (binarno, ordinalno, nominalno)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2992</Words>
  <Application>Microsoft Office PowerPoint</Application>
  <PresentationFormat>On-screen Show (4:3)</PresentationFormat>
  <Paragraphs>425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Tipovi stavki</vt:lpstr>
      <vt:lpstr>Faze u konstrukciji - podsećanje</vt:lpstr>
      <vt:lpstr>Delovi testa</vt:lpstr>
      <vt:lpstr>Stavka, ajtem, čestica</vt:lpstr>
      <vt:lpstr>Paketi (parcels) ili testleti</vt:lpstr>
      <vt:lpstr>Subtestovi ili subskale</vt:lpstr>
      <vt:lpstr>Uputstvo, primer i vežba</vt:lpstr>
      <vt:lpstr>Baterija testova</vt:lpstr>
      <vt:lpstr>Tipovi stavki</vt:lpstr>
      <vt:lpstr>Primeri kognitivnih ajtema</vt:lpstr>
      <vt:lpstr>Primeri kognitivnih ajtema</vt:lpstr>
      <vt:lpstr>Tipovi stavki</vt:lpstr>
      <vt:lpstr>Tipovi stavki</vt:lpstr>
      <vt:lpstr>1.1. Stavke sa kompletiranjem</vt:lpstr>
      <vt:lpstr>1.2. Stavke sa kratkim odgovorima</vt:lpstr>
      <vt:lpstr>1.3. Esejska pitanja</vt:lpstr>
      <vt:lpstr>1. Stavke sa otvorenim odgovorima</vt:lpstr>
      <vt:lpstr>Tipovi stavki</vt:lpstr>
      <vt:lpstr>2.1. Binarne / dihotomne stavke</vt:lpstr>
      <vt:lpstr>2.2.a. Stavke sa višestrukim izborom</vt:lpstr>
      <vt:lpstr>2.2.a. Kako pisati dobre SVI?</vt:lpstr>
      <vt:lpstr>2.2.a. Kako pisati dobre SVI?</vt:lpstr>
      <vt:lpstr>2.2.a. Kako pisati dobre SVI</vt:lpstr>
      <vt:lpstr>2.2.a. Kako pisati dobre SVI</vt:lpstr>
      <vt:lpstr>2.2.b. SVI sa više tačnih odgovora</vt:lpstr>
      <vt:lpstr>PowerPoint Presentation</vt:lpstr>
      <vt:lpstr>2.2.b. SVI sa više tačnih odgovora</vt:lpstr>
      <vt:lpstr>2.2.b. SVI sa više tačnih odgovora</vt:lpstr>
      <vt:lpstr>2.2.c. Zadaci sparivanja</vt:lpstr>
      <vt:lpstr>2.2.c. Zadaci sparivanja</vt:lpstr>
      <vt:lpstr>2.2.c. Zadaci rangiranja</vt:lpstr>
      <vt:lpstr>2.3. Stavke sa uređenim kategorijama</vt:lpstr>
      <vt:lpstr>Zatvorene vs. otvorene stavke</vt:lpstr>
      <vt:lpstr>I to nije sve</vt:lpstr>
      <vt:lpstr>Skale i skaliranje</vt:lpstr>
      <vt:lpstr>Skale procene</vt:lpstr>
      <vt:lpstr>Skale procene</vt:lpstr>
      <vt:lpstr>Semantički diferencijal</vt:lpstr>
      <vt:lpstr>Semantički diferencijal</vt:lpstr>
      <vt:lpstr>Skala socijalne distance</vt:lpstr>
      <vt:lpstr>Skala socijalne distance</vt:lpstr>
      <vt:lpstr>Guttmanova skala</vt:lpstr>
      <vt:lpstr>Guttmanova skala</vt:lpstr>
      <vt:lpstr>Guttmanov skalogram</vt:lpstr>
      <vt:lpstr>Thurstoneova skala</vt:lpstr>
      <vt:lpstr>Thurstoneova skala</vt:lpstr>
      <vt:lpstr>Thurstoneova skala</vt:lpstr>
      <vt:lpstr>Thurstoneova skala</vt:lpstr>
      <vt:lpstr>Likertova skala</vt:lpstr>
      <vt:lpstr>Likertova skala</vt:lpstr>
      <vt:lpstr>Likertova skala</vt:lpstr>
      <vt:lpstr>Još neki važni pojmovi</vt:lpstr>
      <vt:lpstr>RBT i KAT</vt:lpstr>
      <vt:lpstr>Računarski zasnovano testiranje</vt:lpstr>
      <vt:lpstr>Banke ajtema</vt:lpstr>
      <vt:lpstr>Računarsko adaptivno testiranje</vt:lpstr>
      <vt:lpstr>Redosled stavki u testu</vt:lpstr>
      <vt:lpstr>Hvala na pažnji!</vt:lpstr>
    </vt:vector>
  </TitlesOfParts>
  <Company>JP PTT saobracaja "Srbija"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Danka Purić</dc:creator>
  <cp:lastModifiedBy>Danka Purić</cp:lastModifiedBy>
  <cp:revision>309</cp:revision>
  <dcterms:created xsi:type="dcterms:W3CDTF">2017-10-14T18:34:06Z</dcterms:created>
  <dcterms:modified xsi:type="dcterms:W3CDTF">2018-10-23T17:29:19Z</dcterms:modified>
</cp:coreProperties>
</file>