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437" r:id="rId3"/>
    <p:sldId id="259" r:id="rId4"/>
    <p:sldId id="436" r:id="rId5"/>
    <p:sldId id="326" r:id="rId6"/>
    <p:sldId id="327" r:id="rId7"/>
    <p:sldId id="258" r:id="rId8"/>
    <p:sldId id="328" r:id="rId9"/>
    <p:sldId id="262" r:id="rId10"/>
    <p:sldId id="264" r:id="rId11"/>
    <p:sldId id="312" r:id="rId12"/>
    <p:sldId id="273" r:id="rId13"/>
    <p:sldId id="438" r:id="rId14"/>
    <p:sldId id="267" r:id="rId15"/>
    <p:sldId id="331" r:id="rId16"/>
    <p:sldId id="268" r:id="rId17"/>
    <p:sldId id="270" r:id="rId18"/>
    <p:sldId id="329" r:id="rId19"/>
    <p:sldId id="439" r:id="rId20"/>
    <p:sldId id="314" r:id="rId21"/>
    <p:sldId id="335" r:id="rId22"/>
    <p:sldId id="278" r:id="rId23"/>
    <p:sldId id="316" r:id="rId24"/>
    <p:sldId id="315" r:id="rId25"/>
    <p:sldId id="334" r:id="rId26"/>
    <p:sldId id="444" r:id="rId27"/>
    <p:sldId id="279" r:id="rId28"/>
    <p:sldId id="280" r:id="rId29"/>
    <p:sldId id="281" r:id="rId30"/>
    <p:sldId id="282" r:id="rId31"/>
    <p:sldId id="323" r:id="rId32"/>
    <p:sldId id="286" r:id="rId33"/>
    <p:sldId id="287" r:id="rId34"/>
    <p:sldId id="288" r:id="rId35"/>
    <p:sldId id="289" r:id="rId36"/>
    <p:sldId id="317" r:id="rId37"/>
    <p:sldId id="440" r:id="rId38"/>
    <p:sldId id="441" r:id="rId39"/>
    <p:sldId id="294" r:id="rId40"/>
    <p:sldId id="295" r:id="rId41"/>
    <p:sldId id="296" r:id="rId42"/>
    <p:sldId id="297" r:id="rId43"/>
    <p:sldId id="298" r:id="rId44"/>
    <p:sldId id="299" r:id="rId45"/>
    <p:sldId id="330" r:id="rId46"/>
    <p:sldId id="263" r:id="rId47"/>
    <p:sldId id="266" r:id="rId48"/>
    <p:sldId id="442" r:id="rId49"/>
    <p:sldId id="300" r:id="rId50"/>
    <p:sldId id="304" r:id="rId51"/>
    <p:sldId id="318" r:id="rId52"/>
    <p:sldId id="319" r:id="rId53"/>
    <p:sldId id="320" r:id="rId54"/>
    <p:sldId id="321" r:id="rId55"/>
    <p:sldId id="333" r:id="rId56"/>
    <p:sldId id="309" r:id="rId57"/>
    <p:sldId id="271" r:id="rId58"/>
    <p:sldId id="443" r:id="rId59"/>
    <p:sldId id="322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2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1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5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CC84-6F23-4ADD-AC20-BBACB5CB1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44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5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7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4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2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3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1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0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5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31-Oct-22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4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r-Latn-RS" altLang="en-US" dirty="0">
                <a:effectLst/>
              </a:rPr>
              <a:t>Diskriminativnost</a:t>
            </a:r>
            <a:endParaRPr lang="en-US" altLang="en-US" dirty="0">
              <a:effectLst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>
                <a:latin typeface="+mj-lt"/>
              </a:rPr>
              <a:t>Osnovne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metrijske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err="1">
                <a:latin typeface="+mj-lt"/>
              </a:rPr>
              <a:t>karakteristike</a:t>
            </a:r>
            <a:endParaRPr lang="sr-Latn-CS" altLang="en-US" dirty="0">
              <a:effectLst/>
              <a:latin typeface="+mj-lt"/>
            </a:endParaRPr>
          </a:p>
          <a:p>
            <a:r>
              <a:rPr lang="sr-Latn-CS" altLang="en-US" dirty="0">
                <a:effectLst/>
                <a:latin typeface="+mj-lt"/>
              </a:rPr>
              <a:t>i</a:t>
            </a:r>
            <a:r>
              <a:rPr lang="en-US" altLang="en-US" dirty="0">
                <a:effectLst/>
                <a:latin typeface="+mj-lt"/>
              </a:rPr>
              <a:t> </a:t>
            </a:r>
            <a:r>
              <a:rPr lang="en-US" altLang="en-US" dirty="0" err="1">
                <a:effectLst/>
                <a:latin typeface="+mj-lt"/>
              </a:rPr>
              <a:t>njihovi</a:t>
            </a:r>
            <a:r>
              <a:rPr lang="en-US" altLang="en-US" dirty="0">
                <a:effectLst/>
                <a:latin typeface="+mj-lt"/>
              </a:rPr>
              <a:t> me</a:t>
            </a:r>
            <a:r>
              <a:rPr lang="sr-Latn-CS" altLang="en-US" dirty="0">
                <a:effectLst/>
                <a:latin typeface="+mj-lt"/>
              </a:rPr>
              <a:t>đusobni odnosi</a:t>
            </a:r>
            <a:endParaRPr lang="en-US" altLang="en-US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648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Latn-RS" dirty="0"/>
              <a:t>Šta je diskriminativnost?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sr-Latn-RS" dirty="0"/>
              <a:t>Kako ćemo operacionalizovati / numerički izraziti razlikovanje?</a:t>
            </a:r>
          </a:p>
          <a:p>
            <a:pPr>
              <a:spcAft>
                <a:spcPts val="600"/>
              </a:spcAft>
              <a:defRPr/>
            </a:pPr>
            <a:r>
              <a:rPr lang="sr-Latn-RS" dirty="0"/>
              <a:t>Različiti koncepti diskriminativnosti</a:t>
            </a:r>
          </a:p>
          <a:p>
            <a:pPr lvl="1">
              <a:spcAft>
                <a:spcPts val="600"/>
              </a:spcAft>
              <a:defRPr/>
            </a:pPr>
            <a:r>
              <a:rPr lang="sr-Latn-RS" dirty="0" err="1"/>
              <a:t>Diskriminativnost</a:t>
            </a:r>
            <a:r>
              <a:rPr lang="sr-Latn-RS" dirty="0"/>
              <a:t> kao distribucija skorova na testu</a:t>
            </a:r>
          </a:p>
          <a:p>
            <a:pPr lvl="1">
              <a:spcAft>
                <a:spcPts val="600"/>
              </a:spcAft>
              <a:defRPr/>
            </a:pPr>
            <a:r>
              <a:rPr lang="sr-Latn-RS" dirty="0" err="1"/>
              <a:t>Diskriminativnost</a:t>
            </a:r>
            <a:r>
              <a:rPr lang="sr-Latn-RS" dirty="0"/>
              <a:t> kao varijansa testa</a:t>
            </a:r>
          </a:p>
          <a:p>
            <a:pPr lvl="1">
              <a:spcAft>
                <a:spcPts val="600"/>
              </a:spcAft>
              <a:defRPr/>
            </a:pPr>
            <a:r>
              <a:rPr lang="sr-Latn-RS" dirty="0" err="1"/>
              <a:t>Diskriminativnost</a:t>
            </a:r>
            <a:r>
              <a:rPr lang="sr-Latn-RS" dirty="0"/>
              <a:t> kao razlikovanje određenog broja različitih rezultata na testu</a:t>
            </a:r>
          </a:p>
          <a:p>
            <a:pPr>
              <a:spcAft>
                <a:spcPts val="600"/>
              </a:spcAft>
              <a:defRPr/>
            </a:pPr>
            <a:r>
              <a:rPr lang="sr-Latn-RS" dirty="0"/>
              <a:t>Ovi koncepti svi imaju smisla, ali se ne poklapaju uvek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ormalna grafik">
            <a:extLst>
              <a:ext uri="{FF2B5EF4-FFF2-40B4-BE49-F238E27FC236}">
                <a16:creationId xmlns:a16="http://schemas.microsoft.com/office/drawing/2014/main" id="{7782BB09-3F24-44F2-A9A5-ED74B8CE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8900" y="4256399"/>
            <a:ext cx="3886200" cy="19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Distribucija skorova na testu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je obično prikazujemo?</a:t>
            </a:r>
          </a:p>
          <a:p>
            <a:pPr lvl="1"/>
            <a:r>
              <a:rPr lang="sr-Latn-RS" dirty="0"/>
              <a:t>Histogramom</a:t>
            </a:r>
          </a:p>
          <a:p>
            <a:r>
              <a:rPr lang="sr-Latn-RS" dirty="0"/>
              <a:t>Kako će obično izgledati distribucija skorova kompozitnog mernog instrumenta?</a:t>
            </a:r>
          </a:p>
          <a:p>
            <a:pPr lvl="1"/>
            <a:r>
              <a:rPr lang="sr-Latn-RS" dirty="0"/>
              <a:t>Normalna distribucija</a:t>
            </a:r>
          </a:p>
          <a:p>
            <a:r>
              <a:rPr lang="sr-Latn-RS" dirty="0"/>
              <a:t>Prvi koncept: normalna distribucije je „ideal“, poređenje dobijene distribucije sa normalnom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Varijansa skorova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5029200" cy="42211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sr-Latn-RS" dirty="0"/>
              <a:t>Drugi koncept: maksimalna varijansa = maksimalna </a:t>
            </a:r>
            <a:r>
              <a:rPr lang="sr-Latn-RS" dirty="0" err="1"/>
              <a:t>diskriminativnost</a:t>
            </a:r>
            <a:endParaRPr lang="sr-Latn-RS" dirty="0"/>
          </a:p>
          <a:p>
            <a:pPr>
              <a:spcAft>
                <a:spcPts val="600"/>
              </a:spcAft>
              <a:defRPr/>
            </a:pPr>
            <a:r>
              <a:rPr lang="sr-Latn-RS" dirty="0"/>
              <a:t>Koja distribucija ima najveću varijansu?</a:t>
            </a:r>
          </a:p>
          <a:p>
            <a:pPr>
              <a:spcAft>
                <a:spcPts val="600"/>
              </a:spcAft>
              <a:defRPr/>
            </a:pPr>
            <a:r>
              <a:rPr lang="sr-Latn-RS" dirty="0"/>
              <a:t>Uniformna distribucija</a:t>
            </a:r>
          </a:p>
          <a:p>
            <a:pPr>
              <a:spcAft>
                <a:spcPts val="600"/>
              </a:spcAft>
              <a:defRPr/>
            </a:pPr>
            <a:r>
              <a:rPr lang="sr-Latn-RS" dirty="0"/>
              <a:t>Zašto nam je onda normalna distribucija toliko važna?</a:t>
            </a:r>
          </a:p>
          <a:p>
            <a:pPr>
              <a:spcAft>
                <a:spcPts val="600"/>
              </a:spcAft>
              <a:defRPr/>
            </a:pPr>
            <a:r>
              <a:rPr lang="sr-Latn-RS" dirty="0"/>
              <a:t>Zato što je za većinu pojava kojima se bavimo krajnje smisleno pretpostaviti da se normalno raspodeljuju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07395"/>
              </p:ext>
            </p:extLst>
          </p:nvPr>
        </p:nvGraphicFramePr>
        <p:xfrm>
          <a:off x="5791200" y="1011982"/>
          <a:ext cx="3200400" cy="5137151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Norm</a:t>
                      </a:r>
                      <a:r>
                        <a:rPr kumimoji="0" 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alna raspodela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Uniformna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raspodela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sr-Latn-R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US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4356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19044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50625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82369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82369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50625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19044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4356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314144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150000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S²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0,92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5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Latn-RS" dirty="0"/>
              <a:t>Razlikovanje skorova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sr-Latn-RS" dirty="0"/>
              <a:t>Treći koncept: „diskriminativna moć“ testa</a:t>
            </a:r>
          </a:p>
          <a:p>
            <a:pPr>
              <a:spcAft>
                <a:spcPts val="600"/>
              </a:spcAft>
              <a:defRPr/>
            </a:pPr>
            <a:r>
              <a:rPr lang="sr-Latn-RS" dirty="0"/>
              <a:t>Koliko skorova empirijski možemo razlikovati na osnovu testa</a:t>
            </a:r>
          </a:p>
          <a:p>
            <a:r>
              <a:rPr lang="sr-Latn-CS" dirty="0"/>
              <a:t>Glavna ideja: što više različitih kategorija ispitanika test može da razlikuje, to je test (potencijalno) </a:t>
            </a:r>
            <a:r>
              <a:rPr lang="sr-Latn-CS" dirty="0" err="1"/>
              <a:t>diskriminativniji</a:t>
            </a:r>
            <a:endParaRPr lang="sr-Latn-CS" dirty="0"/>
          </a:p>
          <a:p>
            <a:r>
              <a:rPr lang="sr-Latn-CS" dirty="0"/>
              <a:t>Na svaki skor/rezultat možemo gledati kao na kategoriju kojoj pripadaju ispitanici sa datim skorom na testu</a:t>
            </a:r>
            <a:endParaRPr lang="sr-Latn-RS" dirty="0"/>
          </a:p>
          <a:p>
            <a:pPr>
              <a:spcAft>
                <a:spcPts val="600"/>
              </a:spcAft>
              <a:defRPr/>
            </a:pPr>
            <a:r>
              <a:rPr lang="sr-Latn-RS" dirty="0"/>
              <a:t>Više različitih rezultata = veća </a:t>
            </a:r>
            <a:r>
              <a:rPr lang="sr-Latn-RS" dirty="0" err="1"/>
              <a:t>diskriminativnost</a:t>
            </a:r>
            <a:r>
              <a:rPr lang="sr-Latn-RS" dirty="0"/>
              <a:t> testa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Osetljivost testa</a:t>
            </a:r>
            <a:endParaRPr lang="en-US" dirty="0"/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Veliki broj mogućih rezultata na testu ne garantuje da će ispitanici postizati sve skorove</a:t>
            </a:r>
          </a:p>
          <a:p>
            <a:r>
              <a:rPr lang="sr-Latn-CS" dirty="0"/>
              <a:t>Osetljivost testa – iskorišćenost različitih mogućih rezultata testa</a:t>
            </a:r>
          </a:p>
          <a:p>
            <a:r>
              <a:rPr lang="sr-Latn-CS" dirty="0"/>
              <a:t>Mera osetljivosti – Fergusonov Delta koeficijent</a:t>
            </a:r>
          </a:p>
        </p:txBody>
      </p:sp>
    </p:spTree>
    <p:extLst>
      <p:ext uri="{BB962C8B-B14F-4D97-AF65-F5344CB8AC3E}">
        <p14:creationId xmlns:p14="http://schemas.microsoft.com/office/powerpoint/2010/main" val="12434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Fergusovon delta koeficijent</a:t>
            </a:r>
            <a:endParaRPr lang="en-US" dirty="0"/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</a:t>
            </a:r>
            <a:r>
              <a:rPr lang="en-US" dirty="0" err="1"/>
              <a:t>redstavlja</a:t>
            </a:r>
            <a:r>
              <a:rPr lang="en-US" dirty="0"/>
              <a:t> </a:t>
            </a:r>
            <a:r>
              <a:rPr lang="sr-Latn-CS" dirty="0"/>
              <a:t>odnos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ostvarenih</a:t>
            </a:r>
            <a:r>
              <a:rPr lang="sr-Latn-C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razlikovanja</a:t>
            </a:r>
            <a:r>
              <a:rPr lang="en-US" dirty="0"/>
              <a:t> </a:t>
            </a:r>
            <a:r>
              <a:rPr lang="sr-Latn-RS" dirty="0"/>
              <a:t>na osnovu </a:t>
            </a:r>
            <a:r>
              <a:rPr lang="en-US" dirty="0" err="1"/>
              <a:t>rezultata</a:t>
            </a:r>
            <a:r>
              <a:rPr lang="sr-Latn-RS" dirty="0"/>
              <a:t> ispitanika na testu</a:t>
            </a:r>
            <a:r>
              <a:rPr lang="en-US" dirty="0"/>
              <a:t> </a:t>
            </a:r>
            <a:r>
              <a:rPr lang="sr-Latn-CS" dirty="0"/>
              <a:t>i </a:t>
            </a:r>
            <a:r>
              <a:rPr lang="en-US" dirty="0" err="1">
                <a:solidFill>
                  <a:srgbClr val="FF0000"/>
                </a:solidFill>
              </a:rPr>
              <a:t>maksimalnog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broja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mogućih</a:t>
            </a:r>
            <a:r>
              <a:rPr lang="sr-Latn-C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razlikovanja</a:t>
            </a:r>
            <a:r>
              <a:rPr lang="en-US" dirty="0"/>
              <a:t> u </a:t>
            </a:r>
            <a:r>
              <a:rPr lang="en-US" dirty="0" err="1"/>
              <a:t>datoj</a:t>
            </a:r>
            <a:r>
              <a:rPr lang="en-US" dirty="0"/>
              <a:t> </a:t>
            </a:r>
            <a:r>
              <a:rPr lang="en-US" dirty="0" err="1"/>
              <a:t>situaciji</a:t>
            </a:r>
            <a:endParaRPr lang="sr-Latn-RS" dirty="0"/>
          </a:p>
          <a:p>
            <a:r>
              <a:rPr lang="sr-Latn-RS" dirty="0"/>
              <a:t>Od čega zavisi broj ostvarenih razlikovanja?</a:t>
            </a:r>
          </a:p>
          <a:p>
            <a:pPr lvl="1"/>
            <a:r>
              <a:rPr lang="sr-Latn-RS" dirty="0"/>
              <a:t>Frekvence skorova koje su ispitanici postizali</a:t>
            </a:r>
          </a:p>
          <a:p>
            <a:pPr lvl="1"/>
            <a:r>
              <a:rPr lang="sr-Latn-RS" dirty="0"/>
              <a:t>Broja ispitanika</a:t>
            </a:r>
          </a:p>
          <a:p>
            <a:r>
              <a:rPr lang="sr-Latn-RS" dirty="0"/>
              <a:t>Od čega zavisi maksimalan broj ostvarenih razlikovanja?</a:t>
            </a:r>
          </a:p>
          <a:p>
            <a:pPr lvl="1"/>
            <a:r>
              <a:rPr lang="sr-Latn-RS" dirty="0"/>
              <a:t>Broja stavki</a:t>
            </a:r>
          </a:p>
          <a:p>
            <a:pPr lvl="1"/>
            <a:r>
              <a:rPr lang="sr-Latn-RS" dirty="0"/>
              <a:t>Broja ispitanika</a:t>
            </a:r>
          </a:p>
        </p:txBody>
      </p:sp>
    </p:spTree>
    <p:extLst>
      <p:ext uri="{BB962C8B-B14F-4D97-AF65-F5344CB8AC3E}">
        <p14:creationId xmlns:p14="http://schemas.microsoft.com/office/powerpoint/2010/main" val="11865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 err="1"/>
              <a:t>Fergusonov</a:t>
            </a:r>
            <a:r>
              <a:rPr lang="sr-Latn-RS" dirty="0"/>
              <a:t>a</a:t>
            </a:r>
            <a:r>
              <a:rPr lang="en-US" dirty="0"/>
              <a:t> delta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7" name="Rectangle 7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mtClean="0">
                        <a:latin typeface="Cambria Math" panose="02040503050406030204" pitchFamily="18" charset="0"/>
                      </a:rPr>
                      <m:t>BOR</m:t>
                    </m:r>
                    <m:r>
                      <a:rPr lang="sr-Latn-R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RS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𝐵𝑂𝑅</m:t>
                        </m:r>
                      </m:e>
                      <m:sub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sr-Latn-R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sr-Latn-RS">
                        <a:latin typeface="Cambria Math" panose="02040503050406030204" pitchFamily="18" charset="0"/>
                      </a:rPr>
                      <m:t>𝛿</m:t>
                    </m:r>
                    <m:r>
                      <a:rPr lang="sr-Latn-R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>
                            <a:latin typeface="Cambria Math" panose="02040503050406030204" pitchFamily="18" charset="0"/>
                          </a:rPr>
                          <m:t>𝐵𝑂𝑅</m:t>
                        </m:r>
                      </m:num>
                      <m:den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𝐵𝑂𝑅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sr-Latn-R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+1)(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RS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sr-Latn-R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sr-Latn-RS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sr-Latn-CS" dirty="0"/>
                  <a:t>BOR – broj ostvarenih razlikovanja</a:t>
                </a:r>
              </a:p>
              <a:p>
                <a:pPr lvl="1"/>
                <a:r>
                  <a:rPr lang="sr-Latn-CS" dirty="0"/>
                  <a:t>N – broj ispitanika</a:t>
                </a:r>
              </a:p>
              <a:p>
                <a:pPr lvl="1"/>
                <a:r>
                  <a:rPr lang="en-US" dirty="0"/>
                  <a:t>ƒ</a:t>
                </a:r>
                <a:r>
                  <a:rPr lang="sr-Latn-RS" dirty="0"/>
                  <a:t> –</a:t>
                </a:r>
                <a:r>
                  <a:rPr lang="sr-Latn-CS" dirty="0"/>
                  <a:t> frekvenca/broj osoba s nekim rezultatom  </a:t>
                </a:r>
                <a:endParaRPr lang="en-US" dirty="0"/>
              </a:p>
              <a:p>
                <a:pPr lvl="1"/>
                <a:r>
                  <a:rPr lang="sr-Latn-CS" dirty="0"/>
                  <a:t>BORmax – maksimalno mogući broj razlikovanja</a:t>
                </a:r>
              </a:p>
              <a:p>
                <a:pPr lvl="1"/>
                <a:r>
                  <a:rPr lang="sr-Latn-CS" dirty="0"/>
                  <a:t>k – broj zadataka/stavki</a:t>
                </a:r>
              </a:p>
            </p:txBody>
          </p:sp>
        </mc:Choice>
        <mc:Fallback xmlns="">
          <p:sp>
            <p:nvSpPr>
              <p:cNvPr id="81927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953000" y="1600200"/>
            <a:ext cx="3657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sr-Latn-C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029200" y="4038600"/>
            <a:ext cx="3657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sr-Latn-C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5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RS" dirty="0" err="1"/>
              <a:t>Fergusonova</a:t>
            </a:r>
            <a:r>
              <a:rPr lang="sr-Latn-RS" dirty="0"/>
              <a:t> delta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r>
                  <a:rPr lang="sr-Latn-RS" dirty="0"/>
                  <a:t>Izvorno definisana samo za dihotomne stavke</a:t>
                </a:r>
              </a:p>
              <a:p>
                <a:r>
                  <a:rPr lang="en-US" dirty="0"/>
                  <a:t>Hankins (2008)</a:t>
                </a:r>
                <a:r>
                  <a:rPr lang="sr-Latn-RS" dirty="0"/>
                  <a:t> – generalizacija na slučaj kada </a:t>
                </a:r>
                <a:r>
                  <a:rPr lang="en-US" dirty="0" err="1"/>
                  <a:t>stavke</a:t>
                </a:r>
                <a:r>
                  <a:rPr lang="en-US" dirty="0"/>
                  <a:t> </a:t>
                </a:r>
                <a:r>
                  <a:rPr lang="en-US" dirty="0" err="1"/>
                  <a:t>nisu</a:t>
                </a:r>
                <a:r>
                  <a:rPr lang="en-US" dirty="0"/>
                  <a:t> </a:t>
                </a:r>
                <a:r>
                  <a:rPr lang="en-US" dirty="0" err="1"/>
                  <a:t>dihotomne</a:t>
                </a:r>
                <a:endParaRPr lang="sr-Latn-RS" dirty="0"/>
              </a:p>
              <a:p>
                <a14:m>
                  <m:oMath xmlns:m="http://schemas.openxmlformats.org/officeDocument/2006/math">
                    <m:r>
                      <a:rPr lang="sr-Latn-RS">
                        <a:latin typeface="Cambria Math" panose="02040503050406030204" pitchFamily="18" charset="0"/>
                      </a:rPr>
                      <m:t>𝛿</m:t>
                    </m:r>
                    <m:r>
                      <a:rPr lang="sr-Latn-R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−1))(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RS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sr-Latn-R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sr-Latn-RS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sr-Latn-RS">
                            <a:latin typeface="Cambria Math" panose="02040503050406030204" pitchFamily="18" charset="0"/>
                          </a:rPr>
                          <m:t>−1)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sr-Latn-RS" dirty="0"/>
              </a:p>
              <a:p>
                <a:pPr lvl="1"/>
                <a:r>
                  <a:rPr lang="sr-Latn-RS" dirty="0"/>
                  <a:t>m – broj mogućih odgovora na stavku</a:t>
                </a:r>
                <a:br>
                  <a:rPr lang="en-US" dirty="0"/>
                </a:b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47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Diskriminativnost</a:t>
            </a:r>
            <a:r>
              <a:rPr lang="sr-Latn-RS" dirty="0"/>
              <a:t> kao distribucija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Provera Odstupanja od normalnosti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8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 err="1"/>
              <a:t>Diskriminativnost</a:t>
            </a:r>
            <a:r>
              <a:rPr lang="sr-Latn-RS" sz="4400" dirty="0"/>
              <a:t> kao distribucija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Ako očekujemo normalnu distribuciju skorova – odstupanja od normalnosti se smatraju „nedostatkom“ testa</a:t>
            </a:r>
          </a:p>
          <a:p>
            <a:endParaRPr lang="en-US" dirty="0"/>
          </a:p>
        </p:txBody>
      </p:sp>
      <p:pic>
        <p:nvPicPr>
          <p:cNvPr id="4" name="Picture 9" descr="normalna grafik">
            <a:extLst>
              <a:ext uri="{FF2B5EF4-FFF2-40B4-BE49-F238E27FC236}">
                <a16:creationId xmlns:a16="http://schemas.microsoft.com/office/drawing/2014/main" id="{7782BB09-3F24-44F2-A9A5-ED74B8CE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5959" y="2971800"/>
            <a:ext cx="5257800" cy="26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3CE6-F9EE-4E26-BF04-511223B0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6000" dirty="0" err="1"/>
              <a:t>Metrijske</a:t>
            </a:r>
            <a:r>
              <a:rPr lang="sr-Latn-RS" sz="6000" dirty="0"/>
              <a:t> karakteristike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38DCF-2E7B-4F4B-95AA-DFFF498BB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55709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Odstupanje od normalnosti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sve distribucija može odstupati od normalnosti?</a:t>
            </a:r>
          </a:p>
          <a:p>
            <a:r>
              <a:rPr lang="sr-Latn-RS" dirty="0"/>
              <a:t>Po horizontalnoj i vertikalnoj osi</a:t>
            </a:r>
          </a:p>
          <a:p>
            <a:r>
              <a:rPr lang="sr-Latn-RS" dirty="0"/>
              <a:t>Horizontalna osa = simetrija skorova</a:t>
            </a:r>
          </a:p>
          <a:p>
            <a:pPr lvl="1"/>
            <a:r>
              <a:rPr lang="sr-Latn-RS" dirty="0"/>
              <a:t>Pozitivno i negativno asimetrična distribucija</a:t>
            </a:r>
          </a:p>
          <a:p>
            <a:pPr lvl="1"/>
            <a:r>
              <a:rPr lang="sr-Latn-RS" dirty="0"/>
              <a:t>Numerički pokazatelj simetrije distribucije?</a:t>
            </a:r>
          </a:p>
          <a:p>
            <a:pPr lvl="1"/>
            <a:r>
              <a:rPr lang="sr-Latn-RS" dirty="0" err="1"/>
              <a:t>Skjunis</a:t>
            </a:r>
            <a:r>
              <a:rPr lang="sr-Latn-RS" dirty="0"/>
              <a:t> – </a:t>
            </a:r>
            <a:r>
              <a:rPr lang="sr-Latn-RS" dirty="0" err="1"/>
              <a:t>Sk</a:t>
            </a:r>
            <a:endParaRPr lang="sr-Latn-RS" dirty="0"/>
          </a:p>
          <a:p>
            <a:r>
              <a:rPr lang="sr-Latn-RS" dirty="0"/>
              <a:t>Vertikalna osa = zbijenost skorova</a:t>
            </a:r>
          </a:p>
          <a:p>
            <a:pPr lvl="1"/>
            <a:r>
              <a:rPr lang="sr-Latn-RS" dirty="0"/>
              <a:t>Spljoštena i izdužena distribucija</a:t>
            </a:r>
          </a:p>
          <a:p>
            <a:pPr lvl="1"/>
            <a:r>
              <a:rPr lang="sr-Latn-RS" dirty="0"/>
              <a:t>Numerički pokazatelj izduženosti distribucije?</a:t>
            </a:r>
          </a:p>
          <a:p>
            <a:pPr lvl="1"/>
            <a:r>
              <a:rPr lang="sr-Latn-RS" dirty="0" err="1"/>
              <a:t>Kurtozis</a:t>
            </a:r>
            <a:r>
              <a:rPr lang="sr-Latn-RS" dirty="0"/>
              <a:t> – </a:t>
            </a:r>
            <a:r>
              <a:rPr lang="sr-Latn-RS" dirty="0" err="1"/>
              <a:t>Ku</a:t>
            </a:r>
            <a:endParaRPr lang="en-US" dirty="0"/>
          </a:p>
        </p:txBody>
      </p:sp>
      <p:pic>
        <p:nvPicPr>
          <p:cNvPr id="4" name="Picture 8" descr="pozitivno">
            <a:extLst>
              <a:ext uri="{FF2B5EF4-FFF2-40B4-BE49-F238E27FC236}">
                <a16:creationId xmlns:a16="http://schemas.microsoft.com/office/drawing/2014/main" id="{25C75A93-CBFC-4CCD-A261-B1F6DDFE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8400"/>
            <a:ext cx="1753192" cy="12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negativno">
            <a:extLst>
              <a:ext uri="{FF2B5EF4-FFF2-40B4-BE49-F238E27FC236}">
                <a16:creationId xmlns:a16="http://schemas.microsoft.com/office/drawing/2014/main" id="{6F5ED198-0E4B-4643-AB93-25FEC82B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38" y="2438400"/>
            <a:ext cx="1761516" cy="12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platok">
            <a:extLst>
              <a:ext uri="{FF2B5EF4-FFF2-40B4-BE49-F238E27FC236}">
                <a16:creationId xmlns:a16="http://schemas.microsoft.com/office/drawing/2014/main" id="{EF07A918-6B0B-4252-AF57-DBD686F7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34" y="3876440"/>
            <a:ext cx="1753192" cy="12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leptok">
            <a:extLst>
              <a:ext uri="{FF2B5EF4-FFF2-40B4-BE49-F238E27FC236}">
                <a16:creationId xmlns:a16="http://schemas.microsoft.com/office/drawing/2014/main" id="{79DC80B4-79DB-425C-8DC1-6BCF3F6D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27" y="3869137"/>
            <a:ext cx="1753192" cy="12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Skjunis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AFB781-E781-4663-86A7-1CF1499FB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sr-Latn-RS" sz="2000" dirty="0"/>
              <a:t>Mera odstupanja od normalnosti po horizontalnoj osi, mera simetrije, zakrivljenosti (</a:t>
            </a:r>
            <a:r>
              <a:rPr lang="sr-Latn-RS" sz="2000" dirty="0" err="1"/>
              <a:t>Skewness</a:t>
            </a:r>
            <a:r>
              <a:rPr lang="sr-Latn-RS" sz="2000" dirty="0"/>
              <a:t>, </a:t>
            </a:r>
            <a:r>
              <a:rPr lang="sr-Latn-RS" sz="2000" dirty="0" err="1"/>
              <a:t>Sk</a:t>
            </a:r>
            <a:r>
              <a:rPr lang="sr-Latn-RS" sz="2000" dirty="0"/>
              <a:t>)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sr-Latn-RS" sz="2000" dirty="0"/>
          </a:p>
          <a:p>
            <a:pPr marL="0" indent="0">
              <a:spcAft>
                <a:spcPts val="600"/>
              </a:spcAft>
              <a:buNone/>
              <a:defRPr/>
            </a:pPr>
            <a:endParaRPr lang="sr-Latn-RS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sr-Latn-RS" sz="2000" dirty="0"/>
              <a:t>Čemu je jednak </a:t>
            </a:r>
            <a:r>
              <a:rPr lang="sr-Latn-RS" sz="2000" dirty="0" err="1"/>
              <a:t>skjunis</a:t>
            </a:r>
            <a:r>
              <a:rPr lang="sr-Latn-RS" sz="2000" dirty="0"/>
              <a:t> za normalnu distribuciju?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sr-Latn-RS" sz="2000" dirty="0"/>
              <a:t>Nuli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sr-Latn-RS" sz="2000" dirty="0"/>
              <a:t>Čemu odgovaraju pozitivne, a če</a:t>
            </a:r>
            <a:r>
              <a:rPr lang="sr-Latn-RS" dirty="0"/>
              <a:t>mu negativne vrednosti?</a:t>
            </a:r>
            <a:endParaRPr lang="sr-Latn-RS" sz="20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sr-Latn-RS" sz="2000" dirty="0"/>
              <a:t>Pozitivne vrednosti – pozitivno asimetrična distribucija, negativne vrednosti – negativno asimetrična</a:t>
            </a:r>
          </a:p>
        </p:txBody>
      </p:sp>
      <p:graphicFrame>
        <p:nvGraphicFramePr>
          <p:cNvPr id="16" name="Object 16">
            <a:extLst>
              <a:ext uri="{FF2B5EF4-FFF2-40B4-BE49-F238E27FC236}">
                <a16:creationId xmlns:a16="http://schemas.microsoft.com/office/drawing/2014/main" id="{C0034EB5-4117-4FAE-B6E6-81F092E1F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06845"/>
              </p:ext>
            </p:extLst>
          </p:nvPr>
        </p:nvGraphicFramePr>
        <p:xfrm>
          <a:off x="990600" y="2519363"/>
          <a:ext cx="4189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57846" imgH="581106" progId="Paint.Picture">
                  <p:embed/>
                </p:oleObj>
              </mc:Choice>
              <mc:Fallback>
                <p:oleObj name="Bitmap Image" r:id="rId2" imgW="2657846" imgH="581106" progId="Paint.Picture">
                  <p:embed/>
                  <p:pic>
                    <p:nvPicPr>
                      <p:cNvPr id="235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9363"/>
                        <a:ext cx="4189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9">
            <a:extLst>
              <a:ext uri="{FF2B5EF4-FFF2-40B4-BE49-F238E27FC236}">
                <a16:creationId xmlns:a16="http://schemas.microsoft.com/office/drawing/2014/main" id="{DBA4C872-FB8B-4DE4-85E4-B577B5BB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514600"/>
            <a:ext cx="220980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/>
              <a:t>Kurtosis</a:t>
            </a:r>
            <a:endParaRPr lang="en-US"/>
          </a:p>
        </p:txBody>
      </p:sp>
      <p:sp>
        <p:nvSpPr>
          <p:cNvPr id="159755" name="Rectangle 11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RS" dirty="0"/>
              <a:t>Mera odstupanja od normalnosti po vertikalnoj osi, mera izduženosti (</a:t>
            </a:r>
            <a:r>
              <a:rPr lang="sr-Latn-RS" dirty="0" err="1"/>
              <a:t>Kurtosis</a:t>
            </a:r>
            <a:r>
              <a:rPr lang="sr-Latn-RS" dirty="0"/>
              <a:t>, </a:t>
            </a:r>
            <a:r>
              <a:rPr lang="sr-Latn-RS" dirty="0" err="1"/>
              <a:t>Ku</a:t>
            </a:r>
            <a:r>
              <a:rPr lang="sr-Latn-RS" dirty="0"/>
              <a:t>)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Čemu je jednak k</a:t>
            </a:r>
            <a:r>
              <a:rPr lang="en-US" dirty="0" err="1"/>
              <a:t>urtozis</a:t>
            </a:r>
            <a:r>
              <a:rPr lang="en-US" dirty="0"/>
              <a:t> za </a:t>
            </a:r>
            <a:r>
              <a:rPr lang="en-US" dirty="0" err="1"/>
              <a:t>normalnu</a:t>
            </a:r>
            <a:r>
              <a:rPr lang="en-US" dirty="0"/>
              <a:t> di</a:t>
            </a:r>
            <a:r>
              <a:rPr lang="sr-Latn-RS" dirty="0"/>
              <a:t>s</a:t>
            </a:r>
            <a:r>
              <a:rPr lang="en-US" dirty="0" err="1"/>
              <a:t>tribuciju</a:t>
            </a:r>
            <a:r>
              <a:rPr lang="sr-Latn-RS" dirty="0"/>
              <a:t>?</a:t>
            </a:r>
          </a:p>
          <a:p>
            <a:r>
              <a:rPr lang="sr-Latn-RS" dirty="0"/>
              <a:t>Nuli (ili trojci)</a:t>
            </a:r>
          </a:p>
          <a:p>
            <a:pPr lvl="1"/>
            <a:r>
              <a:rPr lang="sr-Latn-RS" dirty="0"/>
              <a:t>Postoji razlika između nekorigovanog i korigovanog </a:t>
            </a:r>
            <a:r>
              <a:rPr lang="sr-Latn-RS" dirty="0" err="1"/>
              <a:t>kurtozisa</a:t>
            </a:r>
            <a:r>
              <a:rPr lang="sr-Latn-RS" dirty="0"/>
              <a:t> (</a:t>
            </a:r>
            <a:r>
              <a:rPr lang="sr-Latn-RS" dirty="0" err="1"/>
              <a:t>Kurtosis</a:t>
            </a:r>
            <a:r>
              <a:rPr lang="sr-Latn-RS" dirty="0"/>
              <a:t> </a:t>
            </a:r>
            <a:r>
              <a:rPr lang="sr-Latn-RS" dirty="0" err="1"/>
              <a:t>vs</a:t>
            </a:r>
            <a:r>
              <a:rPr lang="sr-Latn-RS" dirty="0"/>
              <a:t> </a:t>
            </a:r>
            <a:r>
              <a:rPr lang="sr-Latn-RS" dirty="0" err="1"/>
              <a:t>Excess</a:t>
            </a:r>
            <a:r>
              <a:rPr lang="sr-Latn-RS" dirty="0"/>
              <a:t> </a:t>
            </a:r>
            <a:r>
              <a:rPr lang="sr-Latn-RS" dirty="0" err="1"/>
              <a:t>Kurtosis</a:t>
            </a:r>
            <a:r>
              <a:rPr lang="sr-Latn-RS" dirty="0"/>
              <a:t>) – korigovani je 0, nekorigovani je 3 za normalnu distribuciju</a:t>
            </a:r>
            <a:endParaRPr lang="sr-Latn-CS" dirty="0"/>
          </a:p>
          <a:p>
            <a:r>
              <a:rPr lang="sr-Latn-RS" dirty="0"/>
              <a:t>Čemu odgovaraju pozitivne, a čemu negativne vrednosti?</a:t>
            </a:r>
          </a:p>
          <a:p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kurtozis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od 0 </a:t>
            </a:r>
            <a:r>
              <a:rPr lang="en-US" dirty="0" err="1"/>
              <a:t>distribucija</a:t>
            </a:r>
            <a:r>
              <a:rPr lang="sr-Latn-CS" dirty="0"/>
              <a:t> </a:t>
            </a:r>
            <a:r>
              <a:rPr lang="en-US" dirty="0"/>
              <a:t>je </a:t>
            </a:r>
            <a:r>
              <a:rPr lang="en-US" dirty="0" err="1"/>
              <a:t>izdužena</a:t>
            </a:r>
            <a:r>
              <a:rPr lang="en-US" dirty="0"/>
              <a:t> (</a:t>
            </a:r>
            <a:r>
              <a:rPr lang="en-US" dirty="0" err="1"/>
              <a:t>leptokurtična</a:t>
            </a:r>
            <a:r>
              <a:rPr lang="en-US" dirty="0"/>
              <a:t>), a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manji</a:t>
            </a:r>
            <a:r>
              <a:rPr lang="en-US" dirty="0"/>
              <a:t> od 0 </a:t>
            </a:r>
            <a:r>
              <a:rPr lang="en-US" dirty="0" err="1"/>
              <a:t>raspodela</a:t>
            </a:r>
            <a:r>
              <a:rPr lang="en-US" dirty="0"/>
              <a:t> je </a:t>
            </a:r>
            <a:r>
              <a:rPr lang="en-US" dirty="0" err="1"/>
              <a:t>spljoštena</a:t>
            </a:r>
            <a:r>
              <a:rPr lang="en-US" dirty="0"/>
              <a:t> (plat</a:t>
            </a:r>
            <a:r>
              <a:rPr lang="sr-Latn-RS" dirty="0"/>
              <a:t>o</a:t>
            </a:r>
            <a:r>
              <a:rPr lang="en-US" dirty="0" err="1"/>
              <a:t>kurtična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kurtozis</a:t>
            </a:r>
            <a:r>
              <a:rPr lang="sr-Latn-RS" dirty="0"/>
              <a:t> ekstremno negativan</a:t>
            </a:r>
            <a:r>
              <a:rPr lang="en-US" dirty="0"/>
              <a:t> </a:t>
            </a:r>
            <a:r>
              <a:rPr lang="sr-Latn-RS" dirty="0"/>
              <a:t>(</a:t>
            </a:r>
            <a:r>
              <a:rPr lang="en-US" dirty="0" err="1"/>
              <a:t>manji</a:t>
            </a:r>
            <a:r>
              <a:rPr lang="en-US" dirty="0"/>
              <a:t> od -1.2</a:t>
            </a:r>
            <a:r>
              <a:rPr lang="sr-Latn-RS" dirty="0"/>
              <a:t>)</a:t>
            </a:r>
            <a:r>
              <a:rPr lang="en-US" dirty="0"/>
              <a:t> </a:t>
            </a:r>
            <a:r>
              <a:rPr lang="en-US" dirty="0" err="1"/>
              <a:t>distribucija</a:t>
            </a:r>
            <a:r>
              <a:rPr lang="en-US" dirty="0"/>
              <a:t> je </a:t>
            </a:r>
            <a:r>
              <a:rPr lang="sr-Latn-RS" dirty="0" err="1"/>
              <a:t>bimodalna</a:t>
            </a:r>
            <a:r>
              <a:rPr lang="sr-Latn-RS" dirty="0"/>
              <a:t> (</a:t>
            </a:r>
            <a:r>
              <a:rPr lang="en-US" dirty="0"/>
              <a:t>U </a:t>
            </a:r>
            <a:r>
              <a:rPr lang="en-US" dirty="0" err="1"/>
              <a:t>tipa</a:t>
            </a:r>
            <a:r>
              <a:rPr lang="sr-Latn-RS" dirty="0"/>
              <a:t>)</a:t>
            </a:r>
            <a:endParaRPr lang="sr-Latn-CS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FB1280D5-1B44-4833-B07C-666A0348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63" y="2312377"/>
            <a:ext cx="607695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F5F4B594-4DAB-49BB-97DB-4998507E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286000"/>
            <a:ext cx="2209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O</a:t>
            </a:r>
            <a:r>
              <a:rPr lang="en-US" dirty="0" err="1"/>
              <a:t>dstupanj</a:t>
            </a:r>
            <a:r>
              <a:rPr lang="sr-Latn-RS" dirty="0"/>
              <a:t>e</a:t>
            </a:r>
            <a:r>
              <a:rPr lang="en-US" dirty="0"/>
              <a:t> od </a:t>
            </a:r>
            <a:r>
              <a:rPr lang="en-US" dirty="0" err="1"/>
              <a:t>normalnosti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Postoje različiti načini provere odstupanja od normalnosti:</a:t>
            </a:r>
          </a:p>
          <a:p>
            <a:pPr lvl="1"/>
            <a:r>
              <a:rPr lang="sr-Latn-RS" dirty="0"/>
              <a:t>„</a:t>
            </a:r>
            <a:r>
              <a:rPr lang="sr-Latn-RS" dirty="0" err="1"/>
              <a:t>Odokativni</a:t>
            </a:r>
            <a:r>
              <a:rPr lang="sr-Latn-RS" dirty="0"/>
              <a:t> indikatori“</a:t>
            </a:r>
          </a:p>
          <a:p>
            <a:pPr lvl="2"/>
            <a:r>
              <a:rPr lang="en-US" dirty="0" err="1"/>
              <a:t>Aritmeti</a:t>
            </a:r>
            <a:r>
              <a:rPr lang="sr-Latn-CS" dirty="0"/>
              <a:t>č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sredina</a:t>
            </a:r>
            <a:r>
              <a:rPr lang="en-US" dirty="0"/>
              <a:t> se ne </a:t>
            </a:r>
            <a:r>
              <a:rPr lang="en-US" dirty="0" err="1"/>
              <a:t>nalazi</a:t>
            </a:r>
            <a:r>
              <a:rPr lang="en-US" dirty="0"/>
              <a:t> u </a:t>
            </a:r>
            <a:r>
              <a:rPr lang="en-US" dirty="0" err="1"/>
              <a:t>sredini</a:t>
            </a:r>
            <a:r>
              <a:rPr lang="en-US" dirty="0"/>
              <a:t> </a:t>
            </a:r>
            <a:r>
              <a:rPr lang="en-US" dirty="0" err="1"/>
              <a:t>raspona</a:t>
            </a:r>
            <a:endParaRPr lang="sr-Latn-RS" dirty="0"/>
          </a:p>
          <a:p>
            <a:pPr lvl="2"/>
            <a:r>
              <a:rPr lang="sr-Latn-RS" dirty="0"/>
              <a:t>M i Mdn se ne poklapaju</a:t>
            </a:r>
          </a:p>
          <a:p>
            <a:pPr lvl="2"/>
            <a:r>
              <a:rPr lang="sr-Latn-CS" dirty="0"/>
              <a:t>Inspekcija histograma</a:t>
            </a:r>
            <a:endParaRPr lang="en-US" dirty="0"/>
          </a:p>
          <a:p>
            <a:pPr lvl="1"/>
            <a:r>
              <a:rPr lang="sr-Latn-RS" dirty="0"/>
              <a:t>Vrednosti </a:t>
            </a:r>
            <a:r>
              <a:rPr lang="sr-Latn-RS" dirty="0" err="1"/>
              <a:t>skjunisa</a:t>
            </a:r>
            <a:r>
              <a:rPr lang="sr-Latn-RS" dirty="0"/>
              <a:t> i </a:t>
            </a:r>
            <a:r>
              <a:rPr lang="sr-Latn-RS" dirty="0" err="1"/>
              <a:t>kurtozisa</a:t>
            </a:r>
            <a:r>
              <a:rPr lang="sr-Latn-RS" dirty="0"/>
              <a:t> </a:t>
            </a:r>
          </a:p>
          <a:p>
            <a:pPr lvl="2"/>
            <a:r>
              <a:rPr lang="sr-Latn-RS" dirty="0"/>
              <a:t>Uvek ćemo imati neka odstupanja od očekivane vrednosti (nule), kako da znamo da li su značajna?</a:t>
            </a:r>
          </a:p>
          <a:p>
            <a:pPr lvl="2"/>
            <a:r>
              <a:rPr lang="sr-Latn-CS" dirty="0"/>
              <a:t>Standardizovane </a:t>
            </a:r>
            <a:r>
              <a:rPr lang="sr-Latn-CS" dirty="0" err="1"/>
              <a:t>vrednosti</a:t>
            </a:r>
            <a:r>
              <a:rPr lang="sr-Latn-CS" dirty="0"/>
              <a:t> </a:t>
            </a:r>
            <a:r>
              <a:rPr lang="sr-Latn-CS" dirty="0" err="1"/>
              <a:t>Sk</a:t>
            </a:r>
            <a:r>
              <a:rPr lang="sr-Latn-CS" dirty="0"/>
              <a:t> i </a:t>
            </a:r>
            <a:r>
              <a:rPr lang="sr-Latn-CS" dirty="0" err="1"/>
              <a:t>Ku</a:t>
            </a:r>
            <a:endParaRPr lang="sr-Latn-CS" dirty="0"/>
          </a:p>
          <a:p>
            <a:pPr lvl="1"/>
            <a:r>
              <a:rPr lang="sr-Latn-CS" dirty="0"/>
              <a:t>Hi kvadrat test</a:t>
            </a:r>
          </a:p>
          <a:p>
            <a:pPr lvl="1"/>
            <a:r>
              <a:rPr lang="sr-Latn-CS" dirty="0" err="1"/>
              <a:t>Kolmogorov</a:t>
            </a:r>
            <a:r>
              <a:rPr lang="sr-Latn-CS" dirty="0"/>
              <a:t>-Smirnov test (K-S)</a:t>
            </a:r>
          </a:p>
          <a:p>
            <a:pPr lvl="1"/>
            <a:r>
              <a:rPr lang="sr-Latn-CS" dirty="0"/>
              <a:t>…</a:t>
            </a:r>
          </a:p>
          <a:p>
            <a:r>
              <a:rPr lang="sr-Latn-CS" dirty="0"/>
              <a:t>Različite metode mogu voditi različitim zaključcima!</a:t>
            </a:r>
            <a:endParaRPr lang="sr-Latn-RS" dirty="0"/>
          </a:p>
          <a:p>
            <a:pPr lvl="1"/>
            <a:endParaRPr lang="sr-Latn-C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Standardizovani Sk i Ku</a:t>
            </a:r>
            <a:endParaRPr lang="sr-Latn-R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Distribucija</a:t>
            </a:r>
            <a:r>
              <a:rPr lang="sr-Latn-RS" dirty="0"/>
              <a:t> Sk</a:t>
            </a:r>
            <a:r>
              <a:rPr lang="en-US" dirty="0"/>
              <a:t> </a:t>
            </a:r>
            <a:r>
              <a:rPr lang="sr-Latn-RS" dirty="0"/>
              <a:t>i Ku </a:t>
            </a:r>
            <a:r>
              <a:rPr lang="en-US" dirty="0"/>
              <a:t>je</a:t>
            </a:r>
            <a:r>
              <a:rPr lang="sr-Latn-CS" dirty="0"/>
              <a:t> </a:t>
            </a:r>
            <a:r>
              <a:rPr lang="en-US" dirty="0" err="1"/>
              <a:t>normalna</a:t>
            </a:r>
            <a:endParaRPr lang="sr-Latn-RS" dirty="0"/>
          </a:p>
          <a:p>
            <a:r>
              <a:rPr lang="sr-Latn-RS" dirty="0"/>
              <a:t>Šta je M, a šta SD ovih raspodela?</a:t>
            </a:r>
          </a:p>
          <a:p>
            <a:pPr lvl="1"/>
            <a:r>
              <a:rPr lang="sr-Latn-RS" dirty="0"/>
              <a:t>0 i SE</a:t>
            </a:r>
            <a:r>
              <a:rPr lang="sr-Latn-RS" baseline="-25000" dirty="0"/>
              <a:t>Sk</a:t>
            </a:r>
            <a:r>
              <a:rPr lang="sr-Latn-RS" dirty="0"/>
              <a:t>, odnosno SE</a:t>
            </a:r>
            <a:r>
              <a:rPr lang="sr-Latn-RS" baseline="-25000" dirty="0"/>
              <a:t>Ku</a:t>
            </a:r>
            <a:endParaRPr lang="sr-Latn-CS" baseline="-25000" dirty="0"/>
          </a:p>
          <a:p>
            <a:r>
              <a:rPr lang="sr-Latn-CS" dirty="0"/>
              <a:t>Kako onda možemo standardizovati Sk / Ku?</a:t>
            </a:r>
          </a:p>
          <a:p>
            <a:pPr lvl="1"/>
            <a:r>
              <a:rPr lang="sr-Latn-CS" dirty="0"/>
              <a:t>Z</a:t>
            </a:r>
            <a:r>
              <a:rPr lang="sr-Latn-CS" baseline="-25000" dirty="0"/>
              <a:t>Sk</a:t>
            </a:r>
            <a:r>
              <a:rPr lang="sr-Latn-CS" dirty="0"/>
              <a:t> = (Sk - M</a:t>
            </a:r>
            <a:r>
              <a:rPr lang="sr-Latn-CS" baseline="-25000" dirty="0"/>
              <a:t>Sk</a:t>
            </a:r>
            <a:r>
              <a:rPr lang="sr-Latn-CS" dirty="0"/>
              <a:t>) / SD</a:t>
            </a:r>
            <a:r>
              <a:rPr lang="sr-Latn-CS" baseline="-25000" dirty="0"/>
              <a:t>Sk</a:t>
            </a:r>
            <a:r>
              <a:rPr lang="sr-Latn-CS" dirty="0"/>
              <a:t> = (Sk - 0) / SE</a:t>
            </a:r>
            <a:r>
              <a:rPr lang="sr-Latn-CS" baseline="-25000" dirty="0"/>
              <a:t>Sk</a:t>
            </a:r>
            <a:r>
              <a:rPr lang="sr-Latn-CS" dirty="0"/>
              <a:t> = Sk / SE</a:t>
            </a:r>
            <a:r>
              <a:rPr lang="sr-Latn-CS" baseline="-25000" dirty="0"/>
              <a:t>Sk</a:t>
            </a:r>
            <a:r>
              <a:rPr lang="sr-Latn-CS" dirty="0"/>
              <a:t> </a:t>
            </a:r>
          </a:p>
          <a:p>
            <a:r>
              <a:rPr lang="sr-Latn-CS" dirty="0"/>
              <a:t>Koja vrednost Z skora ukazuje na značajno odstupanje od nule?</a:t>
            </a:r>
          </a:p>
          <a:p>
            <a:pPr lvl="1"/>
            <a:r>
              <a:rPr lang="en-US" dirty="0"/>
              <a:t>1.96</a:t>
            </a:r>
            <a:r>
              <a:rPr lang="sr-Latn-RS" dirty="0"/>
              <a:t> (.05) i 2.58 (.01)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Standardizovani Sk i Ku</a:t>
            </a:r>
            <a:endParaRPr lang="sr-Latn-R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Kakva je sledeća distribucija?</a:t>
            </a:r>
          </a:p>
          <a:p>
            <a:pPr lvl="1"/>
            <a:r>
              <a:rPr lang="sr-Latn-CS" dirty="0"/>
              <a:t>Z</a:t>
            </a:r>
            <a:r>
              <a:rPr lang="sr-Latn-CS" baseline="-25000" dirty="0"/>
              <a:t>Sk</a:t>
            </a:r>
            <a:r>
              <a:rPr lang="sr-Latn-RS" dirty="0"/>
              <a:t> = -1.22, Z</a:t>
            </a:r>
            <a:r>
              <a:rPr lang="sr-Latn-RS" baseline="-25000" dirty="0"/>
              <a:t>Ku</a:t>
            </a:r>
            <a:r>
              <a:rPr lang="sr-Latn-RS" dirty="0"/>
              <a:t> = 1.46</a:t>
            </a:r>
          </a:p>
          <a:p>
            <a:pPr lvl="1"/>
            <a:r>
              <a:rPr lang="sr-Latn-RS" dirty="0"/>
              <a:t>Normalna!</a:t>
            </a:r>
          </a:p>
          <a:p>
            <a:r>
              <a:rPr lang="sr-Latn-RS" dirty="0"/>
              <a:t>Ukoliko Sk i Ku nisu značajni – oni se ne razlikuju značajno od 0, pa ih tretiramo kao da jesu 0</a:t>
            </a:r>
          </a:p>
          <a:p>
            <a:r>
              <a:rPr lang="sr-Latn-RS" dirty="0" err="1"/>
              <a:t>Z</a:t>
            </a:r>
            <a:r>
              <a:rPr lang="sr-Latn-RS" sz="2800" baseline="-25000" dirty="0" err="1"/>
              <a:t>Sk</a:t>
            </a:r>
            <a:r>
              <a:rPr lang="sr-Latn-RS" dirty="0"/>
              <a:t> i Z</a:t>
            </a:r>
            <a:r>
              <a:rPr lang="sr-Latn-RS" sz="2800" baseline="-25000" dirty="0"/>
              <a:t>Ku</a:t>
            </a:r>
            <a:r>
              <a:rPr lang="sr-Latn-RS" dirty="0"/>
              <a:t> mogu biti preosetljive mere - zašto?</a:t>
            </a:r>
          </a:p>
          <a:p>
            <a:r>
              <a:rPr lang="sr-Latn-RS" dirty="0"/>
              <a:t>Od čega zavisi SE</a:t>
            </a:r>
            <a:r>
              <a:rPr lang="sr-Latn-RS" sz="2800" baseline="-25000" dirty="0"/>
              <a:t>Sk</a:t>
            </a:r>
            <a:r>
              <a:rPr lang="sr-Latn-RS" dirty="0"/>
              <a:t> i SE</a:t>
            </a:r>
            <a:r>
              <a:rPr lang="sr-Latn-RS" sz="2800" baseline="-25000" dirty="0"/>
              <a:t>Ku</a:t>
            </a:r>
            <a:r>
              <a:rPr lang="sr-Latn-RS" dirty="0"/>
              <a:t>?</a:t>
            </a:r>
          </a:p>
          <a:p>
            <a:pPr lvl="1"/>
            <a:r>
              <a:rPr lang="sr-Latn-RS" dirty="0"/>
              <a:t>Od broja ispitanika</a:t>
            </a:r>
          </a:p>
          <a:p>
            <a:pPr lvl="1"/>
            <a:r>
              <a:rPr lang="sr-Latn-RS" dirty="0"/>
              <a:t>Ako imamo veoma veliki uzorak, i mala odstupanja mogu biti značajna</a:t>
            </a:r>
          </a:p>
          <a:p>
            <a:r>
              <a:rPr lang="sr-Latn-RS" dirty="0"/>
              <a:t>Zato se nekad koriste nestandardizovani </a:t>
            </a:r>
            <a:r>
              <a:rPr lang="sr-Latn-RS" dirty="0" err="1"/>
              <a:t>Sk</a:t>
            </a:r>
            <a:r>
              <a:rPr lang="sr-Latn-RS" dirty="0"/>
              <a:t> i </a:t>
            </a:r>
            <a:r>
              <a:rPr lang="sr-Latn-RS" dirty="0" err="1"/>
              <a:t>Ku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373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Nestandardizovani </a:t>
            </a:r>
            <a:r>
              <a:rPr lang="sr-Latn-RS" dirty="0" err="1"/>
              <a:t>Sk</a:t>
            </a:r>
            <a:r>
              <a:rPr lang="sr-Latn-RS" dirty="0"/>
              <a:t> i </a:t>
            </a:r>
            <a:r>
              <a:rPr lang="sr-Latn-RS" dirty="0" err="1"/>
              <a:t>Ku</a:t>
            </a:r>
            <a:endParaRPr lang="sr-Latn-R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Nije osetljiv na veličinu uzorka</a:t>
            </a:r>
          </a:p>
          <a:p>
            <a:r>
              <a:rPr lang="sr-Latn-RS" dirty="0"/>
              <a:t>Stroži kriterijum:</a:t>
            </a:r>
          </a:p>
          <a:p>
            <a:pPr lvl="1"/>
            <a:r>
              <a:rPr lang="sr-Latn-RS" dirty="0"/>
              <a:t>Odstupanja od ±0.5 prihvatljiva</a:t>
            </a:r>
          </a:p>
          <a:p>
            <a:pPr lvl="1"/>
            <a:r>
              <a:rPr lang="sr-Latn-RS" dirty="0"/>
              <a:t>Odstupanja između 0.5 i 1 ukazuju na umerenu asimetriju</a:t>
            </a:r>
          </a:p>
          <a:p>
            <a:pPr lvl="1"/>
            <a:r>
              <a:rPr lang="sr-Latn-RS" dirty="0"/>
              <a:t>Odstupanja preko 1 ukazuju na izrazitu asimetriju</a:t>
            </a:r>
          </a:p>
          <a:p>
            <a:r>
              <a:rPr lang="sr-Latn-RS" dirty="0"/>
              <a:t>Blaži kriterijum: sve u okviru ±2 se smatra prihvatljivim</a:t>
            </a:r>
            <a:endParaRPr lang="sr-Latn-C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188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1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021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0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Metrijske karakteristike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Šta su metrijske karakteristike?</a:t>
            </a:r>
          </a:p>
          <a:p>
            <a:r>
              <a:rPr lang="sr-Latn-CS" dirty="0"/>
              <a:t>Merne karakteristike, osobine testa u pogledu mogućnosti merenja nekog konstrukta</a:t>
            </a:r>
          </a:p>
          <a:p>
            <a:r>
              <a:rPr lang="sr-Latn-RS" dirty="0"/>
              <a:t>Kriterijumi za evaluaciju kvaliteta testa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1504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9096E-6438-4CF3-A436-CBE2998A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09" y="3352800"/>
            <a:ext cx="3619500" cy="289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093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/>
              <a:t>Hi kvadrat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/>
              <a:lstStyle/>
              <a:p>
                <a:pPr marL="201168" lvl="1" indent="0">
                  <a:buNone/>
                </a:pPr>
                <a:r>
                  <a:rPr lang="sr-Latn-RS" dirty="0"/>
                  <a:t>Testira hipotezu o normalnosti distribucije poređenjem empirijske distribucije frekvencija skorova od teorijske – normalne 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sr-Latn-R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RS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r-Latn-RS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R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RS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sr-Latn-RS">
                                              <a:latin typeface="Cambria Math" panose="02040503050406030204" pitchFamily="18" charset="0"/>
                                            </a:rPr>
                                            <m:t>𝑜𝑖</m:t>
                                          </m:r>
                                        </m:sub>
                                      </m:sSub>
                                      <m:r>
                                        <a:rPr lang="sr-Latn-R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sr-Latn-RS">
                                              <a:latin typeface="Cambria Math" panose="02040503050406030204" pitchFamily="18" charset="0"/>
                                            </a:rPr>
                                            <m:t>𝑒𝑖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sr-Latn-R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sr-Latn-RS">
                                      <a:latin typeface="Cambria Math" panose="02040503050406030204" pitchFamily="18" charset="0"/>
                                    </a:rPr>
                                    <m:t>𝑒𝑖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sr-Latn-CS" dirty="0"/>
              </a:p>
              <a:p>
                <a:pPr lvl="1"/>
                <a:r>
                  <a:rPr lang="sr-Latn-CS" dirty="0"/>
                  <a:t>fo – empirijski dobijena učestalost (observed frequency)</a:t>
                </a:r>
              </a:p>
              <a:p>
                <a:pPr lvl="1"/>
                <a:r>
                  <a:rPr lang="sr-Latn-CS" dirty="0"/>
                  <a:t>fe – očekivana učestalost (expected </a:t>
                </a:r>
                <a:r>
                  <a:rPr lang="sr-Latn-CS" dirty="0" err="1"/>
                  <a:t>frequency</a:t>
                </a:r>
                <a:r>
                  <a:rPr lang="sr-Latn-CS" dirty="0"/>
                  <a:t>)</a:t>
                </a:r>
              </a:p>
              <a:p>
                <a:pPr marL="201168" lvl="1" indent="0">
                  <a:buNone/>
                </a:pPr>
                <a:r>
                  <a:rPr lang="sr-Latn-CS" dirty="0"/>
                  <a:t>U računanje hi-</a:t>
                </a:r>
                <a:r>
                  <a:rPr lang="sr-Latn-CS" dirty="0" err="1"/>
                  <a:t>hvadrat</a:t>
                </a:r>
                <a:r>
                  <a:rPr lang="sr-Latn-CS" dirty="0"/>
                  <a:t> statistika ulaze sva odstupanja</a:t>
                </a:r>
              </a:p>
              <a:p>
                <a:pPr marL="201168" lvl="1" indent="0">
                  <a:buNone/>
                </a:pPr>
                <a:r>
                  <a:rPr lang="sr-Latn-CS" dirty="0"/>
                  <a:t>Nije automatizovano u SPSS-u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t="-1515" r="-32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/>
              <a:t>Kolmogorov-Smirnov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r>
                  <a:rPr lang="sr-Latn-RS" dirty="0"/>
                  <a:t>Takođe poredi empirijsku distribuciju sa teorijskom/normalnom</a:t>
                </a:r>
              </a:p>
              <a:p>
                <a:r>
                  <a:rPr lang="sr-Latn-RS" dirty="0"/>
                  <a:t>Ali se u obzir uzima samo najveće odstupanje</a:t>
                </a:r>
              </a:p>
              <a:p>
                <a14:m>
                  <m:oMath xmlns:m="http://schemas.openxmlformats.org/officeDocument/2006/math">
                    <m:r>
                      <a:rPr lang="sr-Latn-RS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R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r-Latn-RS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sr-Latn-R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sr-Latn-CS" dirty="0"/>
              </a:p>
              <a:p>
                <a:pPr lvl="1"/>
                <a:r>
                  <a:rPr lang="sr-Latn-CS" dirty="0"/>
                  <a:t>Fo – empirijski dobijena učestalost (observed frequency)</a:t>
                </a:r>
              </a:p>
              <a:p>
                <a:pPr lvl="1"/>
                <a:r>
                  <a:rPr lang="sr-Latn-CS" dirty="0"/>
                  <a:t>Fe – očekivana učestalost (expected frequency)</a:t>
                </a:r>
              </a:p>
              <a:p>
                <a:r>
                  <a:rPr lang="sr-Latn-CS" dirty="0"/>
                  <a:t>Dmax se poredi sa kritičnim vrednostima da bi se videlo da li je odstupanje značajno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sr-Latn-CS" dirty="0"/>
              </a:p>
              <a:p>
                <a:pPr lvl="1"/>
                <a:r>
                  <a:rPr lang="sr-Latn-CS" dirty="0"/>
                  <a:t>k = 1.36 za p = .05 i k = 1.63 za p = .01</a:t>
                </a:r>
              </a:p>
              <a:p>
                <a:pPr lvl="1"/>
                <a:r>
                  <a:rPr lang="sr-Latn-CS" dirty="0"/>
                  <a:t>Ako je D &gt; </a:t>
                </a:r>
                <a:r>
                  <a:rPr lang="sr-Latn-CS" dirty="0" err="1"/>
                  <a:t>Dk</a:t>
                </a:r>
                <a:r>
                  <a:rPr lang="sr-Latn-CS" dirty="0"/>
                  <a:t> distribucija odstupa značajno od normalne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2102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1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81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92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0992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944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Odstupanje od normalnosti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Šta ako distribucija odstupa od normalnosti?</a:t>
            </a:r>
          </a:p>
          <a:p>
            <a:pPr lvl="1"/>
            <a:r>
              <a:rPr lang="sr-Latn-RS" dirty="0"/>
              <a:t>Korekcije testa</a:t>
            </a:r>
          </a:p>
          <a:p>
            <a:pPr lvl="1"/>
            <a:r>
              <a:rPr lang="sr-Latn-RS" dirty="0"/>
              <a:t>Statistička normalizacija skorova</a:t>
            </a:r>
          </a:p>
          <a:p>
            <a:pPr lvl="1"/>
            <a:r>
              <a:rPr lang="sr-Latn-RS" dirty="0" err="1"/>
              <a:t>Neparametrijske</a:t>
            </a:r>
            <a:r>
              <a:rPr lang="sr-Latn-RS" dirty="0"/>
              <a:t> tehnike obrade podataka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D36E-BCCF-4A3D-B086-9355B4E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Korekcija testa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354CD-767D-4892-ABB9-684D97C00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Pozitivno asimetrična distribucija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E93FDB-8850-4213-ABC6-FE3B74CA31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Dodati lake zadatke / izbaciti teške</a:t>
            </a:r>
          </a:p>
          <a:p>
            <a:r>
              <a:rPr lang="sr-Latn-RS" dirty="0"/>
              <a:t>Povećati vreme za rešavanje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565EBC-3307-4D29-91AB-71FF0B5B2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Negativno asimetrična distribucija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DFE071-9932-46FE-9EA4-CD4155AE53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Dodati teške / izbaciti lake zadatke</a:t>
            </a:r>
          </a:p>
          <a:p>
            <a:r>
              <a:rPr lang="sr-Latn-RS" dirty="0"/>
              <a:t>Skratiti vreme za rešavanje</a:t>
            </a:r>
          </a:p>
        </p:txBody>
      </p:sp>
      <p:pic>
        <p:nvPicPr>
          <p:cNvPr id="8" name="Picture 7" descr="pozitivno">
            <a:extLst>
              <a:ext uri="{FF2B5EF4-FFF2-40B4-BE49-F238E27FC236}">
                <a16:creationId xmlns:a16="http://schemas.microsoft.com/office/drawing/2014/main" id="{B8C5B942-D0A5-4ABF-BBA4-F1DF8FEB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30458"/>
            <a:ext cx="2254348" cy="1595256"/>
          </a:xfrm>
          <a:prstGeom prst="rect">
            <a:avLst/>
          </a:prstGeom>
        </p:spPr>
      </p:pic>
      <p:pic>
        <p:nvPicPr>
          <p:cNvPr id="9" name="Picture 6" descr="negativno">
            <a:extLst>
              <a:ext uri="{FF2B5EF4-FFF2-40B4-BE49-F238E27FC236}">
                <a16:creationId xmlns:a16="http://schemas.microsoft.com/office/drawing/2014/main" id="{E4854DDD-328F-4AE2-9BE4-4BD26F23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30458"/>
            <a:ext cx="227207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D36E-BCCF-4A3D-B086-9355B4E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Korekcija testa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354CD-767D-4892-ABB9-684D97C00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Leptokurtična</a:t>
            </a:r>
            <a:r>
              <a:rPr lang="sr-Latn-RS" dirty="0"/>
              <a:t> distribucija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E93FDB-8850-4213-ABC6-FE3B74CA31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Dodati lake i teške zadatke / izbaciti srednje teške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565EBC-3307-4D29-91AB-71FF0B5B2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err="1"/>
              <a:t>Platikurtična</a:t>
            </a:r>
            <a:r>
              <a:rPr lang="sr-Latn-RS" dirty="0"/>
              <a:t> distribucija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DFE071-9932-46FE-9EA4-CD4155AE53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Dodati srednje teške zadatke / izbaciti lake i teške</a:t>
            </a:r>
          </a:p>
        </p:txBody>
      </p:sp>
      <p:pic>
        <p:nvPicPr>
          <p:cNvPr id="8" name="Picture 6" descr="leptok">
            <a:extLst>
              <a:ext uri="{FF2B5EF4-FFF2-40B4-BE49-F238E27FC236}">
                <a16:creationId xmlns:a16="http://schemas.microsoft.com/office/drawing/2014/main" id="{2C8A2276-8689-4977-85A9-FD46DC1C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33472"/>
            <a:ext cx="2261335" cy="1600200"/>
          </a:xfrm>
          <a:prstGeom prst="rect">
            <a:avLst/>
          </a:prstGeom>
        </p:spPr>
      </p:pic>
      <p:pic>
        <p:nvPicPr>
          <p:cNvPr id="9" name="Picture 5" descr="platok">
            <a:extLst>
              <a:ext uri="{FF2B5EF4-FFF2-40B4-BE49-F238E27FC236}">
                <a16:creationId xmlns:a16="http://schemas.microsoft.com/office/drawing/2014/main" id="{C3C4DBA8-91AA-4AD5-9235-5253FF3A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33472"/>
            <a:ext cx="2248413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CS" dirty="0"/>
              <a:t>Normalizacija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Normalizacija skorova – naknadna transformacija raspodele rezultata u normalnu</a:t>
            </a:r>
          </a:p>
          <a:p>
            <a:pPr eaLnBrk="1" hangingPunct="1">
              <a:defRPr/>
            </a:pPr>
            <a:r>
              <a:rPr lang="sr-Latn-CS" dirty="0"/>
              <a:t>Zašto bismo ovo radili?</a:t>
            </a:r>
          </a:p>
          <a:p>
            <a:pPr lvl="1">
              <a:defRPr/>
            </a:pPr>
            <a:r>
              <a:rPr lang="sr-Latn-CS" dirty="0"/>
              <a:t>Normalnost distribucije preduslov većine parametrijskih metoda</a:t>
            </a:r>
          </a:p>
          <a:p>
            <a:pPr>
              <a:defRPr/>
            </a:pPr>
            <a:r>
              <a:rPr lang="sr-Latn-CS" dirty="0"/>
              <a:t>Dozvoljeno samo ukoliko se radi o umerenom odstupanju od normalnosti</a:t>
            </a:r>
          </a:p>
        </p:txBody>
      </p:sp>
    </p:spTree>
    <p:extLst>
      <p:ext uri="{BB962C8B-B14F-4D97-AF65-F5344CB8AC3E}">
        <p14:creationId xmlns:p14="http://schemas.microsoft.com/office/powerpoint/2010/main" val="31450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9834-1509-4E22-85BB-9634C1DE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Šta (ni)je dobar test?</a:t>
            </a:r>
          </a:p>
        </p:txBody>
      </p:sp>
      <p:pic>
        <p:nvPicPr>
          <p:cNvPr id="14339" name="Content Placeholder 4">
            <a:extLst>
              <a:ext uri="{FF2B5EF4-FFF2-40B4-BE49-F238E27FC236}">
                <a16:creationId xmlns:a16="http://schemas.microsoft.com/office/drawing/2014/main" id="{38DE47A2-9DFC-4C8E-BEB3-9F5931BEB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2282825"/>
            <a:ext cx="7543800" cy="34321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5AE48A-9FD8-49A5-8D1D-B4859841A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4916800" cy="40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E7025-FEF4-4C4A-974E-C0229CF62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225" y="1736725"/>
            <a:ext cx="4806078" cy="4295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828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253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124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078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Poželjan oblik distribucije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Da li je normalna distribucija uvek najpoželjniji oblik?</a:t>
            </a:r>
          </a:p>
          <a:p>
            <a:pPr>
              <a:defRPr/>
            </a:pPr>
            <a:r>
              <a:rPr lang="sr-Latn-RS" dirty="0"/>
              <a:t>Poželjni (najprimereniji) oblik raspodele rezultata na testu zavisi od prirode </a:t>
            </a:r>
            <a:r>
              <a:rPr lang="sr-Latn-RS" dirty="0" err="1"/>
              <a:t>konstrukta</a:t>
            </a:r>
            <a:r>
              <a:rPr lang="sr-Latn-RS" dirty="0"/>
              <a:t>, ali i od namene testa</a:t>
            </a:r>
          </a:p>
          <a:p>
            <a:pPr>
              <a:defRPr/>
            </a:pPr>
            <a:r>
              <a:rPr lang="sr-Latn-RS" dirty="0"/>
              <a:t>Kada se test koristi u svrhe selekcije često je najbolje imati pozitivno asimetričnu raspodelu kako bi se što bolje diskriminisali najbolji ispitanici</a:t>
            </a:r>
            <a:endParaRPr lang="en-US" dirty="0"/>
          </a:p>
        </p:txBody>
      </p:sp>
      <p:pic>
        <p:nvPicPr>
          <p:cNvPr id="4" name="Picture 5" descr="poz graf">
            <a:extLst>
              <a:ext uri="{FF2B5EF4-FFF2-40B4-BE49-F238E27FC236}">
                <a16:creationId xmlns:a16="http://schemas.microsoft.com/office/drawing/2014/main" id="{B1489140-1837-42A3-98CF-CCF35D4B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4" y="3857414"/>
            <a:ext cx="3273552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6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7200" dirty="0"/>
              <a:t>Faktori koji utiču na diskriminativnost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5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dirty="0"/>
              <a:t>Od čega zavisi diskriminativnost testa?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CS" dirty="0"/>
              <a:t>Broj</a:t>
            </a:r>
            <a:r>
              <a:rPr lang="en-US" dirty="0"/>
              <a:t>a</a:t>
            </a:r>
            <a:r>
              <a:rPr lang="sr-Latn-CS" dirty="0"/>
              <a:t> stavki (dužina testa)</a:t>
            </a:r>
          </a:p>
          <a:p>
            <a:r>
              <a:rPr lang="sr-Latn-CS" dirty="0"/>
              <a:t>Kvaliteta stavki (težine</a:t>
            </a:r>
            <a:r>
              <a:rPr lang="en-US" dirty="0"/>
              <a:t>, </a:t>
            </a:r>
            <a:r>
              <a:rPr lang="en-US" dirty="0" err="1"/>
              <a:t>diskriminativnost</a:t>
            </a:r>
            <a:r>
              <a:rPr lang="sr-Latn-RS" dirty="0"/>
              <a:t>i, </a:t>
            </a:r>
            <a:r>
              <a:rPr lang="sr-Latn-CS" dirty="0"/>
              <a:t>korelacije </a:t>
            </a:r>
            <a:r>
              <a:rPr lang="en-US" dirty="0" err="1"/>
              <a:t>stavki</a:t>
            </a:r>
            <a:r>
              <a:rPr lang="sr-Latn-CS" dirty="0"/>
              <a:t> sa </a:t>
            </a:r>
            <a:r>
              <a:rPr lang="en-US" dirty="0" err="1"/>
              <a:t>glavnim</a:t>
            </a:r>
            <a:r>
              <a:rPr lang="en-US" dirty="0"/>
              <a:t> </a:t>
            </a:r>
            <a:r>
              <a:rPr lang="sr-Latn-CS" dirty="0"/>
              <a:t>predmetom merenja – </a:t>
            </a:r>
            <a:r>
              <a:rPr lang="en-US" dirty="0" err="1"/>
              <a:t>valjanost</a:t>
            </a:r>
            <a:r>
              <a:rPr lang="sr-Latn-RS" dirty="0"/>
              <a:t>i stavki</a:t>
            </a:r>
            <a:r>
              <a:rPr lang="en-US" dirty="0"/>
              <a:t> </a:t>
            </a:r>
            <a:r>
              <a:rPr lang="sr-Latn-CS" dirty="0"/>
              <a:t>i korelacije među stavkama) </a:t>
            </a:r>
          </a:p>
          <a:p>
            <a:r>
              <a:rPr lang="sr-Latn-CS" dirty="0"/>
              <a:t>Načina ocenjivanja (korekcij</a:t>
            </a:r>
            <a:r>
              <a:rPr lang="en-US" dirty="0"/>
              <a:t>e</a:t>
            </a:r>
            <a:r>
              <a:rPr lang="sr-Latn-CS" dirty="0"/>
              <a:t> za pogađanje)</a:t>
            </a:r>
          </a:p>
          <a:p>
            <a:r>
              <a:rPr lang="sr-Latn-CS" dirty="0"/>
              <a:t>Greške merenja (pouzdanost) </a:t>
            </a:r>
          </a:p>
        </p:txBody>
      </p:sp>
    </p:spTree>
    <p:extLst>
      <p:ext uri="{BB962C8B-B14F-4D97-AF65-F5344CB8AC3E}">
        <p14:creationId xmlns:p14="http://schemas.microsoft.com/office/powerpoint/2010/main" val="335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Broj stavki (dužina testa)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U načelu, sa povećavanjem broja stavki trebalo bi da se poveća i njegova </a:t>
            </a:r>
            <a:r>
              <a:rPr lang="sr-Latn-CS" dirty="0" err="1"/>
              <a:t>diskriminativnost</a:t>
            </a:r>
            <a:r>
              <a:rPr lang="sr-Latn-CS" dirty="0"/>
              <a:t> jer omogućava finije detektovanje individualnih razlika</a:t>
            </a:r>
          </a:p>
          <a:p>
            <a:r>
              <a:rPr lang="sr-Latn-CS" dirty="0"/>
              <a:t>Međutim, puko povećavanje dužine testa neće nužno </a:t>
            </a:r>
            <a:r>
              <a:rPr lang="sr-Latn-CS" dirty="0" err="1"/>
              <a:t>doprineti</a:t>
            </a:r>
            <a:r>
              <a:rPr lang="sr-Latn-CS" dirty="0"/>
              <a:t> diskriminativnosti</a:t>
            </a:r>
          </a:p>
          <a:p>
            <a:r>
              <a:rPr lang="sr-Latn-CS" dirty="0"/>
              <a:t>Šta je ograničenje?</a:t>
            </a:r>
          </a:p>
          <a:p>
            <a:r>
              <a:rPr lang="sr-Latn-CS" dirty="0"/>
              <a:t>Kvalitet stavki!</a:t>
            </a:r>
          </a:p>
        </p:txBody>
      </p:sp>
    </p:spTree>
    <p:extLst>
      <p:ext uri="{BB962C8B-B14F-4D97-AF65-F5344CB8AC3E}">
        <p14:creationId xmlns:p14="http://schemas.microsoft.com/office/powerpoint/2010/main" val="7199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dirty="0"/>
              <a:t>Kvalitet stavki – težina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r>
                  <a:rPr lang="sr-Latn-CS" dirty="0"/>
                  <a:t>Težina stavke = proporcija ispitanika koji je tačno </a:t>
                </a:r>
                <a:r>
                  <a:rPr lang="sr-Latn-CS" dirty="0" err="1"/>
                  <a:t>rešavaju</a:t>
                </a:r>
                <a:endParaRPr lang="sr-Latn-CS" dirty="0"/>
              </a:p>
              <a:p>
                <a:r>
                  <a:rPr lang="sr-Latn-CS" dirty="0" err="1"/>
                  <a:t>Pretežno</a:t>
                </a:r>
                <a:r>
                  <a:rPr lang="sr-Latn-CS" dirty="0"/>
                  <a:t> teške stavke –&gt; raspodela pozitivno asimetrična</a:t>
                </a:r>
              </a:p>
              <a:p>
                <a:r>
                  <a:rPr lang="sr-Latn-CS" dirty="0" err="1"/>
                  <a:t>Pretežno</a:t>
                </a:r>
                <a:r>
                  <a:rPr lang="sr-Latn-CS" dirty="0"/>
                  <a:t> lake stavke –&gt; raspodela negativno asimetrična</a:t>
                </a:r>
                <a:r>
                  <a:rPr lang="en-US" dirty="0"/>
                  <a:t> </a:t>
                </a:r>
                <a:endParaRPr lang="sr-Latn-RS" dirty="0"/>
              </a:p>
              <a:p>
                <a:r>
                  <a:rPr lang="sr-Latn-CS" dirty="0"/>
                  <a:t>Treba kombinovati stavke tako da za svaki nivo crte imamo stavke koje ga dobro </a:t>
                </a:r>
                <a:r>
                  <a:rPr lang="sr-Latn-CS" dirty="0" err="1"/>
                  <a:t>procenjuju</a:t>
                </a:r>
                <a:endParaRPr lang="sr-Latn-CS" dirty="0"/>
              </a:p>
              <a:p>
                <a:r>
                  <a:rPr lang="sr-Latn-CS" dirty="0"/>
                  <a:t>Prosečan indeks težine</a:t>
                </a:r>
                <a:r>
                  <a:rPr lang="en-US" dirty="0"/>
                  <a:t> </a:t>
                </a:r>
                <a:r>
                  <a:rPr lang="en-US" dirty="0" err="1"/>
                  <a:t>testa</a:t>
                </a:r>
                <a:r>
                  <a:rPr lang="sr-Latn-RS" dirty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r-Latn-C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sr-Latn-R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R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sr-Latn-RS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sr-Latn-R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R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Latn-RS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RS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sr-Latn-RS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sr-Latn-RS" dirty="0"/>
              </a:p>
              <a:p>
                <a:pPr lvl="1"/>
                <a:r>
                  <a:rPr lang="en-US" dirty="0"/>
                  <a:t>p – </a:t>
                </a:r>
                <a:r>
                  <a:rPr lang="en-US" dirty="0" err="1"/>
                  <a:t>proporcija</a:t>
                </a:r>
                <a:r>
                  <a:rPr lang="en-US" dirty="0"/>
                  <a:t> ta</a:t>
                </a:r>
                <a:r>
                  <a:rPr lang="sr-Latn-RS" dirty="0"/>
                  <a:t>čnih odgovora na stavci</a:t>
                </a:r>
              </a:p>
              <a:p>
                <a:pPr lvl="1"/>
                <a:r>
                  <a:rPr lang="sr-Latn-RS" dirty="0"/>
                  <a:t>k – broj stavki</a:t>
                </a:r>
                <a:endParaRPr lang="en-US" dirty="0"/>
              </a:p>
              <a:p>
                <a:endParaRPr lang="sr-Latn-RS" dirty="0"/>
              </a:p>
            </p:txBody>
          </p:sp>
        </mc:Choice>
        <mc:Fallback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sz="4400" dirty="0"/>
              <a:t>Kvalitet stavki – </a:t>
            </a:r>
            <a:r>
              <a:rPr lang="sr-Latn-CS" sz="4400" dirty="0" err="1"/>
              <a:t>diskriminativnost</a:t>
            </a:r>
            <a:endParaRPr lang="en-US" sz="44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CS" dirty="0"/>
              <a:t>Ukoliko su stavke diskriminativnije i test </a:t>
            </a:r>
            <a:r>
              <a:rPr lang="sr-Latn-CS" dirty="0" err="1"/>
              <a:t>diskriminativniji</a:t>
            </a:r>
            <a:endParaRPr lang="sr-Latn-CS" dirty="0"/>
          </a:p>
          <a:p>
            <a:r>
              <a:rPr lang="sr-Latn-RS" dirty="0"/>
              <a:t>Šta ako su sve stavke savršeno </a:t>
            </a:r>
            <a:r>
              <a:rPr lang="sr-Latn-RS" dirty="0" err="1"/>
              <a:t>diskriminativne</a:t>
            </a:r>
            <a:r>
              <a:rPr lang="sr-Latn-RS" dirty="0"/>
              <a:t>?</a:t>
            </a:r>
          </a:p>
          <a:p>
            <a:r>
              <a:rPr lang="sr-Latn-RS" dirty="0"/>
              <a:t>Paradoks!</a:t>
            </a:r>
          </a:p>
          <a:p>
            <a:r>
              <a:rPr lang="sr-Latn-RS" dirty="0"/>
              <a:t>Imaćemo samo dva moguća rezultata na testu (prisustvo / odsustvo osobine)</a:t>
            </a:r>
            <a:endParaRPr lang="sr-Latn-CS" dirty="0"/>
          </a:p>
          <a:p>
            <a:pPr marL="0" indent="0">
              <a:buNone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0509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Metrijske karakteristike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Kakav treba da bude dobar test</a:t>
            </a:r>
            <a:r>
              <a:rPr lang="en-US" dirty="0"/>
              <a:t>:</a:t>
            </a:r>
          </a:p>
          <a:p>
            <a:pPr lvl="1"/>
            <a:r>
              <a:rPr lang="sr-Latn-CS" dirty="0"/>
              <a:t>Registruje individualne razlike </a:t>
            </a:r>
          </a:p>
          <a:p>
            <a:pPr lvl="1"/>
            <a:r>
              <a:rPr lang="sr-Latn-CS" dirty="0"/>
              <a:t>Ko god da ocenjuje test treba da dobije isti rezultat </a:t>
            </a:r>
          </a:p>
          <a:p>
            <a:pPr lvl="1"/>
            <a:r>
              <a:rPr lang="sr-Latn-CS" dirty="0"/>
              <a:t>Predstavlja reprezentativan uzorak univerzuma indikatora </a:t>
            </a:r>
          </a:p>
          <a:p>
            <a:pPr lvl="1"/>
            <a:r>
              <a:rPr lang="sr-Latn-CS" dirty="0"/>
              <a:t>Ima poznatu preciznost / grešku merenja </a:t>
            </a:r>
          </a:p>
          <a:p>
            <a:pPr lvl="1"/>
            <a:r>
              <a:rPr lang="sr-Latn-CS" dirty="0"/>
              <a:t>Meri to što je bilo intencija da meri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Kvalitet stavki – „valjanost“</a:t>
            </a:r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Valjanost stavke = korelacija sa predmetom merenja</a:t>
            </a:r>
          </a:p>
          <a:p>
            <a:r>
              <a:rPr lang="sr-Latn-CS" dirty="0"/>
              <a:t>Ako nemamo dokaze o valjanosti / nikakav spoljni kriterijum toga šta test meri, šta je najpribližniji kriterijum valjanosti stavke?</a:t>
            </a:r>
          </a:p>
          <a:p>
            <a:pPr lvl="1"/>
            <a:r>
              <a:rPr lang="sr-Latn-CS" dirty="0"/>
              <a:t>Korelacija sa ukupnim skorom</a:t>
            </a:r>
          </a:p>
          <a:p>
            <a:r>
              <a:rPr lang="sr-Latn-CS" dirty="0"/>
              <a:t>Valjanost u ovom smislu treba shvatiti uslovno!</a:t>
            </a:r>
          </a:p>
        </p:txBody>
      </p:sp>
    </p:spTree>
    <p:extLst>
      <p:ext uri="{BB962C8B-B14F-4D97-AF65-F5344CB8AC3E}">
        <p14:creationId xmlns:p14="http://schemas.microsoft.com/office/powerpoint/2010/main" val="39107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CS" dirty="0"/>
              <a:t>Kvalitet stavki – „valjanost“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r>
                  <a:rPr lang="sr-Latn-CS" dirty="0"/>
                  <a:t>Korelacija sa ukupnim skorom – koji koeficijent računamo?</a:t>
                </a:r>
              </a:p>
              <a:p>
                <a:pPr lvl="1"/>
                <a:r>
                  <a:rPr lang="sr-Latn-CS" dirty="0"/>
                  <a:t>Point-biserijska korelacija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sr-Latn-CS" dirty="0"/>
                      <m:t>rp</m:t>
                    </m:r>
                    <m:r>
                      <m:rPr>
                        <m:nor/>
                      </m:rPr>
                      <a:rPr lang="sr-Latn-CS" dirty="0" smtClean="0"/>
                      <m:t>b</m:t>
                    </m:r>
                    <m:r>
                      <a:rPr lang="sr-Latn-R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sr-Latn-CS" dirty="0"/>
                          <m:t>Mp</m:t>
                        </m:r>
                        <m:r>
                          <m:rPr>
                            <m:nor/>
                          </m:rPr>
                          <a:rPr lang="sr-Latn-RS" dirty="0" smtClean="0"/>
                          <m:t> </m:t>
                        </m:r>
                        <m:r>
                          <m:rPr>
                            <m:nor/>
                          </m:rPr>
                          <a:rPr lang="sr-Latn-CS" dirty="0"/>
                          <m:t>−</m:t>
                        </m:r>
                        <m:r>
                          <m:rPr>
                            <m:nor/>
                          </m:rPr>
                          <a:rPr lang="sr-Latn-RS" dirty="0" smtClean="0"/>
                          <m:t> </m:t>
                        </m:r>
                        <m:r>
                          <m:rPr>
                            <m:nor/>
                          </m:rPr>
                          <a:rPr lang="sr-Latn-CS" dirty="0"/>
                          <m:t>Mq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  <m:r>
                          <m:rPr>
                            <m:nor/>
                          </m:rPr>
                          <a:rPr lang="sr-Latn-CS" dirty="0"/>
                          <m:t>x</m:t>
                        </m:r>
                      </m:den>
                    </m:f>
                    <m:r>
                      <a:rPr lang="sr-Latn-R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mtClean="0">
                        <a:latin typeface="Cambria Math" panose="02040503050406030204" pitchFamily="18" charset="0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sr-Latn-CS" dirty="0"/>
                          <m:t>p</m:t>
                        </m:r>
                        <m:r>
                          <m:rPr>
                            <m:nor/>
                          </m:rPr>
                          <a:rPr lang="sr-Latn-RS" dirty="0" smtClean="0"/>
                          <m:t> </m:t>
                        </m:r>
                        <m:r>
                          <m:rPr>
                            <m:nor/>
                          </m:rPr>
                          <a:rPr lang="sr-Latn-CS" dirty="0"/>
                          <m:t>∗</m:t>
                        </m:r>
                        <m:r>
                          <m:rPr>
                            <m:nor/>
                          </m:rPr>
                          <a:rPr lang="sr-Latn-RS" dirty="0" smtClean="0"/>
                          <m:t> </m:t>
                        </m:r>
                        <m:r>
                          <m:rPr>
                            <m:nor/>
                          </m:rPr>
                          <a:rPr lang="sr-Latn-CS" dirty="0"/>
                          <m:t>q</m:t>
                        </m:r>
                      </m:e>
                    </m:rad>
                  </m:oMath>
                </a14:m>
                <a:endParaRPr lang="sr-Latn-CS" dirty="0"/>
              </a:p>
              <a:p>
                <a:r>
                  <a:rPr lang="sr-Latn-RS" dirty="0"/>
                  <a:t>S</a:t>
                </a:r>
                <a:r>
                  <a:rPr lang="en-US" dirty="0" err="1"/>
                  <a:t>tandardni</a:t>
                </a:r>
                <a:r>
                  <a:rPr lang="en-US" dirty="0"/>
                  <a:t> P</a:t>
                </a:r>
                <a:r>
                  <a:rPr lang="sr-Latn-RS" dirty="0"/>
                  <a:t>i</a:t>
                </a:r>
                <a:r>
                  <a:rPr lang="en-US" dirty="0" err="1"/>
                  <a:t>rsonov</a:t>
                </a:r>
                <a:r>
                  <a:rPr lang="en-US" dirty="0"/>
                  <a:t> </a:t>
                </a:r>
                <a:r>
                  <a:rPr lang="en-US" dirty="0" err="1"/>
                  <a:t>koeficijent</a:t>
                </a:r>
                <a:r>
                  <a:rPr lang="en-US" dirty="0"/>
                  <a:t> </a:t>
                </a:r>
                <a:r>
                  <a:rPr lang="en-US" dirty="0" err="1"/>
                  <a:t>korelacije</a:t>
                </a:r>
                <a:r>
                  <a:rPr lang="en-US" dirty="0"/>
                  <a:t> </a:t>
                </a:r>
                <a:r>
                  <a:rPr lang="sr-Latn-RS" dirty="0"/>
                  <a:t>(kada je jedna varijabla dihotomizovana) daje numerički istu vrednost</a:t>
                </a:r>
                <a:endParaRPr lang="en-US" dirty="0"/>
              </a:p>
            </p:txBody>
          </p:sp>
        </mc:Choice>
        <mc:Fallback xmlns="">
          <p:sp>
            <p:nvSpPr>
              <p:cNvPr id="173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7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Kvalitet stavki – „valjanost“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CS" dirty="0"/>
                  <a:t>Šta je problem sa ovim pristupom?</a:t>
                </a:r>
              </a:p>
              <a:p>
                <a:r>
                  <a:rPr lang="sr-Latn-CS" dirty="0"/>
                  <a:t>To što koreliramo stavku sa testom čiji je ona deo</a:t>
                </a:r>
              </a:p>
              <a:p>
                <a:r>
                  <a:rPr lang="sr-Latn-CS" dirty="0"/>
                  <a:t>Korekcija zbog uključenosti stavke u ukupan rezultat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sr-Latn-RS" i="1">
                              <a:latin typeface="Cambria Math"/>
                            </a:rPr>
                            <m:t>𝑠</m:t>
                          </m:r>
                          <m:r>
                            <a:rPr lang="sr-Latn-RS" i="1">
                              <a:latin typeface="Cambria Math"/>
                            </a:rPr>
                            <m:t>(</m:t>
                          </m:r>
                          <m:r>
                            <a:rPr lang="sr-Latn-RS" i="1">
                              <a:latin typeface="Cambria Math"/>
                            </a:rPr>
                            <m:t>𝑥</m:t>
                          </m:r>
                          <m:r>
                            <a:rPr lang="sr-Latn-RS" i="1">
                              <a:latin typeface="Cambria Math"/>
                            </a:rPr>
                            <m:t>−</m:t>
                          </m:r>
                          <m:r>
                            <a:rPr lang="sr-Latn-RS" i="1">
                              <a:latin typeface="Cambria Math"/>
                            </a:rPr>
                            <m:t>𝑠</m:t>
                          </m:r>
                          <m:r>
                            <a:rPr lang="sr-Latn-RS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sr-Latn-R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𝑠𝑥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sr-Latn-R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r-Latn-R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sr-Latn-R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r-Latn-RS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r-Latn-R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sr-Latn-R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r-Latn-RS" i="1"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r-Latn-RS" i="1">
                                      <a:latin typeface="Cambria Math"/>
                                    </a:rPr>
                                    <m:t>𝑠𝑥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r-Latn-R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r-Latn-R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sr-Latn-R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Latn-RS" dirty="0"/>
                  <a:t>Šta predstavlja ovaj izraz?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Latn-RS" dirty="0"/>
                  <a:t>A</a:t>
                </a:r>
                <a:r>
                  <a:rPr lang="sr-Latn-RS" baseline="30000" dirty="0"/>
                  <a:t>2</a:t>
                </a:r>
                <a:r>
                  <a:rPr lang="sr-Latn-RS" dirty="0"/>
                  <a:t> + B</a:t>
                </a:r>
                <a:r>
                  <a:rPr lang="sr-Latn-RS" baseline="30000" dirty="0"/>
                  <a:t>2</a:t>
                </a:r>
                <a:r>
                  <a:rPr lang="sr-Latn-RS" dirty="0"/>
                  <a:t> – 2AB = 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Latn-RS" dirty="0"/>
                  <a:t>Varijansa ukupnog skora bez date stavke!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962400" y="3352800"/>
            <a:ext cx="2514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uiExpand="1" build="p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/>
              <a:t>Kvalitet stavki – korelacije stavki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Kako na diskriminativnost utiču korelacije među stavkama?</a:t>
            </a:r>
          </a:p>
          <a:p>
            <a:pPr>
              <a:spcAft>
                <a:spcPts val="600"/>
              </a:spcAft>
              <a:defRPr/>
            </a:pPr>
            <a:r>
              <a:rPr lang="sr-Latn-RS" dirty="0"/>
              <a:t>Uzmimo test koji se sastoji od samo dve stavke (A i B)</a:t>
            </a:r>
          </a:p>
          <a:p>
            <a:pPr lvl="1">
              <a:spcAft>
                <a:spcPts val="600"/>
              </a:spcAft>
              <a:defRPr/>
            </a:pPr>
            <a:r>
              <a:rPr lang="sr-Latn-RS" dirty="0"/>
              <a:t>Rezultat na testu X = A + B</a:t>
            </a:r>
          </a:p>
          <a:p>
            <a:pPr lvl="1">
              <a:spcAft>
                <a:spcPts val="600"/>
              </a:spcAft>
              <a:defRPr/>
            </a:pPr>
            <a:r>
              <a:rPr lang="sr-Latn-RS" dirty="0"/>
              <a:t>Onda je moguće pokazati da je</a:t>
            </a:r>
          </a:p>
          <a:p>
            <a:pPr lvl="1">
              <a:spcAft>
                <a:spcPts val="600"/>
              </a:spcAft>
              <a:defRPr/>
            </a:pP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x</a:t>
            </a:r>
            <a:r>
              <a:rPr lang="en-US" baseline="30000" dirty="0"/>
              <a:t>2</a:t>
            </a:r>
            <a:r>
              <a:rPr lang="sr-Latn-CS" baseline="30000" dirty="0"/>
              <a:t> </a:t>
            </a:r>
            <a:r>
              <a:rPr lang="sr-Latn-RS" dirty="0"/>
              <a:t>=</a:t>
            </a:r>
            <a:r>
              <a:rPr lang="el-GR" dirty="0">
                <a:cs typeface="Arial" charset="0"/>
              </a:rPr>
              <a:t> σ</a:t>
            </a:r>
            <a:r>
              <a:rPr lang="sr-Latn-RS" baseline="-25000" dirty="0"/>
              <a:t>a</a:t>
            </a:r>
            <a:r>
              <a:rPr lang="en-US" baseline="30000" dirty="0"/>
              <a:t>2</a:t>
            </a:r>
            <a:r>
              <a:rPr lang="sr-Latn-CS" baseline="30000" dirty="0"/>
              <a:t> </a:t>
            </a:r>
            <a:r>
              <a:rPr lang="sr-Latn-RS" dirty="0"/>
              <a:t>+</a:t>
            </a:r>
            <a:r>
              <a:rPr lang="el-GR" dirty="0">
                <a:cs typeface="Arial" charset="0"/>
              </a:rPr>
              <a:t> σ</a:t>
            </a:r>
            <a:r>
              <a:rPr lang="sr-Latn-RS" baseline="-25000" dirty="0"/>
              <a:t>b</a:t>
            </a:r>
            <a:r>
              <a:rPr lang="en-US" baseline="30000" dirty="0"/>
              <a:t>2 </a:t>
            </a:r>
            <a:r>
              <a:rPr lang="sr-Latn-RS" dirty="0"/>
              <a:t>+2r</a:t>
            </a:r>
            <a:r>
              <a:rPr lang="sr-Latn-RS" baseline="-25000" dirty="0"/>
              <a:t>ab</a:t>
            </a: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a</a:t>
            </a: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b </a:t>
            </a:r>
          </a:p>
          <a:p>
            <a:pPr lvl="0">
              <a:spcAft>
                <a:spcPts val="600"/>
              </a:spcAft>
              <a:defRPr/>
            </a:pPr>
            <a:r>
              <a:rPr lang="sr-Latn-RS" dirty="0"/>
              <a:t>Kada se ukupan rezultat sastoji iz tri stavke</a:t>
            </a:r>
          </a:p>
          <a:p>
            <a:pPr lvl="1">
              <a:spcAft>
                <a:spcPts val="600"/>
              </a:spcAft>
              <a:defRPr/>
            </a:pP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x</a:t>
            </a:r>
            <a:r>
              <a:rPr lang="en-US" baseline="30000" dirty="0"/>
              <a:t>2</a:t>
            </a:r>
            <a:r>
              <a:rPr lang="sr-Latn-CS" baseline="30000" dirty="0"/>
              <a:t> </a:t>
            </a:r>
            <a:r>
              <a:rPr lang="sr-Latn-RS" dirty="0"/>
              <a:t>=</a:t>
            </a:r>
            <a:r>
              <a:rPr lang="el-GR" dirty="0">
                <a:cs typeface="Arial" charset="0"/>
              </a:rPr>
              <a:t> σ</a:t>
            </a:r>
            <a:r>
              <a:rPr lang="sr-Latn-RS" baseline="-25000" dirty="0"/>
              <a:t>a</a:t>
            </a:r>
            <a:r>
              <a:rPr lang="en-US" baseline="30000" dirty="0"/>
              <a:t>2</a:t>
            </a:r>
            <a:r>
              <a:rPr lang="sr-Latn-CS" baseline="30000" dirty="0"/>
              <a:t> </a:t>
            </a:r>
            <a:r>
              <a:rPr lang="sr-Latn-RS" dirty="0"/>
              <a:t>+</a:t>
            </a:r>
            <a:r>
              <a:rPr lang="el-GR" dirty="0">
                <a:cs typeface="Arial" charset="0"/>
              </a:rPr>
              <a:t> σ</a:t>
            </a:r>
            <a:r>
              <a:rPr lang="sr-Latn-RS" baseline="-25000" dirty="0"/>
              <a:t>b</a:t>
            </a:r>
            <a:r>
              <a:rPr lang="en-US" baseline="30000" dirty="0"/>
              <a:t>2 </a:t>
            </a:r>
            <a:r>
              <a:rPr lang="sr-Latn-RS" dirty="0"/>
              <a:t>+ </a:t>
            </a: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c</a:t>
            </a:r>
            <a:r>
              <a:rPr lang="en-US" baseline="30000" dirty="0"/>
              <a:t>2 </a:t>
            </a:r>
            <a:r>
              <a:rPr lang="sr-Latn-RS" dirty="0"/>
              <a:t>+2r</a:t>
            </a:r>
            <a:r>
              <a:rPr lang="sr-Latn-RS" baseline="-25000" dirty="0"/>
              <a:t>ab</a:t>
            </a: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a</a:t>
            </a: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b</a:t>
            </a:r>
            <a:r>
              <a:rPr lang="sr-Latn-RS" dirty="0"/>
              <a:t>+ 2r</a:t>
            </a:r>
            <a:r>
              <a:rPr lang="sr-Latn-RS" baseline="-25000" dirty="0"/>
              <a:t>ac</a:t>
            </a: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a</a:t>
            </a: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c</a:t>
            </a:r>
            <a:r>
              <a:rPr lang="sr-Latn-RS" dirty="0"/>
              <a:t>+ 2r</a:t>
            </a:r>
            <a:r>
              <a:rPr lang="sr-Latn-RS" baseline="-25000" dirty="0"/>
              <a:t>bc</a:t>
            </a: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b</a:t>
            </a:r>
            <a:r>
              <a:rPr lang="el-GR" dirty="0">
                <a:cs typeface="Arial" charset="0"/>
              </a:rPr>
              <a:t>σ</a:t>
            </a:r>
            <a:r>
              <a:rPr lang="sr-Latn-RS" baseline="-25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059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sr-Latn-RS" sz="4400" dirty="0"/>
              <a:t>Kvalitet stavki – korelacije stavki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Dakle, što su međusobne korelacije stavki veće, veća je i diskriminativnost testa</a:t>
            </a:r>
          </a:p>
          <a:p>
            <a:r>
              <a:rPr lang="sr-Latn-RS" dirty="0"/>
              <a:t>U matričnom obliku, slučaj kada se test sastoji iz dve stavke izgleda ovako (levo – nestandardizovane, desno – standardizovane varijable)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014554"/>
              </p:ext>
            </p:extLst>
          </p:nvPr>
        </p:nvGraphicFramePr>
        <p:xfrm>
          <a:off x="1600200" y="3449515"/>
          <a:ext cx="1879600" cy="16764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sr-Latn-C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ab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σ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σ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sr-Latn-C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ab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σ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σ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sr-Latn-C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sr-Latn-C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74352"/>
              </p:ext>
            </p:extLst>
          </p:nvPr>
        </p:nvGraphicFramePr>
        <p:xfrm>
          <a:off x="5334000" y="3449515"/>
          <a:ext cx="12192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  <a:endParaRPr kumimoji="0" lang="sr-Latn-C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ab</a:t>
                      </a:r>
                      <a:endParaRPr kumimoji="0" lang="sr-Latn-C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ab</a:t>
                      </a:r>
                      <a:endParaRPr kumimoji="0" lang="sr-Latn-C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  <a:endParaRPr kumimoji="0" lang="sr-Latn-C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9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/>
              <a:t>Kvalitet stavki – korelacije stavki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Šta ukoliko su stavke savršeno korelirane?</a:t>
            </a:r>
          </a:p>
          <a:p>
            <a:r>
              <a:rPr lang="sr-Latn-RS" dirty="0"/>
              <a:t>Paradoks!</a:t>
            </a:r>
          </a:p>
          <a:p>
            <a:r>
              <a:rPr lang="sr-Latn-RS" dirty="0"/>
              <a:t>Onda nam je dovoljna samo jedna stavka da izmerimo isto ono što merimo sa k stavki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/>
              <a:t>Način ocenjivanja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r>
                  <a:rPr lang="sr-Latn-CS" dirty="0"/>
                  <a:t>Najčešće se misli na korekciju za pogađanje</a:t>
                </a:r>
              </a:p>
              <a:p>
                <a:r>
                  <a:rPr lang="sr-Latn-RS" dirty="0"/>
                  <a:t>Postoji više mogućih načina da se vrši korekcija </a:t>
                </a:r>
                <a:endParaRPr lang="en-US" dirty="0"/>
              </a:p>
              <a:p>
                <a:r>
                  <a:rPr lang="sr-Latn-RS" dirty="0"/>
                  <a:t>Uvek je cilj procena </a:t>
                </a:r>
                <a:r>
                  <a:rPr lang="pl-PL" dirty="0"/>
                  <a:t>broja zadataka koje ispitanik stvarno zna da reši: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𝑇𝑝𝑟𝑜𝑐</m:t>
                    </m:r>
                    <m:r>
                      <a:rPr lang="sr-Latn-R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sr-Latn-RS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sr-Latn-RS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 −1</m:t>
                        </m:r>
                      </m:den>
                    </m:f>
                  </m:oMath>
                </a14:m>
                <a:endParaRPr lang="sr-Latn-RS" dirty="0"/>
              </a:p>
              <a:p>
                <a:pPr lvl="1"/>
                <a:r>
                  <a:rPr lang="sr-Latn-RS" dirty="0"/>
                  <a:t>T</a:t>
                </a:r>
                <a:r>
                  <a:rPr lang="en-US" dirty="0"/>
                  <a:t> = </a:t>
                </a:r>
                <a:r>
                  <a:rPr lang="en-US" dirty="0" err="1"/>
                  <a:t>broj</a:t>
                </a:r>
                <a:r>
                  <a:rPr lang="en-US" dirty="0"/>
                  <a:t> t</a:t>
                </a:r>
                <a:r>
                  <a:rPr lang="sr-Latn-CS" dirty="0"/>
                  <a:t>a</a:t>
                </a:r>
                <a:r>
                  <a:rPr lang="en-US" dirty="0" err="1"/>
                  <a:t>čno</a:t>
                </a:r>
                <a:r>
                  <a:rPr lang="en-US" dirty="0"/>
                  <a:t> </a:t>
                </a:r>
                <a:r>
                  <a:rPr lang="en-US" dirty="0" err="1"/>
                  <a:t>rešenih</a:t>
                </a:r>
                <a:r>
                  <a:rPr lang="en-US" dirty="0"/>
                  <a:t> </a:t>
                </a:r>
                <a:r>
                  <a:rPr lang="en-US" dirty="0" err="1"/>
                  <a:t>zadataka</a:t>
                </a:r>
                <a:endParaRPr lang="en-US" dirty="0"/>
              </a:p>
              <a:p>
                <a:pPr lvl="1"/>
                <a:r>
                  <a:rPr lang="sr-Latn-RS" dirty="0"/>
                  <a:t>P</a:t>
                </a:r>
                <a:r>
                  <a:rPr lang="en-US" dirty="0"/>
                  <a:t> = </a:t>
                </a:r>
                <a:r>
                  <a:rPr lang="en-US" dirty="0" err="1"/>
                  <a:t>broj</a:t>
                </a:r>
                <a:r>
                  <a:rPr lang="en-US" dirty="0"/>
                  <a:t> net</a:t>
                </a:r>
                <a:r>
                  <a:rPr lang="sr-Latn-CS" dirty="0"/>
                  <a:t>a</a:t>
                </a:r>
                <a:r>
                  <a:rPr lang="en-US" dirty="0" err="1"/>
                  <a:t>čno</a:t>
                </a:r>
                <a:r>
                  <a:rPr lang="sr-Latn-RS" dirty="0"/>
                  <a:t>/pogrešno</a:t>
                </a:r>
                <a:r>
                  <a:rPr lang="en-US" dirty="0"/>
                  <a:t> </a:t>
                </a:r>
                <a:r>
                  <a:rPr lang="en-US" dirty="0" err="1"/>
                  <a:t>rešenih</a:t>
                </a:r>
                <a:r>
                  <a:rPr lang="en-US" dirty="0"/>
                  <a:t> </a:t>
                </a:r>
                <a:r>
                  <a:rPr lang="en-US" dirty="0" err="1"/>
                  <a:t>zadataka</a:t>
                </a:r>
                <a:endParaRPr lang="en-US" dirty="0"/>
              </a:p>
              <a:p>
                <a:pPr lvl="1"/>
                <a:r>
                  <a:rPr lang="sr-Latn-RS" dirty="0"/>
                  <a:t>k</a:t>
                </a:r>
                <a:r>
                  <a:rPr lang="en-US" dirty="0"/>
                  <a:t> =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:r>
                  <a:rPr lang="en-US" dirty="0" err="1"/>
                  <a:t>ponuđenih</a:t>
                </a:r>
                <a:r>
                  <a:rPr lang="en-US" dirty="0"/>
                  <a:t> </a:t>
                </a:r>
                <a:r>
                  <a:rPr lang="en-US" dirty="0" err="1"/>
                  <a:t>odgovora</a:t>
                </a:r>
                <a:r>
                  <a:rPr lang="en-US" dirty="0"/>
                  <a:t> u </a:t>
                </a:r>
                <a:r>
                  <a:rPr lang="en-US" dirty="0" err="1"/>
                  <a:t>zadatku</a:t>
                </a:r>
                <a:endParaRPr lang="sr-Latn-RS" dirty="0"/>
              </a:p>
              <a:p>
                <a:r>
                  <a:rPr lang="sr-Latn-RS" dirty="0"/>
                  <a:t>Obično nepopularna kod ispitanika</a:t>
                </a:r>
              </a:p>
              <a:p>
                <a:r>
                  <a:rPr lang="sr-Latn-RS" dirty="0"/>
                  <a:t>Ne postoje univerzalne preporuke – zavisi od konteksta</a:t>
                </a:r>
              </a:p>
            </p:txBody>
          </p:sp>
        </mc:Choice>
        <mc:Fallback xmlns="">
          <p:sp>
            <p:nvSpPr>
              <p:cNvPr id="136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Greška merenja (pouzdanost)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Glavna ideja: da li možemo da kažemo da se svi različiti rezultati na testu zapravo (statistički) razlikuju</a:t>
            </a:r>
          </a:p>
          <a:p>
            <a:r>
              <a:rPr lang="sr-Latn-CS" dirty="0"/>
              <a:t>Ako ne znamo grešku merenja ne znamo ni da li se dva uzastopna (ili susedna) skora i statistički razlikuju</a:t>
            </a:r>
          </a:p>
          <a:p>
            <a:r>
              <a:rPr lang="sr-Latn-CS" dirty="0"/>
              <a:t>Što je merenje pouzdanije – to je greška koju pravimo manja – a samim tim i diskriminativnost veća</a:t>
            </a:r>
          </a:p>
          <a:p>
            <a:pPr lvl="1"/>
            <a:r>
              <a:rPr lang="sr-Latn-CS" dirty="0"/>
              <a:t>Velika greška merenja – susedni skorovi se ne razlikuju</a:t>
            </a:r>
          </a:p>
          <a:p>
            <a:pPr lvl="1"/>
            <a:r>
              <a:rPr lang="sr-Latn-CS" dirty="0"/>
              <a:t>Mala greška merenja – susedni skorovi se razlikuju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66800" y="5040868"/>
            <a:ext cx="67818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lowchart: Connector 5"/>
          <p:cNvSpPr/>
          <p:nvPr/>
        </p:nvSpPr>
        <p:spPr>
          <a:xfrm>
            <a:off x="2990850" y="4964668"/>
            <a:ext cx="152400" cy="1524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334000" y="4964668"/>
            <a:ext cx="152400" cy="1524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790700" y="4888468"/>
            <a:ext cx="2552700" cy="304800"/>
          </a:xfrm>
          <a:prstGeom prst="flowChartConnector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133850" y="4888468"/>
            <a:ext cx="2552700" cy="304800"/>
          </a:xfrm>
          <a:prstGeom prst="flowChartConnector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646" y="50408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5955268"/>
            <a:ext cx="67818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Connector 16"/>
          <p:cNvSpPr/>
          <p:nvPr/>
        </p:nvSpPr>
        <p:spPr>
          <a:xfrm>
            <a:off x="2990850" y="5879068"/>
            <a:ext cx="152400" cy="1524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5334000" y="5879068"/>
            <a:ext cx="152400" cy="1524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533650" y="5802868"/>
            <a:ext cx="1066800" cy="304800"/>
          </a:xfrm>
          <a:prstGeom prst="flowChartConnector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67646" y="59552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X</a:t>
            </a: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4876800" y="5802868"/>
            <a:ext cx="1066800" cy="304800"/>
          </a:xfrm>
          <a:prstGeom prst="flowChartConnector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6" grpId="0" animBg="1"/>
      <p:bldP spid="10" grpId="0" animBg="1"/>
      <p:bldP spid="11" grpId="0" animBg="1"/>
      <p:bldP spid="14" grpId="0" animBg="1"/>
      <p:bldP spid="8" grpId="0"/>
      <p:bldP spid="17" grpId="0" animBg="1"/>
      <p:bldP spid="18" grpId="0" animBg="1"/>
      <p:bldP spid="19" grpId="0" animBg="1"/>
      <p:bldP spid="21" grpId="0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1865-2577-43D0-8488-C8C859FD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5B31-F47F-42CA-9DDC-8FE34DCC3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Postoji više koncepata i više načina provere diskriminativnosti</a:t>
            </a:r>
          </a:p>
          <a:p>
            <a:r>
              <a:rPr lang="sr-Latn-RS" dirty="0"/>
              <a:t>Generalno, težimo normalnoj distribuciji skorova</a:t>
            </a:r>
          </a:p>
          <a:p>
            <a:r>
              <a:rPr lang="sr-Latn-RS" dirty="0"/>
              <a:t>Uvek je dobro uporediti rezultate nekoliko metoda (uključujući obavezno i pregled histograma) pre donošenja </a:t>
            </a:r>
            <a:r>
              <a:rPr lang="sr-Latn-RS"/>
              <a:t>konačnog suda </a:t>
            </a:r>
            <a:r>
              <a:rPr lang="sr-Latn-RS" dirty="0"/>
              <a:t>o diskriminativnosti instrumenta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128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/>
          <a:lstStyle/>
          <a:p>
            <a:r>
              <a:rPr lang="sr-Latn-RS" dirty="0"/>
              <a:t>Pitanja?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7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Metrijske karakteristike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Kako se ovo preslikava na metrijske karakteristike</a:t>
            </a:r>
            <a:r>
              <a:rPr lang="en-US" dirty="0"/>
              <a:t>:</a:t>
            </a:r>
          </a:p>
          <a:p>
            <a:pPr lvl="1"/>
            <a:r>
              <a:rPr lang="sr-Latn-CS" dirty="0"/>
              <a:t>Registruje individualne razlike (diskriminativnost)</a:t>
            </a:r>
          </a:p>
          <a:p>
            <a:pPr lvl="1"/>
            <a:r>
              <a:rPr lang="sr-Latn-CS" dirty="0"/>
              <a:t>Ko god da ocenjuje test treba da dobije isti rezultat (objektivnost)</a:t>
            </a:r>
          </a:p>
          <a:p>
            <a:pPr lvl="1"/>
            <a:r>
              <a:rPr lang="sr-Latn-CS" dirty="0"/>
              <a:t>Predstavlja reprezentativan uzorak univerzuma indikatora (reprezentativnost)</a:t>
            </a:r>
          </a:p>
          <a:p>
            <a:pPr lvl="1"/>
            <a:r>
              <a:rPr lang="sr-Latn-CS" dirty="0"/>
              <a:t>Ima poznatu preciznost / grešku merenja (pouzdanost)</a:t>
            </a:r>
          </a:p>
          <a:p>
            <a:pPr lvl="1"/>
            <a:r>
              <a:rPr lang="sr-Latn-CS" dirty="0"/>
              <a:t>Meri to što je bilo intencija da meri (valjanost)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bavljenja</a:t>
            </a:r>
            <a:r>
              <a:rPr lang="sr-Latn-RS" dirty="0"/>
              <a:t>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dirty="0" err="1"/>
              <a:t>Kompo</a:t>
            </a:r>
            <a:r>
              <a:rPr lang="sr-Latn-RS" dirty="0"/>
              <a:t>zitni merni instrumenti</a:t>
            </a:r>
          </a:p>
          <a:p>
            <a:pPr lvl="1">
              <a:spcAft>
                <a:spcPts val="600"/>
              </a:spcAft>
              <a:defRPr/>
            </a:pPr>
            <a:r>
              <a:rPr lang="sr-Latn-RS" dirty="0"/>
              <a:t>t</a:t>
            </a:r>
            <a:r>
              <a:rPr lang="en-US" dirty="0" err="1"/>
              <a:t>estovi</a:t>
            </a:r>
            <a:r>
              <a:rPr lang="en-US" dirty="0"/>
              <a:t> </a:t>
            </a:r>
            <a:r>
              <a:rPr lang="sr-Latn-CS" dirty="0"/>
              <a:t>sastavljeni od većeg broja stavki, najčešće predstavljaju indikatore nekog teorijskog konstrukta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sr-Latn-CS" dirty="0"/>
              <a:t>Prikazaćemo načine računanja metrijskih karakteristika kompozitnih mernih instrumenata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sr-Latn-CS" dirty="0"/>
              <a:t>Ali, većina koncepata, uz određene izmene, primenjiva je i na druge metode psihološke procene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Diskriminativnost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Šta je </a:t>
            </a:r>
            <a:r>
              <a:rPr lang="sr-Latn-CS" dirty="0" err="1"/>
              <a:t>diskriminativnost</a:t>
            </a:r>
            <a:r>
              <a:rPr lang="sr-Latn-CS" dirty="0"/>
              <a:t>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sr-Latn-CS" dirty="0" err="1"/>
              <a:t>Diskriminativnost</a:t>
            </a:r>
            <a:r>
              <a:rPr lang="sr-Latn-CS" dirty="0"/>
              <a:t> testa ili stavke je njihovo svojstvo da registruju individualne razlike između ispitanika u stepenu </a:t>
            </a:r>
            <a:r>
              <a:rPr lang="sr-Latn-CS" dirty="0" err="1"/>
              <a:t>izraženosti</a:t>
            </a:r>
            <a:r>
              <a:rPr lang="sr-Latn-CS" dirty="0"/>
              <a:t> </a:t>
            </a:r>
            <a:r>
              <a:rPr lang="sr-Latn-CS" dirty="0" err="1"/>
              <a:t>merene</a:t>
            </a:r>
            <a:r>
              <a:rPr lang="sr-Latn-CS" dirty="0"/>
              <a:t> osobine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sr-Latn-CS" dirty="0"/>
              <a:t>Možemo govoriti o diskriminativnosti stavke i diskriminativnosti testa</a:t>
            </a:r>
          </a:p>
          <a:p>
            <a:pPr lvl="1">
              <a:spcAft>
                <a:spcPts val="600"/>
              </a:spcAft>
              <a:defRPr/>
            </a:pPr>
            <a:r>
              <a:rPr lang="sr-Latn-CS" dirty="0" err="1"/>
              <a:t>Diskriminativnost</a:t>
            </a:r>
            <a:r>
              <a:rPr lang="sr-Latn-CS" dirty="0"/>
              <a:t> stavke</a:t>
            </a:r>
            <a:r>
              <a:rPr lang="sr-Latn-CS" dirty="0">
                <a:latin typeface="Arial" charset="0"/>
              </a:rPr>
              <a:t> (</a:t>
            </a:r>
            <a:r>
              <a:rPr lang="sr-Latn-CS" dirty="0"/>
              <a:t>klasični model</a:t>
            </a:r>
            <a:r>
              <a:rPr lang="sr-Latn-CS" dirty="0">
                <a:latin typeface="Arial" charset="0"/>
              </a:rPr>
              <a:t>)</a:t>
            </a:r>
            <a:r>
              <a:rPr lang="sr-Latn-CS" dirty="0"/>
              <a:t> - mera u kojoj stavka razlikuje ispitanike sa niskim/visokim nivoom osobine</a:t>
            </a:r>
          </a:p>
          <a:p>
            <a:pPr lvl="1">
              <a:spcAft>
                <a:spcPts val="600"/>
              </a:spcAft>
              <a:defRPr/>
            </a:pPr>
            <a:r>
              <a:rPr lang="sr-Latn-CS" dirty="0"/>
              <a:t>Diskriminativnost testa - mera u kojoj test razlikuje ispitanike sa različitim nivoom neke osobine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0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750</TotalTime>
  <Words>2204</Words>
  <Application>Microsoft Office PowerPoint</Application>
  <PresentationFormat>On-screen Show (4:3)</PresentationFormat>
  <Paragraphs>393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Bitmap Image</vt:lpstr>
      <vt:lpstr>Diskriminativnost</vt:lpstr>
      <vt:lpstr>Metrijske karakteristike</vt:lpstr>
      <vt:lpstr>Metrijske karakteristike</vt:lpstr>
      <vt:lpstr>Šta (ni)je dobar test?</vt:lpstr>
      <vt:lpstr>Metrijske karakteristike</vt:lpstr>
      <vt:lpstr>Metrijske karakteristike</vt:lpstr>
      <vt:lpstr>Fokus bavljenja predmeta</vt:lpstr>
      <vt:lpstr>Diskriminativnost</vt:lpstr>
      <vt:lpstr>Šta je diskriminativnost?</vt:lpstr>
      <vt:lpstr>Šta je diskriminativnost?</vt:lpstr>
      <vt:lpstr>Distribucija skorova na testu</vt:lpstr>
      <vt:lpstr>Varijansa skorova</vt:lpstr>
      <vt:lpstr>Razlikovanje skorova</vt:lpstr>
      <vt:lpstr>Osetljivost testa</vt:lpstr>
      <vt:lpstr>Fergusovon delta koeficijent</vt:lpstr>
      <vt:lpstr>Fergusonova delta</vt:lpstr>
      <vt:lpstr>Fergusonova delta</vt:lpstr>
      <vt:lpstr>Diskriminativnost kao distribucija</vt:lpstr>
      <vt:lpstr>Diskriminativnost kao distribucija</vt:lpstr>
      <vt:lpstr>Odstupanje od normalnosti</vt:lpstr>
      <vt:lpstr>Skjunis</vt:lpstr>
      <vt:lpstr>Kurtosis</vt:lpstr>
      <vt:lpstr>Odstupanje od normalnosti</vt:lpstr>
      <vt:lpstr>Standardizovani Sk i Ku</vt:lpstr>
      <vt:lpstr>Standardizovani Sk i Ku</vt:lpstr>
      <vt:lpstr>Nestandardizovani Sk i Ku</vt:lpstr>
      <vt:lpstr>PowerPoint Presentation</vt:lpstr>
      <vt:lpstr>PowerPoint Presentation</vt:lpstr>
      <vt:lpstr>PowerPoint Presentation</vt:lpstr>
      <vt:lpstr>PowerPoint Presentation</vt:lpstr>
      <vt:lpstr>Hi kvadrat test</vt:lpstr>
      <vt:lpstr>Kolmogorov-Smirnov test</vt:lpstr>
      <vt:lpstr>PowerPoint Presentation</vt:lpstr>
      <vt:lpstr>PowerPoint Presentation</vt:lpstr>
      <vt:lpstr>PowerPoint Presentation</vt:lpstr>
      <vt:lpstr>Odstupanje od normalnosti</vt:lpstr>
      <vt:lpstr>Korekcija testa</vt:lpstr>
      <vt:lpstr>Korekcija testa</vt:lpstr>
      <vt:lpstr>Normalizacija</vt:lpstr>
      <vt:lpstr>PowerPoint Presentation</vt:lpstr>
      <vt:lpstr>PowerPoint Presentation</vt:lpstr>
      <vt:lpstr>PowerPoint Presentation</vt:lpstr>
      <vt:lpstr>PowerPoint Presentation</vt:lpstr>
      <vt:lpstr>Poželjan oblik distribucije</vt:lpstr>
      <vt:lpstr>Faktori koji utiču na diskriminativnost</vt:lpstr>
      <vt:lpstr>Od čega zavisi diskriminativnost testa?</vt:lpstr>
      <vt:lpstr>Broj stavki (dužina testa)</vt:lpstr>
      <vt:lpstr>Kvalitet stavki – težina</vt:lpstr>
      <vt:lpstr>Kvalitet stavki – diskriminativnost</vt:lpstr>
      <vt:lpstr>Kvalitet stavki – „valjanost“</vt:lpstr>
      <vt:lpstr>Kvalitet stavki – „valjanost“</vt:lpstr>
      <vt:lpstr>Kvalitet stavki – „valjanost“</vt:lpstr>
      <vt:lpstr>Kvalitet stavki – korelacije stavki</vt:lpstr>
      <vt:lpstr>Kvalitet stavki – korelacije stavki</vt:lpstr>
      <vt:lpstr>Kvalitet stavki – korelacije stavki</vt:lpstr>
      <vt:lpstr>Način ocenjivanja</vt:lpstr>
      <vt:lpstr>Greška merenja (pouzdanost)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Diskriminativnost</dc:title>
  <dc:creator/>
  <cp:lastModifiedBy>Danka</cp:lastModifiedBy>
  <cp:revision>261</cp:revision>
  <dcterms:created xsi:type="dcterms:W3CDTF">2006-08-16T00:00:00Z</dcterms:created>
  <dcterms:modified xsi:type="dcterms:W3CDTF">2022-10-31T19:42:20Z</dcterms:modified>
</cp:coreProperties>
</file>