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4630400" cy="8229600"/>
  <p:notesSz cx="8229600" cy="14630400"/>
  <p:embeddedFontLst>
    <p:embeddedFont>
      <p:font typeface="Montserrat"/>
      <p:regular r:id="rId29"/>
    </p:embeddedFont>
    <p:embeddedFont>
      <p:font typeface="Montserrat"/>
      <p:regular r:id="rId30"/>
    </p:embeddedFont>
    <p:embeddedFont>
      <p:font typeface="Montserrat"/>
      <p:regular r:id="rId31"/>
    </p:embeddedFont>
    <p:embeddedFont>
      <p:font typeface="Montserrat"/>
      <p:regular r:id="rId32"/>
    </p:embeddedFont>
    <p:embeddedFont>
      <p:font typeface="Source Sans 3"/>
      <p:regular r:id="rId33"/>
    </p:embeddedFont>
    <p:embeddedFont>
      <p:font typeface="Source Sans 3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openxmlformats.org/officeDocument/2006/relationships/font" Target="fonts/font1.fntdata"/><Relationship Id="rId30" Type="http://schemas.openxmlformats.org/officeDocument/2006/relationships/font" Target="fonts/font2.fntdata"/><Relationship Id="rId31" Type="http://schemas.openxmlformats.org/officeDocument/2006/relationships/font" Target="fonts/font3.fntdata"/><Relationship Id="rId32" Type="http://schemas.openxmlformats.org/officeDocument/2006/relationships/font" Target="fonts/font4.fntdata"/><Relationship Id="rId33" Type="http://schemas.openxmlformats.org/officeDocument/2006/relationships/font" Target="fonts/font5.fntdata"/><Relationship Id="rId3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image" Target="../media/image-15-3.png"/><Relationship Id="rId4" Type="http://schemas.openxmlformats.org/officeDocument/2006/relationships/image" Target="../media/image-15-4.sv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6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image" Target="../media/image-16-3.png"/><Relationship Id="rId4" Type="http://schemas.openxmlformats.org/officeDocument/2006/relationships/image" Target="../media/image-16-4.svg"/><Relationship Id="rId5" Type="http://schemas.openxmlformats.org/officeDocument/2006/relationships/image" Target="../media/image-16-5.png"/><Relationship Id="rId6" Type="http://schemas.openxmlformats.org/officeDocument/2006/relationships/image" Target="../media/image-16-6.svg"/><Relationship Id="rId7" Type="http://schemas.openxmlformats.org/officeDocument/2006/relationships/slideLayout" Target="../slideLayouts/slideLayout17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image" Target="../media/image-8-7.png"/><Relationship Id="rId8" Type="http://schemas.openxmlformats.org/officeDocument/2006/relationships/image" Target="../media/image-8-8.svg"/><Relationship Id="rId9" Type="http://schemas.openxmlformats.org/officeDocument/2006/relationships/slideLayout" Target="../slideLayouts/slideLayout9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209449"/>
            <a:ext cx="824329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Organizacione promene i razvoj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908822"/>
            <a:ext cx="936176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Radionica 1. Uvod, kontekst i teorije promena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793790" y="4702612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Dr Jelena Pavlović | Osnovne akademske studije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8002"/>
            <a:ext cx="706457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Šta je organizacioni razvoj?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17491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Cummings &amp; Worley, 2009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271569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Sistemska primena znanja iz bihejvioralnih nauka u cilju planiranog razvoja, unapređenja i jačanja strategija, struktura i procesa koji vode ka efektivnosti organizacije.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357401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→ Fokus na ljudima, učenju i poboljšanju — ne samo na promeni kao takvoj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114800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→ Svaki razvoj je promena. Ali nije svaka promena razvoj.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650915" y="4655582"/>
            <a:ext cx="6565106" cy="1520547"/>
          </a:xfrm>
          <a:prstGeom prst="roundRect">
            <a:avLst>
              <a:gd name="adj" fmla="val 9398"/>
            </a:avLst>
          </a:prstGeom>
          <a:solidFill>
            <a:srgbClr val="769993"/>
          </a:solidFill>
          <a:ln/>
        </p:spPr>
      </p:sp>
      <p:sp>
        <p:nvSpPr>
          <p:cNvPr id="8" name="Text 6"/>
          <p:cNvSpPr/>
          <p:nvPr/>
        </p:nvSpPr>
        <p:spPr>
          <a:xfrm>
            <a:off x="849273" y="4853940"/>
            <a:ext cx="26380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Organizacioni razvoj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849273" y="5362456"/>
            <a:ext cx="616839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Principi i tehnike za poboljšanje produktivnosti i dobrobiti zaposlenih.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564874" y="4853940"/>
            <a:ext cx="314182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Organizacione promene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7564874" y="5362456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Akcije i tehnike za prilagođavanje organizacije okruženju i obezbeđivanje održivog razvoja. </a:t>
            </a:r>
            <a:pPr algn="l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(French et al., 1994)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93790" y="6498520"/>
            <a:ext cx="13042821" cy="32385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93790" y="675405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1295"/>
            <a:ext cx="567082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Tipovi promena: obim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80820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Cummings &amp; Worley, Ch. 2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348990"/>
            <a:ext cx="6422231" cy="2102048"/>
          </a:xfrm>
          <a:prstGeom prst="roundRect">
            <a:avLst>
              <a:gd name="adj" fmla="val 3966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16650" y="3371850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2E9E8"/>
          </a:solidFill>
          <a:ln/>
        </p:spPr>
      </p:sp>
      <p:sp>
        <p:nvSpPr>
          <p:cNvPr id="6" name="Text 4"/>
          <p:cNvSpPr/>
          <p:nvPr/>
        </p:nvSpPr>
        <p:spPr>
          <a:xfrm>
            <a:off x="1015008" y="4165521"/>
            <a:ext cx="317920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Inkrementalne promene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015008" y="4594741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Fine-tuning unutar postojećeg okvira. Organizacija ne menja svoju logiku — unapređuje ono što već postoji.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414379" y="3348990"/>
            <a:ext cx="6422231" cy="2102048"/>
          </a:xfrm>
          <a:prstGeom prst="roundRect">
            <a:avLst>
              <a:gd name="adj" fmla="val 3966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37239" y="3371850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2E9E8"/>
          </a:solidFill>
          <a:ln/>
        </p:spPr>
      </p:sp>
      <p:sp>
        <p:nvSpPr>
          <p:cNvPr id="10" name="Text 8"/>
          <p:cNvSpPr/>
          <p:nvPr/>
        </p:nvSpPr>
        <p:spPr>
          <a:xfrm>
            <a:off x="7635597" y="4165521"/>
            <a:ext cx="453306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Kvantne (revolucionarne) promene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7635597" y="4594741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Fundamentalna promena načina na koji organizacija funkcioniše. Novi paradigm, nova logika, novi identitet.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1091446" y="5897523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Primer za diskusiju: A1 Srbija (agilna transformacija) — inkrementalna ili kvantna? Twitter → X?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93790" y="5674281"/>
            <a:ext cx="22860" cy="764024"/>
          </a:xfrm>
          <a:prstGeom prst="rect">
            <a:avLst/>
          </a:prstGeom>
          <a:solidFill>
            <a:srgbClr val="769993"/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7055"/>
            <a:ext cx="1040999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Tipovi promena: stepen organizovanosti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17396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Cummings &amp; Worley, Ch. 2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714750"/>
            <a:ext cx="6422231" cy="1816894"/>
          </a:xfrm>
          <a:prstGeom prst="roundRect">
            <a:avLst>
              <a:gd name="adj" fmla="val 4588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15008" y="3935968"/>
            <a:ext cx="528518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Preuređena organizacija</a:t>
            </a:r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pPr algn="l" indent="0" marL="0">
              <a:lnSpc>
                <a:spcPts val="2400"/>
              </a:lnSpc>
              <a:buNone/>
            </a:pPr>
            <a:r>
              <a:rPr lang="en-US" sz="1950" b="1" i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(overorganized)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015008" y="4365188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Previše strukture, pravila, kontrole. Intervencija: otpustiti, decentralizovati, dati autonomiju.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414379" y="3714750"/>
            <a:ext cx="6422231" cy="1816894"/>
          </a:xfrm>
          <a:prstGeom prst="roundRect">
            <a:avLst>
              <a:gd name="adj" fmla="val 4588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35597" y="3935968"/>
            <a:ext cx="5979795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Nedovoljno uređena organizacija</a:t>
            </a:r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pPr algn="l" indent="0" marL="0">
              <a:lnSpc>
                <a:spcPts val="2400"/>
              </a:lnSpc>
              <a:buNone/>
            </a:pPr>
            <a:r>
              <a:rPr lang="en-US" sz="1950" b="1" i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(underorganized)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7635597" y="4675346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Nedostaje struktura, uloge su nejasne, koordinacija ne postoji. Intervencija: izgraditi, definisati, učvrstiti.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575488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Ista tehnika — drugačija dijagnoza → drugačija intervencija.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9562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Makro i mikro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650915" y="3127296"/>
            <a:ext cx="6565106" cy="1203008"/>
          </a:xfrm>
          <a:prstGeom prst="roundRect">
            <a:avLst>
              <a:gd name="adj" fmla="val 11879"/>
            </a:avLst>
          </a:prstGeom>
          <a:solidFill>
            <a:srgbClr val="769993"/>
          </a:solidFill>
          <a:ln/>
        </p:spPr>
      </p:sp>
      <p:sp>
        <p:nvSpPr>
          <p:cNvPr id="4" name="Text 2"/>
          <p:cNvSpPr/>
          <p:nvPr/>
        </p:nvSpPr>
        <p:spPr>
          <a:xfrm>
            <a:off x="849273" y="332565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Makro pristup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849273" y="3834170"/>
            <a:ext cx="616839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Jedinica posmatranja: organizacija kao celina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564874" y="332565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Mikro pristup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7564874" y="383417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Jedinica posmatranja: individualni i timski nivo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455354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Tri aspekta koja pratimo na oba nivoa: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509432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01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793790" y="5408652"/>
            <a:ext cx="4215289" cy="22860"/>
          </a:xfrm>
          <a:prstGeom prst="rect">
            <a:avLst/>
          </a:prstGeom>
          <a:solidFill>
            <a:srgbClr val="769993"/>
          </a:solidFill>
          <a:ln/>
        </p:spPr>
      </p:sp>
      <p:sp>
        <p:nvSpPr>
          <p:cNvPr id="11" name="Text 9"/>
          <p:cNvSpPr/>
          <p:nvPr/>
        </p:nvSpPr>
        <p:spPr>
          <a:xfrm>
            <a:off x="793790" y="5553551"/>
            <a:ext cx="42152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Strategije upravljanja promenama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5207437" y="509432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02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5207437" y="5408652"/>
            <a:ext cx="4215408" cy="22860"/>
          </a:xfrm>
          <a:prstGeom prst="rect">
            <a:avLst/>
          </a:prstGeom>
          <a:solidFill>
            <a:srgbClr val="769993"/>
          </a:solidFill>
          <a:ln/>
        </p:spPr>
      </p:sp>
      <p:sp>
        <p:nvSpPr>
          <p:cNvPr id="14" name="Text 12"/>
          <p:cNvSpPr/>
          <p:nvPr/>
        </p:nvSpPr>
        <p:spPr>
          <a:xfrm>
            <a:off x="5207437" y="5553551"/>
            <a:ext cx="42154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Modeli upravljanja promenama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9621203" y="509432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03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9621203" y="5408652"/>
            <a:ext cx="4215289" cy="22860"/>
          </a:xfrm>
          <a:prstGeom prst="rect">
            <a:avLst/>
          </a:prstGeom>
          <a:solidFill>
            <a:srgbClr val="769993"/>
          </a:solidFill>
          <a:ln/>
        </p:spPr>
      </p:sp>
      <p:sp>
        <p:nvSpPr>
          <p:cNvPr id="17" name="Text 15"/>
          <p:cNvSpPr/>
          <p:nvPr/>
        </p:nvSpPr>
        <p:spPr>
          <a:xfrm>
            <a:off x="9621203" y="5553551"/>
            <a:ext cx="42152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Uloga psihologa u procesu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010"/>
            <a:ext cx="908184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Kritika modela planiranih promena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38292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Cummings &amp; Worley sami sebi postavljaju pitanja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92370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→ Promena nije linearna — organizacije se ne menjaju po planu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4464487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→ Promena nije racionalna — ljudi se opiru čak i kada razumeju zašto je promena potrebna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500526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→ Veza između promene i performanse nije jasna — promena ne garantuje bolji rezultat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546050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Zašto je ovo važno? Jer 50–80% programa promena ne uspeva — i to nisu slučajne greške. To je sistemski problem u načinu na koji razmišljamo o promeni.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05915"/>
            <a:ext cx="896814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Zašto psiholog — a ne neko drugi?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7220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Menadžeri znaju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323052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šta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treba promeniti i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zašto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421999" y="2523649"/>
            <a:ext cx="6565106" cy="1203008"/>
          </a:xfrm>
          <a:prstGeom prst="roundRect">
            <a:avLst>
              <a:gd name="adj" fmla="val 11879"/>
            </a:avLst>
          </a:prstGeom>
          <a:solidFill>
            <a:srgbClr val="769993"/>
          </a:solidFill>
          <a:ln/>
        </p:spPr>
      </p:sp>
      <p:sp>
        <p:nvSpPr>
          <p:cNvPr id="6" name="Text 4"/>
          <p:cNvSpPr/>
          <p:nvPr/>
        </p:nvSpPr>
        <p:spPr>
          <a:xfrm>
            <a:off x="7620357" y="27220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Psiholozi razumeju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7620357" y="3230523"/>
            <a:ext cx="616839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kako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se ljudi menjaju — i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zašto se ne menjaju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8204" y="3959662"/>
            <a:ext cx="297656" cy="29765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38632" y="3949898"/>
            <a:ext cx="1239797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Dijagnostika nije analiza podataka — to je razumevanje ponašanja u sistemu</a:t>
            </a:r>
            <a:endParaRPr lang="en-US" sz="155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04" y="4961692"/>
            <a:ext cx="297656" cy="29765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38632" y="4951928"/>
            <a:ext cx="1239797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Dizajn intervencija nije projektni plan — to je razumevanje kako odrasli uče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793790" y="5780365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D3DEDC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48" y="6075640"/>
            <a:ext cx="248007" cy="19835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438513" y="6028253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Ovo je vaša konkurentska prednost.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Ekonomisti i menadžeri ovo ne uče.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184440"/>
            <a:ext cx="1349573" cy="373142"/>
          </a:xfrm>
          <a:prstGeom prst="roundRect">
            <a:avLst>
              <a:gd name="adj" fmla="val 17872"/>
            </a:avLst>
          </a:prstGeom>
          <a:solidFill>
            <a:srgbClr val="E2E9E8"/>
          </a:solidFill>
          <a:ln/>
        </p:spPr>
      </p:sp>
      <p:sp>
        <p:nvSpPr>
          <p:cNvPr id="3" name="Text 1"/>
          <p:cNvSpPr/>
          <p:nvPr/>
        </p:nvSpPr>
        <p:spPr>
          <a:xfrm>
            <a:off x="912852" y="2243971"/>
            <a:ext cx="1111448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KONTROVERZA 5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636877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Teorija i praksa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1091446" y="3777853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Šta vam teorija može dati u konkretnoj situaciji? A šta ne može?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3554611"/>
            <a:ext cx="22860" cy="764024"/>
          </a:xfrm>
          <a:prstGeom prst="rect">
            <a:avLst/>
          </a:prstGeom>
          <a:solidFill>
            <a:srgbClr val="769993"/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4616291"/>
            <a:ext cx="7235071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Cilj ovog kursa: istraživač-praktičar</a:t>
            </a:r>
            <a:endParaRPr lang="en-US" sz="31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8204" y="5419844"/>
            <a:ext cx="297656" cy="29765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38632" y="5410081"/>
            <a:ext cx="353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Ne teoričar koji ne zna kako izgleda organizacija iznutra.</a:t>
            </a:r>
            <a:endParaRPr lang="en-US" sz="155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8400" y="5419844"/>
            <a:ext cx="297656" cy="29765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868829" y="5410081"/>
            <a:ext cx="353746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Ne praktičar koji radi po osećaju.</a:t>
            </a:r>
            <a:endParaRPr lang="en-US" sz="155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8716" y="5419844"/>
            <a:ext cx="297656" cy="29765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299144" y="5410081"/>
            <a:ext cx="353746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Neko ko formuliše hipoteze i testira ih u praksi.</a:t>
            </a:r>
            <a:endParaRPr lang="en-US" sz="1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1051"/>
            <a:ext cx="781073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Vežba: Prepoznaj tip promene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70796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Tri scenarija. Isti zadatak za svaki: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424874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2E9E8"/>
          </a:solidFill>
          <a:ln w="7620">
            <a:solidFill>
              <a:srgbClr val="C8CFC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68204" y="428595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438632" y="4313158"/>
            <a:ext cx="575250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Koji tip promene je ovo?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439144" y="424874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2E9E8"/>
          </a:solidFill>
          <a:ln w="7620">
            <a:solidFill>
              <a:srgbClr val="C8CFC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13558" y="428595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8083987" y="4313158"/>
            <a:ext cx="575262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Da li je ovo i razvoj?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793790" y="509206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2E9E8"/>
          </a:solidFill>
          <a:ln w="7620">
            <a:solidFill>
              <a:srgbClr val="C8CFC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68204" y="512927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1438632" y="5156478"/>
            <a:ext cx="575250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Šta bi psiholog/OD praktičar radio — i kada bi ušao?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439144" y="509206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2E9E8"/>
          </a:solidFill>
          <a:ln w="7620">
            <a:solidFill>
              <a:srgbClr val="C8CFC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513558" y="512927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8083987" y="5156478"/>
            <a:ext cx="575262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Koji scenario ima najveće šanse za uspeh?</a:t>
            </a:r>
            <a:endParaRPr lang="en-US"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883337"/>
            <a:ext cx="1056680" cy="388382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76999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2950488"/>
            <a:ext cx="803315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769993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SCENARIO A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3351014"/>
            <a:ext cx="882181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Kompanija uvodi novi ERP sistem.</a:t>
            </a:r>
            <a:endParaRPr lang="en-US" sz="3900" dirty="0"/>
          </a:p>
        </p:txBody>
      </p:sp>
      <p:sp>
        <p:nvSpPr>
          <p:cNvPr id="5" name="Shape 3"/>
          <p:cNvSpPr/>
          <p:nvPr/>
        </p:nvSpPr>
        <p:spPr>
          <a:xfrm>
            <a:off x="793790" y="4268748"/>
            <a:ext cx="4215289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0930" y="4268748"/>
            <a:ext cx="91440" cy="1077516"/>
          </a:xfrm>
          <a:prstGeom prst="roundRect">
            <a:avLst>
              <a:gd name="adj" fmla="val 91163"/>
            </a:avLst>
          </a:prstGeom>
          <a:solidFill>
            <a:srgbClr val="769993"/>
          </a:solidFill>
          <a:ln/>
        </p:spPr>
      </p:sp>
      <p:sp>
        <p:nvSpPr>
          <p:cNvPr id="7" name="Text 5"/>
          <p:cNvSpPr/>
          <p:nvPr/>
        </p:nvSpPr>
        <p:spPr>
          <a:xfrm>
            <a:off x="1083588" y="4489966"/>
            <a:ext cx="37042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Direktor najavio: svi prelaze do 1. aprila.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207437" y="4268748"/>
            <a:ext cx="4215408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184577" y="4268748"/>
            <a:ext cx="91440" cy="1077516"/>
          </a:xfrm>
          <a:prstGeom prst="roundRect">
            <a:avLst>
              <a:gd name="adj" fmla="val 91163"/>
            </a:avLst>
          </a:prstGeom>
          <a:solidFill>
            <a:srgbClr val="769993"/>
          </a:solidFill>
          <a:ln/>
        </p:spPr>
      </p:sp>
      <p:sp>
        <p:nvSpPr>
          <p:cNvPr id="10" name="Text 8"/>
          <p:cNvSpPr/>
          <p:nvPr/>
        </p:nvSpPr>
        <p:spPr>
          <a:xfrm>
            <a:off x="5497235" y="4489966"/>
            <a:ext cx="37043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Formiran projektni tim, napravljen plan, organizovane obuke.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621203" y="4268748"/>
            <a:ext cx="4215289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598343" y="4268748"/>
            <a:ext cx="91440" cy="1077516"/>
          </a:xfrm>
          <a:prstGeom prst="roundRect">
            <a:avLst>
              <a:gd name="adj" fmla="val 91163"/>
            </a:avLst>
          </a:prstGeom>
          <a:solidFill>
            <a:srgbClr val="769993"/>
          </a:solidFill>
          <a:ln/>
        </p:spPr>
      </p:sp>
      <p:sp>
        <p:nvSpPr>
          <p:cNvPr id="13" name="Text 11"/>
          <p:cNvSpPr/>
          <p:nvPr/>
        </p:nvSpPr>
        <p:spPr>
          <a:xfrm>
            <a:off x="9911001" y="4489966"/>
            <a:ext cx="37042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Stari sistem neće biti dostupan nakon prelaza.</a:t>
            </a:r>
            <a:endParaRPr lang="en-US" sz="1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573298"/>
            <a:ext cx="1063823" cy="388382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76999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2640449"/>
            <a:ext cx="810458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769993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SCENARIO B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3040975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IT kompanija primetila da timovi teže sarađuju sa klijentima.</a:t>
            </a:r>
            <a:endParaRPr lang="en-US" sz="3900" dirty="0"/>
          </a:p>
        </p:txBody>
      </p:sp>
      <p:sp>
        <p:nvSpPr>
          <p:cNvPr id="5" name="Shape 3"/>
          <p:cNvSpPr/>
          <p:nvPr/>
        </p:nvSpPr>
        <p:spPr>
          <a:xfrm>
            <a:off x="793790" y="4578787"/>
            <a:ext cx="6422231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0930" y="4578787"/>
            <a:ext cx="91440" cy="1077516"/>
          </a:xfrm>
          <a:prstGeom prst="roundRect">
            <a:avLst>
              <a:gd name="adj" fmla="val 91163"/>
            </a:avLst>
          </a:prstGeom>
          <a:solidFill>
            <a:srgbClr val="769993"/>
          </a:solidFill>
          <a:ln/>
        </p:spPr>
      </p:sp>
      <p:sp>
        <p:nvSpPr>
          <p:cNvPr id="7" name="Text 5"/>
          <p:cNvSpPr/>
          <p:nvPr/>
        </p:nvSpPr>
        <p:spPr>
          <a:xfrm>
            <a:off x="1083588" y="4800005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HR organizovao seriju razgovora — šta funkcioniše, šta ne.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414379" y="4578787"/>
            <a:ext cx="6422231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91519" y="4578787"/>
            <a:ext cx="91440" cy="1077516"/>
          </a:xfrm>
          <a:prstGeom prst="roundRect">
            <a:avLst>
              <a:gd name="adj" fmla="val 91163"/>
            </a:avLst>
          </a:prstGeom>
          <a:solidFill>
            <a:srgbClr val="769993"/>
          </a:solidFill>
          <a:ln/>
        </p:spPr>
      </p:sp>
      <p:sp>
        <p:nvSpPr>
          <p:cNvPr id="10" name="Text 8"/>
          <p:cNvSpPr/>
          <p:nvPr/>
        </p:nvSpPr>
        <p:spPr>
          <a:xfrm>
            <a:off x="7704177" y="4800005"/>
            <a:ext cx="59112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Zajedno definisali nove norme komunikacije koje su postepeno postale deo svakodnevnog rada.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33080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Zašto ste ovde?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65081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Predavanja nisu obavezna.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419159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Vi ste ipak došli.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1091446" y="4955619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Šta vas je dovelo?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4732377"/>
            <a:ext cx="22860" cy="764024"/>
          </a:xfrm>
          <a:prstGeom prst="rect">
            <a:avLst/>
          </a:prstGeom>
          <a:solidFill>
            <a:srgbClr val="769993"/>
          </a:solidFill>
          <a:ln/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883337"/>
            <a:ext cx="1061085" cy="388382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76999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20472" y="2950488"/>
            <a:ext cx="80772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769993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SCENARIO C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3351014"/>
            <a:ext cx="749415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Banka prolazi kroz akviziciju.</a:t>
            </a:r>
            <a:endParaRPr lang="en-US" sz="3900" dirty="0"/>
          </a:p>
        </p:txBody>
      </p:sp>
      <p:sp>
        <p:nvSpPr>
          <p:cNvPr id="5" name="Shape 3"/>
          <p:cNvSpPr/>
          <p:nvPr/>
        </p:nvSpPr>
        <p:spPr>
          <a:xfrm>
            <a:off x="793790" y="4268748"/>
            <a:ext cx="6422231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0930" y="4268748"/>
            <a:ext cx="91440" cy="1077516"/>
          </a:xfrm>
          <a:prstGeom prst="roundRect">
            <a:avLst>
              <a:gd name="adj" fmla="val 91163"/>
            </a:avLst>
          </a:prstGeom>
          <a:solidFill>
            <a:srgbClr val="769993"/>
          </a:solidFill>
          <a:ln/>
        </p:spPr>
      </p:sp>
      <p:sp>
        <p:nvSpPr>
          <p:cNvPr id="7" name="Text 5"/>
          <p:cNvSpPr/>
          <p:nvPr/>
        </p:nvSpPr>
        <p:spPr>
          <a:xfrm>
            <a:off x="1083588" y="4489966"/>
            <a:ext cx="591121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Nova uprava najavila restrukturiranje — deo odeljenja se spaja, deo ukida.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414379" y="4268748"/>
            <a:ext cx="6422231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C8CFC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91519" y="4268748"/>
            <a:ext cx="91440" cy="1077516"/>
          </a:xfrm>
          <a:prstGeom prst="roundRect">
            <a:avLst>
              <a:gd name="adj" fmla="val 91163"/>
            </a:avLst>
          </a:prstGeom>
          <a:solidFill>
            <a:srgbClr val="769993"/>
          </a:solidFill>
          <a:ln/>
        </p:spPr>
      </p:sp>
      <p:sp>
        <p:nvSpPr>
          <p:cNvPr id="10" name="Text 8"/>
          <p:cNvSpPr/>
          <p:nvPr/>
        </p:nvSpPr>
        <p:spPr>
          <a:xfrm>
            <a:off x="7704177" y="4489966"/>
            <a:ext cx="591121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Menadžerima dati KPI-ji za 6 meseci.</a:t>
            </a:r>
            <a:endParaRPr lang="en-US" sz="15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228023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Šta nosite danas?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4145756"/>
            <a:ext cx="6847284" cy="855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700"/>
              </a:lnSpc>
              <a:buNone/>
            </a:pPr>
            <a:r>
              <a:rPr lang="en-US" sz="535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Jedna rečenica.</a:t>
            </a:r>
            <a:endParaRPr lang="en-US" sz="53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83061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Sledeće nedelje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500795"/>
            <a:ext cx="6847284" cy="855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700"/>
              </a:lnSpc>
              <a:buNone/>
            </a:pPr>
            <a:r>
              <a:rPr lang="en-US" sz="535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Kotter</a:t>
            </a:r>
            <a:endParaRPr lang="en-US" sz="5350" dirty="0"/>
          </a:p>
        </p:txBody>
      </p:sp>
      <p:sp>
        <p:nvSpPr>
          <p:cNvPr id="4" name="Text 2"/>
          <p:cNvSpPr/>
          <p:nvPr/>
        </p:nvSpPr>
        <p:spPr>
          <a:xfrm>
            <a:off x="793790" y="4654272"/>
            <a:ext cx="13042821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8 koraka koji su promenili kako razmišljamo o promenama — i zašto 50–80% i dalje ne uspeva</a:t>
            </a:r>
            <a:endParaRPr lang="en-US" sz="3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43902"/>
            <a:ext cx="586442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Svet rada koji vas čeka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66081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Za 3 godine — u nekoj organizaciji.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4201597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Kolika je šansa da se za to vreme desi neka značajna promena?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4742378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D3DEDC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48" y="5037653"/>
            <a:ext cx="248007" cy="19835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38513" y="4990267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Restrukturiranje. Spajanje. Nova strategija. Novi sistem. Drugi način rada.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8314"/>
            <a:ext cx="9742765" cy="527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Promene su već tu — i blizu nas</a:t>
            </a:r>
            <a:pPr algn="l" indent="0" marL="0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(2020–2026)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793790" y="1612106"/>
            <a:ext cx="13042821" cy="5819180"/>
          </a:xfrm>
          <a:prstGeom prst="roundRect">
            <a:avLst>
              <a:gd name="adj" fmla="val 121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619726"/>
            <a:ext cx="13027581" cy="4368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70240" y="1713309"/>
            <a:ext cx="260056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Kompanija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3915608" y="1713309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Vrsta promene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431643" y="1713309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Šta se desilo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801410" y="2056567"/>
            <a:ext cx="13027581" cy="6865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970240" y="2150150"/>
            <a:ext cx="2600563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NLB + Komercijalna banka (2020–2022)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3915608" y="2150150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Integracija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7431643" y="2150150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Spajanje slovenačke i srpske bankarske kulture, skoro milion klijenata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801410" y="2743081"/>
            <a:ext cx="13027581" cy="4368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970240" y="2836664"/>
            <a:ext cx="260056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Nordeus → Take-Two (2021)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915608" y="2836664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Akvizicija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431643" y="2836664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Srpski gaming gigant prodat za $378M — tim ostao, kultura na testu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801410" y="3179921"/>
            <a:ext cx="13027581" cy="6865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70240" y="3273504"/>
            <a:ext cx="2600563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Telenor → Yettel → e&amp;PPF (2018–2025)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3915608" y="3273504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Lančana promena vlasništva + rebrendiranje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7431643" y="3273504"/>
            <a:ext cx="6228755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Norveški Telenor → češki PPF → Yettel (2022) → arapski e&amp;/Etisalat (2024) → akvizicija SBB-a (2025)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801410" y="3866436"/>
            <a:ext cx="13027581" cy="4368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970240" y="3960019"/>
            <a:ext cx="260056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A1 Srbija (2022–2024)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3915608" y="3960019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Agilna transformacija iznutra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7431643" y="3960019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Kros-funkcionalni timovi, nova kultura — promena bez promene vlasnika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801410" y="4303276"/>
            <a:ext cx="13027581" cy="4368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970240" y="4396859"/>
            <a:ext cx="260056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Imlek → AJFH Holdings (2025)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3915608" y="4396859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Promena vlasništva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7431643" y="4396859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Poznati brend prelazi u domaće ruke, od stranog fonda ka lokalnom konzorcijumu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801410" y="4740116"/>
            <a:ext cx="13027581" cy="6865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970240" y="4833699"/>
            <a:ext cx="260056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NIS → MOL + ADNOC (2025–2026)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3915608" y="4833699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Geopolitička akvizicija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7431643" y="4833699"/>
            <a:ext cx="6228755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Rusko vlasništvo zamenjeno mađarsko-arapskim — jedna od najvećih transakcija u istoriji Srbije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801410" y="5426631"/>
            <a:ext cx="13027581" cy="4368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970240" y="5520214"/>
            <a:ext cx="260056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Lasta → Strela + stečaj (2025)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3915608" y="5520214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Preuzimanje + reorganizacija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7431643" y="5520214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Primer promene koja nije razvoj</a:t>
            </a:r>
            <a:endParaRPr lang="en-US" sz="1300" dirty="0"/>
          </a:p>
        </p:txBody>
      </p:sp>
      <p:sp>
        <p:nvSpPr>
          <p:cNvPr id="36" name="Shape 34"/>
          <p:cNvSpPr/>
          <p:nvPr/>
        </p:nvSpPr>
        <p:spPr>
          <a:xfrm>
            <a:off x="801410" y="5863471"/>
            <a:ext cx="13027581" cy="4368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970240" y="5957054"/>
            <a:ext cx="260056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Srbijagas → Gas Infrastruktura (2025)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3915608" y="5957054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Restrukturiranje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7431643" y="5957054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Državni sektor se razdvaja na transport i snabdevanje</a:t>
            </a:r>
            <a:endParaRPr lang="en-US" sz="1300" dirty="0"/>
          </a:p>
        </p:txBody>
      </p:sp>
      <p:sp>
        <p:nvSpPr>
          <p:cNvPr id="40" name="Shape 38"/>
          <p:cNvSpPr/>
          <p:nvPr/>
        </p:nvSpPr>
        <p:spPr>
          <a:xfrm>
            <a:off x="801410" y="6300311"/>
            <a:ext cx="13027581" cy="4368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970240" y="6393894"/>
            <a:ext cx="2600563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MK Group + Dijamant (2025)</a:t>
            </a:r>
            <a:endParaRPr lang="en-US" sz="1300" dirty="0"/>
          </a:p>
        </p:txBody>
      </p:sp>
      <p:sp>
        <p:nvSpPr>
          <p:cNvPr id="42" name="Text 40"/>
          <p:cNvSpPr/>
          <p:nvPr/>
        </p:nvSpPr>
        <p:spPr>
          <a:xfrm>
            <a:off x="3915608" y="6393894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Akvizicija (prehrambena ind.)</a:t>
            </a:r>
            <a:endParaRPr lang="en-US" sz="1300" dirty="0"/>
          </a:p>
        </p:txBody>
      </p:sp>
      <p:sp>
        <p:nvSpPr>
          <p:cNvPr id="43" name="Text 41"/>
          <p:cNvSpPr/>
          <p:nvPr/>
        </p:nvSpPr>
        <p:spPr>
          <a:xfrm>
            <a:off x="7431643" y="6393894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Konsolidacija u prehrambenom sektoru </a:t>
            </a:r>
            <a:endParaRPr lang="en-US" sz="1300" dirty="0"/>
          </a:p>
        </p:txBody>
      </p:sp>
      <p:sp>
        <p:nvSpPr>
          <p:cNvPr id="44" name="Shape 42"/>
          <p:cNvSpPr/>
          <p:nvPr/>
        </p:nvSpPr>
        <p:spPr>
          <a:xfrm>
            <a:off x="801410" y="6737152"/>
            <a:ext cx="13027581" cy="6865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970240" y="6830735"/>
            <a:ext cx="2600563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Jat Tehnika → Avion Networks (2025–2026)</a:t>
            </a:r>
            <a:endParaRPr lang="en-US" sz="1300" dirty="0"/>
          </a:p>
        </p:txBody>
      </p:sp>
      <p:sp>
        <p:nvSpPr>
          <p:cNvPr id="46" name="Text 44"/>
          <p:cNvSpPr/>
          <p:nvPr/>
        </p:nvSpPr>
        <p:spPr>
          <a:xfrm>
            <a:off x="3915608" y="6830735"/>
            <a:ext cx="317123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Akvizicija</a:t>
            </a:r>
            <a:endParaRPr lang="en-US" sz="1300" dirty="0"/>
          </a:p>
        </p:txBody>
      </p:sp>
      <p:sp>
        <p:nvSpPr>
          <p:cNvPr id="47" name="Text 45"/>
          <p:cNvSpPr/>
          <p:nvPr/>
        </p:nvSpPr>
        <p:spPr>
          <a:xfrm>
            <a:off x="7431643" y="6830735"/>
            <a:ext cx="6228755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Regionalni lider u održavanju aviona prelazi u strano vlasništvo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0580"/>
            <a:ext cx="7239357" cy="558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 malo dalje od nas (2020-2026)</a:t>
            </a:r>
            <a:endParaRPr lang="en-US" sz="3500" dirty="0"/>
          </a:p>
        </p:txBody>
      </p:sp>
      <p:sp>
        <p:nvSpPr>
          <p:cNvPr id="3" name="Shape 1"/>
          <p:cNvSpPr/>
          <p:nvPr/>
        </p:nvSpPr>
        <p:spPr>
          <a:xfrm>
            <a:off x="793790" y="1710214"/>
            <a:ext cx="13042821" cy="5688806"/>
          </a:xfrm>
          <a:prstGeom prst="roundRect">
            <a:avLst>
              <a:gd name="adj" fmla="val 131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717834"/>
            <a:ext cx="13027581" cy="75104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80122" y="1821894"/>
            <a:ext cx="263271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Twitter → X (2022)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3977640" y="1821894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Radikalno restrukturiranje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762869" y="1821894"/>
            <a:ext cx="688752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Musk preuzeo kompaniju, otpustio ~80% zaposlenih za nekoliko nedelja, promenio ime, poslovni model i kulturu — sve odjednom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801410" y="2468880"/>
            <a:ext cx="13027581" cy="75104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980122" y="2572941"/>
            <a:ext cx="263271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Microsoft + Activision Blizzard (2023)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977640" y="2572941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Akvizicija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762869" y="2572941"/>
            <a:ext cx="688752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$69 milijardi — najveća akvizicija u istoriji gaming industrije, praćena sa 1.900 otpuštanja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801410" y="3219926"/>
            <a:ext cx="13027581" cy="4795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980122" y="3323987"/>
            <a:ext cx="263271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Meta (2022–2023)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977640" y="3323987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Restrukturiranje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762869" y="3323987"/>
            <a:ext cx="688752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21.000 otpuštenih u dva talasa — pivot od metaverzuma ka AI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801410" y="3699510"/>
            <a:ext cx="13027581" cy="75104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80122" y="3803571"/>
            <a:ext cx="263271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Disney (2023–2024)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977640" y="3803571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Restrukturiranje + smena lidera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762869" y="3803571"/>
            <a:ext cx="688752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Bob Iger se vratio kao CEO, otpušteno 7.000 zaposlenih — primer kako promena na vrhu pokreće promenu cele organizacije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801410" y="4450556"/>
            <a:ext cx="13027581" cy="75104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980122" y="4554617"/>
            <a:ext cx="263271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Amazon (2025–2026)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977640" y="4554617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Restrukturiranje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762869" y="4554617"/>
            <a:ext cx="688752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30.000+ otpuštenih, uz eksplicitno obrazloženje: AI smanjuje potrebu za korporativnim kadrom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801410" y="5201603"/>
            <a:ext cx="13027581" cy="47958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980122" y="5305663"/>
            <a:ext cx="263271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Intel (2024–2025)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3977640" y="5305663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Strateška transformacija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762869" y="5305663"/>
            <a:ext cx="688752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15% globalne radne snage — pad sa 99.500 na 75.000 zaposlenih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801410" y="5681186"/>
            <a:ext cx="13027581" cy="75104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980122" y="5785247"/>
            <a:ext cx="263271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OpenAI (2023)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3977640" y="5785247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Kriza upravljanja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6762869" y="5785247"/>
            <a:ext cx="6887528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Sam Altman smenjen i vraćen za 5 dana — dramatična promena na vrhu bez otpuštanja, ali uz potpuno restrukturiranje odbora</a:t>
            </a:r>
            <a:endParaRPr lang="en-US" sz="1400" dirty="0"/>
          </a:p>
        </p:txBody>
      </p:sp>
      <p:sp>
        <p:nvSpPr>
          <p:cNvPr id="32" name="Shape 30"/>
          <p:cNvSpPr/>
          <p:nvPr/>
        </p:nvSpPr>
        <p:spPr>
          <a:xfrm>
            <a:off x="801410" y="6432233"/>
            <a:ext cx="13027581" cy="47958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980122" y="6536293"/>
            <a:ext cx="263271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Novo Nordisk (2025)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3977640" y="6536293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Restrukturiranje uz rast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6762869" y="6536293"/>
            <a:ext cx="688752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9.000 otpuštenih — paradoks: kompanija raste (Ozempic), ali menja strukturu</a:t>
            </a:r>
            <a:endParaRPr lang="en-US" sz="1400" dirty="0"/>
          </a:p>
        </p:txBody>
      </p:sp>
      <p:sp>
        <p:nvSpPr>
          <p:cNvPr id="36" name="Shape 34"/>
          <p:cNvSpPr/>
          <p:nvPr/>
        </p:nvSpPr>
        <p:spPr>
          <a:xfrm>
            <a:off x="801410" y="6911816"/>
            <a:ext cx="13027581" cy="47958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980122" y="7015877"/>
            <a:ext cx="263271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Volkswagen / Porsche (2024–2025)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3977640" y="7015877"/>
            <a:ext cx="242042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Tranzicija ka EV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6762869" y="7015877"/>
            <a:ext cx="688752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Zatvaranje fabrika u Nemačkoj, prvi put u istoriji kompanije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38256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Jedan podatak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354348"/>
            <a:ext cx="13042821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50–80%</a:t>
            </a:r>
            <a:endParaRPr lang="en-US" sz="5150" dirty="0"/>
          </a:p>
        </p:txBody>
      </p:sp>
      <p:sp>
        <p:nvSpPr>
          <p:cNvPr id="4" name="Text 2"/>
          <p:cNvSpPr/>
          <p:nvPr/>
        </p:nvSpPr>
        <p:spPr>
          <a:xfrm>
            <a:off x="5176123" y="4257318"/>
            <a:ext cx="427803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organizacionih promena </a:t>
            </a:r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ne uspe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468653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Kotter, 1995 — i važi i danas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1091446" y="5450562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Zašto mislite da je to tako?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93790" y="5227320"/>
            <a:ext cx="22860" cy="764024"/>
          </a:xfrm>
          <a:prstGeom prst="rect">
            <a:avLst/>
          </a:prstGeom>
          <a:solidFill>
            <a:srgbClr val="769993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39409"/>
            <a:ext cx="1077313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Darvinov zakon organizacionog opstanka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857143"/>
            <a:ext cx="6847284" cy="855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700"/>
              </a:lnSpc>
              <a:buNone/>
            </a:pPr>
            <a:r>
              <a:rPr lang="en-US" sz="535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L ≥ E.C.</a:t>
            </a:r>
            <a:endParaRPr lang="en-US" sz="5350" dirty="0"/>
          </a:p>
        </p:txBody>
      </p:sp>
      <p:sp>
        <p:nvSpPr>
          <p:cNvPr id="4" name="Text 2"/>
          <p:cNvSpPr/>
          <p:nvPr/>
        </p:nvSpPr>
        <p:spPr>
          <a:xfrm>
            <a:off x="793790" y="4010620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Brzina organizacionog učenja mora biti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jednaka ili veća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od brzine sredinskih promena.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793790" y="4650551"/>
            <a:ext cx="13042821" cy="32385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490608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Učenje i razvoj nisu benefit.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93790" y="5446871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D3DEDC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48" y="5742146"/>
            <a:ext cx="248007" cy="19835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38513" y="5694759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Oni su uslov opstanka.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4875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VUCA svet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871788"/>
            <a:ext cx="6422231" cy="722114"/>
          </a:xfrm>
          <a:prstGeom prst="roundRect">
            <a:avLst>
              <a:gd name="adj" fmla="val 11544"/>
            </a:avLst>
          </a:prstGeom>
          <a:solidFill>
            <a:srgbClr val="E2E9E8"/>
          </a:solidFill>
          <a:ln w="7620">
            <a:solidFill>
              <a:srgbClr val="C8CFC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307776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2E9E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</a:t>
            </a:r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olatile</a:t>
            </a:r>
            <a:endParaRPr lang="en-US" sz="1950" dirty="0"/>
          </a:p>
        </p:txBody>
      </p:sp>
      <p:sp>
        <p:nvSpPr>
          <p:cNvPr id="5" name="Shape 3"/>
          <p:cNvSpPr/>
          <p:nvPr/>
        </p:nvSpPr>
        <p:spPr>
          <a:xfrm>
            <a:off x="7414379" y="2871788"/>
            <a:ext cx="6422231" cy="722114"/>
          </a:xfrm>
          <a:prstGeom prst="roundRect">
            <a:avLst>
              <a:gd name="adj" fmla="val 11544"/>
            </a:avLst>
          </a:prstGeom>
          <a:solidFill>
            <a:srgbClr val="E2E9E8"/>
          </a:solidFill>
          <a:ln w="7620">
            <a:solidFill>
              <a:srgbClr val="C8CFC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620357" y="307776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2E9E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U</a:t>
            </a:r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ncertain</a:t>
            </a:r>
            <a:endParaRPr lang="en-US" sz="1950" dirty="0"/>
          </a:p>
        </p:txBody>
      </p:sp>
      <p:sp>
        <p:nvSpPr>
          <p:cNvPr id="7" name="Shape 5"/>
          <p:cNvSpPr/>
          <p:nvPr/>
        </p:nvSpPr>
        <p:spPr>
          <a:xfrm>
            <a:off x="793790" y="3792260"/>
            <a:ext cx="6422231" cy="722114"/>
          </a:xfrm>
          <a:prstGeom prst="roundRect">
            <a:avLst>
              <a:gd name="adj" fmla="val 11544"/>
            </a:avLst>
          </a:prstGeom>
          <a:solidFill>
            <a:srgbClr val="E2E9E8"/>
          </a:solidFill>
          <a:ln w="7620">
            <a:solidFill>
              <a:srgbClr val="C8CFC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99768" y="399823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2E9E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</a:t>
            </a:r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omplex</a:t>
            </a:r>
            <a:endParaRPr lang="en-US" sz="1950" dirty="0"/>
          </a:p>
        </p:txBody>
      </p:sp>
      <p:sp>
        <p:nvSpPr>
          <p:cNvPr id="9" name="Shape 7"/>
          <p:cNvSpPr/>
          <p:nvPr/>
        </p:nvSpPr>
        <p:spPr>
          <a:xfrm>
            <a:off x="7414379" y="3792260"/>
            <a:ext cx="6422231" cy="722114"/>
          </a:xfrm>
          <a:prstGeom prst="roundRect">
            <a:avLst>
              <a:gd name="adj" fmla="val 11544"/>
            </a:avLst>
          </a:prstGeom>
          <a:solidFill>
            <a:srgbClr val="E2E9E8"/>
          </a:solidFill>
          <a:ln w="7620">
            <a:solidFill>
              <a:srgbClr val="C8CFC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20357" y="399823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E2E9E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</a:t>
            </a:r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mbiguous</a:t>
            </a:r>
            <a:endParaRPr lang="en-US" sz="195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8204" y="4747379"/>
            <a:ext cx="297656" cy="297656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438632" y="4737616"/>
            <a:ext cx="575250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Gig ekonomija: više poslova, freelance kao norma</a:t>
            </a:r>
            <a:endParaRPr lang="en-US" sz="155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3558" y="4747379"/>
            <a:ext cx="297656" cy="29765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8083987" y="4737616"/>
            <a:ext cx="575262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Ekonomija platformi: kompanije koje dominiraju nisu tu bile pre 20 godina</a:t>
            </a:r>
            <a:endParaRPr lang="en-US" sz="1550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204" y="5779294"/>
            <a:ext cx="297656" cy="297656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438632" y="5769531"/>
            <a:ext cx="575250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Hibridni rad, AI, generacijske promene</a:t>
            </a:r>
            <a:endParaRPr lang="en-US" sz="155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3558" y="5779294"/>
            <a:ext cx="297656" cy="29765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083987" y="5769531"/>
            <a:ext cx="575262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Pandemija kao katalizator svega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45783"/>
            <a:ext cx="3721298" cy="465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50"/>
              </a:lnSpc>
              <a:buNone/>
            </a:pPr>
            <a:r>
              <a:rPr lang="en-US" sz="2900" b="1" dirty="0">
                <a:solidFill>
                  <a:srgbClr val="76999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Mapa ovog kursa</a:t>
            </a:r>
            <a:endParaRPr lang="en-US" sz="2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234202"/>
            <a:ext cx="9782056" cy="545973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234202"/>
            <a:ext cx="9782056" cy="54597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819424"/>
            <a:ext cx="13042821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Promena nije izolovana. Uvek je u međudejstvu sa strategijom, kulturom i liderstvom.</a:t>
            </a:r>
            <a:endParaRPr lang="en-US" sz="1150" dirty="0"/>
          </a:p>
        </p:txBody>
      </p:sp>
      <p:sp>
        <p:nvSpPr>
          <p:cNvPr id="6" name="Shape 2"/>
          <p:cNvSpPr/>
          <p:nvPr/>
        </p:nvSpPr>
        <p:spPr>
          <a:xfrm>
            <a:off x="793790" y="7153275"/>
            <a:ext cx="13042821" cy="531852"/>
          </a:xfrm>
          <a:prstGeom prst="roundRect">
            <a:avLst>
              <a:gd name="adj" fmla="val 11755"/>
            </a:avLst>
          </a:prstGeom>
          <a:solidFill>
            <a:srgbClr val="D3DEDC"/>
          </a:solidFill>
          <a:ln/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18" y="7353776"/>
            <a:ext cx="185976" cy="14882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77422" y="7301984"/>
            <a:ext cx="12410361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Ovo je okvir koji koristimo ceo semestar.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2026-03-07T15:06:16Z</dcterms:created>
  <dcterms:modified xsi:type="dcterms:W3CDTF">2026-03-07T15:06:16Z</dcterms:modified>
</cp:coreProperties>
</file>