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3"/>
  </p:notesMasterIdLst>
  <p:sldIdLst>
    <p:sldId id="256" r:id="rId2"/>
    <p:sldId id="257" r:id="rId3"/>
    <p:sldId id="354" r:id="rId4"/>
    <p:sldId id="260" r:id="rId5"/>
    <p:sldId id="261" r:id="rId6"/>
    <p:sldId id="263" r:id="rId7"/>
    <p:sldId id="262" r:id="rId8"/>
    <p:sldId id="265" r:id="rId9"/>
    <p:sldId id="267" r:id="rId10"/>
    <p:sldId id="266" r:id="rId11"/>
    <p:sldId id="271" r:id="rId12"/>
    <p:sldId id="272" r:id="rId13"/>
    <p:sldId id="275" r:id="rId14"/>
    <p:sldId id="270" r:id="rId15"/>
    <p:sldId id="268" r:id="rId16"/>
    <p:sldId id="276" r:id="rId17"/>
    <p:sldId id="277" r:id="rId18"/>
    <p:sldId id="324" r:id="rId19"/>
    <p:sldId id="329" r:id="rId20"/>
    <p:sldId id="279" r:id="rId21"/>
    <p:sldId id="301" r:id="rId22"/>
    <p:sldId id="302" r:id="rId23"/>
    <p:sldId id="274" r:id="rId24"/>
    <p:sldId id="280" r:id="rId25"/>
    <p:sldId id="303" r:id="rId26"/>
    <p:sldId id="281" r:id="rId27"/>
    <p:sldId id="278" r:id="rId28"/>
    <p:sldId id="330" r:id="rId29"/>
    <p:sldId id="304" r:id="rId30"/>
    <p:sldId id="348" r:id="rId31"/>
    <p:sldId id="349" r:id="rId32"/>
    <p:sldId id="350" r:id="rId33"/>
    <p:sldId id="351" r:id="rId34"/>
    <p:sldId id="338" r:id="rId35"/>
    <p:sldId id="339" r:id="rId36"/>
    <p:sldId id="340" r:id="rId37"/>
    <p:sldId id="341" r:id="rId38"/>
    <p:sldId id="342" r:id="rId39"/>
    <p:sldId id="343" r:id="rId40"/>
    <p:sldId id="284" r:id="rId41"/>
    <p:sldId id="291" r:id="rId42"/>
    <p:sldId id="298" r:id="rId43"/>
    <p:sldId id="296" r:id="rId44"/>
    <p:sldId id="297" r:id="rId45"/>
    <p:sldId id="311" r:id="rId46"/>
    <p:sldId id="299" r:id="rId47"/>
    <p:sldId id="295" r:id="rId48"/>
    <p:sldId id="355" r:id="rId49"/>
    <p:sldId id="310" r:id="rId50"/>
    <p:sldId id="307" r:id="rId51"/>
    <p:sldId id="300" r:id="rId52"/>
    <p:sldId id="306" r:id="rId53"/>
    <p:sldId id="345" r:id="rId54"/>
    <p:sldId id="346" r:id="rId55"/>
    <p:sldId id="344" r:id="rId56"/>
    <p:sldId id="347" r:id="rId57"/>
    <p:sldId id="283" r:id="rId58"/>
    <p:sldId id="332" r:id="rId59"/>
    <p:sldId id="313" r:id="rId60"/>
    <p:sldId id="352" r:id="rId61"/>
    <p:sldId id="316" r:id="rId62"/>
    <p:sldId id="288" r:id="rId63"/>
    <p:sldId id="292" r:id="rId64"/>
    <p:sldId id="293" r:id="rId65"/>
    <p:sldId id="294" r:id="rId66"/>
    <p:sldId id="317" r:id="rId67"/>
    <p:sldId id="319" r:id="rId68"/>
    <p:sldId id="320" r:id="rId69"/>
    <p:sldId id="353" r:id="rId70"/>
    <p:sldId id="322" r:id="rId71"/>
    <p:sldId id="323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FF6600"/>
    <a:srgbClr val="FFFFFF"/>
    <a:srgbClr val="F8F8F8"/>
    <a:srgbClr val="FFFF99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4712" autoAdjust="0"/>
  </p:normalViewPr>
  <p:slideViewPr>
    <p:cSldViewPr>
      <p:cViewPr varScale="1">
        <p:scale>
          <a:sx n="79" d="100"/>
          <a:sy n="79" d="100"/>
        </p:scale>
        <p:origin x="1469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206B7A-D940-4A9A-9547-35D2F4EE15CD}" type="doc">
      <dgm:prSet loTypeId="urn:microsoft.com/office/officeart/2005/8/layout/arrow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r-Latn-RS"/>
        </a:p>
      </dgm:t>
    </dgm:pt>
    <dgm:pt modelId="{EDE2F3C8-EFE9-4DF5-8E76-22818CE85976}">
      <dgm:prSet phldrT="[Text]"/>
      <dgm:spPr/>
      <dgm:t>
        <a:bodyPr/>
        <a:lstStyle/>
        <a:p>
          <a:pPr algn="r"/>
          <a:r>
            <a:rPr lang="sr-Latn-CS" altLang="en-US" b="1" dirty="0"/>
            <a:t>Pouzdanost</a:t>
          </a:r>
          <a:r>
            <a:rPr lang="sr-Latn-CS" altLang="en-US" dirty="0"/>
            <a:t> – zasnovana na korelacijama varijabli različite težine, pretpostavlja se da je ista za sve skorove</a:t>
          </a:r>
        </a:p>
        <a:p>
          <a:pPr algn="r"/>
          <a:r>
            <a:rPr lang="sr-Latn-CS" b="1" dirty="0" err="1"/>
            <a:t>Skorovanje</a:t>
          </a:r>
          <a:r>
            <a:rPr lang="sr-Latn-CS" dirty="0"/>
            <a:t> – dodeljivanje skorova ispitanicima na osnovu </a:t>
          </a:r>
          <a:r>
            <a:rPr lang="sr-Latn-CS" dirty="0" err="1"/>
            <a:t>ajtema</a:t>
          </a:r>
          <a:endParaRPr lang="sr-Latn-CS" dirty="0"/>
        </a:p>
        <a:p>
          <a:pPr algn="r"/>
          <a:r>
            <a:rPr lang="sr-Latn-CS" dirty="0"/>
            <a:t>Jednodimenzionalnost se </a:t>
          </a:r>
          <a:r>
            <a:rPr lang="sr-Latn-CS" b="1" dirty="0"/>
            <a:t>implicitno</a:t>
          </a:r>
          <a:r>
            <a:rPr lang="sr-Latn-CS" dirty="0"/>
            <a:t> pretpostavlja</a:t>
          </a:r>
        </a:p>
        <a:p>
          <a:pPr algn="r"/>
          <a:r>
            <a:rPr lang="sr-Latn-CS" altLang="en-US" dirty="0"/>
            <a:t>Mere se dobijaju za test i za stavke, ali ne i za ispitanike</a:t>
          </a:r>
          <a:endParaRPr lang="sr-Latn-RS" dirty="0"/>
        </a:p>
      </dgm:t>
    </dgm:pt>
    <dgm:pt modelId="{5B7029B8-3F5A-413D-A42C-FF3AD303F961}" type="parTrans" cxnId="{D50DCEF3-6E55-4EA4-970C-4BEFF1C936E2}">
      <dgm:prSet/>
      <dgm:spPr/>
      <dgm:t>
        <a:bodyPr/>
        <a:lstStyle/>
        <a:p>
          <a:endParaRPr lang="sr-Latn-RS"/>
        </a:p>
      </dgm:t>
    </dgm:pt>
    <dgm:pt modelId="{6D7797D7-6E09-45CF-B9E5-880D5F6459EB}" type="sibTrans" cxnId="{D50DCEF3-6E55-4EA4-970C-4BEFF1C936E2}">
      <dgm:prSet/>
      <dgm:spPr/>
      <dgm:t>
        <a:bodyPr/>
        <a:lstStyle/>
        <a:p>
          <a:endParaRPr lang="sr-Latn-RS"/>
        </a:p>
      </dgm:t>
    </dgm:pt>
    <dgm:pt modelId="{62B69B71-FC06-402D-AD92-7CDF690D7CE5}">
      <dgm:prSet phldrT="[Text]"/>
      <dgm:spPr/>
      <dgm:t>
        <a:bodyPr/>
        <a:lstStyle/>
        <a:p>
          <a:pPr algn="l"/>
          <a:r>
            <a:rPr lang="sr-Latn-CS" altLang="en-US" b="1" dirty="0" err="1"/>
            <a:t>Informativnost</a:t>
          </a:r>
          <a:r>
            <a:rPr lang="sr-Latn-CS" altLang="en-US" dirty="0"/>
            <a:t> – zasnovana na težini i diskriminativnosti, u funkciji sposobnosti ispitanika</a:t>
          </a:r>
        </a:p>
        <a:p>
          <a:pPr algn="l"/>
          <a:r>
            <a:rPr lang="sr-Latn-CS" altLang="en-US" b="1" dirty="0" err="1"/>
            <a:t>Skaliranje</a:t>
          </a:r>
          <a:r>
            <a:rPr lang="sr-Latn-CS" altLang="en-US" dirty="0"/>
            <a:t> – pozicioniranje ispitanika i </a:t>
          </a:r>
          <a:r>
            <a:rPr lang="sr-Latn-CS" altLang="en-US" dirty="0" err="1"/>
            <a:t>ajtema</a:t>
          </a:r>
          <a:r>
            <a:rPr lang="sr-Latn-CS" altLang="en-US" dirty="0"/>
            <a:t> na kontinuum merene dimenzije</a:t>
          </a:r>
        </a:p>
        <a:p>
          <a:pPr algn="l"/>
          <a:r>
            <a:rPr lang="sr-Latn-CS" altLang="en-US" dirty="0" err="1"/>
            <a:t>Jednodimenzonalnost</a:t>
          </a:r>
          <a:r>
            <a:rPr lang="sr-Latn-CS" altLang="en-US" dirty="0"/>
            <a:t> se </a:t>
          </a:r>
          <a:r>
            <a:rPr lang="sr-Latn-CS" altLang="en-US" b="1" dirty="0"/>
            <a:t>eksplicitno</a:t>
          </a:r>
          <a:r>
            <a:rPr lang="sr-Latn-CS" altLang="en-US" dirty="0"/>
            <a:t> pretpostavlja i testira u okviru modela</a:t>
          </a:r>
        </a:p>
        <a:p>
          <a:pPr algn="l"/>
          <a:r>
            <a:rPr lang="sr-Latn-CS" altLang="en-US" dirty="0"/>
            <a:t>Mere se dobijaju i za test i za stavke, ali i za ispitanike</a:t>
          </a:r>
          <a:endParaRPr lang="sr-Latn-RS" dirty="0"/>
        </a:p>
      </dgm:t>
    </dgm:pt>
    <dgm:pt modelId="{3BD76631-3D46-4E3E-BFE1-8AF268F91543}" type="parTrans" cxnId="{9860FCA1-EE89-4428-B43B-A7CFEC79413C}">
      <dgm:prSet/>
      <dgm:spPr/>
      <dgm:t>
        <a:bodyPr/>
        <a:lstStyle/>
        <a:p>
          <a:endParaRPr lang="sr-Latn-RS"/>
        </a:p>
      </dgm:t>
    </dgm:pt>
    <dgm:pt modelId="{3D7FF690-A84A-4451-B790-E5E29ED7247E}" type="sibTrans" cxnId="{9860FCA1-EE89-4428-B43B-A7CFEC79413C}">
      <dgm:prSet/>
      <dgm:spPr/>
      <dgm:t>
        <a:bodyPr/>
        <a:lstStyle/>
        <a:p>
          <a:endParaRPr lang="sr-Latn-RS"/>
        </a:p>
      </dgm:t>
    </dgm:pt>
    <dgm:pt modelId="{BAE3FED9-8705-4AAA-9DB2-BB6411965CEF}" type="pres">
      <dgm:prSet presAssocID="{56206B7A-D940-4A9A-9547-35D2F4EE15CD}" presName="cycle" presStyleCnt="0">
        <dgm:presLayoutVars>
          <dgm:dir/>
          <dgm:resizeHandles val="exact"/>
        </dgm:presLayoutVars>
      </dgm:prSet>
      <dgm:spPr/>
    </dgm:pt>
    <dgm:pt modelId="{F6FD438D-40A7-4E98-BE06-0A01D0A24FE0}" type="pres">
      <dgm:prSet presAssocID="{EDE2F3C8-EFE9-4DF5-8E76-22818CE85976}" presName="arrow" presStyleLbl="node1" presStyleIdx="0" presStyleCnt="2" custScaleX="119303">
        <dgm:presLayoutVars>
          <dgm:bulletEnabled val="1"/>
        </dgm:presLayoutVars>
      </dgm:prSet>
      <dgm:spPr/>
    </dgm:pt>
    <dgm:pt modelId="{1A5124DC-FB0C-4694-BEC4-6B021B7A0F59}" type="pres">
      <dgm:prSet presAssocID="{62B69B71-FC06-402D-AD92-7CDF690D7CE5}" presName="arrow" presStyleLbl="node1" presStyleIdx="1" presStyleCnt="2" custScaleX="119303">
        <dgm:presLayoutVars>
          <dgm:bulletEnabled val="1"/>
        </dgm:presLayoutVars>
      </dgm:prSet>
      <dgm:spPr/>
    </dgm:pt>
  </dgm:ptLst>
  <dgm:cxnLst>
    <dgm:cxn modelId="{B389037F-3E42-4CF4-93E9-0B4EED945E6A}" type="presOf" srcId="{62B69B71-FC06-402D-AD92-7CDF690D7CE5}" destId="{1A5124DC-FB0C-4694-BEC4-6B021B7A0F59}" srcOrd="0" destOrd="0" presId="urn:microsoft.com/office/officeart/2005/8/layout/arrow1"/>
    <dgm:cxn modelId="{5DF7BA9F-AFB1-466A-9027-16BF4DAE9D2E}" type="presOf" srcId="{EDE2F3C8-EFE9-4DF5-8E76-22818CE85976}" destId="{F6FD438D-40A7-4E98-BE06-0A01D0A24FE0}" srcOrd="0" destOrd="0" presId="urn:microsoft.com/office/officeart/2005/8/layout/arrow1"/>
    <dgm:cxn modelId="{9860FCA1-EE89-4428-B43B-A7CFEC79413C}" srcId="{56206B7A-D940-4A9A-9547-35D2F4EE15CD}" destId="{62B69B71-FC06-402D-AD92-7CDF690D7CE5}" srcOrd="1" destOrd="0" parTransId="{3BD76631-3D46-4E3E-BFE1-8AF268F91543}" sibTransId="{3D7FF690-A84A-4451-B790-E5E29ED7247E}"/>
    <dgm:cxn modelId="{84A2BAE0-F991-428C-AF36-EFC1856979BA}" type="presOf" srcId="{56206B7A-D940-4A9A-9547-35D2F4EE15CD}" destId="{BAE3FED9-8705-4AAA-9DB2-BB6411965CEF}" srcOrd="0" destOrd="0" presId="urn:microsoft.com/office/officeart/2005/8/layout/arrow1"/>
    <dgm:cxn modelId="{D50DCEF3-6E55-4EA4-970C-4BEFF1C936E2}" srcId="{56206B7A-D940-4A9A-9547-35D2F4EE15CD}" destId="{EDE2F3C8-EFE9-4DF5-8E76-22818CE85976}" srcOrd="0" destOrd="0" parTransId="{5B7029B8-3F5A-413D-A42C-FF3AD303F961}" sibTransId="{6D7797D7-6E09-45CF-B9E5-880D5F6459EB}"/>
    <dgm:cxn modelId="{E02BDB73-28E2-40BB-B53D-23BDDD38F8D7}" type="presParOf" srcId="{BAE3FED9-8705-4AAA-9DB2-BB6411965CEF}" destId="{F6FD438D-40A7-4E98-BE06-0A01D0A24FE0}" srcOrd="0" destOrd="0" presId="urn:microsoft.com/office/officeart/2005/8/layout/arrow1"/>
    <dgm:cxn modelId="{8C36820C-BB9D-4ED9-9C28-51ACE4B4ED0A}" type="presParOf" srcId="{BAE3FED9-8705-4AAA-9DB2-BB6411965CEF}" destId="{1A5124DC-FB0C-4694-BEC4-6B021B7A0F59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D438D-40A7-4E98-BE06-0A01D0A24FE0}">
      <dsp:nvSpPr>
        <dsp:cNvPr id="0" name=""/>
        <dsp:cNvSpPr/>
      </dsp:nvSpPr>
      <dsp:spPr>
        <a:xfrm rot="16200000">
          <a:off x="-398782" y="133287"/>
          <a:ext cx="4933848" cy="4135561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altLang="en-US" sz="1500" b="1" kern="1200" dirty="0"/>
            <a:t>Pouzdanost</a:t>
          </a:r>
          <a:r>
            <a:rPr lang="sr-Latn-CS" altLang="en-US" sz="1500" kern="1200" dirty="0"/>
            <a:t> – zasnovana na korelacijama varijabli različite težine, pretpostavlja se da je ista za sve skorove</a:t>
          </a:r>
        </a:p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500" b="1" kern="1200" dirty="0" err="1"/>
            <a:t>Skorovanje</a:t>
          </a:r>
          <a:r>
            <a:rPr lang="sr-Latn-CS" sz="1500" kern="1200" dirty="0"/>
            <a:t> – dodeljivanje skorova ispitanicima na osnovu </a:t>
          </a:r>
          <a:r>
            <a:rPr lang="sr-Latn-CS" sz="1500" kern="1200" dirty="0" err="1"/>
            <a:t>ajtema</a:t>
          </a:r>
          <a:endParaRPr lang="sr-Latn-CS" sz="1500" kern="1200" dirty="0"/>
        </a:p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500" kern="1200" dirty="0"/>
            <a:t>Jednodimenzionalnost se </a:t>
          </a:r>
          <a:r>
            <a:rPr lang="sr-Latn-CS" sz="1500" b="1" kern="1200" dirty="0"/>
            <a:t>implicitno</a:t>
          </a:r>
          <a:r>
            <a:rPr lang="sr-Latn-CS" sz="1500" kern="1200" dirty="0"/>
            <a:t> pretpostavlja</a:t>
          </a:r>
        </a:p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altLang="en-US" sz="1500" kern="1200" dirty="0"/>
            <a:t>Mere se dobijaju za test i za stavke, ali ne i za ispitanike</a:t>
          </a:r>
          <a:endParaRPr lang="sr-Latn-RS" sz="1500" kern="1200" dirty="0"/>
        </a:p>
      </dsp:txBody>
      <dsp:txXfrm rot="5400000">
        <a:off x="724085" y="967605"/>
        <a:ext cx="3411838" cy="2466924"/>
      </dsp:txXfrm>
    </dsp:sp>
    <dsp:sp modelId="{1A5124DC-FB0C-4694-BEC4-6B021B7A0F59}">
      <dsp:nvSpPr>
        <dsp:cNvPr id="0" name=""/>
        <dsp:cNvSpPr/>
      </dsp:nvSpPr>
      <dsp:spPr>
        <a:xfrm rot="5400000">
          <a:off x="4151733" y="133287"/>
          <a:ext cx="4933848" cy="4135561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altLang="en-US" sz="1500" b="1" kern="1200" dirty="0" err="1"/>
            <a:t>Informativnost</a:t>
          </a:r>
          <a:r>
            <a:rPr lang="sr-Latn-CS" altLang="en-US" sz="1500" kern="1200" dirty="0"/>
            <a:t> – zasnovana na težini i diskriminativnosti, u funkciji sposobnosti ispitanika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altLang="en-US" sz="1500" b="1" kern="1200" dirty="0" err="1"/>
            <a:t>Skaliranje</a:t>
          </a:r>
          <a:r>
            <a:rPr lang="sr-Latn-CS" altLang="en-US" sz="1500" kern="1200" dirty="0"/>
            <a:t> – pozicioniranje ispitanika i </a:t>
          </a:r>
          <a:r>
            <a:rPr lang="sr-Latn-CS" altLang="en-US" sz="1500" kern="1200" dirty="0" err="1"/>
            <a:t>ajtema</a:t>
          </a:r>
          <a:r>
            <a:rPr lang="sr-Latn-CS" altLang="en-US" sz="1500" kern="1200" dirty="0"/>
            <a:t> na kontinuum merene dimenzije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altLang="en-US" sz="1500" kern="1200" dirty="0" err="1"/>
            <a:t>Jednodimenzonalnost</a:t>
          </a:r>
          <a:r>
            <a:rPr lang="sr-Latn-CS" altLang="en-US" sz="1500" kern="1200" dirty="0"/>
            <a:t> se </a:t>
          </a:r>
          <a:r>
            <a:rPr lang="sr-Latn-CS" altLang="en-US" sz="1500" b="1" kern="1200" dirty="0"/>
            <a:t>eksplicitno</a:t>
          </a:r>
          <a:r>
            <a:rPr lang="sr-Latn-CS" altLang="en-US" sz="1500" kern="1200" dirty="0"/>
            <a:t> pretpostavlja i testira u okviru modela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altLang="en-US" sz="1500" kern="1200" dirty="0"/>
            <a:t>Mere se dobijaju i za test i za stavke, ali i za ispitanike</a:t>
          </a:r>
          <a:endParaRPr lang="sr-Latn-RS" sz="1500" kern="1200" dirty="0"/>
        </a:p>
      </dsp:txBody>
      <dsp:txXfrm rot="-5400000">
        <a:off x="4550877" y="967606"/>
        <a:ext cx="3411838" cy="2466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408140C-CBE1-46F8-9A7B-8B413D050059}" type="datetimeFigureOut">
              <a:rPr lang="en-US"/>
              <a:pPr>
                <a:defRPr/>
              </a:pPr>
              <a:t>05-Dec-23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BA146AC-E1A3-4E59-9BE2-490B9037B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50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045ADFB-FE80-4DE2-B8A4-4BE9BBDD02AC}" type="slidenum">
              <a:rPr lang="en-US" altLang="en-US"/>
              <a:pPr/>
              <a:t>58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3AC14-6C50-41E4-B0C1-5F3BB37A54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94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110B3-E39E-4E92-8301-224EFF82F1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8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A6547-BC75-4C1D-84CF-FDC353EC34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51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88535-6256-4E44-943E-0C6492310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3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8E52F-E75A-466E-BF29-F2F8B01BCB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7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12717-60D4-441C-94B0-2129A0876A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05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45A41-6E86-4D9A-A358-8292B8C609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AC1A3-7163-4D7D-8540-0E384B69ED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5CD1A-E532-494A-9198-FA03D86E73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2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0B5F9-1E50-4393-BD9C-FB675D18A9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0FC6098-E79C-4CDF-B9B1-8DD4674D53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1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6A9D4-1051-4953-A16F-45AD6F9F06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08437F-4CD8-4D50-A5A1-9C5E3FE14A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6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5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r-Latn-CS" altLang="en-US" dirty="0" err="1"/>
              <a:t>Item</a:t>
            </a:r>
            <a:r>
              <a:rPr lang="sr-Latn-CS" altLang="en-US" dirty="0"/>
              <a:t> </a:t>
            </a:r>
            <a:r>
              <a:rPr lang="sr-Latn-CS" altLang="en-US" dirty="0" err="1"/>
              <a:t>Response</a:t>
            </a:r>
            <a:r>
              <a:rPr lang="sr-Latn-CS" altLang="en-US" dirty="0"/>
              <a:t> </a:t>
            </a:r>
            <a:r>
              <a:rPr lang="sr-Latn-CS" altLang="en-US" dirty="0" err="1"/>
              <a:t>Theory</a:t>
            </a:r>
            <a:r>
              <a:rPr lang="sr-Latn-CS" altLang="en-US" dirty="0"/>
              <a:t> (IRT)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Teorija </a:t>
            </a:r>
            <a:r>
              <a:rPr lang="sr-Latn-CS" altLang="en-US" dirty="0" err="1"/>
              <a:t>Stavskog</a:t>
            </a:r>
            <a:r>
              <a:rPr lang="sr-Latn-CS" altLang="en-US" dirty="0"/>
              <a:t> Odgovora (TSO)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sz="4000"/>
              <a:t>Item Characteristic Curve (ICC)</a:t>
            </a:r>
            <a:br>
              <a:rPr lang="sr-Latn-CS" altLang="en-US" sz="4000"/>
            </a:br>
            <a:r>
              <a:rPr lang="sr-Latn-CS" altLang="en-US" sz="2800"/>
              <a:t>Karakteristična kriva stavke (KKS)</a:t>
            </a:r>
            <a:endParaRPr lang="en-US" altLang="en-US" sz="2800"/>
          </a:p>
        </p:txBody>
      </p:sp>
      <p:pic>
        <p:nvPicPr>
          <p:cNvPr id="15363" name="Picture 5" descr="ICC - osnov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738" y="1846263"/>
            <a:ext cx="5128974" cy="4022725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Broj parametara</a:t>
            </a:r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Na osnovu čega definišemo ovu krivu?</a:t>
            </a:r>
          </a:p>
          <a:p>
            <a:pPr eaLnBrk="1" hangingPunct="1"/>
            <a:r>
              <a:rPr lang="sr-Latn-CS" altLang="en-US"/>
              <a:t>Modeli uključuju različite parametre, pa možemo razlikovati </a:t>
            </a:r>
          </a:p>
          <a:p>
            <a:pPr lvl="1" eaLnBrk="1" hangingPunct="1"/>
            <a:r>
              <a:rPr lang="sr-Latn-CS" altLang="en-US"/>
              <a:t>Jednoparametarski model</a:t>
            </a:r>
          </a:p>
          <a:p>
            <a:pPr lvl="1" eaLnBrk="1" hangingPunct="1"/>
            <a:r>
              <a:rPr lang="sr-Latn-CS" altLang="en-US"/>
              <a:t>Dvoparametarski model i</a:t>
            </a:r>
          </a:p>
          <a:p>
            <a:pPr lvl="1" eaLnBrk="1" hangingPunct="1"/>
            <a:r>
              <a:rPr lang="sr-Latn-CS" altLang="en-US"/>
              <a:t>Troparametarski model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altLang="en-US"/>
              <a:t>Jednoparametarski model</a:t>
            </a:r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</p:spPr>
            <p:txBody>
              <a:bodyPr/>
              <a:lstStyle/>
              <a:p>
                <a:r>
                  <a:rPr lang="sr-Latn-CS" altLang="en-US" dirty="0"/>
                  <a:t>Stavke se razlikuju samo po težini</a:t>
                </a:r>
              </a:p>
              <a:p>
                <a:endParaRPr lang="sr-Latn-CS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CS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altLang="en-US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sr-Latn-RS" altLang="en-US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sr-Latn-RS" alt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RS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sr-Latn-RS" altLang="en-US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sr-Latn-RS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sr-Latn-CS" altLang="en-US" dirty="0"/>
              </a:p>
              <a:p>
                <a:endParaRPr lang="sr-Latn-CS" altLang="en-US" dirty="0"/>
              </a:p>
              <a:p>
                <a:r>
                  <a:rPr lang="el-GR" altLang="en-US" dirty="0"/>
                  <a:t>Θ</a:t>
                </a:r>
                <a:r>
                  <a:rPr lang="sr-Latn-RS" altLang="en-US" dirty="0"/>
                  <a:t> – sposobnost ispitanika</a:t>
                </a:r>
                <a:endParaRPr lang="sr-Latn-CS" altLang="en-US" dirty="0"/>
              </a:p>
              <a:p>
                <a:r>
                  <a:rPr lang="sr-Latn-CS" altLang="en-US" dirty="0"/>
                  <a:t>b = težina stavke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  <a:blipFill>
                <a:blip r:embed="rId2"/>
                <a:stretch>
                  <a:fillRect l="-889" t="-16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Jednoparametarski model</a:t>
            </a:r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sr-Latn-CS" altLang="en-US" dirty="0"/>
                  <a:t>Sa kojom verovatnoćom ispitanik čija je sposobnost istog nivoa kao i težina stavke rešava tu stavku?</a:t>
                </a:r>
              </a:p>
              <a:p>
                <a:pPr eaLnBrk="1" hangingPunct="1"/>
                <a:endParaRPr lang="sr-Latn-CS" altLang="en-US" dirty="0"/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CS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alt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sr-Latn-RS" alt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sr-Latn-RS" alt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R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R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alt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sr-Latn-RS" alt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sr-Latn-RS" alt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sr-Latn-RS" alt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sr-Latn-RS" alt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sr-Latn-RS" altLang="en-US" b="0" i="1" smtClean="0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sr-Latn-RS" altLang="en-US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sr-Latn-R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alt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sr-Latn-RS" alt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sr-Latn-RS" alt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sr-Latn-RS" alt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sr-Latn-RS" alt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sr-Latn-RS" altLang="en-US" b="0" i="1" smtClean="0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r>
                        <a:rPr lang="sr-Latn-RS" alt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R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R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alt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sr-Latn-RS" altLang="en-US" b="0" i="1" smtClean="0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sr-Latn-RS" altLang="en-US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sr-Latn-R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alt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sr-Latn-RS" altLang="en-US" b="0" i="1" smtClean="0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sr-Latn-RS" alt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R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alt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sr-Latn-RS" altLang="en-US" b="0" i="1" smtClean="0">
                              <a:latin typeface="Cambria Math"/>
                            </a:rPr>
                            <m:t>1+1</m:t>
                          </m:r>
                        </m:den>
                      </m:f>
                      <m:r>
                        <a:rPr lang="sr-Latn-RS" altLang="en-US" b="0" i="1" smtClean="0">
                          <a:latin typeface="Cambria Math"/>
                        </a:rPr>
                        <m:t>=0.5</m:t>
                      </m:r>
                    </m:oMath>
                  </m:oMathPara>
                </a14:m>
                <a:endParaRPr lang="sr-Latn-CS" altLang="en-US" dirty="0"/>
              </a:p>
              <a:p>
                <a:pPr eaLnBrk="1" hangingPunct="1"/>
                <a:endParaRPr lang="en-US" altLang="en-US" dirty="0"/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630" t="-1752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2881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Sposobnost = težina</a:t>
            </a:r>
            <a:endParaRPr lang="en-US" altLang="en-US"/>
          </a:p>
        </p:txBody>
      </p:sp>
      <p:pic>
        <p:nvPicPr>
          <p:cNvPr id="19459" name="Picture 6" descr="ICC - osnovna lini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738" y="1846263"/>
            <a:ext cx="5128974" cy="4022725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B5AA4-B82B-4C90-994A-3852C8B20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Sposobnost – težina</a:t>
            </a:r>
          </a:p>
        </p:txBody>
      </p:sp>
      <p:graphicFrame>
        <p:nvGraphicFramePr>
          <p:cNvPr id="20586" name="Group 10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562316"/>
              </p:ext>
            </p:extLst>
          </p:nvPr>
        </p:nvGraphicFramePr>
        <p:xfrm>
          <a:off x="822325" y="1846263"/>
          <a:ext cx="7543798" cy="4169848"/>
        </p:xfrm>
        <a:graphic>
          <a:graphicData uri="http://schemas.openxmlformats.org/drawingml/2006/table">
            <a:tbl>
              <a:tblPr/>
              <a:tblGrid>
                <a:gridCol w="3771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6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Sposobnost – težina (u SD)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Verovatnoća tačnog rešavanja – p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sr-Latn-C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11.92%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sr-Latn-C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18.25%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26.89%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37.75%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50.00%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62.25%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73.11%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81.76%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88.08%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Stavke različite težine</a:t>
            </a:r>
            <a:endParaRPr lang="en-US" altLang="en-US"/>
          </a:p>
        </p:txBody>
      </p:sp>
      <p:pic>
        <p:nvPicPr>
          <p:cNvPr id="21507" name="Picture 6" descr="ICC - tež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13" y="1828800"/>
            <a:ext cx="5128974" cy="4022725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Stavke različite težine</a:t>
            </a:r>
            <a:endParaRPr lang="en-US" altLang="en-US"/>
          </a:p>
        </p:txBody>
      </p:sp>
      <p:pic>
        <p:nvPicPr>
          <p:cNvPr id="22531" name="Picture 5" descr="ICC - težine linij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13" y="1828800"/>
            <a:ext cx="5128974" cy="4022725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A možemo da gledamo i ovako</a:t>
            </a:r>
            <a:endParaRPr lang="en-US" altLang="en-US"/>
          </a:p>
        </p:txBody>
      </p:sp>
      <p:pic>
        <p:nvPicPr>
          <p:cNvPr id="23555" name="Picture 6" descr="ICC - težine linij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6757" y="1828800"/>
            <a:ext cx="5130485" cy="402336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RS" altLang="en-US"/>
              <a:t>Jednoparametarski modeli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sr-Latn-RS" altLang="en-US" dirty="0"/>
              <a:t>Ponekad se nazivaju još i </a:t>
            </a:r>
            <a:r>
              <a:rPr lang="sr-Latn-RS" altLang="en-US" dirty="0" err="1"/>
              <a:t>Rasch</a:t>
            </a:r>
            <a:r>
              <a:rPr lang="sr-Latn-RS" altLang="en-US" dirty="0"/>
              <a:t> modeli</a:t>
            </a:r>
          </a:p>
          <a:p>
            <a:r>
              <a:rPr lang="sr-Latn-RS" altLang="en-US" dirty="0"/>
              <a:t>Georg </a:t>
            </a:r>
            <a:r>
              <a:rPr lang="sr-Latn-RS" altLang="en-US" dirty="0" err="1"/>
              <a:t>Rasch</a:t>
            </a:r>
            <a:r>
              <a:rPr lang="sr-Latn-RS" altLang="en-US" dirty="0"/>
              <a:t>, Danski matematičar, statističar i </a:t>
            </a:r>
            <a:r>
              <a:rPr lang="sr-Latn-RS" altLang="en-US" dirty="0" err="1"/>
              <a:t>psihometričar</a:t>
            </a:r>
            <a:endParaRPr lang="sr-Latn-RS" altLang="en-US" dirty="0"/>
          </a:p>
          <a:p>
            <a:r>
              <a:rPr lang="sr-Latn-RS" altLang="en-US" dirty="0"/>
              <a:t>Zapravo </a:t>
            </a:r>
            <a:r>
              <a:rPr lang="sr-Latn-RS" altLang="en-US" dirty="0" err="1"/>
              <a:t>Rasch</a:t>
            </a:r>
            <a:r>
              <a:rPr lang="sr-Latn-RS" altLang="en-US" dirty="0"/>
              <a:t> model je specijalni slučaj IRT modela koji ima i neke dodatne zahteve</a:t>
            </a:r>
          </a:p>
          <a:p>
            <a:r>
              <a:rPr lang="sr-Latn-RS" altLang="en-US" dirty="0"/>
              <a:t>Mi ćemo se na vežbama baviti samo ovim modelima</a:t>
            </a:r>
            <a:endParaRPr lang="en-US" altLang="en-US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3505200"/>
            <a:ext cx="17811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/>
              <a:t>Šta je IRT?</a:t>
            </a: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altLang="en-US" dirty="0"/>
              <a:t>Alternativni pristup testovnom merenju</a:t>
            </a:r>
          </a:p>
          <a:p>
            <a:r>
              <a:rPr lang="sr-Latn-CS" altLang="en-US" dirty="0"/>
              <a:t>Alternativa čemu?</a:t>
            </a:r>
          </a:p>
          <a:p>
            <a:pPr lvl="1"/>
            <a:r>
              <a:rPr lang="sr-Latn-CS" altLang="en-US" dirty="0"/>
              <a:t>Klasičnoj testovnoj teoriji, modelu paralelnih indikatora</a:t>
            </a:r>
          </a:p>
          <a:p>
            <a:r>
              <a:rPr lang="sr-Latn-CS" altLang="en-US" dirty="0"/>
              <a:t>IRT takođe procenjuje pravi skor i skor greške</a:t>
            </a:r>
          </a:p>
          <a:p>
            <a:r>
              <a:rPr lang="sr-Latn-CS" altLang="en-US" dirty="0"/>
              <a:t>Ali na osnovu matematičkog modela odnosa sposobnosti i testovnih odgovora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altLang="en-US"/>
              <a:t>Dvoparametarski model</a:t>
            </a:r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</p:spPr>
            <p:txBody>
              <a:bodyPr/>
              <a:lstStyle/>
              <a:p>
                <a:r>
                  <a:rPr lang="sr-Latn-CS" altLang="en-US" dirty="0"/>
                  <a:t>Stavke se razlikuju po težini i diskriminativnosti</a:t>
                </a:r>
              </a:p>
              <a:p>
                <a:endParaRPr lang="sr-Latn-CS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CS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altLang="en-US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sr-Latn-RS" altLang="en-US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sr-Latn-RS" alt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RS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∗(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sr-Latn-RS" altLang="en-US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sr-Latn-RS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∗(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sr-Latn-CS" altLang="en-US" dirty="0"/>
              </a:p>
              <a:p>
                <a:endParaRPr lang="sr-Latn-CS" altLang="en-US" dirty="0"/>
              </a:p>
              <a:p>
                <a:r>
                  <a:rPr lang="sr-Latn-CS" altLang="en-US" dirty="0"/>
                  <a:t>a – </a:t>
                </a:r>
                <a:r>
                  <a:rPr lang="sr-Latn-CS" altLang="en-US" dirty="0" err="1"/>
                  <a:t>diskriminativnost</a:t>
                </a:r>
                <a:r>
                  <a:rPr lang="sr-Latn-CS" altLang="en-US" dirty="0"/>
                  <a:t> </a:t>
                </a:r>
              </a:p>
              <a:p>
                <a:r>
                  <a:rPr lang="sr-Latn-CS" altLang="en-US" dirty="0"/>
                  <a:t>Diskriminativnost definiše nagib krive!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2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  <a:blipFill>
                <a:blip r:embed="rId2"/>
                <a:stretch>
                  <a:fillRect l="-889" t="-16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sz="4000" dirty="0"/>
              <a:t>Savršeno diskriminativna stavka</a:t>
            </a:r>
            <a:endParaRPr lang="en-US" altLang="en-US" sz="4000" dirty="0"/>
          </a:p>
        </p:txBody>
      </p:sp>
      <p:pic>
        <p:nvPicPr>
          <p:cNvPr id="84997" name="Picture 5" descr="ICC - diskriminativnost maksimal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6758" y="2057400"/>
            <a:ext cx="5130484" cy="402336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sz="4000" dirty="0"/>
              <a:t>Savršeno </a:t>
            </a:r>
            <a:r>
              <a:rPr lang="sr-Latn-CS" altLang="en-US" sz="4000" dirty="0" err="1"/>
              <a:t>nediskriminativna</a:t>
            </a:r>
            <a:r>
              <a:rPr lang="sr-Latn-CS" altLang="en-US" sz="4000" dirty="0"/>
              <a:t> stavka </a:t>
            </a:r>
            <a:endParaRPr lang="en-US" altLang="en-US" sz="4000" dirty="0"/>
          </a:p>
        </p:txBody>
      </p:sp>
      <p:pic>
        <p:nvPicPr>
          <p:cNvPr id="89093" name="Picture 5" descr="ICC - diskriminativnost minimal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6758" y="2072640"/>
            <a:ext cx="5130484" cy="402336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sz="4000"/>
              <a:t>Stavke različite diskriminativnosti</a:t>
            </a:r>
            <a:endParaRPr lang="en-US" altLang="en-US" sz="4000"/>
          </a:p>
        </p:txBody>
      </p:sp>
      <p:pic>
        <p:nvPicPr>
          <p:cNvPr id="28675" name="Picture 5" descr="ICC - diskriminativno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13" y="2057400"/>
            <a:ext cx="5128974" cy="4022725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sz="4000"/>
              <a:t>Stavke različite diskriminativnosti,a iste težine</a:t>
            </a:r>
            <a:endParaRPr lang="en-US" altLang="en-US" sz="4000"/>
          </a:p>
        </p:txBody>
      </p:sp>
      <p:pic>
        <p:nvPicPr>
          <p:cNvPr id="29699" name="Picture 5" descr="ICC - diskriminativnost lini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13" y="2057400"/>
            <a:ext cx="5128974" cy="4022725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Možemo zaključiti?</a:t>
            </a:r>
            <a:endParaRPr lang="en-US" alt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Da su težina i </a:t>
            </a:r>
            <a:r>
              <a:rPr lang="sr-Latn-CS" altLang="en-US" dirty="0" err="1"/>
              <a:t>diskriminativnost</a:t>
            </a:r>
            <a:r>
              <a:rPr lang="sr-Latn-CS" altLang="en-US" dirty="0"/>
              <a:t> stavke nezavisne!</a:t>
            </a:r>
          </a:p>
          <a:p>
            <a:pPr eaLnBrk="1" hangingPunct="1"/>
            <a:r>
              <a:rPr lang="sr-Latn-CS" altLang="en-US" dirty="0" err="1"/>
              <a:t>Dve</a:t>
            </a:r>
            <a:r>
              <a:rPr lang="sr-Latn-CS" altLang="en-US" dirty="0"/>
              <a:t> stavke (ili više njih) mogu imati istu </a:t>
            </a:r>
            <a:r>
              <a:rPr lang="sr-Latn-CS" altLang="en-US" dirty="0" err="1"/>
              <a:t>diskriminativnost</a:t>
            </a:r>
            <a:r>
              <a:rPr lang="sr-Latn-CS" altLang="en-US" dirty="0"/>
              <a:t> a različite težine ili istu težinu a različite diskriminativnosti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altLang="en-US"/>
              <a:t>Troparametarski model</a:t>
            </a:r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</p:spPr>
            <p:txBody>
              <a:bodyPr/>
              <a:lstStyle/>
              <a:p>
                <a:r>
                  <a:rPr lang="sr-Latn-CS" altLang="en-US" dirty="0"/>
                  <a:t>Uvodi se i parametar pogađanja</a:t>
                </a:r>
              </a:p>
              <a:p>
                <a:endParaRPr lang="sr-Latn-CS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CS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altLang="en-US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sr-Latn-RS" altLang="en-US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sr-Latn-RS" altLang="en-US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altLang="en-US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sr-Latn-RS" altLang="en-US" smtClean="0">
                          <a:latin typeface="Cambria Math" panose="02040503050406030204" pitchFamily="18" charset="0"/>
                        </a:rPr>
                        <m:t>+(1−</m:t>
                      </m:r>
                      <m:r>
                        <a:rPr lang="sr-Latn-RS" altLang="en-US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sr-Latn-RS" altLang="en-US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sr-Latn-R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RS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∗(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sr-Latn-RS" altLang="en-US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sr-Latn-RS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∗(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sr-Latn-CS" altLang="en-US" dirty="0"/>
              </a:p>
              <a:p>
                <a:r>
                  <a:rPr lang="sr-Latn-CS" altLang="en-US" dirty="0"/>
                  <a:t>c = pogađanje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31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  <a:blipFill>
                <a:blip r:embed="rId2"/>
                <a:stretch>
                  <a:fillRect l="-889" t="-16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sz="4000"/>
              <a:t>Različite verovatnoće pogađanja</a:t>
            </a:r>
            <a:endParaRPr lang="en-US" altLang="en-US" sz="4000"/>
          </a:p>
        </p:txBody>
      </p:sp>
      <p:pic>
        <p:nvPicPr>
          <p:cNvPr id="32771" name="Picture 6" descr="ICC - pogadjanj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6758" y="1981200"/>
            <a:ext cx="5130484" cy="4023360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sz="4000"/>
              <a:t>Različite verovatnoće pogađanja</a:t>
            </a:r>
            <a:endParaRPr lang="en-US" altLang="en-US" sz="4000"/>
          </a:p>
        </p:txBody>
      </p:sp>
      <p:pic>
        <p:nvPicPr>
          <p:cNvPr id="33795" name="Picture 5" descr="ICC - pogadjanje linij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6925" y="1981200"/>
            <a:ext cx="5130149" cy="4023360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Šta sada možemo zaključiti?</a:t>
            </a:r>
            <a:endParaRPr lang="en-US" alt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r-Latn-CS" altLang="en-US" dirty="0"/>
              <a:t>Parametri težine i diskriminativnosti zavise od parametra pogađanja</a:t>
            </a:r>
          </a:p>
          <a:p>
            <a:pPr eaLnBrk="1" hangingPunct="1"/>
            <a:r>
              <a:rPr lang="sr-Latn-CS" altLang="en-US" dirty="0"/>
              <a:t>Što je pogađanje veće – težina je manja</a:t>
            </a:r>
          </a:p>
          <a:p>
            <a:pPr eaLnBrk="1" hangingPunct="1"/>
            <a:r>
              <a:rPr lang="sr-Latn-CS" altLang="en-US" dirty="0"/>
              <a:t>Što je pogađanje veće – diskriminativnost je manja</a:t>
            </a:r>
          </a:p>
          <a:p>
            <a:pPr eaLnBrk="1" hangingPunct="1"/>
            <a:r>
              <a:rPr lang="sr-Latn-CS" altLang="en-US" dirty="0"/>
              <a:t>Dakle – treba svesti pogađanje na minimum!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Specifičnosti IRT modela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476D75-F03B-CBDE-9A8A-F6C534F6CF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06290"/>
              </p:ext>
            </p:extLst>
          </p:nvPr>
        </p:nvGraphicFramePr>
        <p:xfrm>
          <a:off x="251460" y="1828800"/>
          <a:ext cx="8686800" cy="4402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C63A302-3A29-CC53-B9DC-9D372CD756B8}"/>
              </a:ext>
            </a:extLst>
          </p:cNvPr>
          <p:cNvSpPr/>
          <p:nvPr/>
        </p:nvSpPr>
        <p:spPr>
          <a:xfrm>
            <a:off x="2581275" y="1965961"/>
            <a:ext cx="1066800" cy="53340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>
                <a:solidFill>
                  <a:schemeClr val="tx1"/>
                </a:solidFill>
              </a:rPr>
              <a:t>KTT</a:t>
            </a:r>
            <a:endParaRPr lang="sr-Latn-RS" sz="2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68157C-9AC3-9D18-53E7-A66DA386C887}"/>
              </a:ext>
            </a:extLst>
          </p:cNvPr>
          <p:cNvSpPr/>
          <p:nvPr/>
        </p:nvSpPr>
        <p:spPr>
          <a:xfrm>
            <a:off x="5314950" y="1965961"/>
            <a:ext cx="1066800" cy="53340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chemeClr val="tx1"/>
                </a:solidFill>
              </a:rPr>
              <a:t>IRT</a:t>
            </a:r>
          </a:p>
        </p:txBody>
      </p:sp>
    </p:spTree>
    <p:extLst>
      <p:ext uri="{BB962C8B-B14F-4D97-AF65-F5344CB8AC3E}">
        <p14:creationId xmlns:p14="http://schemas.microsoft.com/office/powerpoint/2010/main" val="4276183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dirty="0" err="1"/>
              <a:t>Podsećanje</a:t>
            </a:r>
            <a:endParaRPr lang="en-US" altLang="en-US" dirty="0"/>
          </a:p>
        </p:txBody>
      </p:sp>
      <p:graphicFrame>
        <p:nvGraphicFramePr>
          <p:cNvPr id="13595" name="Group 283"/>
          <p:cNvGraphicFramePr>
            <a:graphicFrameLocks noGrp="1" noChangeAspect="1"/>
          </p:cNvGraphicFramePr>
          <p:nvPr>
            <p:ph idx="1"/>
          </p:nvPr>
        </p:nvGraphicFramePr>
        <p:xfrm>
          <a:off x="800101" y="1828800"/>
          <a:ext cx="7543798" cy="4267197"/>
        </p:xfrm>
        <a:graphic>
          <a:graphicData uri="http://schemas.openxmlformats.org/drawingml/2006/table">
            <a:tbl>
              <a:tblPr/>
              <a:tblGrid>
                <a:gridCol w="1078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66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8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Stavka 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Stavka 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Stavka 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Stavka 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Stavka 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Prosek skora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Ispitanik 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Ispitanik 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Ispitanik 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Ispitanik 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Ispitanik 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Težina stavke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797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Realni podaci</a:t>
            </a:r>
            <a:endParaRPr lang="en-US" altLang="en-US" dirty="0"/>
          </a:p>
        </p:txBody>
      </p:sp>
      <p:graphicFrame>
        <p:nvGraphicFramePr>
          <p:cNvPr id="13595" name="Group 28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251269"/>
              </p:ext>
            </p:extLst>
          </p:nvPr>
        </p:nvGraphicFramePr>
        <p:xfrm>
          <a:off x="800101" y="1828800"/>
          <a:ext cx="7543798" cy="4267197"/>
        </p:xfrm>
        <a:graphic>
          <a:graphicData uri="http://schemas.openxmlformats.org/drawingml/2006/table">
            <a:tbl>
              <a:tblPr/>
              <a:tblGrid>
                <a:gridCol w="1078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66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8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Stavka 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Stavka 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Stavka 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Stavka 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Stavka 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Prosek skora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Ispitanik 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Ispitanik 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Ispitanik 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Ispitanik 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Ispitanik 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Težina stavke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444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3A85DF-1B4D-44E3-B903-36F3D08C4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Idealna situacija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FA1057-64B5-4456-8275-BD3F7C858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sz="2000" dirty="0"/>
              <a:t>Za svakog ispitanika imamo neprekinut niz tačnih i netačnih odgovora</a:t>
            </a:r>
            <a:endParaRPr lang="en-US" altLang="en-US" sz="2000" dirty="0"/>
          </a:p>
          <a:p>
            <a:endParaRPr lang="sr-Latn-RS" dirty="0"/>
          </a:p>
        </p:txBody>
      </p:sp>
      <p:graphicFrame>
        <p:nvGraphicFramePr>
          <p:cNvPr id="7" name="Group 46">
            <a:extLst>
              <a:ext uri="{FF2B5EF4-FFF2-40B4-BE49-F238E27FC236}">
                <a16:creationId xmlns:a16="http://schemas.microsoft.com/office/drawing/2014/main" id="{4C2FBB6B-2AC3-430C-9359-32375C34BD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883433"/>
              </p:ext>
            </p:extLst>
          </p:nvPr>
        </p:nvGraphicFramePr>
        <p:xfrm>
          <a:off x="708658" y="3162300"/>
          <a:ext cx="7772401" cy="533400"/>
        </p:xfrm>
        <a:graphic>
          <a:graphicData uri="http://schemas.openxmlformats.org/drawingml/2006/table">
            <a:tbl>
              <a:tblPr/>
              <a:tblGrid>
                <a:gridCol w="1180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3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2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2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22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22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72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Marija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17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3A85DF-1B4D-44E3-B903-36F3D08C4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RS" dirty="0"/>
              <a:t>Odstupanja od modela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FA1057-64B5-4456-8275-BD3F7C858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sr-Latn-CS" altLang="en-US" dirty="0"/>
              <a:t>Do odstupanja dolazi iz dva moguća razloga:</a:t>
            </a:r>
          </a:p>
          <a:p>
            <a:pPr lvl="1"/>
            <a:r>
              <a:rPr lang="sr-Latn-CS" altLang="en-US" dirty="0"/>
              <a:t>Nepažnja</a:t>
            </a:r>
          </a:p>
          <a:p>
            <a:pPr lvl="1"/>
            <a:r>
              <a:rPr lang="sr-Latn-CS" altLang="en-US" dirty="0"/>
              <a:t>Pogađanje (prepisivanje)</a:t>
            </a:r>
            <a:endParaRPr lang="en-US" altLang="en-US" dirty="0"/>
          </a:p>
        </p:txBody>
      </p:sp>
      <p:graphicFrame>
        <p:nvGraphicFramePr>
          <p:cNvPr id="8" name="Group 5">
            <a:extLst>
              <a:ext uri="{FF2B5EF4-FFF2-40B4-BE49-F238E27FC236}">
                <a16:creationId xmlns:a16="http://schemas.microsoft.com/office/drawing/2014/main" id="{BD086D1E-DD6F-4260-9AE4-83537B703A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69378"/>
              </p:ext>
            </p:extLst>
          </p:nvPr>
        </p:nvGraphicFramePr>
        <p:xfrm>
          <a:off x="457200" y="3429000"/>
          <a:ext cx="8229600" cy="481013"/>
        </p:xfrm>
        <a:graphic>
          <a:graphicData uri="http://schemas.openxmlformats.org/drawingml/2006/table">
            <a:tbl>
              <a:tblPr/>
              <a:tblGrid>
                <a:gridCol w="1249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810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Jelena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Group 60">
            <a:extLst>
              <a:ext uri="{FF2B5EF4-FFF2-40B4-BE49-F238E27FC236}">
                <a16:creationId xmlns:a16="http://schemas.microsoft.com/office/drawing/2014/main" id="{C70E53D9-604B-417E-80A2-7E572F7F0C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939959"/>
              </p:ext>
            </p:extLst>
          </p:nvPr>
        </p:nvGraphicFramePr>
        <p:xfrm>
          <a:off x="479425" y="4291013"/>
          <a:ext cx="8229600" cy="511175"/>
        </p:xfrm>
        <a:graphic>
          <a:graphicData uri="http://schemas.openxmlformats.org/drawingml/2006/table">
            <a:tbl>
              <a:tblPr/>
              <a:tblGrid>
                <a:gridCol w="1249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86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11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Anđela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89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/>
              <a:t>Realni podaci</a:t>
            </a:r>
            <a:endParaRPr lang="en-US" altLang="en-US"/>
          </a:p>
        </p:txBody>
      </p:sp>
      <p:pic>
        <p:nvPicPr>
          <p:cNvPr id="53251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7360" y="1753525"/>
            <a:ext cx="5715000" cy="5065177"/>
          </a:xfrm>
        </p:spPr>
      </p:pic>
    </p:spTree>
    <p:extLst>
      <p:ext uri="{BB962C8B-B14F-4D97-AF65-F5344CB8AC3E}">
        <p14:creationId xmlns:p14="http://schemas.microsoft.com/office/powerpoint/2010/main" val="78101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altLang="en-US"/>
              <a:t>Fit</a:t>
            </a:r>
            <a:endParaRPr lang="en-US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CS" altLang="en-US" dirty="0" err="1"/>
              <a:t>Fit</a:t>
            </a:r>
            <a:r>
              <a:rPr lang="sr-Latn-CS" altLang="en-US" dirty="0"/>
              <a:t>, </a:t>
            </a:r>
            <a:r>
              <a:rPr lang="sr-Latn-CS" altLang="en-US" dirty="0" err="1"/>
              <a:t>fitovanje</a:t>
            </a:r>
            <a:r>
              <a:rPr lang="sr-Latn-CS" altLang="en-US" dirty="0"/>
              <a:t> – stepen u kome podaci odgovaraju modelu</a:t>
            </a:r>
          </a:p>
          <a:p>
            <a:r>
              <a:rPr lang="sr-Latn-CS" altLang="en-US" dirty="0" err="1"/>
              <a:t>Misfit</a:t>
            </a:r>
            <a:r>
              <a:rPr lang="sr-Latn-CS" altLang="en-US" dirty="0"/>
              <a:t> – odstupanje modela od očekivanja</a:t>
            </a:r>
          </a:p>
          <a:p>
            <a:r>
              <a:rPr lang="sr-Latn-CS" altLang="en-US" dirty="0" err="1"/>
              <a:t>Infit</a:t>
            </a:r>
            <a:r>
              <a:rPr lang="sr-Latn-CS" altLang="en-US" dirty="0"/>
              <a:t> – </a:t>
            </a:r>
            <a:r>
              <a:rPr lang="en-US" altLang="en-US" dirty="0"/>
              <a:t> inlier-pattern-sensitive fit statistic</a:t>
            </a:r>
            <a:endParaRPr lang="sr-Latn-CS" altLang="en-US" dirty="0"/>
          </a:p>
          <a:p>
            <a:pPr lvl="1"/>
            <a:r>
              <a:rPr lang="sr-Latn-CS" altLang="en-US" dirty="0"/>
              <a:t>greške koje su blizu nivoa sposobnosti ispitanika</a:t>
            </a:r>
          </a:p>
          <a:p>
            <a:r>
              <a:rPr lang="sr-Latn-CS" altLang="en-US" dirty="0" err="1"/>
              <a:t>Outfit</a:t>
            </a:r>
            <a:r>
              <a:rPr lang="sr-Latn-CS" altLang="en-US" dirty="0"/>
              <a:t> – </a:t>
            </a:r>
            <a:r>
              <a:rPr lang="en-US" altLang="en-US" dirty="0"/>
              <a:t>outlier-sensitive fit statistic</a:t>
            </a:r>
            <a:endParaRPr lang="sr-Latn-CS" altLang="en-US" dirty="0"/>
          </a:p>
          <a:p>
            <a:pPr lvl="1"/>
            <a:r>
              <a:rPr lang="sr-Latn-CS" altLang="en-US" dirty="0"/>
              <a:t>greške koje su daleko od nivoa sposobnosti ispitanika</a:t>
            </a:r>
          </a:p>
          <a:p>
            <a:r>
              <a:rPr lang="sr-Latn-CS" altLang="en-US" dirty="0"/>
              <a:t>Svi odgovori ulaze u računanje i </a:t>
            </a:r>
            <a:r>
              <a:rPr lang="sr-Latn-CS" altLang="en-US" dirty="0" err="1"/>
              <a:t>infita</a:t>
            </a:r>
            <a:r>
              <a:rPr lang="sr-Latn-CS" altLang="en-US" dirty="0"/>
              <a:t> i </a:t>
            </a:r>
            <a:r>
              <a:rPr lang="sr-Latn-CS" altLang="en-US" dirty="0" err="1"/>
              <a:t>outfita</a:t>
            </a:r>
            <a:r>
              <a:rPr lang="sr-Latn-CS" altLang="en-US" dirty="0"/>
              <a:t>, samo su oni različito </a:t>
            </a:r>
            <a:r>
              <a:rPr lang="sr-Latn-CS" altLang="en-US" dirty="0" err="1"/>
              <a:t>osetljivi</a:t>
            </a:r>
            <a:r>
              <a:rPr lang="sr-Latn-CS" altLang="en-US" dirty="0"/>
              <a:t> na različita odstupanja</a:t>
            </a:r>
          </a:p>
        </p:txBody>
      </p:sp>
      <p:pic>
        <p:nvPicPr>
          <p:cNvPr id="1026" name="Picture 2" descr="Misfits Logo and symbol, meaning, history, PNG, brand">
            <a:extLst>
              <a:ext uri="{FF2B5EF4-FFF2-40B4-BE49-F238E27FC236}">
                <a16:creationId xmlns:a16="http://schemas.microsoft.com/office/drawing/2014/main" id="{F7F5B5B0-AC2A-06ED-0247-673C3A414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76264"/>
            <a:ext cx="2810933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82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298" name="Title 3"/>
          <p:cNvSpPr>
            <a:spLocks noGrp="1"/>
          </p:cNvSpPr>
          <p:nvPr>
            <p:ph type="title"/>
          </p:nvPr>
        </p:nvSpPr>
        <p:spPr>
          <a:xfrm>
            <a:off x="822960" y="286605"/>
            <a:ext cx="7482840" cy="753208"/>
          </a:xfrm>
        </p:spPr>
        <p:txBody>
          <a:bodyPr/>
          <a:lstStyle/>
          <a:p>
            <a:r>
              <a:rPr lang="sr-Latn-RS" altLang="en-US"/>
              <a:t>Misfit - podaci</a:t>
            </a:r>
            <a:endParaRPr lang="en-US" alt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117600"/>
            <a:ext cx="6477000" cy="5691188"/>
          </a:xfrm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62200" y="1066800"/>
            <a:ext cx="228600" cy="2286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895600" y="2209800"/>
            <a:ext cx="228600" cy="2286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514600" y="3352800"/>
            <a:ext cx="228600" cy="2286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590800" y="4343400"/>
            <a:ext cx="228600" cy="2286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724400" y="1371600"/>
            <a:ext cx="228600" cy="2286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343400" y="2362200"/>
            <a:ext cx="228600" cy="2286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105400" y="3352800"/>
            <a:ext cx="228600" cy="2286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419600" y="5029200"/>
            <a:ext cx="228600" cy="2286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096000" y="1219200"/>
            <a:ext cx="228600" cy="228600"/>
          </a:xfrm>
          <a:prstGeom prst="ellipse">
            <a:avLst/>
          </a:prstGeom>
          <a:noFill/>
          <a:ln w="190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248400" y="1828800"/>
            <a:ext cx="228600" cy="228600"/>
          </a:xfrm>
          <a:prstGeom prst="ellipse">
            <a:avLst/>
          </a:prstGeom>
          <a:noFill/>
          <a:ln w="190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867400" y="3962400"/>
            <a:ext cx="228600" cy="228600"/>
          </a:xfrm>
          <a:prstGeom prst="ellipse">
            <a:avLst/>
          </a:prstGeom>
          <a:noFill/>
          <a:ln w="190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391400" y="3657600"/>
            <a:ext cx="228600" cy="228600"/>
          </a:xfrm>
          <a:prstGeom prst="ellipse">
            <a:avLst/>
          </a:prstGeom>
          <a:noFill/>
          <a:ln w="190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6172200" y="5486400"/>
            <a:ext cx="228600" cy="228600"/>
          </a:xfrm>
          <a:prstGeom prst="ellipse">
            <a:avLst/>
          </a:prstGeom>
          <a:noFill/>
          <a:ln w="190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172200" y="3048000"/>
            <a:ext cx="228600" cy="228600"/>
          </a:xfrm>
          <a:prstGeom prst="ellipse">
            <a:avLst/>
          </a:prstGeom>
          <a:noFill/>
          <a:ln w="190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105400" y="5029200"/>
            <a:ext cx="228600" cy="228600"/>
          </a:xfrm>
          <a:prstGeom prst="ellipse">
            <a:avLst/>
          </a:prstGeom>
          <a:noFill/>
          <a:ln w="190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7239000" y="6629400"/>
            <a:ext cx="228600" cy="228600"/>
          </a:xfrm>
          <a:prstGeom prst="ellipse">
            <a:avLst/>
          </a:prstGeom>
          <a:noFill/>
          <a:ln w="190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334000" y="6172200"/>
            <a:ext cx="228600" cy="228600"/>
          </a:xfrm>
          <a:prstGeom prst="ellipse">
            <a:avLst/>
          </a:prstGeom>
          <a:noFill/>
          <a:ln w="190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28600" y="1600200"/>
            <a:ext cx="2514600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en-US" sz="1800">
                <a:solidFill>
                  <a:srgbClr val="FF0000"/>
                </a:solidFill>
              </a:rPr>
              <a:t>Neočekivani neuspeh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858000" y="2220913"/>
            <a:ext cx="2209800" cy="3698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en-US" sz="1800">
                <a:solidFill>
                  <a:srgbClr val="0070C0"/>
                </a:solidFill>
              </a:rPr>
              <a:t>Neočekivani uspeh</a:t>
            </a:r>
            <a:endParaRPr lang="en-US" altLang="en-US" sz="1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1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3"/>
          <p:cNvSpPr>
            <a:spLocks noGrp="1"/>
          </p:cNvSpPr>
          <p:nvPr>
            <p:ph type="title"/>
          </p:nvPr>
        </p:nvSpPr>
        <p:spPr>
          <a:xfrm>
            <a:off x="822960" y="286605"/>
            <a:ext cx="7635240" cy="829408"/>
          </a:xfrm>
        </p:spPr>
        <p:txBody>
          <a:bodyPr/>
          <a:lstStyle/>
          <a:p>
            <a:r>
              <a:rPr lang="sr-Latn-RS" altLang="en-US"/>
              <a:t>Infit i outfit - podaci</a:t>
            </a:r>
            <a:endParaRPr lang="en-US" alt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117600"/>
            <a:ext cx="6477000" cy="5691188"/>
          </a:xfrm>
          <a:ln>
            <a:noFill/>
            <a:miter lim="800000"/>
            <a:headEnd/>
            <a:tailEnd/>
          </a:ln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62200" y="1066800"/>
            <a:ext cx="228600" cy="228600"/>
          </a:xfrm>
          <a:prstGeom prst="ellipse">
            <a:avLst/>
          </a:prstGeom>
          <a:noFill/>
          <a:ln w="1905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895600" y="2209800"/>
            <a:ext cx="228600" cy="228600"/>
          </a:xfrm>
          <a:prstGeom prst="ellipse">
            <a:avLst/>
          </a:prstGeom>
          <a:noFill/>
          <a:ln w="1905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514600" y="3352800"/>
            <a:ext cx="228600" cy="228600"/>
          </a:xfrm>
          <a:prstGeom prst="ellipse">
            <a:avLst/>
          </a:prstGeom>
          <a:noFill/>
          <a:ln w="1905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590800" y="4343400"/>
            <a:ext cx="228600" cy="228600"/>
          </a:xfrm>
          <a:prstGeom prst="ellipse">
            <a:avLst/>
          </a:prstGeom>
          <a:noFill/>
          <a:ln w="1905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724400" y="1371600"/>
            <a:ext cx="228600" cy="228600"/>
          </a:xfrm>
          <a:prstGeom prst="ellipse">
            <a:avLst/>
          </a:prstGeom>
          <a:noFill/>
          <a:ln w="190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343400" y="2362200"/>
            <a:ext cx="228600" cy="228600"/>
          </a:xfrm>
          <a:prstGeom prst="ellipse">
            <a:avLst/>
          </a:prstGeom>
          <a:noFill/>
          <a:ln w="19050" algn="ctr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105400" y="3352800"/>
            <a:ext cx="228600" cy="228600"/>
          </a:xfrm>
          <a:prstGeom prst="ellipse">
            <a:avLst/>
          </a:prstGeom>
          <a:noFill/>
          <a:ln w="19050" algn="ctr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419600" y="5029200"/>
            <a:ext cx="228600" cy="228600"/>
          </a:xfrm>
          <a:prstGeom prst="ellipse">
            <a:avLst/>
          </a:prstGeom>
          <a:noFill/>
          <a:ln w="19050" algn="ctr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096000" y="1219200"/>
            <a:ext cx="228600" cy="228600"/>
          </a:xfrm>
          <a:prstGeom prst="ellipse">
            <a:avLst/>
          </a:prstGeom>
          <a:noFill/>
          <a:ln w="19050" algn="ctr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248400" y="1828800"/>
            <a:ext cx="228600" cy="228600"/>
          </a:xfrm>
          <a:prstGeom prst="ellipse">
            <a:avLst/>
          </a:prstGeom>
          <a:noFill/>
          <a:ln w="19050" algn="ctr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867400" y="3962400"/>
            <a:ext cx="228600" cy="228600"/>
          </a:xfrm>
          <a:prstGeom prst="ellipse">
            <a:avLst/>
          </a:prstGeom>
          <a:noFill/>
          <a:ln w="19050" algn="ctr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391400" y="3657600"/>
            <a:ext cx="228600" cy="228600"/>
          </a:xfrm>
          <a:prstGeom prst="ellipse">
            <a:avLst/>
          </a:prstGeom>
          <a:noFill/>
          <a:ln w="1905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6172200" y="5486400"/>
            <a:ext cx="228600" cy="228600"/>
          </a:xfrm>
          <a:prstGeom prst="ellipse">
            <a:avLst/>
          </a:prstGeom>
          <a:noFill/>
          <a:ln w="1905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172200" y="3048000"/>
            <a:ext cx="228600" cy="228600"/>
          </a:xfrm>
          <a:prstGeom prst="ellipse">
            <a:avLst/>
          </a:prstGeom>
          <a:noFill/>
          <a:ln w="19050" algn="ctr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105400" y="5029200"/>
            <a:ext cx="228600" cy="228600"/>
          </a:xfrm>
          <a:prstGeom prst="ellipse">
            <a:avLst/>
          </a:prstGeom>
          <a:noFill/>
          <a:ln w="19050" algn="ctr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7239000" y="6629400"/>
            <a:ext cx="228600" cy="228600"/>
          </a:xfrm>
          <a:prstGeom prst="ellipse">
            <a:avLst/>
          </a:prstGeom>
          <a:noFill/>
          <a:ln w="1905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334000" y="6172200"/>
            <a:ext cx="228600" cy="228600"/>
          </a:xfrm>
          <a:prstGeom prst="ellipse">
            <a:avLst/>
          </a:prstGeom>
          <a:noFill/>
          <a:ln w="19050" algn="ctr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710113" y="3927475"/>
            <a:ext cx="609600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en-US" sz="1800">
                <a:solidFill>
                  <a:srgbClr val="FF9900"/>
                </a:solidFill>
              </a:rPr>
              <a:t>Infit</a:t>
            </a:r>
            <a:endParaRPr lang="en-US" altLang="en-US" sz="1800">
              <a:solidFill>
                <a:srgbClr val="FF9900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008188" y="1758950"/>
            <a:ext cx="762000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en-US" sz="1800">
                <a:solidFill>
                  <a:srgbClr val="00B050"/>
                </a:solidFill>
              </a:rPr>
              <a:t>Outfit</a:t>
            </a:r>
            <a:endParaRPr lang="en-US" altLang="en-US" sz="18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9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/>
              <a:t>Fit</a:t>
            </a:r>
            <a:endParaRPr lang="en-US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U idealnom slučaju fit će biti 1</a:t>
            </a:r>
          </a:p>
          <a:p>
            <a:r>
              <a:rPr lang="sr-Latn-CS" dirty="0"/>
              <a:t>Fit veći od 1 naziva se “šumni” (jer postoji dodatni šum u podacima), a manji od 1 “prigušeni” (jer postoji manje šuma nego što bi bilo očekivano)</a:t>
            </a:r>
          </a:p>
          <a:p>
            <a:r>
              <a:rPr lang="sr-Latn-CS" dirty="0"/>
              <a:t>Postoji više predloga kriterijuma prihvatljivog fita (od 0.5 do 1.5, od 0.8 do 1.2)</a:t>
            </a:r>
          </a:p>
          <a:p>
            <a:r>
              <a:rPr lang="sr-Latn-CS" dirty="0"/>
              <a:t>Okvirno, uzmimo da fit treba da bude u opsegu: 0.7 &lt; fit &lt; 1.3</a:t>
            </a:r>
          </a:p>
        </p:txBody>
      </p:sp>
    </p:spTree>
    <p:extLst>
      <p:ext uri="{BB962C8B-B14F-4D97-AF65-F5344CB8AC3E}">
        <p14:creationId xmlns:p14="http://schemas.microsoft.com/office/powerpoint/2010/main" val="345408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Fit</a:t>
            </a:r>
            <a:endParaRPr lang="en-US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dirty="0"/>
              <a:t>Misfit manji od 0.7 za ajteme = redundantan ajtem (ne donosi nove informacije ali ne kvari procenu, ne treba ga izbacivati) </a:t>
            </a:r>
          </a:p>
          <a:p>
            <a:r>
              <a:rPr lang="sr-Latn-CS" dirty="0"/>
              <a:t>Misfit veći od 1.3 za ajteme = loš, pristrasan ajtem, treba ga izbaciti (proveriti da nije posledica malog broja slučajnih pogađanja!)</a:t>
            </a:r>
          </a:p>
          <a:p>
            <a:endParaRPr lang="sr-Latn-CS" dirty="0"/>
          </a:p>
          <a:p>
            <a:r>
              <a:rPr lang="sr-Latn-CS" dirty="0"/>
              <a:t>Misfit manji od 0.7 za ispitanike = ispitanik koji je oprezan, prečesto bira srednje kategorije</a:t>
            </a:r>
          </a:p>
          <a:p>
            <a:r>
              <a:rPr lang="sr-Latn-CS" dirty="0"/>
              <a:t>Misfit veći od 1.3 za ispitanike = ispitanik je nepažljiv, prepisuje ili bira ekstremne kategorije</a:t>
            </a:r>
            <a:endParaRPr lang="en-US" dirty="0"/>
          </a:p>
          <a:p>
            <a:pPr eaLnBrk="1" hangingPunct="1"/>
            <a:r>
              <a:rPr lang="sr-Latn-CS" altLang="en-US" dirty="0"/>
              <a:t>Za ispitanike sa prevelikim misfitom moramo priznati da njihovu sposobnost / znanje / osobinu nismo uspeli adekvatno da procenimo svojim modelom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059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Podaci koje obično imamo</a:t>
            </a:r>
            <a:endParaRPr lang="en-US" altLang="en-US"/>
          </a:p>
        </p:txBody>
      </p:sp>
      <p:graphicFrame>
        <p:nvGraphicFramePr>
          <p:cNvPr id="10306" name="Group 6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205910"/>
              </p:ext>
            </p:extLst>
          </p:nvPr>
        </p:nvGraphicFramePr>
        <p:xfrm>
          <a:off x="822325" y="1846263"/>
          <a:ext cx="7543800" cy="4325939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0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Stavka 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Stavka 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Stavka 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Stavka 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Stavka 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Ispitanik 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Ispitanik 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Ispitanik 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Ispitanik 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Ispitanik 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altLang="en-US" dirty="0"/>
              <a:t>IRT pokazatelji</a:t>
            </a:r>
            <a:endParaRPr lang="en-US" alt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sr-Latn-CS" altLang="en-US" dirty="0" err="1"/>
              <a:t>Informativnost</a:t>
            </a:r>
            <a:endParaRPr lang="sr-Latn-CS" altLang="en-US" dirty="0"/>
          </a:p>
          <a:p>
            <a:pPr lvl="1"/>
            <a:r>
              <a:rPr lang="sr-Latn-CS" altLang="en-US" dirty="0"/>
              <a:t>Može se računati i za stavke i za test</a:t>
            </a:r>
          </a:p>
          <a:p>
            <a:r>
              <a:rPr lang="sr-Latn-CS" altLang="en-US" dirty="0"/>
              <a:t>Pouzdanost i separacija</a:t>
            </a:r>
          </a:p>
          <a:p>
            <a:pPr lvl="1"/>
            <a:r>
              <a:rPr lang="sr-Latn-CS" altLang="en-US" dirty="0"/>
              <a:t>Samo na nivou testa</a:t>
            </a:r>
          </a:p>
          <a:p>
            <a:pPr lvl="1"/>
            <a:r>
              <a:rPr lang="sr-Latn-CS" altLang="en-US" dirty="0"/>
              <a:t>I za stavke i za ispitanike</a:t>
            </a:r>
          </a:p>
          <a:p>
            <a:pPr lvl="1"/>
            <a:endParaRPr lang="sr-Latn-CS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Informativnost</a:t>
            </a:r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Informativnost u ITR modelu analogna je pouzdanosti u klasičnom modelu </a:t>
            </a:r>
            <a:r>
              <a:rPr lang="sr-Latn-CS" altLang="en-US" dirty="0" err="1"/>
              <a:t>merenja</a:t>
            </a:r>
            <a:r>
              <a:rPr lang="sr-Latn-CS" altLang="en-US" dirty="0"/>
              <a:t>, mada ima sličnosti i sa konceptom diskriminativnosti</a:t>
            </a:r>
          </a:p>
          <a:p>
            <a:pPr eaLnBrk="1" hangingPunct="1"/>
            <a:r>
              <a:rPr lang="sr-Latn-CS" altLang="en-US" dirty="0"/>
              <a:t>Informatvnost govori o stepenu u kom adekvatno možemo proceniti predmet merenja</a:t>
            </a:r>
          </a:p>
          <a:p>
            <a:pPr eaLnBrk="1" hangingPunct="1"/>
            <a:r>
              <a:rPr lang="sr-Latn-CS" altLang="en-US" dirty="0"/>
              <a:t>Postoje informativnost stavke i </a:t>
            </a:r>
            <a:r>
              <a:rPr lang="sr-Latn-CS" altLang="en-US" dirty="0" err="1"/>
              <a:t>informativnost</a:t>
            </a:r>
            <a:r>
              <a:rPr lang="sr-Latn-CS" altLang="en-US" dirty="0"/>
              <a:t> testa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altLang="en-US"/>
              <a:t>Informativnost stavke</a:t>
            </a:r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</p:spPr>
            <p:txBody>
              <a:bodyPr>
                <a:normAutofit/>
              </a:bodyPr>
              <a:lstStyle/>
              <a:p>
                <a:r>
                  <a:rPr lang="sr-Latn-CS" altLang="en-US" dirty="0"/>
                  <a:t>Ukoliko nešto preciznije merimo, utoliko imamo više informacija o toj stvari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CS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altLang="en-US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RS" altLang="en-US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sr-Latn-RS" alt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RS" altLang="en-US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sr-Latn-RS" altLang="en-US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sr-Latn-RS" alt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RS" altLang="en-US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sr-Latn-RS" altLang="en-US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sr-Latn-RS" altLang="en-US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sr-Latn-RS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altLang="en-US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sr-Latn-RS" altLang="en-US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sr-Latn-RS" alt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RS" altLang="en-US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sSub>
                        <m:sSubPr>
                          <m:ctrlPr>
                            <a:rPr lang="sr-Latn-RS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altLang="en-US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sr-Latn-RS" altLang="en-US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sr-Latn-RS" alt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RS" altLang="en-US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sr-Latn-RS" altLang="en-US" dirty="0"/>
              </a:p>
              <a:p>
                <a:pPr lvl="1"/>
                <a:r>
                  <a:rPr lang="sr-Latn-CS" altLang="en-US" dirty="0"/>
                  <a:t>I – informativnost</a:t>
                </a:r>
              </a:p>
              <a:p>
                <a:pPr lvl="1"/>
                <a:r>
                  <a:rPr lang="sr-Latn-CS" altLang="en-US" dirty="0"/>
                  <a:t>P – verovatnoća tačnog odgovora</a:t>
                </a:r>
              </a:p>
              <a:p>
                <a:pPr lvl="1"/>
                <a:r>
                  <a:rPr lang="sr-Latn-CS" altLang="en-US" dirty="0"/>
                  <a:t>Q – verovatnoća pogrešnog odgovora</a:t>
                </a:r>
              </a:p>
              <a:p>
                <a:r>
                  <a:rPr lang="sr-Latn-CS" altLang="en-US" dirty="0"/>
                  <a:t>Maksimalna informativnost se dobija kada je</a:t>
                </a:r>
              </a:p>
              <a:p>
                <a:pPr lvl="1"/>
                <a:r>
                  <a:rPr lang="sr-Latn-CS" altLang="en-US" dirty="0"/>
                  <a:t>Diskriminativnost najveća</a:t>
                </a:r>
              </a:p>
              <a:p>
                <a:pPr lvl="1"/>
                <a:r>
                  <a:rPr lang="sr-Latn-CS" altLang="en-US" dirty="0"/>
                  <a:t>Varijansa najveća</a:t>
                </a:r>
              </a:p>
              <a:p>
                <a:pPr lvl="1"/>
                <a:r>
                  <a:rPr lang="sr-Latn-CS" altLang="en-US" dirty="0"/>
                  <a:t>Kada je p = q = 0.5</a:t>
                </a:r>
              </a:p>
              <a:p>
                <a:pPr lvl="1"/>
                <a:r>
                  <a:rPr lang="sr-Latn-CS" altLang="en-US" dirty="0"/>
                  <a:t>Odnosno kada je težina zadatka jednaka sposobnosti ispitanika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768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  <a:blipFill>
                <a:blip r:embed="rId2"/>
                <a:stretch>
                  <a:fillRect l="-889" t="-16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Informativnost stavke</a:t>
            </a:r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Jedna stavka nije jednako informativna za sve ispitanike</a:t>
            </a:r>
          </a:p>
          <a:p>
            <a:pPr eaLnBrk="1" hangingPunct="1"/>
            <a:r>
              <a:rPr lang="sr-Latn-CS" altLang="en-US"/>
              <a:t>Ukoliko je </a:t>
            </a:r>
            <a:r>
              <a:rPr lang="el-GR" altLang="en-US">
                <a:cs typeface="Arial" charset="0"/>
              </a:rPr>
              <a:t>Θ</a:t>
            </a:r>
            <a:r>
              <a:rPr lang="sr-Latn-CS" altLang="en-US">
                <a:cs typeface="Arial" charset="0"/>
              </a:rPr>
              <a:t> mnogo manja od b, ispitanici neće rešavati stavku i nećemo moći da ih razlikujemo po nivou sposobnosti</a:t>
            </a:r>
          </a:p>
          <a:p>
            <a:pPr eaLnBrk="1" hangingPunct="1"/>
            <a:r>
              <a:rPr lang="sr-Latn-CS" altLang="en-US"/>
              <a:t>Ukoliko je </a:t>
            </a:r>
            <a:r>
              <a:rPr lang="el-GR" altLang="en-US">
                <a:cs typeface="Arial" charset="0"/>
              </a:rPr>
              <a:t>Θ</a:t>
            </a:r>
            <a:r>
              <a:rPr lang="sr-Latn-CS" altLang="en-US">
                <a:cs typeface="Arial" charset="0"/>
              </a:rPr>
              <a:t> mnogo veća od b, ispitanici će svi rešavati stavku i opet nećemo moći da ih razlikujemo po nivou sposobnosti</a:t>
            </a:r>
            <a:endParaRPr lang="el-GR" altLang="en-US">
              <a:cs typeface="Arial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Prisetimo se ove slike</a:t>
            </a:r>
            <a:endParaRPr lang="en-US" altLang="en-US"/>
          </a:p>
        </p:txBody>
      </p:sp>
      <p:pic>
        <p:nvPicPr>
          <p:cNvPr id="40963" name="Picture 6" descr="ICC - osnov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738" y="1846263"/>
            <a:ext cx="5128974" cy="4022725"/>
          </a:xfr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Informativnost i ICC</a:t>
            </a:r>
            <a:endParaRPr lang="en-US" alt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495736C-A39B-8F04-C613-D73573602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746886"/>
            <a:ext cx="4495800" cy="44958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Informativnost stavke</a:t>
            </a:r>
            <a:endParaRPr lang="en-US" altLang="en-US"/>
          </a:p>
        </p:txBody>
      </p:sp>
      <p:pic>
        <p:nvPicPr>
          <p:cNvPr id="43011" name="Picture 7" descr="i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897681"/>
            <a:ext cx="7543800" cy="3919888"/>
          </a:xfr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altLang="en-US" dirty="0"/>
              <a:t>Informativnost testa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</p:spPr>
            <p:txBody>
              <a:bodyPr/>
              <a:lstStyle/>
              <a:p>
                <a:r>
                  <a:rPr lang="sr-Latn-CS" altLang="en-US" dirty="0"/>
                  <a:t>Informativnost različitih stavki je nezavisna, tako da su one međusobno aditivne</a:t>
                </a:r>
              </a:p>
              <a:p>
                <a:r>
                  <a:rPr lang="sr-Latn-CS" altLang="en-US" dirty="0"/>
                  <a:t>Informativnost testa predstavlja sumu informativnosti pojedinačnih stavki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altLang="en-US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sr-Latn-RS" alt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RS" altLang="en-US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sr-Latn-RS" altLang="en-US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sr-Latn-RS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r-Latn-RS" altLang="en-US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r-Latn-RS" altLang="en-US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sr-Latn-RS" altLang="en-US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sr-Latn-RS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sr-Latn-RS" altLang="en-US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r-Latn-RS" altLang="en-US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sr-Latn-RS" altLang="en-US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sr-Latn-CS" altLang="en-US" dirty="0"/>
              </a:p>
              <a:p>
                <a:r>
                  <a:rPr lang="sr-Latn-CS" altLang="en-US" dirty="0"/>
                  <a:t>i nije jednaka na svim nivoima sposobnosti ispitanika</a:t>
                </a:r>
              </a:p>
            </p:txBody>
          </p:sp>
        </mc:Choice>
        <mc:Fallback xmlns="">
          <p:sp>
            <p:nvSpPr>
              <p:cNvPr id="727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  <a:blipFill>
                <a:blip r:embed="rId2"/>
                <a:stretch>
                  <a:fillRect l="-889" t="-1667" r="-889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dirty="0" err="1"/>
              <a:t>Informativnost</a:t>
            </a:r>
            <a:r>
              <a:rPr lang="sr-Latn-CS" altLang="en-US" dirty="0"/>
              <a:t> testa</a:t>
            </a:r>
            <a:endParaRPr lang="en-US" alt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7F7784-5509-4D53-88F6-CD7852385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06" y="1828800"/>
            <a:ext cx="5386387" cy="4471987"/>
          </a:xfrm>
        </p:spPr>
      </p:pic>
    </p:spTree>
    <p:extLst>
      <p:ext uri="{BB962C8B-B14F-4D97-AF65-F5344CB8AC3E}">
        <p14:creationId xmlns:p14="http://schemas.microsoft.com/office/powerpoint/2010/main" val="10328702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Informativnost testa</a:t>
            </a:r>
            <a:endParaRPr lang="en-US" altLang="en-US"/>
          </a:p>
        </p:txBody>
      </p:sp>
      <p:pic>
        <p:nvPicPr>
          <p:cNvPr id="48131" name="Picture 5" descr="tIF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75" y="1938338"/>
            <a:ext cx="5981700" cy="3838575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... se mogu napisati i ovako</a:t>
            </a:r>
            <a:endParaRPr lang="en-US" altLang="en-US"/>
          </a:p>
        </p:txBody>
      </p:sp>
      <p:graphicFrame>
        <p:nvGraphicFramePr>
          <p:cNvPr id="1126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371658"/>
              </p:ext>
            </p:extLst>
          </p:nvPr>
        </p:nvGraphicFramePr>
        <p:xfrm>
          <a:off x="822325" y="1846263"/>
          <a:ext cx="7543800" cy="4325939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0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Stavka 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Stavka 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Stavka 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Stavka 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Stavka 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Ispitanik 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Ispitanik 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Ispitanik 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Ispitanik 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Ispitanik 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20" marR="838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Informativnost testa</a:t>
            </a:r>
            <a:endParaRPr lang="en-US" alt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altLang="en-US" dirty="0"/>
              <a:t>Idealno bi bilo imati visoku informativnost na svim nivoima merenja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en-US" dirty="0"/>
              <a:t>Ali to se jako teško postiže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en-US" dirty="0"/>
              <a:t>Neminovno je opadanje informativnosti kako idemo ka ekstremnim vrednostima</a:t>
            </a:r>
          </a:p>
          <a:p>
            <a:pPr eaLnBrk="1" hangingPunct="1">
              <a:lnSpc>
                <a:spcPct val="90000"/>
              </a:lnSpc>
            </a:pPr>
            <a:endParaRPr lang="sr-Latn-CS" altLang="en-US" dirty="0"/>
          </a:p>
          <a:p>
            <a:pPr eaLnBrk="1" hangingPunct="1">
              <a:lnSpc>
                <a:spcPct val="90000"/>
              </a:lnSpc>
            </a:pPr>
            <a:r>
              <a:rPr lang="sr-Latn-CS" altLang="en-US" dirty="0"/>
              <a:t>Informativnost treba prilagoditi funkciji testa (optimalno razlikovanje za onaj nivo sposobnosti koji nas interesuje)</a:t>
            </a:r>
            <a:endParaRPr lang="en-US" alt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sr-Latn-CS" altLang="en-US" sz="4400" dirty="0" err="1"/>
              <a:t>Informativnost</a:t>
            </a:r>
            <a:r>
              <a:rPr lang="sr-Latn-CS" altLang="en-US" sz="4400" dirty="0"/>
              <a:t> i greška </a:t>
            </a:r>
            <a:r>
              <a:rPr lang="sr-Latn-CS" altLang="en-US" sz="4400" dirty="0" err="1"/>
              <a:t>merenja</a:t>
            </a:r>
            <a:endParaRPr lang="en-US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6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</p:spPr>
            <p:txBody>
              <a:bodyPr/>
              <a:lstStyle/>
              <a:p>
                <a:r>
                  <a:rPr lang="sr-Latn-CS" altLang="en-US" dirty="0"/>
                  <a:t>Za svakog ispitanika sposobnost merimo (procenjujemo) sa određenom greškom</a:t>
                </a:r>
              </a:p>
              <a:p>
                <a:r>
                  <a:rPr lang="sr-Latn-CS" altLang="en-US" dirty="0"/>
                  <a:t>Informativnost je obrnuto srazmerna grešci merenja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altLang="en-US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sr-Latn-RS" altLang="en-US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sr-Latn-RS" altLang="en-US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sr-Latn-RS" altLang="en-US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sr-Latn-R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altLang="en-US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sr-Latn-RS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𝑆𝐸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sr-Latn-RS" altLang="en-US" dirty="0"/>
              </a:p>
              <a:p>
                <a:pPr marL="0" indent="0">
                  <a:buNone/>
                </a:pPr>
                <a:endParaRPr lang="sr-Latn-RS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altLang="en-US" smtClean="0">
                          <a:latin typeface="Cambria Math" panose="02040503050406030204" pitchFamily="18" charset="0"/>
                        </a:rPr>
                        <m:t>𝑆𝐸</m:t>
                      </m:r>
                      <m:d>
                        <m:dPr>
                          <m:ctrlPr>
                            <a:rPr lang="sr-Latn-RS" alt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RS" altLang="en-US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sr-Latn-RS" alt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altLang="en-US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Latn-RS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sr-Latn-RS" altLang="en-US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50179" name="Rectang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  <a:blipFill>
                <a:blip r:embed="rId2"/>
                <a:stretch>
                  <a:fillRect l="-889" t="-1667" r="-1293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altLang="en-US" dirty="0"/>
              <a:t>Standardna greška merenja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2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</p:spPr>
            <p:txBody>
              <a:bodyPr/>
              <a:lstStyle/>
              <a:p>
                <a:r>
                  <a:rPr lang="sr-Latn-CS" altLang="en-US" dirty="0"/>
                  <a:t>Standardna greška nije jednaka na svim nivoima sposobnosti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altLang="en-US" smtClean="0">
                          <a:latin typeface="Cambria Math" panose="02040503050406030204" pitchFamily="18" charset="0"/>
                        </a:rPr>
                        <m:t>𝑆𝐸</m:t>
                      </m:r>
                      <m:d>
                        <m:dPr>
                          <m:ctrlPr>
                            <a:rPr lang="sr-Latn-RS" alt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RS" altLang="en-US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sr-Latn-RS" alt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altLang="en-US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Latn-RS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sr-Latn-R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sr-Latn-RS" altLang="en-US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sr-Latn-RS" altLang="en-US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sr-Latn-RS" altLang="en-US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sr-Latn-RS" alt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sr-Latn-RS" altLang="en-US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sr-Latn-RS" altLang="en-US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sr-Latn-RS" altLang="en-US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sr-Latn-RS" altLang="en-US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sr-Latn-RS" alt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sr-Latn-RS" altLang="en-US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sr-Latn-RS" altLang="en-US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sr-Latn-RS" altLang="en-US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sr-Latn-RS" altLang="en-US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sr-Latn-RS" altLang="en-US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sr-Latn-CS" altLang="en-US" dirty="0"/>
              </a:p>
              <a:p>
                <a:r>
                  <a:rPr lang="sr-Latn-CS" altLang="en-US" dirty="0"/>
                  <a:t>Standardna greška je utoliko manja ukoliko je:</a:t>
                </a:r>
              </a:p>
              <a:p>
                <a:pPr lvl="1"/>
                <a:r>
                  <a:rPr lang="sr-Latn-CS" altLang="en-US" dirty="0"/>
                  <a:t>Diskriminativnost veća</a:t>
                </a:r>
                <a:endParaRPr lang="en-US" altLang="en-US" dirty="0"/>
              </a:p>
              <a:p>
                <a:pPr lvl="1"/>
                <a:r>
                  <a:rPr lang="sr-Latn-CS" altLang="en-US" dirty="0"/>
                  <a:t>Varijansa veća</a:t>
                </a:r>
              </a:p>
              <a:p>
                <a:pPr lvl="1"/>
                <a:r>
                  <a:rPr lang="sr-Latn-CS" altLang="en-US" dirty="0"/>
                  <a:t>Najmanja je kada je p = q = 0.5</a:t>
                </a:r>
              </a:p>
            </p:txBody>
          </p:sp>
        </mc:Choice>
        <mc:Fallback xmlns="">
          <p:sp>
            <p:nvSpPr>
              <p:cNvPr id="962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  <a:blipFill>
                <a:blip r:embed="rId2"/>
                <a:stretch>
                  <a:fillRect l="-889" t="-16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Pouzdanost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Iako je ključni pojam u IRT-u informativnost – dobijamo informaciju i o pouzdanosti</a:t>
            </a:r>
          </a:p>
          <a:p>
            <a:r>
              <a:rPr lang="sr-Latn-RS" dirty="0"/>
              <a:t>Pouzdanost za ispitanike – klasična interpretacija interne </a:t>
            </a:r>
            <a:r>
              <a:rPr lang="sr-Latn-RS" dirty="0" err="1"/>
              <a:t>konzistencije</a:t>
            </a:r>
            <a:endParaRPr lang="sr-Latn-RS" dirty="0"/>
          </a:p>
          <a:p>
            <a:r>
              <a:rPr lang="sr-Latn-RS" dirty="0"/>
              <a:t>Koliko smo precizno procenili sposobnost ispitanika na osnovu datog uzorka stavki</a:t>
            </a:r>
          </a:p>
          <a:p>
            <a:r>
              <a:rPr lang="sr-Latn-RS" dirty="0"/>
              <a:t>Često numerički odgovara Kronbahovoj alfi</a:t>
            </a:r>
          </a:p>
          <a:p>
            <a:r>
              <a:rPr lang="sr-Latn-RS" dirty="0"/>
              <a:t>Preporučljivo da bude preko .80 ili još bolje preko .90</a:t>
            </a:r>
          </a:p>
        </p:txBody>
      </p:sp>
    </p:spTree>
    <p:extLst>
      <p:ext uri="{BB962C8B-B14F-4D97-AF65-F5344CB8AC3E}">
        <p14:creationId xmlns:p14="http://schemas.microsoft.com/office/powerpoint/2010/main" val="14392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Pouzdanost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Pouzdanost za stavke – analogna interpretacija</a:t>
            </a:r>
          </a:p>
          <a:p>
            <a:r>
              <a:rPr lang="sr-Latn-RS" dirty="0"/>
              <a:t>Koliko smo dobro procenili težinu ajtema na osnovu datog uzorka ispitanika</a:t>
            </a:r>
          </a:p>
          <a:p>
            <a:r>
              <a:rPr lang="sr-Latn-RS" dirty="0"/>
              <a:t>Zavisi od veličine uzorka (koji je tipično veći od broja stavki)</a:t>
            </a:r>
          </a:p>
          <a:p>
            <a:r>
              <a:rPr lang="sr-Latn-RS" dirty="0"/>
              <a:t>Preporučljive vrednosti preko .90</a:t>
            </a:r>
          </a:p>
        </p:txBody>
      </p:sp>
    </p:spTree>
    <p:extLst>
      <p:ext uri="{BB962C8B-B14F-4D97-AF65-F5344CB8AC3E}">
        <p14:creationId xmlns:p14="http://schemas.microsoft.com/office/powerpoint/2010/main" val="167976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/>
              <a:t>Separacija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CS" altLang="en-US" dirty="0"/>
                  <a:t>IRT pouzdanost se nekada naziva i separacionom pouzdanošću</a:t>
                </a:r>
              </a:p>
              <a:p>
                <a:r>
                  <a:rPr lang="sr-Latn-CS" altLang="en-US" dirty="0"/>
                  <a:t>Separacija – koliko statistički različitih nivoa postignuća možemo razlikovati u uzorku</a:t>
                </a:r>
              </a:p>
              <a:p>
                <a:r>
                  <a:rPr lang="sr-Latn-CS" altLang="en-US" dirty="0"/>
                  <a:t>Direktno zavisi od pouzdanosti</a:t>
                </a:r>
              </a:p>
              <a:p>
                <a14:m>
                  <m:oMath xmlns:m="http://schemas.openxmlformats.org/officeDocument/2006/math">
                    <m:r>
                      <a:rPr lang="sr-Latn-RS">
                        <a:latin typeface="Cambria Math" panose="02040503050406030204" pitchFamily="18" charset="0"/>
                      </a:rPr>
                      <m:t>𝑆𝐸𝑃</m:t>
                    </m:r>
                    <m:r>
                      <a:rPr lang="sr-Latn-RS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sr-Latn-RS">
                                    <a:latin typeface="Cambria Math" panose="02040503050406030204" pitchFamily="18" charset="0"/>
                                  </a:rPr>
                                  <m:t>𝑛𝑛</m:t>
                                </m:r>
                              </m:sub>
                            </m:sSub>
                          </m:num>
                          <m:den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sr-Latn-RS">
                                    <a:latin typeface="Cambria Math" panose="02040503050406030204" pitchFamily="18" charset="0"/>
                                  </a:rPr>
                                  <m:t>𝑛𝑛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sr-Latn-RS" dirty="0"/>
              </a:p>
              <a:p>
                <a:r>
                  <a:rPr lang="sr-Latn-RS" dirty="0"/>
                  <a:t>Govorimo o separaciji za ispitanike i stavke</a:t>
                </a:r>
                <a:endParaRPr lang="en-US" dirty="0"/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t="-16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88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altLang="en-US" dirty="0"/>
              <a:t>Separacija</a:t>
            </a:r>
            <a:endParaRPr lang="en-US" alt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CS" altLang="en-US" dirty="0"/>
              <a:t>Separacija = 1 za ispitanike znači da svi ispitanici (po svojim skorovima) pripadaju istom stratumu, kategoriji i ne možemo ih statistički razlikovati</a:t>
            </a:r>
          </a:p>
          <a:p>
            <a:r>
              <a:rPr lang="sr-Latn-CS" altLang="en-US" dirty="0"/>
              <a:t>Separacija = 5 za stavke znači da postoji 5 različitih nivoa postignuća koje možemo meriti datim testom</a:t>
            </a:r>
          </a:p>
          <a:p>
            <a:r>
              <a:rPr lang="sr-Latn-CS" altLang="en-US" dirty="0"/>
              <a:t>Poželjne vrednosti separacije preko 2 za ispitanike i preko 3 za stavke (što odgovara pouzdanosti od .80 i .90)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938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Mapa ispitanika i stavki</a:t>
            </a:r>
            <a:endParaRPr lang="en-US" altLang="en-US"/>
          </a:p>
        </p:txBody>
      </p:sp>
      <p:pic>
        <p:nvPicPr>
          <p:cNvPr id="59395" name="Picture 5" descr="ip ma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34" y="1846263"/>
            <a:ext cx="4563182" cy="4022725"/>
          </a:xfrm>
          <a:noFill/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609600" y="1919287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r-Latn-CS" altLang="en-US" sz="1800"/>
              <a:t>Ispitanici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7086600" y="1919287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r-Latn-CS" altLang="en-US" sz="1800"/>
              <a:t>Stavke</a:t>
            </a:r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>
            <a:off x="2057400" y="1770063"/>
            <a:ext cx="2057400" cy="4402137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auto">
          <a:xfrm>
            <a:off x="4191000" y="1770063"/>
            <a:ext cx="2075216" cy="4402137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34" name="AutoShape 10"/>
          <p:cNvSpPr>
            <a:spLocks noChangeArrowheads="1"/>
          </p:cNvSpPr>
          <p:nvPr/>
        </p:nvSpPr>
        <p:spPr bwMode="auto">
          <a:xfrm>
            <a:off x="914400" y="3138487"/>
            <a:ext cx="457200" cy="1676400"/>
          </a:xfrm>
          <a:prstGeom prst="up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35" name="AutoShape 11"/>
          <p:cNvSpPr>
            <a:spLocks noChangeArrowheads="1"/>
          </p:cNvSpPr>
          <p:nvPr/>
        </p:nvSpPr>
        <p:spPr bwMode="auto">
          <a:xfrm>
            <a:off x="7391400" y="3214687"/>
            <a:ext cx="457200" cy="1676400"/>
          </a:xfrm>
          <a:prstGeom prst="up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457200" y="2605087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r-Latn-CS" altLang="en-US" sz="1800"/>
              <a:t>Sposobniji</a:t>
            </a:r>
            <a:endParaRPr lang="en-US" altLang="en-US" sz="1800"/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228600" y="5119687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r-Latn-CS" altLang="en-US" sz="1800"/>
              <a:t>Manje sposobni</a:t>
            </a:r>
            <a:endParaRPr lang="en-US" altLang="en-US" sz="1800"/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7239000" y="2605087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r-Latn-CS" altLang="en-US" sz="1800"/>
              <a:t>Teže</a:t>
            </a:r>
            <a:endParaRPr lang="en-US" altLang="en-US" sz="1800"/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7239000" y="5043487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r-Latn-CS" altLang="en-US" sz="1800"/>
              <a:t>Lakše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  <p:bldP spid="52231" grpId="0"/>
      <p:bldP spid="52232" grpId="0" animBg="1"/>
      <p:bldP spid="52233" grpId="0" animBg="1"/>
      <p:bldP spid="52234" grpId="0" animBg="1"/>
      <p:bldP spid="52235" grpId="0" animBg="1"/>
      <p:bldP spid="52236" grpId="0"/>
      <p:bldP spid="52237" grpId="0"/>
      <p:bldP spid="52238" grpId="0"/>
      <p:bldP spid="5223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Ista mapa – rotirana</a:t>
            </a:r>
            <a:endParaRPr lang="en-US" altLang="en-US"/>
          </a:p>
        </p:txBody>
      </p:sp>
      <p:pic>
        <p:nvPicPr>
          <p:cNvPr id="60419" name="Picture 5" descr="ip ma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865970"/>
            <a:ext cx="4724400" cy="4240427"/>
          </a:xfrm>
          <a:noFill/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85800" y="21336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r-Latn-CS" altLang="en-US" sz="1800"/>
              <a:t>Ispitanici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85800" y="4341524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r-Latn-CS" altLang="en-US" sz="1800" dirty="0"/>
              <a:t>Stavke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altLang="en-US" dirty="0"/>
              <a:t>Mapa ispitanika i stavki</a:t>
            </a:r>
            <a:endParaRPr lang="en-US" altLang="en-US" dirty="0"/>
          </a:p>
        </p:txBody>
      </p:sp>
      <p:pic>
        <p:nvPicPr>
          <p:cNvPr id="61443" name="Picture 5" descr="ip ma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34" y="1846263"/>
            <a:ext cx="4563182" cy="4022725"/>
          </a:xfrm>
          <a:noFill/>
        </p:spPr>
      </p:pic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0" y="2971800"/>
            <a:ext cx="1676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sr-Latn-CS" altLang="en-US" sz="1800"/>
              <a:t>Aritmetička sredina za ispitanike</a:t>
            </a:r>
            <a:endParaRPr lang="en-US" altLang="en-US" sz="1800"/>
          </a:p>
        </p:txBody>
      </p:sp>
      <p:sp>
        <p:nvSpPr>
          <p:cNvPr id="105479" name="Oval 7"/>
          <p:cNvSpPr>
            <a:spLocks noChangeArrowheads="1"/>
          </p:cNvSpPr>
          <p:nvPr/>
        </p:nvSpPr>
        <p:spPr bwMode="auto">
          <a:xfrm>
            <a:off x="3962400" y="3352800"/>
            <a:ext cx="228600" cy="228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5480" name="Oval 8"/>
          <p:cNvSpPr>
            <a:spLocks noChangeArrowheads="1"/>
          </p:cNvSpPr>
          <p:nvPr/>
        </p:nvSpPr>
        <p:spPr bwMode="auto">
          <a:xfrm>
            <a:off x="4038600" y="3962400"/>
            <a:ext cx="228600" cy="228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>
            <a:off x="2057400" y="4114800"/>
            <a:ext cx="4191000" cy="0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7086600" y="3809206"/>
            <a:ext cx="1447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r-Latn-CS" altLang="en-US" sz="1800" dirty="0"/>
              <a:t>Aritmetička sredina za stavke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/>
      <p:bldP spid="105479" grpId="0" animBg="1"/>
      <p:bldP spid="105480" grpId="0" animBg="1"/>
      <p:bldP spid="105481" grpId="0" animBg="1"/>
      <p:bldP spid="1054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Možemo uočiti pravilnost</a:t>
            </a:r>
            <a:endParaRPr lang="en-US" altLang="en-US"/>
          </a:p>
        </p:txBody>
      </p:sp>
      <p:graphicFrame>
        <p:nvGraphicFramePr>
          <p:cNvPr id="13595" name="Group 28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147047"/>
              </p:ext>
            </p:extLst>
          </p:nvPr>
        </p:nvGraphicFramePr>
        <p:xfrm>
          <a:off x="800101" y="1828800"/>
          <a:ext cx="7543798" cy="4267197"/>
        </p:xfrm>
        <a:graphic>
          <a:graphicData uri="http://schemas.openxmlformats.org/drawingml/2006/table">
            <a:tbl>
              <a:tblPr/>
              <a:tblGrid>
                <a:gridCol w="1078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66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8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Stavka 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Stavka 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Stavka 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Stavka 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Stavka 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Prosek skora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Ispitanik 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Ispitanik 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Ispitanik 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Ispitanik 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Ispitanik 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Težina stavke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863840" cy="1450757"/>
          </a:xfrm>
        </p:spPr>
        <p:txBody>
          <a:bodyPr/>
          <a:lstStyle/>
          <a:p>
            <a:r>
              <a:rPr lang="sr-Latn-CS" altLang="en-US" dirty="0"/>
              <a:t>Lak, težak, dobro podešen test?</a:t>
            </a:r>
            <a:endParaRPr lang="en-US" altLang="en-US" dirty="0"/>
          </a:p>
        </p:txBody>
      </p:sp>
      <p:pic>
        <p:nvPicPr>
          <p:cNvPr id="61443" name="Picture 5" descr="ip ma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34" y="1846263"/>
            <a:ext cx="4563182" cy="4022725"/>
          </a:xfrm>
          <a:noFill/>
        </p:spPr>
      </p:pic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0" y="2971800"/>
            <a:ext cx="1676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sr-Latn-CS" altLang="en-US" sz="1800"/>
              <a:t>Aritmetička sredina za ispitanike</a:t>
            </a:r>
            <a:endParaRPr lang="en-US" altLang="en-US" sz="1800"/>
          </a:p>
        </p:txBody>
      </p:sp>
      <p:sp>
        <p:nvSpPr>
          <p:cNvPr id="105479" name="Oval 7"/>
          <p:cNvSpPr>
            <a:spLocks noChangeArrowheads="1"/>
          </p:cNvSpPr>
          <p:nvPr/>
        </p:nvSpPr>
        <p:spPr bwMode="auto">
          <a:xfrm>
            <a:off x="3962400" y="3352800"/>
            <a:ext cx="228600" cy="228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5480" name="Oval 8"/>
          <p:cNvSpPr>
            <a:spLocks noChangeArrowheads="1"/>
          </p:cNvSpPr>
          <p:nvPr/>
        </p:nvSpPr>
        <p:spPr bwMode="auto">
          <a:xfrm>
            <a:off x="4038600" y="3962400"/>
            <a:ext cx="228600" cy="228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>
            <a:off x="2057400" y="4114800"/>
            <a:ext cx="4191000" cy="0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7086600" y="3809206"/>
            <a:ext cx="1447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r-Latn-CS" altLang="en-US" sz="1800" dirty="0"/>
              <a:t>Aritmetička sredina za stavke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090504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altLang="en-US"/>
              <a:t>A ovo?</a:t>
            </a:r>
            <a:endParaRPr lang="en-US" altLang="en-US"/>
          </a:p>
        </p:txBody>
      </p:sp>
      <p:pic>
        <p:nvPicPr>
          <p:cNvPr id="63491" name="Picture 6" descr="IP map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035" y="343869"/>
            <a:ext cx="3754965" cy="5828332"/>
          </a:xfrm>
          <a:noFill/>
        </p:spPr>
      </p:pic>
      <p:sp>
        <p:nvSpPr>
          <p:cNvPr id="109575" name="Oval 7"/>
          <p:cNvSpPr>
            <a:spLocks noChangeArrowheads="1"/>
          </p:cNvSpPr>
          <p:nvPr/>
        </p:nvSpPr>
        <p:spPr bwMode="auto">
          <a:xfrm>
            <a:off x="4290947" y="3255319"/>
            <a:ext cx="224178" cy="173681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9576" name="Oval 8"/>
          <p:cNvSpPr>
            <a:spLocks noChangeArrowheads="1"/>
          </p:cNvSpPr>
          <p:nvPr/>
        </p:nvSpPr>
        <p:spPr bwMode="auto">
          <a:xfrm>
            <a:off x="4148638" y="3661430"/>
            <a:ext cx="224178" cy="173681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9577" name="AutoShape 9"/>
          <p:cNvSpPr>
            <a:spLocks noChangeArrowheads="1"/>
          </p:cNvSpPr>
          <p:nvPr/>
        </p:nvSpPr>
        <p:spPr bwMode="auto">
          <a:xfrm>
            <a:off x="2968967" y="2133600"/>
            <a:ext cx="1345071" cy="2865732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09578" name="AutoShape 10"/>
          <p:cNvSpPr>
            <a:spLocks noChangeArrowheads="1"/>
          </p:cNvSpPr>
          <p:nvPr/>
        </p:nvSpPr>
        <p:spPr bwMode="auto">
          <a:xfrm>
            <a:off x="4304396" y="2041220"/>
            <a:ext cx="3811035" cy="2518370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 animBg="1"/>
      <p:bldP spid="109575" grpId="1" animBg="1"/>
      <p:bldP spid="109576" grpId="0" animBg="1"/>
      <p:bldP spid="109576" grpId="1" animBg="1"/>
      <p:bldP spid="109577" grpId="0" animBg="1"/>
      <p:bldP spid="10957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Kako to sve izgleda u SPSS-u?</a:t>
            </a:r>
            <a:endParaRPr lang="en-US" alt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Ne izgleda</a:t>
            </a:r>
          </a:p>
          <a:p>
            <a:pPr eaLnBrk="1" hangingPunct="1"/>
            <a:r>
              <a:rPr lang="sr-Latn-CS" altLang="en-US"/>
              <a:t>IRT model nije implementiran u SPSS (logistička regresija)</a:t>
            </a:r>
          </a:p>
          <a:p>
            <a:pPr eaLnBrk="1" hangingPunct="1"/>
            <a:endParaRPr lang="sr-Latn-CS" altLang="en-US"/>
          </a:p>
          <a:p>
            <a:pPr eaLnBrk="1" hangingPunct="1"/>
            <a:r>
              <a:rPr lang="sr-Latn-CS" altLang="en-US"/>
              <a:t>Koristimo Winsteps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 descr="winsteps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650"/>
            <a:ext cx="8229600" cy="5143500"/>
          </a:xfr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altLang="en-US" dirty="0"/>
              <a:t>Neophodan je komandni fajl</a:t>
            </a:r>
            <a:endParaRPr lang="en-US" altLang="en-US" dirty="0"/>
          </a:p>
        </p:txBody>
      </p:sp>
      <p:pic>
        <p:nvPicPr>
          <p:cNvPr id="66563" name="Picture 5" descr="IRT komandni faj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33" y="1785769"/>
            <a:ext cx="4752383" cy="4888875"/>
          </a:xfrm>
          <a:noFill/>
        </p:spPr>
      </p:pic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1981200" y="2133600"/>
            <a:ext cx="5029200" cy="1676400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5" name="AutoShape 7"/>
          <p:cNvSpPr>
            <a:spLocks/>
          </p:cNvSpPr>
          <p:nvPr/>
        </p:nvSpPr>
        <p:spPr bwMode="auto">
          <a:xfrm>
            <a:off x="2133600" y="3886200"/>
            <a:ext cx="76200" cy="2438400"/>
          </a:xfrm>
          <a:prstGeom prst="leftBracket">
            <a:avLst>
              <a:gd name="adj" fmla="val 266667"/>
            </a:avLst>
          </a:prstGeom>
          <a:noFill/>
          <a:ln w="158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>
            <a:off x="2133600" y="64008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457200" y="24384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r-Latn-CS" altLang="en-US" sz="1800"/>
              <a:t>Podešavanja</a:t>
            </a:r>
            <a:endParaRPr lang="en-US" altLang="en-US" sz="1800"/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685800" y="48006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r-Latn-CS" altLang="en-US" sz="1800"/>
              <a:t>Varijable - labels</a:t>
            </a:r>
            <a:endParaRPr lang="en-US" altLang="en-US" sz="1800"/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685800" y="6491288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r-Latn-CS" altLang="en-US" sz="1800"/>
              <a:t>Podaci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animBg="1"/>
      <p:bldP spid="68615" grpId="0" animBg="1"/>
      <p:bldP spid="68616" grpId="0" animBg="1"/>
      <p:bldP spid="68618" grpId="0"/>
      <p:bldP spid="68619" grpId="0"/>
      <p:bldP spid="6862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Podešavanja komandnog fajla</a:t>
            </a:r>
            <a:endParaRPr lang="en-US" altLang="en-US"/>
          </a:p>
        </p:txBody>
      </p:sp>
      <p:pic>
        <p:nvPicPr>
          <p:cNvPr id="67587" name="Picture 5" descr="IRT komandni fajl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9144000" cy="4152900"/>
          </a:xfrm>
          <a:noFill/>
        </p:spPr>
      </p:pic>
      <p:sp>
        <p:nvSpPr>
          <p:cNvPr id="70663" name="AutoShape 7"/>
          <p:cNvSpPr>
            <a:spLocks noChangeArrowheads="1"/>
          </p:cNvSpPr>
          <p:nvPr/>
        </p:nvSpPr>
        <p:spPr bwMode="auto">
          <a:xfrm>
            <a:off x="152400" y="2971800"/>
            <a:ext cx="609600" cy="152400"/>
          </a:xfrm>
          <a:prstGeom prst="roundRect">
            <a:avLst>
              <a:gd name="adj" fmla="val 16667"/>
            </a:avLst>
          </a:prstGeom>
          <a:solidFill>
            <a:srgbClr val="FF6600">
              <a:alpha val="0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0664" name="AutoShape 8"/>
          <p:cNvSpPr>
            <a:spLocks noChangeArrowheads="1"/>
          </p:cNvSpPr>
          <p:nvPr/>
        </p:nvSpPr>
        <p:spPr bwMode="auto">
          <a:xfrm>
            <a:off x="152400" y="3124200"/>
            <a:ext cx="609600" cy="152400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0665" name="AutoShape 9"/>
          <p:cNvSpPr>
            <a:spLocks noChangeArrowheads="1"/>
          </p:cNvSpPr>
          <p:nvPr/>
        </p:nvSpPr>
        <p:spPr bwMode="auto">
          <a:xfrm>
            <a:off x="152400" y="3276600"/>
            <a:ext cx="609600" cy="152400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0666" name="AutoShape 10"/>
          <p:cNvSpPr>
            <a:spLocks noChangeArrowheads="1"/>
          </p:cNvSpPr>
          <p:nvPr/>
        </p:nvSpPr>
        <p:spPr bwMode="auto">
          <a:xfrm>
            <a:off x="0" y="3429000"/>
            <a:ext cx="762000" cy="152400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0667" name="AutoShape 11"/>
          <p:cNvSpPr>
            <a:spLocks noChangeArrowheads="1"/>
          </p:cNvSpPr>
          <p:nvPr/>
        </p:nvSpPr>
        <p:spPr bwMode="auto">
          <a:xfrm>
            <a:off x="152400" y="3581400"/>
            <a:ext cx="609600" cy="152400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0668" name="AutoShape 12"/>
          <p:cNvSpPr>
            <a:spLocks noChangeArrowheads="1"/>
          </p:cNvSpPr>
          <p:nvPr/>
        </p:nvSpPr>
        <p:spPr bwMode="auto">
          <a:xfrm>
            <a:off x="152400" y="3733800"/>
            <a:ext cx="609600" cy="152400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 animBg="1"/>
      <p:bldP spid="70663" grpId="1" animBg="1"/>
      <p:bldP spid="70664" grpId="0" animBg="1"/>
      <p:bldP spid="70664" grpId="1" animBg="1"/>
      <p:bldP spid="70665" grpId="0" animBg="1"/>
      <p:bldP spid="70665" grpId="1" animBg="1"/>
      <p:bldP spid="70666" grpId="0" animBg="1"/>
      <p:bldP spid="70666" grpId="1" animBg="1"/>
      <p:bldP spid="70667" grpId="0" animBg="1"/>
      <p:bldP spid="70667" grpId="1" animBg="1"/>
      <p:bldP spid="70668" grpId="0" animBg="1"/>
      <p:bldP spid="70668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Summary table</a:t>
            </a:r>
            <a:endParaRPr lang="en-US" altLang="en-US"/>
          </a:p>
        </p:txBody>
      </p:sp>
      <p:pic>
        <p:nvPicPr>
          <p:cNvPr id="68611" name="Picture 5" descr="tabela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845080"/>
            <a:ext cx="6477000" cy="4897680"/>
          </a:xfrm>
          <a:noFill/>
        </p:spPr>
      </p:pic>
      <p:sp>
        <p:nvSpPr>
          <p:cNvPr id="111622" name="AutoShape 6"/>
          <p:cNvSpPr>
            <a:spLocks/>
          </p:cNvSpPr>
          <p:nvPr/>
        </p:nvSpPr>
        <p:spPr bwMode="auto">
          <a:xfrm>
            <a:off x="368300" y="2019300"/>
            <a:ext cx="152400" cy="2438400"/>
          </a:xfrm>
          <a:prstGeom prst="leftBrace">
            <a:avLst>
              <a:gd name="adj1" fmla="val 133333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623" name="AutoShape 7"/>
          <p:cNvSpPr>
            <a:spLocks/>
          </p:cNvSpPr>
          <p:nvPr/>
        </p:nvSpPr>
        <p:spPr bwMode="auto">
          <a:xfrm>
            <a:off x="368300" y="4761560"/>
            <a:ext cx="152400" cy="1981200"/>
          </a:xfrm>
          <a:prstGeom prst="leftBrace">
            <a:avLst>
              <a:gd name="adj1" fmla="val 108333"/>
              <a:gd name="adj2" fmla="val 50000"/>
            </a:avLst>
          </a:prstGeom>
          <a:noFill/>
          <a:ln w="222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624" name="AutoShape 8"/>
          <p:cNvSpPr>
            <a:spLocks noChangeArrowheads="1"/>
          </p:cNvSpPr>
          <p:nvPr/>
        </p:nvSpPr>
        <p:spPr bwMode="auto">
          <a:xfrm>
            <a:off x="4533900" y="1905000"/>
            <a:ext cx="1143000" cy="228600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625" name="AutoShape 9"/>
          <p:cNvSpPr>
            <a:spLocks noChangeArrowheads="1"/>
          </p:cNvSpPr>
          <p:nvPr/>
        </p:nvSpPr>
        <p:spPr bwMode="auto">
          <a:xfrm>
            <a:off x="3505200" y="4601029"/>
            <a:ext cx="762000" cy="228600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222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627" name="AutoShape 11"/>
          <p:cNvSpPr>
            <a:spLocks noChangeArrowheads="1"/>
          </p:cNvSpPr>
          <p:nvPr/>
        </p:nvSpPr>
        <p:spPr bwMode="auto">
          <a:xfrm>
            <a:off x="6781800" y="3733800"/>
            <a:ext cx="457200" cy="457200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628" name="AutoShape 12"/>
          <p:cNvSpPr>
            <a:spLocks noChangeArrowheads="1"/>
          </p:cNvSpPr>
          <p:nvPr/>
        </p:nvSpPr>
        <p:spPr bwMode="auto">
          <a:xfrm>
            <a:off x="6728691" y="5895109"/>
            <a:ext cx="457200" cy="457200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222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629" name="AutoShape 13"/>
          <p:cNvSpPr>
            <a:spLocks noChangeArrowheads="1"/>
          </p:cNvSpPr>
          <p:nvPr/>
        </p:nvSpPr>
        <p:spPr bwMode="auto">
          <a:xfrm>
            <a:off x="5054600" y="2552700"/>
            <a:ext cx="533400" cy="685800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630" name="AutoShape 14"/>
          <p:cNvSpPr>
            <a:spLocks noChangeArrowheads="1"/>
          </p:cNvSpPr>
          <p:nvPr/>
        </p:nvSpPr>
        <p:spPr bwMode="auto">
          <a:xfrm>
            <a:off x="6174509" y="2552700"/>
            <a:ext cx="533400" cy="685800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631" name="AutoShape 15"/>
          <p:cNvSpPr>
            <a:spLocks noChangeArrowheads="1"/>
          </p:cNvSpPr>
          <p:nvPr/>
        </p:nvSpPr>
        <p:spPr bwMode="auto">
          <a:xfrm>
            <a:off x="5073073" y="5168900"/>
            <a:ext cx="533400" cy="685800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222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632" name="AutoShape 16"/>
          <p:cNvSpPr>
            <a:spLocks noChangeArrowheads="1"/>
          </p:cNvSpPr>
          <p:nvPr/>
        </p:nvSpPr>
        <p:spPr bwMode="auto">
          <a:xfrm>
            <a:off x="6174509" y="5158294"/>
            <a:ext cx="533400" cy="685800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222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633" name="AutoShape 17"/>
          <p:cNvSpPr>
            <a:spLocks noChangeArrowheads="1"/>
          </p:cNvSpPr>
          <p:nvPr/>
        </p:nvSpPr>
        <p:spPr bwMode="auto">
          <a:xfrm>
            <a:off x="4724400" y="3810000"/>
            <a:ext cx="533400" cy="381000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634" name="AutoShape 18"/>
          <p:cNvSpPr>
            <a:spLocks noChangeArrowheads="1"/>
          </p:cNvSpPr>
          <p:nvPr/>
        </p:nvSpPr>
        <p:spPr bwMode="auto">
          <a:xfrm>
            <a:off x="4648200" y="5869709"/>
            <a:ext cx="609600" cy="381000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222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 animBg="1"/>
      <p:bldP spid="111623" grpId="0" animBg="1"/>
      <p:bldP spid="111624" grpId="0" animBg="1"/>
      <p:bldP spid="111625" grpId="0" animBg="1"/>
      <p:bldP spid="111627" grpId="0" animBg="1"/>
      <p:bldP spid="111628" grpId="0" animBg="1"/>
      <p:bldP spid="111629" grpId="0" animBg="1"/>
      <p:bldP spid="111630" grpId="0" animBg="1"/>
      <p:bldP spid="111631" grpId="0" animBg="1"/>
      <p:bldP spid="111632" grpId="0" animBg="1"/>
      <p:bldP spid="111633" grpId="0" animBg="1"/>
      <p:bldP spid="11163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Item – fit order</a:t>
            </a:r>
            <a:endParaRPr lang="en-US" altLang="en-US"/>
          </a:p>
        </p:txBody>
      </p:sp>
      <p:pic>
        <p:nvPicPr>
          <p:cNvPr id="70659" name="Picture 6" descr="tabela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6" y="1832408"/>
            <a:ext cx="5523076" cy="4448367"/>
          </a:xfrm>
          <a:noFill/>
        </p:spPr>
      </p:pic>
      <p:sp>
        <p:nvSpPr>
          <p:cNvPr id="114695" name="AutoShape 7"/>
          <p:cNvSpPr>
            <a:spLocks noChangeArrowheads="1"/>
          </p:cNvSpPr>
          <p:nvPr/>
        </p:nvSpPr>
        <p:spPr bwMode="auto">
          <a:xfrm>
            <a:off x="4572000" y="2552195"/>
            <a:ext cx="457200" cy="152400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4696" name="AutoShape 8"/>
          <p:cNvSpPr>
            <a:spLocks noChangeArrowheads="1"/>
          </p:cNvSpPr>
          <p:nvPr/>
        </p:nvSpPr>
        <p:spPr bwMode="auto">
          <a:xfrm>
            <a:off x="5449827" y="2552194"/>
            <a:ext cx="457200" cy="419605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0662" name="AutoShape 10"/>
          <p:cNvSpPr>
            <a:spLocks noChangeArrowheads="1"/>
          </p:cNvSpPr>
          <p:nvPr/>
        </p:nvSpPr>
        <p:spPr bwMode="auto">
          <a:xfrm>
            <a:off x="4038600" y="1832408"/>
            <a:ext cx="1077912" cy="195898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222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5" grpId="0" animBg="1"/>
      <p:bldP spid="11469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sr-Latn-CS" altLang="en-US" sz="4000" dirty="0" err="1"/>
              <a:t>Item</a:t>
            </a:r>
            <a:r>
              <a:rPr lang="sr-Latn-CS" altLang="en-US" sz="4000" dirty="0"/>
              <a:t> </a:t>
            </a:r>
            <a:r>
              <a:rPr lang="sr-Latn-CS" altLang="en-US" sz="4000" dirty="0" err="1"/>
              <a:t>map</a:t>
            </a:r>
            <a:r>
              <a:rPr lang="sr-Latn-CS" altLang="en-US" sz="4000" dirty="0"/>
              <a:t> (mapa ispitanika i stavki)</a:t>
            </a:r>
            <a:endParaRPr lang="en-US" altLang="en-US" sz="4000" dirty="0"/>
          </a:p>
        </p:txBody>
      </p:sp>
      <p:pic>
        <p:nvPicPr>
          <p:cNvPr id="71683" name="Picture 5" descr="tabela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8451" y="1828216"/>
            <a:ext cx="2731547" cy="4953584"/>
          </a:xfr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sr-Latn-CS" altLang="en-US" dirty="0"/>
              <a:t>Dakle – test je?</a:t>
            </a:r>
            <a:endParaRPr lang="en-US" altLang="en-US" dirty="0"/>
          </a:p>
        </p:txBody>
      </p:sp>
      <p:pic>
        <p:nvPicPr>
          <p:cNvPr id="71683" name="Picture 5" descr="tabela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8451" y="1828216"/>
            <a:ext cx="2731547" cy="4953584"/>
          </a:xfrm>
          <a:noFill/>
        </p:spPr>
      </p:pic>
      <p:sp>
        <p:nvSpPr>
          <p:cNvPr id="6" name="Oval 4">
            <a:extLst>
              <a:ext uri="{FF2B5EF4-FFF2-40B4-BE49-F238E27FC236}">
                <a16:creationId xmlns:a16="http://schemas.microsoft.com/office/drawing/2014/main" id="{00A57B86-5B31-47B0-9A72-56E27B06F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6315" y="4191000"/>
            <a:ext cx="3810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277611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Očekivanja</a:t>
            </a:r>
            <a:endParaRPr lang="en-US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Što je ispitanik sposobniji – veća je </a:t>
            </a:r>
            <a:r>
              <a:rPr lang="sr-Latn-CS" altLang="en-US" dirty="0" err="1"/>
              <a:t>verovatnoća</a:t>
            </a:r>
            <a:r>
              <a:rPr lang="sr-Latn-CS" altLang="en-US" dirty="0"/>
              <a:t> da će tačno odgovarati na stavke</a:t>
            </a:r>
          </a:p>
          <a:p>
            <a:pPr eaLnBrk="1" hangingPunct="1"/>
            <a:r>
              <a:rPr lang="sr-Latn-CS" altLang="en-US" dirty="0"/>
              <a:t>Što je stavka teža – manja je </a:t>
            </a:r>
            <a:r>
              <a:rPr lang="sr-Latn-CS" altLang="en-US" dirty="0" err="1"/>
              <a:t>verovatnoća</a:t>
            </a:r>
            <a:r>
              <a:rPr lang="sr-Latn-CS" altLang="en-US" dirty="0"/>
              <a:t> da će ispitanici tačno odgovoriti na nju</a:t>
            </a:r>
          </a:p>
          <a:p>
            <a:pPr eaLnBrk="1" hangingPunct="1"/>
            <a:endParaRPr lang="sr-Latn-CS" altLang="en-US" dirty="0"/>
          </a:p>
          <a:p>
            <a:pPr eaLnBrk="1" hangingPunct="1"/>
            <a:r>
              <a:rPr lang="sr-Latn-CS" altLang="en-US" dirty="0"/>
              <a:t>Isto važi i ako predmet </a:t>
            </a:r>
            <a:r>
              <a:rPr lang="sr-Latn-CS" altLang="en-US" dirty="0" err="1"/>
              <a:t>merenja</a:t>
            </a:r>
            <a:r>
              <a:rPr lang="sr-Latn-CS" altLang="en-US" dirty="0"/>
              <a:t> nije sposobnost/znanje</a:t>
            </a:r>
          </a:p>
          <a:p>
            <a:pPr lvl="1"/>
            <a:r>
              <a:rPr lang="sr-Latn-CS" altLang="en-US" dirty="0"/>
              <a:t>Što ispitanik </a:t>
            </a:r>
            <a:r>
              <a:rPr lang="sr-Latn-CS" altLang="en-US" dirty="0" err="1"/>
              <a:t>poseduje</a:t>
            </a:r>
            <a:r>
              <a:rPr lang="sr-Latn-CS" altLang="en-US" dirty="0"/>
              <a:t> osobinu u većoj </a:t>
            </a:r>
            <a:r>
              <a:rPr lang="sr-Latn-CS" altLang="en-US" dirty="0" err="1"/>
              <a:t>meri</a:t>
            </a:r>
            <a:r>
              <a:rPr lang="sr-Latn-CS" altLang="en-US" dirty="0"/>
              <a:t> – veća je </a:t>
            </a:r>
            <a:r>
              <a:rPr lang="sr-Latn-CS" altLang="en-US" dirty="0" err="1"/>
              <a:t>verovatnoća</a:t>
            </a:r>
            <a:r>
              <a:rPr lang="sr-Latn-CS" altLang="en-US" dirty="0"/>
              <a:t> da će se slagati sa stavkama</a:t>
            </a:r>
          </a:p>
          <a:p>
            <a:pPr lvl="1"/>
            <a:r>
              <a:rPr lang="sr-Latn-CS" altLang="en-US" dirty="0"/>
              <a:t>Što stavka </a:t>
            </a:r>
            <a:r>
              <a:rPr lang="sr-Latn-CS" altLang="en-US" dirty="0" err="1"/>
              <a:t>procenjuje</a:t>
            </a:r>
            <a:r>
              <a:rPr lang="sr-Latn-CS" altLang="en-US" dirty="0"/>
              <a:t> </a:t>
            </a:r>
            <a:r>
              <a:rPr lang="sr-Latn-CS" altLang="en-US" dirty="0" err="1"/>
              <a:t>ve</a:t>
            </a:r>
            <a:r>
              <a:rPr lang="sr-Latn-RS" altLang="en-US" dirty="0" err="1"/>
              <a:t>ći</a:t>
            </a:r>
            <a:r>
              <a:rPr lang="sr-Latn-RS" altLang="en-US" dirty="0"/>
              <a:t> stepen </a:t>
            </a:r>
            <a:r>
              <a:rPr lang="sr-Latn-RS" altLang="en-US" dirty="0" err="1"/>
              <a:t>izraženosti</a:t>
            </a:r>
            <a:r>
              <a:rPr lang="sr-Latn-RS" altLang="en-US" dirty="0"/>
              <a:t> osobine – manja je verovatnoća da će se ispitanici sa njom slagati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A to smo mogli videti i ovde:</a:t>
            </a:r>
            <a:endParaRPr lang="en-US" altLang="en-US"/>
          </a:p>
        </p:txBody>
      </p:sp>
      <p:pic>
        <p:nvPicPr>
          <p:cNvPr id="73731" name="Picture 3" descr="tabela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760452"/>
            <a:ext cx="6400800" cy="4840060"/>
          </a:xfrm>
          <a:noFill/>
        </p:spPr>
      </p:pic>
      <p:sp>
        <p:nvSpPr>
          <p:cNvPr id="73732" name="AutoShape 6"/>
          <p:cNvSpPr>
            <a:spLocks noChangeArrowheads="1"/>
          </p:cNvSpPr>
          <p:nvPr/>
        </p:nvSpPr>
        <p:spPr bwMode="auto">
          <a:xfrm>
            <a:off x="4876800" y="1828800"/>
            <a:ext cx="1143000" cy="228600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3733" name="AutoShape 7"/>
          <p:cNvSpPr>
            <a:spLocks noChangeArrowheads="1"/>
          </p:cNvSpPr>
          <p:nvPr/>
        </p:nvSpPr>
        <p:spPr bwMode="auto">
          <a:xfrm>
            <a:off x="3771900" y="4419600"/>
            <a:ext cx="762000" cy="228600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222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9822" name="AutoShape 14"/>
          <p:cNvSpPr>
            <a:spLocks noChangeArrowheads="1"/>
          </p:cNvSpPr>
          <p:nvPr/>
        </p:nvSpPr>
        <p:spPr bwMode="auto">
          <a:xfrm>
            <a:off x="3886200" y="2484582"/>
            <a:ext cx="533400" cy="228600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9823" name="AutoShape 15"/>
          <p:cNvSpPr>
            <a:spLocks noChangeArrowheads="1"/>
          </p:cNvSpPr>
          <p:nvPr/>
        </p:nvSpPr>
        <p:spPr bwMode="auto">
          <a:xfrm>
            <a:off x="3810000" y="5105400"/>
            <a:ext cx="609600" cy="228600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222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2" grpId="0" animBg="1"/>
      <p:bldP spid="11982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Hvala na pažnji</a:t>
            </a:r>
            <a:endParaRPr lang="en-US" altLang="en-US"/>
          </a:p>
        </p:txBody>
      </p:sp>
      <p:sp>
        <p:nvSpPr>
          <p:cNvPr id="74755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Pitanja?</a:t>
            </a: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altLang="en-US"/>
              <a:t>Ispitanik vs. stavka</a:t>
            </a:r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CS" altLang="en-US" dirty="0"/>
              <a:t>Stavke </a:t>
            </a:r>
            <a:r>
              <a:rPr lang="sr-Latn-CS" altLang="en-US" dirty="0" err="1"/>
              <a:t>mere</a:t>
            </a:r>
            <a:r>
              <a:rPr lang="sr-Latn-CS" altLang="en-US" dirty="0"/>
              <a:t> ono što ispitanici </a:t>
            </a:r>
            <a:r>
              <a:rPr lang="sr-Latn-CS" altLang="en-US" dirty="0" err="1"/>
              <a:t>poseduju</a:t>
            </a:r>
            <a:r>
              <a:rPr lang="sr-Latn-CS" altLang="en-US" dirty="0"/>
              <a:t> (sposobnost, znanje, osobinu ličnosti...)</a:t>
            </a:r>
          </a:p>
          <a:p>
            <a:r>
              <a:rPr lang="sr-Latn-CS" altLang="en-US" dirty="0"/>
              <a:t>Svaki ispitanik </a:t>
            </a:r>
            <a:r>
              <a:rPr lang="sr-Latn-CS" altLang="en-US" dirty="0" err="1"/>
              <a:t>poseduje</a:t>
            </a:r>
            <a:r>
              <a:rPr lang="sr-Latn-CS" altLang="en-US" dirty="0"/>
              <a:t> određeni nivo sposobnosti, a svaka stavka </a:t>
            </a:r>
            <a:r>
              <a:rPr lang="sr-Latn-CS" altLang="en-US" dirty="0" err="1"/>
              <a:t>zahteva</a:t>
            </a:r>
            <a:r>
              <a:rPr lang="sr-Latn-CS" altLang="en-US" dirty="0"/>
              <a:t> određeni nivo sposobnosti da bi bila rešena</a:t>
            </a:r>
          </a:p>
          <a:p>
            <a:r>
              <a:rPr lang="sr-Latn-CS" altLang="en-US" dirty="0"/>
              <a:t>Bitan je odnos ova dva nivoa! Ako je ispitanik “iznad” stavke – trebalo bi da je </a:t>
            </a:r>
            <a:r>
              <a:rPr lang="sr-Latn-CS" altLang="en-US" dirty="0" err="1"/>
              <a:t>reši</a:t>
            </a:r>
            <a:r>
              <a:rPr lang="sr-Latn-CS" altLang="en-US" dirty="0"/>
              <a:t>, a ako je “ispod” trebalo bi da je ne </a:t>
            </a:r>
            <a:r>
              <a:rPr lang="sr-Latn-CS" altLang="en-US" dirty="0" err="1"/>
              <a:t>reši</a:t>
            </a:r>
            <a:endParaRPr lang="sr-Latn-CS" altLang="en-US" dirty="0"/>
          </a:p>
          <a:p>
            <a:r>
              <a:rPr lang="sr-Latn-CS" altLang="en-US" dirty="0"/>
              <a:t>Što je ispitanik „više iznad“ stavke – veća </a:t>
            </a:r>
            <a:r>
              <a:rPr lang="sr-Latn-CS" altLang="en-US" dirty="0" err="1"/>
              <a:t>verovatnoća</a:t>
            </a:r>
            <a:r>
              <a:rPr lang="sr-Latn-CS" altLang="en-US" dirty="0"/>
              <a:t> da će je tačno </a:t>
            </a:r>
            <a:r>
              <a:rPr lang="sr-Latn-CS" altLang="en-US" dirty="0" err="1"/>
              <a:t>rešiti</a:t>
            </a:r>
            <a:r>
              <a:rPr lang="sr-Latn-CS" altLang="en-US" dirty="0"/>
              <a:t> i obrnuto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altLang="en-US"/>
              <a:t>... i tako dolazimo do teorije</a:t>
            </a:r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CS" altLang="en-US" dirty="0"/>
              <a:t>IRT se bavi matematičkim odnosom sposobnosti i testovnih odgovora</a:t>
            </a:r>
          </a:p>
          <a:p>
            <a:r>
              <a:rPr lang="sr-Latn-CS" altLang="en-US" dirty="0"/>
              <a:t>Za svaku stavku možemo izračunati verovatnoću sa kojom će je rešiti ispitanik određene sposobnosti</a:t>
            </a:r>
          </a:p>
          <a:p>
            <a:r>
              <a:rPr lang="sr-Latn-CS" altLang="en-US" dirty="0"/>
              <a:t>Karakteristična kriva stavke je teorijski model porasta verovatnoće tačnog rešavanja stavke sa porastom sposobnosti ispitanika</a:t>
            </a:r>
          </a:p>
          <a:p>
            <a:r>
              <a:rPr lang="sr-Latn-CS" altLang="en-US" dirty="0"/>
              <a:t>Kako bi ova kriva mogla da izgleda?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1702</TotalTime>
  <Words>1899</Words>
  <Application>Microsoft Office PowerPoint</Application>
  <PresentationFormat>On-screen Show (4:3)</PresentationFormat>
  <Paragraphs>502</Paragraphs>
  <Slides>71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Arial</vt:lpstr>
      <vt:lpstr>Calibri</vt:lpstr>
      <vt:lpstr>Calibri Light</vt:lpstr>
      <vt:lpstr>Cambria Math</vt:lpstr>
      <vt:lpstr>Times New Roman</vt:lpstr>
      <vt:lpstr>Retrospect</vt:lpstr>
      <vt:lpstr>Item Response Theory (IRT)</vt:lpstr>
      <vt:lpstr>Šta je IRT?</vt:lpstr>
      <vt:lpstr>Specifičnosti IRT modela</vt:lpstr>
      <vt:lpstr>Podaci koje obično imamo</vt:lpstr>
      <vt:lpstr>... se mogu napisati i ovako</vt:lpstr>
      <vt:lpstr>Možemo uočiti pravilnost</vt:lpstr>
      <vt:lpstr>Očekivanja</vt:lpstr>
      <vt:lpstr>Ispitanik vs. stavka</vt:lpstr>
      <vt:lpstr>... i tako dolazimo do teorije</vt:lpstr>
      <vt:lpstr>Item Characteristic Curve (ICC) Karakteristična kriva stavke (KKS)</vt:lpstr>
      <vt:lpstr>Broj parametara</vt:lpstr>
      <vt:lpstr>Jednoparametarski model</vt:lpstr>
      <vt:lpstr>Jednoparametarski model</vt:lpstr>
      <vt:lpstr>Sposobnost = težina</vt:lpstr>
      <vt:lpstr>Sposobnost – težina</vt:lpstr>
      <vt:lpstr>Stavke različite težine</vt:lpstr>
      <vt:lpstr>Stavke različite težine</vt:lpstr>
      <vt:lpstr>A možemo da gledamo i ovako</vt:lpstr>
      <vt:lpstr>Jednoparametarski modeli</vt:lpstr>
      <vt:lpstr>Dvoparametarski model</vt:lpstr>
      <vt:lpstr>Savršeno diskriminativna stavka</vt:lpstr>
      <vt:lpstr>Savršeno nediskriminativna stavka </vt:lpstr>
      <vt:lpstr>Stavke različite diskriminativnosti</vt:lpstr>
      <vt:lpstr>Stavke različite diskriminativnosti,a iste težine</vt:lpstr>
      <vt:lpstr>Možemo zaključiti?</vt:lpstr>
      <vt:lpstr>Troparametarski model</vt:lpstr>
      <vt:lpstr>Različite verovatnoće pogađanja</vt:lpstr>
      <vt:lpstr>Različite verovatnoće pogađanja</vt:lpstr>
      <vt:lpstr>Šta sada možemo zaključiti?</vt:lpstr>
      <vt:lpstr>Podsećanje</vt:lpstr>
      <vt:lpstr>Realni podaci</vt:lpstr>
      <vt:lpstr>Idealna situacija</vt:lpstr>
      <vt:lpstr>Odstupanja od modela</vt:lpstr>
      <vt:lpstr>Realni podaci</vt:lpstr>
      <vt:lpstr>Fit</vt:lpstr>
      <vt:lpstr>Misfit - podaci</vt:lpstr>
      <vt:lpstr>Infit i outfit - podaci</vt:lpstr>
      <vt:lpstr>Fit</vt:lpstr>
      <vt:lpstr>Fit</vt:lpstr>
      <vt:lpstr>IRT pokazatelji</vt:lpstr>
      <vt:lpstr>Informativnost</vt:lpstr>
      <vt:lpstr>Informativnost stavke</vt:lpstr>
      <vt:lpstr>Informativnost stavke</vt:lpstr>
      <vt:lpstr>Prisetimo se ove slike</vt:lpstr>
      <vt:lpstr>Informativnost i ICC</vt:lpstr>
      <vt:lpstr>Informativnost stavke</vt:lpstr>
      <vt:lpstr>Informativnost testa</vt:lpstr>
      <vt:lpstr>Informativnost testa</vt:lpstr>
      <vt:lpstr>Informativnost testa</vt:lpstr>
      <vt:lpstr>Informativnost testa</vt:lpstr>
      <vt:lpstr>Informativnost i greška merenja</vt:lpstr>
      <vt:lpstr>Standardna greška merenja</vt:lpstr>
      <vt:lpstr>Pouzdanost</vt:lpstr>
      <vt:lpstr>Pouzdanost</vt:lpstr>
      <vt:lpstr>Separacija</vt:lpstr>
      <vt:lpstr>Separacija</vt:lpstr>
      <vt:lpstr>Mapa ispitanika i stavki</vt:lpstr>
      <vt:lpstr>Ista mapa – rotirana</vt:lpstr>
      <vt:lpstr>Mapa ispitanika i stavki</vt:lpstr>
      <vt:lpstr>Lak, težak, dobro podešen test?</vt:lpstr>
      <vt:lpstr>A ovo?</vt:lpstr>
      <vt:lpstr>Kako to sve izgleda u SPSS-u?</vt:lpstr>
      <vt:lpstr>PowerPoint Presentation</vt:lpstr>
      <vt:lpstr>Neophodan je komandni fajl</vt:lpstr>
      <vt:lpstr>Podešavanja komandnog fajla</vt:lpstr>
      <vt:lpstr>Summary table</vt:lpstr>
      <vt:lpstr>Item – fit order</vt:lpstr>
      <vt:lpstr>Item map (mapa ispitanika i stavki)</vt:lpstr>
      <vt:lpstr>Dakle – test je?</vt:lpstr>
      <vt:lpstr>A to smo mogli videti i ovde: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Danka</dc:creator>
  <cp:lastModifiedBy>Danka Purić</cp:lastModifiedBy>
  <cp:revision>400</cp:revision>
  <cp:lastPrinted>1601-01-01T00:00:00Z</cp:lastPrinted>
  <dcterms:created xsi:type="dcterms:W3CDTF">1601-01-01T00:00:00Z</dcterms:created>
  <dcterms:modified xsi:type="dcterms:W3CDTF">2023-12-05T10:31:35Z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