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4630400" cy="8229600"/>
  <p:notesSz cx="8229600" cy="14630400"/>
  <p:embeddedFontLst>
    <p:embeddedFont>
      <p:font typeface="Montserrat"/>
      <p:regular r:id="rId16"/>
    </p:embeddedFont>
    <p:embeddedFont>
      <p:font typeface="Montserrat"/>
      <p:regular r:id="rId17"/>
    </p:embeddedFont>
    <p:embeddedFont>
      <p:font typeface="Montserrat"/>
      <p:regular r:id="rId18"/>
    </p:embeddedFont>
    <p:embeddedFont>
      <p:font typeface="Montserrat"/>
      <p:regular r:id="rId19"/>
    </p:embeddedFont>
    <p:embeddedFont>
      <p:font typeface="Source Sans 3"/>
      <p:regular r:id="rId20"/>
    </p:embeddedFont>
    <p:embeddedFont>
      <p:font typeface="Source Sans 3"/>
      <p:regular r:id="rId21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6" Type="http://schemas.openxmlformats.org/officeDocument/2006/relationships/font" Target="fonts/font1.fntdata"/><Relationship Id="rId17" Type="http://schemas.openxmlformats.org/officeDocument/2006/relationships/font" Target="fonts/font2.fntdata"/><Relationship Id="rId18" Type="http://schemas.openxmlformats.org/officeDocument/2006/relationships/font" Target="fonts/font3.fntdata"/><Relationship Id="rId19" Type="http://schemas.openxmlformats.org/officeDocument/2006/relationships/font" Target="fonts/font4.fntdata"/><Relationship Id="rId20" Type="http://schemas.openxmlformats.org/officeDocument/2006/relationships/font" Target="fonts/font5.fntdata"/><Relationship Id="rId21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6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8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326362"/>
            <a:ext cx="13042821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Uvažavajuće istraživanje (Appreciative Inquiry): Vođenje promena kroz snage organizacije</a:t>
            </a:r>
            <a:endParaRPr lang="en-US" sz="3900" dirty="0"/>
          </a:p>
        </p:txBody>
      </p:sp>
      <p:sp>
        <p:nvSpPr>
          <p:cNvPr id="3" name="Text 1"/>
          <p:cNvSpPr/>
          <p:nvPr/>
        </p:nvSpPr>
        <p:spPr>
          <a:xfrm>
            <a:off x="793790" y="3963353"/>
            <a:ext cx="13042821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Do sada ste na kursu upoznali Koterov model vođenja promena i agile pristup organizacionim promenama. Oba su korisna, ali dele jednu zajedničku pretpostavku: promena počinje od problema. Uvažavajuće istraživanje (Appreciative Inquiry, skraćeno AI) postavlja radikalno drugačije pitanje — i nudi drugačiju epistemološku poziciju o tome kako nastaje promena u ljudskim sistemima.</a:t>
            </a:r>
            <a:endParaRPr lang="en-US" sz="1550" dirty="0"/>
          </a:p>
        </p:txBody>
      </p:sp>
      <p:sp>
        <p:nvSpPr>
          <p:cNvPr id="4" name="Text 2"/>
          <p:cNvSpPr/>
          <p:nvPr/>
        </p:nvSpPr>
        <p:spPr>
          <a:xfrm>
            <a:off x="1091446" y="5362456"/>
            <a:ext cx="12745164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Umesto „Šta je problem?", AI pita: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„Šta funkcioniše? Kada smo bili na vrhuncu? Šta je to omogućilo — i kako možemo da imamo više toga?"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793790" y="5139214"/>
            <a:ext cx="22860" cy="764024"/>
          </a:xfrm>
          <a:prstGeom prst="rect">
            <a:avLst/>
          </a:prstGeom>
          <a:solidFill>
            <a:srgbClr val="769993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049780"/>
            <a:ext cx="8496300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Zašto još jedan model promene?</a:t>
            </a:r>
            <a:endParaRPr lang="en-US" sz="3900" dirty="0"/>
          </a:p>
        </p:txBody>
      </p:sp>
      <p:sp>
        <p:nvSpPr>
          <p:cNvPr id="3" name="Text 1"/>
          <p:cNvSpPr/>
          <p:nvPr/>
        </p:nvSpPr>
        <p:spPr>
          <a:xfrm>
            <a:off x="793790" y="3066693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Koter kaže — stvorite urgentnost. Agile kaže — identifikujte šta ne radi i iterativno popravljajte. U oba slučaja, polazna tačka je deficit: nešto je loše, nešto ne funkcioniše, nešto mora da se promeni.</a:t>
            </a:r>
            <a:endParaRPr lang="en-US" sz="1550" dirty="0"/>
          </a:p>
        </p:txBody>
      </p:sp>
      <p:sp>
        <p:nvSpPr>
          <p:cNvPr id="4" name="Shape 2"/>
          <p:cNvSpPr/>
          <p:nvPr/>
        </p:nvSpPr>
        <p:spPr>
          <a:xfrm>
            <a:off x="650915" y="3925014"/>
            <a:ext cx="6565106" cy="2254687"/>
          </a:xfrm>
          <a:prstGeom prst="roundRect">
            <a:avLst>
              <a:gd name="adj" fmla="val 6338"/>
            </a:avLst>
          </a:prstGeom>
          <a:solidFill>
            <a:srgbClr val="769993"/>
          </a:solidFill>
          <a:ln/>
        </p:spPr>
      </p:sp>
      <p:sp>
        <p:nvSpPr>
          <p:cNvPr id="5" name="Text 3"/>
          <p:cNvSpPr/>
          <p:nvPr/>
        </p:nvSpPr>
        <p:spPr>
          <a:xfrm>
            <a:off x="849273" y="4123372"/>
            <a:ext cx="390167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Tradicionalni modeli promene</a:t>
            </a:r>
            <a:endParaRPr lang="en-US" sz="1950" dirty="0"/>
          </a:p>
        </p:txBody>
      </p:sp>
      <p:sp>
        <p:nvSpPr>
          <p:cNvPr id="6" name="Text 4"/>
          <p:cNvSpPr/>
          <p:nvPr/>
        </p:nvSpPr>
        <p:spPr>
          <a:xfrm>
            <a:off x="849273" y="4631888"/>
            <a:ext cx="6168390" cy="1478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Polaze od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deficita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— nešto je loše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Koter: stvorite urgentnost oko problema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Agile: identifikujte šta ne radi, iterativno popravljajte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Pitanje: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„Šta je problem?"</a:t>
            </a:r>
            <a:endParaRPr lang="en-US" sz="1550" dirty="0"/>
          </a:p>
        </p:txBody>
      </p:sp>
      <p:sp>
        <p:nvSpPr>
          <p:cNvPr id="7" name="Text 5"/>
          <p:cNvSpPr/>
          <p:nvPr/>
        </p:nvSpPr>
        <p:spPr>
          <a:xfrm>
            <a:off x="7564874" y="4123372"/>
            <a:ext cx="3682960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Uvažavajuće istraživanje (AI)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7564874" y="4631888"/>
            <a:ext cx="6279356" cy="1478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Polazi od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snaga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— šta funkcioniše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Traži trenutke kada je organizacija bila na vrhuncu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Pita šta je to omogućilo i kako imati više toga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Pitanje: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„Šta daje život ovoj organizaciji?"</a:t>
            </a:r>
            <a:endParaRPr lang="en-US" sz="1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44523"/>
            <a:ext cx="13042821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Poreklo: socijalni konstrukcionizam i organizacioni razvoj</a:t>
            </a:r>
            <a:endParaRPr lang="en-US" sz="3900" dirty="0"/>
          </a:p>
        </p:txBody>
      </p:sp>
      <p:sp>
        <p:nvSpPr>
          <p:cNvPr id="3" name="Text 1"/>
          <p:cNvSpPr/>
          <p:nvPr/>
        </p:nvSpPr>
        <p:spPr>
          <a:xfrm>
            <a:off x="793790" y="2660928"/>
            <a:ext cx="6955631" cy="22227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Uvažavajuće istraživanje su razvili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David Cooperrider i Suresh Srivastva 1987. godine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na Case Western Reserve univerzitetu u Klivlendu (SAD). Cooperrider je tada bio doktorand koji je istraživao Cleveland Clinic. Umesto da traži probleme u organizaciji, kako je bilo uobičajeno u akcionom istraživanju, počeo je da pita ljude o trenucima kada je organizacija bila na svom najboljem. Otkrio je da su ti razgovori sami po sebi pokretali promenu — ljudi su postajali energičniji, kreativniji i spremniji da deluju.</a:t>
            </a:r>
            <a:endParaRPr lang="en-US" sz="1550" dirty="0"/>
          </a:p>
        </p:txBody>
      </p:sp>
      <p:sp>
        <p:nvSpPr>
          <p:cNvPr id="4" name="Text 2"/>
          <p:cNvSpPr/>
          <p:nvPr/>
        </p:nvSpPr>
        <p:spPr>
          <a:xfrm>
            <a:off x="793790" y="5062299"/>
            <a:ext cx="6955631" cy="1270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Teorija je utemeljena u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socijalnom konstrukcionizmu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— stanovištu da su organizacije stvorene, održavane i menjane kroz razgovore. Ako su organizacije društveno konstruisane, onda način na koji postavljamo pitanja oblikuje stvarnost koju ćemo naći.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793790" y="6511052"/>
            <a:ext cx="6955631" cy="704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Ako pitamo „Šta je loše?" — naći ćemo probleme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Ako pitamo „Šta daje život ovoj organizaciji?" — naći ćemo snage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8241149" y="2705576"/>
            <a:ext cx="5602962" cy="2748439"/>
          </a:xfrm>
          <a:prstGeom prst="roundRect">
            <a:avLst>
              <a:gd name="adj" fmla="val 3033"/>
            </a:avLst>
          </a:prstGeom>
          <a:solidFill>
            <a:srgbClr val="D3DEDC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39507" y="3000851"/>
            <a:ext cx="248007" cy="19835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885873" y="2953464"/>
            <a:ext cx="4759881" cy="22227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Ova filozofska pozicija je bliska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konstruktivizmu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koji poznajete iz psihologije — ideja da ljudi aktivno konstruišu značenje, a ne da ga pasivno primaju. AI primenjuje ovu logiku na organizacioni nivo: organizacija nije objektivna stvarnost koju treba dijagnostikovati, nego živi sistem koji se neprestano rekonstruiše kroz priče koje ljudi pričaju jedni drugima.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769739"/>
            <a:ext cx="7439620" cy="4651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650"/>
              </a:lnSpc>
              <a:buNone/>
            </a:pPr>
            <a:r>
              <a:rPr lang="en-US" sz="2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Pet principa uvažavajućeg istraživanja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793790" y="1458158"/>
            <a:ext cx="13042821" cy="208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AI počiva na pet principa koji oblikuju način na koji se pristupa promeni.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793790" y="1792010"/>
            <a:ext cx="13042821" cy="1044297"/>
          </a:xfrm>
          <a:prstGeom prst="roundRect">
            <a:avLst>
              <a:gd name="adj" fmla="val 5987"/>
            </a:avLst>
          </a:prstGeom>
          <a:solidFill>
            <a:srgbClr val="FFFFFF"/>
          </a:solidFill>
          <a:ln w="15240">
            <a:solidFill>
              <a:srgbClr val="C8CFC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09030" y="1807250"/>
            <a:ext cx="595313" cy="1013817"/>
          </a:xfrm>
          <a:prstGeom prst="roundRect">
            <a:avLst>
              <a:gd name="adj" fmla="val 7430"/>
            </a:avLst>
          </a:prstGeom>
          <a:solidFill>
            <a:srgbClr val="E2E9E8"/>
          </a:solidFill>
          <a:ln/>
        </p:spPr>
      </p:sp>
      <p:sp>
        <p:nvSpPr>
          <p:cNvPr id="6" name="Text 4"/>
          <p:cNvSpPr/>
          <p:nvPr/>
        </p:nvSpPr>
        <p:spPr>
          <a:xfrm>
            <a:off x="991195" y="2174558"/>
            <a:ext cx="223242" cy="2790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1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1515904" y="1956078"/>
            <a:ext cx="2622113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Konstrukcionistički princip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515904" y="2255520"/>
            <a:ext cx="12156638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Znanje, odnosi i nastajanje su uzajamno povezani. Akcije koje osoba preduzima stvaraju njenu realnost. </a:t>
            </a:r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 praksi:</a:t>
            </a:r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pitanja koja postavljamo u organizaciji nisu neutralna — ona usmeravaju pažnju i time oblikuju budućnost.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793790" y="2947868"/>
            <a:ext cx="13042821" cy="1044297"/>
          </a:xfrm>
          <a:prstGeom prst="roundRect">
            <a:avLst>
              <a:gd name="adj" fmla="val 5987"/>
            </a:avLst>
          </a:prstGeom>
          <a:solidFill>
            <a:srgbClr val="FFFFFF"/>
          </a:solidFill>
          <a:ln w="15240">
            <a:solidFill>
              <a:srgbClr val="C8CFC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09030" y="2963108"/>
            <a:ext cx="595313" cy="1013817"/>
          </a:xfrm>
          <a:prstGeom prst="roundRect">
            <a:avLst>
              <a:gd name="adj" fmla="val 7430"/>
            </a:avLst>
          </a:prstGeom>
          <a:solidFill>
            <a:srgbClr val="E2E9E8"/>
          </a:solidFill>
          <a:ln/>
        </p:spPr>
      </p:sp>
      <p:sp>
        <p:nvSpPr>
          <p:cNvPr id="11" name="Text 9"/>
          <p:cNvSpPr/>
          <p:nvPr/>
        </p:nvSpPr>
        <p:spPr>
          <a:xfrm>
            <a:off x="991195" y="3330416"/>
            <a:ext cx="223242" cy="2790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</a:t>
            </a:r>
            <a:endParaRPr lang="en-US" sz="1750" dirty="0"/>
          </a:p>
        </p:txBody>
      </p:sp>
      <p:sp>
        <p:nvSpPr>
          <p:cNvPr id="12" name="Text 10"/>
          <p:cNvSpPr/>
          <p:nvPr/>
        </p:nvSpPr>
        <p:spPr>
          <a:xfrm>
            <a:off x="1515904" y="3111937"/>
            <a:ext cx="1860590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Pozitivni princip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1515904" y="3411379"/>
            <a:ext cx="12156638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Da bi do trajne i održive promene došlo, potrebno je da se ožive pozitivne predstave i pozitivne emocije — nada, oduševljenje, inspiracija, radost, briga za drugog. </a:t>
            </a:r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 praksi:</a:t>
            </a:r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AI intervencija počinje traženjem pozitivnih primera, ne katalogom problema.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93790" y="4103727"/>
            <a:ext cx="13042821" cy="1044297"/>
          </a:xfrm>
          <a:prstGeom prst="roundRect">
            <a:avLst>
              <a:gd name="adj" fmla="val 5987"/>
            </a:avLst>
          </a:prstGeom>
          <a:solidFill>
            <a:srgbClr val="FFFFFF"/>
          </a:solidFill>
          <a:ln w="15240">
            <a:solidFill>
              <a:srgbClr val="C8CFC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09030" y="4118967"/>
            <a:ext cx="595313" cy="1013817"/>
          </a:xfrm>
          <a:prstGeom prst="roundRect">
            <a:avLst>
              <a:gd name="adj" fmla="val 7430"/>
            </a:avLst>
          </a:prstGeom>
          <a:solidFill>
            <a:srgbClr val="E2E9E8"/>
          </a:solidFill>
          <a:ln/>
        </p:spPr>
      </p:sp>
      <p:sp>
        <p:nvSpPr>
          <p:cNvPr id="16" name="Text 14"/>
          <p:cNvSpPr/>
          <p:nvPr/>
        </p:nvSpPr>
        <p:spPr>
          <a:xfrm>
            <a:off x="991195" y="4486275"/>
            <a:ext cx="223242" cy="2790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3</a:t>
            </a:r>
            <a:endParaRPr lang="en-US" sz="1750" dirty="0"/>
          </a:p>
        </p:txBody>
      </p:sp>
      <p:sp>
        <p:nvSpPr>
          <p:cNvPr id="17" name="Text 15"/>
          <p:cNvSpPr/>
          <p:nvPr/>
        </p:nvSpPr>
        <p:spPr>
          <a:xfrm>
            <a:off x="1515904" y="4267795"/>
            <a:ext cx="1957626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Princip simultanosti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1515904" y="4567238"/>
            <a:ext cx="12156638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Istraživanje i promena se dešavaju istovremeno — samo istraživanje je vrsta intervencije. </a:t>
            </a:r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 praksi:</a:t>
            </a:r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prvi razgovor sa ljudima u organizaciji nije samo „prikupljanje podataka" — on je već početak promene.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793790" y="5259586"/>
            <a:ext cx="13042821" cy="1044297"/>
          </a:xfrm>
          <a:prstGeom prst="roundRect">
            <a:avLst>
              <a:gd name="adj" fmla="val 5987"/>
            </a:avLst>
          </a:prstGeom>
          <a:solidFill>
            <a:srgbClr val="FFFFFF"/>
          </a:solidFill>
          <a:ln w="15240">
            <a:solidFill>
              <a:srgbClr val="C8CFC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09030" y="5274826"/>
            <a:ext cx="595313" cy="1013817"/>
          </a:xfrm>
          <a:prstGeom prst="roundRect">
            <a:avLst>
              <a:gd name="adj" fmla="val 7430"/>
            </a:avLst>
          </a:prstGeom>
          <a:solidFill>
            <a:srgbClr val="E2E9E8"/>
          </a:solidFill>
          <a:ln/>
        </p:spPr>
      </p:sp>
      <p:sp>
        <p:nvSpPr>
          <p:cNvPr id="21" name="Text 19"/>
          <p:cNvSpPr/>
          <p:nvPr/>
        </p:nvSpPr>
        <p:spPr>
          <a:xfrm>
            <a:off x="991195" y="5642134"/>
            <a:ext cx="223242" cy="2790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4</a:t>
            </a:r>
            <a:endParaRPr lang="en-US" sz="1750" dirty="0"/>
          </a:p>
        </p:txBody>
      </p:sp>
      <p:sp>
        <p:nvSpPr>
          <p:cNvPr id="22" name="Text 20"/>
          <p:cNvSpPr/>
          <p:nvPr/>
        </p:nvSpPr>
        <p:spPr>
          <a:xfrm>
            <a:off x="1515904" y="5423654"/>
            <a:ext cx="1860590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Poetski princip</a:t>
            </a:r>
            <a:endParaRPr lang="en-US" sz="1450" dirty="0"/>
          </a:p>
        </p:txBody>
      </p:sp>
      <p:sp>
        <p:nvSpPr>
          <p:cNvPr id="23" name="Text 21"/>
          <p:cNvSpPr/>
          <p:nvPr/>
        </p:nvSpPr>
        <p:spPr>
          <a:xfrm>
            <a:off x="1515904" y="5723096"/>
            <a:ext cx="12156638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Životne priče se mogu ponovo napisati i reinterpretirati, i postoji onoliko tumačenja koliko i potencijalnih interpretacija pesme. </a:t>
            </a:r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 praksi:</a:t>
            </a:r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organizacije imaju mnogo priča o sebi, i izbor kojih priča ćemo istaći oblikuje identitet organizacije.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793790" y="6415445"/>
            <a:ext cx="13042821" cy="1044297"/>
          </a:xfrm>
          <a:prstGeom prst="roundRect">
            <a:avLst>
              <a:gd name="adj" fmla="val 5987"/>
            </a:avLst>
          </a:prstGeom>
          <a:solidFill>
            <a:srgbClr val="FFFFFF"/>
          </a:solidFill>
          <a:ln w="15240">
            <a:solidFill>
              <a:srgbClr val="C8CFC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09030" y="6430685"/>
            <a:ext cx="595313" cy="1013817"/>
          </a:xfrm>
          <a:prstGeom prst="roundRect">
            <a:avLst>
              <a:gd name="adj" fmla="val 7430"/>
            </a:avLst>
          </a:prstGeom>
          <a:solidFill>
            <a:srgbClr val="E2E9E8"/>
          </a:solidFill>
          <a:ln/>
        </p:spPr>
      </p:sp>
      <p:sp>
        <p:nvSpPr>
          <p:cNvPr id="26" name="Text 24"/>
          <p:cNvSpPr/>
          <p:nvPr/>
        </p:nvSpPr>
        <p:spPr>
          <a:xfrm>
            <a:off x="991195" y="6797993"/>
            <a:ext cx="223242" cy="2790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5</a:t>
            </a:r>
            <a:endParaRPr lang="en-US" sz="1750" dirty="0"/>
          </a:p>
        </p:txBody>
      </p:sp>
      <p:sp>
        <p:nvSpPr>
          <p:cNvPr id="27" name="Text 25"/>
          <p:cNvSpPr/>
          <p:nvPr/>
        </p:nvSpPr>
        <p:spPr>
          <a:xfrm>
            <a:off x="1515904" y="6579513"/>
            <a:ext cx="2016919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Anticipatorni princip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1515904" y="6878955"/>
            <a:ext cx="12156638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Pozitivne predstave o budućnosti vode ka pozitivnim akcijama. Redefinisanje anticipatornih stvarnosti i pozitivno usmerenje pravca je najvažniji aspekt uvažavajućeg istraživanja. </a:t>
            </a:r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 praksi:</a:t>
            </a:r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vizija budućnosti nije samo plan — ona je pokretačka sila koja usmerava ponašanje u sadašnjosti.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92706"/>
            <a:ext cx="11512748" cy="5891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7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4D model: četiri faze uvažavajućeg istraživanja</a:t>
            </a:r>
            <a:endParaRPr lang="en-US" sz="3700" dirty="0"/>
          </a:p>
        </p:txBody>
      </p:sp>
      <p:sp>
        <p:nvSpPr>
          <p:cNvPr id="3" name="Text 1"/>
          <p:cNvSpPr/>
          <p:nvPr/>
        </p:nvSpPr>
        <p:spPr>
          <a:xfrm>
            <a:off x="793790" y="1639967"/>
            <a:ext cx="13042821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Najpoznatiji praktični okvir za primenu AI je 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4D model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, koji opisuje četiri faze procesa promene. Neki autori dodaju i petu, pripremnu fazu — 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Define (definisanje)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— u kojoj se bira afirmativna tema istraživanja. Afirmativna tema formuliše se pozitivno: ne „kako da smanjimo fluktuaciju" nego „šta čini da ljudi žele da ostanu u našoj organizaciji".</a:t>
            </a:r>
            <a:endParaRPr lang="en-US" sz="145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3790" y="2724031"/>
            <a:ext cx="6521410" cy="75414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82266" y="3657243"/>
            <a:ext cx="2869049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Discovery — Otkrivanje</a:t>
            </a:r>
            <a:endParaRPr lang="en-US" sz="1850" dirty="0"/>
          </a:p>
        </p:txBody>
      </p:sp>
      <p:sp>
        <p:nvSpPr>
          <p:cNvPr id="6" name="Text 3"/>
          <p:cNvSpPr/>
          <p:nvPr/>
        </p:nvSpPr>
        <p:spPr>
          <a:xfrm>
            <a:off x="982266" y="4059317"/>
            <a:ext cx="6144458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Učesnici intervjuišu jedni druge o trenucima kada je organizacija bila na svom najboljem. Identifikuju se ključne teme. </a:t>
            </a:r>
            <a:pPr algn="l" indent="0" marL="0">
              <a:lnSpc>
                <a:spcPts val="2300"/>
              </a:lnSpc>
              <a:buNone/>
            </a:pPr>
            <a:r>
              <a:rPr lang="en-US" sz="1450" i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„Opišite trenutak kada ste doživeli ovu organizaciju kao zaista živu, efektivnu i energičnu."</a:t>
            </a:r>
            <a:endParaRPr lang="en-US" sz="145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724031"/>
            <a:ext cx="6521410" cy="75414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503676" y="3657243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Dream — Vizija</a:t>
            </a:r>
            <a:endParaRPr lang="en-US" sz="1850" dirty="0"/>
          </a:p>
        </p:txBody>
      </p:sp>
      <p:sp>
        <p:nvSpPr>
          <p:cNvPr id="9" name="Text 5"/>
          <p:cNvSpPr/>
          <p:nvPr/>
        </p:nvSpPr>
        <p:spPr>
          <a:xfrm>
            <a:off x="7503676" y="4059317"/>
            <a:ext cx="6144458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 osnovu otkrivenog, učesnici kolektivno zamišljaju kako bi organizacija izgledala kada bi te snage bile pojačane. Kolektivna vizualizacija željene budućnosti i identifikovanje kritičnih procesa.</a:t>
            </a:r>
            <a:endParaRPr lang="en-US" sz="145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5130403"/>
            <a:ext cx="6521410" cy="754142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82266" y="6063615"/>
            <a:ext cx="2702719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Design — Dizajniranje</a:t>
            </a:r>
            <a:endParaRPr lang="en-US" sz="1850" dirty="0"/>
          </a:p>
        </p:txBody>
      </p:sp>
      <p:sp>
        <p:nvSpPr>
          <p:cNvPr id="12" name="Text 7"/>
          <p:cNvSpPr/>
          <p:nvPr/>
        </p:nvSpPr>
        <p:spPr>
          <a:xfrm>
            <a:off x="982266" y="6465689"/>
            <a:ext cx="6144458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Osmišljavanje načina na koje će se kreirati željena budućnost. Učesnici pišu „provokativne predloge" — iskaze koji opisuju idealnu organizaciju kao da već postoji.</a:t>
            </a:r>
            <a:endParaRPr lang="en-US" sz="14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0" y="5130403"/>
            <a:ext cx="6521410" cy="754142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503676" y="6063615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Destiny — Sudbina</a:t>
            </a:r>
            <a:endParaRPr lang="en-US" sz="1850" dirty="0"/>
          </a:p>
        </p:txBody>
      </p:sp>
      <p:sp>
        <p:nvSpPr>
          <p:cNvPr id="15" name="Text 9"/>
          <p:cNvSpPr/>
          <p:nvPr/>
        </p:nvSpPr>
        <p:spPr>
          <a:xfrm>
            <a:off x="7503676" y="6465689"/>
            <a:ext cx="6144458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Sprovođenje planova i učenje iz prakse. Umesto rigidnog projektnog plana, podržava samoorganizujuće procese u kojima ljudi sami preuzimaju inicijativu za akcije koje su dizajnirali.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194078"/>
            <a:ext cx="11208782" cy="5891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7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Spotify kroz prizmu AI: kontrafaktička analiza</a:t>
            </a:r>
            <a:endParaRPr lang="en-US" sz="3700" dirty="0"/>
          </a:p>
        </p:txBody>
      </p:sp>
      <p:sp>
        <p:nvSpPr>
          <p:cNvPr id="3" name="Text 1"/>
          <p:cNvSpPr/>
          <p:nvPr/>
        </p:nvSpPr>
        <p:spPr>
          <a:xfrm>
            <a:off x="793790" y="2141339"/>
            <a:ext cx="13042821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Znamo kako je Spotify zapravo vodio transformaciju 2023–2024: Daniel Ek je doneo odluku odozgo nadole, otpustio 1.500 zaposlenih u decembru 2023., fokusirao se na efikasnost i profitabilnost. Rezultati su bili impresivni — 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prvi godišnji profit u istoriji kompanije u 2024.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Ali šta ako bi Spotify koristio uvažavajuće istraživanje kao pristup promeni?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770930" y="3202543"/>
            <a:ext cx="45720" cy="2213015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5" name="Text 3"/>
          <p:cNvSpPr/>
          <p:nvPr/>
        </p:nvSpPr>
        <p:spPr>
          <a:xfrm>
            <a:off x="1027986" y="3225403"/>
            <a:ext cx="3353514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Define — Afirmativna tema</a:t>
            </a:r>
            <a:endParaRPr lang="en-US" sz="1850" dirty="0"/>
          </a:p>
        </p:txBody>
      </p:sp>
      <p:sp>
        <p:nvSpPr>
          <p:cNvPr id="6" name="Text 4"/>
          <p:cNvSpPr/>
          <p:nvPr/>
        </p:nvSpPr>
        <p:spPr>
          <a:xfrm>
            <a:off x="1027986" y="3627477"/>
            <a:ext cx="3964186" cy="11768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Umesto „kako da smanjimo troškove" → 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„Šta čini Spotify kompanijom koja stvara izuzetne audio doživljaje sa minimalnim trenjem?"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Fokus se prebacuje sa deficita na snagu.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193149" y="3202543"/>
            <a:ext cx="45720" cy="2213015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8" name="Text 6"/>
          <p:cNvSpPr/>
          <p:nvPr/>
        </p:nvSpPr>
        <p:spPr>
          <a:xfrm>
            <a:off x="5450205" y="3225403"/>
            <a:ext cx="2869049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Discovery — Otkrivanje</a:t>
            </a:r>
            <a:endParaRPr lang="en-US" sz="1850" dirty="0"/>
          </a:p>
        </p:txBody>
      </p:sp>
      <p:sp>
        <p:nvSpPr>
          <p:cNvPr id="9" name="Text 7"/>
          <p:cNvSpPr/>
          <p:nvPr/>
        </p:nvSpPr>
        <p:spPr>
          <a:xfrm>
            <a:off x="5450205" y="3627477"/>
            <a:ext cx="3964186" cy="1765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Zaposleni bi intervjuisali jedni druge: </a:t>
            </a:r>
            <a:pPr algn="l" indent="0" marL="0">
              <a:lnSpc>
                <a:spcPts val="2300"/>
              </a:lnSpc>
              <a:buNone/>
            </a:pPr>
            <a:r>
              <a:rPr lang="en-US" sz="1450" i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„Kada ste doživeli da vaš tim isporučuje nešto izuzetno korisnicima uz minimum koordinacionih troškova?"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Verovatno bi se pojavile priče o malim, fokusiranim timovima koji su napravili Discover Weekly ili Wrapped.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9615368" y="3202543"/>
            <a:ext cx="45720" cy="2213015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11" name="Text 9"/>
          <p:cNvSpPr/>
          <p:nvPr/>
        </p:nvSpPr>
        <p:spPr>
          <a:xfrm>
            <a:off x="9872424" y="3225403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Dream — Vizija</a:t>
            </a:r>
            <a:endParaRPr lang="en-US" sz="1850" dirty="0"/>
          </a:p>
        </p:txBody>
      </p:sp>
      <p:sp>
        <p:nvSpPr>
          <p:cNvPr id="12" name="Text 10"/>
          <p:cNvSpPr/>
          <p:nvPr/>
        </p:nvSpPr>
        <p:spPr>
          <a:xfrm>
            <a:off x="9872424" y="3627477"/>
            <a:ext cx="3964186" cy="1765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Zaposleni bi kolektivno zamislili: kako bi izgledao Spotify u kojem svaki tim funkcioniše kao onaj 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najbolji tim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iz vaše priče? Vizija ne bi bila „manja i jeftinija kompanija" nego „kompanija u kojoj svaki tim ima jasnu misiju, minimum birokratije i direktan uticaj na korisničko iskustvo".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770930" y="5727978"/>
            <a:ext cx="45720" cy="1330404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14" name="Text 12"/>
          <p:cNvSpPr/>
          <p:nvPr/>
        </p:nvSpPr>
        <p:spPr>
          <a:xfrm>
            <a:off x="1027986" y="5750838"/>
            <a:ext cx="2702719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Design — Dizajniranje</a:t>
            </a:r>
            <a:endParaRPr lang="en-US" sz="1850" dirty="0"/>
          </a:p>
        </p:txBody>
      </p:sp>
      <p:sp>
        <p:nvSpPr>
          <p:cNvPr id="15" name="Text 13"/>
          <p:cNvSpPr/>
          <p:nvPr/>
        </p:nvSpPr>
        <p:spPr>
          <a:xfrm>
            <a:off x="1027986" y="6152912"/>
            <a:ext cx="6175296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Timovi bi pisali provokativne predloge: </a:t>
            </a:r>
            <a:pPr algn="l" indent="0" marL="0">
              <a:lnSpc>
                <a:spcPts val="2300"/>
              </a:lnSpc>
              <a:buNone/>
            </a:pPr>
            <a:r>
              <a:rPr lang="en-US" sz="1450" i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„Spotify je organizacija u kojoj nijedan tim nema više od jednog nivoa koordinacije između sebe i korisnika."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Organizacione promene bi proizlazile iz vizije snage, ne iz rezanja.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7404259" y="5727978"/>
            <a:ext cx="45720" cy="1330404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17" name="Text 15"/>
          <p:cNvSpPr/>
          <p:nvPr/>
        </p:nvSpPr>
        <p:spPr>
          <a:xfrm>
            <a:off x="7661315" y="5750838"/>
            <a:ext cx="3250287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Destiny — Implementacija</a:t>
            </a:r>
            <a:endParaRPr lang="en-US" sz="1850" dirty="0"/>
          </a:p>
        </p:txBody>
      </p:sp>
      <p:sp>
        <p:nvSpPr>
          <p:cNvPr id="18" name="Text 16"/>
          <p:cNvSpPr/>
          <p:nvPr/>
        </p:nvSpPr>
        <p:spPr>
          <a:xfrm>
            <a:off x="7661315" y="6152912"/>
            <a:ext cx="6175296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Umesto jednog velikog restrukturiranja, timovi bi sami počeli da implementiraju promene koje su dizajnirali — na osnovu sopstvenog uvida, ne na osnovu direktivnog pisma CEO-a.</a:t>
            </a:r>
            <a:endParaRPr lang="en-US" sz="14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04029"/>
            <a:ext cx="6992660" cy="4961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1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Kada AI funkcioniše — a kada ne?</a:t>
            </a:r>
            <a:endParaRPr lang="en-US" sz="3100" dirty="0"/>
          </a:p>
        </p:txBody>
      </p:sp>
      <p:sp>
        <p:nvSpPr>
          <p:cNvPr id="3" name="Text 1"/>
          <p:cNvSpPr/>
          <p:nvPr/>
        </p:nvSpPr>
        <p:spPr>
          <a:xfrm>
            <a:off x="793790" y="1554123"/>
            <a:ext cx="13042821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Bushe i Kassam (2005) su analizirali 20 objavljenih slučajeva primene AI. Svi su pratili 4D model i poštovali pet principa. Ali </a:t>
            </a:r>
            <a:pPr algn="l" indent="0" marL="0">
              <a:lnSpc>
                <a:spcPts val="1800"/>
              </a:lnSpc>
              <a:buNone/>
            </a:pPr>
            <a:r>
              <a:rPr lang="en-US" sz="12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samo 7 od 20 (35%)</a:t>
            </a:r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je pokazalo transformacione ishode.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3038237" y="2957513"/>
            <a:ext cx="1952863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100"/>
              </a:lnSpc>
              <a:buNone/>
            </a:pPr>
            <a:r>
              <a:rPr lang="en-US" sz="31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35%</a:t>
            </a:r>
            <a:endParaRPr lang="en-US" sz="31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3924" y="1965246"/>
            <a:ext cx="2381607" cy="238160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828330" y="4513421"/>
            <a:ext cx="2372797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Transformacioni ishodi</a:t>
            </a:r>
            <a:endParaRPr lang="en-US" sz="1550" dirty="0"/>
          </a:p>
        </p:txBody>
      </p:sp>
      <p:sp>
        <p:nvSpPr>
          <p:cNvPr id="7" name="Text 4"/>
          <p:cNvSpPr/>
          <p:nvPr/>
        </p:nvSpPr>
        <p:spPr>
          <a:xfrm>
            <a:off x="793790" y="4837628"/>
            <a:ext cx="644199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Samo 7 od 20 analiziranih slučajeva pokazalo je transformacione rezultate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9639062" y="2957513"/>
            <a:ext cx="1952863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100"/>
              </a:lnSpc>
              <a:buNone/>
            </a:pPr>
            <a:r>
              <a:rPr lang="en-US" sz="31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65%</a:t>
            </a:r>
            <a:endParaRPr lang="en-US" sz="31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749" y="1965246"/>
            <a:ext cx="2381607" cy="2381607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623227" y="4513421"/>
            <a:ext cx="1984653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Bez transformacije</a:t>
            </a:r>
            <a:endParaRPr lang="en-US" sz="1550" dirty="0"/>
          </a:p>
        </p:txBody>
      </p:sp>
      <p:sp>
        <p:nvSpPr>
          <p:cNvPr id="11" name="Text 7"/>
          <p:cNvSpPr/>
          <p:nvPr/>
        </p:nvSpPr>
        <p:spPr>
          <a:xfrm>
            <a:off x="7394496" y="4837628"/>
            <a:ext cx="644211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Većina slučajeva nije dostigla transformacioni nivo uprkos praćenju modela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679490" y="5209103"/>
            <a:ext cx="6556415" cy="2216348"/>
          </a:xfrm>
          <a:prstGeom prst="roundRect">
            <a:avLst>
              <a:gd name="adj" fmla="val 5158"/>
            </a:avLst>
          </a:prstGeom>
          <a:solidFill>
            <a:srgbClr val="769993"/>
          </a:solidFill>
          <a:ln/>
        </p:spPr>
      </p:sp>
      <p:sp>
        <p:nvSpPr>
          <p:cNvPr id="13" name="Text 9"/>
          <p:cNvSpPr/>
          <p:nvPr/>
        </p:nvSpPr>
        <p:spPr>
          <a:xfrm>
            <a:off x="838200" y="5336024"/>
            <a:ext cx="2835593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Dva ključna faktora uspeha</a:t>
            </a:r>
            <a:endParaRPr lang="en-US" sz="1550" dirty="0"/>
          </a:p>
        </p:txBody>
      </p:sp>
      <p:sp>
        <p:nvSpPr>
          <p:cNvPr id="14" name="Text 10"/>
          <p:cNvSpPr/>
          <p:nvPr/>
        </p:nvSpPr>
        <p:spPr>
          <a:xfrm>
            <a:off x="838200" y="5710952"/>
            <a:ext cx="6238994" cy="1187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800"/>
              </a:lnSpc>
              <a:buSzPct val="100000"/>
              <a:buFont typeface="+mj-lt"/>
              <a:buAutoNum type="arabicPeriod" startAt="1"/>
            </a:pPr>
            <a:r>
              <a:rPr lang="en-US" sz="12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Fokus na promenu načina razmišljanja</a:t>
            </a:r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— AI nije menjao šta ljudi rade, nego kako razmišljaju o svom radu. Kada se promeni mentalni model, ponašanje se menja samo od sebe.</a:t>
            </a:r>
            <a:endParaRPr lang="en-US" sz="1250" dirty="0"/>
          </a:p>
          <a:p>
            <a:pPr algn="l" marL="342900" indent="-342900">
              <a:lnSpc>
                <a:spcPts val="1800"/>
              </a:lnSpc>
              <a:buSzPct val="100000"/>
              <a:buFont typeface="+mj-lt"/>
              <a:buAutoNum type="arabicPeriod" startAt="2"/>
            </a:pPr>
            <a:r>
              <a:rPr lang="en-US" sz="12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Podrška samoorganizujućim procesima</a:t>
            </a:r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— Ljudi nisu čekali dozvolu, sami su počeli da deluju na osnovu novih ideja koje su se pojavile tokom procesa.</a:t>
            </a:r>
            <a:endParaRPr lang="en-US" sz="1250" dirty="0"/>
          </a:p>
        </p:txBody>
      </p:sp>
      <p:sp>
        <p:nvSpPr>
          <p:cNvPr id="15" name="Text 11"/>
          <p:cNvSpPr/>
          <p:nvPr/>
        </p:nvSpPr>
        <p:spPr>
          <a:xfrm>
            <a:off x="7516416" y="5336024"/>
            <a:ext cx="3832741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55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Kada AI može biti kontraproduktivan</a:t>
            </a:r>
            <a:endParaRPr lang="en-US" sz="1550" dirty="0"/>
          </a:p>
        </p:txBody>
      </p:sp>
      <p:sp>
        <p:nvSpPr>
          <p:cNvPr id="16" name="Text 12"/>
          <p:cNvSpPr/>
          <p:nvPr/>
        </p:nvSpPr>
        <p:spPr>
          <a:xfrm>
            <a:off x="7516416" y="5710952"/>
            <a:ext cx="632781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Ako u organizaciji postoji ozbiljan problem — maltretiranje, korupcija, diskriminacija — insistiranje na „pozitivnom" može delovati kao poricanje ili gaslighting.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7516416" y="6282452"/>
            <a:ext cx="632781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Bushe naglašava: </a:t>
            </a:r>
            <a:pPr algn="l" indent="0" marL="0">
              <a:lnSpc>
                <a:spcPts val="1800"/>
              </a:lnSpc>
              <a:buNone/>
            </a:pPr>
            <a:r>
              <a:rPr lang="en-US" sz="12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AI ne znači izbegavanje problema</a:t>
            </a:r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, nego prilaženje problemima kroz generativna pitanja umesto deficijentnih.</a:t>
            </a:r>
            <a:endParaRPr lang="en-US" sz="1250" dirty="0"/>
          </a:p>
        </p:txBody>
      </p:sp>
      <p:sp>
        <p:nvSpPr>
          <p:cNvPr id="18" name="Text 14"/>
          <p:cNvSpPr/>
          <p:nvPr/>
        </p:nvSpPr>
        <p:spPr>
          <a:xfrm>
            <a:off x="7516416" y="6853952"/>
            <a:ext cx="632781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Pozitivni afekt je prijatan ali prolazi brzo. Ono što pokreće trajnu promenu je </a:t>
            </a:r>
            <a:pPr algn="l" indent="0" marL="0">
              <a:lnSpc>
                <a:spcPts val="1800"/>
              </a:lnSpc>
              <a:buNone/>
            </a:pPr>
            <a:r>
              <a:rPr lang="en-US" sz="12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generativnost</a:t>
            </a:r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— stvaranje novih ideja i slika koje otvaraju mogućnosti koje ranije nisu bile vidljive.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545783"/>
            <a:ext cx="9186505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AI vs. Koter: dva modela, dve logike</a:t>
            </a:r>
            <a:endParaRPr lang="en-US" sz="3900" dirty="0"/>
          </a:p>
        </p:txBody>
      </p:sp>
      <p:sp>
        <p:nvSpPr>
          <p:cNvPr id="3" name="Text 1"/>
          <p:cNvSpPr/>
          <p:nvPr/>
        </p:nvSpPr>
        <p:spPr>
          <a:xfrm>
            <a:off x="793790" y="1562695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AI i Koterov model nisu suprotstavljeni — oni polaze od različitih pretpostavki o tome šta pokreće promenu u organizacijama.</a:t>
            </a:r>
            <a:endParaRPr lang="en-US" sz="1550" dirty="0"/>
          </a:p>
        </p:txBody>
      </p:sp>
      <p:sp>
        <p:nvSpPr>
          <p:cNvPr id="4" name="Shape 2"/>
          <p:cNvSpPr/>
          <p:nvPr/>
        </p:nvSpPr>
        <p:spPr>
          <a:xfrm>
            <a:off x="793790" y="2103477"/>
            <a:ext cx="13042821" cy="3659148"/>
          </a:xfrm>
          <a:prstGeom prst="roundRect">
            <a:avLst>
              <a:gd name="adj" fmla="val 2278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01410" y="2111097"/>
            <a:ext cx="6513790" cy="3643908"/>
          </a:xfrm>
          <a:prstGeom prst="roundRect">
            <a:avLst>
              <a:gd name="adj" fmla="val 2288"/>
            </a:avLst>
          </a:prstGeom>
          <a:solidFill>
            <a:srgbClr val="E2E9E8"/>
          </a:solidFill>
          <a:ln/>
        </p:spPr>
      </p:sp>
      <p:sp>
        <p:nvSpPr>
          <p:cNvPr id="6" name="Text 4"/>
          <p:cNvSpPr/>
          <p:nvPr/>
        </p:nvSpPr>
        <p:spPr>
          <a:xfrm>
            <a:off x="999768" y="2309455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Koterov model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999768" y="2738676"/>
            <a:ext cx="6117074" cy="2182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Promena vođena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odozgo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Počinje od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urgentnosti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Zahteva jasnu viziju, vodeću koaliciju i sistematičnu implementaciju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Logika: identifikuj problem → planiraj rešenje → implementiraj → učvrsti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Efikasniji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kada je potrebna brza, odlučna promena sa jasnim smerom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7315200" y="2111097"/>
            <a:ext cx="6513790" cy="3643908"/>
          </a:xfrm>
          <a:prstGeom prst="rect">
            <a:avLst/>
          </a:prstGeom>
          <a:solidFill>
            <a:srgbClr val="E2E9E8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00" y="2111097"/>
            <a:ext cx="22860" cy="3643908"/>
          </a:xfrm>
          <a:prstGeom prst="roundRect">
            <a:avLst>
              <a:gd name="adj" fmla="val 364651"/>
            </a:avLst>
          </a:prstGeom>
          <a:solidFill>
            <a:srgbClr val="C8CFCE"/>
          </a:solidFill>
          <a:ln/>
        </p:spPr>
      </p:sp>
      <p:sp>
        <p:nvSpPr>
          <p:cNvPr id="10" name="Text 8"/>
          <p:cNvSpPr/>
          <p:nvPr/>
        </p:nvSpPr>
        <p:spPr>
          <a:xfrm>
            <a:off x="7513558" y="2309455"/>
            <a:ext cx="3164086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Uvažavajuće istraživanje</a:t>
            </a:r>
            <a:endParaRPr lang="en-US" sz="1950" dirty="0"/>
          </a:p>
        </p:txBody>
      </p:sp>
      <p:sp>
        <p:nvSpPr>
          <p:cNvPr id="11" name="Text 9"/>
          <p:cNvSpPr/>
          <p:nvPr/>
        </p:nvSpPr>
        <p:spPr>
          <a:xfrm>
            <a:off x="7513558" y="2738676"/>
            <a:ext cx="6117074" cy="2817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Promena vođena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iznutra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Počinje od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snaga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Zahteva široko učešće, generativna pitanja i samoorganizujuće procese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Logika: otkrij šta funkcioniše → zamisli više toga → dizajniraj kako → pusti ljude da deluju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Efikasniji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kada je potrebna kulturna promena i angažovanje velikog broja ljudi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793790" y="5985867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endParaRPr lang="en-US" sz="1550" dirty="0"/>
          </a:p>
        </p:txBody>
      </p:sp>
      <p:sp>
        <p:nvSpPr>
          <p:cNvPr id="13" name="Shape 11"/>
          <p:cNvSpPr/>
          <p:nvPr/>
        </p:nvSpPr>
        <p:spPr>
          <a:xfrm>
            <a:off x="793790" y="6526649"/>
            <a:ext cx="13042821" cy="1160740"/>
          </a:xfrm>
          <a:prstGeom prst="roundRect">
            <a:avLst>
              <a:gd name="adj" fmla="val 7182"/>
            </a:avLst>
          </a:prstGeom>
          <a:solidFill>
            <a:srgbClr val="D3DEDC"/>
          </a:solidFill>
          <a:ln/>
        </p:spPr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2148" y="6821924"/>
            <a:ext cx="248007" cy="198358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1438513" y="6774537"/>
            <a:ext cx="12199739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💭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Pitanje za razmišljanje: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Zamislite da ste OPR konsultant koji radi sa Spotify timom koji je „preživeo" otpuštanja u decembru 2023. Moral je nizak, preživeli osećaju mešavinu olakšanja i krivice. Kako biste primenili AI pristup da pomognete ovom timu da se oporavi i pronađe novi smisao?</a:t>
            </a:r>
            <a:endParaRPr lang="en-US" sz="15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18078"/>
            <a:ext cx="8930164" cy="5581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350"/>
              </a:lnSpc>
              <a:buNone/>
            </a:pPr>
            <a:r>
              <a:rPr lang="en-US" sz="35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Ograničenja uvažavajućeg istraživanja</a:t>
            </a:r>
            <a:endParaRPr lang="en-US" sz="3500" dirty="0"/>
          </a:p>
        </p:txBody>
      </p:sp>
      <p:sp>
        <p:nvSpPr>
          <p:cNvPr id="3" name="Text 1"/>
          <p:cNvSpPr/>
          <p:nvPr/>
        </p:nvSpPr>
        <p:spPr>
          <a:xfrm>
            <a:off x="793790" y="1697712"/>
            <a:ext cx="13042821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Kao i svaki model, AI ima svoja ograničenja.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793790" y="2150031"/>
            <a:ext cx="4240411" cy="2414588"/>
          </a:xfrm>
          <a:prstGeom prst="roundRect">
            <a:avLst>
              <a:gd name="adj" fmla="val 4544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0930" y="2150031"/>
            <a:ext cx="91440" cy="2414588"/>
          </a:xfrm>
          <a:prstGeom prst="roundRect">
            <a:avLst>
              <a:gd name="adj" fmla="val 82047"/>
            </a:avLst>
          </a:prstGeom>
          <a:solidFill>
            <a:srgbClr val="769993"/>
          </a:solidFill>
          <a:ln/>
        </p:spPr>
      </p:sp>
      <p:sp>
        <p:nvSpPr>
          <p:cNvPr id="6" name="Text 4"/>
          <p:cNvSpPr/>
          <p:nvPr/>
        </p:nvSpPr>
        <p:spPr>
          <a:xfrm>
            <a:off x="1063823" y="2351484"/>
            <a:ext cx="3768923" cy="557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Pozitivni fokus može delovati neautentično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1063823" y="3005852"/>
            <a:ext cx="3768923" cy="1357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Ako u organizaciji postoje ozbiljni problemi koje svi vide, insistiranje na „pričama o uspehu" može izazvati cinizam i nepoverenje. Bushe naglašava da AI ne znači ignorisanje problema — ali u praksi, neiskusni fasilitatori ponekad upravo to rade.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194935" y="2150031"/>
            <a:ext cx="4240411" cy="2414588"/>
          </a:xfrm>
          <a:prstGeom prst="roundRect">
            <a:avLst>
              <a:gd name="adj" fmla="val 4544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72075" y="2150031"/>
            <a:ext cx="91440" cy="2414588"/>
          </a:xfrm>
          <a:prstGeom prst="roundRect">
            <a:avLst>
              <a:gd name="adj" fmla="val 82047"/>
            </a:avLst>
          </a:prstGeom>
          <a:solidFill>
            <a:srgbClr val="769993"/>
          </a:solidFill>
          <a:ln/>
        </p:spPr>
      </p:sp>
      <p:sp>
        <p:nvSpPr>
          <p:cNvPr id="10" name="Text 8"/>
          <p:cNvSpPr/>
          <p:nvPr/>
        </p:nvSpPr>
        <p:spPr>
          <a:xfrm>
            <a:off x="5464969" y="2351484"/>
            <a:ext cx="3768923" cy="557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Samo 35% slučajeva pokazuje transformacione ishode</a:t>
            </a:r>
            <a:endParaRPr lang="en-US" sz="1750" dirty="0"/>
          </a:p>
        </p:txBody>
      </p:sp>
      <p:sp>
        <p:nvSpPr>
          <p:cNvPr id="11" name="Text 9"/>
          <p:cNvSpPr/>
          <p:nvPr/>
        </p:nvSpPr>
        <p:spPr>
          <a:xfrm>
            <a:off x="5464969" y="3005852"/>
            <a:ext cx="3768923" cy="1085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AI nije automatski uspešan — zahteva visoku veštinu fasilitacije, vreme i posvećenost učesnika. Organizacije koje očekuju brze rezultate mogu biti razočarane.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9596080" y="2150031"/>
            <a:ext cx="4240411" cy="2414588"/>
          </a:xfrm>
          <a:prstGeom prst="roundRect">
            <a:avLst>
              <a:gd name="adj" fmla="val 4544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573220" y="2150031"/>
            <a:ext cx="91440" cy="2414588"/>
          </a:xfrm>
          <a:prstGeom prst="roundRect">
            <a:avLst>
              <a:gd name="adj" fmla="val 82047"/>
            </a:avLst>
          </a:prstGeom>
          <a:solidFill>
            <a:srgbClr val="769993"/>
          </a:solidFill>
          <a:ln/>
        </p:spPr>
      </p:sp>
      <p:sp>
        <p:nvSpPr>
          <p:cNvPr id="14" name="Text 12"/>
          <p:cNvSpPr/>
          <p:nvPr/>
        </p:nvSpPr>
        <p:spPr>
          <a:xfrm>
            <a:off x="9866114" y="2351484"/>
            <a:ext cx="3768923" cy="557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AI zahteva kulturu u kojoj ljudi smeju da govore</a:t>
            </a:r>
            <a:endParaRPr lang="en-US" sz="1750" dirty="0"/>
          </a:p>
        </p:txBody>
      </p:sp>
      <p:sp>
        <p:nvSpPr>
          <p:cNvPr id="15" name="Text 13"/>
          <p:cNvSpPr/>
          <p:nvPr/>
        </p:nvSpPr>
        <p:spPr>
          <a:xfrm>
            <a:off x="9866114" y="3005852"/>
            <a:ext cx="3768923" cy="1357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 organizacijama sa visokom hijerarhijom i strahom od posledica, AI intervjui mogu da proizvedu socijalno poželjne odgovore umesto iskrenih priča. Ovo je posebno relevantno za kontekst u kojem radimo.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93790" y="4725353"/>
            <a:ext cx="4240411" cy="2686050"/>
          </a:xfrm>
          <a:prstGeom prst="roundRect">
            <a:avLst>
              <a:gd name="adj" fmla="val 4085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70930" y="4725353"/>
            <a:ext cx="91440" cy="2686050"/>
          </a:xfrm>
          <a:prstGeom prst="roundRect">
            <a:avLst>
              <a:gd name="adj" fmla="val 82047"/>
            </a:avLst>
          </a:prstGeom>
          <a:solidFill>
            <a:srgbClr val="769993"/>
          </a:solidFill>
          <a:ln/>
        </p:spPr>
      </p:sp>
      <p:sp>
        <p:nvSpPr>
          <p:cNvPr id="18" name="Text 16"/>
          <p:cNvSpPr/>
          <p:nvPr/>
        </p:nvSpPr>
        <p:spPr>
          <a:xfrm>
            <a:off x="1063823" y="4926806"/>
            <a:ext cx="3768923" cy="557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Vremenski okvir može biti problem</a:t>
            </a:r>
            <a:endParaRPr lang="en-US" sz="1750" dirty="0"/>
          </a:p>
        </p:txBody>
      </p:sp>
      <p:sp>
        <p:nvSpPr>
          <p:cNvPr id="19" name="Text 17"/>
          <p:cNvSpPr/>
          <p:nvPr/>
        </p:nvSpPr>
        <p:spPr>
          <a:xfrm>
            <a:off x="1063823" y="5581174"/>
            <a:ext cx="3768923" cy="1628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AI proces — naročito ako uključuje cele organizacije kroz summit format — zahteva vreme koje organizacije u krizi možda nemaju. Spotify 2023. verovatno nije imao luksuz da organizuje višednevne AI summite sa 10.000 zaposlenih dok su investitori tražili profit.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194935" y="4725353"/>
            <a:ext cx="4240411" cy="2686050"/>
          </a:xfrm>
          <a:prstGeom prst="roundRect">
            <a:avLst>
              <a:gd name="adj" fmla="val 4085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172075" y="4725353"/>
            <a:ext cx="91440" cy="2686050"/>
          </a:xfrm>
          <a:prstGeom prst="roundRect">
            <a:avLst>
              <a:gd name="adj" fmla="val 82047"/>
            </a:avLst>
          </a:prstGeom>
          <a:solidFill>
            <a:srgbClr val="769993"/>
          </a:solidFill>
          <a:ln/>
        </p:spPr>
      </p:sp>
      <p:sp>
        <p:nvSpPr>
          <p:cNvPr id="22" name="Text 20"/>
          <p:cNvSpPr/>
          <p:nvPr/>
        </p:nvSpPr>
        <p:spPr>
          <a:xfrm>
            <a:off x="5464969" y="4926806"/>
            <a:ext cx="3768923" cy="557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Odnos prema moći ostaje nedovoljno artikulisan</a:t>
            </a:r>
            <a:endParaRPr lang="en-US" sz="1750" dirty="0"/>
          </a:p>
        </p:txBody>
      </p:sp>
      <p:sp>
        <p:nvSpPr>
          <p:cNvPr id="23" name="Text 21"/>
          <p:cNvSpPr/>
          <p:nvPr/>
        </p:nvSpPr>
        <p:spPr>
          <a:xfrm>
            <a:off x="5464969" y="5581174"/>
            <a:ext cx="3768923" cy="1628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AI pretpostavlja da će ljudi, kada im se da prostor da zamisle bolju budućnost, zaista moći da deluju na te vizije. Ali u mnogim organizacijama, moć odlučivanja je koncentrisana, i participativni procesi mogu stvoriti očekivanja koja rukovodstvo nema nameru da ispuni.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2026-03-30T20:54:34Z</dcterms:created>
  <dcterms:modified xsi:type="dcterms:W3CDTF">2026-03-30T20:54:34Z</dcterms:modified>
</cp:coreProperties>
</file>