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89" r:id="rId4"/>
    <p:sldId id="259" r:id="rId5"/>
    <p:sldId id="345" r:id="rId6"/>
    <p:sldId id="346" r:id="rId7"/>
    <p:sldId id="372" r:id="rId8"/>
    <p:sldId id="392" r:id="rId9"/>
    <p:sldId id="338" r:id="rId10"/>
    <p:sldId id="373" r:id="rId11"/>
    <p:sldId id="265" r:id="rId12"/>
    <p:sldId id="267" r:id="rId13"/>
    <p:sldId id="266" r:id="rId14"/>
    <p:sldId id="268" r:id="rId15"/>
    <p:sldId id="269" r:id="rId16"/>
    <p:sldId id="272" r:id="rId17"/>
    <p:sldId id="374" r:id="rId18"/>
    <p:sldId id="375" r:id="rId19"/>
    <p:sldId id="276" r:id="rId20"/>
    <p:sldId id="388" r:id="rId21"/>
    <p:sldId id="277" r:id="rId22"/>
    <p:sldId id="279" r:id="rId23"/>
    <p:sldId id="281" r:id="rId24"/>
    <p:sldId id="282" r:id="rId25"/>
    <p:sldId id="376" r:id="rId26"/>
    <p:sldId id="283" r:id="rId27"/>
    <p:sldId id="377" r:id="rId28"/>
    <p:sldId id="378" r:id="rId29"/>
    <p:sldId id="287" r:id="rId30"/>
    <p:sldId id="379" r:id="rId31"/>
    <p:sldId id="286" r:id="rId32"/>
    <p:sldId id="380" r:id="rId33"/>
    <p:sldId id="293" r:id="rId34"/>
    <p:sldId id="295" r:id="rId35"/>
    <p:sldId id="382" r:id="rId36"/>
    <p:sldId id="383" r:id="rId37"/>
    <p:sldId id="296" r:id="rId38"/>
    <p:sldId id="297" r:id="rId39"/>
    <p:sldId id="300" r:id="rId40"/>
    <p:sldId id="385" r:id="rId41"/>
    <p:sldId id="386" r:id="rId42"/>
    <p:sldId id="307" r:id="rId43"/>
    <p:sldId id="308" r:id="rId44"/>
    <p:sldId id="387" r:id="rId45"/>
    <p:sldId id="390" r:id="rId46"/>
    <p:sldId id="391" r:id="rId47"/>
    <p:sldId id="309" r:id="rId48"/>
    <p:sldId id="271" r:id="rId49"/>
    <p:sldId id="312" r:id="rId50"/>
    <p:sldId id="313" r:id="rId51"/>
    <p:sldId id="288" r:id="rId52"/>
    <p:sldId id="289" r:id="rId53"/>
    <p:sldId id="290" r:id="rId54"/>
    <p:sldId id="291" r:id="rId55"/>
    <p:sldId id="292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42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Danka\fax\ud&#382;benik%20PSME1\Slike\03%20pouzdanost\Slika%203.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3"/>
          <c:order val="0"/>
          <c:tx>
            <c:v>rxx = .1</c:v>
          </c:tx>
          <c:marker>
            <c:symbol val="none"/>
          </c:marker>
          <c:val>
            <c:numRef>
              <c:f>Sheet1!$C$2:$C$12</c:f>
              <c:numCache>
                <c:formatCode>0.000</c:formatCode>
                <c:ptCount val="11"/>
                <c:pt idx="0">
                  <c:v>0</c:v>
                </c:pt>
                <c:pt idx="1">
                  <c:v>0.35714285714285715</c:v>
                </c:pt>
                <c:pt idx="2">
                  <c:v>0.52631578947368418</c:v>
                </c:pt>
                <c:pt idx="3">
                  <c:v>0.62499999999999989</c:v>
                </c:pt>
                <c:pt idx="4">
                  <c:v>0.68965517241379304</c:v>
                </c:pt>
                <c:pt idx="5">
                  <c:v>0.73529411764705876</c:v>
                </c:pt>
                <c:pt idx="6">
                  <c:v>0.76923076923076916</c:v>
                </c:pt>
                <c:pt idx="7">
                  <c:v>0.79545454545454541</c:v>
                </c:pt>
                <c:pt idx="8">
                  <c:v>0.81632653061224481</c:v>
                </c:pt>
                <c:pt idx="9">
                  <c:v>0.83333333333333326</c:v>
                </c:pt>
                <c:pt idx="10">
                  <c:v>0.84745762711864403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63-4513-A8EA-315D3BBFAD50}"/>
            </c:ext>
          </c:extLst>
        </c:ser>
        <c:ser>
          <c:idx val="0"/>
          <c:order val="1"/>
          <c:tx>
            <c:v>rxx = .2</c:v>
          </c:tx>
          <c:marker>
            <c:symbol val="none"/>
          </c:marker>
          <c:cat>
            <c:numRef>
              <c:f>Sheet1!$A$46:$A$56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</c:numCache>
            </c:numRef>
          </c:cat>
          <c:val>
            <c:numRef>
              <c:f>Sheet1!$C$13:$C$23</c:f>
              <c:numCache>
                <c:formatCode>0.000</c:formatCode>
                <c:ptCount val="11"/>
                <c:pt idx="0">
                  <c:v>0</c:v>
                </c:pt>
                <c:pt idx="1">
                  <c:v>0.55555555555555558</c:v>
                </c:pt>
                <c:pt idx="2">
                  <c:v>0.7142857142857143</c:v>
                </c:pt>
                <c:pt idx="3">
                  <c:v>0.78947368421052622</c:v>
                </c:pt>
                <c:pt idx="4">
                  <c:v>0.83333333333333326</c:v>
                </c:pt>
                <c:pt idx="5">
                  <c:v>0.86206896551724133</c:v>
                </c:pt>
                <c:pt idx="6">
                  <c:v>0.88235294117647045</c:v>
                </c:pt>
                <c:pt idx="7">
                  <c:v>0.89743589743589736</c:v>
                </c:pt>
                <c:pt idx="8">
                  <c:v>0.90909090909090906</c:v>
                </c:pt>
                <c:pt idx="9">
                  <c:v>0.91836734693877542</c:v>
                </c:pt>
                <c:pt idx="10">
                  <c:v>0.92592592592592582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63-4513-A8EA-315D3BBFAD50}"/>
            </c:ext>
          </c:extLst>
        </c:ser>
        <c:ser>
          <c:idx val="4"/>
          <c:order val="2"/>
          <c:tx>
            <c:v>rxx = .3</c:v>
          </c:tx>
          <c:marker>
            <c:symbol val="none"/>
          </c:marker>
          <c:val>
            <c:numRef>
              <c:f>Sheet1!$C$24:$C$34</c:f>
              <c:numCache>
                <c:formatCode>0.000</c:formatCode>
                <c:ptCount val="11"/>
                <c:pt idx="0">
                  <c:v>0</c:v>
                </c:pt>
                <c:pt idx="1">
                  <c:v>0.68181818181818177</c:v>
                </c:pt>
                <c:pt idx="2">
                  <c:v>0.81081081081081086</c:v>
                </c:pt>
                <c:pt idx="3">
                  <c:v>0.86538461538461531</c:v>
                </c:pt>
                <c:pt idx="4">
                  <c:v>0.89552238805970152</c:v>
                </c:pt>
                <c:pt idx="5">
                  <c:v>0.91463414634146345</c:v>
                </c:pt>
                <c:pt idx="6">
                  <c:v>0.92783505154639179</c:v>
                </c:pt>
                <c:pt idx="7">
                  <c:v>0.93750000000000011</c:v>
                </c:pt>
                <c:pt idx="8">
                  <c:v>0.94488188976377963</c:v>
                </c:pt>
                <c:pt idx="9">
                  <c:v>0.95070422535211274</c:v>
                </c:pt>
                <c:pt idx="10">
                  <c:v>0.95541401273885351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63-4513-A8EA-315D3BBFAD50}"/>
            </c:ext>
          </c:extLst>
        </c:ser>
        <c:ser>
          <c:idx val="1"/>
          <c:order val="3"/>
          <c:tx>
            <c:v>rxx = .5</c:v>
          </c:tx>
          <c:marker>
            <c:symbol val="none"/>
          </c:marker>
          <c:cat>
            <c:numRef>
              <c:f>Sheet1!$A$46:$A$56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</c:numCache>
            </c:numRef>
          </c:cat>
          <c:val>
            <c:numRef>
              <c:f>Sheet1!$C$35:$C$45</c:f>
              <c:numCache>
                <c:formatCode>0.000</c:formatCode>
                <c:ptCount val="11"/>
                <c:pt idx="0">
                  <c:v>0</c:v>
                </c:pt>
                <c:pt idx="1">
                  <c:v>0.83333333333333337</c:v>
                </c:pt>
                <c:pt idx="2">
                  <c:v>0.90909090909090906</c:v>
                </c:pt>
                <c:pt idx="3">
                  <c:v>0.9375</c:v>
                </c:pt>
                <c:pt idx="4">
                  <c:v>0.95238095238095233</c:v>
                </c:pt>
                <c:pt idx="5">
                  <c:v>0.96153846153846156</c:v>
                </c:pt>
                <c:pt idx="6">
                  <c:v>0.967741935483871</c:v>
                </c:pt>
                <c:pt idx="7">
                  <c:v>0.97222222222222221</c:v>
                </c:pt>
                <c:pt idx="8">
                  <c:v>0.97560975609756095</c:v>
                </c:pt>
                <c:pt idx="9">
                  <c:v>0.97826086956521741</c:v>
                </c:pt>
                <c:pt idx="10">
                  <c:v>0.98039215686274506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63-4513-A8EA-315D3BBFAD50}"/>
            </c:ext>
          </c:extLst>
        </c:ser>
        <c:ser>
          <c:idx val="2"/>
          <c:order val="4"/>
          <c:tx>
            <c:v>rxx = .7</c:v>
          </c:tx>
          <c:marker>
            <c:symbol val="none"/>
          </c:marker>
          <c:cat>
            <c:numRef>
              <c:f>Sheet1!$A$46:$A$56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</c:numCache>
            </c:numRef>
          </c:cat>
          <c:val>
            <c:numRef>
              <c:f>Sheet1!$C$46:$C$56</c:f>
              <c:numCache>
                <c:formatCode>0.000</c:formatCode>
                <c:ptCount val="11"/>
                <c:pt idx="0">
                  <c:v>0</c:v>
                </c:pt>
                <c:pt idx="1">
                  <c:v>0.92105263157894746</c:v>
                </c:pt>
                <c:pt idx="2">
                  <c:v>0.95890410958904115</c:v>
                </c:pt>
                <c:pt idx="3">
                  <c:v>0.97222222222222232</c:v>
                </c:pt>
                <c:pt idx="4">
                  <c:v>0.97902097902097907</c:v>
                </c:pt>
                <c:pt idx="5">
                  <c:v>0.98314606741573052</c:v>
                </c:pt>
                <c:pt idx="6">
                  <c:v>0.98591549295774661</c:v>
                </c:pt>
                <c:pt idx="7">
                  <c:v>0.98790322580645173</c:v>
                </c:pt>
                <c:pt idx="8">
                  <c:v>0.98939929328621923</c:v>
                </c:pt>
                <c:pt idx="9">
                  <c:v>0.99056603773584906</c:v>
                </c:pt>
                <c:pt idx="10">
                  <c:v>0.99150141643059497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363-4513-A8EA-315D3BBFA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138304"/>
        <c:axId val="168937344"/>
      </c:lineChart>
      <c:catAx>
        <c:axId val="135138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r-Latn-RS"/>
                  <a:t>Broj</a:t>
                </a:r>
                <a:r>
                  <a:rPr lang="sr-Latn-RS" baseline="0"/>
                  <a:t> stavki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68937344"/>
        <c:crosses val="autoZero"/>
        <c:auto val="1"/>
        <c:lblAlgn val="ctr"/>
        <c:lblOffset val="100"/>
        <c:noMultiLvlLbl val="0"/>
      </c:catAx>
      <c:valAx>
        <c:axId val="168937344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r-Latn-RS"/>
                  <a:t>Prosečna korelacija stavki</a:t>
                </a:r>
                <a:endParaRPr lang="en-US"/>
              </a:p>
            </c:rich>
          </c:tx>
          <c:overlay val="0"/>
        </c:title>
        <c:numFmt formatCode="0.0" sourceLinked="0"/>
        <c:majorTickMark val="out"/>
        <c:minorTickMark val="none"/>
        <c:tickLblPos val="nextTo"/>
        <c:crossAx val="1351383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7F9F-258A-4DFD-8E89-924A958C0EB9}" type="datetimeFigureOut">
              <a:rPr lang="en-US" smtClean="0"/>
              <a:t>15-Nov-23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C701-3EFE-421F-872A-D27EF29A7B8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44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7F9F-258A-4DFD-8E89-924A958C0EB9}" type="datetimeFigureOut">
              <a:rPr lang="en-US" smtClean="0"/>
              <a:t>15-Nov-23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C701-3EFE-421F-872A-D27EF29A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7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7F9F-258A-4DFD-8E89-924A958C0EB9}" type="datetimeFigureOut">
              <a:rPr lang="en-US" smtClean="0"/>
              <a:t>15-Nov-23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C701-3EFE-421F-872A-D27EF29A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7F9F-258A-4DFD-8E89-924A958C0EB9}" type="datetimeFigureOut">
              <a:rPr lang="en-US" smtClean="0"/>
              <a:t>15-Nov-23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C701-3EFE-421F-872A-D27EF29A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8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7F9F-258A-4DFD-8E89-924A958C0EB9}" type="datetimeFigureOut">
              <a:rPr lang="en-US" smtClean="0"/>
              <a:t>15-Nov-23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C701-3EFE-421F-872A-D27EF29A7B8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848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7F9F-258A-4DFD-8E89-924A958C0EB9}" type="datetimeFigureOut">
              <a:rPr lang="en-US" smtClean="0"/>
              <a:t>15-Nov-23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C701-3EFE-421F-872A-D27EF29A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8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7F9F-258A-4DFD-8E89-924A958C0EB9}" type="datetimeFigureOut">
              <a:rPr lang="en-US" smtClean="0"/>
              <a:t>15-Nov-23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C701-3EFE-421F-872A-D27EF29A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7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7F9F-258A-4DFD-8E89-924A958C0EB9}" type="datetimeFigureOut">
              <a:rPr lang="en-US" smtClean="0"/>
              <a:t>15-Nov-23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C701-3EFE-421F-872A-D27EF29A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8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7F9F-258A-4DFD-8E89-924A958C0EB9}" type="datetimeFigureOut">
              <a:rPr lang="en-US" smtClean="0"/>
              <a:t>15-Nov-23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C701-3EFE-421F-872A-D27EF29A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1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EBA7F9F-258A-4DFD-8E89-924A958C0EB9}" type="datetimeFigureOut">
              <a:rPr lang="en-US" smtClean="0"/>
              <a:t>15-Nov-23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4BC701-3EFE-421F-872A-D27EF29A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4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7F9F-258A-4DFD-8E89-924A958C0EB9}" type="datetimeFigureOut">
              <a:rPr lang="en-US" smtClean="0"/>
              <a:t>15-Nov-23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C701-3EFE-421F-872A-D27EF29A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3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EBA7F9F-258A-4DFD-8E89-924A958C0EB9}" type="datetimeFigureOut">
              <a:rPr lang="en-US" smtClean="0"/>
              <a:t>15-Nov-23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84BC701-3EFE-421F-872A-D27EF29A7B8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67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Pouzdanost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err="1"/>
              <a:t>Osnovne</a:t>
            </a:r>
            <a:r>
              <a:rPr lang="en-US" altLang="en-US" dirty="0"/>
              <a:t> </a:t>
            </a:r>
            <a:r>
              <a:rPr lang="en-US" altLang="en-US" dirty="0" err="1"/>
              <a:t>metrijske</a:t>
            </a:r>
            <a:r>
              <a:rPr lang="en-US" altLang="en-US" dirty="0"/>
              <a:t> </a:t>
            </a:r>
            <a:r>
              <a:rPr lang="en-US" altLang="en-US" dirty="0" err="1"/>
              <a:t>karakteristike</a:t>
            </a:r>
            <a:endParaRPr lang="sr-Latn-CS" altLang="en-US" dirty="0"/>
          </a:p>
          <a:p>
            <a:r>
              <a:rPr lang="sr-Latn-CS" altLang="en-US" dirty="0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njihovi</a:t>
            </a:r>
            <a:r>
              <a:rPr lang="en-US" altLang="en-US" dirty="0"/>
              <a:t> me</a:t>
            </a:r>
            <a:r>
              <a:rPr lang="sr-Latn-CS" altLang="en-US" dirty="0"/>
              <a:t>đusobni odnosi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7142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Teorija pravog skora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Latn-CS" altLang="en-US" dirty="0"/>
              <a:t>Možemo li “izmeriti” pravi skor</a:t>
            </a:r>
            <a:r>
              <a:rPr lang="en-US" altLang="en-US" dirty="0"/>
              <a:t>?</a:t>
            </a:r>
            <a:endParaRPr lang="sr-Latn-RS" altLang="en-US" dirty="0"/>
          </a:p>
          <a:p>
            <a:pPr>
              <a:lnSpc>
                <a:spcPct val="90000"/>
              </a:lnSpc>
            </a:pPr>
            <a:r>
              <a:rPr lang="sr-Latn-CS" altLang="en-US" dirty="0"/>
              <a:t>Jedino što možemo opservirati je X (dobijeni skor)</a:t>
            </a:r>
          </a:p>
          <a:p>
            <a:pPr>
              <a:lnSpc>
                <a:spcPct val="90000"/>
              </a:lnSpc>
            </a:pPr>
            <a:r>
              <a:rPr lang="sr-Latn-CS" altLang="en-US" dirty="0"/>
              <a:t>Pouzdanost se obično procenjuje</a:t>
            </a:r>
            <a:endParaRPr lang="sr-Latn-R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endParaRPr lang="en-US" altLang="en-US" dirty="0"/>
          </a:p>
          <a:p>
            <a:endParaRPr lang="sr-Latn-R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6A4819-FB7B-138D-B4E7-D2693377B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659" y="3857414"/>
            <a:ext cx="4724400" cy="174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0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 lIns="92075" tIns="46038" rIns="92075" bIns="46038">
            <a:normAutofit/>
          </a:bodyPr>
          <a:lstStyle/>
          <a:p>
            <a:r>
              <a:rPr lang="sr-Latn-RS" altLang="en-US" dirty="0"/>
              <a:t>Izvori (slučajne) greške</a:t>
            </a:r>
            <a:endParaRPr lang="en-US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CS" altLang="en-US" dirty="0"/>
              <a:t>Greška je proizvod mnogih slučajnih najčešće nepoznatih nam faktora kao što su:</a:t>
            </a:r>
          </a:p>
          <a:p>
            <a:pPr lvl="1"/>
            <a:r>
              <a:rPr lang="sr-Latn-CS" altLang="en-US" dirty="0"/>
              <a:t>Okolina</a:t>
            </a:r>
            <a:r>
              <a:rPr lang="en-US" altLang="en-US" dirty="0"/>
              <a:t> (</a:t>
            </a:r>
            <a:r>
              <a:rPr lang="sr-Latn-CS" altLang="en-US" dirty="0"/>
              <a:t>tiha-bučna</a:t>
            </a:r>
            <a:r>
              <a:rPr lang="en-US" altLang="en-US" dirty="0"/>
              <a:t>)</a:t>
            </a:r>
            <a:endParaRPr lang="sr-Latn-CS" altLang="en-US" dirty="0"/>
          </a:p>
          <a:p>
            <a:pPr lvl="1"/>
            <a:r>
              <a:rPr lang="sr-Latn-CS" altLang="en-US" dirty="0"/>
              <a:t>Uputstvo</a:t>
            </a:r>
            <a:r>
              <a:rPr lang="en-US" altLang="en-US" dirty="0"/>
              <a:t> (</a:t>
            </a:r>
            <a:r>
              <a:rPr lang="sr-Latn-CS" altLang="en-US" dirty="0"/>
              <a:t>jasno-nejasno, glasno-tiho</a:t>
            </a:r>
            <a:r>
              <a:rPr lang="en-US" altLang="en-US" dirty="0"/>
              <a:t>)</a:t>
            </a:r>
            <a:endParaRPr lang="sr-Latn-CS" altLang="en-US" dirty="0"/>
          </a:p>
          <a:p>
            <a:pPr lvl="1"/>
            <a:r>
              <a:rPr lang="sr-Latn-CS" altLang="en-US" dirty="0"/>
              <a:t>Stanje ispitanika (umor, anksioznost, faza ciklusa</a:t>
            </a:r>
            <a:r>
              <a:rPr lang="en-US" altLang="en-US" dirty="0"/>
              <a:t>)</a:t>
            </a:r>
            <a:endParaRPr lang="sr-Latn-CS" altLang="en-US" dirty="0"/>
          </a:p>
          <a:p>
            <a:pPr lvl="1"/>
            <a:r>
              <a:rPr lang="sr-Latn-CS" altLang="en-US" dirty="0"/>
              <a:t>Greške u računanju skora</a:t>
            </a:r>
            <a:endParaRPr lang="en-US" altLang="en-US" dirty="0"/>
          </a:p>
          <a:p>
            <a:r>
              <a:rPr lang="sr-Latn-CS" altLang="en-US" dirty="0"/>
              <a:t>Zapamtite - svaki skor na testu sadrži grešku</a:t>
            </a:r>
          </a:p>
          <a:p>
            <a:r>
              <a:rPr lang="sr-Latn-CS" altLang="en-US" dirty="0"/>
              <a:t>Slučajna greška je </a:t>
            </a:r>
            <a:r>
              <a:rPr lang="sr-Latn-CS" altLang="en-US" dirty="0">
                <a:solidFill>
                  <a:srgbClr val="FF0000"/>
                </a:solidFill>
              </a:rPr>
              <a:t>nekonzistentna</a:t>
            </a:r>
            <a:r>
              <a:rPr lang="sr-Latn-CS" altLang="en-US" dirty="0"/>
              <a:t> kroz različite situacije</a:t>
            </a:r>
            <a:r>
              <a:rPr lang="en-US" altLang="en-US" dirty="0"/>
              <a:t>, </a:t>
            </a:r>
            <a:r>
              <a:rPr lang="sr-Latn-CS" altLang="en-US" dirty="0"/>
              <a:t>neke skorove povećava</a:t>
            </a:r>
            <a:r>
              <a:rPr lang="en-US" altLang="en-US" dirty="0"/>
              <a:t>,</a:t>
            </a:r>
            <a:r>
              <a:rPr lang="sr-Latn-CS" altLang="en-US" dirty="0"/>
              <a:t> neke smanjuje i to u različitoj meri</a:t>
            </a:r>
          </a:p>
          <a:p>
            <a:r>
              <a:rPr lang="sr-Latn-CS" altLang="en-US" dirty="0"/>
              <a:t>Samo dodaje šum ne menjajući prosečan rezultat</a:t>
            </a:r>
          </a:p>
        </p:txBody>
      </p:sp>
    </p:spTree>
    <p:extLst>
      <p:ext uri="{BB962C8B-B14F-4D97-AF65-F5344CB8AC3E}">
        <p14:creationId xmlns:p14="http://schemas.microsoft.com/office/powerpoint/2010/main" val="211493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sr-Latn-CS" altLang="en-US"/>
              <a:t>Osobine slučajne greške</a:t>
            </a:r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r-Latn-CS" altLang="en-US" dirty="0"/>
              <a:t>Čemu je jednaka prosečna vrednost slučajne greške?</a:t>
            </a:r>
          </a:p>
          <a:p>
            <a:pPr lvl="1"/>
            <a:r>
              <a:rPr lang="sr-Latn-CS" altLang="en-US" dirty="0"/>
              <a:t>M</a:t>
            </a:r>
            <a:r>
              <a:rPr lang="sr-Latn-CS" altLang="en-US" baseline="-25000" dirty="0"/>
              <a:t>E</a:t>
            </a:r>
            <a:r>
              <a:rPr lang="sr-Latn-CS" altLang="en-US" dirty="0"/>
              <a:t> = 0 </a:t>
            </a:r>
          </a:p>
          <a:p>
            <a:pPr eaLnBrk="1" hangingPunct="1"/>
            <a:r>
              <a:rPr lang="sr-Latn-CS" altLang="en-US" dirty="0"/>
              <a:t>Kolika bi trebalo da bude korelacija greške sa pravim skorom?</a:t>
            </a:r>
          </a:p>
          <a:p>
            <a:pPr lvl="1"/>
            <a:r>
              <a:rPr lang="sr-Latn-CS" altLang="en-US" dirty="0"/>
              <a:t>r</a:t>
            </a:r>
            <a:r>
              <a:rPr lang="sr-Latn-CS" altLang="en-US" baseline="-25000" dirty="0"/>
              <a:t>TE</a:t>
            </a:r>
            <a:r>
              <a:rPr lang="sr-Latn-CS" altLang="en-US" dirty="0"/>
              <a:t> = 0</a:t>
            </a:r>
          </a:p>
          <a:p>
            <a:pPr eaLnBrk="1" hangingPunct="1"/>
            <a:r>
              <a:rPr lang="sr-Latn-CS" altLang="en-US" dirty="0"/>
              <a:t>Kolika je korelacija grešaka na dva različita testa?</a:t>
            </a:r>
          </a:p>
          <a:p>
            <a:pPr lvl="1"/>
            <a:r>
              <a:rPr lang="sr-Latn-CS" altLang="en-US" dirty="0"/>
              <a:t>r</a:t>
            </a:r>
            <a:r>
              <a:rPr lang="sr-Latn-CS" altLang="en-US" baseline="-25000" dirty="0"/>
              <a:t>EjEk</a:t>
            </a:r>
            <a:r>
              <a:rPr lang="sr-Latn-CS" altLang="en-US" dirty="0"/>
              <a:t> = 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921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dirty="0"/>
              <a:t>Teorija pravog skora</a:t>
            </a:r>
            <a:endParaRPr lang="en-US" alt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altLang="en-US" dirty="0"/>
              <a:t>Za pojedinačnog ispitanika važi X = T + E</a:t>
            </a:r>
          </a:p>
          <a:p>
            <a:r>
              <a:rPr lang="sr-Latn-CS" altLang="en-US" dirty="0"/>
              <a:t>Isto važi i za varijansu skorova na instrumenta</a:t>
            </a:r>
          </a:p>
          <a:p>
            <a:r>
              <a:rPr lang="el-GR" altLang="en-US" dirty="0">
                <a:cs typeface="Arial" charset="0"/>
              </a:rPr>
              <a:t>σ</a:t>
            </a:r>
            <a:r>
              <a:rPr lang="sr-Latn-CS" altLang="en-US" baseline="-25000" dirty="0">
                <a:cs typeface="Arial" charset="0"/>
              </a:rPr>
              <a:t>x</a:t>
            </a:r>
            <a:r>
              <a:rPr lang="sr-Latn-CS" altLang="en-US" baseline="30000" dirty="0">
                <a:cs typeface="Arial" charset="0"/>
              </a:rPr>
              <a:t>2</a:t>
            </a:r>
            <a:r>
              <a:rPr lang="sr-Latn-CS" altLang="en-US" dirty="0">
                <a:cs typeface="Arial" charset="0"/>
              </a:rPr>
              <a:t> = </a:t>
            </a:r>
            <a:r>
              <a:rPr lang="el-GR" altLang="en-US" dirty="0">
                <a:cs typeface="Arial" charset="0"/>
              </a:rPr>
              <a:t>σ</a:t>
            </a:r>
            <a:r>
              <a:rPr lang="sr-Latn-CS" altLang="en-US" baseline="-25000" dirty="0">
                <a:cs typeface="Arial" charset="0"/>
              </a:rPr>
              <a:t>T</a:t>
            </a:r>
            <a:r>
              <a:rPr lang="sr-Latn-CS" altLang="en-US" baseline="30000" dirty="0">
                <a:cs typeface="Arial" charset="0"/>
              </a:rPr>
              <a:t>2</a:t>
            </a:r>
            <a:r>
              <a:rPr lang="sr-Latn-CS" altLang="en-US" dirty="0">
                <a:cs typeface="Arial" charset="0"/>
              </a:rPr>
              <a:t> + </a:t>
            </a:r>
            <a:r>
              <a:rPr lang="el-GR" altLang="en-US" dirty="0">
                <a:cs typeface="Arial" charset="0"/>
              </a:rPr>
              <a:t>σ</a:t>
            </a:r>
            <a:r>
              <a:rPr lang="sr-Latn-CS" altLang="en-US" baseline="-25000" dirty="0">
                <a:cs typeface="Arial" charset="0"/>
              </a:rPr>
              <a:t>E</a:t>
            </a:r>
            <a:r>
              <a:rPr lang="sr-Latn-CS" altLang="en-US" baseline="30000" dirty="0">
                <a:cs typeface="Arial" charset="0"/>
              </a:rPr>
              <a:t>2</a:t>
            </a:r>
            <a:endParaRPr lang="el-GR" altLang="en-US" baseline="30000" dirty="0">
              <a:cs typeface="Arial" charset="0"/>
            </a:endParaRPr>
          </a:p>
          <a:p>
            <a:r>
              <a:rPr lang="sr-Latn-RS" altLang="en-US" dirty="0"/>
              <a:t>Zašto? Čemu je jednaka varijansa linearnog kompozita?</a:t>
            </a:r>
            <a:endParaRPr lang="en-US" altLang="en-US" dirty="0"/>
          </a:p>
          <a:p>
            <a:r>
              <a:rPr lang="el-GR" altLang="en-US" dirty="0">
                <a:cs typeface="Arial" charset="0"/>
              </a:rPr>
              <a:t>σ</a:t>
            </a:r>
            <a:r>
              <a:rPr lang="sr-Latn-CS" altLang="en-US" baseline="-25000" dirty="0">
                <a:cs typeface="Arial" charset="0"/>
              </a:rPr>
              <a:t>x</a:t>
            </a:r>
            <a:r>
              <a:rPr lang="sr-Latn-CS" altLang="en-US" baseline="30000" dirty="0">
                <a:cs typeface="Arial" charset="0"/>
              </a:rPr>
              <a:t>2</a:t>
            </a:r>
            <a:r>
              <a:rPr lang="sr-Latn-CS" altLang="en-US" dirty="0">
                <a:cs typeface="Arial" charset="0"/>
              </a:rPr>
              <a:t> = </a:t>
            </a:r>
            <a:r>
              <a:rPr lang="el-GR" altLang="en-US" dirty="0">
                <a:cs typeface="Arial" charset="0"/>
              </a:rPr>
              <a:t>σ</a:t>
            </a:r>
            <a:r>
              <a:rPr lang="sr-Latn-CS" altLang="en-US" baseline="-25000" dirty="0">
                <a:cs typeface="Arial" charset="0"/>
              </a:rPr>
              <a:t>T</a:t>
            </a:r>
            <a:r>
              <a:rPr lang="sr-Latn-CS" altLang="en-US" baseline="30000" dirty="0">
                <a:cs typeface="Arial" charset="0"/>
              </a:rPr>
              <a:t>2</a:t>
            </a:r>
            <a:r>
              <a:rPr lang="sr-Latn-CS" altLang="en-US" dirty="0">
                <a:cs typeface="Arial" charset="0"/>
              </a:rPr>
              <a:t> + </a:t>
            </a:r>
            <a:r>
              <a:rPr lang="el-GR" altLang="en-US" dirty="0">
                <a:cs typeface="Arial" charset="0"/>
              </a:rPr>
              <a:t>σ</a:t>
            </a:r>
            <a:r>
              <a:rPr lang="sr-Latn-CS" altLang="en-US" baseline="-25000" dirty="0">
                <a:cs typeface="Arial" charset="0"/>
              </a:rPr>
              <a:t>E</a:t>
            </a:r>
            <a:r>
              <a:rPr lang="sr-Latn-CS" altLang="en-US" baseline="30000" dirty="0">
                <a:cs typeface="Arial" charset="0"/>
              </a:rPr>
              <a:t>2</a:t>
            </a:r>
            <a:r>
              <a:rPr lang="sr-Latn-CS" altLang="en-US" dirty="0">
                <a:cs typeface="Arial" charset="0"/>
              </a:rPr>
              <a:t> + 2r</a:t>
            </a:r>
            <a:r>
              <a:rPr lang="sr-Latn-CS" altLang="en-US" baseline="-25000" dirty="0">
                <a:cs typeface="Arial" charset="0"/>
              </a:rPr>
              <a:t>TE</a:t>
            </a:r>
            <a:r>
              <a:rPr lang="el-GR" altLang="en-US" dirty="0">
                <a:cs typeface="Arial" charset="0"/>
              </a:rPr>
              <a:t>σ</a:t>
            </a:r>
            <a:r>
              <a:rPr lang="sr-Latn-CS" altLang="en-US" baseline="-25000" dirty="0">
                <a:cs typeface="Arial" charset="0"/>
              </a:rPr>
              <a:t>T</a:t>
            </a:r>
            <a:r>
              <a:rPr lang="el-GR" altLang="en-US" dirty="0">
                <a:cs typeface="Arial" charset="0"/>
              </a:rPr>
              <a:t>σ</a:t>
            </a:r>
            <a:r>
              <a:rPr lang="sr-Latn-CS" altLang="en-US" baseline="-25000" dirty="0">
                <a:cs typeface="Arial" charset="0"/>
              </a:rPr>
              <a:t>E</a:t>
            </a:r>
            <a:r>
              <a:rPr lang="sr-Latn-CS" altLang="en-US" dirty="0">
                <a:cs typeface="Arial" charset="0"/>
              </a:rPr>
              <a:t> </a:t>
            </a:r>
          </a:p>
          <a:p>
            <a:r>
              <a:rPr lang="sr-Latn-CS" altLang="en-US" dirty="0">
                <a:cs typeface="Arial" charset="0"/>
              </a:rPr>
              <a:t>r</a:t>
            </a:r>
            <a:r>
              <a:rPr lang="sr-Latn-CS" altLang="en-US" baseline="-25000" dirty="0">
                <a:cs typeface="Arial" charset="0"/>
              </a:rPr>
              <a:t>TE </a:t>
            </a:r>
            <a:r>
              <a:rPr lang="sr-Latn-CS" altLang="en-US" dirty="0">
                <a:cs typeface="Arial" charset="0"/>
              </a:rPr>
              <a:t>= 0</a:t>
            </a:r>
            <a:endParaRPr lang="en-US" altLang="en-US" dirty="0"/>
          </a:p>
          <a:p>
            <a:r>
              <a:rPr lang="sr-Latn-CS" altLang="en-US" dirty="0"/>
              <a:t>Totalna varijansa se može posmatrati kao suma varijanse pravog skora i varijanse greške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1699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sr-Latn-CS" altLang="en-US" dirty="0"/>
              <a:t>Slučajna greška</a:t>
            </a:r>
            <a:endParaRPr lang="en-US" altLang="en-US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" y="2057400"/>
            <a:ext cx="6858000" cy="392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23551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/>
              <a:t>Razl</a:t>
            </a:r>
            <a:r>
              <a:rPr lang="sr-Latn-RS" altLang="en-US"/>
              <a:t>ičita veličina greške</a:t>
            </a:r>
            <a:endParaRPr lang="sr-Latn-C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Pouzdanost znači preciznost</a:t>
            </a: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41402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2420938"/>
            <a:ext cx="39592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024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sr-Latn-CS" altLang="en-US" sz="4400" dirty="0"/>
              <a:t>Izvođenje obrazaca pouzdanosti</a:t>
            </a:r>
            <a:endParaRPr lang="en-US" altLang="en-US" sz="44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 lnSpcReduction="10000"/>
          </a:bodyPr>
          <a:lstStyle/>
          <a:p>
            <a:r>
              <a:rPr lang="sr-Latn-CS" altLang="en-US" dirty="0"/>
              <a:t>Ako obrazac </a:t>
            </a:r>
          </a:p>
          <a:p>
            <a:pPr lvl="1"/>
            <a:r>
              <a:rPr lang="el-GR" altLang="en-US" dirty="0"/>
              <a:t>σ</a:t>
            </a:r>
            <a:r>
              <a:rPr lang="sr-Latn-CS" altLang="en-US" baseline="-25000" dirty="0"/>
              <a:t>x</a:t>
            </a:r>
            <a:r>
              <a:rPr lang="sr-Latn-CS" altLang="en-US" baseline="30000" dirty="0"/>
              <a:t>2</a:t>
            </a:r>
            <a:r>
              <a:rPr lang="sr-Latn-CS" altLang="en-US" dirty="0"/>
              <a:t> = </a:t>
            </a:r>
            <a:r>
              <a:rPr lang="el-GR" altLang="en-US" dirty="0"/>
              <a:t>σ</a:t>
            </a:r>
            <a:r>
              <a:rPr lang="sr-Latn-CS" altLang="en-US" baseline="-25000" dirty="0"/>
              <a:t>T</a:t>
            </a:r>
            <a:r>
              <a:rPr lang="sr-Latn-CS" altLang="en-US" baseline="30000" dirty="0"/>
              <a:t>2</a:t>
            </a:r>
            <a:r>
              <a:rPr lang="sr-Latn-CS" altLang="en-US" dirty="0"/>
              <a:t> + </a:t>
            </a:r>
            <a:r>
              <a:rPr lang="el-GR" altLang="en-US" dirty="0"/>
              <a:t>σ</a:t>
            </a:r>
            <a:r>
              <a:rPr lang="sr-Latn-CS" altLang="en-US" baseline="-25000" dirty="0"/>
              <a:t>E</a:t>
            </a:r>
            <a:r>
              <a:rPr lang="sr-Latn-CS" altLang="en-US" baseline="30000" dirty="0"/>
              <a:t>2</a:t>
            </a:r>
            <a:endParaRPr lang="el-GR" altLang="en-US" baseline="30000" dirty="0"/>
          </a:p>
          <a:p>
            <a:r>
              <a:rPr lang="sr-Latn-CS" altLang="en-US" dirty="0"/>
              <a:t>podelimo totalnom varijansom</a:t>
            </a:r>
          </a:p>
          <a:p>
            <a:pPr lvl="1"/>
            <a:r>
              <a:rPr lang="el-GR" altLang="en-US" dirty="0"/>
              <a:t>σ</a:t>
            </a:r>
            <a:r>
              <a:rPr lang="sr-Latn-CS" altLang="en-US" baseline="-25000" dirty="0"/>
              <a:t>x</a:t>
            </a:r>
            <a:r>
              <a:rPr lang="sr-Latn-CS" altLang="en-US" baseline="30000" dirty="0"/>
              <a:t>2</a:t>
            </a:r>
            <a:r>
              <a:rPr lang="sr-Latn-CS" altLang="en-US" dirty="0"/>
              <a:t> / </a:t>
            </a:r>
            <a:r>
              <a:rPr lang="el-GR" altLang="en-US" dirty="0"/>
              <a:t>σ</a:t>
            </a:r>
            <a:r>
              <a:rPr lang="sr-Latn-CS" altLang="en-US" baseline="-25000" dirty="0"/>
              <a:t>x</a:t>
            </a:r>
            <a:r>
              <a:rPr lang="sr-Latn-CS" altLang="en-US" baseline="30000" dirty="0"/>
              <a:t>2</a:t>
            </a:r>
            <a:r>
              <a:rPr lang="sr-Latn-CS" altLang="en-US" dirty="0"/>
              <a:t> = (</a:t>
            </a:r>
            <a:r>
              <a:rPr lang="el-GR" altLang="en-US" dirty="0"/>
              <a:t>σ</a:t>
            </a:r>
            <a:r>
              <a:rPr lang="sr-Latn-CS" altLang="en-US" baseline="-25000" dirty="0"/>
              <a:t>T</a:t>
            </a:r>
            <a:r>
              <a:rPr lang="sr-Latn-CS" altLang="en-US" baseline="30000" dirty="0"/>
              <a:t>2</a:t>
            </a:r>
            <a:r>
              <a:rPr lang="sr-Latn-CS" altLang="en-US" dirty="0"/>
              <a:t> + </a:t>
            </a:r>
            <a:r>
              <a:rPr lang="el-GR" altLang="en-US" dirty="0"/>
              <a:t>σ</a:t>
            </a:r>
            <a:r>
              <a:rPr lang="sr-Latn-CS" altLang="en-US" baseline="-25000" dirty="0"/>
              <a:t>E</a:t>
            </a:r>
            <a:r>
              <a:rPr lang="sr-Latn-CS" altLang="en-US" baseline="30000" dirty="0"/>
              <a:t>2</a:t>
            </a:r>
            <a:r>
              <a:rPr lang="sr-Latn-CS" altLang="en-US" dirty="0"/>
              <a:t>)/ </a:t>
            </a:r>
            <a:r>
              <a:rPr lang="el-GR" altLang="en-US" dirty="0"/>
              <a:t>σ</a:t>
            </a:r>
            <a:r>
              <a:rPr lang="sr-Latn-CS" altLang="en-US" baseline="-25000" dirty="0"/>
              <a:t>x</a:t>
            </a:r>
            <a:r>
              <a:rPr lang="sr-Latn-CS" altLang="en-US" baseline="30000" dirty="0"/>
              <a:t>2</a:t>
            </a:r>
            <a:r>
              <a:rPr lang="sr-Latn-CS" altLang="en-US" dirty="0"/>
              <a:t> </a:t>
            </a:r>
          </a:p>
          <a:p>
            <a:r>
              <a:rPr lang="sr-Latn-CS" altLang="en-US" dirty="0"/>
              <a:t>Dobijamo</a:t>
            </a:r>
          </a:p>
          <a:p>
            <a:pPr lvl="1"/>
            <a:r>
              <a:rPr lang="sr-Latn-CS" altLang="en-US" dirty="0"/>
              <a:t>1= </a:t>
            </a:r>
            <a:r>
              <a:rPr lang="el-GR" altLang="en-US" dirty="0"/>
              <a:t>σ</a:t>
            </a:r>
            <a:r>
              <a:rPr lang="sr-Latn-CS" altLang="en-US" baseline="-25000" dirty="0"/>
              <a:t>T</a:t>
            </a:r>
            <a:r>
              <a:rPr lang="sr-Latn-CS" altLang="en-US" baseline="30000" dirty="0"/>
              <a:t>2</a:t>
            </a:r>
            <a:r>
              <a:rPr lang="sr-Latn-CS" altLang="en-US" dirty="0"/>
              <a:t> / </a:t>
            </a:r>
            <a:r>
              <a:rPr lang="el-GR" altLang="en-US" dirty="0"/>
              <a:t>σ</a:t>
            </a:r>
            <a:r>
              <a:rPr lang="sr-Latn-CS" altLang="en-US" baseline="-25000" dirty="0"/>
              <a:t>x</a:t>
            </a:r>
            <a:r>
              <a:rPr lang="sr-Latn-CS" altLang="en-US" baseline="30000" dirty="0"/>
              <a:t>2</a:t>
            </a:r>
            <a:r>
              <a:rPr lang="sr-Latn-CS" altLang="en-US" dirty="0"/>
              <a:t> + </a:t>
            </a:r>
            <a:r>
              <a:rPr lang="el-GR" altLang="en-US" dirty="0"/>
              <a:t>σ</a:t>
            </a:r>
            <a:r>
              <a:rPr lang="sr-Latn-CS" altLang="en-US" baseline="-25000" dirty="0"/>
              <a:t>E</a:t>
            </a:r>
            <a:r>
              <a:rPr lang="sr-Latn-CS" altLang="en-US" baseline="30000" dirty="0"/>
              <a:t>2 </a:t>
            </a:r>
            <a:r>
              <a:rPr lang="sr-Latn-CS" altLang="en-US" dirty="0"/>
              <a:t>/ </a:t>
            </a:r>
            <a:r>
              <a:rPr lang="el-GR" altLang="en-US" dirty="0"/>
              <a:t>σ</a:t>
            </a:r>
            <a:r>
              <a:rPr lang="sr-Latn-CS" altLang="en-US" baseline="-25000" dirty="0"/>
              <a:t>x</a:t>
            </a:r>
            <a:r>
              <a:rPr lang="sr-Latn-CS" altLang="en-US" baseline="30000" dirty="0"/>
              <a:t>2</a:t>
            </a:r>
            <a:r>
              <a:rPr lang="sr-Latn-CS" altLang="en-US" dirty="0"/>
              <a:t> </a:t>
            </a:r>
            <a:endParaRPr lang="el-GR" altLang="en-US" dirty="0"/>
          </a:p>
          <a:p>
            <a:r>
              <a:rPr lang="el-GR" altLang="en-US" dirty="0"/>
              <a:t>σ</a:t>
            </a:r>
            <a:r>
              <a:rPr lang="sr-Latn-CS" altLang="en-US" baseline="-25000" dirty="0"/>
              <a:t>T</a:t>
            </a:r>
            <a:r>
              <a:rPr lang="sr-Latn-CS" altLang="en-US" baseline="30000" dirty="0"/>
              <a:t>2</a:t>
            </a:r>
            <a:r>
              <a:rPr lang="sr-Latn-CS" altLang="en-US" dirty="0"/>
              <a:t> / </a:t>
            </a:r>
            <a:r>
              <a:rPr lang="el-GR" altLang="en-US" dirty="0"/>
              <a:t>σ</a:t>
            </a:r>
            <a:r>
              <a:rPr lang="sr-Latn-CS" altLang="en-US" baseline="-25000" dirty="0"/>
              <a:t>x</a:t>
            </a:r>
            <a:r>
              <a:rPr lang="sr-Latn-CS" altLang="en-US" baseline="30000" dirty="0"/>
              <a:t>2</a:t>
            </a:r>
            <a:r>
              <a:rPr lang="sr-Latn-CS" altLang="en-US" dirty="0"/>
              <a:t> = učešće prave varijanse u ukupnoj varijansi = pouzdanost. Sledi</a:t>
            </a:r>
          </a:p>
          <a:p>
            <a:pPr lvl="1"/>
            <a:r>
              <a:rPr lang="sr-Latn-CS" altLang="en-US" dirty="0" err="1"/>
              <a:t>r</a:t>
            </a:r>
            <a:r>
              <a:rPr lang="sr-Latn-CS" altLang="en-US" baseline="-25000" dirty="0" err="1"/>
              <a:t>tt</a:t>
            </a:r>
            <a:r>
              <a:rPr lang="sr-Latn-CS" altLang="en-US" dirty="0"/>
              <a:t> =1 - </a:t>
            </a:r>
            <a:r>
              <a:rPr lang="el-GR" altLang="en-US" dirty="0"/>
              <a:t>σ</a:t>
            </a:r>
            <a:r>
              <a:rPr lang="sr-Latn-CS" altLang="en-US" baseline="-25000" dirty="0"/>
              <a:t>E</a:t>
            </a:r>
            <a:r>
              <a:rPr lang="sr-Latn-CS" altLang="en-US" baseline="30000" dirty="0"/>
              <a:t>2 </a:t>
            </a:r>
            <a:r>
              <a:rPr lang="sr-Latn-CS" altLang="en-US" dirty="0"/>
              <a:t>/ </a:t>
            </a:r>
            <a:r>
              <a:rPr lang="el-GR" altLang="en-US" dirty="0"/>
              <a:t>σ</a:t>
            </a:r>
            <a:r>
              <a:rPr lang="sr-Latn-CS" altLang="en-US" baseline="-25000" dirty="0"/>
              <a:t>x</a:t>
            </a:r>
            <a:r>
              <a:rPr lang="sr-Latn-CS" altLang="en-US" baseline="30000" dirty="0"/>
              <a:t>2</a:t>
            </a:r>
            <a:r>
              <a:rPr lang="sr-Latn-CS" altLang="en-US" dirty="0"/>
              <a:t> </a:t>
            </a:r>
            <a:endParaRPr lang="el-GR" altLang="en-US" dirty="0"/>
          </a:p>
          <a:p>
            <a:r>
              <a:rPr lang="sr-Latn-CS" altLang="en-US" dirty="0"/>
              <a:t>Što je oblik većine obrazaca za pouzdanost</a:t>
            </a:r>
          </a:p>
          <a:p>
            <a:r>
              <a:rPr lang="sr-Latn-CS" altLang="en-US" dirty="0"/>
              <a:t>Različiti metodi se razlikuju s obzirom na to kako procenjuju varijansu greške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470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F35D0-A700-D191-34B2-5BA519599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400" dirty="0"/>
              <a:t>Pouzdanost - obrazac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DED127-4971-6B5D-8547-ECF0D44E24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endParaRPr lang="sr-Latn-RS" sz="36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sr-Latn-RS" sz="3600" b="0" i="1" smtClean="0">
                        <a:latin typeface="Cambria Math" panose="02040503050406030204" pitchFamily="18" charset="0"/>
                      </a:rPr>
                      <m:t>𝑝𝑜𝑢𝑧𝑑𝑎𝑛𝑜𝑠𝑡</m:t>
                    </m:r>
                    <m:r>
                      <a:rPr lang="sr-Latn-RS" sz="3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sr-Latn-R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3600" b="0" i="1" smtClean="0">
                            <a:latin typeface="Cambria Math" panose="02040503050406030204" pitchFamily="18" charset="0"/>
                          </a:rPr>
                          <m:t>𝑣𝑎𝑟𝑖𝑗𝑎𝑛𝑠𝑎</m:t>
                        </m:r>
                        <m:r>
                          <a:rPr lang="sr-Latn-R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r-Latn-RS" sz="3600" b="0" i="1" smtClean="0">
                            <a:latin typeface="Cambria Math" panose="02040503050406030204" pitchFamily="18" charset="0"/>
                          </a:rPr>
                          <m:t>𝑝𝑟𝑎𝑣𝑜𝑔</m:t>
                        </m:r>
                        <m:r>
                          <a:rPr lang="sr-Latn-R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r-Latn-RS" sz="3600" b="0" i="1" smtClean="0">
                            <a:latin typeface="Cambria Math" panose="02040503050406030204" pitchFamily="18" charset="0"/>
                          </a:rPr>
                          <m:t>𝑠𝑘𝑜𝑟𝑎</m:t>
                        </m:r>
                      </m:num>
                      <m:den>
                        <m:r>
                          <a:rPr lang="sr-Latn-RS" sz="3600" b="0" i="1" smtClean="0">
                            <a:latin typeface="Cambria Math" panose="02040503050406030204" pitchFamily="18" charset="0"/>
                          </a:rPr>
                          <m:t>𝑢𝑘𝑢𝑝𝑛𝑎</m:t>
                        </m:r>
                        <m:r>
                          <a:rPr lang="sr-Latn-R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r-Latn-RS" sz="3600" b="0" i="1" smtClean="0">
                            <a:latin typeface="Cambria Math" panose="02040503050406030204" pitchFamily="18" charset="0"/>
                          </a:rPr>
                          <m:t>𝑣𝑎𝑟𝑖𝑗𝑎𝑛𝑠𝑎</m:t>
                        </m:r>
                      </m:den>
                    </m:f>
                  </m:oMath>
                </a14:m>
                <a:endParaRPr lang="sr-Latn-RS" sz="3600" dirty="0"/>
              </a:p>
              <a:p>
                <a:pPr algn="ctr"/>
                <a:endParaRPr lang="sr-Latn-RS" sz="36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sr-Latn-R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3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sr-Latn-RS" sz="3600" b="0" i="1" smtClean="0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sr-Latn-RS" sz="3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sr-Latn-R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sr-Latn-RS" sz="3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R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 sz="3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sr-Latn-R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sr-Latn-RS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R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sr-Latn-R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sr-Latn-RS" dirty="0"/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DED127-4971-6B5D-8547-ECF0D44E24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595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F35D0-A700-D191-34B2-5BA519599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400" dirty="0"/>
              <a:t>Pouzdanost – obrazac (procena)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DED127-4971-6B5D-8547-ECF0D44E24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endParaRPr lang="sr-Latn-RS" sz="36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sr-Latn-RS" sz="3600" b="0" i="1" smtClean="0">
                        <a:latin typeface="Cambria Math" panose="02040503050406030204" pitchFamily="18" charset="0"/>
                      </a:rPr>
                      <m:t>𝑝𝑜𝑢𝑧𝑑𝑎𝑛𝑜𝑠𝑡</m:t>
                    </m:r>
                    <m:r>
                      <a:rPr lang="sr-Latn-RS" sz="3600" b="0" i="1" smtClean="0">
                        <a:latin typeface="Cambria Math" panose="02040503050406030204" pitchFamily="18" charset="0"/>
                      </a:rPr>
                      <m:t>=1− </m:t>
                    </m:r>
                    <m:f>
                      <m:fPr>
                        <m:ctrlPr>
                          <a:rPr lang="sr-Latn-R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3600" b="0" i="1" smtClean="0">
                            <a:latin typeface="Cambria Math" panose="02040503050406030204" pitchFamily="18" charset="0"/>
                          </a:rPr>
                          <m:t>𝑣𝑎𝑟𝑖𝑗𝑎𝑛𝑠𝑎</m:t>
                        </m:r>
                        <m:r>
                          <a:rPr lang="sr-Latn-R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r-Latn-RS" sz="3600" b="0" i="1" smtClean="0">
                            <a:latin typeface="Cambria Math" panose="02040503050406030204" pitchFamily="18" charset="0"/>
                          </a:rPr>
                          <m:t>𝑔𝑟𝑒</m:t>
                        </m:r>
                        <m:r>
                          <a:rPr lang="sr-Latn-RS" sz="3600" b="0" i="1" smtClean="0">
                            <a:latin typeface="Cambria Math" panose="02040503050406030204" pitchFamily="18" charset="0"/>
                          </a:rPr>
                          <m:t>š</m:t>
                        </m:r>
                        <m:r>
                          <a:rPr lang="sr-Latn-RS" sz="3600" b="0" i="1" smtClean="0">
                            <a:latin typeface="Cambria Math" panose="02040503050406030204" pitchFamily="18" charset="0"/>
                          </a:rPr>
                          <m:t>𝑘𝑒</m:t>
                        </m:r>
                      </m:num>
                      <m:den>
                        <m:r>
                          <a:rPr lang="sr-Latn-RS" sz="3600" b="0" i="1" smtClean="0">
                            <a:latin typeface="Cambria Math" panose="02040503050406030204" pitchFamily="18" charset="0"/>
                          </a:rPr>
                          <m:t>𝑢𝑘𝑢𝑝𝑛𝑎</m:t>
                        </m:r>
                        <m:r>
                          <a:rPr lang="sr-Latn-R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r-Latn-RS" sz="3600" b="0" i="1" smtClean="0">
                            <a:latin typeface="Cambria Math" panose="02040503050406030204" pitchFamily="18" charset="0"/>
                          </a:rPr>
                          <m:t>𝑣𝑎𝑟𝑖𝑗𝑎𝑛𝑠𝑎</m:t>
                        </m:r>
                      </m:den>
                    </m:f>
                  </m:oMath>
                </a14:m>
                <a:endParaRPr lang="sr-Latn-RS" sz="3600" dirty="0"/>
              </a:p>
              <a:p>
                <a:pPr algn="ctr"/>
                <a:endParaRPr lang="sr-Latn-RS" sz="36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sr-Latn-R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3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sr-Latn-RS" sz="3600" b="0" i="1" smtClean="0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sr-Latn-RS" sz="3600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sr-Latn-R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sr-Latn-RS" sz="3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R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  <m:sup>
                            <m:r>
                              <a:rPr lang="sr-Latn-R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sr-Latn-RS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R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sr-Latn-R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sr-Latn-RS" dirty="0"/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DED127-4971-6B5D-8547-ECF0D44E24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806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sr-Latn-CS" altLang="en-US" sz="4400" dirty="0"/>
              <a:t>Metode za procenu pouzdanosti</a:t>
            </a:r>
            <a:endParaRPr lang="en-US" altLang="en-US" sz="44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dirty="0"/>
              <a:t>Test-retest</a:t>
            </a:r>
          </a:p>
          <a:p>
            <a:r>
              <a:rPr lang="sr-Latn-CS" altLang="en-US" dirty="0"/>
              <a:t>Alternativne forme</a:t>
            </a:r>
          </a:p>
          <a:p>
            <a:pPr eaLnBrk="1" hangingPunct="1"/>
            <a:r>
              <a:rPr lang="sr-Latn-CS" altLang="en-US" dirty="0"/>
              <a:t>Deljenje testa</a:t>
            </a:r>
          </a:p>
          <a:p>
            <a:pPr eaLnBrk="1" hangingPunct="1"/>
            <a:r>
              <a:rPr lang="sr-Latn-CS" altLang="en-US" dirty="0"/>
              <a:t>Analiza stavki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595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Metrijske karakteristike testa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Diskriminativnost</a:t>
            </a:r>
          </a:p>
          <a:p>
            <a:r>
              <a:rPr lang="sr-Latn-RS" dirty="0"/>
              <a:t>Objektivnost</a:t>
            </a:r>
          </a:p>
          <a:p>
            <a:r>
              <a:rPr lang="sr-Latn-RS" dirty="0">
                <a:solidFill>
                  <a:srgbClr val="FF0000"/>
                </a:solidFill>
              </a:rPr>
              <a:t>Pouzdanost</a:t>
            </a:r>
          </a:p>
          <a:p>
            <a:r>
              <a:rPr lang="sr-Latn-RS" dirty="0"/>
              <a:t>Homogenost</a:t>
            </a:r>
          </a:p>
          <a:p>
            <a:r>
              <a:rPr lang="sr-Latn-RS" dirty="0"/>
              <a:t>Reprezentativnost</a:t>
            </a:r>
          </a:p>
          <a:p>
            <a:r>
              <a:rPr lang="sr-Latn-RS" dirty="0"/>
              <a:t>Valjanost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6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sr-Latn-CS" altLang="en-US" sz="4400" dirty="0"/>
              <a:t>Metode za procenu pouzdanosti</a:t>
            </a:r>
            <a:endParaRPr lang="en-US" altLang="en-US" sz="44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 dirty="0">
                <a:solidFill>
                  <a:srgbClr val="FF0000"/>
                </a:solidFill>
              </a:rPr>
              <a:t>Test-retest</a:t>
            </a:r>
          </a:p>
          <a:p>
            <a:pPr eaLnBrk="1" hangingPunct="1"/>
            <a:r>
              <a:rPr lang="sr-Latn-CS" altLang="en-US" dirty="0">
                <a:solidFill>
                  <a:srgbClr val="FF0000"/>
                </a:solidFill>
              </a:rPr>
              <a:t>Alternativne forme</a:t>
            </a:r>
          </a:p>
          <a:p>
            <a:pPr eaLnBrk="1" hangingPunct="1"/>
            <a:r>
              <a:rPr lang="sr-Latn-CS" altLang="en-US" dirty="0"/>
              <a:t>Deljenje testa</a:t>
            </a:r>
          </a:p>
          <a:p>
            <a:pPr eaLnBrk="1" hangingPunct="1"/>
            <a:r>
              <a:rPr lang="sr-Latn-CS" altLang="en-US" dirty="0"/>
              <a:t>Analiza stavki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3706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Test-retest</a:t>
            </a:r>
            <a:endParaRPr lang="en-US" dirty="0"/>
          </a:p>
        </p:txBody>
      </p:sp>
      <p:sp>
        <p:nvSpPr>
          <p:cNvPr id="21507" name="Rectangle 103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dirty="0"/>
              <a:t>Istorijski gledano, vremenska doslednost je bila prva mera pouzdanosti</a:t>
            </a:r>
          </a:p>
          <a:p>
            <a:r>
              <a:rPr lang="sr-Latn-CS" altLang="en-US" dirty="0"/>
              <a:t>Zadamo test u tački 1, a zatim i u tački 2</a:t>
            </a:r>
          </a:p>
          <a:p>
            <a:r>
              <a:rPr lang="sr-Latn-CS" altLang="en-US" dirty="0"/>
              <a:t>Kako bismo onda procenili pouzdanost?</a:t>
            </a:r>
          </a:p>
          <a:p>
            <a:r>
              <a:rPr lang="sr-Latn-CS" altLang="en-US" dirty="0"/>
              <a:t>Kao mera pouzdanosti koristi se koeficijent korelacije</a:t>
            </a:r>
            <a:endParaRPr lang="en-US" alt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D6649-BDB2-FFBE-D3C8-9EBE8739454D}"/>
              </a:ext>
            </a:extLst>
          </p:cNvPr>
          <p:cNvGrpSpPr/>
          <p:nvPr/>
        </p:nvGrpSpPr>
        <p:grpSpPr>
          <a:xfrm>
            <a:off x="1143000" y="3887801"/>
            <a:ext cx="6858000" cy="2358645"/>
            <a:chOff x="1143000" y="3887801"/>
            <a:chExt cx="6858000" cy="2358645"/>
          </a:xfrm>
        </p:grpSpPr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AF9B9CA5-10D7-C798-DE39-F0846CB72985}"/>
                </a:ext>
              </a:extLst>
            </p:cNvPr>
            <p:cNvSpPr/>
            <p:nvPr/>
          </p:nvSpPr>
          <p:spPr>
            <a:xfrm>
              <a:off x="1143000" y="5257800"/>
              <a:ext cx="6858000" cy="3048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DC0DBB8-EAB9-B68B-55D9-F802B586D9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6440" y="3887801"/>
              <a:ext cx="1190625" cy="1261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5DC6C546-BF9E-51D3-80B2-C90AD01E8B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1624" y="3887801"/>
              <a:ext cx="1190625" cy="1261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B3C1EBE-494D-775B-CC36-84FF998685EE}"/>
                </a:ext>
              </a:extLst>
            </p:cNvPr>
            <p:cNvSpPr/>
            <p:nvPr/>
          </p:nvSpPr>
          <p:spPr>
            <a:xfrm>
              <a:off x="2511499" y="52578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EE7416-A74E-FB99-F717-86615A96F5E9}"/>
                </a:ext>
              </a:extLst>
            </p:cNvPr>
            <p:cNvSpPr/>
            <p:nvPr/>
          </p:nvSpPr>
          <p:spPr>
            <a:xfrm>
              <a:off x="5880736" y="52578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F507B5-E8D5-E774-BA63-578FB38467D8}"/>
                </a:ext>
              </a:extLst>
            </p:cNvPr>
            <p:cNvSpPr txBox="1"/>
            <p:nvPr/>
          </p:nvSpPr>
          <p:spPr>
            <a:xfrm>
              <a:off x="1960784" y="5600115"/>
              <a:ext cx="1177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r-Latn-RS" dirty="0"/>
                <a:t>Testiranje</a:t>
              </a:r>
            </a:p>
            <a:p>
              <a:pPr algn="ctr"/>
              <a:r>
                <a:rPr lang="sr-Latn-RS" dirty="0"/>
                <a:t>Trenutak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4E3D36-2B33-062F-F86B-C23FCC957380}"/>
                </a:ext>
              </a:extLst>
            </p:cNvPr>
            <p:cNvSpPr txBox="1"/>
            <p:nvPr/>
          </p:nvSpPr>
          <p:spPr>
            <a:xfrm>
              <a:off x="5330021" y="5600114"/>
              <a:ext cx="1177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r-Latn-RS" dirty="0"/>
                <a:t>Testiranje</a:t>
              </a:r>
            </a:p>
            <a:p>
              <a:pPr algn="ctr"/>
              <a:r>
                <a:rPr lang="sr-Latn-RS" dirty="0"/>
                <a:t>Trenutak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4733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sr-Latn-CS" altLang="en-US" sz="4000" dirty="0"/>
              <a:t>Pouzdanost – koeficijent korelacije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Za procenu pouzdanosti koristi se koeficijent korelacije</a:t>
            </a:r>
            <a:endParaRPr lang="en-US" altLang="en-US" dirty="0"/>
          </a:p>
          <a:p>
            <a:pPr eaLnBrk="1" hangingPunct="1"/>
            <a:r>
              <a:rPr lang="sr-Latn-CS" altLang="en-US" b="1" u="sng" dirty="0"/>
              <a:t>Važno</a:t>
            </a:r>
            <a:endParaRPr lang="en-US" altLang="en-US" b="1" u="sng" dirty="0"/>
          </a:p>
          <a:p>
            <a:pPr lvl="1" eaLnBrk="1" hangingPunct="1"/>
            <a:r>
              <a:rPr lang="sr-Latn-CS" altLang="en-US" dirty="0"/>
              <a:t>Dok je </a:t>
            </a:r>
            <a:r>
              <a:rPr lang="sr-Latn-CS" altLang="en-US" dirty="0">
                <a:solidFill>
                  <a:srgbClr val="FF0000"/>
                </a:solidFill>
              </a:rPr>
              <a:t>kvadrat</a:t>
            </a:r>
            <a:r>
              <a:rPr lang="sr-Latn-CS" altLang="en-US" dirty="0"/>
              <a:t> koeficijenta korelacije mera proporcije varijanse koju dele dve varijable ovde je </a:t>
            </a:r>
            <a:r>
              <a:rPr lang="sr-Latn-CS" altLang="en-US" dirty="0">
                <a:solidFill>
                  <a:srgbClr val="FF0000"/>
                </a:solidFill>
              </a:rPr>
              <a:t>obično</a:t>
            </a:r>
            <a:r>
              <a:rPr lang="sr-Latn-CS" altLang="en-US" dirty="0"/>
              <a:t> </a:t>
            </a:r>
            <a:r>
              <a:rPr lang="sr-Latn-CS" altLang="en-US" dirty="0">
                <a:solidFill>
                  <a:srgbClr val="FF0000"/>
                </a:solidFill>
              </a:rPr>
              <a:t>r</a:t>
            </a:r>
            <a:r>
              <a:rPr lang="sr-Latn-CS" altLang="en-US" dirty="0"/>
              <a:t> (koje je u ulozi koeficijenta pouzdanosti) mera</a:t>
            </a:r>
            <a:r>
              <a:rPr lang="sr-Latn-CS" altLang="en-US" b="1" dirty="0"/>
              <a:t> </a:t>
            </a:r>
            <a:r>
              <a:rPr lang="sr-Latn-CS" altLang="en-US" dirty="0">
                <a:solidFill>
                  <a:srgbClr val="FF0000"/>
                </a:solidFill>
              </a:rPr>
              <a:t>proporcije prave varijanse,</a:t>
            </a:r>
            <a:r>
              <a:rPr lang="sr-Latn-CS" altLang="en-US" b="1" dirty="0">
                <a:solidFill>
                  <a:srgbClr val="FF0000"/>
                </a:solidFill>
              </a:rPr>
              <a:t> </a:t>
            </a:r>
            <a:r>
              <a:rPr lang="sr-Latn-CS" altLang="en-US" dirty="0"/>
              <a:t>zato što po definiciji nema korelacije između pravog skora i skora greške</a:t>
            </a:r>
            <a:endParaRPr lang="en-US" altLang="en-US" b="1" u="sng" dirty="0"/>
          </a:p>
          <a:p>
            <a:pPr eaLnBrk="1" hangingPunct="1"/>
            <a:endParaRPr lang="sr-Latn-CS" altLang="en-US" dirty="0"/>
          </a:p>
        </p:txBody>
      </p:sp>
    </p:spTree>
    <p:extLst>
      <p:ext uri="{BB962C8B-B14F-4D97-AF65-F5344CB8AC3E}">
        <p14:creationId xmlns:p14="http://schemas.microsoft.com/office/powerpoint/2010/main" val="191145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 dirty="0"/>
              <a:t>Dokaz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RS" altLang="en-US" dirty="0"/>
                  <a:t>Klasičan obrazac za korelaciju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R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alt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sr-Latn-RS" altLang="en-US" b="0" i="1" smtClean="0">
                            <a:latin typeface="Cambria Math"/>
                          </a:rPr>
                          <m:t>𝑥𝑦</m:t>
                        </m:r>
                      </m:sub>
                    </m:sSub>
                    <m:r>
                      <a:rPr lang="sr-Latn-RS" alt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sr-Latn-RS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Latn-R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sr-Latn-RS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sr-Latn-RS" alt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RS" alt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sr-Latn-RS" alt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sr-Latn-RS" alt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RS" alt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sr-Latn-RS" alt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sr-Latn-RS" alt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nary>
                      </m:num>
                      <m:den>
                        <m:r>
                          <a:rPr lang="sr-Latn-RS" altLang="en-US" b="0" i="1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sr-Latn-RS" altLang="en-US" dirty="0"/>
              </a:p>
              <a:p>
                <a:r>
                  <a:rPr lang="sr-Latn-RS" altLang="en-US" dirty="0"/>
                  <a:t>Radi lakšeg izvođenja p</a:t>
                </a:r>
                <a:r>
                  <a:rPr lang="en-US" altLang="en-US" dirty="0" err="1"/>
                  <a:t>isa</a:t>
                </a:r>
                <a:r>
                  <a:rPr lang="sr-Latn-CS" altLang="en-US" dirty="0"/>
                  <a:t>ćemo kao</a:t>
                </a:r>
              </a:p>
              <a:p>
                <a:r>
                  <a:rPr lang="sr-Latn-CS" altLang="en-US" dirty="0"/>
                  <a:t>r</a:t>
                </a:r>
                <a:r>
                  <a:rPr lang="sr-Latn-CS" altLang="en-US" baseline="-25000" dirty="0"/>
                  <a:t>xx</a:t>
                </a:r>
                <a:r>
                  <a:rPr lang="sr-Latn-CS" altLang="en-US" dirty="0"/>
                  <a:t>=  </a:t>
                </a:r>
                <a:r>
                  <a:rPr lang="el-GR" altLang="en-US" dirty="0"/>
                  <a:t>Σ</a:t>
                </a:r>
                <a:r>
                  <a:rPr lang="sr-Latn-CS" altLang="en-US" dirty="0"/>
                  <a:t>Zx* Zx </a:t>
                </a:r>
              </a:p>
              <a:p>
                <a:r>
                  <a:rPr lang="sr-Latn-CS" altLang="en-US" dirty="0"/>
                  <a:t>Gdje je Zx = Zx/sqrt(N)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7408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sr-Latn-RS" altLang="en-US" dirty="0"/>
              <a:t>Dokaz</a:t>
            </a:r>
            <a:endParaRPr lang="sr-Latn-CS" alt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altLang="en-US" dirty="0"/>
              <a:t>Budući da je</a:t>
            </a:r>
          </a:p>
          <a:p>
            <a:r>
              <a:rPr lang="sr-Latn-CS" altLang="en-US" dirty="0"/>
              <a:t>Z</a:t>
            </a:r>
            <a:r>
              <a:rPr lang="sr-Latn-CS" altLang="en-US" baseline="-25000" dirty="0"/>
              <a:t>x</a:t>
            </a:r>
            <a:r>
              <a:rPr lang="sr-Latn-CS" altLang="en-US" dirty="0"/>
              <a:t>=Z</a:t>
            </a:r>
            <a:r>
              <a:rPr lang="sr-Latn-CS" altLang="en-US" baseline="-25000" dirty="0"/>
              <a:t>t</a:t>
            </a:r>
            <a:r>
              <a:rPr lang="sr-Latn-CS" altLang="en-US" dirty="0"/>
              <a:t>+Z</a:t>
            </a:r>
            <a:r>
              <a:rPr lang="sr-Latn-CS" altLang="en-US" baseline="-25000" dirty="0"/>
              <a:t>e</a:t>
            </a:r>
            <a:r>
              <a:rPr lang="sr-Latn-CS" altLang="en-US" dirty="0"/>
              <a:t> sledi</a:t>
            </a:r>
            <a:endParaRPr lang="el-GR" altLang="en-US" dirty="0"/>
          </a:p>
          <a:p>
            <a:pPr eaLnBrk="1" hangingPunct="1"/>
            <a:r>
              <a:rPr lang="sr-Latn-CS" altLang="en-US" dirty="0"/>
              <a:t>r</a:t>
            </a:r>
            <a:r>
              <a:rPr lang="sr-Latn-CS" altLang="en-US" baseline="-25000" dirty="0"/>
              <a:t>xx</a:t>
            </a:r>
            <a:r>
              <a:rPr lang="sr-Latn-CS" altLang="en-US" dirty="0"/>
              <a:t>=</a:t>
            </a:r>
            <a:r>
              <a:rPr lang="el-GR" altLang="en-US" dirty="0">
                <a:cs typeface="Times New Roman" pitchFamily="18" charset="0"/>
              </a:rPr>
              <a:t>Σ</a:t>
            </a:r>
            <a:r>
              <a:rPr lang="sr-Latn-CS" altLang="en-US" dirty="0"/>
              <a:t>(Z</a:t>
            </a:r>
            <a:r>
              <a:rPr lang="sr-Latn-CS" altLang="en-US" baseline="-25000" dirty="0"/>
              <a:t>t</a:t>
            </a:r>
            <a:r>
              <a:rPr lang="sr-Latn-CS" altLang="en-US" dirty="0"/>
              <a:t>+Z</a:t>
            </a:r>
            <a:r>
              <a:rPr lang="sr-Latn-CS" altLang="en-US" baseline="-25000" dirty="0"/>
              <a:t>e</a:t>
            </a:r>
            <a:r>
              <a:rPr lang="sr-Latn-CS" altLang="en-US" dirty="0"/>
              <a:t>) * (Z</a:t>
            </a:r>
            <a:r>
              <a:rPr lang="sr-Latn-CS" altLang="en-US" baseline="-25000" dirty="0"/>
              <a:t>t</a:t>
            </a:r>
            <a:r>
              <a:rPr lang="sr-Latn-CS" altLang="en-US" dirty="0"/>
              <a:t>+Z</a:t>
            </a:r>
            <a:r>
              <a:rPr lang="sr-Latn-CS" altLang="en-US" baseline="-25000" dirty="0"/>
              <a:t>e</a:t>
            </a:r>
            <a:r>
              <a:rPr lang="sr-Latn-CS" altLang="en-US" dirty="0"/>
              <a:t>) </a:t>
            </a:r>
          </a:p>
          <a:p>
            <a:pPr eaLnBrk="1" hangingPunct="1"/>
            <a:r>
              <a:rPr lang="sr-Latn-CS" altLang="en-US" dirty="0"/>
              <a:t>= </a:t>
            </a:r>
            <a:r>
              <a:rPr lang="el-GR" altLang="en-US" dirty="0">
                <a:cs typeface="Times New Roman" pitchFamily="18" charset="0"/>
              </a:rPr>
              <a:t>Σ</a:t>
            </a:r>
            <a:r>
              <a:rPr lang="sr-Latn-CS" altLang="en-US" dirty="0"/>
              <a:t>(Z</a:t>
            </a:r>
            <a:r>
              <a:rPr lang="sr-Latn-CS" altLang="en-US" baseline="-25000" dirty="0"/>
              <a:t>t</a:t>
            </a:r>
            <a:r>
              <a:rPr lang="sr-Latn-CS" altLang="en-US" dirty="0"/>
              <a:t>*Z</a:t>
            </a:r>
            <a:r>
              <a:rPr lang="sr-Latn-CS" altLang="en-US" baseline="-25000" dirty="0"/>
              <a:t>t </a:t>
            </a:r>
            <a:r>
              <a:rPr lang="sr-Latn-CS" altLang="en-US" dirty="0"/>
              <a:t>+ 2Z</a:t>
            </a:r>
            <a:r>
              <a:rPr lang="sr-Latn-CS" altLang="en-US" baseline="-25000" dirty="0"/>
              <a:t>e</a:t>
            </a:r>
            <a:r>
              <a:rPr lang="sr-Latn-CS" altLang="en-US" dirty="0"/>
              <a:t>*Z</a:t>
            </a:r>
            <a:r>
              <a:rPr lang="sr-Latn-CS" altLang="en-US" baseline="-25000" dirty="0"/>
              <a:t>t </a:t>
            </a:r>
            <a:r>
              <a:rPr lang="sr-Latn-CS" altLang="en-US" dirty="0"/>
              <a:t>+ </a:t>
            </a:r>
            <a:r>
              <a:rPr lang="sr-Latn-CS" altLang="en-US" baseline="-25000" dirty="0"/>
              <a:t> </a:t>
            </a:r>
            <a:r>
              <a:rPr lang="sr-Latn-CS" altLang="en-US" dirty="0"/>
              <a:t>Z</a:t>
            </a:r>
            <a:r>
              <a:rPr lang="sr-Latn-CS" altLang="en-US" baseline="-25000" dirty="0"/>
              <a:t>e</a:t>
            </a:r>
            <a:r>
              <a:rPr lang="sr-Latn-CS" altLang="en-US" dirty="0"/>
              <a:t>* Z</a:t>
            </a:r>
            <a:r>
              <a:rPr lang="sr-Latn-CS" altLang="en-US" baseline="-25000" dirty="0"/>
              <a:t>e</a:t>
            </a:r>
            <a:r>
              <a:rPr lang="sr-Latn-CS" altLang="en-US" dirty="0"/>
              <a:t>)</a:t>
            </a:r>
          </a:p>
          <a:p>
            <a:pPr eaLnBrk="1" hangingPunct="1"/>
            <a:r>
              <a:rPr lang="sr-Latn-CS" altLang="en-US" dirty="0"/>
              <a:t>budući da je </a:t>
            </a:r>
            <a:r>
              <a:rPr lang="sr-Latn-CS" altLang="en-US" baseline="-25000" dirty="0"/>
              <a:t> </a:t>
            </a:r>
            <a:r>
              <a:rPr lang="sr-Latn-CS" altLang="en-US" dirty="0"/>
              <a:t>Z</a:t>
            </a:r>
            <a:r>
              <a:rPr lang="sr-Latn-CS" altLang="en-US" baseline="-25000" dirty="0"/>
              <a:t>e</a:t>
            </a:r>
            <a:r>
              <a:rPr lang="sr-Latn-CS" altLang="en-US" dirty="0"/>
              <a:t>*Z</a:t>
            </a:r>
            <a:r>
              <a:rPr lang="sr-Latn-CS" altLang="en-US" baseline="-25000" dirty="0"/>
              <a:t>t  </a:t>
            </a:r>
            <a:r>
              <a:rPr lang="sr-Latn-CS" altLang="en-US" b="1" dirty="0"/>
              <a:t>i</a:t>
            </a:r>
            <a:r>
              <a:rPr lang="sr-Latn-CS" altLang="en-US" baseline="-25000" dirty="0"/>
              <a:t>  </a:t>
            </a:r>
            <a:r>
              <a:rPr lang="sr-Latn-CS" altLang="en-US" dirty="0"/>
              <a:t>Z</a:t>
            </a:r>
            <a:r>
              <a:rPr lang="sr-Latn-CS" altLang="en-US" baseline="-25000" dirty="0"/>
              <a:t>e</a:t>
            </a:r>
            <a:r>
              <a:rPr lang="sr-Latn-CS" altLang="en-US" dirty="0"/>
              <a:t>* Z</a:t>
            </a:r>
            <a:r>
              <a:rPr lang="sr-Latn-CS" altLang="en-US" baseline="-25000" dirty="0"/>
              <a:t>e </a:t>
            </a:r>
            <a:r>
              <a:rPr lang="sr-Latn-CS" altLang="en-US" dirty="0"/>
              <a:t>po definiciji jednako 0 sledi</a:t>
            </a:r>
          </a:p>
          <a:p>
            <a:pPr eaLnBrk="1" hangingPunct="1"/>
            <a:r>
              <a:rPr lang="sr-Latn-CS" altLang="en-US" dirty="0"/>
              <a:t>r</a:t>
            </a:r>
            <a:r>
              <a:rPr lang="sr-Latn-CS" altLang="en-US" baseline="-25000" dirty="0"/>
              <a:t>xx</a:t>
            </a:r>
            <a:r>
              <a:rPr lang="sr-Latn-CS" altLang="en-US" dirty="0"/>
              <a:t>= </a:t>
            </a:r>
            <a:r>
              <a:rPr lang="el-GR" altLang="en-US" dirty="0">
                <a:cs typeface="Times New Roman" pitchFamily="18" charset="0"/>
              </a:rPr>
              <a:t>Σ</a:t>
            </a:r>
            <a:r>
              <a:rPr lang="sr-Latn-CS" altLang="en-US" dirty="0"/>
              <a:t>Z</a:t>
            </a:r>
            <a:r>
              <a:rPr lang="sr-Latn-CS" altLang="en-US" baseline="-25000" dirty="0"/>
              <a:t>t</a:t>
            </a:r>
            <a:r>
              <a:rPr lang="sr-Latn-CS" altLang="en-US" dirty="0"/>
              <a:t>*Z</a:t>
            </a:r>
            <a:r>
              <a:rPr lang="sr-Latn-CS" altLang="en-US" baseline="-25000" dirty="0"/>
              <a:t>t </a:t>
            </a:r>
            <a:endParaRPr lang="sr-Latn-CS" altLang="en-US" dirty="0"/>
          </a:p>
          <a:p>
            <a:pPr eaLnBrk="1" hangingPunct="1"/>
            <a:r>
              <a:rPr lang="sr-Latn-CS" altLang="en-US" dirty="0"/>
              <a:t>Odnosno</a:t>
            </a:r>
            <a:r>
              <a:rPr lang="en-US" altLang="en-US" dirty="0"/>
              <a:t> </a:t>
            </a:r>
            <a:r>
              <a:rPr lang="sr-Latn-CS" altLang="en-US" dirty="0"/>
              <a:t>varijansa pravih skorova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363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Alternativne forme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dirty="0"/>
              <a:t>Ako zadajemo potpuno isti test u dve vremenske tačke – šta je potencijalni problem?</a:t>
            </a:r>
          </a:p>
          <a:p>
            <a:pPr lvl="1"/>
            <a:r>
              <a:rPr lang="sr-Latn-CS" altLang="en-US" dirty="0"/>
              <a:t>Efekti prethodnog testiranja (učenje, uvežbavanje…)</a:t>
            </a:r>
          </a:p>
          <a:p>
            <a:r>
              <a:rPr lang="sr-Latn-CS" altLang="en-US" dirty="0"/>
              <a:t>Umesto istog testa zadajemo alternativnu formu testa</a:t>
            </a:r>
          </a:p>
          <a:p>
            <a:r>
              <a:rPr lang="sr-Latn-CS" altLang="en-US" dirty="0"/>
              <a:t>Kao mera pouzdanosti koristi se koeficijent korelacije</a:t>
            </a:r>
            <a:endParaRPr lang="en-US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E87D8-6015-4FDF-1EFF-05138660BE00}"/>
              </a:ext>
            </a:extLst>
          </p:cNvPr>
          <p:cNvGrpSpPr/>
          <p:nvPr/>
        </p:nvGrpSpPr>
        <p:grpSpPr>
          <a:xfrm>
            <a:off x="1143000" y="3887801"/>
            <a:ext cx="6858000" cy="2358645"/>
            <a:chOff x="1143000" y="3887801"/>
            <a:chExt cx="6858000" cy="2358645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D1117F57-8DF0-CCD1-6C6B-276913B1398D}"/>
                </a:ext>
              </a:extLst>
            </p:cNvPr>
            <p:cNvSpPr/>
            <p:nvPr/>
          </p:nvSpPr>
          <p:spPr>
            <a:xfrm>
              <a:off x="1143000" y="5257800"/>
              <a:ext cx="6858000" cy="3048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B49D3167-E64C-1C5B-C99E-069A81592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6440" y="3887801"/>
              <a:ext cx="1190625" cy="1261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77EF66ED-C73B-00E6-A90D-EB68EFF36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1624" y="3887801"/>
              <a:ext cx="1190625" cy="1261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FC3C17-DF37-C5D5-7CE8-CFD60F44D904}"/>
                </a:ext>
              </a:extLst>
            </p:cNvPr>
            <p:cNvSpPr/>
            <p:nvPr/>
          </p:nvSpPr>
          <p:spPr>
            <a:xfrm>
              <a:off x="2511499" y="52578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EA880AC-BE55-30B4-EB01-F0A20FF14BD4}"/>
                </a:ext>
              </a:extLst>
            </p:cNvPr>
            <p:cNvSpPr/>
            <p:nvPr/>
          </p:nvSpPr>
          <p:spPr>
            <a:xfrm>
              <a:off x="5880736" y="52578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70D1A8-4383-52B9-386E-04BA35E9961C}"/>
                </a:ext>
              </a:extLst>
            </p:cNvPr>
            <p:cNvSpPr txBox="1"/>
            <p:nvPr/>
          </p:nvSpPr>
          <p:spPr>
            <a:xfrm>
              <a:off x="1960784" y="5600115"/>
              <a:ext cx="1177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r-Latn-RS" dirty="0"/>
                <a:t>Forma 1</a:t>
              </a:r>
            </a:p>
            <a:p>
              <a:pPr algn="ctr"/>
              <a:r>
                <a:rPr lang="sr-Latn-RS" dirty="0"/>
                <a:t>Trenutak 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9FE696-2845-D95C-7EF5-C54876BF37A8}"/>
                </a:ext>
              </a:extLst>
            </p:cNvPr>
            <p:cNvSpPr txBox="1"/>
            <p:nvPr/>
          </p:nvSpPr>
          <p:spPr>
            <a:xfrm>
              <a:off x="5330021" y="5600114"/>
              <a:ext cx="1177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r-Latn-RS" dirty="0"/>
                <a:t>Forma 2</a:t>
              </a:r>
            </a:p>
            <a:p>
              <a:pPr algn="ctr"/>
              <a:r>
                <a:rPr lang="sr-Latn-RS" dirty="0"/>
                <a:t>Trenutak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6965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sr-Latn-CS" altLang="en-US" sz="4400" dirty="0"/>
              <a:t>Metode za procenu pouzdanosti</a:t>
            </a:r>
            <a:endParaRPr lang="en-US" altLang="en-US" sz="44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Test-</a:t>
            </a:r>
            <a:r>
              <a:rPr lang="sr-Latn-CS" altLang="en-US" dirty="0" err="1"/>
              <a:t>retest</a:t>
            </a:r>
            <a:endParaRPr lang="sr-Latn-CS" altLang="en-US" dirty="0"/>
          </a:p>
          <a:p>
            <a:pPr eaLnBrk="1" hangingPunct="1"/>
            <a:r>
              <a:rPr lang="sr-Latn-CS" altLang="en-US" dirty="0"/>
              <a:t>Alternativne forme</a:t>
            </a:r>
          </a:p>
          <a:p>
            <a:pPr eaLnBrk="1" hangingPunct="1"/>
            <a:r>
              <a:rPr lang="sr-Latn-CS" altLang="en-US" dirty="0">
                <a:solidFill>
                  <a:srgbClr val="FF0000"/>
                </a:solidFill>
              </a:rPr>
              <a:t>Deljenje testa</a:t>
            </a:r>
          </a:p>
          <a:p>
            <a:pPr eaLnBrk="1" hangingPunct="1"/>
            <a:r>
              <a:rPr lang="sr-Latn-CS" altLang="en-US" dirty="0"/>
              <a:t>Analiza stavki</a:t>
            </a:r>
          </a:p>
          <a:p>
            <a:pPr eaLnBrk="1" hangingPunct="1"/>
            <a:endParaRPr lang="sr-Latn-CS" altLang="en-US" dirty="0"/>
          </a:p>
        </p:txBody>
      </p:sp>
    </p:spTree>
    <p:extLst>
      <p:ext uri="{BB962C8B-B14F-4D97-AF65-F5344CB8AC3E}">
        <p14:creationId xmlns:p14="http://schemas.microsoft.com/office/powerpoint/2010/main" val="2674711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Deljenje testa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9" y="1845734"/>
            <a:ext cx="5244465" cy="4023360"/>
          </a:xfrm>
        </p:spPr>
        <p:txBody>
          <a:bodyPr/>
          <a:lstStyle/>
          <a:p>
            <a:r>
              <a:rPr lang="sr-Latn-CS" altLang="en-US" dirty="0"/>
              <a:t>Čak i sa različitim formama testa, sam protok vremena može dovesti do promena u osobini</a:t>
            </a:r>
          </a:p>
          <a:p>
            <a:r>
              <a:rPr lang="sr-Latn-CS" altLang="en-US" dirty="0"/>
              <a:t>Ako već imamo paralelne forme – možemo ih zadati u isto vreme</a:t>
            </a:r>
          </a:p>
          <a:p>
            <a:r>
              <a:rPr lang="sr-Latn-CS" altLang="en-US" dirty="0"/>
              <a:t>U tom slučaju, delove istog testa možemo posmatrati kao alternativne forme</a:t>
            </a:r>
          </a:p>
          <a:p>
            <a:pPr marL="0" indent="0">
              <a:buNone/>
            </a:pPr>
            <a:endParaRPr lang="en-US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688358-4D44-52B3-7820-730D7050199E}"/>
              </a:ext>
            </a:extLst>
          </p:cNvPr>
          <p:cNvGrpSpPr/>
          <p:nvPr/>
        </p:nvGrpSpPr>
        <p:grpSpPr>
          <a:xfrm>
            <a:off x="6093364" y="1981200"/>
            <a:ext cx="1905000" cy="4041557"/>
            <a:chOff x="6093364" y="1981200"/>
            <a:chExt cx="1905000" cy="4041557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D1117F57-8DF0-CCD1-6C6B-276913B1398D}"/>
                </a:ext>
              </a:extLst>
            </p:cNvPr>
            <p:cNvSpPr/>
            <p:nvPr/>
          </p:nvSpPr>
          <p:spPr>
            <a:xfrm>
              <a:off x="6093364" y="5071626"/>
              <a:ext cx="1905000" cy="29040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B49D3167-E64C-1C5B-C99E-069A81592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4364" y="1981200"/>
              <a:ext cx="1190625" cy="1261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77EF66ED-C73B-00E6-A90D-EB68EFF36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4364" y="3687233"/>
              <a:ext cx="1190625" cy="1261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EA880AC-BE55-30B4-EB01-F0A20FF14BD4}"/>
                </a:ext>
              </a:extLst>
            </p:cNvPr>
            <p:cNvSpPr/>
            <p:nvPr/>
          </p:nvSpPr>
          <p:spPr>
            <a:xfrm>
              <a:off x="6993476" y="5057232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70D1A8-4383-52B9-386E-04BA35E9961C}"/>
                </a:ext>
              </a:extLst>
            </p:cNvPr>
            <p:cNvSpPr txBox="1"/>
            <p:nvPr/>
          </p:nvSpPr>
          <p:spPr>
            <a:xfrm>
              <a:off x="6236810" y="5376426"/>
              <a:ext cx="16787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r-Latn-RS" dirty="0"/>
                <a:t>Forma/deo 1 i 2</a:t>
              </a:r>
            </a:p>
            <a:p>
              <a:pPr algn="ctr"/>
              <a:r>
                <a:rPr lang="sr-Latn-RS" dirty="0"/>
                <a:t>Trenutak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1250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RS" dirty="0"/>
              <a:t>Deljenje testa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sr-Latn-CS" altLang="en-US" dirty="0"/>
              <a:t>Kako bismo procenili pouzdanost?</a:t>
            </a:r>
          </a:p>
          <a:p>
            <a:pPr lvl="1"/>
            <a:r>
              <a:rPr lang="sr-Latn-CS" altLang="en-US" dirty="0"/>
              <a:t>Korelacija između delova</a:t>
            </a:r>
          </a:p>
          <a:p>
            <a:r>
              <a:rPr lang="sr-Latn-CS" altLang="en-US" dirty="0"/>
              <a:t>ALI, to nam daje pouzdanost delova, a ne i celog testa</a:t>
            </a:r>
          </a:p>
          <a:p>
            <a:r>
              <a:rPr lang="sr-Latn-CS" altLang="en-US" dirty="0"/>
              <a:t>Kakva bi trebalo da bude pouzdanost celog testa u poređenju sa pouzdanošću delova?</a:t>
            </a:r>
          </a:p>
          <a:p>
            <a:pPr lvl="1"/>
            <a:r>
              <a:rPr lang="sr-Latn-CS" altLang="en-US" dirty="0"/>
              <a:t>Veća!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6303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 lIns="92075" tIns="46038" rIns="92075" bIns="46038"/>
          <a:lstStyle/>
          <a:p>
            <a:r>
              <a:rPr lang="sr-Latn-CS" altLang="en-US"/>
              <a:t>Spirman Braunov obrazac</a:t>
            </a:r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7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</p:spPr>
            <p:txBody>
              <a:bodyPr/>
              <a:lstStyle/>
              <a:p>
                <a:r>
                  <a:rPr lang="sr-Latn-CS" altLang="en-US" dirty="0"/>
                  <a:t>Spirman i Braun su nezavisno došli do formule koja računa pouzdanost celog testa na osnovu korelacija/pouzdanosti delova </a:t>
                </a:r>
              </a:p>
              <a:p>
                <a:endParaRPr lang="sr-Latn-CS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CS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alt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sr-Latn-RS" altLang="en-US" b="0" i="1" smtClean="0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sr-Latn-R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alt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sr-Latn-R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sr-Latn-RS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RS" alt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sr-Latn-RS" altLang="en-US" b="0" i="1" smtClean="0">
                                  <a:latin typeface="Cambria Math" panose="02040503050406030204" pitchFamily="18" charset="0"/>
                                </a:rPr>
                                <m:t>𝑥𝑥</m:t>
                              </m:r>
                            </m:sub>
                          </m:sSub>
                        </m:num>
                        <m:den>
                          <m:r>
                            <a:rPr lang="sr-Latn-RS" altLang="en-US" b="0" i="1" smtClean="0">
                              <a:latin typeface="Cambria Math" panose="02040503050406030204" pitchFamily="18" charset="0"/>
                            </a:rPr>
                            <m:t>1+(</m:t>
                          </m:r>
                          <m:r>
                            <a:rPr lang="sr-Latn-RS" alt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sr-Latn-RS" alt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sSub>
                            <m:sSubPr>
                              <m:ctrlPr>
                                <a:rPr lang="sr-Latn-R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sr-Latn-R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RS" alt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sr-Latn-RS" altLang="en-US" i="1">
                                  <a:latin typeface="Cambria Math" panose="02040503050406030204" pitchFamily="18" charset="0"/>
                                </a:rPr>
                                <m:t>𝑥𝑥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r-Latn-CS" altLang="en-US" dirty="0"/>
              </a:p>
              <a:p>
                <a:pPr marL="0" indent="0">
                  <a:buNone/>
                </a:pPr>
                <a:endParaRPr lang="sr-Latn-CS" altLang="en-US" dirty="0"/>
              </a:p>
              <a:p>
                <a:r>
                  <a:rPr lang="sr-Latn-CS" altLang="en-US" dirty="0"/>
                  <a:t>k broj delova testa</a:t>
                </a:r>
              </a:p>
              <a:p>
                <a:r>
                  <a:rPr lang="sr-Latn-CS" altLang="en-US" dirty="0" err="1"/>
                  <a:t>r</a:t>
                </a:r>
                <a:r>
                  <a:rPr lang="sr-Latn-CS" altLang="en-US" baseline="-25000" dirty="0" err="1"/>
                  <a:t>xx</a:t>
                </a:r>
                <a:r>
                  <a:rPr lang="sr-Latn-CS" altLang="en-US" dirty="0"/>
                  <a:t> prosečna korelacija između delova testa</a:t>
                </a:r>
              </a:p>
              <a:p>
                <a:pPr marL="0" indent="0">
                  <a:buNone/>
                </a:pPr>
                <a:endParaRPr lang="sr-Latn-CS" altLang="en-US" dirty="0"/>
              </a:p>
              <a:p>
                <a:endParaRPr lang="en-US" altLang="en-US" dirty="0"/>
              </a:p>
            </p:txBody>
          </p:sp>
        </mc:Choice>
        <mc:Fallback>
          <p:sp>
            <p:nvSpPr>
              <p:cNvPr id="31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  <a:blipFill>
                <a:blip r:embed="rId2"/>
                <a:stretch>
                  <a:fillRect l="-808" t="-16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4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4D10E-9474-A79D-8685-7296C44D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Pouzdanost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9FC11-0887-47B1-12AB-03F5C48337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Koncepti i obrasci</a:t>
            </a:r>
          </a:p>
        </p:txBody>
      </p:sp>
    </p:spTree>
    <p:extLst>
      <p:ext uri="{BB962C8B-B14F-4D97-AF65-F5344CB8AC3E}">
        <p14:creationId xmlns:p14="http://schemas.microsoft.com/office/powerpoint/2010/main" val="1868875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 lIns="92075" tIns="46038" rIns="92075" bIns="46038"/>
          <a:lstStyle/>
          <a:p>
            <a:r>
              <a:rPr lang="sr-Latn-CS" altLang="en-US" dirty="0" err="1"/>
              <a:t>Spirman</a:t>
            </a:r>
            <a:r>
              <a:rPr lang="sr-Latn-CS" altLang="en-US" dirty="0"/>
              <a:t> Braunov obrazac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7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</p:spPr>
            <p:txBody>
              <a:bodyPr/>
              <a:lstStyle/>
              <a:p>
                <a:r>
                  <a:rPr lang="sr-Latn-CS" altLang="en-US" dirty="0"/>
                  <a:t>Najjednostavniji slučaj kada imamo samo dva dela testa</a:t>
                </a:r>
              </a:p>
              <a:p>
                <a:endParaRPr lang="sr-Latn-CS" alt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C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sr-Latn-RS" altLang="en-US" b="0" i="1" smtClean="0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sr-Latn-R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RS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sr-Latn-R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sr-Latn-RS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sr-Latn-RS" alt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sr-Latn-RS" altLang="en-US" b="0" i="1" smtClean="0">
                                <a:latin typeface="Cambria Math" panose="02040503050406030204" pitchFamily="18" charset="0"/>
                              </a:rPr>
                              <m:t>𝑥𝑥</m:t>
                            </m:r>
                          </m:sub>
                        </m:sSub>
                      </m:num>
                      <m:den>
                        <m:r>
                          <a:rPr lang="sr-Latn-RS" altLang="en-US" b="0" i="1" smtClean="0">
                            <a:latin typeface="Cambria Math" panose="02040503050406030204" pitchFamily="18" charset="0"/>
                          </a:rPr>
                          <m:t>1+(</m:t>
                        </m:r>
                        <m:r>
                          <a:rPr lang="sr-Latn-R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sr-Latn-RS" alt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  <m:sSub>
                          <m:sSubPr>
                            <m:ctrlPr>
                              <a:rPr lang="sr-Latn-R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sr-Latn-RS" alt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sr-Latn-RS" alt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sr-Latn-RS" altLang="en-US" i="1">
                                <a:latin typeface="Cambria Math" panose="02040503050406030204" pitchFamily="18" charset="0"/>
                              </a:rPr>
                              <m:t>𝑥𝑥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sr-Latn-CS" alt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sr-Latn-R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sr-Latn-RS" alt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sr-Latn-RS" alt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sr-Latn-RS" altLang="en-US" i="1">
                                <a:latin typeface="Cambria Math" panose="02040503050406030204" pitchFamily="18" charset="0"/>
                              </a:rPr>
                              <m:t>𝑥𝑥</m:t>
                            </m:r>
                          </m:sub>
                        </m:sSub>
                      </m:num>
                      <m:den>
                        <m:r>
                          <a:rPr lang="sr-Latn-RS" alt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sr-Latn-RS" alt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r-Latn-RS" alt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r-Latn-R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r-Latn-RS" altLang="en-US" i="1">
                            <a:latin typeface="Cambria Math" panose="02040503050406030204" pitchFamily="18" charset="0"/>
                          </a:rPr>
                          <m:t>−1)</m:t>
                        </m:r>
                        <m:sSub>
                          <m:sSubPr>
                            <m:ctrlPr>
                              <a:rPr lang="sr-Latn-R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sr-Latn-RS" alt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sr-Latn-RS" alt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sr-Latn-RS" altLang="en-US" i="1">
                                <a:latin typeface="Cambria Math" panose="02040503050406030204" pitchFamily="18" charset="0"/>
                              </a:rPr>
                              <m:t>𝑥𝑥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sr-Latn-CS" alt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altLang="en-US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sr-Latn-R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sr-Latn-RS" alt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sr-Latn-RS" alt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sr-Latn-RS" altLang="en-US" i="1">
                                <a:latin typeface="Cambria Math" panose="02040503050406030204" pitchFamily="18" charset="0"/>
                              </a:rPr>
                              <m:t>𝑥𝑥</m:t>
                            </m:r>
                          </m:sub>
                        </m:sSub>
                      </m:num>
                      <m:den>
                        <m:r>
                          <a:rPr lang="sr-Latn-RS" altLang="en-US" i="1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sr-Latn-R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sr-Latn-RS" alt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sr-Latn-RS" alt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sr-Latn-RS" altLang="en-US" i="1">
                                <a:latin typeface="Cambria Math" panose="02040503050406030204" pitchFamily="18" charset="0"/>
                              </a:rPr>
                              <m:t>𝑥𝑥</m:t>
                            </m:r>
                          </m:sub>
                        </m:sSub>
                      </m:den>
                    </m:f>
                  </m:oMath>
                </a14:m>
                <a:endParaRPr lang="sr-Latn-CS" altLang="en-US" dirty="0"/>
              </a:p>
              <a:p>
                <a:pPr marL="0" indent="0">
                  <a:buNone/>
                </a:pPr>
                <a:endParaRPr lang="sr-Latn-CS" altLang="en-US" dirty="0"/>
              </a:p>
              <a:p>
                <a:r>
                  <a:rPr lang="sr-Latn-CS" altLang="en-US" dirty="0"/>
                  <a:t>Ako su delovi savršeno </a:t>
                </a:r>
                <a:r>
                  <a:rPr lang="sr-Latn-CS" altLang="en-US" dirty="0" err="1"/>
                  <a:t>korelirani</a:t>
                </a:r>
                <a:r>
                  <a:rPr lang="sr-Latn-CS" altLang="en-US" dirty="0"/>
                  <a:t> – i S-B koeficijent će biti jednak 1</a:t>
                </a:r>
              </a:p>
              <a:p>
                <a:r>
                  <a:rPr lang="sr-Latn-CS" altLang="en-US" dirty="0"/>
                  <a:t>Ako korelacije nema – pouzdanost je 0</a:t>
                </a:r>
              </a:p>
              <a:p>
                <a:pPr marL="0" indent="0">
                  <a:buNone/>
                </a:pPr>
                <a:endParaRPr lang="sr-Latn-CS" altLang="en-US" dirty="0"/>
              </a:p>
              <a:p>
                <a:endParaRPr lang="en-US" altLang="en-US" dirty="0"/>
              </a:p>
            </p:txBody>
          </p:sp>
        </mc:Choice>
        <mc:Fallback>
          <p:sp>
            <p:nvSpPr>
              <p:cNvPr id="31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  <a:blipFill>
                <a:blip r:embed="rId2"/>
                <a:stretch>
                  <a:fillRect l="-808" t="-16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405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altLang="en-US" dirty="0"/>
              <a:t>Statističke mere pouzdanosti</a:t>
            </a:r>
            <a:endParaRPr lang="en-US" alt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dirty="0"/>
              <a:t>Do sada smo u svim situacijama o pouzdanosti govorili kao o korelaciji (delova) testa</a:t>
            </a:r>
          </a:p>
          <a:p>
            <a:r>
              <a:rPr lang="sr-Latn-CS" altLang="en-US" dirty="0"/>
              <a:t>A da li možemo na još neki način da je operacionalizujemo (setite se objektivnosti)</a:t>
            </a:r>
          </a:p>
          <a:p>
            <a:pPr lvl="1"/>
            <a:r>
              <a:rPr lang="sr-Latn-CS" altLang="en-US" dirty="0"/>
              <a:t>Preko razlika u skorovima na dva merenja/dela testa</a:t>
            </a:r>
          </a:p>
          <a:p>
            <a:r>
              <a:rPr lang="sr-Latn-CS" altLang="en-US" dirty="0"/>
              <a:t>Kakve bi trebalo da budu razlike?</a:t>
            </a:r>
          </a:p>
          <a:p>
            <a:pPr lvl="1"/>
            <a:r>
              <a:rPr lang="sr-Latn-CS" altLang="en-US" dirty="0"/>
              <a:t>Što manje</a:t>
            </a:r>
          </a:p>
        </p:txBody>
      </p:sp>
    </p:spTree>
    <p:extLst>
      <p:ext uri="{BB962C8B-B14F-4D97-AF65-F5344CB8AC3E}">
        <p14:creationId xmlns:p14="http://schemas.microsoft.com/office/powerpoint/2010/main" val="402260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altLang="en-US" dirty="0"/>
              <a:t>Statističke mere pouzdanosti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CS" altLang="en-US" dirty="0"/>
                  <a:t>Dva osnovna pristupa računanju mera pouzdanosti:</a:t>
                </a:r>
              </a:p>
              <a:p>
                <a:pPr lvl="1"/>
                <a:r>
                  <a:rPr lang="sr-Latn-CS" altLang="en-US" dirty="0"/>
                  <a:t>Koeficijent korelacije dva ponovljena merenja</a:t>
                </a:r>
              </a:p>
              <a:p>
                <a:pPr lvl="1"/>
                <a:r>
                  <a:rPr lang="sr-Latn-CS" altLang="en-US" dirty="0"/>
                  <a:t>Standardna greška merenja (kao </a:t>
                </a:r>
                <a:r>
                  <a:rPr lang="sr-Latn-CS" altLang="en-US" dirty="0">
                    <a:solidFill>
                      <a:srgbClr val="FF0000"/>
                    </a:solidFill>
                  </a:rPr>
                  <a:t>varijansa razlika</a:t>
                </a:r>
                <a:r>
                  <a:rPr lang="sr-Latn-CS" altLang="en-US" dirty="0"/>
                  <a:t> dobijenih u ponovljenim merenjima)</a:t>
                </a:r>
              </a:p>
              <a:p>
                <a:r>
                  <a:rPr lang="sr-Latn-CS" altLang="en-US" dirty="0"/>
                  <a:t>Većina obrazaca na neki način procenjuje grešku merenja, a preko nje, posredno, i pouzdanost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sr-Latn-RS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  <m:sup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sr-Latn-CS" altLang="en-US" dirty="0"/>
              </a:p>
            </p:txBody>
          </p:sp>
        </mc:Choice>
        <mc:Fallback xmlns=""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t="-16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32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 lIns="92075" tIns="46038" rIns="92075" bIns="46038"/>
          <a:lstStyle/>
          <a:p>
            <a:r>
              <a:rPr lang="sr-Latn-CS" altLang="en-US" dirty="0" err="1"/>
              <a:t>Rulonov</a:t>
            </a:r>
            <a:r>
              <a:rPr lang="sr-Latn-CS" altLang="en-US" dirty="0"/>
              <a:t> obrazac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</p:spPr>
            <p:txBody>
              <a:bodyPr/>
              <a:lstStyle/>
              <a:p>
                <a:r>
                  <a:rPr lang="sr-Latn-CS" altLang="en-US" dirty="0"/>
                  <a:t>Drugi koncept polazi od ideje da je pouzdanost veća,</a:t>
                </a:r>
                <a:r>
                  <a:rPr lang="en-US" altLang="en-US" dirty="0"/>
                  <a:t> </a:t>
                </a:r>
                <a:r>
                  <a:rPr lang="sr-Latn-CS" altLang="en-US" dirty="0"/>
                  <a:t>ako su razlike između sukcesivnih merenja manje</a:t>
                </a:r>
              </a:p>
              <a:p>
                <a:r>
                  <a:rPr lang="sr-Latn-CS" altLang="en-US" dirty="0"/>
                  <a:t>Najjednostavniju </a:t>
                </a:r>
                <a:r>
                  <a:rPr lang="sr-Latn-CS" altLang="en-US" dirty="0" err="1"/>
                  <a:t>operacionalizaciju</a:t>
                </a:r>
                <a:r>
                  <a:rPr lang="sr-Latn-CS" altLang="en-US" dirty="0"/>
                  <a:t> ovoga predstavlja Rulonov obrazac</a:t>
                </a:r>
              </a:p>
              <a:p>
                <a:r>
                  <a:rPr lang="sr-Latn-R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sr-Latn-RS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sr-Latn-RS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  <m:sup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sr-Latn-RS" dirty="0"/>
              </a:p>
              <a:p>
                <a:endParaRPr lang="sr-Latn-RS" altLang="en-US" dirty="0"/>
              </a:p>
              <a:p>
                <a:pPr marL="201168" lvl="1" indent="0">
                  <a:buNone/>
                </a:pPr>
                <a:r>
                  <a:rPr lang="el-GR" altLang="en-US" dirty="0"/>
                  <a:t>σ</a:t>
                </a:r>
                <a:r>
                  <a:rPr lang="sr-Latn-CS" altLang="en-US" baseline="-25000" dirty="0"/>
                  <a:t>d</a:t>
                </a:r>
                <a:r>
                  <a:rPr lang="sr-Latn-CS" altLang="en-US" baseline="30000" dirty="0"/>
                  <a:t>2</a:t>
                </a:r>
                <a:r>
                  <a:rPr lang="sr-Latn-CS" altLang="en-US" dirty="0"/>
                  <a:t> – varijansa razlika dva dela testa</a:t>
                </a:r>
              </a:p>
              <a:p>
                <a:pPr marL="201168" lvl="1" indent="0">
                  <a:buNone/>
                </a:pPr>
                <a:r>
                  <a:rPr lang="el-GR" altLang="en-US" dirty="0"/>
                  <a:t>σ</a:t>
                </a:r>
                <a:r>
                  <a:rPr lang="sr-Latn-CS" altLang="en-US" baseline="-25000" dirty="0"/>
                  <a:t>z</a:t>
                </a:r>
                <a:r>
                  <a:rPr lang="sr-Latn-CS" altLang="en-US" baseline="30000" dirty="0"/>
                  <a:t>2</a:t>
                </a:r>
                <a:r>
                  <a:rPr lang="sr-Latn-CS" altLang="en-US" dirty="0"/>
                  <a:t> – varijansa testa</a:t>
                </a:r>
              </a:p>
              <a:p>
                <a:pPr marL="201168" lvl="1" indent="0">
                  <a:buNone/>
                </a:pPr>
                <a:endParaRPr lang="sr-Latn-CS" altLang="en-US" dirty="0"/>
              </a:p>
              <a:p>
                <a:pPr marL="201168" lvl="1" indent="0">
                  <a:buNone/>
                </a:pPr>
                <a:r>
                  <a:rPr lang="sr-Latn-CS" altLang="en-US" dirty="0"/>
                  <a:t>Što su razlike manje – pouzdanost je bliža jedinici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  <a:blipFill>
                <a:blip r:embed="rId2"/>
                <a:stretch>
                  <a:fillRect l="-889" t="-16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236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 lIns="92075" tIns="46038" rIns="92075" bIns="46038"/>
          <a:lstStyle/>
          <a:p>
            <a:r>
              <a:rPr lang="sr-Latn-CS" altLang="en-US" dirty="0" err="1"/>
              <a:t>Gutmanov</a:t>
            </a:r>
            <a:r>
              <a:rPr lang="sr-Latn-CS" altLang="en-US" dirty="0"/>
              <a:t> obrazac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</p:spPr>
            <p:txBody>
              <a:bodyPr>
                <a:normAutofit/>
              </a:bodyPr>
              <a:lstStyle/>
              <a:p>
                <a:r>
                  <a:rPr lang="sr-Latn-CS" altLang="en-US" dirty="0"/>
                  <a:t>Gutmanov obrazac za dva dela testa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R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sr-Latn-RS">
                            <a:latin typeface="Cambria Math" panose="02040503050406030204" pitchFamily="18" charset="0"/>
                          </a:rPr>
                          <m:t>𝑡𝑡</m:t>
                        </m:r>
                      </m:sub>
                    </m:sSub>
                    <m:r>
                      <a:rPr lang="sr-Latn-RS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RS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sr-Latn-R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sr-Latn-RS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sr-Latn-RS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sr-Latn-R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sr-Latn-R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sr-Latn-R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sr-Latn-RS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sr-Latn-RS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sr-Latn-R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sr-Latn-R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sr-Latn-R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sr-Latn-RS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sr-Latn-RS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  <m:sup>
                                <m:r>
                                  <a:rPr lang="sr-Latn-R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endParaRPr lang="sr-Latn-RS" dirty="0"/>
              </a:p>
              <a:p>
                <a:pPr marL="201168" lvl="1" indent="0">
                  <a:buNone/>
                </a:pPr>
                <a:endParaRPr lang="sr-Latn-RS" altLang="en-US" dirty="0"/>
              </a:p>
              <a:p>
                <a:pPr marL="201168" lvl="1" indent="0">
                  <a:buNone/>
                </a:pPr>
                <a:r>
                  <a:rPr lang="el-GR" altLang="en-US" dirty="0"/>
                  <a:t>σ</a:t>
                </a:r>
                <a:r>
                  <a:rPr lang="sr-Latn-CS" altLang="en-US" baseline="-25000" dirty="0"/>
                  <a:t>X1</a:t>
                </a:r>
                <a:r>
                  <a:rPr lang="sr-Latn-CS" altLang="en-US" baseline="30000" dirty="0"/>
                  <a:t>2</a:t>
                </a:r>
                <a:r>
                  <a:rPr lang="sr-Latn-CS" altLang="en-US" dirty="0"/>
                  <a:t> i </a:t>
                </a:r>
                <a:r>
                  <a:rPr lang="el-GR" altLang="en-US" dirty="0"/>
                  <a:t>σ</a:t>
                </a:r>
                <a:r>
                  <a:rPr lang="sr-Latn-CS" altLang="en-US" baseline="-25000" dirty="0"/>
                  <a:t>X2</a:t>
                </a:r>
                <a:r>
                  <a:rPr lang="sr-Latn-CS" altLang="en-US" baseline="30000" dirty="0"/>
                  <a:t>2</a:t>
                </a:r>
                <a:r>
                  <a:rPr lang="sr-Latn-CS" altLang="en-US" dirty="0"/>
                  <a:t> – varijansa dva dela testa</a:t>
                </a:r>
              </a:p>
              <a:p>
                <a:pPr marL="201168" lvl="1" indent="0">
                  <a:buNone/>
                </a:pPr>
                <a:r>
                  <a:rPr lang="el-GR" altLang="en-US" dirty="0"/>
                  <a:t>σ</a:t>
                </a:r>
                <a:r>
                  <a:rPr lang="sr-Latn-CS" altLang="en-US" baseline="-25000" dirty="0"/>
                  <a:t>x</a:t>
                </a:r>
                <a:r>
                  <a:rPr lang="sr-Latn-CS" altLang="en-US" baseline="30000" dirty="0"/>
                  <a:t>2</a:t>
                </a:r>
                <a:r>
                  <a:rPr lang="sr-Latn-CS" altLang="en-US" dirty="0"/>
                  <a:t> – varijansa celog testa</a:t>
                </a:r>
              </a:p>
              <a:p>
                <a:r>
                  <a:rPr lang="sr-Latn-RS" altLang="en-US" dirty="0"/>
                  <a:t>Ali čemu je jednaka varijansa celog testa (linearnog kompozita)?</a:t>
                </a:r>
              </a:p>
              <a:p>
                <a:pPr lvl="1"/>
                <a:r>
                  <a:rPr lang="sr-Latn-RS" altLang="en-US" dirty="0"/>
                  <a:t>Zbiru varijansi stavki i njihove </a:t>
                </a:r>
                <a:r>
                  <a:rPr lang="sr-Latn-RS" altLang="en-US" dirty="0" err="1"/>
                  <a:t>dvostkuke</a:t>
                </a:r>
                <a:r>
                  <a:rPr lang="sr-Latn-RS" altLang="en-US" dirty="0"/>
                  <a:t> </a:t>
                </a:r>
                <a:r>
                  <a:rPr lang="sr-Latn-RS" altLang="en-US" dirty="0" err="1"/>
                  <a:t>kovarijanse</a:t>
                </a:r>
                <a:endParaRPr lang="sr-Latn-RS" alt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𝑡𝑡</m:t>
                        </m:r>
                      </m:sub>
                    </m:sSub>
                    <m:r>
                      <a:rPr lang="sr-Latn-RS" i="1">
                        <a:latin typeface="Cambria Math" panose="02040503050406030204" pitchFamily="18" charset="0"/>
                      </a:rPr>
                      <m:t>=2(1−</m:t>
                    </m:r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sr-Latn-R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sr-Latn-R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sr-Latn-RS" i="1"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sr-Latn-R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sr-Latn-RS" dirty="0"/>
              </a:p>
              <a:p>
                <a:pPr marL="0" indent="0">
                  <a:buNone/>
                </a:pPr>
                <a:endParaRPr lang="sr-Latn-C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  <a:blipFill>
                <a:blip r:embed="rId2"/>
                <a:stretch>
                  <a:fillRect l="-889" t="-16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77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 lIns="92075" tIns="46038" rIns="92075" bIns="46038"/>
          <a:lstStyle/>
          <a:p>
            <a:r>
              <a:rPr lang="sr-Latn-CS" altLang="en-US" dirty="0" err="1"/>
              <a:t>Gutmanov</a:t>
            </a:r>
            <a:r>
              <a:rPr lang="sr-Latn-CS" altLang="en-US" dirty="0"/>
              <a:t> obrazac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𝑡𝑡</m:t>
                        </m:r>
                      </m:sub>
                    </m:sSub>
                    <m:r>
                      <a:rPr lang="sr-Latn-RS" i="1">
                        <a:latin typeface="Cambria Math" panose="02040503050406030204" pitchFamily="18" charset="0"/>
                      </a:rPr>
                      <m:t>=2(1−</m:t>
                    </m:r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sr-Latn-R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sr-Latn-R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sr-Latn-RS" i="1"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sr-Latn-R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sr-Latn-RS" dirty="0"/>
              </a:p>
              <a:p>
                <a:r>
                  <a:rPr lang="sr-Latn-CS" altLang="en-US" dirty="0"/>
                  <a:t>Ako stavke nisu </a:t>
                </a:r>
                <a:r>
                  <a:rPr lang="sr-Latn-CS" altLang="en-US" dirty="0" err="1"/>
                  <a:t>korelirane</a:t>
                </a:r>
                <a:r>
                  <a:rPr lang="sr-Latn-CS" altLang="en-US" dirty="0"/>
                  <a:t> – izraz iznad i ispod razlomačke crte će biti isti – pouzdanost će biti nula</a:t>
                </a:r>
              </a:p>
              <a:p>
                <a:r>
                  <a:rPr lang="sr-Latn-CS" altLang="en-US" dirty="0"/>
                  <a:t>Što je korelacija između delova veća, veća će biti i </a:t>
                </a:r>
                <a:r>
                  <a:rPr lang="sr-Latn-CS" altLang="en-US" dirty="0" err="1"/>
                  <a:t>kovarijansa</a:t>
                </a:r>
                <a:r>
                  <a:rPr lang="sr-Latn-CS" altLang="en-US" dirty="0"/>
                  <a:t>, a i pouzdanost</a:t>
                </a:r>
              </a:p>
              <a:p>
                <a:endParaRPr lang="sr-Latn-C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  <a:blipFill>
                <a:blip r:embed="rId2"/>
                <a:stretch>
                  <a:fillRect l="-808" r="-258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41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 lIns="92075" tIns="46038" rIns="92075" bIns="46038"/>
          <a:lstStyle/>
          <a:p>
            <a:r>
              <a:rPr lang="sr-Latn-CS" altLang="en-US" dirty="0" err="1"/>
              <a:t>Gutmanov</a:t>
            </a:r>
            <a:r>
              <a:rPr lang="sr-Latn-CS" altLang="en-US" dirty="0"/>
              <a:t> obrazac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</p:spPr>
            <p:txBody>
              <a:bodyPr>
                <a:normAutofit/>
              </a:bodyPr>
              <a:lstStyle/>
              <a:p>
                <a:r>
                  <a:rPr lang="sr-Latn-CS" altLang="en-US" dirty="0"/>
                  <a:t>Prethodni obrazac je specijalni slučaj </a:t>
                </a:r>
                <a:r>
                  <a:rPr lang="sr-Latn-CS" altLang="en-US" dirty="0" err="1"/>
                  <a:t>Gutmanovog</a:t>
                </a:r>
                <a:r>
                  <a:rPr lang="sr-Latn-CS" altLang="en-US" dirty="0"/>
                  <a:t> obrasca za više delova testa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𝑡𝑡</m:t>
                        </m:r>
                      </m:sub>
                    </m:sSub>
                    <m:r>
                      <a:rPr lang="sr-Latn-R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sr-Latn-R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sr-Latn-RS" i="1">
                        <a:latin typeface="Cambria Math" panose="02040503050406030204" pitchFamily="18" charset="0"/>
                      </a:rPr>
                      <m:t>(1−</m:t>
                    </m:r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sr-Latn-R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sr-Latn-R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sr-Latn-R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sr-Latn-R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num>
                      <m:den>
                        <m:sSubSup>
                          <m:sSubSup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sr-Latn-R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sr-Latn-RS" dirty="0"/>
              </a:p>
              <a:p>
                <a:pPr marL="201168" lvl="1" indent="0">
                  <a:buNone/>
                </a:pPr>
                <a:endParaRPr lang="sr-Latn-RS" altLang="en-US" dirty="0"/>
              </a:p>
              <a:p>
                <a:pPr marL="201168" lvl="1" indent="0">
                  <a:buNone/>
                </a:pPr>
                <a:r>
                  <a:rPr lang="sr-Latn-RS" altLang="en-US" dirty="0"/>
                  <a:t>n – broj delova testa</a:t>
                </a:r>
              </a:p>
              <a:p>
                <a:pPr marL="201168" lvl="1" indent="0">
                  <a:buNone/>
                </a:pPr>
                <a:r>
                  <a:rPr lang="el-GR" altLang="en-US" dirty="0"/>
                  <a:t>σ</a:t>
                </a:r>
                <a:r>
                  <a:rPr lang="sr-Latn-CS" altLang="en-US" baseline="-25000" dirty="0"/>
                  <a:t>i</a:t>
                </a:r>
                <a:r>
                  <a:rPr lang="sr-Latn-CS" altLang="en-US" baseline="30000" dirty="0"/>
                  <a:t>2</a:t>
                </a:r>
                <a:r>
                  <a:rPr lang="sr-Latn-CS" altLang="en-US" dirty="0"/>
                  <a:t> – varijansa dela testa</a:t>
                </a:r>
              </a:p>
              <a:p>
                <a:pPr marL="201168" lvl="1" indent="0">
                  <a:buNone/>
                </a:pPr>
                <a:r>
                  <a:rPr lang="el-GR" altLang="en-US" dirty="0"/>
                  <a:t>σ</a:t>
                </a:r>
                <a:r>
                  <a:rPr lang="sr-Latn-CS" altLang="en-US" baseline="-25000" dirty="0"/>
                  <a:t>x</a:t>
                </a:r>
                <a:r>
                  <a:rPr lang="sr-Latn-CS" altLang="en-US" baseline="30000" dirty="0"/>
                  <a:t>2</a:t>
                </a:r>
                <a:r>
                  <a:rPr lang="sr-Latn-CS" altLang="en-US" dirty="0"/>
                  <a:t> – varijansa celog testa</a:t>
                </a:r>
              </a:p>
              <a:p>
                <a:pPr marL="0" indent="0">
                  <a:buNone/>
                </a:pPr>
                <a:endParaRPr lang="sr-Latn-CS" altLang="en-US" dirty="0"/>
              </a:p>
              <a:p>
                <a:r>
                  <a:rPr lang="sr-Latn-RS" altLang="en-US" dirty="0"/>
                  <a:t>Ponovo, </a:t>
                </a:r>
                <a:r>
                  <a:rPr lang="sr-Latn-CS" altLang="en-US" dirty="0"/>
                  <a:t>što su korelacije između delova veće, veće će biti i </a:t>
                </a:r>
                <a:r>
                  <a:rPr lang="sr-Latn-CS" altLang="en-US" dirty="0" err="1"/>
                  <a:t>kovarijanse</a:t>
                </a:r>
                <a:r>
                  <a:rPr lang="sr-Latn-CS" altLang="en-US" dirty="0"/>
                  <a:t>, a samim tim i pouzdanost</a:t>
                </a: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  <a:blipFill>
                <a:blip r:embed="rId2"/>
                <a:stretch>
                  <a:fillRect l="-808" t="-1667" r="-80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27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sr-Latn-CS" altLang="en-US" sz="4400" dirty="0"/>
              <a:t>Metode za procenu pouzdanosti</a:t>
            </a:r>
            <a:endParaRPr lang="en-US" altLang="en-US" sz="44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altLang="en-US" dirty="0"/>
              <a:t>Test-</a:t>
            </a:r>
            <a:r>
              <a:rPr lang="sr-Latn-CS" altLang="en-US" dirty="0" err="1"/>
              <a:t>retest</a:t>
            </a:r>
            <a:endParaRPr lang="sr-Latn-CS" altLang="en-US" dirty="0"/>
          </a:p>
          <a:p>
            <a:pPr eaLnBrk="1" hangingPunct="1">
              <a:lnSpc>
                <a:spcPct val="90000"/>
              </a:lnSpc>
            </a:pPr>
            <a:r>
              <a:rPr lang="sr-Latn-CS" altLang="en-US" dirty="0"/>
              <a:t>Alternativne forme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en-US" dirty="0"/>
              <a:t>Deljenje testa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en-US" dirty="0">
                <a:solidFill>
                  <a:srgbClr val="FF0000"/>
                </a:solidFill>
              </a:rPr>
              <a:t>Analiza stavki</a:t>
            </a:r>
          </a:p>
          <a:p>
            <a:pPr eaLnBrk="1" hangingPunct="1">
              <a:lnSpc>
                <a:spcPct val="90000"/>
              </a:lnSpc>
            </a:pPr>
            <a:endParaRPr lang="sr-Latn-C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24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sr-Latn-CS" altLang="en-US" sz="4000" dirty="0"/>
              <a:t>Analiza stavki – osnovne ideje</a:t>
            </a:r>
            <a:endParaRPr lang="en-US" altLang="en-US" sz="40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Latn-CS" altLang="en-US" dirty="0"/>
              <a:t>Veličina koeficijenta pouzdanosti dobijenog deljenjem testa na dva dela zavisi od </a:t>
            </a:r>
            <a:r>
              <a:rPr lang="sr-Latn-CS" altLang="en-US" dirty="0">
                <a:solidFill>
                  <a:srgbClr val="FF0000"/>
                </a:solidFill>
              </a:rPr>
              <a:t>načina podele </a:t>
            </a:r>
          </a:p>
          <a:p>
            <a:pPr>
              <a:lnSpc>
                <a:spcPct val="90000"/>
              </a:lnSpc>
            </a:pPr>
            <a:r>
              <a:rPr lang="sr-Latn-CS" altLang="en-US" dirty="0"/>
              <a:t>Pravi koeficijent pouzdanosti je u stvari prosečni koeficijent pouzdanosti dobijen na osnovu </a:t>
            </a:r>
            <a:r>
              <a:rPr lang="sr-Latn-CS" altLang="en-US" dirty="0">
                <a:solidFill>
                  <a:srgbClr val="FF0000"/>
                </a:solidFill>
              </a:rPr>
              <a:t>svih mogućih</a:t>
            </a:r>
            <a:r>
              <a:rPr lang="sr-Latn-CS" altLang="en-US" dirty="0"/>
              <a:t> podela na dva dela (samo teoretski)</a:t>
            </a:r>
          </a:p>
          <a:p>
            <a:pPr>
              <a:lnSpc>
                <a:spcPct val="90000"/>
              </a:lnSpc>
            </a:pPr>
            <a:r>
              <a:rPr lang="sr-Latn-CS" altLang="en-US" dirty="0"/>
              <a:t>Ako test podelimo na najsitnije delove – onda svaku stavku možemo tretirati kao ponovljeno merenje</a:t>
            </a:r>
          </a:p>
        </p:txBody>
      </p:sp>
    </p:spTree>
    <p:extLst>
      <p:ext uri="{BB962C8B-B14F-4D97-AF65-F5344CB8AC3E}">
        <p14:creationId xmlns:p14="http://schemas.microsoft.com/office/powerpoint/2010/main" val="146324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sr-Latn-CS" altLang="en-US" dirty="0"/>
              <a:t>Kronbahov </a:t>
            </a:r>
            <a:r>
              <a:rPr lang="el-GR" altLang="en-US" dirty="0"/>
              <a:t>α</a:t>
            </a:r>
            <a:r>
              <a:rPr lang="sr-Latn-CS" altLang="en-US" dirty="0"/>
              <a:t> obrazac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sr-Latn-CS" altLang="en-US" dirty="0"/>
                      <m:t>Kronbah</m:t>
                    </m:r>
                    <m:r>
                      <m:rPr>
                        <m:nor/>
                      </m:rPr>
                      <a:rPr lang="sr-Latn-CS" altLang="en-US" dirty="0"/>
                      <m:t> </m:t>
                    </m:r>
                    <m:r>
                      <m:rPr>
                        <m:nor/>
                      </m:rPr>
                      <a:rPr lang="el-GR" altLang="en-US" dirty="0"/>
                      <m:t>α</m:t>
                    </m:r>
                    <m:r>
                      <m:rPr>
                        <m:nor/>
                      </m:rPr>
                      <a:rPr lang="sr-Latn-CS" altLang="en-US" dirty="0"/>
                      <m:t> (</m:t>
                    </m:r>
                    <m:r>
                      <m:rPr>
                        <m:nor/>
                      </m:rPr>
                      <a:rPr lang="sr-Latn-CS" altLang="en-US" dirty="0"/>
                      <m:t>alfa</m:t>
                    </m:r>
                    <m:r>
                      <m:rPr>
                        <m:nor/>
                      </m:rPr>
                      <a:rPr lang="sr-Latn-CS" altLang="en-US" dirty="0"/>
                      <m:t>) </m:t>
                    </m:r>
                    <m:r>
                      <m:rPr>
                        <m:nor/>
                      </m:rPr>
                      <a:rPr lang="sr-Latn-CS" altLang="en-US" dirty="0"/>
                      <m:t>je</m:t>
                    </m:r>
                    <m:r>
                      <m:rPr>
                        <m:nor/>
                      </m:rPr>
                      <a:rPr lang="sr-Latn-CS" altLang="en-US" dirty="0"/>
                      <m:t> </m:t>
                    </m:r>
                    <m:r>
                      <m:rPr>
                        <m:nor/>
                      </m:rPr>
                      <a:rPr lang="sr-Latn-CS" altLang="en-US" dirty="0"/>
                      <m:t>najprimenjivaniji</m:t>
                    </m:r>
                    <m:r>
                      <m:rPr>
                        <m:nor/>
                      </m:rPr>
                      <a:rPr lang="sr-Latn-CS" altLang="en-US" dirty="0"/>
                      <m:t> </m:t>
                    </m:r>
                    <m:r>
                      <m:rPr>
                        <m:nor/>
                      </m:rPr>
                      <a:rPr lang="sr-Latn-CS" altLang="en-US" dirty="0"/>
                      <m:t>i</m:t>
                    </m:r>
                    <m:r>
                      <m:rPr>
                        <m:nor/>
                      </m:rPr>
                      <a:rPr lang="sr-Latn-CS" altLang="en-US" dirty="0"/>
                      <m:t> </m:t>
                    </m:r>
                    <m:r>
                      <m:rPr>
                        <m:nor/>
                      </m:rPr>
                      <a:rPr lang="sr-Latn-CS" altLang="en-US" dirty="0"/>
                      <m:t>najpoznatiji</m:t>
                    </m:r>
                    <m:r>
                      <m:rPr>
                        <m:nor/>
                      </m:rPr>
                      <a:rPr lang="sr-Latn-CS" altLang="en-US" dirty="0"/>
                      <m:t> </m:t>
                    </m:r>
                    <m:r>
                      <m:rPr>
                        <m:nor/>
                      </m:rPr>
                      <a:rPr lang="sr-Latn-CS" altLang="en-US" dirty="0"/>
                      <m:t>obrazac</m:t>
                    </m:r>
                    <m:r>
                      <m:rPr>
                        <m:nor/>
                      </m:rPr>
                      <a:rPr lang="sr-Latn-CS" altLang="en-US" dirty="0"/>
                      <m:t> </m:t>
                    </m:r>
                    <m:r>
                      <m:rPr>
                        <m:nor/>
                      </m:rPr>
                      <a:rPr lang="sr-Latn-CS" altLang="en-US" dirty="0"/>
                      <m:t>za</m:t>
                    </m:r>
                    <m:r>
                      <m:rPr>
                        <m:nor/>
                      </m:rPr>
                      <a:rPr lang="sr-Latn-CS" altLang="en-US" dirty="0"/>
                      <m:t> </m:t>
                    </m:r>
                    <m:r>
                      <m:rPr>
                        <m:nor/>
                      </m:rPr>
                      <a:rPr lang="sr-Latn-CS" altLang="en-US" dirty="0"/>
                      <m:t>izra</m:t>
                    </m:r>
                    <m:r>
                      <m:rPr>
                        <m:nor/>
                      </m:rPr>
                      <a:rPr lang="sr-Latn-CS" altLang="en-US" dirty="0"/>
                      <m:t>č</m:t>
                    </m:r>
                    <m:r>
                      <m:rPr>
                        <m:nor/>
                      </m:rPr>
                      <a:rPr lang="sr-Latn-CS" altLang="en-US" dirty="0"/>
                      <m:t>unavanje</m:t>
                    </m:r>
                    <m:r>
                      <m:rPr>
                        <m:nor/>
                      </m:rPr>
                      <a:rPr lang="sr-Latn-CS" altLang="en-US" dirty="0"/>
                      <m:t> </m:t>
                    </m:r>
                    <m:r>
                      <m:rPr>
                        <m:nor/>
                      </m:rPr>
                      <a:rPr lang="sr-Latn-CS" altLang="en-US" dirty="0"/>
                      <m:t>pouzdanosti</m:t>
                    </m:r>
                  </m:oMath>
                </a14:m>
                <a:endParaRPr lang="sr-Latn-RS" altLang="en-US" dirty="0"/>
              </a:p>
              <a:p>
                <a:r>
                  <a:rPr lang="sr-Latn-RS" altLang="en-US" dirty="0"/>
                  <a:t>Pojavljuje se u različitim notacijama</a:t>
                </a:r>
              </a:p>
              <a:p>
                <a:r>
                  <a:rPr lang="sr-Latn-RS" altLang="en-US" dirty="0"/>
                  <a:t>Kada varijable nisu standardizovane:</a:t>
                </a:r>
                <a:endParaRPr lang="el-GR" alt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C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altLang="en-US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sr-Latn-RS" altLang="en-US">
                            <a:latin typeface="Cambria Math"/>
                          </a:rPr>
                          <m:t>𝑛𝑛</m:t>
                        </m:r>
                      </m:sub>
                    </m:sSub>
                    <m:r>
                      <a:rPr lang="sr-Latn-RS" alt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R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altLang="en-US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sr-Latn-RS" altLang="en-US">
                            <a:latin typeface="Cambria Math"/>
                          </a:rPr>
                          <m:t>𝑛</m:t>
                        </m:r>
                        <m:r>
                          <a:rPr lang="sr-Latn-RS" altLang="en-US">
                            <a:latin typeface="Cambria Math"/>
                          </a:rPr>
                          <m:t>−1</m:t>
                        </m:r>
                      </m:den>
                    </m:f>
                    <m:d>
                      <m:dPr>
                        <m:ctrlPr>
                          <a:rPr lang="sr-Latn-R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RS" altLang="en-US">
                            <a:latin typeface="Cambria Math"/>
                          </a:rPr>
                          <m:t>1 − </m:t>
                        </m:r>
                        <m:f>
                          <m:fPr>
                            <m:ctrlPr>
                              <a:rPr lang="sr-Latn-RS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sr-Latn-RS" alt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sr-Latn-RS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l-GR" altLang="en-US" dirty="0"/>
                                      <m:t>σ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en-US" baseline="-25000" dirty="0"/>
                                      <m:t>i</m:t>
                                    </m:r>
                                  </m:e>
                                  <m:sup>
                                    <m:r>
                                      <a:rPr lang="sr-Latn-RS" alt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sSup>
                              <m:sSupPr>
                                <m:ctrlPr>
                                  <a:rPr lang="en-US" alt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l-GR" altLang="en-US" dirty="0"/>
                                  <m:t>σ</m:t>
                                </m:r>
                                <m:r>
                                  <m:rPr>
                                    <m:nor/>
                                  </m:rPr>
                                  <a:rPr lang="sr-Latn-CS" altLang="en-US" baseline="-25000" dirty="0"/>
                                  <m:t>z</m:t>
                                </m:r>
                              </m:e>
                              <m:sup>
                                <m:r>
                                  <a:rPr lang="sr-Latn-RS" altLang="en-US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sr-Latn-CS" alt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altLang="en-US" dirty="0"/>
                      <m:t>σ</m:t>
                    </m:r>
                    <m:r>
                      <m:rPr>
                        <m:nor/>
                      </m:rPr>
                      <a:rPr lang="en-US" altLang="en-US" baseline="-25000" dirty="0"/>
                      <m:t>i</m:t>
                    </m:r>
                    <m:r>
                      <m:rPr>
                        <m:nor/>
                      </m:rPr>
                      <a:rPr lang="en-US" altLang="en-US" baseline="30000" dirty="0"/>
                      <m:t>2</m:t>
                    </m:r>
                    <m:r>
                      <m:rPr>
                        <m:nor/>
                      </m:rPr>
                      <a:rPr lang="sr-Latn-CS" altLang="en-US" dirty="0"/>
                      <m:t> </m:t>
                    </m:r>
                    <m:r>
                      <m:rPr>
                        <m:nor/>
                      </m:rPr>
                      <a:rPr lang="sr-Latn-CS" altLang="en-US" dirty="0"/>
                      <m:t>varijansa</m:t>
                    </m:r>
                    <m:r>
                      <m:rPr>
                        <m:nor/>
                      </m:rPr>
                      <a:rPr lang="en-US" altLang="en-US" dirty="0"/>
                      <m:t> </m:t>
                    </m:r>
                    <m:r>
                      <m:rPr>
                        <m:nor/>
                      </m:rPr>
                      <a:rPr lang="sr-Latn-CS" altLang="en-US" dirty="0"/>
                      <m:t>stavke</m:t>
                    </m:r>
                  </m:oMath>
                </a14:m>
                <a:endParaRPr lang="sr-Latn-CS" alt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altLang="en-US" dirty="0"/>
                      <m:t>σ</m:t>
                    </m:r>
                    <m:r>
                      <m:rPr>
                        <m:nor/>
                      </m:rPr>
                      <a:rPr lang="sr-Latn-CS" altLang="en-US" baseline="-25000" dirty="0"/>
                      <m:t>z</m:t>
                    </m:r>
                    <m:r>
                      <m:rPr>
                        <m:nor/>
                      </m:rPr>
                      <a:rPr lang="en-US" altLang="en-US" baseline="30000" dirty="0"/>
                      <m:t>2</m:t>
                    </m:r>
                    <m:r>
                      <m:rPr>
                        <m:nor/>
                      </m:rPr>
                      <a:rPr lang="sr-Latn-CS" altLang="en-US" dirty="0"/>
                      <m:t> </m:t>
                    </m:r>
                    <m:r>
                      <m:rPr>
                        <m:nor/>
                      </m:rPr>
                      <a:rPr lang="sr-Latn-CS" altLang="en-US" dirty="0"/>
                      <m:t>varijansa</m:t>
                    </m:r>
                    <m:r>
                      <m:rPr>
                        <m:nor/>
                      </m:rPr>
                      <a:rPr lang="sr-Latn-CS" altLang="en-US" dirty="0"/>
                      <m:t> </m:t>
                    </m:r>
                    <m:r>
                      <m:rPr>
                        <m:nor/>
                      </m:rPr>
                      <a:rPr lang="sr-Latn-CS" altLang="en-US" dirty="0"/>
                      <m:t>ukupnog</m:t>
                    </m:r>
                    <m:r>
                      <m:rPr>
                        <m:nor/>
                      </m:rPr>
                      <a:rPr lang="sr-Latn-CS" altLang="en-US" dirty="0"/>
                      <m:t> </m:t>
                    </m:r>
                    <m:r>
                      <m:rPr>
                        <m:nor/>
                      </m:rPr>
                      <a:rPr lang="sr-Latn-CS" altLang="en-US" dirty="0"/>
                      <m:t>skora</m:t>
                    </m:r>
                  </m:oMath>
                </a14:m>
                <a:endParaRPr lang="sr-Latn-CS" altLang="en-US" dirty="0"/>
              </a:p>
              <a:p>
                <a:r>
                  <a:rPr lang="sr-Latn-CS" altLang="en-US" dirty="0"/>
                  <a:t>Da li vam je ovaj obrazac poznat?</a:t>
                </a:r>
              </a:p>
              <a:p>
                <a:pPr lvl="1"/>
                <a:r>
                  <a:rPr lang="sr-Latn-CS" altLang="en-US" dirty="0"/>
                  <a:t>Identičan </a:t>
                </a:r>
                <a:r>
                  <a:rPr lang="sr-Latn-CS" altLang="en-US" dirty="0" err="1"/>
                  <a:t>Gutmanovom</a:t>
                </a:r>
                <a:r>
                  <a:rPr lang="sr-Latn-CS" altLang="en-US" dirty="0"/>
                  <a:t> obrascu za deljenje testa na delove!</a:t>
                </a:r>
              </a:p>
            </p:txBody>
          </p:sp>
        </mc:Choice>
        <mc:Fallback xmlns="">
          <p:sp>
            <p:nvSpPr>
              <p:cNvPr id="4505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77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Šta je pouzdanost?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4815841" cy="4023360"/>
          </a:xfrm>
        </p:spPr>
        <p:txBody>
          <a:bodyPr>
            <a:normAutofit/>
          </a:bodyPr>
          <a:lstStyle/>
          <a:p>
            <a:r>
              <a:rPr lang="sr-Latn-RS" dirty="0"/>
              <a:t>Možemo govoriti o dva osnovna vida pouzdanosti:</a:t>
            </a:r>
          </a:p>
          <a:p>
            <a:pPr lvl="1"/>
            <a:r>
              <a:rPr lang="sr-Latn-RS" dirty="0"/>
              <a:t>Stepen preciznosti merenja</a:t>
            </a:r>
          </a:p>
          <a:p>
            <a:pPr lvl="1"/>
            <a:r>
              <a:rPr lang="sr-Latn-RS" dirty="0"/>
              <a:t>Vremenska konzistentnost, ponovljivost</a:t>
            </a:r>
          </a:p>
          <a:p>
            <a:pPr lvl="1"/>
            <a:endParaRPr lang="sr-Latn-RS" dirty="0"/>
          </a:p>
          <a:p>
            <a:r>
              <a:rPr lang="sr-Latn-RS" dirty="0"/>
              <a:t>Metode procene pouzdanosti se odnose na jedan od ova dva vida pouzdanosti</a:t>
            </a:r>
          </a:p>
        </p:txBody>
      </p:sp>
      <p:pic>
        <p:nvPicPr>
          <p:cNvPr id="2052" name="Picture 4" descr="Arrow,target,range,bullseye,sport - free image from needpix.com">
            <a:extLst>
              <a:ext uri="{FF2B5EF4-FFF2-40B4-BE49-F238E27FC236}">
                <a16:creationId xmlns:a16="http://schemas.microsoft.com/office/drawing/2014/main" id="{D4804584-B6B5-B7B2-226C-DD1CA945F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45734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Stock Photo of pebble balance stone stones spa zen rock stack harmony  relaxation therapy meditation health stability peace tranquil relax mineral  buddhism tower alternative natural | Download Free Images and Free">
            <a:extLst>
              <a:ext uri="{FF2B5EF4-FFF2-40B4-BE49-F238E27FC236}">
                <a16:creationId xmlns:a16="http://schemas.microsoft.com/office/drawing/2014/main" id="{FE4AD4B6-CB11-D771-DE97-3ADE98882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16307"/>
            <a:ext cx="3149600" cy="188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62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sr-Latn-CS" altLang="en-US" dirty="0"/>
              <a:t>Kronbahov </a:t>
            </a:r>
            <a:r>
              <a:rPr lang="el-GR" altLang="en-US" dirty="0"/>
              <a:t>α</a:t>
            </a:r>
            <a:r>
              <a:rPr lang="sr-Latn-CS" altLang="en-US" dirty="0"/>
              <a:t> obrazac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RS" altLang="en-US" dirty="0"/>
                  <a:t>Kada varijable jesu standardizovane?</a:t>
                </a:r>
                <a:endParaRPr lang="el-GR" altLang="en-US" dirty="0"/>
              </a:p>
              <a:p>
                <a:r>
                  <a:rPr lang="sr-Latn-CS" altLang="en-US" dirty="0"/>
                  <a:t>Čemu je jednaka suma varijansi svih (standardizovanih) stavki?</a:t>
                </a:r>
              </a:p>
              <a:p>
                <a:pPr lvl="1"/>
                <a:r>
                  <a:rPr lang="sr-Latn-CS" altLang="en-US" dirty="0"/>
                  <a:t>Broju stavki!</a:t>
                </a:r>
              </a:p>
              <a:p>
                <a:r>
                  <a:rPr lang="sr-Latn-CS" altLang="en-US" dirty="0"/>
                  <a:t>Čemu je jednaka varijansa celog testa?</a:t>
                </a:r>
              </a:p>
              <a:p>
                <a:pPr lvl="1"/>
                <a:r>
                  <a:rPr lang="sr-Latn-CS" altLang="en-US" dirty="0"/>
                  <a:t>Sumi elemenata matrice korelacija</a:t>
                </a:r>
                <a:r>
                  <a:rPr lang="en-US" altLang="en-US" dirty="0"/>
                  <a:t> (</a:t>
                </a:r>
                <a:r>
                  <a:rPr lang="sr-Latn-CS" altLang="en-US" dirty="0"/>
                  <a:t>∑∑r</a:t>
                </a:r>
                <a:r>
                  <a:rPr lang="sr-Latn-CS" altLang="en-US" baseline="-25000" dirty="0"/>
                  <a:t>ij</a:t>
                </a:r>
                <a:r>
                  <a:rPr lang="en-US" altLang="en-US" dirty="0"/>
                  <a:t>)</a:t>
                </a:r>
                <a:r>
                  <a:rPr lang="sr-Latn-RS" altLang="en-US" dirty="0"/>
                  <a:t>, odnosno sumi varijansi (jedinica) i dvostrukih </a:t>
                </a:r>
                <a:r>
                  <a:rPr lang="sr-Latn-RS" altLang="en-US" dirty="0" err="1"/>
                  <a:t>kovarijansi</a:t>
                </a:r>
                <a:r>
                  <a:rPr lang="sr-Latn-RS" altLang="en-US" dirty="0"/>
                  <a:t> (korelacija)</a:t>
                </a:r>
              </a:p>
              <a:p>
                <a:pPr marL="0" indent="0">
                  <a:buNone/>
                </a:pPr>
                <a:endParaRPr lang="sr-Latn-RS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altLang="en-US" dirty="0"/>
                        <m:t>α</m:t>
                      </m:r>
                      <m:r>
                        <a:rPr lang="sr-Latn-RS" altLang="en-US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sr-Latn-CS" altLang="en-US" i="1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sr-Latn-RS" altLang="en-US" i="1">
                              <a:latin typeface="Cambria Math"/>
                              <a:cs typeface="Arial" charset="0"/>
                            </a:rPr>
                            <m:t>𝑟</m:t>
                          </m:r>
                        </m:e>
                        <m:sub>
                          <m:r>
                            <a:rPr lang="sr-Latn-RS" altLang="en-US" i="1">
                              <a:latin typeface="Cambria Math"/>
                              <a:cs typeface="Arial" charset="0"/>
                            </a:rPr>
                            <m:t>𝑛𝑛</m:t>
                          </m:r>
                        </m:sub>
                      </m:sSub>
                      <m:r>
                        <a:rPr lang="sr-Latn-RS" altLang="en-US" i="1">
                          <a:latin typeface="Cambria Math"/>
                          <a:cs typeface="Arial" charset="0"/>
                        </a:rPr>
                        <m:t>= </m:t>
                      </m:r>
                      <m:f>
                        <m:fPr>
                          <m:ctrlPr>
                            <a:rPr lang="sr-Latn-RS" altLang="en-US" i="1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sr-Latn-RS" altLang="en-US" i="1">
                              <a:latin typeface="Cambria Math"/>
                              <a:cs typeface="Arial" charset="0"/>
                            </a:rPr>
                            <m:t>𝑛</m:t>
                          </m:r>
                        </m:num>
                        <m:den>
                          <m:r>
                            <a:rPr lang="sr-Latn-RS" altLang="en-US" i="1">
                              <a:latin typeface="Cambria Math"/>
                              <a:cs typeface="Arial" charset="0"/>
                            </a:rPr>
                            <m:t>𝑛</m:t>
                          </m:r>
                          <m:r>
                            <a:rPr lang="sr-Latn-RS" altLang="en-US" i="1">
                              <a:latin typeface="Cambria Math"/>
                              <a:cs typeface="Arial" charset="0"/>
                            </a:rPr>
                            <m:t>−1</m:t>
                          </m:r>
                        </m:den>
                      </m:f>
                      <m:r>
                        <a:rPr lang="sr-Latn-RS" altLang="en-US" i="1">
                          <a:latin typeface="Cambria Math"/>
                          <a:cs typeface="Arial" charset="0"/>
                        </a:rPr>
                        <m:t>(1− </m:t>
                      </m:r>
                      <m:f>
                        <m:fPr>
                          <m:ctrlPr>
                            <a:rPr lang="sr-Latn-RS" altLang="en-US" i="1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sr-Latn-RS" altLang="en-US" i="1">
                              <a:latin typeface="Cambria Math"/>
                              <a:cs typeface="Arial" charset="0"/>
                            </a:rPr>
                            <m:t>𝑛</m:t>
                          </m:r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sr-Latn-RS" altLang="en-US" i="1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RS" altLang="en-US" i="1"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sr-Latn-RS" altLang="en-US" i="1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altLang="en-US" i="1">
                                          <a:latin typeface="Cambria Math"/>
                                          <a:cs typeface="Arial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sr-Latn-RS" altLang="en-US" i="1">
                                          <a:latin typeface="Cambria Math"/>
                                          <a:cs typeface="Arial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den>
                      </m:f>
                      <m:r>
                        <a:rPr lang="sr-Latn-RS" altLang="en-US" i="1">
                          <a:latin typeface="Cambria Math"/>
                          <a:cs typeface="Arial" charset="0"/>
                        </a:rPr>
                        <m:t>)</m:t>
                      </m:r>
                    </m:oMath>
                  </m:oMathPara>
                </a14:m>
                <a:endParaRPr lang="sr-Latn-CS" altLang="en-US" dirty="0">
                  <a:cs typeface="Arial" charset="0"/>
                </a:endParaRPr>
              </a:p>
              <a:p>
                <a:r>
                  <a:rPr lang="sr-Latn-CS" altLang="en-US" dirty="0"/>
                  <a:t>Ovo je najčešći oblik </a:t>
                </a:r>
                <a:r>
                  <a:rPr lang="sr-Latn-CS" altLang="en-US" dirty="0" err="1"/>
                  <a:t>Kronbahovog</a:t>
                </a:r>
                <a:r>
                  <a:rPr lang="sr-Latn-CS" altLang="en-US" dirty="0"/>
                  <a:t> alfa obrasca</a:t>
                </a:r>
              </a:p>
              <a:p>
                <a:pPr marL="0" indent="0">
                  <a:buNone/>
                </a:pPr>
                <a:endParaRPr lang="sr-Latn-CS" altLang="en-US" dirty="0"/>
              </a:p>
            </p:txBody>
          </p:sp>
        </mc:Choice>
        <mc:Fallback xmlns="">
          <p:sp>
            <p:nvSpPr>
              <p:cNvPr id="4505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t="-1667" r="-105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36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sr-Latn-CS" altLang="en-US" dirty="0"/>
              <a:t>Kronbahov </a:t>
            </a:r>
            <a:r>
              <a:rPr lang="el-GR" altLang="en-US" dirty="0"/>
              <a:t>α</a:t>
            </a:r>
            <a:r>
              <a:rPr lang="sr-Latn-CS" altLang="en-US" dirty="0"/>
              <a:t> obrazac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altLang="en-US" dirty="0"/>
                        <m:t>α</m:t>
                      </m:r>
                      <m:r>
                        <a:rPr lang="sr-Latn-RS" altLang="en-US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sr-Latn-CS" altLang="en-US" i="1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sr-Latn-RS" altLang="en-US" i="1">
                              <a:latin typeface="Cambria Math"/>
                              <a:cs typeface="Arial" charset="0"/>
                            </a:rPr>
                            <m:t>𝑟</m:t>
                          </m:r>
                        </m:e>
                        <m:sub>
                          <m:r>
                            <a:rPr lang="sr-Latn-RS" altLang="en-US" i="1">
                              <a:latin typeface="Cambria Math"/>
                              <a:cs typeface="Arial" charset="0"/>
                            </a:rPr>
                            <m:t>𝑛𝑛</m:t>
                          </m:r>
                        </m:sub>
                      </m:sSub>
                      <m:r>
                        <a:rPr lang="sr-Latn-RS" altLang="en-US" i="1">
                          <a:latin typeface="Cambria Math"/>
                          <a:cs typeface="Arial" charset="0"/>
                        </a:rPr>
                        <m:t>= </m:t>
                      </m:r>
                      <m:f>
                        <m:fPr>
                          <m:ctrlPr>
                            <a:rPr lang="sr-Latn-RS" altLang="en-US" i="1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sr-Latn-RS" altLang="en-US" i="1">
                              <a:latin typeface="Cambria Math"/>
                              <a:cs typeface="Arial" charset="0"/>
                            </a:rPr>
                            <m:t>𝑛</m:t>
                          </m:r>
                        </m:num>
                        <m:den>
                          <m:r>
                            <a:rPr lang="sr-Latn-RS" altLang="en-US" i="1">
                              <a:latin typeface="Cambria Math"/>
                              <a:cs typeface="Arial" charset="0"/>
                            </a:rPr>
                            <m:t>𝑛</m:t>
                          </m:r>
                          <m:r>
                            <a:rPr lang="sr-Latn-RS" altLang="en-US" i="1">
                              <a:latin typeface="Cambria Math"/>
                              <a:cs typeface="Arial" charset="0"/>
                            </a:rPr>
                            <m:t>−1</m:t>
                          </m:r>
                        </m:den>
                      </m:f>
                      <m:r>
                        <a:rPr lang="sr-Latn-RS" altLang="en-US" i="1">
                          <a:latin typeface="Cambria Math"/>
                          <a:cs typeface="Arial" charset="0"/>
                        </a:rPr>
                        <m:t>(1− </m:t>
                      </m:r>
                      <m:f>
                        <m:fPr>
                          <m:ctrlPr>
                            <a:rPr lang="sr-Latn-RS" altLang="en-US" i="1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sr-Latn-RS" altLang="en-US" i="1">
                              <a:latin typeface="Cambria Math"/>
                              <a:cs typeface="Arial" charset="0"/>
                            </a:rPr>
                            <m:t>𝑛</m:t>
                          </m:r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sr-Latn-RS" altLang="en-US" i="1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RS" altLang="en-US" i="1"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sr-Latn-RS" altLang="en-US" i="1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altLang="en-US" i="1">
                                          <a:latin typeface="Cambria Math"/>
                                          <a:cs typeface="Arial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sr-Latn-RS" altLang="en-US" i="1">
                                          <a:latin typeface="Cambria Math"/>
                                          <a:cs typeface="Arial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den>
                      </m:f>
                      <m:r>
                        <a:rPr lang="sr-Latn-RS" altLang="en-US" i="1">
                          <a:latin typeface="Cambria Math"/>
                          <a:cs typeface="Arial" charset="0"/>
                        </a:rPr>
                        <m:t>)</m:t>
                      </m:r>
                    </m:oMath>
                  </m:oMathPara>
                </a14:m>
                <a:endParaRPr lang="sr-Latn-CS" altLang="en-US" dirty="0">
                  <a:cs typeface="Arial" charset="0"/>
                </a:endParaRPr>
              </a:p>
              <a:p>
                <a:r>
                  <a:rPr lang="sr-Latn-CS" altLang="en-US" dirty="0"/>
                  <a:t>Obrazac u ovom obliku se može izvesti i iz </a:t>
                </a:r>
                <a:r>
                  <a:rPr lang="sr-Latn-CS" altLang="en-US" dirty="0" err="1"/>
                  <a:t>Spirman</a:t>
                </a:r>
                <a:r>
                  <a:rPr lang="sr-Latn-CS" altLang="en-US" dirty="0"/>
                  <a:t>-Braunovog obrasca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CS" alt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RS" altLang="en-US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sr-Latn-RS" altLang="en-US" i="1">
                            <a:latin typeface="Cambria Math"/>
                            <a:cs typeface="Times New Roman" pitchFamily="18" charset="0"/>
                          </a:rPr>
                          <m:t>𝑛𝑛</m:t>
                        </m:r>
                      </m:sub>
                    </m:sSub>
                    <m:r>
                      <a:rPr lang="sr-Latn-RS" alt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sr-Latn-RS" alt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sr-Latn-RS" altLang="en-US" i="1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sr-Latn-RS" altLang="en-US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sr-Latn-RS" alt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sr-Latn-RS" alt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 altLang="en-US" i="1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sr-Latn-RS" altLang="en-US" i="1">
                                    <a:latin typeface="Cambria Math"/>
                                    <a:cs typeface="Times New Roman" pitchFamily="18" charset="0"/>
                                  </a:rPr>
                                  <m:t>𝑥𝑥</m:t>
                                </m:r>
                              </m:sub>
                            </m:sSub>
                          </m:e>
                        </m:acc>
                      </m:num>
                      <m:den>
                        <m:r>
                          <a:rPr lang="sr-Latn-RS" altLang="en-US" i="1">
                            <a:latin typeface="Cambria Math"/>
                            <a:cs typeface="Times New Roman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sr-Latn-RS" alt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sr-Latn-RS" altLang="en-US" i="1"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  <m:r>
                              <a:rPr lang="sr-Latn-RS" altLang="en-US" i="1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sr-Latn-RS" altLang="en-US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sr-Latn-RS" alt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sr-Latn-RS" alt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 altLang="en-US" i="1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sr-Latn-RS" altLang="en-US" i="1">
                                    <a:latin typeface="Cambria Math"/>
                                    <a:cs typeface="Times New Roman" pitchFamily="18" charset="0"/>
                                  </a:rPr>
                                  <m:t>𝑥𝑥</m:t>
                                </m:r>
                              </m:sub>
                            </m:sSub>
                          </m:e>
                        </m:acc>
                      </m:den>
                    </m:f>
                  </m:oMath>
                </a14:m>
                <a:endParaRPr lang="sr-Latn-CS" altLang="en-US" dirty="0"/>
              </a:p>
              <a:p>
                <a:endParaRPr lang="sr-Latn-CS" altLang="en-US" dirty="0">
                  <a:cs typeface="Times New Roman" pitchFamily="18" charset="0"/>
                </a:endParaRPr>
              </a:p>
              <a:p>
                <a:r>
                  <a:rPr lang="sr-Latn-CS" altLang="en-US" dirty="0">
                    <a:cs typeface="Times New Roman" pitchFamily="18" charset="0"/>
                  </a:rPr>
                  <a:t>Za izvođenje je ključno to da je prosečna korelacija ajtema jednaka: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sr-Latn-RS" alt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sr-Latn-RS" alt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sr-Latn-RS" alt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sr-Latn-RS" alt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𝑥𝑥</m:t>
                            </m:r>
                          </m:sub>
                        </m:sSub>
                      </m:e>
                    </m:acc>
                    <m:r>
                      <a:rPr lang="sr-Latn-RS" alt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sr-Latn-RS" alt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Latn-RS" alt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sr-Latn-RS" alt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sr-Latn-RS" alt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RS" alt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sr-Latn-RS" alt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sr-Latn-RS" alt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sr-Latn-RS" alt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𝑛</m:t>
                                </m:r>
                              </m:e>
                            </m:nary>
                          </m:e>
                        </m:nary>
                      </m:num>
                      <m:den>
                        <m:r>
                          <a:rPr lang="sr-Latn-RS" alt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  <m:r>
                          <a:rPr lang="sr-Latn-RS" alt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sr-Latn-RS" alt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  <m:r>
                          <a:rPr lang="sr-Latn-RS" alt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−1)</m:t>
                        </m:r>
                      </m:den>
                    </m:f>
                  </m:oMath>
                </a14:m>
                <a:r>
                  <a:rPr lang="sr-Latn-CS" altLang="en-US" i="1" dirty="0">
                    <a:latin typeface="Cambria Math" panose="02040503050406030204" pitchFamily="18" charset="0"/>
                    <a:cs typeface="Times New Roman" pitchFamily="18" charset="0"/>
                  </a:rPr>
                  <a:t> </a:t>
                </a:r>
              </a:p>
              <a:p>
                <a:endParaRPr lang="sr-Latn-CS" altLang="en-US" dirty="0"/>
              </a:p>
              <a:p>
                <a:pPr marL="0" indent="0">
                  <a:buNone/>
                </a:pPr>
                <a:endParaRPr lang="sr-Latn-CS" altLang="en-US" dirty="0"/>
              </a:p>
            </p:txBody>
          </p:sp>
        </mc:Choice>
        <mc:Fallback xmlns="">
          <p:sp>
            <p:nvSpPr>
              <p:cNvPr id="4505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81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/>
              <a:t>Kronbahova </a:t>
            </a:r>
            <a:r>
              <a:rPr lang="el-GR" altLang="en-US"/>
              <a:t>α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RS" altLang="en-US" dirty="0"/>
                  <a:t>Šta ako su stavke binarne/dihotomne?</a:t>
                </a:r>
              </a:p>
              <a:p>
                <a:r>
                  <a:rPr lang="sr-Latn-CS" altLang="en-US" dirty="0"/>
                  <a:t>Čemu je jednaka varijansa dihotomnih stavki? </a:t>
                </a:r>
              </a:p>
              <a:p>
                <a:pPr lvl="1"/>
                <a:r>
                  <a:rPr lang="el-GR" altLang="en-US" dirty="0"/>
                  <a:t>σ</a:t>
                </a:r>
                <a:r>
                  <a:rPr lang="en-US" altLang="en-US" baseline="-25000" dirty="0"/>
                  <a:t>i</a:t>
                </a:r>
                <a:r>
                  <a:rPr lang="en-US" altLang="en-US" baseline="30000" dirty="0"/>
                  <a:t>2</a:t>
                </a:r>
                <a:r>
                  <a:rPr lang="sr-Latn-CS" altLang="en-US" dirty="0"/>
                  <a:t> = p*q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C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altLang="en-US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sr-Latn-RS" altLang="en-US">
                            <a:latin typeface="Cambria Math"/>
                          </a:rPr>
                          <m:t>𝑛𝑛</m:t>
                        </m:r>
                      </m:sub>
                    </m:sSub>
                    <m:r>
                      <a:rPr lang="sr-Latn-RS" alt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R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altLang="en-US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sr-Latn-RS" altLang="en-US">
                            <a:latin typeface="Cambria Math"/>
                          </a:rPr>
                          <m:t>𝑛</m:t>
                        </m:r>
                        <m:r>
                          <a:rPr lang="sr-Latn-RS" altLang="en-US">
                            <a:latin typeface="Cambria Math"/>
                          </a:rPr>
                          <m:t>−1</m:t>
                        </m:r>
                      </m:den>
                    </m:f>
                    <m:d>
                      <m:dPr>
                        <m:ctrlPr>
                          <a:rPr lang="sr-Latn-R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RS" altLang="en-US">
                            <a:latin typeface="Cambria Math"/>
                          </a:rPr>
                          <m:t>1 − </m:t>
                        </m:r>
                        <m:f>
                          <m:fPr>
                            <m:ctrlPr>
                              <a:rPr lang="sr-Latn-RS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sr-Latn-RS" alt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sr-Latn-RS" altLang="en-US" b="0" i="1" smtClean="0">
                                    <a:latin typeface="Cambria Math"/>
                                  </a:rPr>
                                  <m:t>𝑝𝑞</m:t>
                                </m:r>
                              </m:e>
                            </m:nary>
                          </m:num>
                          <m:den>
                            <m:sSup>
                              <m:sSupPr>
                                <m:ctrlPr>
                                  <a:rPr lang="sr-Latn-RS" alt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l-GR" altLang="en-US" dirty="0"/>
                                  <m:t>σ</m:t>
                                </m:r>
                                <m:r>
                                  <m:rPr>
                                    <m:nor/>
                                  </m:rPr>
                                  <a:rPr lang="sr-Latn-CS" altLang="en-US" baseline="-25000" dirty="0"/>
                                  <m:t>z</m:t>
                                </m:r>
                              </m:e>
                              <m:sup>
                                <m:r>
                                  <a:rPr lang="sr-Latn-RS" alt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sr-Latn-CS" altLang="en-US" dirty="0"/>
              </a:p>
              <a:p>
                <a:r>
                  <a:rPr lang="sr-Latn-CS" altLang="en-US" dirty="0"/>
                  <a:t>Ovaj obrazac poznat je i kao Kuder-Ričardsonov obrazac broj 2</a:t>
                </a:r>
                <a:r>
                  <a:rPr lang="en-US" altLang="en-US" dirty="0"/>
                  <a:t>0</a:t>
                </a:r>
                <a:r>
                  <a:rPr lang="sr-Latn-RS" altLang="en-US" dirty="0"/>
                  <a:t>, odnosno K-R-20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52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t="-16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40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 dirty="0"/>
              <a:t>Obrasci pouzdanosti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CS" altLang="en-US" dirty="0"/>
                  <a:t>Opšti obrazac pouzdanosti: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sr-Latn-RS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  <m:sup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sr-Latn-R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sr-Latn-CS" altLang="en-US" dirty="0"/>
              </a:p>
              <a:p>
                <a:r>
                  <a:rPr lang="sr-Latn-CS" altLang="en-US" dirty="0" err="1"/>
                  <a:t>Kronbahova</a:t>
                </a:r>
                <a:r>
                  <a:rPr lang="sr-Latn-CS" altLang="en-US" dirty="0"/>
                  <a:t> alfa / </a:t>
                </a:r>
                <a:r>
                  <a:rPr lang="sr-Latn-CS" altLang="en-US" dirty="0" err="1"/>
                  <a:t>Gutmanov</a:t>
                </a:r>
                <a:r>
                  <a:rPr lang="sr-Latn-CS" altLang="en-US" dirty="0"/>
                  <a:t> obrazac / </a:t>
                </a:r>
                <a:r>
                  <a:rPr lang="sr-Latn-CS" altLang="en-US" dirty="0" err="1"/>
                  <a:t>Spirman</a:t>
                </a:r>
                <a:r>
                  <a:rPr lang="sr-Latn-CS" altLang="en-US" dirty="0"/>
                  <a:t>-Braunov obrazac:</a:t>
                </a:r>
              </a:p>
              <a:p>
                <a:r>
                  <a:rPr lang="sr-Latn-CS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𝑡𝑡</m:t>
                        </m:r>
                      </m:sub>
                    </m:sSub>
                    <m:r>
                      <a:rPr lang="sr-Latn-R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sr-Latn-R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sr-Latn-RS" i="1">
                        <a:latin typeface="Cambria Math" panose="02040503050406030204" pitchFamily="18" charset="0"/>
                      </a:rPr>
                      <m:t>(1−</m:t>
                    </m:r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sr-Latn-R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sr-Latn-R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sr-Latn-R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sr-Latn-R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num>
                      <m:den>
                        <m:sSubSup>
                          <m:sSubSup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sr-Latn-R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sr-Latn-CS" altLang="en-US" dirty="0"/>
              </a:p>
              <a:p>
                <a:pPr marL="0" indent="0">
                  <a:buNone/>
                </a:pPr>
                <a:endParaRPr lang="sr-Latn-CS" altLang="en-US" dirty="0"/>
              </a:p>
              <a:p>
                <a:r>
                  <a:rPr lang="sr-Latn-RS" altLang="en-US" dirty="0"/>
                  <a:t>Suštinski, većina obrazaca potpada pod opšti obrazac, ali uz korekciju n/(n-1) koja omogućava da koeficijent dostigne vrednost 1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532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t="-16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89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 dirty="0"/>
              <a:t>Obrasci pouzdanosti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CS" altLang="en-US" dirty="0"/>
                  <a:t>Opšti obrazac pouzdanosti: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sr-Latn-RS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  <m:sup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sr-Latn-R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sr-Latn-CS" altLang="en-US" dirty="0"/>
              </a:p>
              <a:p>
                <a:r>
                  <a:rPr lang="sr-Latn-CS" altLang="en-US" dirty="0"/>
                  <a:t>Rulonov obrazac: </a:t>
                </a:r>
                <a:endParaRPr lang="sr-Latn-R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sr-Latn-RS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sr-Latn-RS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  <m:sup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sr-Latn-CS" altLang="en-US" dirty="0"/>
              </a:p>
              <a:p>
                <a:endParaRPr lang="sr-Latn-CS" altLang="en-US" dirty="0"/>
              </a:p>
              <a:p>
                <a:r>
                  <a:rPr lang="sr-Latn-CS" altLang="en-US" dirty="0" err="1"/>
                  <a:t>Rullonov</a:t>
                </a:r>
                <a:r>
                  <a:rPr lang="sr-Latn-CS" altLang="en-US" dirty="0"/>
                  <a:t> obrazac nužno daje niže rezultate od ostalih jer nema ovu korekciju i zato on predstavlja donju granicu pouzdanosti</a:t>
                </a:r>
                <a:endParaRPr lang="el-GR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532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t="-16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41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4D10E-9474-A79D-8685-7296C44D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Pouzdanost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9FC11-0887-47B1-12AB-03F5C48337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Faktori i implikacije</a:t>
            </a:r>
          </a:p>
        </p:txBody>
      </p:sp>
    </p:spTree>
    <p:extLst>
      <p:ext uri="{BB962C8B-B14F-4D97-AF65-F5344CB8AC3E}">
        <p14:creationId xmlns:p14="http://schemas.microsoft.com/office/powerpoint/2010/main" val="16227924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17143-209C-84E3-95B4-11D18FE1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Greška merenja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3D64FB-A62A-ADF8-325B-8D9459B33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RS" dirty="0"/>
                  <a:t>Pouzdanost možemo da posmatramo kao preciznost</a:t>
                </a:r>
              </a:p>
              <a:p>
                <a:r>
                  <a:rPr lang="sr-Latn-RS" dirty="0"/>
                  <a:t>Preciznost u čemu?</a:t>
                </a:r>
              </a:p>
              <a:p>
                <a:pPr lvl="1"/>
                <a:r>
                  <a:rPr lang="sr-Latn-RS" dirty="0"/>
                  <a:t>U proceni pravog skora ispitanika</a:t>
                </a:r>
              </a:p>
              <a:p>
                <a:r>
                  <a:rPr lang="sr-Latn-RS" dirty="0"/>
                  <a:t>Pouzdanost i greška merenja su obrnuto proporcionalni</a:t>
                </a:r>
              </a:p>
              <a:p>
                <a:r>
                  <a:rPr lang="sr-Latn-CS" altLang="en-US" dirty="0"/>
                  <a:t>Obrazac za </a:t>
                </a:r>
                <a:r>
                  <a:rPr lang="sr-Latn-CS" altLang="en-US" dirty="0">
                    <a:solidFill>
                      <a:srgbClr val="FF0000"/>
                    </a:solidFill>
                  </a:rPr>
                  <a:t>standardnu grešku merenja </a:t>
                </a:r>
                <a:r>
                  <a:rPr lang="sr-Latn-CS" altLang="en-US" dirty="0"/>
                  <a:t>(može se izvesti iz obrasca za pouzdanost):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sr-Latn-R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RS" i="1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𝑡𝑡</m:t>
                            </m:r>
                          </m:sub>
                        </m:sSub>
                        <m:r>
                          <a:rPr lang="sr-Latn-R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sr-Latn-RS" dirty="0"/>
              </a:p>
              <a:p>
                <a:r>
                  <a:rPr lang="sr-Latn-RS" dirty="0"/>
                  <a:t>Dakle, standardna greška merenja zavisi od dve stvari:</a:t>
                </a:r>
              </a:p>
              <a:p>
                <a:pPr lvl="1"/>
                <a:r>
                  <a:rPr lang="sr-Latn-RS" dirty="0"/>
                  <a:t>Pouzdanosti testa</a:t>
                </a:r>
              </a:p>
              <a:p>
                <a:pPr lvl="1"/>
                <a:r>
                  <a:rPr lang="sr-Latn-RS" dirty="0" err="1"/>
                  <a:t>Varijabiliteta</a:t>
                </a:r>
                <a:r>
                  <a:rPr lang="sr-Latn-RS" dirty="0"/>
                  <a:t> pojave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3D64FB-A62A-ADF8-325B-8D9459B33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t="-16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34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sr-Latn-RS" sz="4000" dirty="0"/>
              <a:t>Greška merenja</a:t>
            </a:r>
            <a:endParaRPr lang="en-US" altLang="en-US" sz="4000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Na osnovu koeficijenta pouzdanosti dobijamo </a:t>
            </a:r>
            <a:r>
              <a:rPr lang="sr-Latn-CS" altLang="en-US" dirty="0">
                <a:solidFill>
                  <a:srgbClr val="FF0000"/>
                </a:solidFill>
              </a:rPr>
              <a:t>interval</a:t>
            </a:r>
            <a:r>
              <a:rPr lang="sr-Latn-CS" altLang="en-US" dirty="0"/>
              <a:t> u kojem se sa određenom verovatnoćom nalazi </a:t>
            </a:r>
            <a:r>
              <a:rPr lang="sr-Latn-CS" altLang="en-US" dirty="0">
                <a:solidFill>
                  <a:srgbClr val="FF0000"/>
                </a:solidFill>
              </a:rPr>
              <a:t>pravi</a:t>
            </a:r>
            <a:r>
              <a:rPr lang="sr-Latn-CS" altLang="en-US" dirty="0"/>
              <a:t> skor ispitanika</a:t>
            </a:r>
          </a:p>
          <a:p>
            <a:r>
              <a:rPr lang="sr-Latn-CS" altLang="en-US" dirty="0"/>
              <a:t>Pravi rezultat X nekog ispitanika sa</a:t>
            </a:r>
          </a:p>
          <a:p>
            <a:pPr lvl="1"/>
            <a:r>
              <a:rPr lang="sr-Latn-CS" altLang="en-US" dirty="0"/>
              <a:t>95% sigurnost</a:t>
            </a:r>
            <a:r>
              <a:rPr lang="en-US" altLang="en-US" dirty="0" err="1"/>
              <a:t>i</a:t>
            </a:r>
            <a:r>
              <a:rPr lang="sr-Latn-CS" altLang="en-US" dirty="0"/>
              <a:t> se nalazi u intervalu  X</a:t>
            </a:r>
            <a:r>
              <a:rPr lang="en-US" altLang="en-US" dirty="0"/>
              <a:t>±</a:t>
            </a:r>
            <a:r>
              <a:rPr lang="sr-Latn-CS" altLang="en-US" dirty="0"/>
              <a:t>1.96 </a:t>
            </a:r>
            <a:r>
              <a:rPr lang="el-GR" altLang="en-US" dirty="0">
                <a:cs typeface="Arial" charset="0"/>
              </a:rPr>
              <a:t>σ</a:t>
            </a:r>
            <a:r>
              <a:rPr lang="sr-Latn-CS" altLang="en-US" baseline="-25000" dirty="0">
                <a:cs typeface="Arial" charset="0"/>
              </a:rPr>
              <a:t>g</a:t>
            </a:r>
            <a:endParaRPr lang="sr-Latn-CS" altLang="en-US" dirty="0"/>
          </a:p>
          <a:p>
            <a:pPr lvl="1"/>
            <a:r>
              <a:rPr lang="sr-Latn-CS" altLang="en-US" dirty="0"/>
              <a:t>99% sigurnost</a:t>
            </a:r>
            <a:r>
              <a:rPr lang="en-US" altLang="en-US" dirty="0" err="1"/>
              <a:t>i</a:t>
            </a:r>
            <a:r>
              <a:rPr lang="sr-Latn-CS" altLang="en-US" dirty="0"/>
              <a:t> se nalazi u intervalu  X</a:t>
            </a:r>
            <a:r>
              <a:rPr lang="en-US" altLang="en-US" dirty="0"/>
              <a:t>±</a:t>
            </a:r>
            <a:r>
              <a:rPr lang="sr-Latn-CS" altLang="en-US" dirty="0"/>
              <a:t>2.58 </a:t>
            </a:r>
            <a:r>
              <a:rPr lang="el-GR" altLang="en-US" dirty="0">
                <a:cs typeface="Arial" charset="0"/>
              </a:rPr>
              <a:t>σ</a:t>
            </a:r>
            <a:r>
              <a:rPr lang="sr-Latn-CS" altLang="en-US" baseline="-25000" dirty="0">
                <a:cs typeface="Arial" charset="0"/>
              </a:rPr>
              <a:t>g</a:t>
            </a:r>
            <a:endParaRPr lang="sr-Latn-CS" altLang="en-US" dirty="0"/>
          </a:p>
          <a:p>
            <a:r>
              <a:rPr lang="sr-Latn-CS" altLang="en-US" dirty="0"/>
              <a:t>Na ovaj način pouzdanost utiče na stvarnu </a:t>
            </a:r>
            <a:r>
              <a:rPr lang="sr-Latn-CS" altLang="en-US" dirty="0" err="1"/>
              <a:t>diskriminativnost</a:t>
            </a:r>
            <a:endParaRPr lang="sr-Latn-CS" altLang="en-US" dirty="0"/>
          </a:p>
          <a:p>
            <a:pPr eaLnBrk="1" hangingPunct="1"/>
            <a:endParaRPr lang="sr-Latn-CS" altLang="en-US" dirty="0"/>
          </a:p>
          <a:p>
            <a:pPr eaLnBrk="1" hangingPunct="1"/>
            <a:endParaRPr lang="sr-Latn-CS" altLang="en-US" baseline="30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5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err="1"/>
              <a:t>Diskriminativnost</a:t>
            </a:r>
            <a:r>
              <a:rPr lang="sr-Latn-CS" dirty="0"/>
              <a:t> i pouzdanost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Ako ne znamo grešku merenja ne znamo ni da li se dva uzastopna (ili susedna) skora i statistički razlikuju</a:t>
            </a:r>
          </a:p>
          <a:p>
            <a:r>
              <a:rPr lang="sr-Latn-CS" dirty="0"/>
              <a:t>Što je merenje pouzdanije – to je greška koju pravimo manja – a samim tim i diskriminativnost veća</a:t>
            </a:r>
          </a:p>
          <a:p>
            <a:pPr lvl="1"/>
            <a:r>
              <a:rPr lang="sr-Latn-CS" dirty="0"/>
              <a:t>Velika greška merenja – susedni skorovi se ne razlikuju</a:t>
            </a:r>
          </a:p>
          <a:p>
            <a:pPr lvl="1"/>
            <a:r>
              <a:rPr lang="sr-Latn-CS" dirty="0"/>
              <a:t>Mala greška merenja – susedni skorovi se razlikuju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066800" y="4495800"/>
            <a:ext cx="6781800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lowchart: Connector 5"/>
          <p:cNvSpPr/>
          <p:nvPr/>
        </p:nvSpPr>
        <p:spPr>
          <a:xfrm>
            <a:off x="2990850" y="4419600"/>
            <a:ext cx="152400" cy="152400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5334000" y="4419600"/>
            <a:ext cx="152400" cy="152400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1790700" y="4343400"/>
            <a:ext cx="2552700" cy="304800"/>
          </a:xfrm>
          <a:prstGeom prst="flowChartConnector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4133850" y="4343400"/>
            <a:ext cx="2552700" cy="304800"/>
          </a:xfrm>
          <a:prstGeom prst="flowChartConnector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67646" y="44958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X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66800" y="5410200"/>
            <a:ext cx="6781800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Flowchart: Connector 16"/>
          <p:cNvSpPr/>
          <p:nvPr/>
        </p:nvSpPr>
        <p:spPr>
          <a:xfrm>
            <a:off x="2990850" y="5334000"/>
            <a:ext cx="152400" cy="152400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5334000" y="5334000"/>
            <a:ext cx="152400" cy="152400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2533650" y="5257800"/>
            <a:ext cx="1066800" cy="304800"/>
          </a:xfrm>
          <a:prstGeom prst="flowChartConnector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467646" y="54102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X</a:t>
            </a:r>
            <a:endParaRPr lang="en-US" dirty="0"/>
          </a:p>
        </p:txBody>
      </p:sp>
      <p:sp>
        <p:nvSpPr>
          <p:cNvPr id="22" name="Flowchart: Connector 21"/>
          <p:cNvSpPr/>
          <p:nvPr/>
        </p:nvSpPr>
        <p:spPr>
          <a:xfrm>
            <a:off x="4876800" y="5257800"/>
            <a:ext cx="1066800" cy="304800"/>
          </a:xfrm>
          <a:prstGeom prst="flowChartConnector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7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6" grpId="0" animBg="1"/>
      <p:bldP spid="10" grpId="0" animBg="1"/>
      <p:bldP spid="11" grpId="0" animBg="1"/>
      <p:bldP spid="14" grpId="0" animBg="1"/>
      <p:bldP spid="8" grpId="0"/>
      <p:bldP spid="17" grpId="0" animBg="1"/>
      <p:bldP spid="18" grpId="0" animBg="1"/>
      <p:bldP spid="19" grpId="0" animBg="1"/>
      <p:bldP spid="21" grpId="0"/>
      <p:bldP spid="2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/>
              <a:t>Diskriminativnost i pouzdanost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34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CS" altLang="en-US" dirty="0"/>
                  <a:t>Iz obrazca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𝑡𝑡</m:t>
                        </m:r>
                      </m:sub>
                    </m:sSub>
                    <m:r>
                      <a:rPr lang="sr-Latn-RS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  <m:sup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  <m:sup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sr-Latn-R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CS" altLang="en-US" dirty="0"/>
                  <a:t>jasno je da je pouzdanost veća što je varijansa testa</a:t>
                </a:r>
                <a:r>
                  <a:rPr lang="en-US" altLang="en-US" dirty="0"/>
                  <a:t> (</a:t>
                </a:r>
                <a:r>
                  <a:rPr lang="el-GR" altLang="en-US" dirty="0">
                    <a:cs typeface="Arial" charset="0"/>
                  </a:rPr>
                  <a:t>σ</a:t>
                </a:r>
                <a:r>
                  <a:rPr lang="sr-Latn-CS" altLang="en-US" baseline="-25000" dirty="0">
                    <a:cs typeface="Arial" charset="0"/>
                  </a:rPr>
                  <a:t>z</a:t>
                </a:r>
                <a:r>
                  <a:rPr lang="sr-Latn-CS" altLang="en-US" baseline="30000" dirty="0">
                    <a:cs typeface="Arial" charset="0"/>
                  </a:rPr>
                  <a:t>2</a:t>
                </a:r>
                <a:r>
                  <a:rPr lang="en-US" altLang="en-US" dirty="0"/>
                  <a:t>)</a:t>
                </a:r>
                <a:r>
                  <a:rPr lang="sr-Latn-CS" altLang="en-US" dirty="0"/>
                  <a:t> veća</a:t>
                </a:r>
              </a:p>
              <a:p>
                <a:r>
                  <a:rPr lang="sr-Latn-CS" altLang="en-US" dirty="0"/>
                  <a:t>Varijansa slučajne greške je nezavisna od varijabiliteta pojave koju merimo</a:t>
                </a:r>
                <a:endParaRPr lang="sr-Latn-RS" altLang="en-US" dirty="0"/>
              </a:p>
              <a:p>
                <a:r>
                  <a:rPr lang="sr-Latn-CS" altLang="en-US" dirty="0"/>
                  <a:t>Ali varijansa dobijenih skorova,</a:t>
                </a:r>
                <a:r>
                  <a:rPr lang="en-US" altLang="en-US" dirty="0"/>
                  <a:t> </a:t>
                </a:r>
                <a:r>
                  <a:rPr lang="sr-Latn-CS" altLang="en-US" dirty="0"/>
                  <a:t>tj. totalna varijansa raste ili opada zavisno od varijabiliteta te pojave</a:t>
                </a:r>
                <a:endParaRPr lang="sr-Latn-RS" altLang="en-US" dirty="0"/>
              </a:p>
              <a:p>
                <a:r>
                  <a:rPr lang="sr-Latn-RS" altLang="en-US" dirty="0"/>
                  <a:t>Dakle varijansa dobijenih skorova </a:t>
                </a:r>
                <a:r>
                  <a:rPr lang="sr-Latn-CS" altLang="en-US" dirty="0"/>
                  <a:t>direktno utiče na vrednost koeficijenta pouzdanosti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573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836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Šta je pouzdanost?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5501641" cy="4023360"/>
          </a:xfrm>
        </p:spPr>
        <p:txBody>
          <a:bodyPr>
            <a:normAutofit lnSpcReduction="10000"/>
          </a:bodyPr>
          <a:lstStyle/>
          <a:p>
            <a:r>
              <a:rPr lang="sr-Latn-RS" dirty="0"/>
              <a:t>Stepen preciznosti merenja</a:t>
            </a:r>
          </a:p>
          <a:p>
            <a:r>
              <a:rPr lang="sr-Latn-CS" altLang="en-US" dirty="0"/>
              <a:t>Prihvatljiva veličina greške zavisi od varijabilnosti pojave</a:t>
            </a:r>
          </a:p>
          <a:p>
            <a:endParaRPr lang="sr-Latn-CS" altLang="en-US" dirty="0"/>
          </a:p>
          <a:p>
            <a:pPr lvl="1"/>
            <a:r>
              <a:rPr lang="sr-Latn-CS" altLang="en-US" dirty="0"/>
              <a:t>Vaga u kupatilu		</a:t>
            </a:r>
            <a:r>
              <a:rPr lang="en-US" altLang="en-US" dirty="0">
                <a:cs typeface="Times New Roman" pitchFamily="18" charset="0"/>
              </a:rPr>
              <a:t>±1 kg</a:t>
            </a:r>
            <a:endParaRPr lang="sr-Latn-CS" altLang="en-US" dirty="0">
              <a:cs typeface="Times New Roman" pitchFamily="18" charset="0"/>
            </a:endParaRPr>
          </a:p>
          <a:p>
            <a:pPr lvl="1"/>
            <a:r>
              <a:rPr lang="sr-Latn-CS" altLang="en-US" dirty="0">
                <a:cs typeface="Times New Roman" pitchFamily="18" charset="0"/>
              </a:rPr>
              <a:t>Vaga za novorođenčad</a:t>
            </a:r>
            <a:r>
              <a:rPr lang="sr-Latn-RS" altLang="en-US" dirty="0">
                <a:cs typeface="Times New Roman" pitchFamily="18" charset="0"/>
              </a:rPr>
              <a:t>	</a:t>
            </a:r>
            <a:r>
              <a:rPr lang="en-US" altLang="en-US" dirty="0">
                <a:cs typeface="Times New Roman" pitchFamily="18" charset="0"/>
              </a:rPr>
              <a:t>±20 gr </a:t>
            </a:r>
            <a:endParaRPr lang="sr-Latn-RS" altLang="en-US" dirty="0">
              <a:cs typeface="Times New Roman" pitchFamily="18" charset="0"/>
            </a:endParaRPr>
          </a:p>
          <a:p>
            <a:pPr lvl="1"/>
            <a:endParaRPr lang="sr-Latn-CS" altLang="en-US" dirty="0">
              <a:cs typeface="Times New Roman" pitchFamily="18" charset="0"/>
            </a:endParaRPr>
          </a:p>
          <a:p>
            <a:pPr lvl="1"/>
            <a:r>
              <a:rPr lang="sr-Latn-CS" altLang="en-US" dirty="0">
                <a:cs typeface="Times New Roman" pitchFamily="18" charset="0"/>
              </a:rPr>
              <a:t>Ručni sat		</a:t>
            </a:r>
            <a:r>
              <a:rPr lang="en-US" altLang="en-US" dirty="0">
                <a:cs typeface="Times New Roman" pitchFamily="18" charset="0"/>
              </a:rPr>
              <a:t>±5</a:t>
            </a:r>
            <a:r>
              <a:rPr lang="sr-Latn-RS" altLang="en-US" dirty="0">
                <a:cs typeface="Times New Roman" pitchFamily="18" charset="0"/>
              </a:rPr>
              <a:t> </a:t>
            </a:r>
            <a:r>
              <a:rPr lang="en-US" altLang="en-US" dirty="0">
                <a:cs typeface="Times New Roman" pitchFamily="18" charset="0"/>
              </a:rPr>
              <a:t>min</a:t>
            </a:r>
            <a:endParaRPr lang="sr-Latn-CS" altLang="en-US" dirty="0">
              <a:cs typeface="Times New Roman" pitchFamily="18" charset="0"/>
            </a:endParaRPr>
          </a:p>
          <a:p>
            <a:pPr lvl="1"/>
            <a:r>
              <a:rPr lang="sr-Latn-CS" altLang="en-US" dirty="0">
                <a:cs typeface="Times New Roman" pitchFamily="18" charset="0"/>
              </a:rPr>
              <a:t>Stoperica za sprint	</a:t>
            </a:r>
            <a:r>
              <a:rPr lang="en-US" altLang="en-US" dirty="0">
                <a:cs typeface="Times New Roman" pitchFamily="18" charset="0"/>
              </a:rPr>
              <a:t>±</a:t>
            </a:r>
            <a:r>
              <a:rPr lang="sr-Latn-CS" altLang="en-US" dirty="0">
                <a:cs typeface="Times New Roman" pitchFamily="18" charset="0"/>
              </a:rPr>
              <a:t>1 </a:t>
            </a:r>
            <a:r>
              <a:rPr lang="sr-Latn-CS" altLang="en-US" dirty="0" err="1">
                <a:cs typeface="Times New Roman" pitchFamily="18" charset="0"/>
              </a:rPr>
              <a:t>ms</a:t>
            </a:r>
            <a:endParaRPr lang="sr-Latn-CS" altLang="en-US" dirty="0">
              <a:cs typeface="Times New Roman" pitchFamily="18" charset="0"/>
            </a:endParaRPr>
          </a:p>
          <a:p>
            <a:pPr lvl="1"/>
            <a:endParaRPr lang="sr-Latn-CS" altLang="en-US" dirty="0">
              <a:cs typeface="Times New Roman" pitchFamily="18" charset="0"/>
            </a:endParaRPr>
          </a:p>
          <a:p>
            <a:pPr lvl="1"/>
            <a:r>
              <a:rPr lang="sr-Latn-CS" altLang="en-US" dirty="0">
                <a:cs typeface="Times New Roman" pitchFamily="18" charset="0"/>
              </a:rPr>
              <a:t>Telesna temperatura	</a:t>
            </a:r>
            <a:r>
              <a:rPr lang="en-US" altLang="en-US" dirty="0">
                <a:cs typeface="Times New Roman" pitchFamily="18" charset="0"/>
              </a:rPr>
              <a:t>±0.2 C</a:t>
            </a:r>
            <a:endParaRPr lang="sr-Latn-CS" altLang="en-US" dirty="0">
              <a:cs typeface="Times New Roman" pitchFamily="18" charset="0"/>
            </a:endParaRPr>
          </a:p>
          <a:p>
            <a:pPr lvl="1"/>
            <a:r>
              <a:rPr lang="sr-Latn-CS" altLang="en-US" dirty="0">
                <a:cs typeface="Times New Roman" pitchFamily="18" charset="0"/>
              </a:rPr>
              <a:t>Spoljni termometar	</a:t>
            </a:r>
            <a:r>
              <a:rPr lang="en-US" altLang="en-US" dirty="0">
                <a:cs typeface="Times New Roman" pitchFamily="18" charset="0"/>
              </a:rPr>
              <a:t>±1</a:t>
            </a:r>
            <a:r>
              <a:rPr lang="sr-Latn-RS" altLang="en-US" dirty="0">
                <a:cs typeface="Times New Roman" pitchFamily="18" charset="0"/>
              </a:rPr>
              <a:t> </a:t>
            </a:r>
            <a:r>
              <a:rPr lang="en-US" altLang="en-US" dirty="0">
                <a:cs typeface="Times New Roman" pitchFamily="18" charset="0"/>
              </a:rPr>
              <a:t>C</a:t>
            </a:r>
          </a:p>
        </p:txBody>
      </p:sp>
      <p:pic>
        <p:nvPicPr>
          <p:cNvPr id="3074" name="Picture 2" descr="A vintage grocery shop food scale from the 60's on an isolated white studio background - 3D render">
            <a:extLst>
              <a:ext uri="{FF2B5EF4-FFF2-40B4-BE49-F238E27FC236}">
                <a16:creationId xmlns:a16="http://schemas.microsoft.com/office/drawing/2014/main" id="{2D30A6E7-BE5B-41BA-59ED-68601D747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576" y="2877521"/>
            <a:ext cx="1897367" cy="134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ilver pocket watch at 10 00">
            <a:extLst>
              <a:ext uri="{FF2B5EF4-FFF2-40B4-BE49-F238E27FC236}">
                <a16:creationId xmlns:a16="http://schemas.microsoft.com/office/drawing/2014/main" id="{DCAE75D1-B123-4F57-19FD-FD1AE0B4D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575" y="4375207"/>
            <a:ext cx="1897367" cy="12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rown wooden wall mounted device">
            <a:extLst>
              <a:ext uri="{FF2B5EF4-FFF2-40B4-BE49-F238E27FC236}">
                <a16:creationId xmlns:a16="http://schemas.microsoft.com/office/drawing/2014/main" id="{7765563D-5B0B-B411-7739-148740F83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61554"/>
            <a:ext cx="1676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39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altLang="en-US" dirty="0"/>
              <a:t>Diskriminativnost i pouzdanost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CS" altLang="en-US" dirty="0"/>
                  <a:t>Ponekad se pitamo kolika bi pouzdanost bila kada bi varijansa test</a:t>
                </a:r>
                <a:r>
                  <a:rPr lang="en-US" altLang="en-US" dirty="0"/>
                  <a:t>a</a:t>
                </a:r>
                <a:r>
                  <a:rPr lang="sr-Latn-CS" altLang="en-US" dirty="0"/>
                  <a:t> bila ista kao na neselektovanom uzorku</a:t>
                </a:r>
                <a:endParaRPr lang="en-US" altLang="en-US" dirty="0"/>
              </a:p>
              <a:p>
                <a:r>
                  <a:rPr lang="sr-Latn-CS" altLang="en-US" dirty="0"/>
                  <a:t>Korekcija p</a:t>
                </a:r>
                <a:r>
                  <a:rPr lang="en-US" altLang="en-US" dirty="0"/>
                  <a:t>o</a:t>
                </a:r>
                <a:r>
                  <a:rPr lang="sr-Latn-CS" altLang="en-US" dirty="0"/>
                  <a:t>uzdanosti za restrikciju ranga</a:t>
                </a:r>
              </a:p>
              <a:p>
                <a:r>
                  <a:rPr lang="sr-Latn-CS" altLang="en-US" dirty="0"/>
                  <a:t>Procena pouzdanosti na selektovanom </a:t>
                </a:r>
                <a:r>
                  <a:rPr lang="en-US" altLang="en-US" dirty="0" err="1"/>
                  <a:t>uzorku</a:t>
                </a:r>
                <a:r>
                  <a:rPr lang="en-US" altLang="en-US" dirty="0"/>
                  <a:t> </a:t>
                </a:r>
                <a:r>
                  <a:rPr lang="sr-Latn-CS" altLang="en-US" dirty="0"/>
                  <a:t>(Bukvić, str. 130</a:t>
                </a:r>
                <a:r>
                  <a:rPr lang="en-US" altLang="en-US" dirty="0"/>
                  <a:t>)</a:t>
                </a:r>
                <a:endParaRPr lang="sr-Latn-RS" alt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R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R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RS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sr-Latn-RS" i="1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𝑥𝑥</m:t>
                            </m:r>
                          </m:sub>
                        </m:sSub>
                        <m:r>
                          <a:rPr lang="sr-Latn-R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Sup>
                          <m:sSubSup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sr-Latn-RS" dirty="0"/>
              </a:p>
              <a:p>
                <a:pPr lvl="1">
                  <a:lnSpc>
                    <a:spcPct val="90000"/>
                  </a:lnSpc>
                </a:pPr>
                <a:r>
                  <a:rPr lang="sr-Latn-CS" altLang="en-US" dirty="0" err="1"/>
                  <a:t>r</a:t>
                </a:r>
                <a:r>
                  <a:rPr lang="sr-Latn-CS" altLang="en-US" baseline="-25000" dirty="0" err="1"/>
                  <a:t>xx</a:t>
                </a:r>
                <a:r>
                  <a:rPr lang="sr-Latn-CS" altLang="en-US" baseline="-25000" dirty="0"/>
                  <a:t> </a:t>
                </a:r>
                <a:r>
                  <a:rPr lang="sr-Latn-CS" altLang="en-US" dirty="0"/>
                  <a:t>– dobijeni koeficijent pouzdanosti na selektovanom uzorku (određenog raspona)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l-GR" altLang="en-US" dirty="0">
                    <a:cs typeface="Arial" charset="0"/>
                  </a:rPr>
                  <a:t>σ</a:t>
                </a:r>
                <a:r>
                  <a:rPr lang="sr-Latn-CS" altLang="en-US" baseline="30000" dirty="0">
                    <a:cs typeface="Arial" charset="0"/>
                  </a:rPr>
                  <a:t>2</a:t>
                </a:r>
                <a:r>
                  <a:rPr lang="sr-Latn-CS" altLang="en-US" baseline="-25000" dirty="0">
                    <a:cs typeface="Arial" charset="0"/>
                  </a:rPr>
                  <a:t>x </a:t>
                </a:r>
                <a:r>
                  <a:rPr lang="sr-Latn-CS" altLang="en-US" dirty="0">
                    <a:cs typeface="Arial" charset="0"/>
                  </a:rPr>
                  <a:t>– varijansa u situaciji</a:t>
                </a:r>
                <a:r>
                  <a:rPr lang="en-US" altLang="en-US" dirty="0">
                    <a:cs typeface="Arial" charset="0"/>
                  </a:rPr>
                  <a:t> bez </a:t>
                </a:r>
                <a:r>
                  <a:rPr lang="en-US" altLang="en-US" dirty="0" err="1">
                    <a:cs typeface="Arial" charset="0"/>
                  </a:rPr>
                  <a:t>selekcij</a:t>
                </a:r>
                <a:r>
                  <a:rPr lang="sr-Latn-RS" altLang="en-US" dirty="0">
                    <a:cs typeface="Arial" charset="0"/>
                  </a:rPr>
                  <a:t>e</a:t>
                </a:r>
                <a:endParaRPr lang="sr-Latn-CS" altLang="en-US" dirty="0">
                  <a:cs typeface="Arial" charset="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l-GR" altLang="en-US" dirty="0">
                    <a:cs typeface="Arial" charset="0"/>
                  </a:rPr>
                  <a:t>σ</a:t>
                </a:r>
                <a:r>
                  <a:rPr lang="sr-Latn-CS" altLang="en-US" baseline="30000" dirty="0">
                    <a:cs typeface="Arial" charset="0"/>
                  </a:rPr>
                  <a:t>2</a:t>
                </a:r>
                <a:r>
                  <a:rPr lang="sr-Latn-CS" altLang="en-US" baseline="-25000" dirty="0">
                    <a:cs typeface="Arial" charset="0"/>
                  </a:rPr>
                  <a:t>x1 </a:t>
                </a:r>
                <a:r>
                  <a:rPr lang="sr-Latn-CS" altLang="en-US" dirty="0">
                    <a:cs typeface="Arial" charset="0"/>
                  </a:rPr>
                  <a:t>– varijansa u situaciji </a:t>
                </a:r>
                <a:r>
                  <a:rPr lang="en-US" altLang="en-US" dirty="0" err="1">
                    <a:cs typeface="Arial" charset="0"/>
                  </a:rPr>
                  <a:t>sa</a:t>
                </a:r>
                <a:r>
                  <a:rPr lang="sr-Latn-CS" altLang="en-US" dirty="0">
                    <a:cs typeface="Arial" charset="0"/>
                  </a:rPr>
                  <a:t> selekcij</a:t>
                </a:r>
                <a:r>
                  <a:rPr lang="en-US" altLang="en-US" dirty="0">
                    <a:cs typeface="Arial" charset="0"/>
                  </a:rPr>
                  <a:t>om</a:t>
                </a:r>
                <a:endParaRPr lang="sr-Latn-CS" altLang="en-US" baseline="-25000" dirty="0">
                  <a:cs typeface="Arial" charset="0"/>
                </a:endParaRPr>
              </a:p>
              <a:p>
                <a:endParaRPr lang="sr-Latn-CS" altLang="en-US" dirty="0"/>
              </a:p>
              <a:p>
                <a:endParaRPr lang="el-GR" altLang="en-US" dirty="0"/>
              </a:p>
            </p:txBody>
          </p:sp>
        </mc:Choice>
        <mc:Fallback xmlns="">
          <p:sp>
            <p:nvSpPr>
              <p:cNvPr id="583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t="-1667" r="-969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532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 lIns="92075" tIns="46038" rIns="92075" bIns="46038"/>
          <a:lstStyle/>
          <a:p>
            <a:r>
              <a:rPr lang="sr-Latn-CS" altLang="en-US"/>
              <a:t>Proročanska formula</a:t>
            </a:r>
            <a:endParaRPr lang="en-US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sr-Latn-CS" altLang="en-US" dirty="0" err="1"/>
              <a:t>Spirman</a:t>
            </a:r>
            <a:r>
              <a:rPr lang="sr-Latn-CS" altLang="en-US" dirty="0"/>
              <a:t>-Braunova formula se može iskoristiti i za planiranje produžavanja/skraćivanja testa</a:t>
            </a:r>
          </a:p>
          <a:p>
            <a:r>
              <a:rPr lang="sr-Latn-CS" altLang="en-US" dirty="0"/>
              <a:t>Koliko puta treba produžiti test da bi se postigla željena pouzdanost?</a:t>
            </a:r>
          </a:p>
          <a:p>
            <a:endParaRPr lang="sr-Latn-CS" altLang="en-US" dirty="0"/>
          </a:p>
          <a:p>
            <a:endParaRPr lang="sr-Latn-CS" altLang="en-US" dirty="0"/>
          </a:p>
          <a:p>
            <a:r>
              <a:rPr lang="sr-Latn-RS" altLang="en-US" dirty="0"/>
              <a:t>k </a:t>
            </a:r>
            <a:r>
              <a:rPr lang="sr-Latn-CS" altLang="en-US" dirty="0"/>
              <a:t>- </a:t>
            </a:r>
            <a:r>
              <a:rPr lang="en-US" altLang="en-US" dirty="0" err="1"/>
              <a:t>ko</a:t>
            </a:r>
            <a:r>
              <a:rPr lang="sr-Latn-CS" altLang="en-US" dirty="0"/>
              <a:t>liko puta treba produžiti test</a:t>
            </a:r>
          </a:p>
          <a:p>
            <a:r>
              <a:rPr lang="sr-Latn-CS" altLang="en-US" dirty="0"/>
              <a:t>r</a:t>
            </a:r>
            <a:r>
              <a:rPr lang="en-US" altLang="en-US" baseline="-25000" dirty="0" err="1"/>
              <a:t>tt</a:t>
            </a:r>
            <a:r>
              <a:rPr lang="sr-Latn-CS" altLang="en-US" dirty="0"/>
              <a:t> - željena pouzdanost testa</a:t>
            </a:r>
          </a:p>
          <a:p>
            <a:r>
              <a:rPr lang="sr-Latn-CS" altLang="en-US" dirty="0"/>
              <a:t>r</a:t>
            </a:r>
            <a:r>
              <a:rPr lang="sr-Latn-CS" altLang="en-US" baseline="-25000" dirty="0"/>
              <a:t>xx</a:t>
            </a:r>
            <a:r>
              <a:rPr lang="sr-Latn-CS" altLang="en-US" dirty="0"/>
              <a:t>  - trenutna pouzdanost testa</a:t>
            </a:r>
            <a:endParaRPr lang="en-US" alt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544225E-0605-9BDB-E965-7E195707E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6032" y="2847834"/>
            <a:ext cx="1860730" cy="1038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569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/>
              <a:t>Proročanska formula</a:t>
            </a:r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dirty="0"/>
              <a:t>Ako npr. imamo test od 10 stavki pouzdanosti .60, pitamo se koliko puta treba produžiti test da bi se dobila pouzdanost od .90</a:t>
            </a:r>
          </a:p>
          <a:p>
            <a:r>
              <a:rPr lang="sr-Latn-CS" altLang="en-US" dirty="0"/>
              <a:t>k = (.90 * (1- .60)) / (.60 * (1- .90)) = 6</a:t>
            </a:r>
          </a:p>
          <a:p>
            <a:r>
              <a:rPr lang="sr-Latn-CS" altLang="en-US" dirty="0"/>
              <a:t>Test je potrebno produžiti 6 puta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637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sr-Latn-CS" altLang="en-US" sz="4000" dirty="0"/>
              <a:t>Odnos dužine testa i pouzdanosti</a:t>
            </a:r>
            <a:endParaRPr lang="en-US" altLang="en-US" sz="4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2325" y="1846263"/>
          <a:ext cx="75438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48225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sr-Latn-CS" altLang="en-US" sz="4000" dirty="0"/>
              <a:t>Odnos dužine testa i pouzdanosti</a:t>
            </a:r>
            <a:endParaRPr lang="en-US" altLang="en-US" sz="40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</a:t>
            </a:r>
            <a:r>
              <a:rPr lang="sr-Latn-CS" altLang="en-US" dirty="0"/>
              <a:t>z samog grafikona je jasno da što je test duži to je </a:t>
            </a:r>
            <a:r>
              <a:rPr lang="sr-Latn-CS" altLang="en-US" dirty="0">
                <a:solidFill>
                  <a:srgbClr val="FF0000"/>
                </a:solidFill>
              </a:rPr>
              <a:t>u načelu</a:t>
            </a:r>
            <a:r>
              <a:rPr lang="sr-Latn-CS" altLang="en-US" dirty="0"/>
              <a:t> pouzdanost veća</a:t>
            </a:r>
          </a:p>
          <a:p>
            <a:pPr eaLnBrk="1" hangingPunct="1"/>
            <a:r>
              <a:rPr lang="sr-Latn-CS" altLang="en-US" dirty="0"/>
              <a:t>To je još jedna veza između diskriminativnosti i pouzdanosti</a:t>
            </a:r>
          </a:p>
          <a:p>
            <a:pPr eaLnBrk="1" hangingPunct="1"/>
            <a:r>
              <a:rPr lang="sr-Latn-CS" altLang="en-US" dirty="0"/>
              <a:t>Ali, veza između dužine testa i pouzdanosti </a:t>
            </a:r>
            <a:r>
              <a:rPr lang="sr-Latn-CS" altLang="en-US" dirty="0">
                <a:solidFill>
                  <a:srgbClr val="FF0000"/>
                </a:solidFill>
              </a:rPr>
              <a:t>nije linerna</a:t>
            </a:r>
            <a:r>
              <a:rPr lang="sr-Latn-CS" altLang="en-US" dirty="0"/>
              <a:t> pa je teže postići poboljšanje kod visokih pouzdanosti!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41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sr-Latn-CS" altLang="en-US" sz="4000" dirty="0"/>
              <a:t>Odnos dužine testa i pouzdanosti</a:t>
            </a:r>
            <a:endParaRPr lang="en-US" altLang="en-US" sz="40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Da li dodavanje stavki uvek povećava pouzdanost?</a:t>
            </a:r>
          </a:p>
          <a:p>
            <a:pPr eaLnBrk="1" hangingPunct="1"/>
            <a:r>
              <a:rPr lang="sr-Latn-CS" altLang="en-US" dirty="0"/>
              <a:t>Šta ako dodajemo stavke koje nisu dobre?</a:t>
            </a:r>
          </a:p>
          <a:p>
            <a:pPr eaLnBrk="1" hangingPunct="1"/>
            <a:r>
              <a:rPr lang="sr-Latn-CS" altLang="en-US" dirty="0"/>
              <a:t>Ako dodajemo stavke koje sadrže grešku ili ne mere istu stvar kao i ostatak testa - pouzdanost će se smanjivati</a:t>
            </a:r>
          </a:p>
          <a:p>
            <a:pPr eaLnBrk="1" hangingPunct="1"/>
            <a:r>
              <a:rPr lang="sr-Latn-CS" altLang="en-US" dirty="0"/>
              <a:t>Štaviše,</a:t>
            </a:r>
            <a:r>
              <a:rPr lang="en-US" altLang="en-US" dirty="0"/>
              <a:t> </a:t>
            </a:r>
            <a:r>
              <a:rPr lang="sr-Latn-CS" altLang="en-US" dirty="0"/>
              <a:t>izbacivanje loših stavki povećava pouzdanost!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060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/>
              <a:t>Pouzdanost i valjanost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1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CS" altLang="en-US" dirty="0"/>
                  <a:t>Neki test ne može korelirati ni</a:t>
                </a:r>
                <a:r>
                  <a:rPr lang="en-US" altLang="en-US" dirty="0"/>
                  <a:t> </a:t>
                </a:r>
                <a:r>
                  <a:rPr lang="sr-Latn-CS" altLang="en-US" dirty="0"/>
                  <a:t>sa</a:t>
                </a:r>
                <a:r>
                  <a:rPr lang="en-US" altLang="en-US" dirty="0"/>
                  <a:t> </a:t>
                </a:r>
                <a:r>
                  <a:rPr lang="sr-Latn-CS" altLang="en-US" dirty="0"/>
                  <a:t>čim više nego što korelira sa samim sobom</a:t>
                </a:r>
              </a:p>
              <a:p>
                <a:r>
                  <a:rPr lang="sr-Latn-CS" altLang="en-US" dirty="0"/>
                  <a:t>O maksimalnoj korelaciji nekog testa sa nečim drugim govori </a:t>
                </a:r>
                <a:r>
                  <a:rPr lang="sr-Latn-CS" altLang="en-US" dirty="0">
                    <a:solidFill>
                      <a:srgbClr val="FF0000"/>
                    </a:solidFill>
                  </a:rPr>
                  <a:t>indeks pouzdanosti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C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sr-Latn-RS" alt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sr-Latn-R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RS" alt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sr-Latn-R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alt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sr-Latn-RS" altLang="en-US" b="0" i="1" smtClean="0">
                                <a:latin typeface="Cambria Math" panose="02040503050406030204" pitchFamily="18" charset="0"/>
                              </a:rPr>
                              <m:t>𝑡𝑡</m:t>
                            </m:r>
                          </m:sub>
                        </m:sSub>
                      </m:e>
                    </m:rad>
                  </m:oMath>
                </a14:m>
                <a:endParaRPr lang="sr-Latn-CS" altLang="en-US" dirty="0"/>
              </a:p>
              <a:p>
                <a:r>
                  <a:rPr lang="sr-Latn-CS" altLang="en-US" dirty="0"/>
                  <a:t>Zapamtite: pouzdanost određuje </a:t>
                </a:r>
                <a:r>
                  <a:rPr lang="sr-Latn-CS" altLang="en-US" dirty="0">
                    <a:solidFill>
                      <a:srgbClr val="FF0000"/>
                    </a:solidFill>
                  </a:rPr>
                  <a:t>gornju granicu</a:t>
                </a:r>
                <a:r>
                  <a:rPr lang="sr-Latn-CS" altLang="en-US" dirty="0"/>
                  <a:t> valjanosti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60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t="-16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03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/>
          </a:bodyPr>
          <a:lstStyle/>
          <a:p>
            <a:r>
              <a:rPr lang="sr-Latn-CS" altLang="en-US" dirty="0"/>
              <a:t>Pouzdanost i valjanost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CS" altLang="en-US" dirty="0"/>
                  <a:t>Ponekad se pitamo kolika je korelacija između pravih skorova varijabli, tj. kolika bi bila korelacija kada bi pouzdanost oba testa bila 1?</a:t>
                </a:r>
              </a:p>
              <a:p>
                <a:r>
                  <a:rPr lang="sr-Latn-CS" altLang="en-US" dirty="0"/>
                  <a:t>Korekcija za atenuaciju / umanjenje (pouzdanosti):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sr-Latn-R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sr-Latn-R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R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sr-Latn-R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sr-Latn-RS" i="1">
                                    <a:latin typeface="Cambria Math" panose="02040503050406030204" pitchFamily="18" charset="0"/>
                                  </a:rPr>
                                  <m:t>𝑡𝑡</m:t>
                                </m:r>
                                <m:r>
                                  <a:rPr lang="sr-Latn-R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sr-Latn-R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sr-Latn-RS" i="1">
                                    <a:latin typeface="Cambria Math" panose="02040503050406030204" pitchFamily="18" charset="0"/>
                                  </a:rPr>
                                  <m:t>𝑡𝑡</m:t>
                                </m:r>
                                <m:r>
                                  <a:rPr lang="sr-Latn-R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endParaRPr lang="sr-Latn-RS" dirty="0"/>
              </a:p>
            </p:txBody>
          </p:sp>
        </mc:Choice>
        <mc:Fallback xmlns="">
          <p:sp>
            <p:nvSpPr>
              <p:cNvPr id="614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t="-16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55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sr-Latn-CS" altLang="en-US" sz="4000" dirty="0"/>
              <a:t>Pouzdanost u SPSS-u</a:t>
            </a:r>
            <a:endParaRPr lang="en-US" alt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4BFEE-29D5-D9C8-EA7C-DDC39AA24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primer</a:t>
            </a:r>
          </a:p>
        </p:txBody>
      </p:sp>
    </p:spTree>
    <p:extLst>
      <p:ext uri="{BB962C8B-B14F-4D97-AF65-F5344CB8AC3E}">
        <p14:creationId xmlns:p14="http://schemas.microsoft.com/office/powerpoint/2010/main" val="33266564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038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FB0CA-9BEF-30B6-0625-AD782E4A0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Šta je pouzdanost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5E662-F5BE-A878-F7C7-AAB4A21D7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5349241" cy="4023360"/>
          </a:xfrm>
        </p:spPr>
        <p:txBody>
          <a:bodyPr>
            <a:normAutofit/>
          </a:bodyPr>
          <a:lstStyle/>
          <a:p>
            <a:r>
              <a:rPr lang="sr-Latn-RS" dirty="0"/>
              <a:t>Vremenska konzistentnost</a:t>
            </a:r>
          </a:p>
          <a:p>
            <a:r>
              <a:rPr lang="sr-Latn-CS" altLang="en-US" dirty="0"/>
              <a:t>Pretpostavka da se ono što merimo ne menja između dva merenja</a:t>
            </a:r>
            <a:endParaRPr lang="en-US" altLang="en-US" dirty="0"/>
          </a:p>
          <a:p>
            <a:r>
              <a:rPr lang="sr-Latn-CS" altLang="en-US" dirty="0"/>
              <a:t>Prihvatljiva vremenska promenljivost zavisi od varijabilnosti pojave kroz vreme</a:t>
            </a:r>
          </a:p>
          <a:p>
            <a:endParaRPr lang="sr-Latn-CS" altLang="en-US" dirty="0"/>
          </a:p>
          <a:p>
            <a:pPr lvl="1"/>
            <a:r>
              <a:rPr lang="sr-Latn-CS" altLang="en-US" dirty="0"/>
              <a:t>Crte ličnosti</a:t>
            </a:r>
          </a:p>
          <a:p>
            <a:pPr lvl="1"/>
            <a:r>
              <a:rPr lang="sr-Latn-CS" altLang="en-US" dirty="0"/>
              <a:t>Raspoloženje </a:t>
            </a:r>
          </a:p>
          <a:p>
            <a:pPr lvl="1"/>
            <a:endParaRPr lang="sr-Latn-CS" altLang="en-US" dirty="0"/>
          </a:p>
          <a:p>
            <a:pPr lvl="1"/>
            <a:r>
              <a:rPr lang="sr-Latn-CS" altLang="en-US" dirty="0"/>
              <a:t>Opšte znanje o kulturi</a:t>
            </a:r>
          </a:p>
          <a:p>
            <a:pPr lvl="1"/>
            <a:r>
              <a:rPr lang="sr-Latn-CS" altLang="en-US" dirty="0"/>
              <a:t>Poznavanje aktuelnosti iz kulture</a:t>
            </a:r>
          </a:p>
          <a:p>
            <a:pPr lvl="1"/>
            <a:endParaRPr lang="sr-Latn-CS" dirty="0"/>
          </a:p>
          <a:p>
            <a:pPr lvl="1"/>
            <a:endParaRPr lang="sr-Latn-RS" dirty="0"/>
          </a:p>
          <a:p>
            <a:endParaRPr lang="sr-Latn-RS" dirty="0"/>
          </a:p>
        </p:txBody>
      </p:sp>
      <p:pic>
        <p:nvPicPr>
          <p:cNvPr id="1026" name="Picture 2" descr="woman in white crew-neck T-shirt holding her head">
            <a:extLst>
              <a:ext uri="{FF2B5EF4-FFF2-40B4-BE49-F238E27FC236}">
                <a16:creationId xmlns:a16="http://schemas.microsoft.com/office/drawing/2014/main" id="{645886F3-4F49-4747-4E65-84C43ABD0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77586"/>
            <a:ext cx="2843029" cy="175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oks on brown wooden shelf">
            <a:extLst>
              <a:ext uri="{FF2B5EF4-FFF2-40B4-BE49-F238E27FC236}">
                <a16:creationId xmlns:a16="http://schemas.microsoft.com/office/drawing/2014/main" id="{F81CD2D8-B3E6-436E-58A5-D7107B386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67200"/>
            <a:ext cx="2843029" cy="189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11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4250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1516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sr-Latn-RS" altLang="en-US" dirty="0"/>
              <a:t>Split-half metod u SPSS-u</a:t>
            </a:r>
            <a:endParaRPr lang="en-US" alt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dirty="0"/>
              <a:t>Zapamtite!</a:t>
            </a:r>
          </a:p>
          <a:p>
            <a:pPr eaLnBrk="1" hangingPunct="1"/>
            <a:r>
              <a:rPr lang="sr-Latn-CS" altLang="en-US" dirty="0"/>
              <a:t>Ako koristite split-half metod kod testova kod kojih su zadaci </a:t>
            </a:r>
            <a:r>
              <a:rPr lang="sr-Latn-CS" altLang="en-US" dirty="0">
                <a:solidFill>
                  <a:srgbClr val="FF0000"/>
                </a:solidFill>
              </a:rPr>
              <a:t>poređani po težini</a:t>
            </a:r>
            <a:r>
              <a:rPr lang="sr-Latn-CS" altLang="en-US" dirty="0"/>
              <a:t> (npr. testovi inteligencije) u prvu polovinu stavite neparne a u drugu polovinu parne zadatke!</a:t>
            </a:r>
          </a:p>
          <a:p>
            <a:pPr eaLnBrk="1" hangingPunct="1"/>
            <a:r>
              <a:rPr lang="sr-Latn-CS" altLang="en-US" dirty="0"/>
              <a:t>SPSS automatski deli fajl tako sto je prvih n/2 stavki prvi deo a ostatak drugi deo!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7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104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sr-Latn-CS" altLang="en-US" sz="4000"/>
              <a:t>Značenje Guttmanovih Lambda koeficijenata</a:t>
            </a:r>
            <a:endParaRPr lang="en-US" altLang="en-US" sz="400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altLang="en-US" dirty="0"/>
              <a:t>Lambda 1 – donja granica pouzdanosti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en-US" dirty="0"/>
              <a:t>Lambda 3 – isto što i Cronbachova Alpha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en-US" dirty="0"/>
              <a:t>Lambda 4 – Guttmanov split-half koeficijent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en-US" dirty="0"/>
              <a:t>Lambda 6 – Pouzdanost kada bi rezultati bili transformisani u imaž tj. u predviđene vrednosti stavki na osnovu preostalih stavki</a:t>
            </a:r>
          </a:p>
        </p:txBody>
      </p:sp>
    </p:spTree>
    <p:extLst>
      <p:ext uri="{BB962C8B-B14F-4D97-AF65-F5344CB8AC3E}">
        <p14:creationId xmlns:p14="http://schemas.microsoft.com/office/powerpoint/2010/main" val="411811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sr-Latn-CS" altLang="en-US"/>
              <a:t>Šta možemo zaključiti?</a:t>
            </a:r>
            <a:endParaRPr lang="en-US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Pouzdanost je zadovoljavajuća .873</a:t>
            </a:r>
          </a:p>
          <a:p>
            <a:pPr eaLnBrk="1" hangingPunct="1"/>
            <a:r>
              <a:rPr lang="sr-Latn-CS" altLang="en-US" dirty="0"/>
              <a:t>Ako se rezultati izraze kao imaž kreće se ka visokoj (0.894)</a:t>
            </a:r>
          </a:p>
          <a:p>
            <a:pPr eaLnBrk="1" hangingPunct="1"/>
            <a:r>
              <a:rPr lang="sr-Latn-CS" altLang="en-US" dirty="0"/>
              <a:t>Pored toga, inspekcijom tabela sa prosecima i aritmetičkim sredinama mogu se videti težine stavki kada se radi o testovima postignuća</a:t>
            </a:r>
          </a:p>
          <a:p>
            <a:r>
              <a:rPr lang="sr-Latn-CS" altLang="en-US" dirty="0"/>
              <a:t>Tabela Summary Item Statistics daje osnovne parametre za polovine testa i ceo test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075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2500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 dirty="0"/>
              <a:t>Item-Total Statistics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dirty="0"/>
              <a:t>Tabela </a:t>
            </a:r>
            <a:r>
              <a:rPr lang="en-US" altLang="en-US" dirty="0"/>
              <a:t>Item-Total Statistics</a:t>
            </a:r>
            <a:r>
              <a:rPr lang="sr-Latn-RS" altLang="en-US" dirty="0"/>
              <a:t> </a:t>
            </a:r>
            <a:r>
              <a:rPr lang="sr-Latn-CS" altLang="en-US" dirty="0"/>
              <a:t>daje osnovne karakteristike stavki:</a:t>
            </a:r>
          </a:p>
          <a:p>
            <a:pPr lvl="1"/>
            <a:r>
              <a:rPr lang="sr-Latn-CS" altLang="en-US" dirty="0"/>
              <a:t>Pouzdanost stavke (Squared Multiple Correlation)</a:t>
            </a:r>
          </a:p>
          <a:p>
            <a:pPr lvl="1"/>
            <a:r>
              <a:rPr lang="sr-Latn-CS" altLang="en-US" dirty="0"/>
              <a:t>Valjanost stavke (Corrected Item-Total Correlation)</a:t>
            </a:r>
          </a:p>
          <a:p>
            <a:pPr lvl="1"/>
            <a:r>
              <a:rPr lang="sr-Latn-CS" altLang="en-US" dirty="0"/>
              <a:t>Kolika bi bila pouzdanost testa kada bi stavka bila isključena (</a:t>
            </a:r>
            <a:r>
              <a:rPr lang="en-US" altLang="en-US" dirty="0"/>
              <a:t>Cronbach's Alpha if Item Deleted</a:t>
            </a:r>
            <a:r>
              <a:rPr lang="sr-Latn-CS" altLang="en-US" dirty="0"/>
              <a:t>)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077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9706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Item-Total Statistics</a:t>
            </a:r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dirty="0"/>
              <a:t>Identifikovali smo stavke koje snižavaju pouzdanost</a:t>
            </a:r>
          </a:p>
          <a:p>
            <a:r>
              <a:rPr lang="sr-Latn-CS" altLang="en-US" dirty="0"/>
              <a:t>Sada ćemo videti šta se desilo s pouzdanošću kada izbacimo te tri stavke</a:t>
            </a:r>
          </a:p>
        </p:txBody>
      </p:sp>
    </p:spTree>
    <p:extLst>
      <p:ext uri="{BB962C8B-B14F-4D97-AF65-F5344CB8AC3E}">
        <p14:creationId xmlns:p14="http://schemas.microsoft.com/office/powerpoint/2010/main" val="204688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7A7DA-6E47-FBA2-8190-A74CA9EA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Izvor varijabilnosti skorova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7095-EEDA-0CAA-6CD7-C1D6DDE55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Od čega sve zavisi kakav skor će postići svako od ispitanika?</a:t>
            </a:r>
          </a:p>
          <a:p>
            <a:pPr lvl="1"/>
            <a:r>
              <a:rPr lang="sr-Latn-RS" dirty="0"/>
              <a:t>Od merene osobine (predmeta merenja)</a:t>
            </a:r>
          </a:p>
          <a:p>
            <a:pPr lvl="1"/>
            <a:r>
              <a:rPr lang="sr-Latn-RS" dirty="0"/>
              <a:t>Od greške merenja</a:t>
            </a:r>
          </a:p>
          <a:p>
            <a:pPr lvl="2"/>
            <a:r>
              <a:rPr lang="sr-Latn-RS" dirty="0"/>
              <a:t>Sistematska – postoji pravilnost</a:t>
            </a:r>
          </a:p>
          <a:p>
            <a:pPr lvl="2"/>
            <a:r>
              <a:rPr lang="sr-Latn-RS" dirty="0"/>
              <a:t>Slučajna – ne postoji pravilnost</a:t>
            </a:r>
          </a:p>
          <a:p>
            <a:pPr lvl="2"/>
            <a:endParaRPr lang="sr-Latn-RS" dirty="0"/>
          </a:p>
          <a:p>
            <a:r>
              <a:rPr lang="sr-Latn-RS" dirty="0"/>
              <a:t>Skor na testu = pravi skor + skor greške</a:t>
            </a:r>
          </a:p>
          <a:p>
            <a:endParaRPr lang="sr-Latn-RS" dirty="0"/>
          </a:p>
          <a:p>
            <a:r>
              <a:rPr lang="sr-Latn-RS" dirty="0"/>
              <a:t>Teorija pravog skora</a:t>
            </a:r>
          </a:p>
          <a:p>
            <a:r>
              <a:rPr lang="sr-Latn-RS" dirty="0"/>
              <a:t>Klasična test(ov)na teorija</a:t>
            </a:r>
          </a:p>
          <a:p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B204C9-8A84-AC73-EA71-3406797B2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1400"/>
            <a:ext cx="3371850" cy="27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25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340288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15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sr-Latn-CS" altLang="en-US" dirty="0"/>
              <a:t>Pouzdanost – zaključci</a:t>
            </a:r>
            <a:endParaRPr lang="en-US" alt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Svi metodi daju približno jednake rezultate</a:t>
            </a:r>
          </a:p>
          <a:p>
            <a:pPr eaLnBrk="1" hangingPunct="1"/>
            <a:r>
              <a:rPr lang="sr-Latn-CS" altLang="en-US" dirty="0"/>
              <a:t>Tačnije rečeno, ako su zadovoljeni uslovi paralelnosti na kojima počivaju svi obrasci</a:t>
            </a:r>
            <a:r>
              <a:rPr lang="en-US" altLang="en-US" dirty="0"/>
              <a:t>,</a:t>
            </a:r>
            <a:r>
              <a:rPr lang="sr-Latn-CS" altLang="en-US" dirty="0"/>
              <a:t> oni će davati veoma slične vrednosti</a:t>
            </a:r>
          </a:p>
          <a:p>
            <a:pPr eaLnBrk="1" hangingPunct="1"/>
            <a:r>
              <a:rPr lang="sr-Latn-CS" altLang="en-US" dirty="0"/>
              <a:t>Uz to da će </a:t>
            </a:r>
            <a:r>
              <a:rPr lang="sr-Latn-CS" altLang="en-US" dirty="0" err="1"/>
              <a:t>Rulonov</a:t>
            </a:r>
            <a:r>
              <a:rPr lang="sr-Latn-CS" altLang="en-US" dirty="0"/>
              <a:t> obrazac će na </a:t>
            </a:r>
            <a:r>
              <a:rPr lang="sr-Latn-CS" altLang="en-US" dirty="0">
                <a:solidFill>
                  <a:srgbClr val="FF0000"/>
                </a:solidFill>
              </a:rPr>
              <a:t>malom </a:t>
            </a:r>
            <a:r>
              <a:rPr lang="en-US" altLang="en-US" dirty="0" err="1">
                <a:solidFill>
                  <a:srgbClr val="FF0000"/>
                </a:solidFill>
              </a:rPr>
              <a:t>broju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varijabli</a:t>
            </a:r>
            <a:r>
              <a:rPr lang="sr-Latn-CS" altLang="en-US" dirty="0"/>
              <a:t> dati nešto manji rezultat</a:t>
            </a:r>
          </a:p>
        </p:txBody>
      </p:sp>
    </p:spTree>
    <p:extLst>
      <p:ext uri="{BB962C8B-B14F-4D97-AF65-F5344CB8AC3E}">
        <p14:creationId xmlns:p14="http://schemas.microsoft.com/office/powerpoint/2010/main" val="144819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sr-Latn-CS" altLang="en-US" dirty="0"/>
              <a:t>Pouzdanost – zaključci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altLang="en-US" dirty="0"/>
              <a:t>Praktična implikacija pouzdanosti je da nam omogućava da procenimo </a:t>
            </a:r>
            <a:r>
              <a:rPr lang="sr-Latn-CS" altLang="en-US" dirty="0">
                <a:solidFill>
                  <a:srgbClr val="FF0000"/>
                </a:solidFill>
              </a:rPr>
              <a:t>interval</a:t>
            </a:r>
            <a:r>
              <a:rPr lang="sr-Latn-CS" altLang="en-US" dirty="0"/>
              <a:t> u kome se nalazi </a:t>
            </a:r>
            <a:r>
              <a:rPr lang="sr-Latn-CS" altLang="en-US" dirty="0">
                <a:solidFill>
                  <a:srgbClr val="FF0000"/>
                </a:solidFill>
              </a:rPr>
              <a:t>pravi</a:t>
            </a:r>
            <a:r>
              <a:rPr lang="sr-Latn-CS" altLang="en-US" dirty="0"/>
              <a:t> rezultat ispitanika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en-US" dirty="0"/>
              <a:t>Što je taj interval manji (greška merenja manja) to je faktička </a:t>
            </a:r>
            <a:r>
              <a:rPr lang="sr-Latn-CS" altLang="en-US" dirty="0" err="1"/>
              <a:t>diskriminativnost</a:t>
            </a:r>
            <a:r>
              <a:rPr lang="sr-Latn-CS" altLang="en-US" dirty="0"/>
              <a:t> veća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en-US" dirty="0"/>
              <a:t>Test ne može korelirati više ni sa čim nego što korelira sa samim sobom – pouzdanost određuje gornju granicu valjanosti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en-US" dirty="0"/>
              <a:t>Postoje različiti obrasci procene pouzdanosti, ali svi počivaju na suštinski istoj ideji</a:t>
            </a:r>
          </a:p>
        </p:txBody>
      </p:sp>
    </p:spTree>
    <p:extLst>
      <p:ext uri="{BB962C8B-B14F-4D97-AF65-F5344CB8AC3E}">
        <p14:creationId xmlns:p14="http://schemas.microsoft.com/office/powerpoint/2010/main" val="24981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Hvala na pažnji!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Pitanja?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19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96AA-9FEE-557F-0417-6E6F29BB8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Greška merenja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3DD0C-3DDE-E750-7F53-87C2D8A53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Sistematska greška merenja:</a:t>
            </a:r>
          </a:p>
          <a:p>
            <a:pPr lvl="1"/>
            <a:r>
              <a:rPr lang="sr-Latn-RS" dirty="0"/>
              <a:t>Postoji pravilnost</a:t>
            </a:r>
          </a:p>
          <a:p>
            <a:pPr lvl="1"/>
            <a:r>
              <a:rPr lang="sr-Latn-RS" dirty="0"/>
              <a:t>Deluje na isti način za neke (grupe) ispitanika</a:t>
            </a:r>
          </a:p>
          <a:p>
            <a:pPr lvl="1"/>
            <a:r>
              <a:rPr lang="sr-Latn-RS" dirty="0"/>
              <a:t>Najčešće relevantna u kontekstu objektivnosti i </a:t>
            </a:r>
            <a:r>
              <a:rPr lang="sr-Latn-RS" dirty="0" err="1"/>
              <a:t>standardizovanosti</a:t>
            </a:r>
            <a:r>
              <a:rPr lang="sr-Latn-RS" dirty="0"/>
              <a:t> testova</a:t>
            </a:r>
          </a:p>
          <a:p>
            <a:r>
              <a:rPr lang="sr-Latn-RS" dirty="0"/>
              <a:t>Slučajna greška merenja</a:t>
            </a:r>
          </a:p>
          <a:p>
            <a:pPr lvl="1"/>
            <a:r>
              <a:rPr lang="sr-Latn-RS" dirty="0"/>
              <a:t>Ne postoji pravilnost</a:t>
            </a:r>
          </a:p>
          <a:p>
            <a:pPr lvl="1"/>
            <a:r>
              <a:rPr lang="sr-Latn-RS" dirty="0"/>
              <a:t>Deluje na različite načine na različite ispitanike</a:t>
            </a:r>
          </a:p>
          <a:p>
            <a:pPr lvl="1"/>
            <a:r>
              <a:rPr lang="sr-Latn-RS" dirty="0"/>
              <a:t>Relevantna u kontekstu pouzdanosti</a:t>
            </a:r>
          </a:p>
          <a:p>
            <a:r>
              <a:rPr lang="sr-Latn-RS" dirty="0"/>
              <a:t>Zato što (pretpostavljamo da) smo već pokazali da je test standardizovan i objektivan – kada govorimo o grešci, govorićemo gotovo uvek o slučajnoj grešci</a:t>
            </a:r>
          </a:p>
        </p:txBody>
      </p:sp>
    </p:spTree>
    <p:extLst>
      <p:ext uri="{BB962C8B-B14F-4D97-AF65-F5344CB8AC3E}">
        <p14:creationId xmlns:p14="http://schemas.microsoft.com/office/powerpoint/2010/main" val="1576299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Teorija pravog skora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X = T + e</a:t>
            </a:r>
            <a:r>
              <a:rPr lang="en-US" altLang="en-US" baseline="-25000" dirty="0"/>
              <a:t>x</a:t>
            </a:r>
            <a:endParaRPr lang="sr-Latn-R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Individual</a:t>
            </a:r>
            <a:r>
              <a:rPr lang="sr-Latn-CS" altLang="en-US" dirty="0"/>
              <a:t>ne razlike u rezultatu na nekom testu počivaju na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dirty="0"/>
              <a:t>“</a:t>
            </a:r>
            <a:r>
              <a:rPr lang="sr-Latn-CS" altLang="en-US" dirty="0"/>
              <a:t>Pravoj” razlici u osobini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dirty="0"/>
              <a:t>“</a:t>
            </a:r>
            <a:r>
              <a:rPr lang="sr-Latn-CS" altLang="en-US" dirty="0"/>
              <a:t>Slučaju</a:t>
            </a:r>
            <a:r>
              <a:rPr lang="en-US" altLang="en-US" dirty="0"/>
              <a:t>” </a:t>
            </a:r>
            <a:r>
              <a:rPr lang="sr-Latn-CS" altLang="en-US" dirty="0"/>
              <a:t>odnosno, slučajnoj grešci</a:t>
            </a:r>
          </a:p>
          <a:p>
            <a:r>
              <a:rPr lang="sr-Latn-RS" dirty="0"/>
              <a:t>Zašto je Marija dobila 27 poena na TOI?</a:t>
            </a:r>
          </a:p>
          <a:p>
            <a:pPr>
              <a:lnSpc>
                <a:spcPct val="90000"/>
              </a:lnSpc>
            </a:pPr>
            <a:r>
              <a:rPr lang="sr-Latn-CS" altLang="en-US" dirty="0"/>
              <a:t>Nešto može biti prava varijansa za jednu varijablu, a greška za drugu (npr.</a:t>
            </a:r>
            <a:r>
              <a:rPr lang="en-US" altLang="en-US" dirty="0"/>
              <a:t> </a:t>
            </a:r>
            <a:r>
              <a:rPr lang="sr-Latn-CS" altLang="en-US" dirty="0"/>
              <a:t>a</a:t>
            </a:r>
            <a:r>
              <a:rPr lang="en-US" altLang="en-US" dirty="0"/>
              <a:t>n</a:t>
            </a:r>
            <a:r>
              <a:rPr lang="sr-Latn-CS" altLang="en-US" dirty="0"/>
              <a:t>ksioznost i inteligencija</a:t>
            </a:r>
            <a:r>
              <a:rPr lang="en-US" altLang="en-US" dirty="0"/>
              <a:t>)</a:t>
            </a:r>
            <a:endParaRPr lang="sr-Latn-R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endParaRPr lang="en-US" altLang="en-U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1080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856</TotalTime>
  <Words>2709</Words>
  <Application>Microsoft Office PowerPoint</Application>
  <PresentationFormat>On-screen Show (4:3)</PresentationFormat>
  <Paragraphs>403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7" baseType="lpstr">
      <vt:lpstr>Calibri</vt:lpstr>
      <vt:lpstr>Calibri Light</vt:lpstr>
      <vt:lpstr>Cambria Math</vt:lpstr>
      <vt:lpstr>Retrospect</vt:lpstr>
      <vt:lpstr>Pouzdanost</vt:lpstr>
      <vt:lpstr>Metrijske karakteristike testa</vt:lpstr>
      <vt:lpstr>Pouzdanost</vt:lpstr>
      <vt:lpstr>Šta je pouzdanost?</vt:lpstr>
      <vt:lpstr>Šta je pouzdanost?</vt:lpstr>
      <vt:lpstr>Šta je pouzdanost</vt:lpstr>
      <vt:lpstr>Izvor varijabilnosti skorova</vt:lpstr>
      <vt:lpstr>Greška merenja</vt:lpstr>
      <vt:lpstr>Teorija pravog skora</vt:lpstr>
      <vt:lpstr>Teorija pravog skora</vt:lpstr>
      <vt:lpstr>Izvori (slučajne) greške</vt:lpstr>
      <vt:lpstr>Osobine slučajne greške</vt:lpstr>
      <vt:lpstr>Teorija pravog skora</vt:lpstr>
      <vt:lpstr>Slučajna greška</vt:lpstr>
      <vt:lpstr>Različita veličina greške</vt:lpstr>
      <vt:lpstr>Izvođenje obrazaca pouzdanosti</vt:lpstr>
      <vt:lpstr>Pouzdanost - obrazac</vt:lpstr>
      <vt:lpstr>Pouzdanost – obrazac (procena)</vt:lpstr>
      <vt:lpstr>Metode za procenu pouzdanosti</vt:lpstr>
      <vt:lpstr>Metode za procenu pouzdanosti</vt:lpstr>
      <vt:lpstr>Test-retest</vt:lpstr>
      <vt:lpstr>Pouzdanost – koeficijent korelacije</vt:lpstr>
      <vt:lpstr>Dokaz</vt:lpstr>
      <vt:lpstr>Dokaz</vt:lpstr>
      <vt:lpstr>Alternativne forme</vt:lpstr>
      <vt:lpstr>Metode za procenu pouzdanosti</vt:lpstr>
      <vt:lpstr>Deljenje testa</vt:lpstr>
      <vt:lpstr>Deljenje testa</vt:lpstr>
      <vt:lpstr>Spirman Braunov obrazac</vt:lpstr>
      <vt:lpstr>Spirman Braunov obrazac</vt:lpstr>
      <vt:lpstr>Statističke mere pouzdanosti</vt:lpstr>
      <vt:lpstr>Statističke mere pouzdanosti</vt:lpstr>
      <vt:lpstr>Rulonov obrazac</vt:lpstr>
      <vt:lpstr>Gutmanov obrazac</vt:lpstr>
      <vt:lpstr>Gutmanov obrazac</vt:lpstr>
      <vt:lpstr>Gutmanov obrazac</vt:lpstr>
      <vt:lpstr>Metode za procenu pouzdanosti</vt:lpstr>
      <vt:lpstr>Analiza stavki – osnovne ideje</vt:lpstr>
      <vt:lpstr>Kronbahov α obrazac</vt:lpstr>
      <vt:lpstr>Kronbahov α obrazac</vt:lpstr>
      <vt:lpstr>Kronbahov α obrazac</vt:lpstr>
      <vt:lpstr>Kronbahova α</vt:lpstr>
      <vt:lpstr>Obrasci pouzdanosti</vt:lpstr>
      <vt:lpstr>Obrasci pouzdanosti</vt:lpstr>
      <vt:lpstr>Pouzdanost</vt:lpstr>
      <vt:lpstr>Greška merenja</vt:lpstr>
      <vt:lpstr>Greška merenja</vt:lpstr>
      <vt:lpstr>Diskriminativnost i pouzdanost</vt:lpstr>
      <vt:lpstr>Diskriminativnost i pouzdanost</vt:lpstr>
      <vt:lpstr>Diskriminativnost i pouzdanost</vt:lpstr>
      <vt:lpstr>Proročanska formula</vt:lpstr>
      <vt:lpstr>Proročanska formula</vt:lpstr>
      <vt:lpstr>Odnos dužine testa i pouzdanosti</vt:lpstr>
      <vt:lpstr>Odnos dužine testa i pouzdanosti</vt:lpstr>
      <vt:lpstr>Odnos dužine testa i pouzdanosti</vt:lpstr>
      <vt:lpstr>Pouzdanost i valjanost</vt:lpstr>
      <vt:lpstr>Pouzdanost i valjanost</vt:lpstr>
      <vt:lpstr>Pouzdanost u SPSS-u</vt:lpstr>
      <vt:lpstr>PowerPoint Presentation</vt:lpstr>
      <vt:lpstr>PowerPoint Presentation</vt:lpstr>
      <vt:lpstr>PowerPoint Presentation</vt:lpstr>
      <vt:lpstr>Split-half metod u SPSS-u</vt:lpstr>
      <vt:lpstr>PowerPoint Presentation</vt:lpstr>
      <vt:lpstr>Značenje Guttmanovih Lambda koeficijenata</vt:lpstr>
      <vt:lpstr>Šta možemo zaključiti?</vt:lpstr>
      <vt:lpstr>PowerPoint Presentation</vt:lpstr>
      <vt:lpstr>Item-Total Statistics</vt:lpstr>
      <vt:lpstr>PowerPoint Presentation</vt:lpstr>
      <vt:lpstr>Item-Total Statistics</vt:lpstr>
      <vt:lpstr>PowerPoint Presentation</vt:lpstr>
      <vt:lpstr>Pouzdanost – zaključci</vt:lpstr>
      <vt:lpstr>Pouzdanost – zaključci</vt:lpstr>
      <vt:lpstr>Hvala na pažnji!</vt:lpstr>
    </vt:vector>
  </TitlesOfParts>
  <Company>JP PTT saobracaja "Srbija"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Pouzdanost</dc:title>
  <dc:creator>Danka Purić</dc:creator>
  <cp:lastModifiedBy>Danka Purić</cp:lastModifiedBy>
  <cp:revision>266</cp:revision>
  <dcterms:created xsi:type="dcterms:W3CDTF">2017-11-06T14:22:57Z</dcterms:created>
  <dcterms:modified xsi:type="dcterms:W3CDTF">2023-11-15T11:10:37Z</dcterms:modified>
</cp:coreProperties>
</file>