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87"/>
  </p:notesMasterIdLst>
  <p:sldIdLst>
    <p:sldId id="256" r:id="rId2"/>
    <p:sldId id="436" r:id="rId3"/>
    <p:sldId id="314" r:id="rId4"/>
    <p:sldId id="591" r:id="rId5"/>
    <p:sldId id="590" r:id="rId6"/>
    <p:sldId id="354" r:id="rId7"/>
    <p:sldId id="592" r:id="rId8"/>
    <p:sldId id="593" r:id="rId9"/>
    <p:sldId id="594" r:id="rId10"/>
    <p:sldId id="595" r:id="rId11"/>
    <p:sldId id="596" r:id="rId12"/>
    <p:sldId id="597" r:id="rId13"/>
    <p:sldId id="598" r:id="rId14"/>
    <p:sldId id="599" r:id="rId15"/>
    <p:sldId id="600" r:id="rId16"/>
    <p:sldId id="601" r:id="rId17"/>
    <p:sldId id="602" r:id="rId18"/>
    <p:sldId id="603" r:id="rId19"/>
    <p:sldId id="604" r:id="rId20"/>
    <p:sldId id="605" r:id="rId21"/>
    <p:sldId id="606" r:id="rId22"/>
    <p:sldId id="607" r:id="rId23"/>
    <p:sldId id="608" r:id="rId24"/>
    <p:sldId id="610" r:id="rId25"/>
    <p:sldId id="609" r:id="rId26"/>
    <p:sldId id="611" r:id="rId27"/>
    <p:sldId id="612" r:id="rId28"/>
    <p:sldId id="613" r:id="rId29"/>
    <p:sldId id="589" r:id="rId30"/>
    <p:sldId id="616" r:id="rId31"/>
    <p:sldId id="277" r:id="rId32"/>
    <p:sldId id="279" r:id="rId33"/>
    <p:sldId id="280" r:id="rId34"/>
    <p:sldId id="281" r:id="rId35"/>
    <p:sldId id="617" r:id="rId36"/>
    <p:sldId id="283" r:id="rId37"/>
    <p:sldId id="284" r:id="rId38"/>
    <p:sldId id="286" r:id="rId39"/>
    <p:sldId id="618" r:id="rId40"/>
    <p:sldId id="287" r:id="rId41"/>
    <p:sldId id="288" r:id="rId42"/>
    <p:sldId id="619" r:id="rId43"/>
    <p:sldId id="290" r:id="rId44"/>
    <p:sldId id="620" r:id="rId45"/>
    <p:sldId id="621" r:id="rId46"/>
    <p:sldId id="622" r:id="rId47"/>
    <p:sldId id="623" r:id="rId48"/>
    <p:sldId id="292" r:id="rId49"/>
    <p:sldId id="295" r:id="rId50"/>
    <p:sldId id="625" r:id="rId51"/>
    <p:sldId id="297" r:id="rId52"/>
    <p:sldId id="296" r:id="rId53"/>
    <p:sldId id="298" r:id="rId54"/>
    <p:sldId id="299" r:id="rId55"/>
    <p:sldId id="626" r:id="rId56"/>
    <p:sldId id="627" r:id="rId57"/>
    <p:sldId id="628" r:id="rId58"/>
    <p:sldId id="629" r:id="rId59"/>
    <p:sldId id="624" r:id="rId60"/>
    <p:sldId id="630" r:id="rId61"/>
    <p:sldId id="631" r:id="rId62"/>
    <p:sldId id="632" r:id="rId63"/>
    <p:sldId id="633" r:id="rId64"/>
    <p:sldId id="309" r:id="rId65"/>
    <p:sldId id="310" r:id="rId66"/>
    <p:sldId id="311" r:id="rId67"/>
    <p:sldId id="312" r:id="rId68"/>
    <p:sldId id="313" r:id="rId69"/>
    <p:sldId id="614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322" r:id="rId78"/>
    <p:sldId id="323" r:id="rId79"/>
    <p:sldId id="324" r:id="rId80"/>
    <p:sldId id="325" r:id="rId81"/>
    <p:sldId id="615" r:id="rId82"/>
    <p:sldId id="327" r:id="rId83"/>
    <p:sldId id="329" r:id="rId84"/>
    <p:sldId id="330" r:id="rId85"/>
    <p:sldId id="326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B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81914-1E6E-4549-8AD9-69BE9F524678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sr-Latn-RS"/>
        </a:p>
      </dgm:t>
    </dgm:pt>
    <dgm:pt modelId="{75F650BE-207D-47FF-94EA-FB58552A2DCA}">
      <dgm:prSet phldrT="[Text]"/>
      <dgm:spPr/>
      <dgm:t>
        <a:bodyPr/>
        <a:lstStyle/>
        <a:p>
          <a:r>
            <a:rPr lang="sr-Latn-RS" dirty="0"/>
            <a:t>Sadržinska valjanost</a:t>
          </a:r>
        </a:p>
      </dgm:t>
    </dgm:pt>
    <dgm:pt modelId="{D424D3F4-DBE1-4219-B314-5BDFFEE1ADD1}" type="parTrans" cxnId="{DD0570ED-1C95-4998-BDE5-9A20FE7A61DF}">
      <dgm:prSet/>
      <dgm:spPr/>
      <dgm:t>
        <a:bodyPr/>
        <a:lstStyle/>
        <a:p>
          <a:endParaRPr lang="sr-Latn-RS"/>
        </a:p>
      </dgm:t>
    </dgm:pt>
    <dgm:pt modelId="{47ADBC0B-8F7A-4352-AC39-5C412B1F6E00}" type="sibTrans" cxnId="{DD0570ED-1C95-4998-BDE5-9A20FE7A61DF}">
      <dgm:prSet/>
      <dgm:spPr/>
      <dgm:t>
        <a:bodyPr/>
        <a:lstStyle/>
        <a:p>
          <a:endParaRPr lang="sr-Latn-RS"/>
        </a:p>
      </dgm:t>
    </dgm:pt>
    <dgm:pt modelId="{45057E6F-AF0A-4870-85F3-AC6AFA3A5DC3}">
      <dgm:prSet phldrT="[Text]"/>
      <dgm:spPr/>
      <dgm:t>
        <a:bodyPr/>
        <a:lstStyle/>
        <a:p>
          <a:r>
            <a:rPr lang="sr-Latn-RS" dirty="0"/>
            <a:t>„Reprezentativnost“</a:t>
          </a:r>
        </a:p>
      </dgm:t>
    </dgm:pt>
    <dgm:pt modelId="{E2AEE2FA-2CAC-4E20-860D-8505E9B37593}" type="parTrans" cxnId="{B29E0ACC-6744-4B49-87B6-3D763069B7E6}">
      <dgm:prSet/>
      <dgm:spPr/>
      <dgm:t>
        <a:bodyPr/>
        <a:lstStyle/>
        <a:p>
          <a:endParaRPr lang="sr-Latn-RS"/>
        </a:p>
      </dgm:t>
    </dgm:pt>
    <dgm:pt modelId="{69E31E29-7A74-48D7-9B5D-AEC2E3B08442}" type="sibTrans" cxnId="{B29E0ACC-6744-4B49-87B6-3D763069B7E6}">
      <dgm:prSet/>
      <dgm:spPr/>
      <dgm:t>
        <a:bodyPr/>
        <a:lstStyle/>
        <a:p>
          <a:endParaRPr lang="sr-Latn-RS"/>
        </a:p>
      </dgm:t>
    </dgm:pt>
    <dgm:pt modelId="{08CFD74D-3850-4AE0-9A96-3DE9D6479B2D}">
      <dgm:prSet phldrT="[Text]"/>
      <dgm:spPr/>
      <dgm:t>
        <a:bodyPr/>
        <a:lstStyle/>
        <a:p>
          <a:r>
            <a:rPr lang="sr-Latn-RS" dirty="0"/>
            <a:t>Valjanost sadržaja</a:t>
          </a:r>
        </a:p>
      </dgm:t>
    </dgm:pt>
    <dgm:pt modelId="{F7B329CF-7A3F-4172-B3CA-847FF53E822C}" type="parTrans" cxnId="{1E747F6C-F6FD-4299-B077-6804AB39C246}">
      <dgm:prSet/>
      <dgm:spPr/>
      <dgm:t>
        <a:bodyPr/>
        <a:lstStyle/>
        <a:p>
          <a:endParaRPr lang="sr-Latn-RS"/>
        </a:p>
      </dgm:t>
    </dgm:pt>
    <dgm:pt modelId="{13BCE45B-B090-4953-9DE0-D5B3CE7E442F}" type="sibTrans" cxnId="{1E747F6C-F6FD-4299-B077-6804AB39C246}">
      <dgm:prSet/>
      <dgm:spPr/>
      <dgm:t>
        <a:bodyPr/>
        <a:lstStyle/>
        <a:p>
          <a:endParaRPr lang="sr-Latn-RS"/>
        </a:p>
      </dgm:t>
    </dgm:pt>
    <dgm:pt modelId="{AAB03848-95DE-48A8-A83C-813547D96972}">
      <dgm:prSet phldrT="[Text]"/>
      <dgm:spPr/>
      <dgm:t>
        <a:bodyPr/>
        <a:lstStyle/>
        <a:p>
          <a:r>
            <a:rPr lang="sr-Latn-RS" dirty="0"/>
            <a:t>Kriterijumska valjanost</a:t>
          </a:r>
        </a:p>
      </dgm:t>
    </dgm:pt>
    <dgm:pt modelId="{A9ED281C-8685-4D65-9E66-1CBDF857FFA9}" type="parTrans" cxnId="{02AD6B4D-8595-4380-8000-B85F4BE420C2}">
      <dgm:prSet/>
      <dgm:spPr/>
      <dgm:t>
        <a:bodyPr/>
        <a:lstStyle/>
        <a:p>
          <a:endParaRPr lang="sr-Latn-RS"/>
        </a:p>
      </dgm:t>
    </dgm:pt>
    <dgm:pt modelId="{14552B26-1E5D-4426-93EB-714F6236EBAC}" type="sibTrans" cxnId="{02AD6B4D-8595-4380-8000-B85F4BE420C2}">
      <dgm:prSet/>
      <dgm:spPr/>
      <dgm:t>
        <a:bodyPr/>
        <a:lstStyle/>
        <a:p>
          <a:endParaRPr lang="sr-Latn-RS"/>
        </a:p>
      </dgm:t>
    </dgm:pt>
    <dgm:pt modelId="{DC253BA8-78E7-49CF-BEDD-52F8F17EBFC2}">
      <dgm:prSet phldrT="[Text]"/>
      <dgm:spPr/>
      <dgm:t>
        <a:bodyPr/>
        <a:lstStyle/>
        <a:p>
          <a:r>
            <a:rPr lang="sr-Latn-RS" dirty="0" err="1"/>
            <a:t>Prognostička</a:t>
          </a:r>
          <a:r>
            <a:rPr lang="sr-Latn-RS" dirty="0"/>
            <a:t> / konkurentna / </a:t>
          </a:r>
          <a:r>
            <a:rPr lang="sr-Latn-RS" dirty="0" err="1"/>
            <a:t>postdiktivna</a:t>
          </a:r>
          <a:endParaRPr lang="sr-Latn-RS" dirty="0"/>
        </a:p>
      </dgm:t>
    </dgm:pt>
    <dgm:pt modelId="{2F22BC3E-5291-4A16-9A9F-96FF2B052546}" type="parTrans" cxnId="{B80AE97C-76F3-4889-A9D9-CBDB5B0E186D}">
      <dgm:prSet/>
      <dgm:spPr/>
      <dgm:t>
        <a:bodyPr/>
        <a:lstStyle/>
        <a:p>
          <a:endParaRPr lang="sr-Latn-RS"/>
        </a:p>
      </dgm:t>
    </dgm:pt>
    <dgm:pt modelId="{99615D63-28B7-44E6-B367-E92494E28A3A}" type="sibTrans" cxnId="{B80AE97C-76F3-4889-A9D9-CBDB5B0E186D}">
      <dgm:prSet/>
      <dgm:spPr/>
      <dgm:t>
        <a:bodyPr/>
        <a:lstStyle/>
        <a:p>
          <a:endParaRPr lang="sr-Latn-RS"/>
        </a:p>
      </dgm:t>
    </dgm:pt>
    <dgm:pt modelId="{208D7256-0758-4090-A30B-951A20133038}">
      <dgm:prSet phldrT="[Text]"/>
      <dgm:spPr/>
      <dgm:t>
        <a:bodyPr/>
        <a:lstStyle/>
        <a:p>
          <a:r>
            <a:rPr lang="sr-Latn-RS" dirty="0"/>
            <a:t>Diskriminativna valjanost</a:t>
          </a:r>
        </a:p>
      </dgm:t>
    </dgm:pt>
    <dgm:pt modelId="{DB17F178-2EA6-4340-98C2-97AAD1A05701}" type="parTrans" cxnId="{5CC01782-EF2D-45BB-ACCE-F3B564DEA16F}">
      <dgm:prSet/>
      <dgm:spPr/>
      <dgm:t>
        <a:bodyPr/>
        <a:lstStyle/>
        <a:p>
          <a:endParaRPr lang="sr-Latn-RS"/>
        </a:p>
      </dgm:t>
    </dgm:pt>
    <dgm:pt modelId="{658AAF3D-B6E2-4E54-9D07-85C03D7AD629}" type="sibTrans" cxnId="{5CC01782-EF2D-45BB-ACCE-F3B564DEA16F}">
      <dgm:prSet/>
      <dgm:spPr/>
      <dgm:t>
        <a:bodyPr/>
        <a:lstStyle/>
        <a:p>
          <a:endParaRPr lang="sr-Latn-RS"/>
        </a:p>
      </dgm:t>
    </dgm:pt>
    <dgm:pt modelId="{74418F86-7288-42A1-B105-25C94056B2CD}">
      <dgm:prSet phldrT="[Text]"/>
      <dgm:spPr/>
      <dgm:t>
        <a:bodyPr/>
        <a:lstStyle/>
        <a:p>
          <a:r>
            <a:rPr lang="sr-Latn-RS" dirty="0"/>
            <a:t>Konstrukt valjanost</a:t>
          </a:r>
        </a:p>
      </dgm:t>
    </dgm:pt>
    <dgm:pt modelId="{D86C2A37-B799-470B-B66E-81A4964528AE}" type="parTrans" cxnId="{5E3A092F-0018-4DDB-A9D6-DCC8D3ED30BC}">
      <dgm:prSet/>
      <dgm:spPr/>
      <dgm:t>
        <a:bodyPr/>
        <a:lstStyle/>
        <a:p>
          <a:endParaRPr lang="sr-Latn-RS"/>
        </a:p>
      </dgm:t>
    </dgm:pt>
    <dgm:pt modelId="{5FA83B08-CB11-48E1-BC9F-86C2AE5AED72}" type="sibTrans" cxnId="{5E3A092F-0018-4DDB-A9D6-DCC8D3ED30BC}">
      <dgm:prSet/>
      <dgm:spPr/>
      <dgm:t>
        <a:bodyPr/>
        <a:lstStyle/>
        <a:p>
          <a:endParaRPr lang="sr-Latn-RS"/>
        </a:p>
      </dgm:t>
    </dgm:pt>
    <dgm:pt modelId="{348F1B55-F484-40FA-A21F-2B5A07A56F04}">
      <dgm:prSet phldrT="[Text]"/>
      <dgm:spPr/>
      <dgm:t>
        <a:bodyPr/>
        <a:lstStyle/>
        <a:p>
          <a:r>
            <a:rPr lang="sr-Latn-RS" dirty="0"/>
            <a:t>Faktorska valjanost</a:t>
          </a:r>
        </a:p>
      </dgm:t>
    </dgm:pt>
    <dgm:pt modelId="{73AE1A94-3813-4619-B4F2-9E3040D9D275}" type="parTrans" cxnId="{63E29F32-4E09-4E94-9A45-82A27EFF7D90}">
      <dgm:prSet/>
      <dgm:spPr/>
      <dgm:t>
        <a:bodyPr/>
        <a:lstStyle/>
        <a:p>
          <a:endParaRPr lang="sr-Latn-RS"/>
        </a:p>
      </dgm:t>
    </dgm:pt>
    <dgm:pt modelId="{A660B38A-8205-45CE-8F6E-52AD55E9FC0E}" type="sibTrans" cxnId="{63E29F32-4E09-4E94-9A45-82A27EFF7D90}">
      <dgm:prSet/>
      <dgm:spPr/>
      <dgm:t>
        <a:bodyPr/>
        <a:lstStyle/>
        <a:p>
          <a:endParaRPr lang="sr-Latn-RS"/>
        </a:p>
      </dgm:t>
    </dgm:pt>
    <dgm:pt modelId="{0B0C2340-0159-4AB9-80CC-29142DC14926}">
      <dgm:prSet phldrT="[Text]"/>
      <dgm:spPr/>
      <dgm:t>
        <a:bodyPr/>
        <a:lstStyle/>
        <a:p>
          <a:r>
            <a:rPr lang="sr-Latn-RS" dirty="0"/>
            <a:t>Konvergentna i diskriminativna valjanost</a:t>
          </a:r>
        </a:p>
      </dgm:t>
    </dgm:pt>
    <dgm:pt modelId="{D72D7B82-6968-4872-84F8-C3C016039C4A}" type="parTrans" cxnId="{2F33C099-B988-4501-89EA-BFEF6B546C0B}">
      <dgm:prSet/>
      <dgm:spPr/>
      <dgm:t>
        <a:bodyPr/>
        <a:lstStyle/>
        <a:p>
          <a:endParaRPr lang="sr-Latn-RS"/>
        </a:p>
      </dgm:t>
    </dgm:pt>
    <dgm:pt modelId="{3A24DD6E-5B11-48B1-9C05-29BF6F4C7ECB}" type="sibTrans" cxnId="{2F33C099-B988-4501-89EA-BFEF6B546C0B}">
      <dgm:prSet/>
      <dgm:spPr/>
      <dgm:t>
        <a:bodyPr/>
        <a:lstStyle/>
        <a:p>
          <a:endParaRPr lang="sr-Latn-RS"/>
        </a:p>
      </dgm:t>
    </dgm:pt>
    <dgm:pt modelId="{E0EDC5EC-61A9-4AEC-A8E3-51B30B92D543}">
      <dgm:prSet phldrT="[Text]"/>
      <dgm:spPr/>
      <dgm:t>
        <a:bodyPr/>
        <a:lstStyle/>
        <a:p>
          <a:r>
            <a:rPr lang="sr-Latn-RS" dirty="0" err="1"/>
            <a:t>Taksonomska</a:t>
          </a:r>
          <a:r>
            <a:rPr lang="sr-Latn-RS" dirty="0"/>
            <a:t> valjanost</a:t>
          </a:r>
        </a:p>
      </dgm:t>
    </dgm:pt>
    <dgm:pt modelId="{D176D52E-F656-4A65-A362-600C355701EE}" type="parTrans" cxnId="{4AA6F3A3-4E54-4B76-9735-0D4DA42831EC}">
      <dgm:prSet/>
      <dgm:spPr/>
      <dgm:t>
        <a:bodyPr/>
        <a:lstStyle/>
        <a:p>
          <a:endParaRPr lang="sr-Latn-RS"/>
        </a:p>
      </dgm:t>
    </dgm:pt>
    <dgm:pt modelId="{4517A5DE-C667-40A8-B4C6-B43A4288715C}" type="sibTrans" cxnId="{4AA6F3A3-4E54-4B76-9735-0D4DA42831EC}">
      <dgm:prSet/>
      <dgm:spPr/>
      <dgm:t>
        <a:bodyPr/>
        <a:lstStyle/>
        <a:p>
          <a:endParaRPr lang="sr-Latn-RS"/>
        </a:p>
      </dgm:t>
    </dgm:pt>
    <dgm:pt modelId="{8AFC5828-0D5A-4B97-8671-6E06E136FA58}" type="pres">
      <dgm:prSet presAssocID="{93A81914-1E6E-4549-8AD9-69BE9F524678}" presName="Name0" presStyleCnt="0">
        <dgm:presLayoutVars>
          <dgm:dir/>
          <dgm:animLvl val="lvl"/>
          <dgm:resizeHandles val="exact"/>
        </dgm:presLayoutVars>
      </dgm:prSet>
      <dgm:spPr/>
    </dgm:pt>
    <dgm:pt modelId="{57DF8FA2-ED73-4410-94A9-C934430105A4}" type="pres">
      <dgm:prSet presAssocID="{75F650BE-207D-47FF-94EA-FB58552A2DCA}" presName="linNode" presStyleCnt="0"/>
      <dgm:spPr/>
    </dgm:pt>
    <dgm:pt modelId="{8A55AAD2-9536-4D36-A12B-74DF388E4BDB}" type="pres">
      <dgm:prSet presAssocID="{75F650BE-207D-47FF-94EA-FB58552A2DC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6B112A4-F8FD-4D9D-841C-6513AB8A5DCE}" type="pres">
      <dgm:prSet presAssocID="{75F650BE-207D-47FF-94EA-FB58552A2DCA}" presName="descendantText" presStyleLbl="alignAccFollowNode1" presStyleIdx="0" presStyleCnt="3">
        <dgm:presLayoutVars>
          <dgm:bulletEnabled val="1"/>
        </dgm:presLayoutVars>
      </dgm:prSet>
      <dgm:spPr/>
    </dgm:pt>
    <dgm:pt modelId="{15505BBF-ED1C-487C-A64D-5887812C69E2}" type="pres">
      <dgm:prSet presAssocID="{47ADBC0B-8F7A-4352-AC39-5C412B1F6E00}" presName="sp" presStyleCnt="0"/>
      <dgm:spPr/>
    </dgm:pt>
    <dgm:pt modelId="{8AE330C1-525D-45BE-8772-7C70117DB81E}" type="pres">
      <dgm:prSet presAssocID="{AAB03848-95DE-48A8-A83C-813547D96972}" presName="linNode" presStyleCnt="0"/>
      <dgm:spPr/>
    </dgm:pt>
    <dgm:pt modelId="{1FF7CDDE-BCBD-4DA9-908F-A32A66AF64EA}" type="pres">
      <dgm:prSet presAssocID="{AAB03848-95DE-48A8-A83C-813547D9697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E74CFF9-F4F8-4BED-8BAA-C87B0AFA3F32}" type="pres">
      <dgm:prSet presAssocID="{AAB03848-95DE-48A8-A83C-813547D96972}" presName="descendantText" presStyleLbl="alignAccFollowNode1" presStyleIdx="1" presStyleCnt="3">
        <dgm:presLayoutVars>
          <dgm:bulletEnabled val="1"/>
        </dgm:presLayoutVars>
      </dgm:prSet>
      <dgm:spPr/>
    </dgm:pt>
    <dgm:pt modelId="{7CB8531F-DD10-436F-B3FA-218A69DDD2F6}" type="pres">
      <dgm:prSet presAssocID="{14552B26-1E5D-4426-93EB-714F6236EBAC}" presName="sp" presStyleCnt="0"/>
      <dgm:spPr/>
    </dgm:pt>
    <dgm:pt modelId="{C393DC9B-B838-4A04-9E86-F1EA42F08213}" type="pres">
      <dgm:prSet presAssocID="{74418F86-7288-42A1-B105-25C94056B2CD}" presName="linNode" presStyleCnt="0"/>
      <dgm:spPr/>
    </dgm:pt>
    <dgm:pt modelId="{22711412-26B0-40C1-9FA0-49C54B75354D}" type="pres">
      <dgm:prSet presAssocID="{74418F86-7288-42A1-B105-25C94056B2C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B4D71C6-4127-435C-BA27-F7A0D67CE7DE}" type="pres">
      <dgm:prSet presAssocID="{74418F86-7288-42A1-B105-25C94056B2C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909A100-E9F2-458F-BF42-A700FEAA3704}" type="presOf" srcId="{208D7256-0758-4090-A30B-951A20133038}" destId="{AE74CFF9-F4F8-4BED-8BAA-C87B0AFA3F32}" srcOrd="0" destOrd="1" presId="urn:microsoft.com/office/officeart/2005/8/layout/vList5"/>
    <dgm:cxn modelId="{3BAA7B17-AC5A-4DCD-8004-A765DA66C4B7}" type="presOf" srcId="{E0EDC5EC-61A9-4AEC-A8E3-51B30B92D543}" destId="{8B4D71C6-4127-435C-BA27-F7A0D67CE7DE}" srcOrd="0" destOrd="2" presId="urn:microsoft.com/office/officeart/2005/8/layout/vList5"/>
    <dgm:cxn modelId="{35FC662B-7FA0-4906-BDBB-24B3C5991D2F}" type="presOf" srcId="{93A81914-1E6E-4549-8AD9-69BE9F524678}" destId="{8AFC5828-0D5A-4B97-8671-6E06E136FA58}" srcOrd="0" destOrd="0" presId="urn:microsoft.com/office/officeart/2005/8/layout/vList5"/>
    <dgm:cxn modelId="{5E3A092F-0018-4DDB-A9D6-DCC8D3ED30BC}" srcId="{93A81914-1E6E-4549-8AD9-69BE9F524678}" destId="{74418F86-7288-42A1-B105-25C94056B2CD}" srcOrd="2" destOrd="0" parTransId="{D86C2A37-B799-470B-B66E-81A4964528AE}" sibTransId="{5FA83B08-CB11-48E1-BC9F-86C2AE5AED72}"/>
    <dgm:cxn modelId="{63E29F32-4E09-4E94-9A45-82A27EFF7D90}" srcId="{74418F86-7288-42A1-B105-25C94056B2CD}" destId="{348F1B55-F484-40FA-A21F-2B5A07A56F04}" srcOrd="0" destOrd="0" parTransId="{73AE1A94-3813-4619-B4F2-9E3040D9D275}" sibTransId="{A660B38A-8205-45CE-8F6E-52AD55E9FC0E}"/>
    <dgm:cxn modelId="{313BA733-04CF-4817-B343-8093DE8F0387}" type="presOf" srcId="{DC253BA8-78E7-49CF-BEDD-52F8F17EBFC2}" destId="{AE74CFF9-F4F8-4BED-8BAA-C87B0AFA3F32}" srcOrd="0" destOrd="0" presId="urn:microsoft.com/office/officeart/2005/8/layout/vList5"/>
    <dgm:cxn modelId="{5D16033D-FD39-4B61-8754-6B1150B05EEA}" type="presOf" srcId="{0B0C2340-0159-4AB9-80CC-29142DC14926}" destId="{8B4D71C6-4127-435C-BA27-F7A0D67CE7DE}" srcOrd="0" destOrd="1" presId="urn:microsoft.com/office/officeart/2005/8/layout/vList5"/>
    <dgm:cxn modelId="{1E747F6C-F6FD-4299-B077-6804AB39C246}" srcId="{75F650BE-207D-47FF-94EA-FB58552A2DCA}" destId="{08CFD74D-3850-4AE0-9A96-3DE9D6479B2D}" srcOrd="1" destOrd="0" parTransId="{F7B329CF-7A3F-4172-B3CA-847FF53E822C}" sibTransId="{13BCE45B-B090-4953-9DE0-D5B3CE7E442F}"/>
    <dgm:cxn modelId="{02AD6B4D-8595-4380-8000-B85F4BE420C2}" srcId="{93A81914-1E6E-4549-8AD9-69BE9F524678}" destId="{AAB03848-95DE-48A8-A83C-813547D96972}" srcOrd="1" destOrd="0" parTransId="{A9ED281C-8685-4D65-9E66-1CBDF857FFA9}" sibTransId="{14552B26-1E5D-4426-93EB-714F6236EBAC}"/>
    <dgm:cxn modelId="{F59FB451-E141-4D22-B8B5-19E27694A787}" type="presOf" srcId="{08CFD74D-3850-4AE0-9A96-3DE9D6479B2D}" destId="{56B112A4-F8FD-4D9D-841C-6513AB8A5DCE}" srcOrd="0" destOrd="1" presId="urn:microsoft.com/office/officeart/2005/8/layout/vList5"/>
    <dgm:cxn modelId="{B80AE97C-76F3-4889-A9D9-CBDB5B0E186D}" srcId="{AAB03848-95DE-48A8-A83C-813547D96972}" destId="{DC253BA8-78E7-49CF-BEDD-52F8F17EBFC2}" srcOrd="0" destOrd="0" parTransId="{2F22BC3E-5291-4A16-9A9F-96FF2B052546}" sibTransId="{99615D63-28B7-44E6-B367-E92494E28A3A}"/>
    <dgm:cxn modelId="{5CC01782-EF2D-45BB-ACCE-F3B564DEA16F}" srcId="{AAB03848-95DE-48A8-A83C-813547D96972}" destId="{208D7256-0758-4090-A30B-951A20133038}" srcOrd="1" destOrd="0" parTransId="{DB17F178-2EA6-4340-98C2-97AAD1A05701}" sibTransId="{658AAF3D-B6E2-4E54-9D07-85C03D7AD629}"/>
    <dgm:cxn modelId="{9D1C1B82-B9CE-4084-800D-5E8B1825194A}" type="presOf" srcId="{AAB03848-95DE-48A8-A83C-813547D96972}" destId="{1FF7CDDE-BCBD-4DA9-908F-A32A66AF64EA}" srcOrd="0" destOrd="0" presId="urn:microsoft.com/office/officeart/2005/8/layout/vList5"/>
    <dgm:cxn modelId="{2214F893-6571-4DF9-9199-FC2BB3B9D2DB}" type="presOf" srcId="{74418F86-7288-42A1-B105-25C94056B2CD}" destId="{22711412-26B0-40C1-9FA0-49C54B75354D}" srcOrd="0" destOrd="0" presId="urn:microsoft.com/office/officeart/2005/8/layout/vList5"/>
    <dgm:cxn modelId="{2F33C099-B988-4501-89EA-BFEF6B546C0B}" srcId="{74418F86-7288-42A1-B105-25C94056B2CD}" destId="{0B0C2340-0159-4AB9-80CC-29142DC14926}" srcOrd="1" destOrd="0" parTransId="{D72D7B82-6968-4872-84F8-C3C016039C4A}" sibTransId="{3A24DD6E-5B11-48B1-9C05-29BF6F4C7ECB}"/>
    <dgm:cxn modelId="{4AA6F3A3-4E54-4B76-9735-0D4DA42831EC}" srcId="{74418F86-7288-42A1-B105-25C94056B2CD}" destId="{E0EDC5EC-61A9-4AEC-A8E3-51B30B92D543}" srcOrd="2" destOrd="0" parTransId="{D176D52E-F656-4A65-A362-600C355701EE}" sibTransId="{4517A5DE-C667-40A8-B4C6-B43A4288715C}"/>
    <dgm:cxn modelId="{FBD443BE-0A0A-42B9-A509-2C4FAB52FC5E}" type="presOf" srcId="{45057E6F-AF0A-4870-85F3-AC6AFA3A5DC3}" destId="{56B112A4-F8FD-4D9D-841C-6513AB8A5DCE}" srcOrd="0" destOrd="0" presId="urn:microsoft.com/office/officeart/2005/8/layout/vList5"/>
    <dgm:cxn modelId="{B29E0ACC-6744-4B49-87B6-3D763069B7E6}" srcId="{75F650BE-207D-47FF-94EA-FB58552A2DCA}" destId="{45057E6F-AF0A-4870-85F3-AC6AFA3A5DC3}" srcOrd="0" destOrd="0" parTransId="{E2AEE2FA-2CAC-4E20-860D-8505E9B37593}" sibTransId="{69E31E29-7A74-48D7-9B5D-AEC2E3B08442}"/>
    <dgm:cxn modelId="{5AB4CCE2-2CF1-4BB1-9A36-8C6FE9A6E1B7}" type="presOf" srcId="{348F1B55-F484-40FA-A21F-2B5A07A56F04}" destId="{8B4D71C6-4127-435C-BA27-F7A0D67CE7DE}" srcOrd="0" destOrd="0" presId="urn:microsoft.com/office/officeart/2005/8/layout/vList5"/>
    <dgm:cxn modelId="{DD0570ED-1C95-4998-BDE5-9A20FE7A61DF}" srcId="{93A81914-1E6E-4549-8AD9-69BE9F524678}" destId="{75F650BE-207D-47FF-94EA-FB58552A2DCA}" srcOrd="0" destOrd="0" parTransId="{D424D3F4-DBE1-4219-B314-5BDFFEE1ADD1}" sibTransId="{47ADBC0B-8F7A-4352-AC39-5C412B1F6E00}"/>
    <dgm:cxn modelId="{391B82EE-45DE-4F53-AAB0-A91CA76AD97A}" type="presOf" srcId="{75F650BE-207D-47FF-94EA-FB58552A2DCA}" destId="{8A55AAD2-9536-4D36-A12B-74DF388E4BDB}" srcOrd="0" destOrd="0" presId="urn:microsoft.com/office/officeart/2005/8/layout/vList5"/>
    <dgm:cxn modelId="{37AAA432-88EA-49E8-B2F3-C9ADEC36E974}" type="presParOf" srcId="{8AFC5828-0D5A-4B97-8671-6E06E136FA58}" destId="{57DF8FA2-ED73-4410-94A9-C934430105A4}" srcOrd="0" destOrd="0" presId="urn:microsoft.com/office/officeart/2005/8/layout/vList5"/>
    <dgm:cxn modelId="{AB35E515-F5FF-4746-B60D-3185D1BCCBD9}" type="presParOf" srcId="{57DF8FA2-ED73-4410-94A9-C934430105A4}" destId="{8A55AAD2-9536-4D36-A12B-74DF388E4BDB}" srcOrd="0" destOrd="0" presId="urn:microsoft.com/office/officeart/2005/8/layout/vList5"/>
    <dgm:cxn modelId="{ED40727E-B6C9-4F96-AB35-49333CFB1061}" type="presParOf" srcId="{57DF8FA2-ED73-4410-94A9-C934430105A4}" destId="{56B112A4-F8FD-4D9D-841C-6513AB8A5DCE}" srcOrd="1" destOrd="0" presId="urn:microsoft.com/office/officeart/2005/8/layout/vList5"/>
    <dgm:cxn modelId="{8357D70E-30A1-4601-9CD6-A94E7FA9A8C4}" type="presParOf" srcId="{8AFC5828-0D5A-4B97-8671-6E06E136FA58}" destId="{15505BBF-ED1C-487C-A64D-5887812C69E2}" srcOrd="1" destOrd="0" presId="urn:microsoft.com/office/officeart/2005/8/layout/vList5"/>
    <dgm:cxn modelId="{C0C26EE5-51BE-4A27-BAB6-9FCC289A6013}" type="presParOf" srcId="{8AFC5828-0D5A-4B97-8671-6E06E136FA58}" destId="{8AE330C1-525D-45BE-8772-7C70117DB81E}" srcOrd="2" destOrd="0" presId="urn:microsoft.com/office/officeart/2005/8/layout/vList5"/>
    <dgm:cxn modelId="{B0BF4849-5ED8-456A-AAA3-9D7560098AF2}" type="presParOf" srcId="{8AE330C1-525D-45BE-8772-7C70117DB81E}" destId="{1FF7CDDE-BCBD-4DA9-908F-A32A66AF64EA}" srcOrd="0" destOrd="0" presId="urn:microsoft.com/office/officeart/2005/8/layout/vList5"/>
    <dgm:cxn modelId="{F1958145-4AC3-4311-946A-490C86953E12}" type="presParOf" srcId="{8AE330C1-525D-45BE-8772-7C70117DB81E}" destId="{AE74CFF9-F4F8-4BED-8BAA-C87B0AFA3F32}" srcOrd="1" destOrd="0" presId="urn:microsoft.com/office/officeart/2005/8/layout/vList5"/>
    <dgm:cxn modelId="{5E0560F3-05DC-4B17-AC99-03D199E04128}" type="presParOf" srcId="{8AFC5828-0D5A-4B97-8671-6E06E136FA58}" destId="{7CB8531F-DD10-436F-B3FA-218A69DDD2F6}" srcOrd="3" destOrd="0" presId="urn:microsoft.com/office/officeart/2005/8/layout/vList5"/>
    <dgm:cxn modelId="{1ABD2C1A-867F-49C9-9AE2-919D2B2C9569}" type="presParOf" srcId="{8AFC5828-0D5A-4B97-8671-6E06E136FA58}" destId="{C393DC9B-B838-4A04-9E86-F1EA42F08213}" srcOrd="4" destOrd="0" presId="urn:microsoft.com/office/officeart/2005/8/layout/vList5"/>
    <dgm:cxn modelId="{C46847CF-D971-44EF-B440-7E0006F92FD1}" type="presParOf" srcId="{C393DC9B-B838-4A04-9E86-F1EA42F08213}" destId="{22711412-26B0-40C1-9FA0-49C54B75354D}" srcOrd="0" destOrd="0" presId="urn:microsoft.com/office/officeart/2005/8/layout/vList5"/>
    <dgm:cxn modelId="{0A6FA15D-F5C4-452A-A7D9-6CC028E2B4F4}" type="presParOf" srcId="{C393DC9B-B838-4A04-9E86-F1EA42F08213}" destId="{8B4D71C6-4127-435C-BA27-F7A0D67CE7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A81914-1E6E-4549-8AD9-69BE9F524678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sr-Latn-RS"/>
        </a:p>
      </dgm:t>
    </dgm:pt>
    <dgm:pt modelId="{75F650BE-207D-47FF-94EA-FB58552A2DCA}">
      <dgm:prSet phldrT="[Text]"/>
      <dgm:spPr/>
      <dgm:t>
        <a:bodyPr/>
        <a:lstStyle/>
        <a:p>
          <a:r>
            <a:rPr lang="sr-Latn-RS" dirty="0"/>
            <a:t>Sadržinska valjanost</a:t>
          </a:r>
        </a:p>
      </dgm:t>
    </dgm:pt>
    <dgm:pt modelId="{D424D3F4-DBE1-4219-B314-5BDFFEE1ADD1}" type="parTrans" cxnId="{DD0570ED-1C95-4998-BDE5-9A20FE7A61DF}">
      <dgm:prSet/>
      <dgm:spPr/>
      <dgm:t>
        <a:bodyPr/>
        <a:lstStyle/>
        <a:p>
          <a:endParaRPr lang="sr-Latn-RS"/>
        </a:p>
      </dgm:t>
    </dgm:pt>
    <dgm:pt modelId="{47ADBC0B-8F7A-4352-AC39-5C412B1F6E00}" type="sibTrans" cxnId="{DD0570ED-1C95-4998-BDE5-9A20FE7A61DF}">
      <dgm:prSet/>
      <dgm:spPr/>
      <dgm:t>
        <a:bodyPr/>
        <a:lstStyle/>
        <a:p>
          <a:endParaRPr lang="sr-Latn-RS"/>
        </a:p>
      </dgm:t>
    </dgm:pt>
    <dgm:pt modelId="{45057E6F-AF0A-4870-85F3-AC6AFA3A5DC3}">
      <dgm:prSet phldrT="[Text]"/>
      <dgm:spPr/>
      <dgm:t>
        <a:bodyPr/>
        <a:lstStyle/>
        <a:p>
          <a:r>
            <a:rPr lang="sr-Latn-RS" dirty="0"/>
            <a:t>„Reprezentativnost“</a:t>
          </a:r>
        </a:p>
      </dgm:t>
    </dgm:pt>
    <dgm:pt modelId="{E2AEE2FA-2CAC-4E20-860D-8505E9B37593}" type="parTrans" cxnId="{B29E0ACC-6744-4B49-87B6-3D763069B7E6}">
      <dgm:prSet/>
      <dgm:spPr/>
      <dgm:t>
        <a:bodyPr/>
        <a:lstStyle/>
        <a:p>
          <a:endParaRPr lang="sr-Latn-RS"/>
        </a:p>
      </dgm:t>
    </dgm:pt>
    <dgm:pt modelId="{69E31E29-7A74-48D7-9B5D-AEC2E3B08442}" type="sibTrans" cxnId="{B29E0ACC-6744-4B49-87B6-3D763069B7E6}">
      <dgm:prSet/>
      <dgm:spPr/>
      <dgm:t>
        <a:bodyPr/>
        <a:lstStyle/>
        <a:p>
          <a:endParaRPr lang="sr-Latn-RS"/>
        </a:p>
      </dgm:t>
    </dgm:pt>
    <dgm:pt modelId="{08CFD74D-3850-4AE0-9A96-3DE9D6479B2D}">
      <dgm:prSet phldrT="[Text]"/>
      <dgm:spPr/>
      <dgm:t>
        <a:bodyPr/>
        <a:lstStyle/>
        <a:p>
          <a:r>
            <a:rPr lang="sr-Latn-RS" dirty="0"/>
            <a:t>Valjanost sadržaja</a:t>
          </a:r>
        </a:p>
      </dgm:t>
    </dgm:pt>
    <dgm:pt modelId="{F7B329CF-7A3F-4172-B3CA-847FF53E822C}" type="parTrans" cxnId="{1E747F6C-F6FD-4299-B077-6804AB39C246}">
      <dgm:prSet/>
      <dgm:spPr/>
      <dgm:t>
        <a:bodyPr/>
        <a:lstStyle/>
        <a:p>
          <a:endParaRPr lang="sr-Latn-RS"/>
        </a:p>
      </dgm:t>
    </dgm:pt>
    <dgm:pt modelId="{13BCE45B-B090-4953-9DE0-D5B3CE7E442F}" type="sibTrans" cxnId="{1E747F6C-F6FD-4299-B077-6804AB39C246}">
      <dgm:prSet/>
      <dgm:spPr/>
      <dgm:t>
        <a:bodyPr/>
        <a:lstStyle/>
        <a:p>
          <a:endParaRPr lang="sr-Latn-RS"/>
        </a:p>
      </dgm:t>
    </dgm:pt>
    <dgm:pt modelId="{AAB03848-95DE-48A8-A83C-813547D96972}">
      <dgm:prSet phldrT="[Text]"/>
      <dgm:spPr/>
      <dgm:t>
        <a:bodyPr/>
        <a:lstStyle/>
        <a:p>
          <a:r>
            <a:rPr lang="sr-Latn-RS" dirty="0"/>
            <a:t>Kriterijumska valjanost</a:t>
          </a:r>
        </a:p>
      </dgm:t>
    </dgm:pt>
    <dgm:pt modelId="{A9ED281C-8685-4D65-9E66-1CBDF857FFA9}" type="parTrans" cxnId="{02AD6B4D-8595-4380-8000-B85F4BE420C2}">
      <dgm:prSet/>
      <dgm:spPr/>
      <dgm:t>
        <a:bodyPr/>
        <a:lstStyle/>
        <a:p>
          <a:endParaRPr lang="sr-Latn-RS"/>
        </a:p>
      </dgm:t>
    </dgm:pt>
    <dgm:pt modelId="{14552B26-1E5D-4426-93EB-714F6236EBAC}" type="sibTrans" cxnId="{02AD6B4D-8595-4380-8000-B85F4BE420C2}">
      <dgm:prSet/>
      <dgm:spPr/>
      <dgm:t>
        <a:bodyPr/>
        <a:lstStyle/>
        <a:p>
          <a:endParaRPr lang="sr-Latn-RS"/>
        </a:p>
      </dgm:t>
    </dgm:pt>
    <dgm:pt modelId="{DC253BA8-78E7-49CF-BEDD-52F8F17EBFC2}">
      <dgm:prSet phldrT="[Text]"/>
      <dgm:spPr/>
      <dgm:t>
        <a:bodyPr/>
        <a:lstStyle/>
        <a:p>
          <a:r>
            <a:rPr lang="sr-Latn-RS" dirty="0" err="1"/>
            <a:t>Prognostička</a:t>
          </a:r>
          <a:r>
            <a:rPr lang="sr-Latn-RS" dirty="0"/>
            <a:t> / konkurentna / </a:t>
          </a:r>
          <a:r>
            <a:rPr lang="sr-Latn-RS" dirty="0" err="1"/>
            <a:t>postdiktivna</a:t>
          </a:r>
          <a:endParaRPr lang="sr-Latn-RS" dirty="0"/>
        </a:p>
      </dgm:t>
    </dgm:pt>
    <dgm:pt modelId="{2F22BC3E-5291-4A16-9A9F-96FF2B052546}" type="parTrans" cxnId="{B80AE97C-76F3-4889-A9D9-CBDB5B0E186D}">
      <dgm:prSet/>
      <dgm:spPr/>
      <dgm:t>
        <a:bodyPr/>
        <a:lstStyle/>
        <a:p>
          <a:endParaRPr lang="sr-Latn-RS"/>
        </a:p>
      </dgm:t>
    </dgm:pt>
    <dgm:pt modelId="{99615D63-28B7-44E6-B367-E92494E28A3A}" type="sibTrans" cxnId="{B80AE97C-76F3-4889-A9D9-CBDB5B0E186D}">
      <dgm:prSet/>
      <dgm:spPr/>
      <dgm:t>
        <a:bodyPr/>
        <a:lstStyle/>
        <a:p>
          <a:endParaRPr lang="sr-Latn-RS"/>
        </a:p>
      </dgm:t>
    </dgm:pt>
    <dgm:pt modelId="{208D7256-0758-4090-A30B-951A20133038}">
      <dgm:prSet phldrT="[Text]"/>
      <dgm:spPr/>
      <dgm:t>
        <a:bodyPr/>
        <a:lstStyle/>
        <a:p>
          <a:r>
            <a:rPr lang="sr-Latn-RS" dirty="0"/>
            <a:t>Diskriminativna valjanost</a:t>
          </a:r>
        </a:p>
      </dgm:t>
    </dgm:pt>
    <dgm:pt modelId="{DB17F178-2EA6-4340-98C2-97AAD1A05701}" type="parTrans" cxnId="{5CC01782-EF2D-45BB-ACCE-F3B564DEA16F}">
      <dgm:prSet/>
      <dgm:spPr/>
      <dgm:t>
        <a:bodyPr/>
        <a:lstStyle/>
        <a:p>
          <a:endParaRPr lang="sr-Latn-RS"/>
        </a:p>
      </dgm:t>
    </dgm:pt>
    <dgm:pt modelId="{658AAF3D-B6E2-4E54-9D07-85C03D7AD629}" type="sibTrans" cxnId="{5CC01782-EF2D-45BB-ACCE-F3B564DEA16F}">
      <dgm:prSet/>
      <dgm:spPr/>
      <dgm:t>
        <a:bodyPr/>
        <a:lstStyle/>
        <a:p>
          <a:endParaRPr lang="sr-Latn-RS"/>
        </a:p>
      </dgm:t>
    </dgm:pt>
    <dgm:pt modelId="{74418F86-7288-42A1-B105-25C94056B2CD}">
      <dgm:prSet phldrT="[Text]"/>
      <dgm:spPr/>
      <dgm:t>
        <a:bodyPr/>
        <a:lstStyle/>
        <a:p>
          <a:r>
            <a:rPr lang="sr-Latn-RS" dirty="0"/>
            <a:t>Konstrukt valjanost</a:t>
          </a:r>
        </a:p>
      </dgm:t>
    </dgm:pt>
    <dgm:pt modelId="{D86C2A37-B799-470B-B66E-81A4964528AE}" type="parTrans" cxnId="{5E3A092F-0018-4DDB-A9D6-DCC8D3ED30BC}">
      <dgm:prSet/>
      <dgm:spPr/>
      <dgm:t>
        <a:bodyPr/>
        <a:lstStyle/>
        <a:p>
          <a:endParaRPr lang="sr-Latn-RS"/>
        </a:p>
      </dgm:t>
    </dgm:pt>
    <dgm:pt modelId="{5FA83B08-CB11-48E1-BC9F-86C2AE5AED72}" type="sibTrans" cxnId="{5E3A092F-0018-4DDB-A9D6-DCC8D3ED30BC}">
      <dgm:prSet/>
      <dgm:spPr/>
      <dgm:t>
        <a:bodyPr/>
        <a:lstStyle/>
        <a:p>
          <a:endParaRPr lang="sr-Latn-RS"/>
        </a:p>
      </dgm:t>
    </dgm:pt>
    <dgm:pt modelId="{348F1B55-F484-40FA-A21F-2B5A07A56F04}">
      <dgm:prSet phldrT="[Text]"/>
      <dgm:spPr/>
      <dgm:t>
        <a:bodyPr/>
        <a:lstStyle/>
        <a:p>
          <a:r>
            <a:rPr lang="sr-Latn-RS" dirty="0"/>
            <a:t>Faktorska valjanost</a:t>
          </a:r>
        </a:p>
      </dgm:t>
    </dgm:pt>
    <dgm:pt modelId="{73AE1A94-3813-4619-B4F2-9E3040D9D275}" type="parTrans" cxnId="{63E29F32-4E09-4E94-9A45-82A27EFF7D90}">
      <dgm:prSet/>
      <dgm:spPr/>
      <dgm:t>
        <a:bodyPr/>
        <a:lstStyle/>
        <a:p>
          <a:endParaRPr lang="sr-Latn-RS"/>
        </a:p>
      </dgm:t>
    </dgm:pt>
    <dgm:pt modelId="{A660B38A-8205-45CE-8F6E-52AD55E9FC0E}" type="sibTrans" cxnId="{63E29F32-4E09-4E94-9A45-82A27EFF7D90}">
      <dgm:prSet/>
      <dgm:spPr/>
      <dgm:t>
        <a:bodyPr/>
        <a:lstStyle/>
        <a:p>
          <a:endParaRPr lang="sr-Latn-RS"/>
        </a:p>
      </dgm:t>
    </dgm:pt>
    <dgm:pt modelId="{0B0C2340-0159-4AB9-80CC-29142DC14926}">
      <dgm:prSet phldrT="[Text]"/>
      <dgm:spPr/>
      <dgm:t>
        <a:bodyPr/>
        <a:lstStyle/>
        <a:p>
          <a:r>
            <a:rPr lang="sr-Latn-RS" dirty="0"/>
            <a:t>Konvergentna i diskriminativna valjanost</a:t>
          </a:r>
        </a:p>
      </dgm:t>
    </dgm:pt>
    <dgm:pt modelId="{D72D7B82-6968-4872-84F8-C3C016039C4A}" type="parTrans" cxnId="{2F33C099-B988-4501-89EA-BFEF6B546C0B}">
      <dgm:prSet/>
      <dgm:spPr/>
      <dgm:t>
        <a:bodyPr/>
        <a:lstStyle/>
        <a:p>
          <a:endParaRPr lang="sr-Latn-RS"/>
        </a:p>
      </dgm:t>
    </dgm:pt>
    <dgm:pt modelId="{3A24DD6E-5B11-48B1-9C05-29BF6F4C7ECB}" type="sibTrans" cxnId="{2F33C099-B988-4501-89EA-BFEF6B546C0B}">
      <dgm:prSet/>
      <dgm:spPr/>
      <dgm:t>
        <a:bodyPr/>
        <a:lstStyle/>
        <a:p>
          <a:endParaRPr lang="sr-Latn-RS"/>
        </a:p>
      </dgm:t>
    </dgm:pt>
    <dgm:pt modelId="{E0EDC5EC-61A9-4AEC-A8E3-51B30B92D543}">
      <dgm:prSet phldrT="[Text]"/>
      <dgm:spPr/>
      <dgm:t>
        <a:bodyPr/>
        <a:lstStyle/>
        <a:p>
          <a:r>
            <a:rPr lang="sr-Latn-RS" dirty="0" err="1"/>
            <a:t>Taksonomska</a:t>
          </a:r>
          <a:r>
            <a:rPr lang="sr-Latn-RS" dirty="0"/>
            <a:t> valjanost</a:t>
          </a:r>
        </a:p>
      </dgm:t>
    </dgm:pt>
    <dgm:pt modelId="{D176D52E-F656-4A65-A362-600C355701EE}" type="parTrans" cxnId="{4AA6F3A3-4E54-4B76-9735-0D4DA42831EC}">
      <dgm:prSet/>
      <dgm:spPr/>
      <dgm:t>
        <a:bodyPr/>
        <a:lstStyle/>
        <a:p>
          <a:endParaRPr lang="sr-Latn-RS"/>
        </a:p>
      </dgm:t>
    </dgm:pt>
    <dgm:pt modelId="{4517A5DE-C667-40A8-B4C6-B43A4288715C}" type="sibTrans" cxnId="{4AA6F3A3-4E54-4B76-9735-0D4DA42831EC}">
      <dgm:prSet/>
      <dgm:spPr/>
      <dgm:t>
        <a:bodyPr/>
        <a:lstStyle/>
        <a:p>
          <a:endParaRPr lang="sr-Latn-RS"/>
        </a:p>
      </dgm:t>
    </dgm:pt>
    <dgm:pt modelId="{8AFC5828-0D5A-4B97-8671-6E06E136FA58}" type="pres">
      <dgm:prSet presAssocID="{93A81914-1E6E-4549-8AD9-69BE9F524678}" presName="Name0" presStyleCnt="0">
        <dgm:presLayoutVars>
          <dgm:dir/>
          <dgm:animLvl val="lvl"/>
          <dgm:resizeHandles val="exact"/>
        </dgm:presLayoutVars>
      </dgm:prSet>
      <dgm:spPr/>
    </dgm:pt>
    <dgm:pt modelId="{57DF8FA2-ED73-4410-94A9-C934430105A4}" type="pres">
      <dgm:prSet presAssocID="{75F650BE-207D-47FF-94EA-FB58552A2DCA}" presName="linNode" presStyleCnt="0"/>
      <dgm:spPr/>
    </dgm:pt>
    <dgm:pt modelId="{8A55AAD2-9536-4D36-A12B-74DF388E4BDB}" type="pres">
      <dgm:prSet presAssocID="{75F650BE-207D-47FF-94EA-FB58552A2DC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6B112A4-F8FD-4D9D-841C-6513AB8A5DCE}" type="pres">
      <dgm:prSet presAssocID="{75F650BE-207D-47FF-94EA-FB58552A2DCA}" presName="descendantText" presStyleLbl="alignAccFollowNode1" presStyleIdx="0" presStyleCnt="3">
        <dgm:presLayoutVars>
          <dgm:bulletEnabled val="1"/>
        </dgm:presLayoutVars>
      </dgm:prSet>
      <dgm:spPr/>
    </dgm:pt>
    <dgm:pt modelId="{15505BBF-ED1C-487C-A64D-5887812C69E2}" type="pres">
      <dgm:prSet presAssocID="{47ADBC0B-8F7A-4352-AC39-5C412B1F6E00}" presName="sp" presStyleCnt="0"/>
      <dgm:spPr/>
    </dgm:pt>
    <dgm:pt modelId="{8AE330C1-525D-45BE-8772-7C70117DB81E}" type="pres">
      <dgm:prSet presAssocID="{AAB03848-95DE-48A8-A83C-813547D96972}" presName="linNode" presStyleCnt="0"/>
      <dgm:spPr/>
    </dgm:pt>
    <dgm:pt modelId="{1FF7CDDE-BCBD-4DA9-908F-A32A66AF64EA}" type="pres">
      <dgm:prSet presAssocID="{AAB03848-95DE-48A8-A83C-813547D9697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E74CFF9-F4F8-4BED-8BAA-C87B0AFA3F32}" type="pres">
      <dgm:prSet presAssocID="{AAB03848-95DE-48A8-A83C-813547D96972}" presName="descendantText" presStyleLbl="alignAccFollowNode1" presStyleIdx="1" presStyleCnt="3">
        <dgm:presLayoutVars>
          <dgm:bulletEnabled val="1"/>
        </dgm:presLayoutVars>
      </dgm:prSet>
      <dgm:spPr/>
    </dgm:pt>
    <dgm:pt modelId="{7CB8531F-DD10-436F-B3FA-218A69DDD2F6}" type="pres">
      <dgm:prSet presAssocID="{14552B26-1E5D-4426-93EB-714F6236EBAC}" presName="sp" presStyleCnt="0"/>
      <dgm:spPr/>
    </dgm:pt>
    <dgm:pt modelId="{C393DC9B-B838-4A04-9E86-F1EA42F08213}" type="pres">
      <dgm:prSet presAssocID="{74418F86-7288-42A1-B105-25C94056B2CD}" presName="linNode" presStyleCnt="0"/>
      <dgm:spPr/>
    </dgm:pt>
    <dgm:pt modelId="{22711412-26B0-40C1-9FA0-49C54B75354D}" type="pres">
      <dgm:prSet presAssocID="{74418F86-7288-42A1-B105-25C94056B2C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B4D71C6-4127-435C-BA27-F7A0D67CE7DE}" type="pres">
      <dgm:prSet presAssocID="{74418F86-7288-42A1-B105-25C94056B2C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909A100-E9F2-458F-BF42-A700FEAA3704}" type="presOf" srcId="{208D7256-0758-4090-A30B-951A20133038}" destId="{AE74CFF9-F4F8-4BED-8BAA-C87B0AFA3F32}" srcOrd="0" destOrd="1" presId="urn:microsoft.com/office/officeart/2005/8/layout/vList5"/>
    <dgm:cxn modelId="{3BAA7B17-AC5A-4DCD-8004-A765DA66C4B7}" type="presOf" srcId="{E0EDC5EC-61A9-4AEC-A8E3-51B30B92D543}" destId="{8B4D71C6-4127-435C-BA27-F7A0D67CE7DE}" srcOrd="0" destOrd="2" presId="urn:microsoft.com/office/officeart/2005/8/layout/vList5"/>
    <dgm:cxn modelId="{35FC662B-7FA0-4906-BDBB-24B3C5991D2F}" type="presOf" srcId="{93A81914-1E6E-4549-8AD9-69BE9F524678}" destId="{8AFC5828-0D5A-4B97-8671-6E06E136FA58}" srcOrd="0" destOrd="0" presId="urn:microsoft.com/office/officeart/2005/8/layout/vList5"/>
    <dgm:cxn modelId="{5E3A092F-0018-4DDB-A9D6-DCC8D3ED30BC}" srcId="{93A81914-1E6E-4549-8AD9-69BE9F524678}" destId="{74418F86-7288-42A1-B105-25C94056B2CD}" srcOrd="2" destOrd="0" parTransId="{D86C2A37-B799-470B-B66E-81A4964528AE}" sibTransId="{5FA83B08-CB11-48E1-BC9F-86C2AE5AED72}"/>
    <dgm:cxn modelId="{63E29F32-4E09-4E94-9A45-82A27EFF7D90}" srcId="{74418F86-7288-42A1-B105-25C94056B2CD}" destId="{348F1B55-F484-40FA-A21F-2B5A07A56F04}" srcOrd="0" destOrd="0" parTransId="{73AE1A94-3813-4619-B4F2-9E3040D9D275}" sibTransId="{A660B38A-8205-45CE-8F6E-52AD55E9FC0E}"/>
    <dgm:cxn modelId="{313BA733-04CF-4817-B343-8093DE8F0387}" type="presOf" srcId="{DC253BA8-78E7-49CF-BEDD-52F8F17EBFC2}" destId="{AE74CFF9-F4F8-4BED-8BAA-C87B0AFA3F32}" srcOrd="0" destOrd="0" presId="urn:microsoft.com/office/officeart/2005/8/layout/vList5"/>
    <dgm:cxn modelId="{5D16033D-FD39-4B61-8754-6B1150B05EEA}" type="presOf" srcId="{0B0C2340-0159-4AB9-80CC-29142DC14926}" destId="{8B4D71C6-4127-435C-BA27-F7A0D67CE7DE}" srcOrd="0" destOrd="1" presId="urn:microsoft.com/office/officeart/2005/8/layout/vList5"/>
    <dgm:cxn modelId="{1E747F6C-F6FD-4299-B077-6804AB39C246}" srcId="{75F650BE-207D-47FF-94EA-FB58552A2DCA}" destId="{08CFD74D-3850-4AE0-9A96-3DE9D6479B2D}" srcOrd="1" destOrd="0" parTransId="{F7B329CF-7A3F-4172-B3CA-847FF53E822C}" sibTransId="{13BCE45B-B090-4953-9DE0-D5B3CE7E442F}"/>
    <dgm:cxn modelId="{02AD6B4D-8595-4380-8000-B85F4BE420C2}" srcId="{93A81914-1E6E-4549-8AD9-69BE9F524678}" destId="{AAB03848-95DE-48A8-A83C-813547D96972}" srcOrd="1" destOrd="0" parTransId="{A9ED281C-8685-4D65-9E66-1CBDF857FFA9}" sibTransId="{14552B26-1E5D-4426-93EB-714F6236EBAC}"/>
    <dgm:cxn modelId="{F59FB451-E141-4D22-B8B5-19E27694A787}" type="presOf" srcId="{08CFD74D-3850-4AE0-9A96-3DE9D6479B2D}" destId="{56B112A4-F8FD-4D9D-841C-6513AB8A5DCE}" srcOrd="0" destOrd="1" presId="urn:microsoft.com/office/officeart/2005/8/layout/vList5"/>
    <dgm:cxn modelId="{B80AE97C-76F3-4889-A9D9-CBDB5B0E186D}" srcId="{AAB03848-95DE-48A8-A83C-813547D96972}" destId="{DC253BA8-78E7-49CF-BEDD-52F8F17EBFC2}" srcOrd="0" destOrd="0" parTransId="{2F22BC3E-5291-4A16-9A9F-96FF2B052546}" sibTransId="{99615D63-28B7-44E6-B367-E92494E28A3A}"/>
    <dgm:cxn modelId="{5CC01782-EF2D-45BB-ACCE-F3B564DEA16F}" srcId="{AAB03848-95DE-48A8-A83C-813547D96972}" destId="{208D7256-0758-4090-A30B-951A20133038}" srcOrd="1" destOrd="0" parTransId="{DB17F178-2EA6-4340-98C2-97AAD1A05701}" sibTransId="{658AAF3D-B6E2-4E54-9D07-85C03D7AD629}"/>
    <dgm:cxn modelId="{9D1C1B82-B9CE-4084-800D-5E8B1825194A}" type="presOf" srcId="{AAB03848-95DE-48A8-A83C-813547D96972}" destId="{1FF7CDDE-BCBD-4DA9-908F-A32A66AF64EA}" srcOrd="0" destOrd="0" presId="urn:microsoft.com/office/officeart/2005/8/layout/vList5"/>
    <dgm:cxn modelId="{2214F893-6571-4DF9-9199-FC2BB3B9D2DB}" type="presOf" srcId="{74418F86-7288-42A1-B105-25C94056B2CD}" destId="{22711412-26B0-40C1-9FA0-49C54B75354D}" srcOrd="0" destOrd="0" presId="urn:microsoft.com/office/officeart/2005/8/layout/vList5"/>
    <dgm:cxn modelId="{2F33C099-B988-4501-89EA-BFEF6B546C0B}" srcId="{74418F86-7288-42A1-B105-25C94056B2CD}" destId="{0B0C2340-0159-4AB9-80CC-29142DC14926}" srcOrd="1" destOrd="0" parTransId="{D72D7B82-6968-4872-84F8-C3C016039C4A}" sibTransId="{3A24DD6E-5B11-48B1-9C05-29BF6F4C7ECB}"/>
    <dgm:cxn modelId="{4AA6F3A3-4E54-4B76-9735-0D4DA42831EC}" srcId="{74418F86-7288-42A1-B105-25C94056B2CD}" destId="{E0EDC5EC-61A9-4AEC-A8E3-51B30B92D543}" srcOrd="2" destOrd="0" parTransId="{D176D52E-F656-4A65-A362-600C355701EE}" sibTransId="{4517A5DE-C667-40A8-B4C6-B43A4288715C}"/>
    <dgm:cxn modelId="{FBD443BE-0A0A-42B9-A509-2C4FAB52FC5E}" type="presOf" srcId="{45057E6F-AF0A-4870-85F3-AC6AFA3A5DC3}" destId="{56B112A4-F8FD-4D9D-841C-6513AB8A5DCE}" srcOrd="0" destOrd="0" presId="urn:microsoft.com/office/officeart/2005/8/layout/vList5"/>
    <dgm:cxn modelId="{B29E0ACC-6744-4B49-87B6-3D763069B7E6}" srcId="{75F650BE-207D-47FF-94EA-FB58552A2DCA}" destId="{45057E6F-AF0A-4870-85F3-AC6AFA3A5DC3}" srcOrd="0" destOrd="0" parTransId="{E2AEE2FA-2CAC-4E20-860D-8505E9B37593}" sibTransId="{69E31E29-7A74-48D7-9B5D-AEC2E3B08442}"/>
    <dgm:cxn modelId="{5AB4CCE2-2CF1-4BB1-9A36-8C6FE9A6E1B7}" type="presOf" srcId="{348F1B55-F484-40FA-A21F-2B5A07A56F04}" destId="{8B4D71C6-4127-435C-BA27-F7A0D67CE7DE}" srcOrd="0" destOrd="0" presId="urn:microsoft.com/office/officeart/2005/8/layout/vList5"/>
    <dgm:cxn modelId="{DD0570ED-1C95-4998-BDE5-9A20FE7A61DF}" srcId="{93A81914-1E6E-4549-8AD9-69BE9F524678}" destId="{75F650BE-207D-47FF-94EA-FB58552A2DCA}" srcOrd="0" destOrd="0" parTransId="{D424D3F4-DBE1-4219-B314-5BDFFEE1ADD1}" sibTransId="{47ADBC0B-8F7A-4352-AC39-5C412B1F6E00}"/>
    <dgm:cxn modelId="{391B82EE-45DE-4F53-AAB0-A91CA76AD97A}" type="presOf" srcId="{75F650BE-207D-47FF-94EA-FB58552A2DCA}" destId="{8A55AAD2-9536-4D36-A12B-74DF388E4BDB}" srcOrd="0" destOrd="0" presId="urn:microsoft.com/office/officeart/2005/8/layout/vList5"/>
    <dgm:cxn modelId="{37AAA432-88EA-49E8-B2F3-C9ADEC36E974}" type="presParOf" srcId="{8AFC5828-0D5A-4B97-8671-6E06E136FA58}" destId="{57DF8FA2-ED73-4410-94A9-C934430105A4}" srcOrd="0" destOrd="0" presId="urn:microsoft.com/office/officeart/2005/8/layout/vList5"/>
    <dgm:cxn modelId="{AB35E515-F5FF-4746-B60D-3185D1BCCBD9}" type="presParOf" srcId="{57DF8FA2-ED73-4410-94A9-C934430105A4}" destId="{8A55AAD2-9536-4D36-A12B-74DF388E4BDB}" srcOrd="0" destOrd="0" presId="urn:microsoft.com/office/officeart/2005/8/layout/vList5"/>
    <dgm:cxn modelId="{ED40727E-B6C9-4F96-AB35-49333CFB1061}" type="presParOf" srcId="{57DF8FA2-ED73-4410-94A9-C934430105A4}" destId="{56B112A4-F8FD-4D9D-841C-6513AB8A5DCE}" srcOrd="1" destOrd="0" presId="urn:microsoft.com/office/officeart/2005/8/layout/vList5"/>
    <dgm:cxn modelId="{8357D70E-30A1-4601-9CD6-A94E7FA9A8C4}" type="presParOf" srcId="{8AFC5828-0D5A-4B97-8671-6E06E136FA58}" destId="{15505BBF-ED1C-487C-A64D-5887812C69E2}" srcOrd="1" destOrd="0" presId="urn:microsoft.com/office/officeart/2005/8/layout/vList5"/>
    <dgm:cxn modelId="{C0C26EE5-51BE-4A27-BAB6-9FCC289A6013}" type="presParOf" srcId="{8AFC5828-0D5A-4B97-8671-6E06E136FA58}" destId="{8AE330C1-525D-45BE-8772-7C70117DB81E}" srcOrd="2" destOrd="0" presId="urn:microsoft.com/office/officeart/2005/8/layout/vList5"/>
    <dgm:cxn modelId="{B0BF4849-5ED8-456A-AAA3-9D7560098AF2}" type="presParOf" srcId="{8AE330C1-525D-45BE-8772-7C70117DB81E}" destId="{1FF7CDDE-BCBD-4DA9-908F-A32A66AF64EA}" srcOrd="0" destOrd="0" presId="urn:microsoft.com/office/officeart/2005/8/layout/vList5"/>
    <dgm:cxn modelId="{F1958145-4AC3-4311-946A-490C86953E12}" type="presParOf" srcId="{8AE330C1-525D-45BE-8772-7C70117DB81E}" destId="{AE74CFF9-F4F8-4BED-8BAA-C87B0AFA3F32}" srcOrd="1" destOrd="0" presId="urn:microsoft.com/office/officeart/2005/8/layout/vList5"/>
    <dgm:cxn modelId="{5E0560F3-05DC-4B17-AC99-03D199E04128}" type="presParOf" srcId="{8AFC5828-0D5A-4B97-8671-6E06E136FA58}" destId="{7CB8531F-DD10-436F-B3FA-218A69DDD2F6}" srcOrd="3" destOrd="0" presId="urn:microsoft.com/office/officeart/2005/8/layout/vList5"/>
    <dgm:cxn modelId="{1ABD2C1A-867F-49C9-9AE2-919D2B2C9569}" type="presParOf" srcId="{8AFC5828-0D5A-4B97-8671-6E06E136FA58}" destId="{C393DC9B-B838-4A04-9E86-F1EA42F08213}" srcOrd="4" destOrd="0" presId="urn:microsoft.com/office/officeart/2005/8/layout/vList5"/>
    <dgm:cxn modelId="{C46847CF-D971-44EF-B440-7E0006F92FD1}" type="presParOf" srcId="{C393DC9B-B838-4A04-9E86-F1EA42F08213}" destId="{22711412-26B0-40C1-9FA0-49C54B75354D}" srcOrd="0" destOrd="0" presId="urn:microsoft.com/office/officeart/2005/8/layout/vList5"/>
    <dgm:cxn modelId="{0A6FA15D-F5C4-452A-A7D9-6CC028E2B4F4}" type="presParOf" srcId="{C393DC9B-B838-4A04-9E86-F1EA42F08213}" destId="{8B4D71C6-4127-435C-BA27-F7A0D67CE7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112A4-F8FD-4D9D-841C-6513AB8A5DCE}">
      <dsp:nvSpPr>
        <dsp:cNvPr id="0" name=""/>
        <dsp:cNvSpPr/>
      </dsp:nvSpPr>
      <dsp:spPr>
        <a:xfrm rot="5400000">
          <a:off x="4611229" y="-1763858"/>
          <a:ext cx="1037108" cy="48280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„Reprezentativnost“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Valjanost sadržaja</a:t>
          </a:r>
        </a:p>
      </dsp:txBody>
      <dsp:txXfrm rot="-5400000">
        <a:off x="2715768" y="182230"/>
        <a:ext cx="4777405" cy="935854"/>
      </dsp:txXfrm>
    </dsp:sp>
    <dsp:sp modelId="{8A55AAD2-9536-4D36-A12B-74DF388E4BDB}">
      <dsp:nvSpPr>
        <dsp:cNvPr id="0" name=""/>
        <dsp:cNvSpPr/>
      </dsp:nvSpPr>
      <dsp:spPr>
        <a:xfrm>
          <a:off x="0" y="1964"/>
          <a:ext cx="2715768" cy="1296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200" kern="1200" dirty="0"/>
            <a:t>Sadržinska valjanost</a:t>
          </a:r>
        </a:p>
      </dsp:txBody>
      <dsp:txXfrm>
        <a:off x="63284" y="65248"/>
        <a:ext cx="2589200" cy="1169817"/>
      </dsp:txXfrm>
    </dsp:sp>
    <dsp:sp modelId="{AE74CFF9-F4F8-4BED-8BAA-C87B0AFA3F32}">
      <dsp:nvSpPr>
        <dsp:cNvPr id="0" name=""/>
        <dsp:cNvSpPr/>
      </dsp:nvSpPr>
      <dsp:spPr>
        <a:xfrm rot="5400000">
          <a:off x="4611229" y="-402653"/>
          <a:ext cx="1037108" cy="48280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 err="1"/>
            <a:t>Prognostička</a:t>
          </a:r>
          <a:r>
            <a:rPr lang="sr-Latn-RS" sz="1800" kern="1200" dirty="0"/>
            <a:t> / konkurentna / </a:t>
          </a:r>
          <a:r>
            <a:rPr lang="sr-Latn-RS" sz="1800" kern="1200" dirty="0" err="1"/>
            <a:t>postdiktivna</a:t>
          </a:r>
          <a:endParaRPr lang="sr-Latn-R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Diskriminativna valjanost</a:t>
          </a:r>
        </a:p>
      </dsp:txBody>
      <dsp:txXfrm rot="-5400000">
        <a:off x="2715768" y="1543435"/>
        <a:ext cx="4777405" cy="935854"/>
      </dsp:txXfrm>
    </dsp:sp>
    <dsp:sp modelId="{1FF7CDDE-BCBD-4DA9-908F-A32A66AF64EA}">
      <dsp:nvSpPr>
        <dsp:cNvPr id="0" name=""/>
        <dsp:cNvSpPr/>
      </dsp:nvSpPr>
      <dsp:spPr>
        <a:xfrm>
          <a:off x="0" y="1363169"/>
          <a:ext cx="2715768" cy="1296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200" kern="1200" dirty="0"/>
            <a:t>Kriterijumska valjanost</a:t>
          </a:r>
        </a:p>
      </dsp:txBody>
      <dsp:txXfrm>
        <a:off x="63284" y="1426453"/>
        <a:ext cx="2589200" cy="1169817"/>
      </dsp:txXfrm>
    </dsp:sp>
    <dsp:sp modelId="{8B4D71C6-4127-435C-BA27-F7A0D67CE7DE}">
      <dsp:nvSpPr>
        <dsp:cNvPr id="0" name=""/>
        <dsp:cNvSpPr/>
      </dsp:nvSpPr>
      <dsp:spPr>
        <a:xfrm rot="5400000">
          <a:off x="4611229" y="958551"/>
          <a:ext cx="1037108" cy="48280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Faktorska valjanost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Konvergentna i diskriminativna valjanost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 err="1"/>
            <a:t>Taksonomska</a:t>
          </a:r>
          <a:r>
            <a:rPr lang="sr-Latn-RS" sz="1800" kern="1200" dirty="0"/>
            <a:t> valjanost</a:t>
          </a:r>
        </a:p>
      </dsp:txBody>
      <dsp:txXfrm rot="-5400000">
        <a:off x="2715768" y="2904640"/>
        <a:ext cx="4777405" cy="935854"/>
      </dsp:txXfrm>
    </dsp:sp>
    <dsp:sp modelId="{22711412-26B0-40C1-9FA0-49C54B75354D}">
      <dsp:nvSpPr>
        <dsp:cNvPr id="0" name=""/>
        <dsp:cNvSpPr/>
      </dsp:nvSpPr>
      <dsp:spPr>
        <a:xfrm>
          <a:off x="0" y="2724374"/>
          <a:ext cx="2715768" cy="1296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200" kern="1200" dirty="0"/>
            <a:t>Konstrukt valjanost</a:t>
          </a:r>
        </a:p>
      </dsp:txBody>
      <dsp:txXfrm>
        <a:off x="63284" y="2787658"/>
        <a:ext cx="2589200" cy="1169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112A4-F8FD-4D9D-841C-6513AB8A5DCE}">
      <dsp:nvSpPr>
        <dsp:cNvPr id="0" name=""/>
        <dsp:cNvSpPr/>
      </dsp:nvSpPr>
      <dsp:spPr>
        <a:xfrm rot="5400000">
          <a:off x="4611229" y="-1763858"/>
          <a:ext cx="1037108" cy="48280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„Reprezentativnost“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Valjanost sadržaja</a:t>
          </a:r>
        </a:p>
      </dsp:txBody>
      <dsp:txXfrm rot="-5400000">
        <a:off x="2715768" y="182230"/>
        <a:ext cx="4777405" cy="935854"/>
      </dsp:txXfrm>
    </dsp:sp>
    <dsp:sp modelId="{8A55AAD2-9536-4D36-A12B-74DF388E4BDB}">
      <dsp:nvSpPr>
        <dsp:cNvPr id="0" name=""/>
        <dsp:cNvSpPr/>
      </dsp:nvSpPr>
      <dsp:spPr>
        <a:xfrm>
          <a:off x="0" y="1964"/>
          <a:ext cx="2715768" cy="1296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200" kern="1200" dirty="0"/>
            <a:t>Sadržinska valjanost</a:t>
          </a:r>
        </a:p>
      </dsp:txBody>
      <dsp:txXfrm>
        <a:off x="63284" y="65248"/>
        <a:ext cx="2589200" cy="1169817"/>
      </dsp:txXfrm>
    </dsp:sp>
    <dsp:sp modelId="{AE74CFF9-F4F8-4BED-8BAA-C87B0AFA3F32}">
      <dsp:nvSpPr>
        <dsp:cNvPr id="0" name=""/>
        <dsp:cNvSpPr/>
      </dsp:nvSpPr>
      <dsp:spPr>
        <a:xfrm rot="5400000">
          <a:off x="4611229" y="-402653"/>
          <a:ext cx="1037108" cy="48280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 err="1"/>
            <a:t>Prognostička</a:t>
          </a:r>
          <a:r>
            <a:rPr lang="sr-Latn-RS" sz="1800" kern="1200" dirty="0"/>
            <a:t> / konkurentna / </a:t>
          </a:r>
          <a:r>
            <a:rPr lang="sr-Latn-RS" sz="1800" kern="1200" dirty="0" err="1"/>
            <a:t>postdiktivna</a:t>
          </a:r>
          <a:endParaRPr lang="sr-Latn-R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Diskriminativna valjanost</a:t>
          </a:r>
        </a:p>
      </dsp:txBody>
      <dsp:txXfrm rot="-5400000">
        <a:off x="2715768" y="1543435"/>
        <a:ext cx="4777405" cy="935854"/>
      </dsp:txXfrm>
    </dsp:sp>
    <dsp:sp modelId="{1FF7CDDE-BCBD-4DA9-908F-A32A66AF64EA}">
      <dsp:nvSpPr>
        <dsp:cNvPr id="0" name=""/>
        <dsp:cNvSpPr/>
      </dsp:nvSpPr>
      <dsp:spPr>
        <a:xfrm>
          <a:off x="0" y="1363169"/>
          <a:ext cx="2715768" cy="1296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200" kern="1200" dirty="0"/>
            <a:t>Kriterijumska valjanost</a:t>
          </a:r>
        </a:p>
      </dsp:txBody>
      <dsp:txXfrm>
        <a:off x="63284" y="1426453"/>
        <a:ext cx="2589200" cy="1169817"/>
      </dsp:txXfrm>
    </dsp:sp>
    <dsp:sp modelId="{8B4D71C6-4127-435C-BA27-F7A0D67CE7DE}">
      <dsp:nvSpPr>
        <dsp:cNvPr id="0" name=""/>
        <dsp:cNvSpPr/>
      </dsp:nvSpPr>
      <dsp:spPr>
        <a:xfrm rot="5400000">
          <a:off x="4611229" y="958551"/>
          <a:ext cx="1037108" cy="48280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Faktorska valjanost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Konvergentna i diskriminativna valjanost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 err="1"/>
            <a:t>Taksonomska</a:t>
          </a:r>
          <a:r>
            <a:rPr lang="sr-Latn-RS" sz="1800" kern="1200" dirty="0"/>
            <a:t> valjanost</a:t>
          </a:r>
        </a:p>
      </dsp:txBody>
      <dsp:txXfrm rot="-5400000">
        <a:off x="2715768" y="2904640"/>
        <a:ext cx="4777405" cy="935854"/>
      </dsp:txXfrm>
    </dsp:sp>
    <dsp:sp modelId="{22711412-26B0-40C1-9FA0-49C54B75354D}">
      <dsp:nvSpPr>
        <dsp:cNvPr id="0" name=""/>
        <dsp:cNvSpPr/>
      </dsp:nvSpPr>
      <dsp:spPr>
        <a:xfrm>
          <a:off x="0" y="2724374"/>
          <a:ext cx="2715768" cy="1296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200" kern="1200" dirty="0"/>
            <a:t>Konstrukt valjanost</a:t>
          </a:r>
        </a:p>
      </dsp:txBody>
      <dsp:txXfrm>
        <a:off x="63284" y="2787658"/>
        <a:ext cx="2589200" cy="1169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67BF7-0719-4438-BB27-FA061F606A85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6081D-671A-4123-9598-E5B2D83C4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8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48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9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4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1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6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8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15FF4D1-C716-4D41-9AB7-69DAC1536E54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8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5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5FF4D1-C716-4D41-9AB7-69DAC1536E54}" type="datetimeFigureOut">
              <a:rPr lang="en-US" smtClean="0"/>
              <a:t>21-Feb-24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48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Valjanost psiholoških instrumenata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Šta test zapravo meri?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6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64918-D733-F115-D346-0E1FC07F5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7F8E-7ED9-9FE9-E0DA-8863B019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Očigledna valjanost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90905-D18D-A658-9A74-2F9D82E87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Kako izbeći očiglednu valjanost?</a:t>
            </a:r>
          </a:p>
          <a:p>
            <a:r>
              <a:rPr lang="sr-Latn-RS" dirty="0"/>
              <a:t>Kontrolne skale (mada je njihova upotreba kontroverzna)</a:t>
            </a:r>
          </a:p>
          <a:p>
            <a:pPr lvl="1"/>
            <a:r>
              <a:rPr lang="sr-Latn-RS" dirty="0"/>
              <a:t>Stavke za koje očekujemo da se dešavaju svima/nikome </a:t>
            </a:r>
          </a:p>
          <a:p>
            <a:pPr lvl="1"/>
            <a:r>
              <a:rPr lang="sr-Latn-RS" dirty="0"/>
              <a:t>Stavke koje se drugačije ponašaju u zavisnosti od uslova primene (selekcija </a:t>
            </a:r>
            <a:r>
              <a:rPr lang="sr-Latn-RS" dirty="0" err="1"/>
              <a:t>vs</a:t>
            </a:r>
            <a:r>
              <a:rPr lang="sr-Latn-RS" dirty="0"/>
              <a:t>. situacija „bez uloga“)</a:t>
            </a:r>
          </a:p>
          <a:p>
            <a:r>
              <a:rPr lang="sr-Latn-RS" dirty="0"/>
              <a:t>Implicitne nasuprot eksplicitnim merama</a:t>
            </a:r>
          </a:p>
          <a:p>
            <a:pPr lvl="1"/>
            <a:r>
              <a:rPr lang="sr-Latn-RS" dirty="0"/>
              <a:t>Projektivne tehnike</a:t>
            </a:r>
          </a:p>
          <a:p>
            <a:pPr lvl="1"/>
            <a:r>
              <a:rPr lang="sr-Latn-RS" dirty="0"/>
              <a:t>Implicitni testovi (IAT)</a:t>
            </a:r>
          </a:p>
          <a:p>
            <a:r>
              <a:rPr lang="sr-Latn-RS" dirty="0"/>
              <a:t>Prividna valjanost – kada test deluje da meri jednu stvar, a zapravo meri nešto drugo</a:t>
            </a:r>
          </a:p>
        </p:txBody>
      </p:sp>
    </p:spTree>
    <p:extLst>
      <p:ext uri="{BB962C8B-B14F-4D97-AF65-F5344CB8AC3E}">
        <p14:creationId xmlns:p14="http://schemas.microsoft.com/office/powerpoint/2010/main" val="132921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73B8-FDAC-09C0-57F7-1EFF39B9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Kriterijumska valjanost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9410F-FC45-9367-7FF9-C0046EA46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Odgovara </a:t>
            </a:r>
            <a:r>
              <a:rPr lang="sr-Latn-RS" dirty="0" err="1"/>
              <a:t>Gilfordovom</a:t>
            </a:r>
            <a:r>
              <a:rPr lang="sr-Latn-RS" dirty="0"/>
              <a:t> određenju – da test korelira sa nečim što nije test </a:t>
            </a:r>
          </a:p>
          <a:p>
            <a:r>
              <a:rPr lang="sr-Latn-RS" dirty="0"/>
              <a:t>Ta druga varijabla se naziva kriterijumom</a:t>
            </a:r>
          </a:p>
          <a:p>
            <a:pPr lvl="1"/>
            <a:r>
              <a:rPr lang="sr-Latn-RS" dirty="0"/>
              <a:t>U zavisnosti od prirode kriterijuma razlikujemo podvrste kriterijumske valjanosti</a:t>
            </a:r>
          </a:p>
          <a:p>
            <a:pPr lvl="1"/>
            <a:r>
              <a:rPr lang="sr-Latn-RS" dirty="0"/>
              <a:t>Takođe, u zavisnosti od prirode kriterijuma valjanost proveravamo različitim statističkim metodama</a:t>
            </a:r>
          </a:p>
          <a:p>
            <a:r>
              <a:rPr lang="sr-Latn-RS" dirty="0" err="1"/>
              <a:t>Nagrublja</a:t>
            </a:r>
            <a:r>
              <a:rPr lang="sr-Latn-RS" dirty="0"/>
              <a:t> podela spram tipa kriterijuma jeste na </a:t>
            </a:r>
          </a:p>
          <a:p>
            <a:pPr lvl="1"/>
            <a:r>
              <a:rPr lang="sr-Latn-RS" dirty="0" err="1"/>
              <a:t>Prognostičku</a:t>
            </a:r>
            <a:r>
              <a:rPr lang="sr-Latn-RS" dirty="0"/>
              <a:t> valjanost (kontinuirani kriterijum) i</a:t>
            </a:r>
          </a:p>
          <a:p>
            <a:pPr lvl="1"/>
            <a:r>
              <a:rPr lang="sr-Latn-RS" dirty="0"/>
              <a:t>Dijagnostičku valjanost (kategorički kriterijum / pripadnost grupi)</a:t>
            </a:r>
          </a:p>
        </p:txBody>
      </p:sp>
    </p:spTree>
    <p:extLst>
      <p:ext uri="{BB962C8B-B14F-4D97-AF65-F5344CB8AC3E}">
        <p14:creationId xmlns:p14="http://schemas.microsoft.com/office/powerpoint/2010/main" val="99006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84390-8144-0F3A-A988-A5A5DA362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DC804-64C4-BDA8-EFF9-9B20AEE4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Kriterijumska valjanost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ABBF2-2F43-6D90-482F-053DBDA82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Generalno, kriterijumska valjanost je „praktično“ orijentisana – da li nam test u praksi pomaže da predvidimo neki relevantan ishod</a:t>
            </a:r>
          </a:p>
          <a:p>
            <a:r>
              <a:rPr lang="sr-Latn-RS" dirty="0"/>
              <a:t>Kriterijum može biti manje ili više posredan, manje ili više specifičan</a:t>
            </a:r>
          </a:p>
          <a:p>
            <a:r>
              <a:rPr lang="sr-Latn-RS" dirty="0"/>
              <a:t>Šta je uspeh u studijama?</a:t>
            </a:r>
          </a:p>
          <a:p>
            <a:pPr lvl="1"/>
            <a:r>
              <a:rPr lang="sr-Latn-RS" dirty="0"/>
              <a:t>Količina naučenog</a:t>
            </a:r>
          </a:p>
          <a:p>
            <a:pPr lvl="1"/>
            <a:r>
              <a:rPr lang="sr-Latn-RS" dirty="0"/>
              <a:t>Prosečna ocena</a:t>
            </a:r>
          </a:p>
          <a:p>
            <a:pPr lvl="1"/>
            <a:r>
              <a:rPr lang="sr-Latn-RS" dirty="0"/>
              <a:t>Brzina studiranja</a:t>
            </a:r>
          </a:p>
          <a:p>
            <a:pPr lvl="1"/>
            <a:r>
              <a:rPr lang="sr-Latn-RS" dirty="0"/>
              <a:t>Brzina pronalaženja posla</a:t>
            </a:r>
          </a:p>
          <a:p>
            <a:pPr lvl="1"/>
            <a:r>
              <a:rPr lang="sr-Latn-RS" dirty="0"/>
              <a:t>Broj nagrada i stipendija</a:t>
            </a:r>
          </a:p>
          <a:p>
            <a:pPr lvl="1"/>
            <a:r>
              <a:rPr lang="sr-Latn-R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394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1E06A-9C40-D1E3-4394-096480DDC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Prognostička</a:t>
            </a:r>
            <a:r>
              <a:rPr lang="sr-Latn-RS" dirty="0"/>
              <a:t> valjanost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A842A-3B07-3ADD-D34C-0F195671B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Osobina testa da predviđa neki kriterijum</a:t>
            </a:r>
          </a:p>
          <a:p>
            <a:r>
              <a:rPr lang="sr-Latn-RS" dirty="0"/>
              <a:t>Kriterijum je kontinuiran</a:t>
            </a:r>
          </a:p>
          <a:p>
            <a:pPr lvl="1"/>
            <a:r>
              <a:rPr lang="sr-Latn-RS" dirty="0"/>
              <a:t>Npr. da li savesnost predviđa uspeh na poslu</a:t>
            </a:r>
          </a:p>
          <a:p>
            <a:pPr lvl="1"/>
            <a:r>
              <a:rPr lang="sr-Latn-RS" dirty="0"/>
              <a:t>Ili da li TOI i test znanja iz psihologije predviđaju uspeh na studijama</a:t>
            </a:r>
          </a:p>
          <a:p>
            <a:r>
              <a:rPr lang="sr-Latn-RS" dirty="0"/>
              <a:t>Strogo gledano, </a:t>
            </a:r>
            <a:r>
              <a:rPr lang="sr-Latn-RS" dirty="0" err="1"/>
              <a:t>prognostička</a:t>
            </a:r>
            <a:r>
              <a:rPr lang="sr-Latn-RS" dirty="0"/>
              <a:t> valjanost znači da je kriterijum u budućnosti (u odnosu na test)</a:t>
            </a:r>
          </a:p>
          <a:p>
            <a:r>
              <a:rPr lang="sr-Latn-RS" dirty="0"/>
              <a:t>Postoje i :</a:t>
            </a:r>
          </a:p>
          <a:p>
            <a:pPr lvl="1"/>
            <a:r>
              <a:rPr lang="sr-Latn-RS" dirty="0"/>
              <a:t>Konkurentna valjanost (kriterijum i test se dešavaju istovremeno)</a:t>
            </a:r>
          </a:p>
          <a:p>
            <a:pPr lvl="1"/>
            <a:r>
              <a:rPr lang="sr-Latn-RS" dirty="0" err="1"/>
              <a:t>Postdiktivna</a:t>
            </a:r>
            <a:r>
              <a:rPr lang="sr-Latn-RS" dirty="0"/>
              <a:t> valjanost (kriterijum se desio pre testa)</a:t>
            </a:r>
          </a:p>
        </p:txBody>
      </p:sp>
    </p:spTree>
    <p:extLst>
      <p:ext uri="{BB962C8B-B14F-4D97-AF65-F5344CB8AC3E}">
        <p14:creationId xmlns:p14="http://schemas.microsoft.com/office/powerpoint/2010/main" val="469150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7AFFF-1E81-E4D0-2F55-DC61E3DFE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06BBC-0175-C77B-624D-9D9ECBF8F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Prognostička</a:t>
            </a:r>
            <a:r>
              <a:rPr lang="sr-Latn-RS" dirty="0"/>
              <a:t> valjanost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E7B4-20D1-6CCA-F5F4-7CF0DFD3E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Jako važno da je kriterijum validan i </a:t>
            </a:r>
            <a:r>
              <a:rPr lang="sr-Latn-RS" dirty="0" err="1"/>
              <a:t>psihometrijski</a:t>
            </a:r>
            <a:r>
              <a:rPr lang="sr-Latn-RS" dirty="0"/>
              <a:t> adekvatan</a:t>
            </a:r>
          </a:p>
          <a:p>
            <a:r>
              <a:rPr lang="sr-Latn-RS" dirty="0"/>
              <a:t>Potencijalni problemi:</a:t>
            </a:r>
          </a:p>
          <a:p>
            <a:r>
              <a:rPr lang="sr-Latn-RS" dirty="0"/>
              <a:t>Niska pouzdanost kriterijuma</a:t>
            </a:r>
          </a:p>
          <a:p>
            <a:pPr lvl="1"/>
            <a:r>
              <a:rPr lang="sr-Latn-RS" dirty="0"/>
              <a:t>Korekcija za </a:t>
            </a:r>
            <a:r>
              <a:rPr lang="sr-Latn-RS" dirty="0" err="1"/>
              <a:t>atenuaciju</a:t>
            </a:r>
            <a:r>
              <a:rPr lang="sr-Latn-RS" dirty="0"/>
              <a:t> </a:t>
            </a:r>
          </a:p>
          <a:p>
            <a:pPr lvl="2"/>
            <a:r>
              <a:rPr lang="sr-Latn-RS" dirty="0" err="1"/>
              <a:t>Atenuacija</a:t>
            </a:r>
            <a:r>
              <a:rPr lang="sr-Latn-RS" dirty="0"/>
              <a:t> = smanjenje (stvarne korelacije / </a:t>
            </a:r>
            <a:r>
              <a:rPr lang="sr-Latn-RS" dirty="0" err="1"/>
              <a:t>prediktivne</a:t>
            </a:r>
            <a:r>
              <a:rPr lang="sr-Latn-RS" dirty="0"/>
              <a:t> moći)</a:t>
            </a:r>
          </a:p>
          <a:p>
            <a:pPr lvl="1"/>
            <a:r>
              <a:rPr lang="sr-Latn-RS" dirty="0"/>
              <a:t>Korišćenje složenog kriterijuma</a:t>
            </a:r>
          </a:p>
          <a:p>
            <a:pPr lvl="2"/>
            <a:r>
              <a:rPr lang="sr-Latn-RS" dirty="0"/>
              <a:t>Veći broj mera daje pouzdaniju procenu</a:t>
            </a:r>
          </a:p>
          <a:p>
            <a:r>
              <a:rPr lang="sr-Latn-RS" dirty="0"/>
              <a:t>Selekcija</a:t>
            </a:r>
          </a:p>
          <a:p>
            <a:pPr lvl="1"/>
            <a:r>
              <a:rPr lang="sr-Latn-RS" dirty="0"/>
              <a:t>Korekcija za restrikciju opsega / smanjenje </a:t>
            </a:r>
            <a:r>
              <a:rPr lang="sr-Latn-RS" dirty="0" err="1"/>
              <a:t>varijabiliteta</a:t>
            </a:r>
            <a:r>
              <a:rPr lang="sr-Latn-RS" dirty="0"/>
              <a:t> </a:t>
            </a:r>
          </a:p>
          <a:p>
            <a:pPr lvl="1"/>
            <a:endParaRPr lang="sr-Latn-R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CE48EAE-5674-C891-62BA-B6E95F16DED4}"/>
              </a:ext>
            </a:extLst>
          </p:cNvPr>
          <p:cNvGrpSpPr/>
          <p:nvPr/>
        </p:nvGrpSpPr>
        <p:grpSpPr>
          <a:xfrm>
            <a:off x="6553200" y="4267200"/>
            <a:ext cx="2209800" cy="1977560"/>
            <a:chOff x="5791200" y="4204165"/>
            <a:chExt cx="2209800" cy="1977560"/>
          </a:xfrm>
        </p:grpSpPr>
        <p:pic>
          <p:nvPicPr>
            <p:cNvPr id="1026" name="Picture 2" descr="which type of correlation is suggested by the scatter plot? - 1">
              <a:extLst>
                <a:ext uri="{FF2B5EF4-FFF2-40B4-BE49-F238E27FC236}">
                  <a16:creationId xmlns:a16="http://schemas.microsoft.com/office/drawing/2014/main" id="{763973CB-3A32-D2C9-9DD0-3F31F6F72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204165"/>
              <a:ext cx="2209800" cy="1977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228E417-EFC4-08CC-972F-C8E44A7FD38F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4204165"/>
              <a:ext cx="0" cy="16649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98B9592-7EAE-34ED-0CD1-BC1E683C3514}"/>
                </a:ext>
              </a:extLst>
            </p:cNvPr>
            <p:cNvSpPr/>
            <p:nvPr/>
          </p:nvSpPr>
          <p:spPr>
            <a:xfrm>
              <a:off x="7391400" y="4648200"/>
              <a:ext cx="609600" cy="5334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</p:spTree>
    <p:extLst>
      <p:ext uri="{BB962C8B-B14F-4D97-AF65-F5344CB8AC3E}">
        <p14:creationId xmlns:p14="http://schemas.microsoft.com/office/powerpoint/2010/main" val="21940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61252-598F-365F-1A1F-156D43793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Korekcija za restrikciju opsega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3C298-D88F-3554-EF3B-DBBD639D66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RS" dirty="0"/>
                  <a:t>Correction </a:t>
                </a:r>
                <a:r>
                  <a:rPr lang="sr-Latn-RS" dirty="0" err="1"/>
                  <a:t>for</a:t>
                </a:r>
                <a:r>
                  <a:rPr lang="sr-Latn-RS" dirty="0"/>
                  <a:t> </a:t>
                </a:r>
                <a:r>
                  <a:rPr lang="sr-Latn-RS" dirty="0" err="1"/>
                  <a:t>range</a:t>
                </a:r>
                <a:r>
                  <a:rPr lang="sr-Latn-RS" dirty="0"/>
                  <a:t> </a:t>
                </a:r>
                <a:r>
                  <a:rPr lang="sr-Latn-RS" dirty="0" err="1"/>
                  <a:t>restriction</a:t>
                </a:r>
                <a:endParaRPr lang="sr-Latn-R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1− </m:t>
                              </m:r>
                              <m:sSubSup>
                                <m:sSubSupPr>
                                  <m:ctrlP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sr-Latn-RS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r-Latn-R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sr-Latn-R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r-Latn-R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sr-Latn-R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r-Latn-R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sr-Latn-RS" dirty="0"/>
              </a:p>
              <a:p>
                <a:r>
                  <a:rPr lang="sr-Latn-RS" dirty="0" err="1"/>
                  <a:t>r</a:t>
                </a:r>
                <a:r>
                  <a:rPr lang="sr-Latn-RS" baseline="-25000" dirty="0" err="1"/>
                  <a:t>u</a:t>
                </a:r>
                <a:r>
                  <a:rPr lang="sr-Latn-RS" dirty="0"/>
                  <a:t> – koeficijent korelacije u </a:t>
                </a:r>
                <a:r>
                  <a:rPr lang="sr-Latn-RS" dirty="0" err="1"/>
                  <a:t>neselekcionisanoj</a:t>
                </a:r>
                <a:r>
                  <a:rPr lang="sr-Latn-RS" dirty="0"/>
                  <a:t> (</a:t>
                </a:r>
                <a:r>
                  <a:rPr lang="sr-Latn-RS" dirty="0" err="1"/>
                  <a:t>unrestricted</a:t>
                </a:r>
                <a:r>
                  <a:rPr lang="sr-Latn-RS" dirty="0"/>
                  <a:t>) grupi</a:t>
                </a:r>
              </a:p>
              <a:p>
                <a:r>
                  <a:rPr lang="sr-Latn-RS" dirty="0" err="1"/>
                  <a:t>r</a:t>
                </a:r>
                <a:r>
                  <a:rPr lang="sr-Latn-RS" baseline="-25000" dirty="0" err="1"/>
                  <a:t>s</a:t>
                </a:r>
                <a:r>
                  <a:rPr lang="sr-Latn-RS" dirty="0"/>
                  <a:t> – koeficijent korelacije u selekcionisanoj grupi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sr-Latn-RS" dirty="0"/>
                  <a:t> - standardna devijacija testa u </a:t>
                </a:r>
                <a:r>
                  <a:rPr lang="sr-Latn-RS" dirty="0" err="1"/>
                  <a:t>neselekcionisanoj</a:t>
                </a:r>
                <a:r>
                  <a:rPr lang="sr-Latn-RS" dirty="0"/>
                  <a:t> grupi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sr-Latn-RS" dirty="0"/>
                  <a:t> - standardna devijacija testa u selekcionisanoj grupi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3C298-D88F-3554-EF3B-DBBD639D66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3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0E5A5-F662-9A1C-599B-FE9569211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857F2-F7C3-E1A2-4154-48893678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Prognostička</a:t>
            </a:r>
            <a:r>
              <a:rPr lang="sr-Latn-RS" dirty="0"/>
              <a:t> valjanost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BA8FA-FE8D-FDCA-7977-97FA19D9B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Kako procenjujemo </a:t>
            </a:r>
            <a:r>
              <a:rPr lang="sr-Latn-RS" dirty="0" err="1"/>
              <a:t>prognostičku</a:t>
            </a:r>
            <a:r>
              <a:rPr lang="sr-Latn-RS" dirty="0"/>
              <a:t> valjanost?</a:t>
            </a:r>
          </a:p>
          <a:p>
            <a:r>
              <a:rPr lang="sr-Latn-RS" dirty="0"/>
              <a:t>Jednostruka regresija</a:t>
            </a:r>
          </a:p>
          <a:p>
            <a:pPr lvl="1"/>
            <a:r>
              <a:rPr lang="sr-Latn-RS" dirty="0"/>
              <a:t>Jedan prediktor – jedan kriterijum</a:t>
            </a:r>
          </a:p>
          <a:p>
            <a:r>
              <a:rPr lang="sr-Latn-RS" dirty="0"/>
              <a:t>Multipla </a:t>
            </a:r>
            <a:r>
              <a:rPr lang="sr-Latn-RS" dirty="0" err="1"/>
              <a:t>regesija</a:t>
            </a:r>
            <a:endParaRPr lang="sr-Latn-RS" dirty="0"/>
          </a:p>
          <a:p>
            <a:pPr lvl="1"/>
            <a:r>
              <a:rPr lang="sr-Latn-RS" dirty="0"/>
              <a:t>Više prediktora – jedan kriterijum</a:t>
            </a:r>
          </a:p>
          <a:p>
            <a:r>
              <a:rPr lang="sr-Latn-RS" dirty="0" err="1"/>
              <a:t>Kanonička</a:t>
            </a:r>
            <a:r>
              <a:rPr lang="sr-Latn-RS" dirty="0"/>
              <a:t> </a:t>
            </a:r>
            <a:r>
              <a:rPr lang="sr-Latn-RS" dirty="0" err="1"/>
              <a:t>korelaciona</a:t>
            </a:r>
            <a:r>
              <a:rPr lang="sr-Latn-RS" dirty="0"/>
              <a:t> analiza</a:t>
            </a:r>
          </a:p>
          <a:p>
            <a:pPr lvl="1"/>
            <a:r>
              <a:rPr lang="sr-Latn-RS" dirty="0"/>
              <a:t>Više prediktora – više kriterijuma</a:t>
            </a:r>
          </a:p>
        </p:txBody>
      </p:sp>
    </p:spTree>
    <p:extLst>
      <p:ext uri="{BB962C8B-B14F-4D97-AF65-F5344CB8AC3E}">
        <p14:creationId xmlns:p14="http://schemas.microsoft.com/office/powerpoint/2010/main" val="3848223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9CA0-CDF4-CF4F-55FF-93475930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Dijagnostička valjanost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04163-F256-B9E3-5236-EE3EFC17E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Osobina testa da predviđa neki kriterijum</a:t>
            </a:r>
          </a:p>
          <a:p>
            <a:r>
              <a:rPr lang="sr-Latn-RS" dirty="0"/>
              <a:t>Kriterijum je kategorički</a:t>
            </a:r>
          </a:p>
          <a:p>
            <a:pPr lvl="1"/>
            <a:r>
              <a:rPr lang="sr-Latn-RS" dirty="0"/>
              <a:t>Npr. da li savesnost predviđa to da li je neko zaposlen ili nezaposlen</a:t>
            </a:r>
          </a:p>
          <a:p>
            <a:pPr lvl="1"/>
            <a:r>
              <a:rPr lang="sr-Latn-RS" dirty="0"/>
              <a:t>Ili da li TOI i test znanja iz psihologije predviđaju da li će neko diplomirati ili ne</a:t>
            </a:r>
          </a:p>
          <a:p>
            <a:pPr lvl="1"/>
            <a:r>
              <a:rPr lang="sr-Latn-RS" dirty="0"/>
              <a:t>Da li test depresivnosti predviđa dijagnozu teške depresivne epizode</a:t>
            </a:r>
          </a:p>
          <a:p>
            <a:r>
              <a:rPr lang="sr-Latn-RS" dirty="0"/>
              <a:t>Načelno, dijagnostička valjanost je specijalni slučaj </a:t>
            </a:r>
            <a:r>
              <a:rPr lang="sr-Latn-RS" dirty="0" err="1"/>
              <a:t>prognostičke</a:t>
            </a:r>
            <a:endParaRPr lang="sr-Latn-RS" dirty="0"/>
          </a:p>
          <a:p>
            <a:r>
              <a:rPr lang="sr-Latn-RS" dirty="0"/>
              <a:t>Dijagnostička valjanost je obično konkurentna (kriterijum i test su istovremeni)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03812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C8BFC-83AB-DEB6-26A3-088C509E5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9B0C3-1D32-E4FE-D481-04360C8E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Dijagnostička valjanost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663F9-6FFA-3B2B-9E0B-CECFA9E21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Dobar dijagnostički test treba da bude:</a:t>
            </a:r>
          </a:p>
          <a:p>
            <a:pPr lvl="1"/>
            <a:r>
              <a:rPr lang="sr-Latn-RS" dirty="0"/>
              <a:t>Osetljiv/senzitivan – da ispravno prepozna one koji imaju određenu osobinu</a:t>
            </a:r>
          </a:p>
          <a:p>
            <a:pPr lvl="1"/>
            <a:r>
              <a:rPr lang="sr-Latn-RS" dirty="0"/>
              <a:t>Selektivan/specifičan – da ispravno prepozna i one koji nemaju datu osobinu</a:t>
            </a:r>
          </a:p>
          <a:p>
            <a:pPr lvl="1"/>
            <a:r>
              <a:rPr lang="sr-Latn-RS" dirty="0"/>
              <a:t>Nije lako naći optimalan balans </a:t>
            </a:r>
          </a:p>
        </p:txBody>
      </p:sp>
    </p:spTree>
    <p:extLst>
      <p:ext uri="{BB962C8B-B14F-4D97-AF65-F5344CB8AC3E}">
        <p14:creationId xmlns:p14="http://schemas.microsoft.com/office/powerpoint/2010/main" val="2611772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3034C-8647-72C0-3CA1-FA2BC36CB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4B86-0672-E27A-AB0F-7D6C72582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Dijagnostička valjanost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E7EDB-87A8-0B83-9E1F-BBA075844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I kod dijagnostičke valjanosti je važno da je kriterijum </a:t>
            </a:r>
            <a:r>
              <a:rPr lang="sr-Latn-RS" dirty="0" err="1"/>
              <a:t>psihometrijski</a:t>
            </a:r>
            <a:r>
              <a:rPr lang="sr-Latn-RS" dirty="0"/>
              <a:t> adekvatan</a:t>
            </a:r>
          </a:p>
          <a:p>
            <a:r>
              <a:rPr lang="sr-Latn-RS" dirty="0"/>
              <a:t>Problemi:</a:t>
            </a:r>
          </a:p>
          <a:p>
            <a:r>
              <a:rPr lang="sr-Latn-RS" dirty="0"/>
              <a:t>Neprikladnost klasifikacionog sistema (neadekvatna taksonomija)</a:t>
            </a:r>
          </a:p>
          <a:p>
            <a:r>
              <a:rPr lang="sr-Latn-RS" dirty="0"/>
              <a:t>Subjektivnost pri klasifikaciji od strane eksperata</a:t>
            </a:r>
          </a:p>
          <a:p>
            <a:r>
              <a:rPr lang="sr-Latn-RS" dirty="0"/>
              <a:t>Veštačka podela kontinuiranog kriterijuma na kategorije</a:t>
            </a:r>
          </a:p>
          <a:p>
            <a:pPr lvl="1"/>
            <a:r>
              <a:rPr lang="sr-Latn-RS" dirty="0"/>
              <a:t>po medijani – srednje vrednosti neće biti dobro klasifikovane</a:t>
            </a:r>
          </a:p>
          <a:p>
            <a:pPr lvl="1"/>
            <a:r>
              <a:rPr lang="sr-Latn-RS" dirty="0"/>
              <a:t>Izbacivanje srednjeg dela distribucije – nerealistično dobra klasifikacija</a:t>
            </a:r>
          </a:p>
          <a:p>
            <a:pPr marL="0" indent="0">
              <a:buNone/>
            </a:pPr>
            <a:r>
              <a:rPr lang="sr-Latn-R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368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9834-1509-4E22-85BB-9634C1DE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Šta (ni)je psihološki test?</a:t>
            </a:r>
          </a:p>
        </p:txBody>
      </p:sp>
      <p:pic>
        <p:nvPicPr>
          <p:cNvPr id="14339" name="Content Placeholder 4">
            <a:extLst>
              <a:ext uri="{FF2B5EF4-FFF2-40B4-BE49-F238E27FC236}">
                <a16:creationId xmlns:a16="http://schemas.microsoft.com/office/drawing/2014/main" id="{38DE47A2-9DFC-4C8E-BEB3-9F5931BEB4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325" y="2282825"/>
            <a:ext cx="7543800" cy="343217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5AE48A-9FD8-49A5-8D1D-B4859841A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5000"/>
            <a:ext cx="4916800" cy="4038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FE7025-FEF4-4C4A-974E-C0229CF62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225" y="1736725"/>
            <a:ext cx="4806078" cy="4295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D48743D-7440-CB9F-D3ED-628A025CE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5D3E-49C9-A157-8818-F5D2EDC1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Dijagnostička valjanost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E43D9-48F8-7524-255E-64EB82EB7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Kako procenjujemo dijagnostičku valjanost?</a:t>
            </a:r>
          </a:p>
          <a:p>
            <a:r>
              <a:rPr lang="sr-Latn-RS" dirty="0"/>
              <a:t>T-test</a:t>
            </a:r>
          </a:p>
          <a:p>
            <a:pPr lvl="1"/>
            <a:r>
              <a:rPr lang="sr-Latn-RS" dirty="0"/>
              <a:t>Kriterijum ima dve kategorije</a:t>
            </a:r>
          </a:p>
          <a:p>
            <a:r>
              <a:rPr lang="sr-Latn-RS" dirty="0"/>
              <a:t>(M)ANOVA</a:t>
            </a:r>
          </a:p>
          <a:p>
            <a:pPr lvl="1"/>
            <a:r>
              <a:rPr lang="sr-Latn-RS" dirty="0"/>
              <a:t>Kriterijum ima više kategorija</a:t>
            </a:r>
          </a:p>
          <a:p>
            <a:r>
              <a:rPr lang="sr-Latn-RS" dirty="0" err="1"/>
              <a:t>Point-biserijska</a:t>
            </a:r>
            <a:r>
              <a:rPr lang="sr-Latn-RS" dirty="0"/>
              <a:t> korelacija</a:t>
            </a:r>
          </a:p>
          <a:p>
            <a:pPr lvl="1"/>
            <a:r>
              <a:rPr lang="sr-Latn-RS" dirty="0"/>
              <a:t>Kriterijum ima dve kategorije</a:t>
            </a:r>
          </a:p>
          <a:p>
            <a:r>
              <a:rPr lang="sr-Latn-RS" dirty="0"/>
              <a:t>Eta koeficijent</a:t>
            </a:r>
          </a:p>
          <a:p>
            <a:pPr lvl="1"/>
            <a:r>
              <a:rPr lang="sr-Latn-RS" dirty="0"/>
              <a:t>Kriterijum ima više kategorija</a:t>
            </a:r>
          </a:p>
          <a:p>
            <a:r>
              <a:rPr lang="sr-Latn-RS" dirty="0" err="1"/>
              <a:t>Kanonička</a:t>
            </a:r>
            <a:r>
              <a:rPr lang="sr-Latn-RS" dirty="0"/>
              <a:t> diskriminaciona analiza</a:t>
            </a:r>
          </a:p>
          <a:p>
            <a:pPr lvl="1"/>
            <a:r>
              <a:rPr lang="sr-Latn-RS" dirty="0"/>
              <a:t>Kriterijum ima dve kategorije</a:t>
            </a:r>
          </a:p>
          <a:p>
            <a:pPr lvl="1"/>
            <a:r>
              <a:rPr lang="sr-Latn-RS" dirty="0"/>
              <a:t>Kriterijum ima više kategorija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14F24A1B-413B-7FED-05C0-E4E180E2B06F}"/>
              </a:ext>
            </a:extLst>
          </p:cNvPr>
          <p:cNvSpPr/>
          <p:nvPr/>
        </p:nvSpPr>
        <p:spPr>
          <a:xfrm>
            <a:off x="4114800" y="2209800"/>
            <a:ext cx="457200" cy="109304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431ABB1-F70C-7690-454C-950674C6EDFE}"/>
              </a:ext>
            </a:extLst>
          </p:cNvPr>
          <p:cNvSpPr/>
          <p:nvPr/>
        </p:nvSpPr>
        <p:spPr>
          <a:xfrm>
            <a:off x="4114800" y="3537373"/>
            <a:ext cx="457200" cy="93133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7A9EDCA-8368-FCC3-8366-D1117D9D91A6}"/>
              </a:ext>
            </a:extLst>
          </p:cNvPr>
          <p:cNvSpPr/>
          <p:nvPr/>
        </p:nvSpPr>
        <p:spPr>
          <a:xfrm>
            <a:off x="4191000" y="4703233"/>
            <a:ext cx="457200" cy="93133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EBC1F5-8E8C-A14A-4BB3-B24F6063E320}"/>
              </a:ext>
            </a:extLst>
          </p:cNvPr>
          <p:cNvSpPr txBox="1"/>
          <p:nvPr/>
        </p:nvSpPr>
        <p:spPr>
          <a:xfrm>
            <a:off x="4800600" y="2473312"/>
            <a:ext cx="3307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Utvrđujemo razlike između grupa</a:t>
            </a:r>
          </a:p>
          <a:p>
            <a:r>
              <a:rPr lang="sr-Latn-RS" dirty="0"/>
              <a:t>Kriterijum „predviđa“ test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CB33C-4130-1E6D-BBB4-47BC3C98B93A}"/>
              </a:ext>
            </a:extLst>
          </p:cNvPr>
          <p:cNvSpPr txBox="1"/>
          <p:nvPr/>
        </p:nvSpPr>
        <p:spPr>
          <a:xfrm>
            <a:off x="4800600" y="3818374"/>
            <a:ext cx="355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Mera povezanosti testa i kriterijuma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2C24D-E415-11A1-8587-17105BCFCEF4}"/>
              </a:ext>
            </a:extLst>
          </p:cNvPr>
          <p:cNvSpPr txBox="1"/>
          <p:nvPr/>
        </p:nvSpPr>
        <p:spPr>
          <a:xfrm>
            <a:off x="4833026" y="4984234"/>
            <a:ext cx="2413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Test predviđa kriterijum</a:t>
            </a:r>
          </a:p>
        </p:txBody>
      </p:sp>
    </p:spTree>
    <p:extLst>
      <p:ext uri="{BB962C8B-B14F-4D97-AF65-F5344CB8AC3E}">
        <p14:creationId xmlns:p14="http://schemas.microsoft.com/office/powerpoint/2010/main" val="359397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6A9E9-58CC-DF3D-F9D2-A7E4363C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Konstrukt valjanost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C89AE-EF7D-2028-4B7F-334739633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Valjanost </a:t>
            </a:r>
            <a:r>
              <a:rPr lang="sr-Latn-RS" dirty="0" err="1"/>
              <a:t>konstrukta</a:t>
            </a:r>
            <a:endParaRPr lang="sr-Latn-RS" dirty="0"/>
          </a:p>
          <a:p>
            <a:r>
              <a:rPr lang="sr-Latn-RS" dirty="0"/>
              <a:t>Valjanost u najužem smislu reči – koji konstrukt meri naš test</a:t>
            </a:r>
          </a:p>
          <a:p>
            <a:r>
              <a:rPr lang="sr-Latn-RS" dirty="0"/>
              <a:t>I da li možemo da pokažemo da taj konstrukt zaista postoji kao zaseban</a:t>
            </a:r>
          </a:p>
          <a:p>
            <a:r>
              <a:rPr lang="sr-Latn-RS" dirty="0" err="1"/>
              <a:t>Momirović</a:t>
            </a:r>
            <a:r>
              <a:rPr lang="sr-Latn-RS" dirty="0"/>
              <a:t> – kriterijumi za </a:t>
            </a:r>
            <a:r>
              <a:rPr lang="sr-Latn-RS" dirty="0" err="1"/>
              <a:t>ekzistenciju</a:t>
            </a:r>
            <a:r>
              <a:rPr lang="sr-Latn-RS" dirty="0"/>
              <a:t> psiholoških konstrukata</a:t>
            </a:r>
          </a:p>
          <a:p>
            <a:pPr lvl="1"/>
            <a:r>
              <a:rPr lang="sr-Latn-RS" dirty="0"/>
              <a:t>Konvergencija indikatora</a:t>
            </a:r>
          </a:p>
          <a:p>
            <a:pPr lvl="1"/>
            <a:r>
              <a:rPr lang="sr-Latn-RS" dirty="0"/>
              <a:t>Konvergencija modaliteta</a:t>
            </a:r>
          </a:p>
          <a:p>
            <a:pPr lvl="1"/>
            <a:r>
              <a:rPr lang="sr-Latn-RS" dirty="0" err="1"/>
              <a:t>Diskriminativnost</a:t>
            </a:r>
            <a:endParaRPr lang="sr-Latn-RS" dirty="0"/>
          </a:p>
          <a:p>
            <a:pPr lvl="1"/>
            <a:r>
              <a:rPr lang="sr-Latn-RS" dirty="0" err="1"/>
              <a:t>Taksonomska</a:t>
            </a:r>
            <a:r>
              <a:rPr lang="sr-Latn-RS" dirty="0"/>
              <a:t> </a:t>
            </a:r>
            <a:r>
              <a:rPr lang="sr-Latn-RS" dirty="0" err="1"/>
              <a:t>diskriminativnost</a:t>
            </a:r>
            <a:endParaRPr lang="sr-Latn-RS" dirty="0"/>
          </a:p>
          <a:p>
            <a:pPr lvl="1"/>
            <a:r>
              <a:rPr lang="sr-Latn-RS" dirty="0" err="1"/>
              <a:t>Ireducibilnost</a:t>
            </a:r>
            <a:endParaRPr lang="sr-Latn-RS" dirty="0"/>
          </a:p>
          <a:p>
            <a:pPr lvl="1"/>
            <a:r>
              <a:rPr lang="sr-Latn-RS" dirty="0"/>
              <a:t>Egzistencija fizioloških ekvivalenata</a:t>
            </a:r>
          </a:p>
          <a:p>
            <a:pPr lvl="1"/>
            <a:r>
              <a:rPr lang="sr-Latn-RS" dirty="0"/>
              <a:t>Relevantnost </a:t>
            </a:r>
          </a:p>
        </p:txBody>
      </p:sp>
    </p:spTree>
    <p:extLst>
      <p:ext uri="{BB962C8B-B14F-4D97-AF65-F5344CB8AC3E}">
        <p14:creationId xmlns:p14="http://schemas.microsoft.com/office/powerpoint/2010/main" val="3600019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6D9A9-E5A6-0BF7-57CD-F92D2745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Konstrukt valjanost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96F4A-56B8-8DB7-13D9-FE96CDF46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Tri osnovna vida konstrukt valjanosti</a:t>
            </a:r>
          </a:p>
          <a:p>
            <a:pPr lvl="1"/>
            <a:r>
              <a:rPr lang="sr-Latn-RS" dirty="0"/>
              <a:t>Faktorska valjanost / strukturna valjanost</a:t>
            </a:r>
          </a:p>
          <a:p>
            <a:pPr lvl="1"/>
            <a:r>
              <a:rPr lang="sr-Latn-RS" dirty="0"/>
              <a:t>Konvergentna i diskriminativna valjanost</a:t>
            </a:r>
          </a:p>
          <a:p>
            <a:pPr lvl="1"/>
            <a:r>
              <a:rPr lang="sr-Latn-RS" dirty="0" err="1"/>
              <a:t>Taksonomska</a:t>
            </a:r>
            <a:r>
              <a:rPr lang="sr-Latn-RS" dirty="0"/>
              <a:t> valjanost</a:t>
            </a:r>
          </a:p>
        </p:txBody>
      </p:sp>
    </p:spTree>
    <p:extLst>
      <p:ext uri="{BB962C8B-B14F-4D97-AF65-F5344CB8AC3E}">
        <p14:creationId xmlns:p14="http://schemas.microsoft.com/office/powerpoint/2010/main" val="1159163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E6BB-E38F-5034-50F9-95A7D0768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Faktorska valjanost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ADF8E-72C1-FE8D-570D-FE736EBCC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Da li rezultati podržavaju ideju o teorijski pretpostavljenom međusobnom odnosu indikatora/dimenzija </a:t>
            </a:r>
            <a:r>
              <a:rPr lang="sr-Latn-RS" dirty="0" err="1"/>
              <a:t>konstrukta</a:t>
            </a:r>
            <a:endParaRPr lang="sr-Latn-RS" dirty="0"/>
          </a:p>
          <a:p>
            <a:r>
              <a:rPr lang="sr-Latn-RS" dirty="0"/>
              <a:t>Npr. ako znamo da HEXACO </a:t>
            </a:r>
            <a:r>
              <a:rPr lang="sr-Latn-RS" dirty="0" err="1"/>
              <a:t>ekstraverzija</a:t>
            </a:r>
            <a:r>
              <a:rPr lang="sr-Latn-RS" dirty="0"/>
              <a:t> ima četiri </a:t>
            </a:r>
            <a:r>
              <a:rPr lang="sr-Latn-RS" dirty="0" err="1"/>
              <a:t>faceta</a:t>
            </a:r>
            <a:r>
              <a:rPr lang="sr-Latn-RS" dirty="0"/>
              <a:t> – da li će stavke sa istih </a:t>
            </a:r>
            <a:r>
              <a:rPr lang="sr-Latn-RS" dirty="0" err="1"/>
              <a:t>subskala</a:t>
            </a:r>
            <a:r>
              <a:rPr lang="sr-Latn-RS" dirty="0"/>
              <a:t> zaista biti međusobno sličnije i činiti odvojene faktore i da li će ti faktori dalje činiti jedan faktor višeg reda</a:t>
            </a:r>
          </a:p>
        </p:txBody>
      </p:sp>
    </p:spTree>
    <p:extLst>
      <p:ext uri="{BB962C8B-B14F-4D97-AF65-F5344CB8AC3E}">
        <p14:creationId xmlns:p14="http://schemas.microsoft.com/office/powerpoint/2010/main" val="3071071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E5C98-D59D-AA3E-D9CD-BD9E3CE37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EFA09-6EF6-74CC-2D94-4DC04087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Faktorska valjanost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19A29-7AF1-F59F-6E47-0EBC0495C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Metode provere:</a:t>
            </a:r>
          </a:p>
          <a:p>
            <a:r>
              <a:rPr lang="sr-Latn-RS" dirty="0" err="1"/>
              <a:t>Eksploratorna</a:t>
            </a:r>
            <a:r>
              <a:rPr lang="sr-Latn-RS" dirty="0"/>
              <a:t>/</a:t>
            </a:r>
            <a:r>
              <a:rPr lang="sr-Latn-RS" dirty="0" err="1"/>
              <a:t>eksplorativna</a:t>
            </a:r>
            <a:r>
              <a:rPr lang="sr-Latn-RS" dirty="0"/>
              <a:t> faktorska analiza – imamo očekivanja, ali puštamo podatke da odrede broj i strukturu faktora</a:t>
            </a:r>
          </a:p>
          <a:p>
            <a:pPr lvl="1"/>
            <a:r>
              <a:rPr lang="sr-Latn-RS" dirty="0"/>
              <a:t>Na PSME2 radimo samo EFA</a:t>
            </a:r>
          </a:p>
          <a:p>
            <a:r>
              <a:rPr lang="sr-Latn-RS" dirty="0" err="1"/>
              <a:t>Konfirmatorna</a:t>
            </a:r>
            <a:r>
              <a:rPr lang="sr-Latn-RS" dirty="0"/>
              <a:t> faktorska analiza -  imamo očekivanja i proveravamo koliko model odgovara (</a:t>
            </a:r>
            <a:r>
              <a:rPr lang="sr-Latn-RS" dirty="0" err="1"/>
              <a:t>fituje</a:t>
            </a:r>
            <a:r>
              <a:rPr lang="sr-Latn-RS" dirty="0"/>
              <a:t>) podacima</a:t>
            </a:r>
          </a:p>
          <a:p>
            <a:pPr lvl="1"/>
            <a:r>
              <a:rPr lang="sr-Latn-RS" dirty="0"/>
              <a:t>Ovo radimo na MSUP</a:t>
            </a:r>
          </a:p>
        </p:txBody>
      </p:sp>
    </p:spTree>
    <p:extLst>
      <p:ext uri="{BB962C8B-B14F-4D97-AF65-F5344CB8AC3E}">
        <p14:creationId xmlns:p14="http://schemas.microsoft.com/office/powerpoint/2010/main" val="2194324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832A-9EE2-DF8F-F34E-D932D0E4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Konvergentna i diskriminativna valjanost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05861-2AEA-C262-7D3B-B6ED774B9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Često se koristi konvergentna i divergentna</a:t>
            </a:r>
          </a:p>
          <a:p>
            <a:pPr lvl="1"/>
            <a:r>
              <a:rPr lang="sr-Latn-RS" dirty="0"/>
              <a:t>Ali je preciznije konvergentna i diskriminativna</a:t>
            </a:r>
          </a:p>
          <a:p>
            <a:r>
              <a:rPr lang="sr-Latn-RS" dirty="0"/>
              <a:t>Konvergentna valjanost = test treba da konvergira ka sličnim </a:t>
            </a:r>
            <a:r>
              <a:rPr lang="sr-Latn-RS" dirty="0" err="1"/>
              <a:t>konstruktima</a:t>
            </a:r>
            <a:r>
              <a:rPr lang="sr-Latn-RS" dirty="0"/>
              <a:t>, odnosno da sa njima umereno do visoko korelira</a:t>
            </a:r>
          </a:p>
          <a:p>
            <a:r>
              <a:rPr lang="sr-Latn-RS" dirty="0"/>
              <a:t>Diskriminativna valjanost = test treba da bude različit (</a:t>
            </a:r>
            <a:r>
              <a:rPr lang="sr-Latn-RS" dirty="0" err="1"/>
              <a:t>diskriminativan</a:t>
            </a:r>
            <a:r>
              <a:rPr lang="sr-Latn-RS" dirty="0"/>
              <a:t>) od različitih konstrukata, odnosno da sa njima nimalo do malo korelira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7463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43838-6248-8FA3-D159-7051A6011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lti trait multi method matrix — mtmm • formr">
            <a:extLst>
              <a:ext uri="{FF2B5EF4-FFF2-40B4-BE49-F238E27FC236}">
                <a16:creationId xmlns:a16="http://schemas.microsoft.com/office/drawing/2014/main" id="{9455399A-22E0-82E4-CED0-7860D22E1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15357"/>
            <a:ext cx="5638800" cy="348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0FC383-1FA8-5949-3487-CC617E4B0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Konvergentna i diskriminativna valjanost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E0D19-DD01-A737-0343-34C15AD72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2987041" cy="4023360"/>
          </a:xfrm>
        </p:spPr>
        <p:txBody>
          <a:bodyPr/>
          <a:lstStyle/>
          <a:p>
            <a:r>
              <a:rPr lang="sr-Latn-RS" dirty="0"/>
              <a:t>Metode provere:</a:t>
            </a:r>
          </a:p>
          <a:p>
            <a:r>
              <a:rPr lang="sr-Latn-RS" dirty="0"/>
              <a:t>Inspekcija matrice korelacija</a:t>
            </a:r>
          </a:p>
          <a:p>
            <a:r>
              <a:rPr lang="sr-Latn-RS" dirty="0"/>
              <a:t>Multi-</a:t>
            </a:r>
            <a:r>
              <a:rPr lang="sr-Latn-RS" dirty="0" err="1"/>
              <a:t>trait</a:t>
            </a:r>
            <a:r>
              <a:rPr lang="sr-Latn-RS" dirty="0"/>
              <a:t>-multi-</a:t>
            </a:r>
            <a:r>
              <a:rPr lang="sr-Latn-RS" dirty="0" err="1"/>
              <a:t>method</a:t>
            </a:r>
            <a:r>
              <a:rPr lang="sr-Latn-RS" dirty="0"/>
              <a:t> (MTMM) matrica korelacija</a:t>
            </a:r>
          </a:p>
        </p:txBody>
      </p:sp>
    </p:spTree>
    <p:extLst>
      <p:ext uri="{BB962C8B-B14F-4D97-AF65-F5344CB8AC3E}">
        <p14:creationId xmlns:p14="http://schemas.microsoft.com/office/powerpoint/2010/main" val="302357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AD7E-694B-D582-1AA1-2F0F152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Taksonomska</a:t>
            </a:r>
            <a:r>
              <a:rPr lang="sr-Latn-RS" dirty="0"/>
              <a:t> valjanost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9BEE2-8D3A-3E14-36C7-2F263BA69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Da li se na osnovu rezultata na testu izdvajaju neke prirodne grupe</a:t>
            </a:r>
          </a:p>
          <a:p>
            <a:r>
              <a:rPr lang="sr-Latn-RS" dirty="0"/>
              <a:t>Grupe treba da budu i teorijski očekivane</a:t>
            </a:r>
          </a:p>
          <a:p>
            <a:endParaRPr lang="sr-Latn-RS" dirty="0"/>
          </a:p>
          <a:p>
            <a:r>
              <a:rPr lang="sr-Latn-RS" dirty="0"/>
              <a:t>Metode provere:</a:t>
            </a:r>
          </a:p>
          <a:p>
            <a:r>
              <a:rPr lang="sr-Latn-RS" dirty="0"/>
              <a:t>Analiza grupisanja / klaster analiza</a:t>
            </a:r>
          </a:p>
        </p:txBody>
      </p:sp>
    </p:spTree>
    <p:extLst>
      <p:ext uri="{BB962C8B-B14F-4D97-AF65-F5344CB8AC3E}">
        <p14:creationId xmlns:p14="http://schemas.microsoft.com/office/powerpoint/2010/main" val="1102538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3D298-1B1B-4258-35DC-AEF4DAA35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Valjanost – zaključak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3A9A4-99C2-6006-2386-16F17C3EC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Procena valjanosti se uvek zasniva na nekim statističkim postupcima</a:t>
            </a:r>
          </a:p>
          <a:p>
            <a:pPr lvl="1"/>
            <a:r>
              <a:rPr lang="sr-Latn-RS" dirty="0"/>
              <a:t>U zavisnosti od vrste valjanosti – koristimo različite postupke</a:t>
            </a:r>
          </a:p>
          <a:p>
            <a:r>
              <a:rPr lang="sr-Latn-RS" dirty="0"/>
              <a:t>Valjanost se uvek procenjuje za „nešto“ – za neke ispitanike, neke situacije…</a:t>
            </a:r>
          </a:p>
          <a:p>
            <a:r>
              <a:rPr lang="sr-Latn-RS" dirty="0"/>
              <a:t>Valjanost može biti više teorijski ili više praktično postavljena (valjanost </a:t>
            </a:r>
            <a:r>
              <a:rPr lang="sr-Latn-RS" dirty="0" err="1"/>
              <a:t>konstrukta</a:t>
            </a:r>
            <a:r>
              <a:rPr lang="sr-Latn-RS" dirty="0"/>
              <a:t> </a:t>
            </a:r>
            <a:r>
              <a:rPr lang="sr-Latn-RS" dirty="0" err="1"/>
              <a:t>vs</a:t>
            </a:r>
            <a:r>
              <a:rPr lang="sr-Latn-RS" dirty="0"/>
              <a:t>. </a:t>
            </a:r>
            <a:r>
              <a:rPr lang="sr-Latn-RS" dirty="0" err="1"/>
              <a:t>prognostička</a:t>
            </a:r>
            <a:r>
              <a:rPr lang="sr-Latn-RS" dirty="0"/>
              <a:t> valjanost)</a:t>
            </a:r>
          </a:p>
        </p:txBody>
      </p:sp>
    </p:spTree>
    <p:extLst>
      <p:ext uri="{BB962C8B-B14F-4D97-AF65-F5344CB8AC3E}">
        <p14:creationId xmlns:p14="http://schemas.microsoft.com/office/powerpoint/2010/main" val="4088818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1E475-EAFF-8C3F-F6F1-EF8A0DE4C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2F2D7-F75E-C144-4806-067D000398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Linearna regresija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8487E-82EA-6B2B-5FDF-21ADDB309B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Predviđanje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2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Metrijske karakteristike testa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Diskriminativnost</a:t>
            </a:r>
          </a:p>
          <a:p>
            <a:r>
              <a:rPr lang="sr-Latn-RS" dirty="0"/>
              <a:t>Objektivnost</a:t>
            </a:r>
          </a:p>
          <a:p>
            <a:r>
              <a:rPr lang="sr-Latn-RS" dirty="0"/>
              <a:t>Pouzdanost</a:t>
            </a:r>
          </a:p>
          <a:p>
            <a:r>
              <a:rPr lang="sr-Latn-RS" dirty="0"/>
              <a:t>Reprezentativnost</a:t>
            </a:r>
          </a:p>
          <a:p>
            <a:r>
              <a:rPr lang="sr-Latn-RS" dirty="0"/>
              <a:t>Homogenost</a:t>
            </a:r>
          </a:p>
          <a:p>
            <a:r>
              <a:rPr lang="sr-Latn-RS" dirty="0"/>
              <a:t>Valjanost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5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8363E-B7B9-6E90-84D3-D50FF27C8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530298-7387-79DC-E0BB-0A2C057C14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EA7B37F-D76D-35CD-6923-6047DE20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Vrste valjanosti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A2AA640-C151-97DC-6C58-0B7898382AFD}"/>
              </a:ext>
            </a:extLst>
          </p:cNvPr>
          <p:cNvSpPr/>
          <p:nvPr/>
        </p:nvSpPr>
        <p:spPr>
          <a:xfrm>
            <a:off x="3581400" y="3505200"/>
            <a:ext cx="42672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6042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/>
              <a:t>Linearna regresija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325" y="1846263"/>
            <a:ext cx="5057234" cy="4022725"/>
          </a:xfrm>
        </p:spPr>
        <p:txBody>
          <a:bodyPr/>
          <a:lstStyle/>
          <a:p>
            <a:r>
              <a:rPr lang="sr-Latn-RS" dirty="0"/>
              <a:t>Šta je cilj linearne regresije?</a:t>
            </a:r>
          </a:p>
          <a:p>
            <a:r>
              <a:rPr lang="sr-Latn-RS" dirty="0"/>
              <a:t>Predviđamo jedan kriterijum na osnovu</a:t>
            </a:r>
          </a:p>
          <a:p>
            <a:pPr lvl="1"/>
            <a:r>
              <a:rPr lang="sr-Latn-RS" dirty="0"/>
              <a:t>Jednog prediktora (jednostruka regresija) ili</a:t>
            </a:r>
          </a:p>
          <a:p>
            <a:pPr lvl="1"/>
            <a:r>
              <a:rPr lang="sr-Latn-RS" dirty="0"/>
              <a:t>Više prediktora (multipla regresija)</a:t>
            </a:r>
          </a:p>
          <a:p>
            <a:endParaRPr lang="sr-Latn-RS" dirty="0"/>
          </a:p>
          <a:p>
            <a:r>
              <a:rPr lang="sr-Latn-RS" dirty="0"/>
              <a:t>Kakve varijable treba da budu prediktori i kriterijum?</a:t>
            </a:r>
          </a:p>
          <a:p>
            <a:pPr lvl="1"/>
            <a:r>
              <a:rPr lang="sr-Latn-RS" dirty="0"/>
              <a:t>Kontinuirane, </a:t>
            </a:r>
            <a:r>
              <a:rPr lang="sr-Latn-RS" dirty="0" err="1"/>
              <a:t>intervalne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BBD6A8B-A9A3-DE11-78C5-D2DEA3D2B6E8}"/>
              </a:ext>
            </a:extLst>
          </p:cNvPr>
          <p:cNvSpPr/>
          <p:nvPr/>
        </p:nvSpPr>
        <p:spPr>
          <a:xfrm>
            <a:off x="5661845" y="239485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9B4E58-0683-04B6-8A11-8A37E02E653B}"/>
              </a:ext>
            </a:extLst>
          </p:cNvPr>
          <p:cNvSpPr/>
          <p:nvPr/>
        </p:nvSpPr>
        <p:spPr>
          <a:xfrm>
            <a:off x="5650959" y="2971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DFD635-1677-1150-6D1D-26B325BEDFCE}"/>
              </a:ext>
            </a:extLst>
          </p:cNvPr>
          <p:cNvSpPr/>
          <p:nvPr/>
        </p:nvSpPr>
        <p:spPr>
          <a:xfrm>
            <a:off x="5661845" y="353785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376D92-7400-487D-46D4-0D4F159EF553}"/>
              </a:ext>
            </a:extLst>
          </p:cNvPr>
          <p:cNvSpPr/>
          <p:nvPr/>
        </p:nvSpPr>
        <p:spPr>
          <a:xfrm>
            <a:off x="5661845" y="407125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85A4E2-9C73-C26A-6591-B01221D394E4}"/>
              </a:ext>
            </a:extLst>
          </p:cNvPr>
          <p:cNvSpPr/>
          <p:nvPr/>
        </p:nvSpPr>
        <p:spPr>
          <a:xfrm>
            <a:off x="7447102" y="3200400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4176D00-EB1B-8EF3-5F0A-B150B808B443}"/>
              </a:ext>
            </a:extLst>
          </p:cNvPr>
          <p:cNvCxnSpPr>
            <a:stCxn id="2" idx="6"/>
          </p:cNvCxnSpPr>
          <p:nvPr/>
        </p:nvCxnSpPr>
        <p:spPr>
          <a:xfrm>
            <a:off x="6119045" y="2623457"/>
            <a:ext cx="1099457" cy="576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ECB380-F826-7C0B-79AD-DE66072D4258}"/>
              </a:ext>
            </a:extLst>
          </p:cNvPr>
          <p:cNvCxnSpPr>
            <a:stCxn id="3" idx="6"/>
          </p:cNvCxnSpPr>
          <p:nvPr/>
        </p:nvCxnSpPr>
        <p:spPr>
          <a:xfrm>
            <a:off x="6108159" y="3200400"/>
            <a:ext cx="1110343" cy="108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BDCB3E-6D48-1385-7633-9B5F0C6B4C87}"/>
              </a:ext>
            </a:extLst>
          </p:cNvPr>
          <p:cNvCxnSpPr>
            <a:stCxn id="6" idx="6"/>
          </p:cNvCxnSpPr>
          <p:nvPr/>
        </p:nvCxnSpPr>
        <p:spPr>
          <a:xfrm flipV="1">
            <a:off x="6119045" y="3537857"/>
            <a:ext cx="1099457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D5486B-2CD4-034E-97D2-45CFE774C114}"/>
              </a:ext>
            </a:extLst>
          </p:cNvPr>
          <p:cNvCxnSpPr>
            <a:stCxn id="7" idx="6"/>
          </p:cNvCxnSpPr>
          <p:nvPr/>
        </p:nvCxnSpPr>
        <p:spPr>
          <a:xfrm flipV="1">
            <a:off x="6119045" y="3766457"/>
            <a:ext cx="1175657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AD004DE-4682-7C3D-AAFA-4A64041483CE}"/>
              </a:ext>
            </a:extLst>
          </p:cNvPr>
          <p:cNvSpPr txBox="1"/>
          <p:nvPr/>
        </p:nvSpPr>
        <p:spPr>
          <a:xfrm>
            <a:off x="5334000" y="4461370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prediktori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788956-B14D-A0D5-73E6-3318C602082C}"/>
              </a:ext>
            </a:extLst>
          </p:cNvPr>
          <p:cNvSpPr txBox="1"/>
          <p:nvPr/>
        </p:nvSpPr>
        <p:spPr>
          <a:xfrm>
            <a:off x="7122954" y="4029335"/>
            <a:ext cx="110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kriterijum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animBg="1"/>
      <p:bldP spid="3" grpId="0" animBg="1"/>
      <p:bldP spid="6" grpId="0" animBg="1"/>
      <p:bldP spid="7" grpId="0" animBg="1"/>
      <p:bldP spid="8" grpId="0" animBg="1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/>
              <a:t>Jednostruka regresija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RS" dirty="0"/>
              <a:t>Krenućemo od situacije sa jednim prediktorom radi lakšeg razumevanja</a:t>
            </a:r>
          </a:p>
          <a:p>
            <a:r>
              <a:rPr lang="sr-Latn-RS" dirty="0"/>
              <a:t>Svaki ispitanik ima rezultat na prediktoru i na kriterijumu i predstavlja jednu tačku u koordinatnom prostoru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03171"/>
            <a:ext cx="423672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/>
              <a:t>Jednostruka regresija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RS" dirty="0"/>
              <a:t>Linearna regresija – pokušavamo da kroz podatke provučemo pravu liniju koja najbolje odgovara podacima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3320142"/>
            <a:ext cx="4563291" cy="28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819400" y="3581400"/>
            <a:ext cx="3124200" cy="1981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6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 r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25641"/>
            <a:ext cx="4481512" cy="27227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/>
              <a:t>Jednostruka regresija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RS" dirty="0"/>
              <a:t>Šta odgovara najbolje?</a:t>
            </a:r>
          </a:p>
          <a:p>
            <a:pPr lvl="1"/>
            <a:r>
              <a:rPr lang="sr-Latn-RS" dirty="0"/>
              <a:t>Ono što najmanje odstupa</a:t>
            </a:r>
          </a:p>
          <a:p>
            <a:r>
              <a:rPr lang="sr-Latn-RS" dirty="0"/>
              <a:t>Uobičajena mera odstupanja je kvadrat razlikovanja </a:t>
            </a:r>
            <a:r>
              <a:rPr lang="sr-Latn-RS" dirty="0" err="1"/>
              <a:t>predviđenog</a:t>
            </a:r>
            <a:r>
              <a:rPr lang="sr-Latn-RS" dirty="0"/>
              <a:t> skora ispitanika (projekcija na </a:t>
            </a:r>
            <a:r>
              <a:rPr lang="sr-Latn-RS" dirty="0" err="1"/>
              <a:t>regresionu</a:t>
            </a:r>
            <a:r>
              <a:rPr lang="sr-Latn-RS" dirty="0"/>
              <a:t> liniju) od njegovog empirijski dobijenog skora (tačka na izvornom </a:t>
            </a:r>
            <a:r>
              <a:rPr lang="sr-Latn-RS" dirty="0" err="1"/>
              <a:t>skater</a:t>
            </a:r>
            <a:r>
              <a:rPr lang="sr-Latn-RS" dirty="0"/>
              <a:t> dijagramu)</a:t>
            </a:r>
          </a:p>
          <a:p>
            <a:r>
              <a:rPr lang="sr-Latn-RS" sz="1800" dirty="0"/>
              <a:t>(</a:t>
            </a:r>
            <a:r>
              <a:rPr lang="sr-Latn-RS" sz="1800" dirty="0" err="1"/>
              <a:t>kvadriramo</a:t>
            </a:r>
            <a:r>
              <a:rPr lang="sr-Latn-RS" sz="1800" dirty="0"/>
              <a:t> da se odstupanja </a:t>
            </a:r>
          </a:p>
          <a:p>
            <a:r>
              <a:rPr lang="sr-Latn-RS" sz="1800" dirty="0"/>
              <a:t>ne bi međusobno poništila)</a:t>
            </a:r>
          </a:p>
          <a:p>
            <a:pPr marL="0" indent="0">
              <a:buNone/>
            </a:pPr>
            <a:endParaRPr lang="sr-Cyrl-R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399099" y="4887021"/>
            <a:ext cx="152400" cy="40210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89499" y="5300014"/>
            <a:ext cx="100181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sr-Latn-RS" sz="1200" dirty="0">
                <a:solidFill>
                  <a:srgbClr val="0070C0"/>
                </a:solidFill>
              </a:rPr>
              <a:t>Dobijeni skor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641719" y="4603328"/>
            <a:ext cx="366980" cy="76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21999" y="4679527"/>
            <a:ext cx="1150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200" dirty="0">
                <a:solidFill>
                  <a:srgbClr val="C00000"/>
                </a:solidFill>
              </a:rPr>
              <a:t>Predviđeni skor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4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B4807-888A-56B1-EF7C-6CC6A4147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 reg">
            <a:extLst>
              <a:ext uri="{FF2B5EF4-FFF2-40B4-BE49-F238E27FC236}">
                <a16:creationId xmlns:a16="http://schemas.microsoft.com/office/drawing/2014/main" id="{E0C1CD52-E743-D22D-F60A-7CBC5D5D7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25641"/>
            <a:ext cx="4481512" cy="27227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1C6FAA-CD69-6C0A-E68C-4740CA6AE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/>
              <a:t>Jednostruka regresija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1A7D3-DEAB-119A-3B53-1CB34EC51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RS" dirty="0"/>
              <a:t>Suma kvadrata odstupanja </a:t>
            </a:r>
            <a:r>
              <a:rPr lang="sr-Latn-RS" dirty="0" err="1"/>
              <a:t>predviđenih</a:t>
            </a:r>
            <a:r>
              <a:rPr lang="sr-Latn-RS" dirty="0"/>
              <a:t> od empirijski dobijenih podataka – suma kvadrata grešaka predviđanja</a:t>
            </a:r>
          </a:p>
          <a:p>
            <a:r>
              <a:rPr lang="sr-Latn-RS" dirty="0"/>
              <a:t>Linearna regresija minimizuje sumu kvadrata odstupanja</a:t>
            </a:r>
          </a:p>
          <a:p>
            <a:r>
              <a:rPr lang="sr-Latn-RS" dirty="0"/>
              <a:t>Metod najmanjih kvadrata</a:t>
            </a:r>
            <a:endParaRPr lang="en-US" dirty="0"/>
          </a:p>
          <a:p>
            <a:pPr marL="0" indent="0">
              <a:buNone/>
            </a:pPr>
            <a:endParaRPr lang="sr-Cyrl-R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DC6784-8FB9-8D18-B3CE-7C9828383A9E}"/>
              </a:ext>
            </a:extLst>
          </p:cNvPr>
          <p:cNvCxnSpPr/>
          <p:nvPr/>
        </p:nvCxnSpPr>
        <p:spPr>
          <a:xfrm flipV="1">
            <a:off x="6399099" y="4887021"/>
            <a:ext cx="152400" cy="40210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9E5F2AE-1652-AA4A-F9FB-2DAC6FEC004A}"/>
              </a:ext>
            </a:extLst>
          </p:cNvPr>
          <p:cNvSpPr txBox="1"/>
          <p:nvPr/>
        </p:nvSpPr>
        <p:spPr>
          <a:xfrm>
            <a:off x="5789499" y="5300014"/>
            <a:ext cx="100181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sr-Latn-RS" sz="1200" dirty="0">
                <a:solidFill>
                  <a:srgbClr val="0070C0"/>
                </a:solidFill>
              </a:rPr>
              <a:t>Dobijeni skor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80CABE-B033-4510-BFE3-BE94162EBEC3}"/>
              </a:ext>
            </a:extLst>
          </p:cNvPr>
          <p:cNvCxnSpPr/>
          <p:nvPr/>
        </p:nvCxnSpPr>
        <p:spPr>
          <a:xfrm flipH="1" flipV="1">
            <a:off x="6641719" y="4603328"/>
            <a:ext cx="366980" cy="76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40AA864-CC40-FB28-EF28-58A7F45AD742}"/>
              </a:ext>
            </a:extLst>
          </p:cNvPr>
          <p:cNvSpPr txBox="1"/>
          <p:nvPr/>
        </p:nvSpPr>
        <p:spPr>
          <a:xfrm>
            <a:off x="6921999" y="4679527"/>
            <a:ext cx="1150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200" dirty="0">
                <a:solidFill>
                  <a:srgbClr val="C00000"/>
                </a:solidFill>
              </a:rPr>
              <a:t>Predviđeni skor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3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Regresiona</a:t>
            </a:r>
            <a:r>
              <a:rPr lang="sr-Latn-RS" dirty="0"/>
              <a:t> jednačina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Prava linija koju povlačimo se dobija na osnovu jednačine - kao funkcija prediktora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6034" y="2840727"/>
            <a:ext cx="3048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Y’ = </a:t>
            </a:r>
            <a:r>
              <a:rPr lang="sr-Latn-RS" sz="3200" dirty="0"/>
              <a:t>a + </a:t>
            </a:r>
            <a:r>
              <a:rPr lang="en-US" sz="3200" dirty="0" err="1"/>
              <a:t>bX</a:t>
            </a:r>
            <a:endParaRPr lang="sr-Cyrl-RS" sz="3200" dirty="0"/>
          </a:p>
          <a:p>
            <a:endParaRPr lang="en-US" sz="1400" b="1" dirty="0"/>
          </a:p>
          <a:p>
            <a:r>
              <a:rPr lang="en-US" sz="1400" dirty="0"/>
              <a:t>Y’ – </a:t>
            </a:r>
            <a:r>
              <a:rPr lang="sr-Latn-RS" sz="1400" dirty="0"/>
              <a:t>predviđena vrednost kriterijuma</a:t>
            </a:r>
            <a:endParaRPr lang="sr-Cyrl-RS" sz="1400" dirty="0"/>
          </a:p>
          <a:p>
            <a:r>
              <a:rPr lang="en-US" sz="1400" dirty="0"/>
              <a:t>X – </a:t>
            </a:r>
            <a:r>
              <a:rPr lang="sr-Latn-RS" sz="1400" dirty="0"/>
              <a:t>vrednost na prediktoru</a:t>
            </a:r>
            <a:endParaRPr lang="sr-Cyrl-RS" sz="1400" dirty="0"/>
          </a:p>
          <a:p>
            <a:r>
              <a:rPr lang="en-US" sz="1400" dirty="0"/>
              <a:t>b –</a:t>
            </a:r>
            <a:r>
              <a:rPr lang="sr-Latn-RS" sz="1400" dirty="0"/>
              <a:t> nagib </a:t>
            </a:r>
            <a:r>
              <a:rPr lang="sr-Latn-RS" sz="1400" dirty="0" err="1"/>
              <a:t>regresione</a:t>
            </a:r>
            <a:r>
              <a:rPr lang="sr-Latn-RS" sz="1400" dirty="0"/>
              <a:t> prave</a:t>
            </a:r>
            <a:endParaRPr lang="sr-Cyrl-RS" sz="1400" dirty="0"/>
          </a:p>
          <a:p>
            <a:r>
              <a:rPr lang="sr-Latn-RS" sz="1400" dirty="0"/>
              <a:t>a – </a:t>
            </a:r>
            <a:r>
              <a:rPr lang="sr-Latn-RS" sz="1400" dirty="0" err="1"/>
              <a:t>intercept</a:t>
            </a:r>
            <a:r>
              <a:rPr lang="sr-Latn-RS" sz="1400" dirty="0"/>
              <a:t>, odsečak na Y osi</a:t>
            </a:r>
            <a:endParaRPr lang="en-US" sz="1400" dirty="0"/>
          </a:p>
        </p:txBody>
      </p:sp>
      <p:pic>
        <p:nvPicPr>
          <p:cNvPr id="5" name="Picture 3" descr="graf r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2933699"/>
            <a:ext cx="4724400" cy="28930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7504" y="5826772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А</a:t>
            </a:r>
            <a:r>
              <a:rPr lang="en-US" dirty="0"/>
              <a:t>C/AB = b</a:t>
            </a:r>
          </a:p>
        </p:txBody>
      </p:sp>
    </p:spTree>
    <p:extLst>
      <p:ext uri="{BB962C8B-B14F-4D97-AF65-F5344CB8AC3E}">
        <p14:creationId xmlns:p14="http://schemas.microsoft.com/office/powerpoint/2010/main" val="375588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Regresiona</a:t>
            </a:r>
            <a:r>
              <a:rPr lang="sr-Latn-RS" dirty="0"/>
              <a:t> jednačina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  <a:p>
            <a:r>
              <a:rPr lang="sr-Latn-RS" dirty="0"/>
              <a:t>a ukazuje na vrednost kriterijuma kada je vrednost prediktora nula</a:t>
            </a:r>
            <a:endParaRPr lang="sr-Cyrl-RS" dirty="0"/>
          </a:p>
          <a:p>
            <a:r>
              <a:rPr lang="en-US" dirty="0"/>
              <a:t>b </a:t>
            </a:r>
            <a:r>
              <a:rPr lang="sr-Latn-RS" dirty="0"/>
              <a:t>ukazuje na stepen promene kriterijuma </a:t>
            </a:r>
            <a:r>
              <a:rPr lang="sr-Cyrl-RS" dirty="0"/>
              <a:t>(</a:t>
            </a:r>
            <a:r>
              <a:rPr lang="en-US" dirty="0"/>
              <a:t>Y</a:t>
            </a:r>
            <a:r>
              <a:rPr lang="sr-Cyrl-RS" dirty="0"/>
              <a:t>) </a:t>
            </a:r>
            <a:r>
              <a:rPr lang="sr-Latn-RS" dirty="0"/>
              <a:t>kada se menja skor na prediktoru (za jednu jedinicu)</a:t>
            </a:r>
            <a:endParaRPr lang="sr-Cyrl-RS" dirty="0"/>
          </a:p>
          <a:p>
            <a:r>
              <a:rPr lang="sr-Latn-RS" dirty="0"/>
              <a:t>Što je b veće</a:t>
            </a:r>
            <a:r>
              <a:rPr lang="sr-Cyrl-RS" dirty="0"/>
              <a:t>,</a:t>
            </a:r>
            <a:r>
              <a:rPr lang="sr-Latn-RS" dirty="0"/>
              <a:t> veća je promena kriterijuma i </a:t>
            </a:r>
            <a:r>
              <a:rPr lang="sr-Latn-RS" dirty="0" err="1"/>
              <a:t>regresiona</a:t>
            </a:r>
            <a:r>
              <a:rPr lang="sr-Latn-RS" dirty="0"/>
              <a:t> prava je strmija (</a:t>
            </a:r>
            <a:r>
              <a:rPr lang="sr-Latn-RS" dirty="0" err="1"/>
              <a:t>vertikalnija</a:t>
            </a:r>
            <a:r>
              <a:rPr lang="sr-Latn-RS" dirty="0"/>
              <a:t>)</a:t>
            </a:r>
            <a:endParaRPr lang="sr-Cyrl-RS" dirty="0"/>
          </a:p>
          <a:p>
            <a:r>
              <a:rPr lang="sr-Latn-RS" dirty="0"/>
              <a:t>Veličina b zavisi od korelacije prediktora i kriterijuma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1752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Y’ = </a:t>
            </a:r>
            <a:r>
              <a:rPr lang="sr-Latn-RS" sz="3200" dirty="0"/>
              <a:t>a + </a:t>
            </a:r>
            <a:r>
              <a:rPr lang="en-US" sz="3200" dirty="0"/>
              <a:t>b</a:t>
            </a:r>
            <a:r>
              <a:rPr lang="sr-Latn-RS" sz="3200" dirty="0"/>
              <a:t>X</a:t>
            </a:r>
            <a:endParaRPr lang="sr-Cyrl-R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FB26D-E7DA-1DB5-216E-1BD04F80F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31" b="27982"/>
          <a:stretch/>
        </p:blipFill>
        <p:spPr>
          <a:xfrm>
            <a:off x="1927859" y="4648200"/>
            <a:ext cx="533400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3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Regresiona</a:t>
            </a:r>
            <a:r>
              <a:rPr lang="sr-Latn-RS" dirty="0"/>
              <a:t> jednačina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U slučaju jednog prediktora, </a:t>
            </a:r>
            <a:r>
              <a:rPr lang="sr-Latn-RS" dirty="0" err="1"/>
              <a:t>regresioni</a:t>
            </a:r>
            <a:r>
              <a:rPr lang="sr-Latn-RS" dirty="0"/>
              <a:t> koeficijent </a:t>
            </a:r>
            <a:r>
              <a:rPr lang="sr-Cyrl-RS" dirty="0"/>
              <a:t>(</a:t>
            </a:r>
            <a:r>
              <a:rPr lang="en-US" dirty="0"/>
              <a:t>b</a:t>
            </a:r>
            <a:r>
              <a:rPr lang="sr-Cyrl-RS" dirty="0"/>
              <a:t>) </a:t>
            </a:r>
            <a:r>
              <a:rPr lang="sr-Latn-RS" dirty="0"/>
              <a:t>se dobija kao</a:t>
            </a:r>
            <a:endParaRPr lang="sr-Cyrl-RS" dirty="0"/>
          </a:p>
          <a:p>
            <a:pPr marL="0" indent="0">
              <a:buNone/>
            </a:pPr>
            <a:r>
              <a:rPr lang="sr-Cyrl-RS" dirty="0"/>
              <a:t>		    </a:t>
            </a:r>
            <a:r>
              <a:rPr lang="sr-Latn-CS" dirty="0"/>
              <a:t>b</a:t>
            </a:r>
            <a:r>
              <a:rPr lang="sr-Latn-CS" baseline="-25000" dirty="0"/>
              <a:t>yx</a:t>
            </a:r>
            <a:r>
              <a:rPr lang="sr-Latn-CS" dirty="0"/>
              <a:t>=r</a:t>
            </a:r>
            <a:r>
              <a:rPr lang="sr-Latn-CS" baseline="-25000" dirty="0"/>
              <a:t>yx </a:t>
            </a:r>
            <a:r>
              <a:rPr lang="el-GR" dirty="0">
                <a:cs typeface="Arial" charset="0"/>
              </a:rPr>
              <a:t>σ</a:t>
            </a:r>
            <a:r>
              <a:rPr lang="sr-Latn-CS" baseline="-25000" dirty="0">
                <a:cs typeface="Arial" charset="0"/>
              </a:rPr>
              <a:t>y</a:t>
            </a:r>
            <a:r>
              <a:rPr lang="sr-Latn-CS" dirty="0">
                <a:cs typeface="Arial" charset="0"/>
              </a:rPr>
              <a:t>/</a:t>
            </a:r>
            <a:r>
              <a:rPr lang="el-GR" dirty="0">
                <a:cs typeface="Arial" charset="0"/>
              </a:rPr>
              <a:t>σ</a:t>
            </a:r>
            <a:r>
              <a:rPr lang="sr-Latn-CS" baseline="-25000" dirty="0">
                <a:cs typeface="Arial" charset="0"/>
              </a:rPr>
              <a:t>x</a:t>
            </a:r>
          </a:p>
          <a:p>
            <a:r>
              <a:rPr lang="sr-Latn-CS" dirty="0" err="1"/>
              <a:t>r</a:t>
            </a:r>
            <a:r>
              <a:rPr lang="sr-Latn-CS" baseline="-25000" dirty="0" err="1"/>
              <a:t>yx</a:t>
            </a:r>
            <a:r>
              <a:rPr lang="sr-Latn-RS" dirty="0"/>
              <a:t> – korelacija prediktora i kriterijuma</a:t>
            </a:r>
          </a:p>
          <a:p>
            <a:r>
              <a:rPr lang="el-GR" dirty="0">
                <a:cs typeface="Arial" charset="0"/>
              </a:rPr>
              <a:t>σ</a:t>
            </a:r>
            <a:r>
              <a:rPr lang="sr-Latn-CS" baseline="-25000" dirty="0">
                <a:cs typeface="Arial" charset="0"/>
              </a:rPr>
              <a:t>y </a:t>
            </a:r>
            <a:r>
              <a:rPr lang="sr-Latn-CS" dirty="0">
                <a:cs typeface="Arial" charset="0"/>
              </a:rPr>
              <a:t>– standardna devijacija kriterijuma</a:t>
            </a:r>
            <a:endParaRPr lang="sr-Latn-RS" dirty="0"/>
          </a:p>
          <a:p>
            <a:r>
              <a:rPr lang="el-GR" dirty="0">
                <a:cs typeface="Arial" charset="0"/>
              </a:rPr>
              <a:t>σ</a:t>
            </a:r>
            <a:r>
              <a:rPr lang="sr-Latn-CS" baseline="-25000" dirty="0">
                <a:cs typeface="Arial" charset="0"/>
              </a:rPr>
              <a:t>x </a:t>
            </a:r>
            <a:r>
              <a:rPr lang="sr-Latn-CS" dirty="0">
                <a:cs typeface="Arial" charset="0"/>
              </a:rPr>
              <a:t>– standardna devijacija prediktora</a:t>
            </a:r>
            <a:endParaRPr lang="sr-Latn-RS" dirty="0"/>
          </a:p>
          <a:p>
            <a:endParaRPr lang="sr-Latn-RS" dirty="0"/>
          </a:p>
          <a:p>
            <a:r>
              <a:rPr lang="sr-Latn-RS" dirty="0"/>
              <a:t>Pokazuje za koliko se jedinica promeni kriterijum kada se prediktor promeni za jednu jedinicu</a:t>
            </a:r>
            <a:endParaRPr lang="sr-Cyrl-RS" dirty="0"/>
          </a:p>
          <a:p>
            <a:pPr marL="0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881720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D293B-42DD-C9B7-F455-A882737DC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6254-B4E6-D7AC-2F87-E4DEBA5E9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 err="1"/>
              <a:t>Regresiona</a:t>
            </a:r>
            <a:r>
              <a:rPr lang="sr-Latn-RS" dirty="0"/>
              <a:t> jednačina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BDD72-7C4A-FC8B-4B25-D1E73C9FB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RS" dirty="0" err="1"/>
              <a:t>Intercept</a:t>
            </a:r>
            <a:r>
              <a:rPr lang="sr-Latn-RS" dirty="0"/>
              <a:t> se dobija kao</a:t>
            </a:r>
            <a:endParaRPr lang="sr-Cyrl-RS" dirty="0"/>
          </a:p>
          <a:p>
            <a:r>
              <a:rPr lang="sr-Cyrl-RS" dirty="0"/>
              <a:t>		   </a:t>
            </a:r>
            <a:r>
              <a:rPr lang="sr-Latn-CS" dirty="0"/>
              <a:t>a</a:t>
            </a:r>
            <a:r>
              <a:rPr lang="sr-Latn-CS" baseline="-25000" dirty="0"/>
              <a:t>yx</a:t>
            </a:r>
            <a:r>
              <a:rPr lang="sr-Latn-CS" dirty="0"/>
              <a:t>=M</a:t>
            </a:r>
            <a:r>
              <a:rPr lang="sr-Latn-CS" baseline="-25000" dirty="0"/>
              <a:t>y</a:t>
            </a:r>
            <a:r>
              <a:rPr lang="sr-Latn-CS" dirty="0"/>
              <a:t> – M</a:t>
            </a:r>
            <a:r>
              <a:rPr lang="sr-Latn-CS" baseline="-25000" dirty="0"/>
              <a:t>x</a:t>
            </a:r>
            <a:r>
              <a:rPr lang="sr-Latn-CS" dirty="0"/>
              <a:t> b</a:t>
            </a:r>
            <a:r>
              <a:rPr lang="en-US" baseline="-25000" dirty="0" err="1"/>
              <a:t>yx</a:t>
            </a:r>
            <a:endParaRPr lang="sr-Latn-RS" baseline="-25000" dirty="0"/>
          </a:p>
          <a:p>
            <a:r>
              <a:rPr lang="sr-Latn-CS" dirty="0" err="1"/>
              <a:t>M</a:t>
            </a:r>
            <a:r>
              <a:rPr lang="sr-Latn-CS" baseline="-25000" dirty="0" err="1"/>
              <a:t>y</a:t>
            </a:r>
            <a:r>
              <a:rPr lang="sr-Latn-CS" dirty="0"/>
              <a:t> – aritmetička sredina kriterijuma</a:t>
            </a:r>
            <a:endParaRPr lang="sr-Cyrl-RS" dirty="0"/>
          </a:p>
          <a:p>
            <a:r>
              <a:rPr lang="sr-Latn-CS" dirty="0" err="1"/>
              <a:t>M</a:t>
            </a:r>
            <a:r>
              <a:rPr lang="sr-Latn-CS" baseline="-25000" dirty="0" err="1"/>
              <a:t>x</a:t>
            </a:r>
            <a:r>
              <a:rPr lang="sr-Latn-CS" dirty="0"/>
              <a:t> – aritmetička sredina prediktora</a:t>
            </a:r>
          </a:p>
          <a:p>
            <a:r>
              <a:rPr lang="sr-Latn-CS" dirty="0"/>
              <a:t>b</a:t>
            </a:r>
            <a:r>
              <a:rPr lang="en-US" baseline="-25000" dirty="0" err="1"/>
              <a:t>yx</a:t>
            </a:r>
            <a:r>
              <a:rPr lang="sr-Latn-CS" dirty="0"/>
              <a:t> – </a:t>
            </a:r>
            <a:r>
              <a:rPr lang="sr-Latn-CS" dirty="0" err="1"/>
              <a:t>regresioni</a:t>
            </a:r>
            <a:r>
              <a:rPr lang="sr-Latn-CS" dirty="0"/>
              <a:t> koeficijent</a:t>
            </a:r>
            <a:endParaRPr lang="sr-Cyrl-RS" dirty="0"/>
          </a:p>
          <a:p>
            <a:endParaRPr lang="sr-Latn-RS" dirty="0"/>
          </a:p>
          <a:p>
            <a:r>
              <a:rPr lang="sr-Latn-RS" dirty="0"/>
              <a:t>Kada to sve zamenimo u formuli dobijamo</a:t>
            </a:r>
            <a:endParaRPr lang="sr-Cyrl-RS" dirty="0"/>
          </a:p>
          <a:p>
            <a:r>
              <a:rPr lang="sr-Cyrl-RS" dirty="0"/>
              <a:t>	          </a:t>
            </a:r>
            <a:r>
              <a:rPr lang="sr-Latn-CS" dirty="0"/>
              <a:t>Y’= </a:t>
            </a:r>
            <a:r>
              <a:rPr lang="sr-Latn-CS" dirty="0" err="1"/>
              <a:t>M</a:t>
            </a:r>
            <a:r>
              <a:rPr lang="sr-Latn-CS" baseline="-25000" dirty="0" err="1"/>
              <a:t>y</a:t>
            </a:r>
            <a:r>
              <a:rPr lang="sr-Latn-CS" dirty="0"/>
              <a:t> – </a:t>
            </a:r>
            <a:r>
              <a:rPr lang="sr-Latn-CS" dirty="0" err="1"/>
              <a:t>M</a:t>
            </a:r>
            <a:r>
              <a:rPr lang="sr-Latn-CS" baseline="-25000" dirty="0" err="1"/>
              <a:t>x</a:t>
            </a:r>
            <a:r>
              <a:rPr lang="sr-Latn-CS" dirty="0"/>
              <a:t> </a:t>
            </a:r>
            <a:r>
              <a:rPr lang="sr-Latn-CS" dirty="0" err="1"/>
              <a:t>r</a:t>
            </a:r>
            <a:r>
              <a:rPr lang="sr-Latn-CS" baseline="-25000" dirty="0" err="1"/>
              <a:t>yx</a:t>
            </a:r>
            <a:r>
              <a:rPr lang="sr-Latn-CS" baseline="-25000" dirty="0"/>
              <a:t> </a:t>
            </a:r>
            <a:r>
              <a:rPr lang="el-GR" dirty="0">
                <a:cs typeface="Arial" charset="0"/>
              </a:rPr>
              <a:t>σ</a:t>
            </a:r>
            <a:r>
              <a:rPr lang="sr-Latn-CS" baseline="-25000" dirty="0">
                <a:cs typeface="Arial" charset="0"/>
              </a:rPr>
              <a:t>y</a:t>
            </a:r>
            <a:r>
              <a:rPr lang="sr-Latn-CS" dirty="0">
                <a:cs typeface="Arial" charset="0"/>
              </a:rPr>
              <a:t>/</a:t>
            </a:r>
            <a:r>
              <a:rPr lang="el-GR" dirty="0">
                <a:cs typeface="Arial" charset="0"/>
              </a:rPr>
              <a:t>σ</a:t>
            </a:r>
            <a:r>
              <a:rPr lang="sr-Latn-CS" baseline="-25000" dirty="0">
                <a:cs typeface="Arial" charset="0"/>
              </a:rPr>
              <a:t>x </a:t>
            </a:r>
            <a:r>
              <a:rPr lang="sr-Latn-RS" dirty="0"/>
              <a:t>+ </a:t>
            </a:r>
            <a:r>
              <a:rPr lang="sr-Latn-CS" dirty="0" err="1"/>
              <a:t>r</a:t>
            </a:r>
            <a:r>
              <a:rPr lang="sr-Latn-CS" baseline="-25000" dirty="0" err="1"/>
              <a:t>yx</a:t>
            </a:r>
            <a:r>
              <a:rPr lang="sr-Latn-CS" baseline="-25000" dirty="0"/>
              <a:t> </a:t>
            </a:r>
            <a:r>
              <a:rPr lang="el-GR" dirty="0">
                <a:cs typeface="Arial" charset="0"/>
              </a:rPr>
              <a:t>σ</a:t>
            </a:r>
            <a:r>
              <a:rPr lang="sr-Latn-CS" baseline="-25000" dirty="0">
                <a:cs typeface="Arial" charset="0"/>
              </a:rPr>
              <a:t>y</a:t>
            </a:r>
            <a:r>
              <a:rPr lang="sr-Latn-CS" dirty="0">
                <a:cs typeface="Arial" charset="0"/>
              </a:rPr>
              <a:t>/</a:t>
            </a:r>
            <a:r>
              <a:rPr lang="el-GR" dirty="0">
                <a:cs typeface="Arial" charset="0"/>
              </a:rPr>
              <a:t>σ</a:t>
            </a:r>
            <a:r>
              <a:rPr lang="sr-Latn-CS" baseline="-25000" dirty="0">
                <a:cs typeface="Arial" charset="0"/>
              </a:rPr>
              <a:t>x  </a:t>
            </a:r>
            <a:r>
              <a:rPr lang="sr-Latn-CS" dirty="0">
                <a:cs typeface="Arial" charset="0"/>
              </a:rPr>
              <a:t>X= </a:t>
            </a:r>
            <a:r>
              <a:rPr lang="sr-Latn-CS" dirty="0" err="1"/>
              <a:t>M</a:t>
            </a:r>
            <a:r>
              <a:rPr lang="sr-Latn-CS" baseline="-25000" dirty="0" err="1"/>
              <a:t>y</a:t>
            </a:r>
            <a:r>
              <a:rPr lang="sr-Latn-CS" dirty="0"/>
              <a:t> + </a:t>
            </a:r>
            <a:r>
              <a:rPr lang="sr-Latn-CS" dirty="0" err="1"/>
              <a:t>r</a:t>
            </a:r>
            <a:r>
              <a:rPr lang="sr-Latn-CS" baseline="-25000" dirty="0" err="1"/>
              <a:t>yx</a:t>
            </a:r>
            <a:r>
              <a:rPr lang="sr-Latn-CS" baseline="-25000" dirty="0"/>
              <a:t> </a:t>
            </a:r>
            <a:r>
              <a:rPr lang="el-GR" dirty="0">
                <a:cs typeface="Arial" charset="0"/>
              </a:rPr>
              <a:t>σ</a:t>
            </a:r>
            <a:r>
              <a:rPr lang="sr-Latn-CS" baseline="-25000" dirty="0">
                <a:cs typeface="Arial" charset="0"/>
              </a:rPr>
              <a:t>y</a:t>
            </a:r>
            <a:r>
              <a:rPr lang="sr-Latn-CS" dirty="0">
                <a:cs typeface="Arial" charset="0"/>
              </a:rPr>
              <a:t>/</a:t>
            </a:r>
            <a:r>
              <a:rPr lang="el-GR" dirty="0">
                <a:cs typeface="Arial" charset="0"/>
              </a:rPr>
              <a:t>σ</a:t>
            </a:r>
            <a:r>
              <a:rPr lang="sr-Latn-CS" baseline="-25000" dirty="0">
                <a:cs typeface="Arial" charset="0"/>
              </a:rPr>
              <a:t>x </a:t>
            </a:r>
            <a:r>
              <a:rPr lang="sr-Latn-CS" dirty="0">
                <a:cs typeface="Arial" charset="0"/>
              </a:rPr>
              <a:t>(X - </a:t>
            </a:r>
            <a:r>
              <a:rPr lang="sr-Latn-CS" dirty="0" err="1"/>
              <a:t>M</a:t>
            </a:r>
            <a:r>
              <a:rPr lang="sr-Latn-CS" baseline="-25000" dirty="0" err="1"/>
              <a:t>x</a:t>
            </a:r>
            <a:r>
              <a:rPr lang="sr-Latn-CS" dirty="0">
                <a:cs typeface="Arial" charset="0"/>
              </a:rPr>
              <a:t>)</a:t>
            </a:r>
            <a:endParaRPr lang="sr-Latn-RS" dirty="0"/>
          </a:p>
          <a:p>
            <a:pPr marL="0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878119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CA2C1-6687-D33E-15B0-C14547917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E966C-BF5C-81EA-515F-FC9628CF9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je valjanost?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3E93F-F6A8-91F3-8357-31A67910F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Osobina testa da meri ono što bi trebalo da meri</a:t>
            </a:r>
          </a:p>
          <a:p>
            <a:r>
              <a:rPr lang="sr-Latn-RS" dirty="0"/>
              <a:t>Ali kako to možemo da pokažemo/dokažemo?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475839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 err="1"/>
              <a:t>Regresiona</a:t>
            </a:r>
            <a:r>
              <a:rPr lang="sr-Latn-RS" dirty="0"/>
              <a:t> jednačina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RS" dirty="0"/>
              <a:t>Kada su varijable standardizovane</a:t>
            </a:r>
            <a:endParaRPr lang="sr-Cyrl-RS" dirty="0"/>
          </a:p>
          <a:p>
            <a:r>
              <a:rPr lang="en-US" dirty="0"/>
              <a:t>			</a:t>
            </a:r>
            <a:r>
              <a:rPr lang="sr-Latn-CS" dirty="0"/>
              <a:t>Z</a:t>
            </a:r>
            <a:r>
              <a:rPr lang="sr-Latn-CS" baseline="-25000" dirty="0"/>
              <a:t>y</a:t>
            </a:r>
            <a:r>
              <a:rPr lang="sr-Latn-CS" dirty="0"/>
              <a:t>=</a:t>
            </a:r>
            <a:r>
              <a:rPr lang="el-GR" dirty="0"/>
              <a:t>β</a:t>
            </a:r>
            <a:r>
              <a:rPr lang="sr-Latn-CS" dirty="0"/>
              <a:t>Z</a:t>
            </a:r>
            <a:r>
              <a:rPr lang="sr-Latn-CS" baseline="-25000" dirty="0"/>
              <a:t>x</a:t>
            </a:r>
          </a:p>
          <a:p>
            <a:r>
              <a:rPr lang="el-GR" dirty="0"/>
              <a:t>β</a:t>
            </a:r>
            <a:r>
              <a:rPr lang="en-US" dirty="0"/>
              <a:t> – </a:t>
            </a:r>
            <a:r>
              <a:rPr lang="sr-Latn-RS" dirty="0"/>
              <a:t>standardizovani </a:t>
            </a:r>
            <a:r>
              <a:rPr lang="sr-Latn-RS" dirty="0" err="1"/>
              <a:t>regresioni</a:t>
            </a:r>
            <a:r>
              <a:rPr lang="sr-Latn-RS" dirty="0"/>
              <a:t> koeficijent</a:t>
            </a:r>
            <a:endParaRPr lang="en-US" dirty="0"/>
          </a:p>
          <a:p>
            <a:r>
              <a:rPr lang="el-GR" dirty="0"/>
              <a:t>β</a:t>
            </a:r>
            <a:r>
              <a:rPr lang="sr-Cyrl-RS" dirty="0"/>
              <a:t> </a:t>
            </a:r>
            <a:r>
              <a:rPr lang="sr-Latn-RS" dirty="0"/>
              <a:t>pokazuje za koliko </a:t>
            </a:r>
            <a:r>
              <a:rPr lang="el-GR" dirty="0"/>
              <a:t>σ</a:t>
            </a:r>
            <a:r>
              <a:rPr lang="sr-Cyrl-RS" dirty="0"/>
              <a:t> </a:t>
            </a:r>
            <a:r>
              <a:rPr lang="sr-Latn-RS" dirty="0"/>
              <a:t>se promeni kriterijum kada se prediktor promeni za </a:t>
            </a:r>
            <a:r>
              <a:rPr lang="sr-Cyrl-RS" dirty="0"/>
              <a:t>1</a:t>
            </a:r>
            <a:r>
              <a:rPr lang="el-GR" dirty="0"/>
              <a:t>σ</a:t>
            </a:r>
            <a:r>
              <a:rPr lang="sr-Cyrl-RS" dirty="0"/>
              <a:t> </a:t>
            </a:r>
          </a:p>
          <a:p>
            <a:r>
              <a:rPr lang="sr-Latn-RS" dirty="0"/>
              <a:t>Ako se setimo </a:t>
            </a:r>
            <a:r>
              <a:rPr lang="sr-Latn-CS" dirty="0" err="1"/>
              <a:t>b</a:t>
            </a:r>
            <a:r>
              <a:rPr lang="sr-Latn-CS" baseline="-25000" dirty="0" err="1"/>
              <a:t>yx</a:t>
            </a:r>
            <a:r>
              <a:rPr lang="sr-Latn-CS" dirty="0"/>
              <a:t>=</a:t>
            </a:r>
            <a:r>
              <a:rPr lang="sr-Latn-CS" dirty="0" err="1"/>
              <a:t>r</a:t>
            </a:r>
            <a:r>
              <a:rPr lang="sr-Latn-CS" baseline="-25000" dirty="0" err="1"/>
              <a:t>yx</a:t>
            </a:r>
            <a:r>
              <a:rPr lang="sr-Latn-CS" baseline="-25000" dirty="0"/>
              <a:t> </a:t>
            </a:r>
            <a:r>
              <a:rPr lang="el-GR" dirty="0">
                <a:cs typeface="Arial" charset="0"/>
              </a:rPr>
              <a:t>σ</a:t>
            </a:r>
            <a:r>
              <a:rPr lang="sr-Latn-CS" baseline="-25000" dirty="0">
                <a:cs typeface="Arial" charset="0"/>
              </a:rPr>
              <a:t>y</a:t>
            </a:r>
            <a:r>
              <a:rPr lang="sr-Latn-CS" dirty="0">
                <a:cs typeface="Arial" charset="0"/>
              </a:rPr>
              <a:t>/</a:t>
            </a:r>
            <a:r>
              <a:rPr lang="el-GR" dirty="0">
                <a:cs typeface="Arial" charset="0"/>
              </a:rPr>
              <a:t>σ</a:t>
            </a:r>
            <a:r>
              <a:rPr lang="sr-Latn-CS" baseline="-25000" dirty="0">
                <a:cs typeface="Arial" charset="0"/>
              </a:rPr>
              <a:t>x</a:t>
            </a:r>
            <a:r>
              <a:rPr lang="sr-Latn-CS" dirty="0">
                <a:cs typeface="Arial" charset="0"/>
              </a:rPr>
              <a:t> - </a:t>
            </a:r>
            <a:r>
              <a:rPr lang="sr-Latn-RS" dirty="0"/>
              <a:t>čemu je zapravo jednak</a:t>
            </a:r>
            <a:r>
              <a:rPr lang="el-GR" dirty="0"/>
              <a:t> β</a:t>
            </a:r>
            <a:r>
              <a:rPr lang="sr-Latn-RS" dirty="0"/>
              <a:t>?</a:t>
            </a:r>
          </a:p>
          <a:p>
            <a:pPr lvl="1"/>
            <a:r>
              <a:rPr lang="sr-Latn-RS" dirty="0"/>
              <a:t>Korelaciji prediktora i kriterijuma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656634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/>
              <a:t>Standardna greška prognoze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RS" dirty="0"/>
              <a:t>Standardna greška predviđanja/prognoze zavisi od dve stvari:</a:t>
            </a:r>
          </a:p>
          <a:p>
            <a:pPr lvl="1"/>
            <a:r>
              <a:rPr lang="sr-Latn-RS" dirty="0"/>
              <a:t>Korelacije prediktora i kriterijuma – </a:t>
            </a:r>
            <a:r>
              <a:rPr lang="sr-Latn-RS" dirty="0" err="1"/>
              <a:t>obnuto</a:t>
            </a:r>
            <a:r>
              <a:rPr lang="sr-Latn-RS" dirty="0"/>
              <a:t> proporcionalno</a:t>
            </a:r>
          </a:p>
          <a:p>
            <a:pPr lvl="1"/>
            <a:r>
              <a:rPr lang="sr-Latn-RS" dirty="0"/>
              <a:t>Varijanse/standardne devijacije kriterijuma – direktno proporcionalno</a:t>
            </a:r>
          </a:p>
          <a:p>
            <a:r>
              <a:rPr lang="sr-Cyrl-RS" dirty="0"/>
              <a:t>		</a:t>
            </a:r>
            <a:r>
              <a:rPr lang="el-GR" dirty="0">
                <a:cs typeface="Arial" charset="0"/>
              </a:rPr>
              <a:t>σ</a:t>
            </a:r>
            <a:r>
              <a:rPr lang="en-US" baseline="-25000" dirty="0">
                <a:cs typeface="Arial" charset="0"/>
              </a:rPr>
              <a:t>g</a:t>
            </a:r>
            <a:r>
              <a:rPr lang="sr-Latn-CS" dirty="0">
                <a:cs typeface="Arial" charset="0"/>
              </a:rPr>
              <a:t>=</a:t>
            </a:r>
            <a:r>
              <a:rPr lang="el-GR" dirty="0">
                <a:cs typeface="Arial" charset="0"/>
              </a:rPr>
              <a:t>σ</a:t>
            </a:r>
            <a:r>
              <a:rPr lang="sr-Latn-CS" baseline="-25000" dirty="0">
                <a:cs typeface="Arial" charset="0"/>
              </a:rPr>
              <a:t>y</a:t>
            </a:r>
            <a:r>
              <a:rPr lang="sr-Latn-CS" dirty="0">
                <a:cs typeface="Arial" charset="0"/>
              </a:rPr>
              <a:t>(1-r</a:t>
            </a:r>
            <a:r>
              <a:rPr lang="sr-Latn-CS" baseline="30000" dirty="0">
                <a:cs typeface="Arial" charset="0"/>
              </a:rPr>
              <a:t>2</a:t>
            </a:r>
            <a:r>
              <a:rPr lang="sr-Latn-CS" baseline="-25000" dirty="0">
                <a:cs typeface="Arial" charset="0"/>
              </a:rPr>
              <a:t>xy</a:t>
            </a:r>
            <a:r>
              <a:rPr lang="sr-Latn-CS" dirty="0">
                <a:cs typeface="Arial" charset="0"/>
              </a:rPr>
              <a:t>)</a:t>
            </a:r>
            <a:r>
              <a:rPr lang="sr-Latn-CS" baseline="30000" dirty="0">
                <a:cs typeface="Arial" charset="0"/>
              </a:rPr>
              <a:t>1/2</a:t>
            </a:r>
            <a:r>
              <a:rPr lang="sr-Latn-CS" dirty="0">
                <a:cs typeface="Arial" charset="0"/>
              </a:rPr>
              <a:t> </a:t>
            </a:r>
          </a:p>
          <a:p>
            <a:r>
              <a:rPr lang="sr-Latn-CS" dirty="0">
                <a:cs typeface="Arial" charset="0"/>
              </a:rPr>
              <a:t>Da li vas ovo podseća na nešto?</a:t>
            </a:r>
          </a:p>
          <a:p>
            <a:pPr lvl="1"/>
            <a:r>
              <a:rPr lang="sr-Latn-CS" dirty="0">
                <a:cs typeface="Arial" charset="0"/>
              </a:rPr>
              <a:t>Standardna greška merenja (zavisi od standardne devijacije i pouzdanosti)</a:t>
            </a:r>
          </a:p>
          <a:p>
            <a:r>
              <a:rPr lang="sr-Latn-RS" dirty="0"/>
              <a:t>Standardna greška predviđanja/prognoze nam služi da odredimo interval poverenja oko </a:t>
            </a:r>
            <a:r>
              <a:rPr lang="sr-Latn-RS" dirty="0" err="1"/>
              <a:t>predviđenog</a:t>
            </a:r>
            <a:r>
              <a:rPr lang="sr-Latn-RS" dirty="0"/>
              <a:t> skora – kako to računamo?</a:t>
            </a:r>
          </a:p>
          <a:p>
            <a:pPr lvl="1"/>
            <a:r>
              <a:rPr lang="ru-RU" dirty="0">
                <a:cs typeface="Arial" charset="0"/>
              </a:rPr>
              <a:t>X</a:t>
            </a:r>
            <a:r>
              <a:rPr lang="sr-Latn-RS" dirty="0">
                <a:cs typeface="Arial" charset="0"/>
              </a:rPr>
              <a:t> </a:t>
            </a:r>
            <a:r>
              <a:rPr lang="ru-RU" dirty="0">
                <a:cs typeface="Arial" charset="0"/>
              </a:rPr>
              <a:t>±</a:t>
            </a:r>
            <a:r>
              <a:rPr lang="sr-Latn-RS" dirty="0">
                <a:cs typeface="Arial" charset="0"/>
              </a:rPr>
              <a:t> </a:t>
            </a:r>
            <a:r>
              <a:rPr lang="ru-RU" dirty="0">
                <a:cs typeface="Arial" charset="0"/>
              </a:rPr>
              <a:t>1.96 </a:t>
            </a:r>
            <a:r>
              <a:rPr lang="el-GR" dirty="0">
                <a:cs typeface="Arial" charset="0"/>
              </a:rPr>
              <a:t>σ</a:t>
            </a:r>
            <a:r>
              <a:rPr lang="en-US" baseline="-25000" dirty="0">
                <a:cs typeface="Arial" charset="0"/>
              </a:rPr>
              <a:t>g</a:t>
            </a:r>
            <a:r>
              <a:rPr lang="ru-RU" dirty="0">
                <a:cs typeface="Arial" charset="0"/>
              </a:rPr>
              <a:t> – </a:t>
            </a:r>
            <a:r>
              <a:rPr lang="sr-Latn-RS" dirty="0">
                <a:cs typeface="Arial" charset="0"/>
              </a:rPr>
              <a:t>nivo značajnosti .05</a:t>
            </a:r>
            <a:endParaRPr lang="ru-RU" dirty="0">
              <a:cs typeface="Arial" charset="0"/>
            </a:endParaRPr>
          </a:p>
          <a:p>
            <a:pPr lvl="1"/>
            <a:r>
              <a:rPr lang="ru-RU" dirty="0">
                <a:cs typeface="Arial" charset="0"/>
              </a:rPr>
              <a:t>X</a:t>
            </a:r>
            <a:r>
              <a:rPr lang="sr-Latn-RS" dirty="0">
                <a:cs typeface="Arial" charset="0"/>
              </a:rPr>
              <a:t> </a:t>
            </a:r>
            <a:r>
              <a:rPr lang="ru-RU" dirty="0">
                <a:cs typeface="Arial" charset="0"/>
              </a:rPr>
              <a:t>±</a:t>
            </a:r>
            <a:r>
              <a:rPr lang="sr-Latn-RS" dirty="0">
                <a:cs typeface="Arial" charset="0"/>
              </a:rPr>
              <a:t> </a:t>
            </a:r>
            <a:r>
              <a:rPr lang="ru-RU" dirty="0">
                <a:cs typeface="Arial" charset="0"/>
              </a:rPr>
              <a:t>2.58 </a:t>
            </a:r>
            <a:r>
              <a:rPr lang="el-GR" dirty="0">
                <a:cs typeface="Arial" charset="0"/>
              </a:rPr>
              <a:t>σ</a:t>
            </a:r>
            <a:r>
              <a:rPr lang="en-US" baseline="-25000" dirty="0">
                <a:cs typeface="Arial" charset="0"/>
              </a:rPr>
              <a:t>g</a:t>
            </a:r>
            <a:r>
              <a:rPr lang="ru-RU" dirty="0">
                <a:cs typeface="Arial" charset="0"/>
              </a:rPr>
              <a:t> – </a:t>
            </a:r>
            <a:r>
              <a:rPr lang="sr-Latn-RS" dirty="0">
                <a:cs typeface="Arial" charset="0"/>
              </a:rPr>
              <a:t>nivo značajnosti .01</a:t>
            </a:r>
            <a:endParaRPr lang="ru-RU" dirty="0">
              <a:cs typeface="Arial" charset="0"/>
            </a:endParaRPr>
          </a:p>
          <a:p>
            <a:endParaRPr lang="sr-Latn-CS" dirty="0">
              <a:cs typeface="Arial" charset="0"/>
            </a:endParaRPr>
          </a:p>
          <a:p>
            <a:pPr lvl="1"/>
            <a:endParaRPr lang="sr-Latn-C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04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9FD34-88EA-0D22-4823-BEB5B6596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B61DF-EBC3-C567-E606-F4A83FE9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/>
              <a:t>Koeficijent determinacije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51F6D-6F60-EA64-594B-7763CE0BC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CS" dirty="0">
                <a:cs typeface="Arial" charset="0"/>
              </a:rPr>
              <a:t>Koeficijent determinacije</a:t>
            </a:r>
          </a:p>
          <a:p>
            <a:pPr lvl="1"/>
            <a:r>
              <a:rPr lang="sr-Latn-CS" dirty="0">
                <a:cs typeface="Arial" charset="0"/>
              </a:rPr>
              <a:t>proporcija varijanse kriterijuma koju možemo da predvidimo na osnovu prediktora</a:t>
            </a:r>
          </a:p>
          <a:p>
            <a:pPr lvl="1"/>
            <a:r>
              <a:rPr lang="el-GR" sz="1800" dirty="0">
                <a:cs typeface="Arial" charset="0"/>
              </a:rPr>
              <a:t>σ</a:t>
            </a:r>
            <a:r>
              <a:rPr lang="sr-Latn-CS" sz="1800" dirty="0">
                <a:cs typeface="Arial" charset="0"/>
              </a:rPr>
              <a:t>’</a:t>
            </a:r>
            <a:r>
              <a:rPr lang="sr-Latn-CS" sz="1800" baseline="-25000" dirty="0">
                <a:cs typeface="Arial" charset="0"/>
              </a:rPr>
              <a:t>y</a:t>
            </a:r>
            <a:r>
              <a:rPr lang="sr-Latn-CS" sz="1800" baseline="30000" dirty="0">
                <a:cs typeface="Arial" charset="0"/>
              </a:rPr>
              <a:t>2</a:t>
            </a:r>
            <a:r>
              <a:rPr lang="sr-Latn-CS" sz="1800" dirty="0">
                <a:cs typeface="Arial" charset="0"/>
              </a:rPr>
              <a:t>/</a:t>
            </a:r>
            <a:r>
              <a:rPr lang="el-GR" sz="1800" dirty="0">
                <a:cs typeface="Arial" charset="0"/>
              </a:rPr>
              <a:t>σ</a:t>
            </a:r>
            <a:r>
              <a:rPr lang="sr-Latn-CS" sz="1800" baseline="-25000" dirty="0">
                <a:cs typeface="Arial" charset="0"/>
              </a:rPr>
              <a:t>y</a:t>
            </a:r>
            <a:r>
              <a:rPr lang="sr-Latn-CS" sz="1800" baseline="30000" dirty="0">
                <a:cs typeface="Arial" charset="0"/>
              </a:rPr>
              <a:t>2</a:t>
            </a:r>
            <a:r>
              <a:rPr lang="sr-Latn-CS" sz="1800" dirty="0">
                <a:cs typeface="Arial" charset="0"/>
              </a:rPr>
              <a:t> = r</a:t>
            </a:r>
            <a:r>
              <a:rPr lang="sr-Latn-CS" sz="1800" baseline="-25000" dirty="0">
                <a:cs typeface="Arial" charset="0"/>
              </a:rPr>
              <a:t>yx</a:t>
            </a:r>
            <a:r>
              <a:rPr lang="sr-Latn-CS" sz="1800" baseline="30000" dirty="0">
                <a:cs typeface="Arial" charset="0"/>
              </a:rPr>
              <a:t>2</a:t>
            </a:r>
            <a:endParaRPr lang="sr-Latn-CS" dirty="0">
              <a:cs typeface="Arial" charset="0"/>
            </a:endParaRPr>
          </a:p>
          <a:p>
            <a:endParaRPr lang="sr-Latn-CS" dirty="0">
              <a:cs typeface="Arial" charset="0"/>
            </a:endParaRPr>
          </a:p>
          <a:p>
            <a:r>
              <a:rPr lang="sr-Latn-CS" dirty="0">
                <a:cs typeface="Arial" charset="0"/>
              </a:rPr>
              <a:t>Koeficijent alijenacije </a:t>
            </a:r>
          </a:p>
          <a:p>
            <a:pPr lvl="1"/>
            <a:r>
              <a:rPr lang="sr-Latn-CS" dirty="0">
                <a:cs typeface="Arial" charset="0"/>
              </a:rPr>
              <a:t>proporcija varijanse kriterijuma koju ne možemo da predvidimo na osnovu prediktora</a:t>
            </a:r>
          </a:p>
          <a:p>
            <a:pPr lvl="1"/>
            <a:r>
              <a:rPr lang="sr-Latn-CS" sz="1800" dirty="0">
                <a:cs typeface="Arial" charset="0"/>
              </a:rPr>
              <a:t>1-r</a:t>
            </a:r>
            <a:r>
              <a:rPr lang="sr-Latn-CS" sz="1800" baseline="-25000" dirty="0">
                <a:cs typeface="Arial" charset="0"/>
              </a:rPr>
              <a:t>yx</a:t>
            </a:r>
            <a:r>
              <a:rPr lang="sr-Latn-CS" sz="1800" baseline="30000" dirty="0">
                <a:cs typeface="Arial" charset="0"/>
              </a:rPr>
              <a:t>2  </a:t>
            </a:r>
            <a:r>
              <a:rPr lang="sr-Latn-CS" sz="1800" dirty="0">
                <a:cs typeface="Arial" charset="0"/>
              </a:rPr>
              <a:t>= </a:t>
            </a:r>
            <a:r>
              <a:rPr lang="el-GR" sz="1800" dirty="0">
                <a:cs typeface="Arial" charset="0"/>
              </a:rPr>
              <a:t>σ</a:t>
            </a:r>
            <a:r>
              <a:rPr lang="sr-Latn-CS" sz="1800" baseline="-25000" dirty="0">
                <a:cs typeface="Arial" charset="0"/>
              </a:rPr>
              <a:t>y</a:t>
            </a:r>
            <a:r>
              <a:rPr lang="en-US" sz="1800" baseline="-25000" dirty="0">
                <a:cs typeface="Arial" charset="0"/>
              </a:rPr>
              <a:t>e</a:t>
            </a:r>
            <a:r>
              <a:rPr lang="sr-Latn-CS" sz="1800" baseline="30000" dirty="0">
                <a:cs typeface="Arial" charset="0"/>
              </a:rPr>
              <a:t>2</a:t>
            </a:r>
            <a:r>
              <a:rPr lang="sr-Latn-CS" sz="1800" dirty="0">
                <a:cs typeface="Arial" charset="0"/>
              </a:rPr>
              <a:t>/</a:t>
            </a:r>
            <a:r>
              <a:rPr lang="el-GR" sz="1800" dirty="0">
                <a:cs typeface="Arial" charset="0"/>
              </a:rPr>
              <a:t>σ</a:t>
            </a:r>
            <a:r>
              <a:rPr lang="sr-Latn-CS" sz="1800" baseline="-25000" dirty="0">
                <a:cs typeface="Arial" charset="0"/>
              </a:rPr>
              <a:t>y</a:t>
            </a:r>
            <a:r>
              <a:rPr lang="sr-Latn-CS" sz="1800" baseline="30000" dirty="0">
                <a:cs typeface="Arial" charset="0"/>
              </a:rPr>
              <a:t>2 </a:t>
            </a:r>
            <a:r>
              <a:rPr lang="sr-Latn-CS" sz="1800" dirty="0">
                <a:cs typeface="Arial" charset="0"/>
              </a:rPr>
              <a:t>= k</a:t>
            </a:r>
            <a:r>
              <a:rPr lang="sr-Latn-CS" sz="1800" baseline="30000" dirty="0">
                <a:cs typeface="Arial" charset="0"/>
              </a:rPr>
              <a:t>2</a:t>
            </a:r>
            <a:r>
              <a:rPr lang="sr-Latn-CS" sz="1800" dirty="0">
                <a:cs typeface="Arial" charset="0"/>
              </a:rPr>
              <a:t>  </a:t>
            </a:r>
            <a:endParaRPr lang="sr-Latn-CS" dirty="0">
              <a:cs typeface="Arial" charset="0"/>
            </a:endParaRPr>
          </a:p>
          <a:p>
            <a:endParaRPr lang="sr-Latn-C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64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Multipla regresija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Šta ako imamo više prediktora?</a:t>
            </a: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7B248B-3140-4629-C417-DF2B6AE6466A}"/>
              </a:ext>
            </a:extLst>
          </p:cNvPr>
          <p:cNvGrpSpPr/>
          <p:nvPr/>
        </p:nvGrpSpPr>
        <p:grpSpPr>
          <a:xfrm>
            <a:off x="3124776" y="3510818"/>
            <a:ext cx="2894449" cy="2435845"/>
            <a:chOff x="3101155" y="3510818"/>
            <a:chExt cx="2894449" cy="24358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577E89-7170-57A1-BFB2-6551B284BD87}"/>
                </a:ext>
              </a:extLst>
            </p:cNvPr>
            <p:cNvSpPr/>
            <p:nvPr/>
          </p:nvSpPr>
          <p:spPr>
            <a:xfrm>
              <a:off x="3429000" y="3510818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561C9C-62B8-ACFF-63EF-47737D244DD3}"/>
                </a:ext>
              </a:extLst>
            </p:cNvPr>
            <p:cNvSpPr/>
            <p:nvPr/>
          </p:nvSpPr>
          <p:spPr>
            <a:xfrm>
              <a:off x="3418114" y="4087761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5366C18-C8FC-5379-F583-2A37A15C5FB9}"/>
                </a:ext>
              </a:extLst>
            </p:cNvPr>
            <p:cNvSpPr/>
            <p:nvPr/>
          </p:nvSpPr>
          <p:spPr>
            <a:xfrm>
              <a:off x="3429000" y="4653818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FE7A37A-539F-4423-BEB6-5215BEF2A4A3}"/>
                </a:ext>
              </a:extLst>
            </p:cNvPr>
            <p:cNvSpPr/>
            <p:nvPr/>
          </p:nvSpPr>
          <p:spPr>
            <a:xfrm>
              <a:off x="3429000" y="5187218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D65C813-E0ED-D18D-EF2B-058A6338227C}"/>
                </a:ext>
              </a:extLst>
            </p:cNvPr>
            <p:cNvSpPr/>
            <p:nvPr/>
          </p:nvSpPr>
          <p:spPr>
            <a:xfrm>
              <a:off x="5214257" y="4316361"/>
              <a:ext cx="457200" cy="457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4C1EE2C-06F7-B5F6-3256-4EAA8486636A}"/>
                </a:ext>
              </a:extLst>
            </p:cNvPr>
            <p:cNvCxnSpPr>
              <a:stCxn id="15" idx="6"/>
            </p:cNvCxnSpPr>
            <p:nvPr/>
          </p:nvCxnSpPr>
          <p:spPr>
            <a:xfrm>
              <a:off x="3886200" y="3739418"/>
              <a:ext cx="1099457" cy="5769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131DF02-4725-D331-A4A1-3283C436C275}"/>
                </a:ext>
              </a:extLst>
            </p:cNvPr>
            <p:cNvCxnSpPr>
              <a:stCxn id="16" idx="6"/>
            </p:cNvCxnSpPr>
            <p:nvPr/>
          </p:nvCxnSpPr>
          <p:spPr>
            <a:xfrm>
              <a:off x="3875314" y="4316361"/>
              <a:ext cx="1110343" cy="1088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5CE6C07-3E5D-8501-30C6-A0A09E894641}"/>
                </a:ext>
              </a:extLst>
            </p:cNvPr>
            <p:cNvCxnSpPr>
              <a:stCxn id="17" idx="6"/>
            </p:cNvCxnSpPr>
            <p:nvPr/>
          </p:nvCxnSpPr>
          <p:spPr>
            <a:xfrm flipV="1">
              <a:off x="3886200" y="4653818"/>
              <a:ext cx="1099457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8095D71-BAC3-C081-6007-4DEAE8F683FB}"/>
                </a:ext>
              </a:extLst>
            </p:cNvPr>
            <p:cNvCxnSpPr>
              <a:stCxn id="18" idx="6"/>
            </p:cNvCxnSpPr>
            <p:nvPr/>
          </p:nvCxnSpPr>
          <p:spPr>
            <a:xfrm flipV="1">
              <a:off x="3886200" y="4882418"/>
              <a:ext cx="1175657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4678B9-BC03-498A-492D-7F2AA5920CD5}"/>
                </a:ext>
              </a:extLst>
            </p:cNvPr>
            <p:cNvSpPr txBox="1"/>
            <p:nvPr/>
          </p:nvSpPr>
          <p:spPr>
            <a:xfrm>
              <a:off x="3101155" y="5577331"/>
              <a:ext cx="1106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/>
                <a:t>prediktori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FDD626-03AB-B310-6DFC-4D1F51EDBF46}"/>
                </a:ext>
              </a:extLst>
            </p:cNvPr>
            <p:cNvSpPr txBox="1"/>
            <p:nvPr/>
          </p:nvSpPr>
          <p:spPr>
            <a:xfrm>
              <a:off x="4890109" y="5145296"/>
              <a:ext cx="1105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/>
                <a:t>kriterijum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954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87EEEB7-63C8-C6F4-3B55-063C77A23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8A86E-476B-2CB4-DB2A-82442D175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Multipla regresija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A1E97-66D0-A376-37B7-32D3933EF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Šta ako imamo više prediktora?</a:t>
            </a:r>
          </a:p>
          <a:p>
            <a:r>
              <a:rPr lang="sr-Latn-RS" dirty="0"/>
              <a:t>Pravimo linearnu kombinaciju prediktora tako da najbolje predviđa kriterijum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1ACB4A6-C774-6ABF-14E1-601A9924600C}"/>
              </a:ext>
            </a:extLst>
          </p:cNvPr>
          <p:cNvGrpSpPr/>
          <p:nvPr/>
        </p:nvGrpSpPr>
        <p:grpSpPr>
          <a:xfrm>
            <a:off x="2527150" y="3510818"/>
            <a:ext cx="4089701" cy="2435845"/>
            <a:chOff x="2527150" y="3510818"/>
            <a:chExt cx="4089701" cy="24358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9DE226-5371-7214-2023-028F30E6C714}"/>
                </a:ext>
              </a:extLst>
            </p:cNvPr>
            <p:cNvGrpSpPr/>
            <p:nvPr/>
          </p:nvGrpSpPr>
          <p:grpSpPr>
            <a:xfrm>
              <a:off x="2527150" y="3510818"/>
              <a:ext cx="4089701" cy="2435845"/>
              <a:chOff x="3101155" y="3510818"/>
              <a:chExt cx="4089701" cy="243584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9A62CC1-6DBC-9104-EAA1-4F148419D338}"/>
                  </a:ext>
                </a:extLst>
              </p:cNvPr>
              <p:cNvSpPr/>
              <p:nvPr/>
            </p:nvSpPr>
            <p:spPr>
              <a:xfrm>
                <a:off x="3429000" y="3510818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354DF69-B8CF-DD90-200B-0F84BA4F3DB8}"/>
                  </a:ext>
                </a:extLst>
              </p:cNvPr>
              <p:cNvSpPr/>
              <p:nvPr/>
            </p:nvSpPr>
            <p:spPr>
              <a:xfrm>
                <a:off x="3418114" y="4087761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02C3A34-ACB8-B2E8-6EE0-C5B21AD70108}"/>
                  </a:ext>
                </a:extLst>
              </p:cNvPr>
              <p:cNvSpPr/>
              <p:nvPr/>
            </p:nvSpPr>
            <p:spPr>
              <a:xfrm>
                <a:off x="3429000" y="4653818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DB7745E-E072-8883-4D18-521CBA20A958}"/>
                  </a:ext>
                </a:extLst>
              </p:cNvPr>
              <p:cNvSpPr/>
              <p:nvPr/>
            </p:nvSpPr>
            <p:spPr>
              <a:xfrm>
                <a:off x="3429000" y="5187218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919342A-669A-0381-787F-A8F059A00DC3}"/>
                  </a:ext>
                </a:extLst>
              </p:cNvPr>
              <p:cNvSpPr/>
              <p:nvPr/>
            </p:nvSpPr>
            <p:spPr>
              <a:xfrm>
                <a:off x="6337415" y="4262862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94654E72-CBE9-1BF8-5E17-FB922BD6DD04}"/>
                  </a:ext>
                </a:extLst>
              </p:cNvPr>
              <p:cNvCxnSpPr>
                <a:stCxn id="15" idx="6"/>
              </p:cNvCxnSpPr>
              <p:nvPr/>
            </p:nvCxnSpPr>
            <p:spPr>
              <a:xfrm>
                <a:off x="3886200" y="3739418"/>
                <a:ext cx="1099457" cy="57694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930B807D-7FEA-6B3C-8A6B-CDCEBFF07AA4}"/>
                  </a:ext>
                </a:extLst>
              </p:cNvPr>
              <p:cNvCxnSpPr>
                <a:stCxn id="16" idx="6"/>
              </p:cNvCxnSpPr>
              <p:nvPr/>
            </p:nvCxnSpPr>
            <p:spPr>
              <a:xfrm>
                <a:off x="3875314" y="4316361"/>
                <a:ext cx="1110343" cy="1088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EA04E77E-7F3A-015D-4DD0-FD532584CA7D}"/>
                  </a:ext>
                </a:extLst>
              </p:cNvPr>
              <p:cNvCxnSpPr>
                <a:stCxn id="17" idx="6"/>
              </p:cNvCxnSpPr>
              <p:nvPr/>
            </p:nvCxnSpPr>
            <p:spPr>
              <a:xfrm flipV="1">
                <a:off x="3886200" y="4653818"/>
                <a:ext cx="1099457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9BAEC114-E023-FF13-1E47-7CCF579F91E9}"/>
                  </a:ext>
                </a:extLst>
              </p:cNvPr>
              <p:cNvCxnSpPr>
                <a:stCxn id="18" idx="6"/>
              </p:cNvCxnSpPr>
              <p:nvPr/>
            </p:nvCxnSpPr>
            <p:spPr>
              <a:xfrm flipV="1">
                <a:off x="3886200" y="4882418"/>
                <a:ext cx="1175657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DC22D6-1BA3-2192-BDEA-7CEF668425F2}"/>
                  </a:ext>
                </a:extLst>
              </p:cNvPr>
              <p:cNvSpPr txBox="1"/>
              <p:nvPr/>
            </p:nvSpPr>
            <p:spPr>
              <a:xfrm>
                <a:off x="3101155" y="5577331"/>
                <a:ext cx="1106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dirty="0"/>
                  <a:t>prediktori</a:t>
                </a:r>
                <a:endParaRPr lang="en-US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BC231A-D1E2-47A0-0D5E-29FA6656A9D8}"/>
                  </a:ext>
                </a:extLst>
              </p:cNvPr>
              <p:cNvSpPr txBox="1"/>
              <p:nvPr/>
            </p:nvSpPr>
            <p:spPr>
              <a:xfrm>
                <a:off x="6085361" y="4990208"/>
                <a:ext cx="1105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dirty="0"/>
                  <a:t>kriterijum</a:t>
                </a:r>
                <a:endParaRPr lang="en-US" dirty="0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043274-AB3E-4709-4334-9D890CCCE6CE}"/>
                  </a:ext>
                </a:extLst>
              </p:cNvPr>
              <p:cNvSpPr/>
              <p:nvPr/>
            </p:nvSpPr>
            <p:spPr>
              <a:xfrm>
                <a:off x="5202984" y="4325698"/>
                <a:ext cx="663842" cy="33745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BDA8ADC1-E4BC-86C9-C8FB-254A77E71B06}"/>
                  </a:ext>
                </a:extLst>
              </p:cNvPr>
              <p:cNvCxnSpPr>
                <a:stCxn id="4" idx="3"/>
              </p:cNvCxnSpPr>
              <p:nvPr/>
            </p:nvCxnSpPr>
            <p:spPr>
              <a:xfrm>
                <a:off x="5866826" y="4494427"/>
                <a:ext cx="371854" cy="5443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244368-46B5-3B0D-E48C-7CDF67620D49}"/>
                </a:ext>
              </a:extLst>
            </p:cNvPr>
            <p:cNvSpPr txBox="1"/>
            <p:nvPr/>
          </p:nvSpPr>
          <p:spPr>
            <a:xfrm>
              <a:off x="4305785" y="4851708"/>
              <a:ext cx="13102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Latn-RS" dirty="0"/>
                <a:t>linearna</a:t>
              </a:r>
            </a:p>
            <a:p>
              <a:r>
                <a:rPr lang="sr-Latn-RS" dirty="0"/>
                <a:t>kombinacija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18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BCE05-4A3B-7BBA-8E5B-C5B0C9BDE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Linearni kompozit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103F-DD94-EA3B-2BFB-085B0516E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Linearna kombinacija / linearni kompozit je nova varijabla, koja je napravljena na osnovu postojećih varijabli – prediktora </a:t>
            </a:r>
          </a:p>
          <a:p>
            <a:pPr lvl="1"/>
            <a:r>
              <a:rPr lang="sr-Latn-B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Y=a</a:t>
            </a:r>
            <a:r>
              <a:rPr lang="sr-Latn-BA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sr-Latn-B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a</a:t>
            </a:r>
            <a:r>
              <a:rPr lang="sr-Latn-BA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r-Latn-B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r-Latn-BA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r-Latn-B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a</a:t>
            </a:r>
            <a:r>
              <a:rPr lang="sr-Latn-BA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r-Latn-B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r-Latn-BA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r-Latn-B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a</a:t>
            </a:r>
            <a:r>
              <a:rPr lang="sr-Latn-BA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Latn-B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r-Latn-BA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Latn-B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+….. </a:t>
            </a:r>
            <a:r>
              <a:rPr lang="sr-Latn-B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r-Latn-BA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sr-Latn-B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r-Latn-BA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sr-Latn-R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dirty="0"/>
              <a:t>Broj mogućih kombinacija (linearnih kompozita) je beskonačan, tako da ih uvek pravimo sa nekim ciljem</a:t>
            </a:r>
          </a:p>
          <a:p>
            <a:r>
              <a:rPr lang="sr-Latn-RS" dirty="0"/>
              <a:t>Cilj je po pravilu da nešto maksimizujemo, pa zato govorimo kriterijumima </a:t>
            </a:r>
            <a:r>
              <a:rPr lang="sr-Latn-RS" dirty="0" err="1"/>
              <a:t>maksimizacije</a:t>
            </a:r>
            <a:r>
              <a:rPr lang="sr-Latn-RS" dirty="0"/>
              <a:t> / </a:t>
            </a:r>
            <a:r>
              <a:rPr lang="sr-Latn-RS" dirty="0" err="1"/>
              <a:t>esktremizacije</a:t>
            </a:r>
            <a:r>
              <a:rPr lang="sr-Latn-RS" dirty="0"/>
              <a:t> </a:t>
            </a:r>
            <a:r>
              <a:rPr lang="sr-Latn-RS" dirty="0" err="1"/>
              <a:t>fukncija</a:t>
            </a:r>
            <a:endParaRPr lang="sr-Latn-RS" dirty="0"/>
          </a:p>
          <a:p>
            <a:r>
              <a:rPr lang="sr-Latn-RS" dirty="0"/>
              <a:t>Šta maksimizujemo u regresiji?</a:t>
            </a:r>
          </a:p>
          <a:p>
            <a:pPr lvl="1"/>
            <a:r>
              <a:rPr lang="sr-Latn-RS" dirty="0"/>
              <a:t>Previđanje – odnosno multiplo R – korelaciju linearnog kompozita i kriterijuma</a:t>
            </a:r>
          </a:p>
        </p:txBody>
      </p:sp>
    </p:spTree>
    <p:extLst>
      <p:ext uri="{BB962C8B-B14F-4D97-AF65-F5344CB8AC3E}">
        <p14:creationId xmlns:p14="http://schemas.microsoft.com/office/powerpoint/2010/main" val="17782747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33FF2-E17E-24AF-8038-BBAC3F39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Linearni kompozit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092AE-EBA9-2FAD-9D6B-CB129B5808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RS" dirty="0"/>
                  <a:t>Čemu je jednaka aritmetička sredina linearnog kompozita?</a:t>
                </a:r>
              </a:p>
              <a:p>
                <a:pPr lvl="1"/>
                <a:r>
                  <a:rPr lang="sr-Latn-BA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Sumi aritmetičkih sredina izvornih varijabli</a:t>
                </a:r>
              </a:p>
              <a:p>
                <a:pPr lvl="1"/>
                <a:r>
                  <a:rPr lang="sr-Latn-BA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sr-Latn-BA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sr-Latn-BA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Ma</a:t>
                </a:r>
                <a:r>
                  <a:rPr lang="sr-Latn-BA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sr-Latn-BA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M</a:t>
                </a:r>
                <a:r>
                  <a:rPr lang="sr-Latn-BA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a1X1</a:t>
                </a:r>
                <a:r>
                  <a:rPr lang="sr-Latn-BA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M</a:t>
                </a:r>
                <a:r>
                  <a:rPr lang="sr-Latn-BA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a2X2</a:t>
                </a:r>
                <a:r>
                  <a:rPr lang="sr-Latn-BA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M</a:t>
                </a:r>
                <a:r>
                  <a:rPr lang="sr-Latn-BA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a3X3</a:t>
                </a:r>
                <a:r>
                  <a:rPr lang="sr-Latn-BA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+….. </a:t>
                </a:r>
                <a:r>
                  <a:rPr lang="sr-Latn-BA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sr-Latn-BA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anXn</a:t>
                </a:r>
                <a:endParaRPr lang="sr-Cyrl-BA" baseline="-2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sr-Latn-RS" dirty="0"/>
                  <a:t>Čemu je jednaka standardna devijacija linearnog kompozita?</a:t>
                </a:r>
              </a:p>
              <a:p>
                <a:pPr lvl="1"/>
                <a:r>
                  <a:rPr lang="sr-Latn-RS" dirty="0"/>
                  <a:t>Ako su varijable nestandardizovane – sumi vrednosti u matrici </a:t>
                </a:r>
                <a:r>
                  <a:rPr lang="sr-Latn-RS" dirty="0" err="1"/>
                  <a:t>kovarijansi</a:t>
                </a:r>
                <a:r>
                  <a:rPr lang="sr-Latn-RS" dirty="0"/>
                  <a:t> (varijanse + dvostruke </a:t>
                </a:r>
                <a:r>
                  <a:rPr lang="sr-Latn-RS" dirty="0" err="1"/>
                  <a:t>kovarijanse</a:t>
                </a:r>
                <a:r>
                  <a:rPr lang="sr-Latn-RS" dirty="0"/>
                  <a:t>)</a:t>
                </a:r>
              </a:p>
              <a:p>
                <a:pPr lvl="1"/>
                <a:r>
                  <a:rPr lang="sr-Latn-BA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</a:t>
                </a:r>
                <a:r>
                  <a:rPr lang="sr-Latn-BA" sz="1800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sr-Latn-BA" sz="18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sr-Latn-BA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∑∑</m:t>
                    </m:r>
                  </m:oMath>
                </a14:m>
                <a:r>
                  <a:rPr lang="sr-Latn-BA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sr-Latn-BA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</a:t>
                </a:r>
                <a:r>
                  <a:rPr lang="sr-Latn-BA" sz="1800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</a:t>
                </a:r>
                <a:r>
                  <a:rPr lang="sr-Latn-BA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sr-Latn-BA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</a:t>
                </a:r>
                <a:r>
                  <a:rPr lang="sr-Latn-BA" sz="1800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xj</a:t>
                </a:r>
                <a:r>
                  <a:rPr lang="sr-Latn-BA" sz="18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sr-Latn-BA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sr-Latn-BA" sz="18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ij</a:t>
                </a:r>
                <a:endParaRPr lang="sr-Latn-RS" dirty="0"/>
              </a:p>
              <a:p>
                <a:pPr lvl="1"/>
                <a:r>
                  <a:rPr lang="sr-Latn-RS" dirty="0"/>
                  <a:t>Ako su varijable standardizovane – sumi vrednosti u matrici korelacija (broj varijabli + dvostruke korelacije)</a:t>
                </a:r>
              </a:p>
              <a:p>
                <a:pPr lvl="1"/>
                <a:r>
                  <a:rPr lang="sr-Latn-BA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</a:t>
                </a:r>
                <a:r>
                  <a:rPr lang="sr-Latn-BA" sz="1800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sr-Latn-BA" sz="18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sr-Latn-BA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∑∑</m:t>
                    </m:r>
                  </m:oMath>
                </a14:m>
                <a:r>
                  <a:rPr lang="sr-Latn-BA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</a:t>
                </a:r>
                <a:r>
                  <a:rPr lang="sr-Latn-BA" sz="18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ij</a:t>
                </a:r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092AE-EBA9-2FAD-9D6B-CB129B580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2034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4A0C0-8066-92DE-AB13-6B47C4C60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E645-2D06-4BBD-1C7C-38BAFDBF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/>
              <a:t>Linearni kompozit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EFC22-1B4D-2A2B-DD4F-163FF82E4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RS" dirty="0"/>
              <a:t>Linearna zavisnost</a:t>
            </a:r>
          </a:p>
          <a:p>
            <a:pPr lvl="1"/>
            <a:r>
              <a:rPr lang="sr-Latn-RS" dirty="0"/>
              <a:t>Situacija kada je jedna varijabla linearni kompozit druge</a:t>
            </a:r>
          </a:p>
          <a:p>
            <a:pPr lvl="1"/>
            <a:r>
              <a:rPr lang="sr-Latn-RS" dirty="0"/>
              <a:t>X = a + </a:t>
            </a:r>
            <a:r>
              <a:rPr lang="sr-Latn-RS" dirty="0" err="1"/>
              <a:t>bY</a:t>
            </a:r>
            <a:endParaRPr lang="sr-Latn-RS" dirty="0"/>
          </a:p>
          <a:p>
            <a:pPr lvl="1"/>
            <a:r>
              <a:rPr lang="sr-Latn-RS" dirty="0"/>
              <a:t>X i Y su linearno zavisne varijable</a:t>
            </a:r>
          </a:p>
          <a:p>
            <a:r>
              <a:rPr lang="sr-Latn-RS" dirty="0"/>
              <a:t>Postojanje korelacije između dve varijable nije linearna zavisnost!</a:t>
            </a:r>
          </a:p>
          <a:p>
            <a:pPr lvl="1"/>
            <a:r>
              <a:rPr lang="sr-Latn-RS" dirty="0"/>
              <a:t>Ali je nepostojanje korelacije linearna nezavisnost</a:t>
            </a:r>
          </a:p>
          <a:p>
            <a:r>
              <a:rPr lang="sr-Latn-RS" dirty="0"/>
              <a:t>U regresiju ne smemo da ubacimo varijable koje su linearno zavisne</a:t>
            </a:r>
          </a:p>
          <a:p>
            <a:pPr lvl="1"/>
            <a:r>
              <a:rPr lang="sr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Y=a</a:t>
            </a:r>
            <a:r>
              <a:rPr lang="sr-Latn-B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sr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a</a:t>
            </a:r>
            <a:r>
              <a:rPr lang="sr-Latn-B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r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r-Latn-B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r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a</a:t>
            </a:r>
            <a:r>
              <a:rPr lang="sr-Latn-B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r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r-Latn-B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r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a</a:t>
            </a:r>
            <a:r>
              <a:rPr lang="sr-Latn-B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r-Latn-B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+(a</a:t>
            </a:r>
            <a:r>
              <a:rPr lang="sr-Latn-BA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r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r-Latn-BA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r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a</a:t>
            </a:r>
            <a:r>
              <a:rPr lang="sr-Latn-BA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r-Latn-BA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)+…..</a:t>
            </a:r>
            <a:r>
              <a:rPr lang="sr-Latn-B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r-Latn-BA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sr-Latn-B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r-Latn-BA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sr-Latn-BA" sz="1800" baseline="-2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BA" dirty="0"/>
              <a:t>Ali možemo ubaciti varijable koje su nastale nelinearnom kombinacijom prediktora</a:t>
            </a:r>
          </a:p>
          <a:p>
            <a:pPr lvl="1"/>
            <a:r>
              <a:rPr lang="sr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Y=a</a:t>
            </a:r>
            <a:r>
              <a:rPr lang="sr-Latn-B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sr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a</a:t>
            </a:r>
            <a:r>
              <a:rPr lang="sr-Latn-B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r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r-Latn-B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r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a</a:t>
            </a:r>
            <a:r>
              <a:rPr lang="sr-Latn-B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r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r-Latn-B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r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a</a:t>
            </a:r>
            <a:r>
              <a:rPr lang="sr-Latn-B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r-Latn-BA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+(a</a:t>
            </a:r>
            <a:r>
              <a:rPr lang="sr-Latn-BA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r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r-Latn-BA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r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</a:t>
            </a:r>
            <a:r>
              <a:rPr lang="sr-Latn-BA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r-Latn-BA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)+…..</a:t>
            </a:r>
            <a:r>
              <a:rPr lang="sr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B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r-Latn-BA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sr-Latn-B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r-Latn-BA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692049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Multipla regresija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I dalje koristimo metod najmanjih kvadrata – minimiziramo sumu kvadrata odstupanja </a:t>
            </a:r>
            <a:r>
              <a:rPr lang="sr-Latn-RS" dirty="0" err="1"/>
              <a:t>predviđenih</a:t>
            </a:r>
            <a:r>
              <a:rPr lang="sr-Latn-RS" dirty="0"/>
              <a:t> od empirijski dobijenih vrednosti</a:t>
            </a:r>
          </a:p>
          <a:p>
            <a:r>
              <a:rPr lang="sr-Latn-RS" dirty="0"/>
              <a:t>Ali kriterijum predviđamo linearnom kombinacijom prediktora</a:t>
            </a:r>
          </a:p>
          <a:p>
            <a:r>
              <a:rPr lang="sr-Latn-RS" dirty="0"/>
              <a:t>Ne postoji nijedna druga linearna kombinacija prediktora koja ima veću korelaciju sa kriterijumom</a:t>
            </a:r>
          </a:p>
          <a:p>
            <a:pPr lvl="1"/>
            <a:r>
              <a:rPr lang="sr-Latn-RS" dirty="0"/>
              <a:t>Kriterijum </a:t>
            </a:r>
            <a:r>
              <a:rPr lang="sr-Latn-RS" dirty="0" err="1"/>
              <a:t>maksimizacije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764014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 err="1"/>
              <a:t>Regresiona</a:t>
            </a:r>
            <a:r>
              <a:rPr lang="sr-Latn-RS" dirty="0"/>
              <a:t> jednačina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RS" dirty="0"/>
              <a:t>Kada imamo više prediktora, </a:t>
            </a:r>
            <a:r>
              <a:rPr lang="sr-Latn-RS" dirty="0" err="1"/>
              <a:t>regresiona</a:t>
            </a:r>
            <a:r>
              <a:rPr lang="sr-Latn-RS" dirty="0"/>
              <a:t> jednačina u standardizovanom obliku je:</a:t>
            </a:r>
          </a:p>
          <a:p>
            <a:pPr algn="ctr"/>
            <a:r>
              <a:rPr lang="sr-Latn-CS" dirty="0" err="1"/>
              <a:t>Z</a:t>
            </a:r>
            <a:r>
              <a:rPr lang="sr-Latn-CS" baseline="-25000" dirty="0" err="1">
                <a:cs typeface="Arial" charset="0"/>
              </a:rPr>
              <a:t>y</a:t>
            </a:r>
            <a:r>
              <a:rPr lang="sr-Latn-CS" dirty="0"/>
              <a:t>=</a:t>
            </a:r>
            <a:r>
              <a:rPr lang="el-GR" dirty="0">
                <a:cs typeface="Arial" charset="0"/>
              </a:rPr>
              <a:t>β</a:t>
            </a:r>
            <a:r>
              <a:rPr lang="sr-Latn-CS" baseline="-25000" dirty="0">
                <a:cs typeface="Arial" charset="0"/>
              </a:rPr>
              <a:t>1</a:t>
            </a:r>
            <a:r>
              <a:rPr lang="sr-Latn-CS" dirty="0">
                <a:cs typeface="Arial" charset="0"/>
              </a:rPr>
              <a:t>Z</a:t>
            </a:r>
            <a:r>
              <a:rPr lang="sr-Latn-CS" baseline="-25000" dirty="0">
                <a:cs typeface="Arial" charset="0"/>
              </a:rPr>
              <a:t>x1 </a:t>
            </a:r>
            <a:r>
              <a:rPr lang="sr-Latn-CS" dirty="0">
                <a:cs typeface="Arial" charset="0"/>
              </a:rPr>
              <a:t>+ </a:t>
            </a:r>
            <a:r>
              <a:rPr lang="el-GR" dirty="0">
                <a:cs typeface="Arial" charset="0"/>
              </a:rPr>
              <a:t>β</a:t>
            </a:r>
            <a:r>
              <a:rPr lang="sr-Latn-CS" baseline="-25000" dirty="0">
                <a:cs typeface="Arial" charset="0"/>
              </a:rPr>
              <a:t>2</a:t>
            </a:r>
            <a:r>
              <a:rPr lang="sr-Latn-CS" dirty="0">
                <a:cs typeface="Arial" charset="0"/>
              </a:rPr>
              <a:t>Z</a:t>
            </a:r>
            <a:r>
              <a:rPr lang="sr-Latn-CS" baseline="-25000" dirty="0">
                <a:cs typeface="Arial" charset="0"/>
              </a:rPr>
              <a:t>x2 </a:t>
            </a:r>
            <a:r>
              <a:rPr lang="sr-Latn-CS" dirty="0">
                <a:cs typeface="Arial" charset="0"/>
              </a:rPr>
              <a:t>+ </a:t>
            </a:r>
            <a:r>
              <a:rPr lang="el-GR" dirty="0">
                <a:cs typeface="Arial" charset="0"/>
              </a:rPr>
              <a:t>β</a:t>
            </a:r>
            <a:r>
              <a:rPr lang="sr-Latn-CS" baseline="-25000" dirty="0">
                <a:cs typeface="Arial" charset="0"/>
              </a:rPr>
              <a:t>3</a:t>
            </a:r>
            <a:r>
              <a:rPr lang="sr-Latn-CS" dirty="0">
                <a:cs typeface="Arial" charset="0"/>
              </a:rPr>
              <a:t>Z</a:t>
            </a:r>
            <a:r>
              <a:rPr lang="sr-Latn-CS" baseline="-25000" dirty="0">
                <a:cs typeface="Arial" charset="0"/>
              </a:rPr>
              <a:t>x3 </a:t>
            </a:r>
            <a:r>
              <a:rPr lang="sr-Latn-CS" dirty="0">
                <a:cs typeface="Arial" charset="0"/>
              </a:rPr>
              <a:t>+... + </a:t>
            </a:r>
            <a:r>
              <a:rPr lang="el-GR" dirty="0">
                <a:cs typeface="Arial" charset="0"/>
              </a:rPr>
              <a:t>β</a:t>
            </a:r>
            <a:r>
              <a:rPr lang="sr-Latn-CS" baseline="-25000" dirty="0" err="1">
                <a:cs typeface="Arial" charset="0"/>
              </a:rPr>
              <a:t>n</a:t>
            </a:r>
            <a:r>
              <a:rPr lang="sr-Latn-CS" dirty="0" err="1">
                <a:cs typeface="Arial" charset="0"/>
              </a:rPr>
              <a:t>Z</a:t>
            </a:r>
            <a:r>
              <a:rPr lang="sr-Latn-CS" baseline="-25000" dirty="0" err="1">
                <a:cs typeface="Arial" charset="0"/>
              </a:rPr>
              <a:t>xn</a:t>
            </a:r>
            <a:endParaRPr lang="sr-Latn-CS" baseline="-25000" dirty="0">
              <a:cs typeface="Arial" charset="0"/>
            </a:endParaRPr>
          </a:p>
          <a:p>
            <a:r>
              <a:rPr lang="sr-Latn-RS" dirty="0"/>
              <a:t>Što je </a:t>
            </a:r>
            <a:r>
              <a:rPr lang="el-GR" dirty="0"/>
              <a:t>β</a:t>
            </a:r>
            <a:r>
              <a:rPr lang="sr-Latn-RS" dirty="0"/>
              <a:t> veća, to je značaj date varijable za predikciju veći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E096-F729-1330-523B-0CD09C51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je valjanost?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E8B6E-C9B1-2AC0-CF81-1E1182EFC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Primer: napravili ste novi test koji meri crtu poštenja</a:t>
            </a:r>
          </a:p>
          <a:p>
            <a:r>
              <a:rPr lang="sr-Latn-RS" dirty="0"/>
              <a:t>Kako biste mogli da dokažete da zaista merite baš taj konstrukt?</a:t>
            </a:r>
          </a:p>
          <a:p>
            <a:pPr lvl="1"/>
            <a:r>
              <a:rPr lang="sr-Latn-RS" dirty="0"/>
              <a:t>Korelacija sa npr. HEXACO Poštenjem</a:t>
            </a:r>
          </a:p>
          <a:p>
            <a:pPr lvl="1"/>
            <a:r>
              <a:rPr lang="sr-Latn-RS" dirty="0"/>
              <a:t>Ali i korelacija sa HEXACO </a:t>
            </a:r>
            <a:r>
              <a:rPr lang="sr-Latn-RS" dirty="0" err="1"/>
              <a:t>saradljivošću</a:t>
            </a:r>
            <a:r>
              <a:rPr lang="sr-Latn-RS" dirty="0"/>
              <a:t> (da pokažemo da ne merimo to)</a:t>
            </a:r>
          </a:p>
          <a:p>
            <a:pPr lvl="1"/>
            <a:r>
              <a:rPr lang="sr-Latn-RS" dirty="0"/>
              <a:t>Poređenje zatvorske populacije i opšte</a:t>
            </a:r>
          </a:p>
          <a:p>
            <a:pPr lvl="1"/>
            <a:r>
              <a:rPr lang="sr-Latn-RS" dirty="0"/>
              <a:t>Predviđanje broja krivičnih dela na osnovu testa</a:t>
            </a:r>
          </a:p>
          <a:p>
            <a:pPr lvl="1"/>
            <a:r>
              <a:rPr lang="sr-Latn-RS" dirty="0"/>
              <a:t>…</a:t>
            </a:r>
          </a:p>
          <a:p>
            <a:pPr lvl="1"/>
            <a:endParaRPr lang="sr-Latn-RS" dirty="0"/>
          </a:p>
          <a:p>
            <a:r>
              <a:rPr lang="sr-Latn-RS" dirty="0" err="1"/>
              <a:t>Gilford</a:t>
            </a:r>
            <a:r>
              <a:rPr lang="sr-Latn-RS" dirty="0"/>
              <a:t>: test je valjan samo ako korelira sa nečim što nije sam test (najčešće određenje valjanosti)</a:t>
            </a:r>
          </a:p>
        </p:txBody>
      </p:sp>
    </p:spTree>
    <p:extLst>
      <p:ext uri="{BB962C8B-B14F-4D97-AF65-F5344CB8AC3E}">
        <p14:creationId xmlns:p14="http://schemas.microsoft.com/office/powerpoint/2010/main" val="27759252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2FDC6-E50B-0265-941B-D65504DFF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2CA6-6A22-8D3B-1E50-ECB11767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 err="1"/>
              <a:t>Regresiona</a:t>
            </a:r>
            <a:r>
              <a:rPr lang="sr-Latn-RS" dirty="0"/>
              <a:t> jednačina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78F47-F06A-A449-88D1-2057A0C52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RS" dirty="0"/>
              <a:t>Kada imamo više prediktora od čega sve zavisi vrednost </a:t>
            </a:r>
            <a:r>
              <a:rPr lang="el-GR" dirty="0"/>
              <a:t>β</a:t>
            </a:r>
            <a:r>
              <a:rPr lang="sr-Latn-RS" dirty="0"/>
              <a:t>?</a:t>
            </a:r>
          </a:p>
          <a:p>
            <a:pPr lvl="1"/>
            <a:r>
              <a:rPr lang="sr-Latn-RS" dirty="0"/>
              <a:t>Korelacije prediktora i kriterijuma (direktno proporcionalno)</a:t>
            </a:r>
          </a:p>
          <a:p>
            <a:pPr lvl="1"/>
            <a:r>
              <a:rPr lang="sr-Latn-RS" dirty="0"/>
              <a:t>Korelacije prediktora sa ostalim prediktorima (obrnuto proporcionalno)</a:t>
            </a:r>
          </a:p>
          <a:p>
            <a:r>
              <a:rPr lang="sr-Latn-RS" dirty="0"/>
              <a:t>Šta kada su korelacije između prediktora nulte (odnosno prediktori su nezavisni)?</a:t>
            </a:r>
          </a:p>
          <a:p>
            <a:pPr lvl="1"/>
            <a:r>
              <a:rPr lang="sr-Latn-RS" dirty="0"/>
              <a:t>Standardizovani </a:t>
            </a:r>
            <a:r>
              <a:rPr lang="sr-Latn-RS" dirty="0" err="1"/>
              <a:t>regresioni</a:t>
            </a:r>
            <a:r>
              <a:rPr lang="sr-Latn-RS" dirty="0"/>
              <a:t> koeficijenti su jednaki izvornim korelacijama prediktora sa kriterijumom</a:t>
            </a:r>
          </a:p>
          <a:p>
            <a:pPr lvl="1"/>
            <a:r>
              <a:rPr lang="el-GR" dirty="0"/>
              <a:t>β</a:t>
            </a:r>
            <a:r>
              <a:rPr lang="en-US" sz="1400" dirty="0"/>
              <a:t>n</a:t>
            </a:r>
            <a:r>
              <a:rPr lang="en-US" dirty="0"/>
              <a:t>=</a:t>
            </a:r>
            <a:r>
              <a:rPr lang="en-US" dirty="0" err="1"/>
              <a:t>r</a:t>
            </a:r>
            <a:r>
              <a:rPr lang="en-US" sz="1400" dirty="0" err="1"/>
              <a:t>n</a:t>
            </a:r>
            <a:endParaRPr lang="sr-Latn-RS" sz="1400" dirty="0"/>
          </a:p>
          <a:p>
            <a:r>
              <a:rPr lang="sr-Latn-CS" dirty="0"/>
              <a:t>U multiploj regresiji </a:t>
            </a:r>
            <a:r>
              <a:rPr lang="sr-Latn-CS" sz="2000" dirty="0">
                <a:solidFill>
                  <a:srgbClr val="FF3300"/>
                </a:solidFill>
              </a:rPr>
              <a:t>apsolutna</a:t>
            </a:r>
            <a:r>
              <a:rPr lang="sr-Latn-CS" sz="2000" dirty="0"/>
              <a:t> vrednost beta koeficijenta može biti </a:t>
            </a:r>
            <a:r>
              <a:rPr lang="sr-Latn-CS" sz="2000" dirty="0">
                <a:solidFill>
                  <a:srgbClr val="FF3300"/>
                </a:solidFill>
              </a:rPr>
              <a:t>veća od 1</a:t>
            </a:r>
            <a:endParaRPr lang="sr-Latn-CS" sz="2000" dirty="0"/>
          </a:p>
        </p:txBody>
      </p:sp>
    </p:spTree>
    <p:extLst>
      <p:ext uri="{BB962C8B-B14F-4D97-AF65-F5344CB8AC3E}">
        <p14:creationId xmlns:p14="http://schemas.microsoft.com/office/powerpoint/2010/main" val="18852267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 err="1"/>
              <a:t>Regresiona</a:t>
            </a:r>
            <a:r>
              <a:rPr lang="sr-Latn-RS" dirty="0"/>
              <a:t> jednačina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RS" dirty="0"/>
              <a:t>Za nestandardizovane varijable</a:t>
            </a:r>
            <a:endParaRPr lang="sr-Cyrl-RS" dirty="0"/>
          </a:p>
          <a:p>
            <a:pPr algn="ctr"/>
            <a:r>
              <a:rPr lang="sr-Latn-CS" dirty="0" err="1"/>
              <a:t>b</a:t>
            </a:r>
            <a:r>
              <a:rPr lang="sr-Latn-CS" baseline="-25000" dirty="0" err="1"/>
              <a:t>n</a:t>
            </a:r>
            <a:r>
              <a:rPr lang="sr-Latn-CS" dirty="0"/>
              <a:t>=</a:t>
            </a:r>
            <a:r>
              <a:rPr lang="el-GR" dirty="0">
                <a:cs typeface="Arial" charset="0"/>
              </a:rPr>
              <a:t>β</a:t>
            </a:r>
            <a:r>
              <a:rPr lang="sr-Latn-CS" baseline="-25000" dirty="0">
                <a:cs typeface="Arial" charset="0"/>
              </a:rPr>
              <a:t>n</a:t>
            </a:r>
            <a:r>
              <a:rPr lang="sr-Latn-CS" dirty="0">
                <a:cs typeface="Arial" charset="0"/>
              </a:rPr>
              <a:t>* </a:t>
            </a:r>
            <a:r>
              <a:rPr lang="el-GR" dirty="0">
                <a:cs typeface="Arial" charset="0"/>
              </a:rPr>
              <a:t>σ</a:t>
            </a:r>
            <a:r>
              <a:rPr lang="sr-Latn-CS" baseline="-25000" dirty="0">
                <a:cs typeface="Arial" charset="0"/>
              </a:rPr>
              <a:t>y</a:t>
            </a:r>
            <a:r>
              <a:rPr lang="sr-Latn-CS" dirty="0">
                <a:cs typeface="Arial" charset="0"/>
              </a:rPr>
              <a:t>/</a:t>
            </a:r>
            <a:r>
              <a:rPr lang="el-GR" dirty="0">
                <a:cs typeface="Arial" charset="0"/>
              </a:rPr>
              <a:t>σ</a:t>
            </a:r>
            <a:r>
              <a:rPr lang="sr-Latn-CS" baseline="-25000" dirty="0" err="1">
                <a:cs typeface="Arial" charset="0"/>
              </a:rPr>
              <a:t>xn</a:t>
            </a:r>
            <a:endParaRPr lang="sr-Cyrl-RS" dirty="0"/>
          </a:p>
          <a:p>
            <a:endParaRPr lang="sr-Latn-RS" dirty="0"/>
          </a:p>
          <a:p>
            <a:r>
              <a:rPr lang="sr-Latn-RS" dirty="0" err="1"/>
              <a:t>Regresioni</a:t>
            </a:r>
            <a:r>
              <a:rPr lang="sr-Latn-RS" dirty="0"/>
              <a:t> koeficijenti </a:t>
            </a:r>
            <a:r>
              <a:rPr lang="sr-Cyrl-RS" dirty="0"/>
              <a:t>(</a:t>
            </a:r>
            <a:r>
              <a:rPr lang="en-US" dirty="0"/>
              <a:t>b,</a:t>
            </a:r>
            <a:r>
              <a:rPr lang="sr-Cyrl-RS" dirty="0"/>
              <a:t>β) </a:t>
            </a:r>
            <a:r>
              <a:rPr lang="sr-Latn-RS" dirty="0"/>
              <a:t>imaju isto značenje kao u slučaju kada imamo jedan prediktor</a:t>
            </a:r>
          </a:p>
          <a:p>
            <a:pPr lvl="1"/>
            <a:r>
              <a:rPr lang="sr-Latn-RS" dirty="0"/>
              <a:t>Za koliko jedinica/standardnih devijacija se promeni skor na kriterijumu kada se skor na prediktoru promeni za jednu jedinicu/standardnu devijaciju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64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Regresiona</a:t>
            </a:r>
            <a:r>
              <a:rPr lang="sr-Latn-RS" dirty="0"/>
              <a:t> jednačina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Za svaki koeficijent se testira </a:t>
            </a:r>
            <a:r>
              <a:rPr lang="en-US" dirty="0"/>
              <a:t>H</a:t>
            </a:r>
            <a:r>
              <a:rPr lang="en-US" sz="1200" dirty="0"/>
              <a:t>0</a:t>
            </a:r>
            <a:r>
              <a:rPr lang="en-US" dirty="0"/>
              <a:t> </a:t>
            </a:r>
            <a:r>
              <a:rPr lang="sr-Latn-RS" dirty="0"/>
              <a:t>da je </a:t>
            </a:r>
            <a:r>
              <a:rPr lang="el-GR" dirty="0"/>
              <a:t>β</a:t>
            </a:r>
            <a:r>
              <a:rPr lang="sr-Cyrl-RS" dirty="0"/>
              <a:t>=0</a:t>
            </a:r>
            <a:endParaRPr lang="sr-Latn-RS" dirty="0"/>
          </a:p>
          <a:p>
            <a:pPr lvl="1"/>
            <a:r>
              <a:rPr lang="sr-Latn-RS" dirty="0"/>
              <a:t>T-test ili F-test</a:t>
            </a:r>
          </a:p>
          <a:p>
            <a:r>
              <a:rPr lang="sr-Latn-RS" dirty="0"/>
              <a:t>Ako </a:t>
            </a:r>
            <a:r>
              <a:rPr lang="el-GR" dirty="0"/>
              <a:t>β</a:t>
            </a:r>
            <a:r>
              <a:rPr lang="sr-Latn-RS" dirty="0"/>
              <a:t> nije značajna – dati prediktor ne doprinosi (značajno) predviđanju kriterijuma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182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/>
              <a:t>Multiplo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RS" dirty="0"/>
              <a:t>Multiplo R – multipla korelacija svih prediktora sa kriterijumom</a:t>
            </a:r>
          </a:p>
          <a:p>
            <a:r>
              <a:rPr lang="sr-Latn-RS" dirty="0"/>
              <a:t>Koliko varijabli smo korelirali?</a:t>
            </a:r>
          </a:p>
          <a:p>
            <a:pPr lvl="1"/>
            <a:r>
              <a:rPr lang="sr-Latn-RS" dirty="0"/>
              <a:t>Samo dve!</a:t>
            </a:r>
          </a:p>
          <a:p>
            <a:pPr lvl="1"/>
            <a:r>
              <a:rPr lang="sr-Latn-RS" dirty="0"/>
              <a:t>Kriterijum</a:t>
            </a:r>
          </a:p>
          <a:p>
            <a:pPr lvl="1"/>
            <a:r>
              <a:rPr lang="sr-Latn-RS" dirty="0"/>
              <a:t>Linearni kompozit prediktora (koji je jedna varijabla)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38600"/>
            <a:ext cx="6248400" cy="122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9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Multiplo R</a:t>
            </a:r>
            <a:r>
              <a:rPr lang="sr-Latn-RS" baseline="30000" dirty="0"/>
              <a:t>2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Multiplo R</a:t>
            </a:r>
            <a:r>
              <a:rPr lang="sr-Latn-RS" baseline="30000" dirty="0"/>
              <a:t>2</a:t>
            </a:r>
            <a:r>
              <a:rPr lang="sr-Latn-RS" dirty="0"/>
              <a:t>:</a:t>
            </a:r>
          </a:p>
          <a:p>
            <a:pPr lvl="1"/>
            <a:r>
              <a:rPr lang="sr-Latn-RS" dirty="0"/>
              <a:t>kvadrat multiple korelacije</a:t>
            </a:r>
          </a:p>
          <a:p>
            <a:pPr lvl="1"/>
            <a:r>
              <a:rPr lang="sr-Latn-RS" dirty="0"/>
              <a:t>Odnos između varijanse </a:t>
            </a:r>
            <a:r>
              <a:rPr lang="sr-Latn-RS" dirty="0" err="1"/>
              <a:t>predviđenih</a:t>
            </a:r>
            <a:r>
              <a:rPr lang="sr-Latn-RS" dirty="0"/>
              <a:t> rezultata i varijanse empirijski dobijenih rezultata</a:t>
            </a:r>
          </a:p>
          <a:p>
            <a:pPr lvl="1"/>
            <a:r>
              <a:rPr lang="sr-Latn-RS" dirty="0"/>
              <a:t>Proporcija varijanse kriterijuma koja se može predvideti prediktorima</a:t>
            </a:r>
          </a:p>
          <a:p>
            <a:pPr lvl="1"/>
            <a:r>
              <a:rPr lang="sr-Latn-RS" dirty="0"/>
              <a:t>Koeficijent multiple determinacije</a:t>
            </a:r>
          </a:p>
        </p:txBody>
      </p:sp>
    </p:spTree>
    <p:extLst>
      <p:ext uri="{BB962C8B-B14F-4D97-AF65-F5344CB8AC3E}">
        <p14:creationId xmlns:p14="http://schemas.microsoft.com/office/powerpoint/2010/main" val="24831648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6FCAC-B5D6-4329-E996-E56D08F2C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D1C6-AC99-6BD7-A5A8-6E26DF4C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Multiplo R</a:t>
            </a:r>
            <a:r>
              <a:rPr lang="sr-Latn-RS" baseline="30000" dirty="0"/>
              <a:t>2</a:t>
            </a:r>
            <a:endParaRPr lang="en-US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9863B-72D4-EC9D-FB6D-A0A2D2722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Od čega zavisi značajnost multiplog R</a:t>
            </a:r>
            <a:r>
              <a:rPr lang="sr-Latn-RS" baseline="30000" dirty="0"/>
              <a:t>2</a:t>
            </a:r>
            <a:r>
              <a:rPr lang="sr-Latn-RS" dirty="0"/>
              <a:t>:</a:t>
            </a:r>
          </a:p>
          <a:p>
            <a:pPr lvl="1"/>
            <a:r>
              <a:rPr lang="sr-Latn-RS" dirty="0"/>
              <a:t>Veličine multiplog R</a:t>
            </a:r>
            <a:r>
              <a:rPr lang="sr-Latn-RS" baseline="30000" dirty="0"/>
              <a:t>2</a:t>
            </a:r>
            <a:r>
              <a:rPr lang="sr-Latn-RS" dirty="0"/>
              <a:t> (direktno proporcionalno)</a:t>
            </a:r>
          </a:p>
          <a:p>
            <a:pPr lvl="1"/>
            <a:r>
              <a:rPr lang="sr-Latn-RS" dirty="0"/>
              <a:t>Veličine uzorka – N (direktno proporcionalno)</a:t>
            </a:r>
          </a:p>
          <a:p>
            <a:pPr lvl="1"/>
            <a:r>
              <a:rPr lang="sr-Latn-RS" dirty="0"/>
              <a:t>Broja prediktora (posredno)</a:t>
            </a:r>
          </a:p>
          <a:p>
            <a:r>
              <a:rPr lang="sr-Latn-RS" dirty="0"/>
              <a:t>Idealni slučaj – na velikom uzorku, na osnovu malog broja prediktora objašnjavamo veliku proporciju varijanse kriterijuma</a:t>
            </a:r>
          </a:p>
          <a:p>
            <a:r>
              <a:rPr lang="sr-Latn-RS" dirty="0"/>
              <a:t>Test značajnosti multiplog R</a:t>
            </a:r>
            <a:r>
              <a:rPr lang="sr-Latn-RS" baseline="30000" dirty="0"/>
              <a:t>2</a:t>
            </a:r>
            <a:r>
              <a:rPr lang="sr-Latn-RS" dirty="0"/>
              <a:t>?</a:t>
            </a:r>
          </a:p>
          <a:p>
            <a:pPr lvl="1"/>
            <a:r>
              <a:rPr lang="sr-Latn-RS" dirty="0"/>
              <a:t>F-test</a:t>
            </a:r>
          </a:p>
        </p:txBody>
      </p:sp>
    </p:spTree>
    <p:extLst>
      <p:ext uri="{BB962C8B-B14F-4D97-AF65-F5344CB8AC3E}">
        <p14:creationId xmlns:p14="http://schemas.microsoft.com/office/powerpoint/2010/main" val="15642145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0F221CF-8F2C-EEE4-C00A-B46191BA8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16FB-DA10-5544-2785-EC08ECD15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Multiplo R</a:t>
            </a:r>
            <a:r>
              <a:rPr lang="sr-Latn-RS" baseline="30000" dirty="0"/>
              <a:t>2</a:t>
            </a:r>
            <a:endParaRPr lang="en-US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77CF5-72CF-C14A-E23E-FE25907EE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Načelno, dodavanje prediktora uvek povećava multiplo R</a:t>
            </a:r>
            <a:r>
              <a:rPr lang="sr-Latn-RS" baseline="30000" dirty="0"/>
              <a:t>2</a:t>
            </a:r>
          </a:p>
          <a:p>
            <a:pPr lvl="1"/>
            <a:r>
              <a:rPr lang="sr-Latn-RS" dirty="0"/>
              <a:t>Ali model prestaje da bude </a:t>
            </a:r>
            <a:r>
              <a:rPr lang="sr-Latn-RS" dirty="0" err="1"/>
              <a:t>parsimoničan</a:t>
            </a:r>
            <a:endParaRPr lang="sr-Latn-RS" dirty="0"/>
          </a:p>
          <a:p>
            <a:pPr lvl="1"/>
            <a:r>
              <a:rPr lang="sr-Latn-RS" dirty="0"/>
              <a:t>Korekcija za inflaciju broja prediktora</a:t>
            </a:r>
          </a:p>
          <a:p>
            <a:r>
              <a:rPr lang="sr-Latn-RS" dirty="0"/>
              <a:t>Korigovani R</a:t>
            </a:r>
            <a:r>
              <a:rPr lang="sr-Latn-RS" baseline="30000" dirty="0"/>
              <a:t>2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n – broj ispitanika</a:t>
            </a:r>
          </a:p>
          <a:p>
            <a:r>
              <a:rPr lang="sr-Latn-RS" dirty="0"/>
              <a:t>m – broj prediktora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128EF-58FF-7421-DE43-823FB70B2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0044" y="3233526"/>
            <a:ext cx="5903912" cy="124777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11628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91884-E9F6-B653-E126-BCE224DA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Multipla regresija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D9BD5-4E8F-8E4A-9ECF-A8AEA4D2E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Šta nam je najvažnije da bismo interpretirali rezultate regresije?</a:t>
            </a:r>
          </a:p>
          <a:p>
            <a:pPr lvl="1"/>
            <a:r>
              <a:rPr lang="sr-Latn-RS" dirty="0"/>
              <a:t>Mogućnost predviđanja kriterijuma na osnovu skupa prediktora - ukupna objašnjena varijansa - </a:t>
            </a:r>
            <a:r>
              <a:rPr lang="en-US" dirty="0"/>
              <a:t>R²</a:t>
            </a:r>
            <a:r>
              <a:rPr lang="sr-Latn-RS" dirty="0"/>
              <a:t>, R</a:t>
            </a:r>
          </a:p>
          <a:p>
            <a:pPr lvl="1"/>
            <a:r>
              <a:rPr lang="sr-Latn-RS" dirty="0"/>
              <a:t>Uloga pojedinačnih prediktora u predikciji</a:t>
            </a:r>
          </a:p>
          <a:p>
            <a:r>
              <a:rPr lang="sr-Latn-RS" dirty="0"/>
              <a:t>Na osnovu čega tumačimo ulogu pojedinačnih prediktora?</a:t>
            </a:r>
          </a:p>
          <a:p>
            <a:pPr lvl="1"/>
            <a:r>
              <a:rPr lang="sr-Cyrl-RS" dirty="0"/>
              <a:t>β</a:t>
            </a:r>
            <a:endParaRPr lang="sr-Latn-RS" dirty="0"/>
          </a:p>
          <a:p>
            <a:pPr lvl="1"/>
            <a:r>
              <a:rPr lang="sr-Latn-RS" dirty="0"/>
              <a:t>Izvorna korelacija sa kriterijumom </a:t>
            </a:r>
          </a:p>
          <a:p>
            <a:pPr lvl="1"/>
            <a:r>
              <a:rPr lang="sr-Latn-RS" dirty="0"/>
              <a:t>Izvorne korelacije sa ostalim prediktorima</a:t>
            </a:r>
          </a:p>
          <a:p>
            <a:pPr lvl="1"/>
            <a:r>
              <a:rPr lang="sr-Latn-RS" dirty="0"/>
              <a:t>Parcijalna korelacija sa kriterijumom</a:t>
            </a:r>
          </a:p>
          <a:p>
            <a:pPr lvl="1"/>
            <a:r>
              <a:rPr lang="sr-Latn-RS" dirty="0" err="1"/>
              <a:t>Semi</a:t>
            </a:r>
            <a:r>
              <a:rPr lang="sr-Latn-RS" dirty="0"/>
              <a:t>-parcijalna korelacija sa kriterijumom</a:t>
            </a:r>
          </a:p>
          <a:p>
            <a:pPr lvl="1"/>
            <a:r>
              <a:rPr lang="sr-Latn-RS" dirty="0" err="1"/>
              <a:t>Regresioni</a:t>
            </a:r>
            <a:r>
              <a:rPr lang="sr-Latn-RS" dirty="0"/>
              <a:t> faktor</a:t>
            </a:r>
          </a:p>
          <a:p>
            <a:pPr lvl="1"/>
            <a:endParaRPr lang="sr-Latn-RS" dirty="0"/>
          </a:p>
          <a:p>
            <a:pPr lvl="2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070429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8FA0F-78C2-74A6-18CA-6A3358BB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(</a:t>
            </a:r>
            <a:r>
              <a:rPr lang="sr-Latn-RS" dirty="0" err="1"/>
              <a:t>Semi</a:t>
            </a:r>
            <a:r>
              <a:rPr lang="sr-Latn-RS" dirty="0"/>
              <a:t>-)parcijalna korelacija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8BDD4-8DB0-ACD0-A1DA-B9CD8265C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Parcijalna korelacija </a:t>
            </a:r>
          </a:p>
          <a:p>
            <a:pPr lvl="1"/>
            <a:r>
              <a:rPr lang="sr-Latn-RS" dirty="0"/>
              <a:t>Korelacija prediktora i kriterijuma kada se iz obe varijable odstrani varijansa deljena sa drugim prediktorima</a:t>
            </a:r>
          </a:p>
          <a:p>
            <a:pPr lvl="1"/>
            <a:r>
              <a:rPr lang="sr-Latn-RS" dirty="0"/>
              <a:t>Korelacija prediktora i kriterijuma kada bi se sve druge varijable držale konstantnim</a:t>
            </a:r>
          </a:p>
          <a:p>
            <a:r>
              <a:rPr lang="sr-Latn-RS" dirty="0" err="1"/>
              <a:t>Semi</a:t>
            </a:r>
            <a:r>
              <a:rPr lang="sr-Latn-RS" dirty="0"/>
              <a:t>-parcijalna korelacija</a:t>
            </a:r>
          </a:p>
          <a:p>
            <a:pPr lvl="1"/>
            <a:r>
              <a:rPr lang="sr-Latn-RS" dirty="0"/>
              <a:t>Korelacija prediktora i kriterijuma kada se samo iz kriterijuma (ne i iz prediktora) odstrani varijansa deljena sa drugim prediktorima</a:t>
            </a:r>
          </a:p>
          <a:p>
            <a:pPr lvl="1"/>
            <a:r>
              <a:rPr lang="sr-Latn-RS" dirty="0"/>
              <a:t>Korelacija prediktora i </a:t>
            </a:r>
            <a:r>
              <a:rPr lang="sr-Latn-RS" dirty="0" err="1"/>
              <a:t>reziduala</a:t>
            </a:r>
            <a:r>
              <a:rPr lang="sr-Latn-RS" dirty="0"/>
              <a:t> kriterijuma nakon predikcije preostalim prediktorima</a:t>
            </a:r>
          </a:p>
        </p:txBody>
      </p:sp>
    </p:spTree>
    <p:extLst>
      <p:ext uri="{BB962C8B-B14F-4D97-AF65-F5344CB8AC3E}">
        <p14:creationId xmlns:p14="http://schemas.microsoft.com/office/powerpoint/2010/main" val="41810060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62A27-D36C-CA36-32B6-D40EED8F5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D7792-EEDC-D79F-980E-ED76A2C4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 err="1"/>
              <a:t>Regresioni</a:t>
            </a:r>
            <a:r>
              <a:rPr lang="sr-Latn-RS" dirty="0"/>
              <a:t> faktor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C0D46-8AFE-2186-B3D4-437EA5FAE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RS" dirty="0"/>
              <a:t>Koeficijent strukture – korelacija prediktora sa linearnim kompozitom tih istih </a:t>
            </a:r>
            <a:r>
              <a:rPr lang="sr-Latn-RS" dirty="0" err="1"/>
              <a:t>prediktoa</a:t>
            </a:r>
            <a:endParaRPr lang="sr-Latn-RS" dirty="0"/>
          </a:p>
          <a:p>
            <a:r>
              <a:rPr lang="sr-Latn-RS" dirty="0" err="1"/>
              <a:t>Regresioni</a:t>
            </a:r>
            <a:r>
              <a:rPr lang="sr-Latn-RS" dirty="0"/>
              <a:t> faktor – vektor korelacija prediktora sa lineranim kompozitom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2CF133-BBA9-51B9-4CC9-CF7602DD1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583207"/>
              </p:ext>
            </p:extLst>
          </p:nvPr>
        </p:nvGraphicFramePr>
        <p:xfrm>
          <a:off x="1524000" y="32766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3434422226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921771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Y’ = b</a:t>
                      </a:r>
                      <a:r>
                        <a:rPr lang="sr-Latn-RS" baseline="-25000" dirty="0"/>
                        <a:t>1</a:t>
                      </a:r>
                      <a:r>
                        <a:rPr lang="sr-Latn-RS" dirty="0"/>
                        <a:t>X</a:t>
                      </a:r>
                      <a:r>
                        <a:rPr lang="sr-Latn-RS" baseline="-25000" dirty="0"/>
                        <a:t>1</a:t>
                      </a:r>
                      <a:r>
                        <a:rPr lang="sr-Latn-RS" dirty="0"/>
                        <a:t> + b</a:t>
                      </a:r>
                      <a:r>
                        <a:rPr lang="sr-Latn-RS" baseline="-25000" dirty="0"/>
                        <a:t>2</a:t>
                      </a:r>
                      <a:r>
                        <a:rPr lang="sr-Latn-RS" dirty="0"/>
                        <a:t>X</a:t>
                      </a:r>
                      <a:r>
                        <a:rPr lang="sr-Latn-RS" baseline="-25000" dirty="0"/>
                        <a:t>2</a:t>
                      </a:r>
                      <a:r>
                        <a:rPr lang="sr-Latn-RS" dirty="0"/>
                        <a:t> + b</a:t>
                      </a:r>
                      <a:r>
                        <a:rPr lang="sr-Latn-RS" baseline="-25000" dirty="0"/>
                        <a:t>3</a:t>
                      </a:r>
                      <a:r>
                        <a:rPr lang="sr-Latn-RS" dirty="0"/>
                        <a:t>X</a:t>
                      </a:r>
                      <a:r>
                        <a:rPr lang="sr-Latn-RS" baseline="-25000" dirty="0"/>
                        <a:t>3</a:t>
                      </a:r>
                      <a:r>
                        <a:rPr lang="sr-Latn-RS" dirty="0"/>
                        <a:t> + b</a:t>
                      </a:r>
                      <a:r>
                        <a:rPr lang="sr-Latn-RS" baseline="-25000" dirty="0"/>
                        <a:t>4</a:t>
                      </a:r>
                      <a:r>
                        <a:rPr lang="sr-Latn-RS" dirty="0"/>
                        <a:t>X</a:t>
                      </a:r>
                      <a:r>
                        <a:rPr lang="sr-Latn-RS" baseline="-25000" dirty="0"/>
                        <a:t>4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723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Prediktor 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r</a:t>
                      </a:r>
                      <a:r>
                        <a:rPr lang="sr-Latn-RS" baseline="-25000" dirty="0"/>
                        <a:t>x1Y’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076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Prediktor 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r</a:t>
                      </a:r>
                      <a:r>
                        <a:rPr lang="sr-Latn-RS" baseline="-25000" dirty="0"/>
                        <a:t>x2Y’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36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Prediktor 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r</a:t>
                      </a:r>
                      <a:r>
                        <a:rPr lang="sr-Latn-RS" baseline="-25000" dirty="0"/>
                        <a:t>x3Y’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00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Prediktor 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r</a:t>
                      </a:r>
                      <a:r>
                        <a:rPr lang="sr-Latn-RS" baseline="-25000" dirty="0"/>
                        <a:t>x4Y’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270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07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13997B-1B00-41DF-BAC0-267D8A49A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442261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13CAA5-A548-4F91-8FE9-ED8E26A2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Vrste valjanosti</a:t>
            </a:r>
          </a:p>
        </p:txBody>
      </p:sp>
    </p:spTree>
    <p:extLst>
      <p:ext uri="{BB962C8B-B14F-4D97-AF65-F5344CB8AC3E}">
        <p14:creationId xmlns:p14="http://schemas.microsoft.com/office/powerpoint/2010/main" val="4703237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D2449-3D0B-D247-72CC-1CC0493B4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2B82-944F-096E-92F7-3BFAF1602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/>
              <a:t>Izvorna korelacija i </a:t>
            </a:r>
            <a:r>
              <a:rPr lang="el-GR" sz="4800" dirty="0">
                <a:cs typeface="Arial" charset="0"/>
              </a:rPr>
              <a:t>β</a:t>
            </a:r>
            <a:r>
              <a:rPr lang="sr-Latn-R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57F28-DA9E-871A-7FFB-F5060AEA1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RS" dirty="0"/>
              <a:t>Na osnovu kombinacije visine izvorne korelacije i visine </a:t>
            </a:r>
            <a:r>
              <a:rPr lang="el-GR" sz="2000" dirty="0">
                <a:cs typeface="Arial" charset="0"/>
              </a:rPr>
              <a:t>β</a:t>
            </a:r>
            <a:r>
              <a:rPr lang="sr-Latn-RS" sz="2000" dirty="0">
                <a:cs typeface="Arial" charset="0"/>
              </a:rPr>
              <a:t> razlikujemo tipove prediktora</a:t>
            </a:r>
            <a:endParaRPr lang="sr-Latn-R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DF1E3A-DC9A-AA76-20D3-0389D3FB6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342854"/>
              </p:ext>
            </p:extLst>
          </p:nvPr>
        </p:nvGraphicFramePr>
        <p:xfrm>
          <a:off x="1181100" y="2819400"/>
          <a:ext cx="67818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00">
                  <a:extLst>
                    <a:ext uri="{9D8B030D-6E8A-4147-A177-3AD203B41FA5}">
                      <a16:colId xmlns:a16="http://schemas.microsoft.com/office/drawing/2014/main" val="11525459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1242804698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342115090"/>
                    </a:ext>
                  </a:extLst>
                </a:gridCol>
              </a:tblGrid>
              <a:tr h="799475">
                <a:tc>
                  <a:txBody>
                    <a:bodyPr/>
                    <a:lstStyle/>
                    <a:p>
                      <a:endParaRPr lang="sr-Latn-R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/>
                        <a:t>Nizak </a:t>
                      </a:r>
                      <a:r>
                        <a:rPr lang="el-GR" sz="2000" dirty="0">
                          <a:cs typeface="Arial" charset="0"/>
                        </a:rPr>
                        <a:t>β</a:t>
                      </a:r>
                      <a:endParaRPr lang="sr-Latn-R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>
                          <a:cs typeface="Arial" charset="0"/>
                        </a:rPr>
                        <a:t>Visok </a:t>
                      </a:r>
                      <a:r>
                        <a:rPr lang="el-GR" sz="2000" dirty="0">
                          <a:cs typeface="Arial" charset="0"/>
                        </a:rPr>
                        <a:t>β</a:t>
                      </a:r>
                      <a:endParaRPr lang="sr-Latn-R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3799350"/>
                  </a:ext>
                </a:extLst>
              </a:tr>
              <a:tr h="799475">
                <a:tc>
                  <a:txBody>
                    <a:bodyPr/>
                    <a:lstStyle/>
                    <a:p>
                      <a:r>
                        <a:rPr lang="sr-Latn-RS" sz="2000" b="1" dirty="0">
                          <a:solidFill>
                            <a:schemeClr val="bg1"/>
                          </a:solidFill>
                        </a:rPr>
                        <a:t>Nisko 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/>
                        <a:t>Loš prediktor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err="1"/>
                        <a:t>Supresor</a:t>
                      </a:r>
                      <a:endParaRPr lang="sr-Latn-R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2667096"/>
                  </a:ext>
                </a:extLst>
              </a:tr>
              <a:tr h="839450">
                <a:tc>
                  <a:txBody>
                    <a:bodyPr/>
                    <a:lstStyle/>
                    <a:p>
                      <a:r>
                        <a:rPr lang="sr-Latn-RS" sz="2000" b="1" dirty="0">
                          <a:solidFill>
                            <a:schemeClr val="bg1"/>
                          </a:solidFill>
                        </a:rPr>
                        <a:t>Visoko 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/>
                        <a:t>Redundantan prediktor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/>
                        <a:t>Dobar prediktor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377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19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B2282-4C70-3D29-0033-17C6E2F2D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CB27-4950-E96A-C550-95A865925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/>
              <a:t>Izvorna korelacija i </a:t>
            </a:r>
            <a:r>
              <a:rPr lang="el-GR" sz="4800" dirty="0">
                <a:cs typeface="Arial" charset="0"/>
              </a:rPr>
              <a:t>β</a:t>
            </a:r>
            <a:r>
              <a:rPr lang="sr-Latn-R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5F0A0-F5F2-6177-8B63-F567F61F8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RS" dirty="0"/>
              <a:t>Dobar prediktor</a:t>
            </a:r>
          </a:p>
          <a:p>
            <a:pPr lvl="1"/>
            <a:r>
              <a:rPr lang="sr-Latn-RS" dirty="0"/>
              <a:t>Prediktor doprinosi predviđanju</a:t>
            </a:r>
          </a:p>
          <a:p>
            <a:r>
              <a:rPr lang="sr-Latn-RS" dirty="0"/>
              <a:t>Loš prediktor</a:t>
            </a:r>
          </a:p>
          <a:p>
            <a:pPr lvl="1"/>
            <a:r>
              <a:rPr lang="sr-Latn-RS" dirty="0"/>
              <a:t>Prediktor ne doprinosi predviđanju</a:t>
            </a:r>
          </a:p>
          <a:p>
            <a:r>
              <a:rPr lang="sr-Latn-RS" dirty="0"/>
              <a:t>Redundantan prediktor</a:t>
            </a:r>
          </a:p>
          <a:p>
            <a:pPr lvl="1"/>
            <a:r>
              <a:rPr lang="sr-Latn-RS" dirty="0"/>
              <a:t>Iako ima visoku izvornu korelaciju – prediktor ne doprinosi predviđanju</a:t>
            </a:r>
          </a:p>
          <a:p>
            <a:pPr lvl="1"/>
            <a:r>
              <a:rPr lang="sr-Latn-RS" dirty="0"/>
              <a:t>Zato što je onaj deo varijanse kriterijuma koji on objašnjava već objašnjen drugim, boljim prediktorima</a:t>
            </a:r>
          </a:p>
          <a:p>
            <a:pPr lvl="1"/>
            <a:r>
              <a:rPr lang="sr-Latn-RS" dirty="0"/>
              <a:t>Ne dodaje ništa novo, nije potreban u modelu, redundantan</a:t>
            </a:r>
          </a:p>
        </p:txBody>
      </p:sp>
    </p:spTree>
    <p:extLst>
      <p:ext uri="{BB962C8B-B14F-4D97-AF65-F5344CB8AC3E}">
        <p14:creationId xmlns:p14="http://schemas.microsoft.com/office/powerpoint/2010/main" val="21278122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68F29-131E-94C6-0CB9-F7D3B9A1C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2E25-78B3-8F19-8494-7A14B95D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/>
              <a:t>Izvorna korelacija i </a:t>
            </a:r>
            <a:r>
              <a:rPr lang="el-GR" sz="4800" dirty="0">
                <a:cs typeface="Arial" charset="0"/>
              </a:rPr>
              <a:t>β</a:t>
            </a:r>
            <a:r>
              <a:rPr lang="sr-Latn-R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44960-D94C-A7EE-A332-C4E82C5E2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RS" dirty="0" err="1"/>
              <a:t>Supresor</a:t>
            </a:r>
            <a:endParaRPr lang="sr-Latn-RS" dirty="0"/>
          </a:p>
          <a:p>
            <a:pPr lvl="1"/>
            <a:r>
              <a:rPr lang="sr-Latn-RS" dirty="0"/>
              <a:t>Iako ima nultu izvornu korelaciju sa kriterijumom, u kontekstu drugih varijabli ipak doprinosi predviđanju</a:t>
            </a:r>
          </a:p>
          <a:p>
            <a:pPr lvl="1"/>
            <a:r>
              <a:rPr lang="sr-Latn-RS" dirty="0"/>
              <a:t>Alternativno – smer korelacije može biti obrnut</a:t>
            </a:r>
          </a:p>
          <a:p>
            <a:pPr lvl="2"/>
            <a:r>
              <a:rPr lang="sr-Latn-RS" dirty="0"/>
              <a:t>Pozitivna izvorna korelacija – negativan </a:t>
            </a:r>
            <a:r>
              <a:rPr lang="el-GR" dirty="0">
                <a:cs typeface="Arial" charset="0"/>
              </a:rPr>
              <a:t>β</a:t>
            </a:r>
            <a:r>
              <a:rPr lang="sr-Latn-RS" dirty="0">
                <a:cs typeface="Arial" charset="0"/>
              </a:rPr>
              <a:t> </a:t>
            </a:r>
            <a:r>
              <a:rPr lang="sr-Latn-RS" dirty="0" err="1">
                <a:cs typeface="Arial" charset="0"/>
              </a:rPr>
              <a:t>ponder</a:t>
            </a:r>
            <a:endParaRPr lang="sr-Latn-RS" dirty="0">
              <a:cs typeface="Arial" charset="0"/>
            </a:endParaRPr>
          </a:p>
          <a:p>
            <a:pPr lvl="2"/>
            <a:r>
              <a:rPr lang="sr-Latn-RS" dirty="0">
                <a:cs typeface="Arial" charset="0"/>
              </a:rPr>
              <a:t>Negativna izvorna korelacija – pozitivan </a:t>
            </a:r>
            <a:r>
              <a:rPr lang="el-GR" dirty="0">
                <a:cs typeface="Arial" charset="0"/>
              </a:rPr>
              <a:t>β</a:t>
            </a:r>
            <a:r>
              <a:rPr lang="sr-Latn-RS" dirty="0">
                <a:cs typeface="Arial" charset="0"/>
              </a:rPr>
              <a:t> </a:t>
            </a:r>
            <a:r>
              <a:rPr lang="sr-Latn-RS" dirty="0" err="1">
                <a:cs typeface="Arial" charset="0"/>
              </a:rPr>
              <a:t>ponder</a:t>
            </a:r>
            <a:endParaRPr lang="sr-Latn-RS" dirty="0">
              <a:cs typeface="Arial" charset="0"/>
            </a:endParaRPr>
          </a:p>
          <a:p>
            <a:pPr lvl="1"/>
            <a:r>
              <a:rPr lang="sr-Latn-RS" dirty="0"/>
              <a:t>Može biti statistički artefakt – posledica niske korelacije sa kriterijumom, a visoke sa drugim prediktorima</a:t>
            </a:r>
          </a:p>
          <a:p>
            <a:pPr lvl="1"/>
            <a:r>
              <a:rPr lang="sr-Latn-RS" dirty="0"/>
              <a:t>Može biti i indikator posrednog dejstva prediktora na kriterijum</a:t>
            </a:r>
          </a:p>
          <a:p>
            <a:pPr lvl="1"/>
            <a:r>
              <a:rPr lang="sr-Latn-RS" dirty="0"/>
              <a:t>Delovanje varijable je skriveno – </a:t>
            </a:r>
            <a:r>
              <a:rPr lang="sr-Latn-RS" dirty="0" err="1"/>
              <a:t>supresovano</a:t>
            </a:r>
            <a:r>
              <a:rPr lang="sr-Latn-R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5175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88C2B-0ED4-C4D5-828F-2CAB67EB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dirty="0">
                <a:cs typeface="Arial" charset="0"/>
              </a:rPr>
              <a:t>β</a:t>
            </a:r>
            <a:r>
              <a:rPr lang="sr-Latn-RS" sz="4800" dirty="0">
                <a:cs typeface="Arial" charset="0"/>
              </a:rPr>
              <a:t> </a:t>
            </a:r>
            <a:r>
              <a:rPr lang="sr-Latn-RS" sz="4800" dirty="0" err="1">
                <a:cs typeface="Arial" charset="0"/>
              </a:rPr>
              <a:t>ponderi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33BF7-43CA-4738-2E70-86714457C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Latn-CS" sz="2000" dirty="0"/>
              <a:t>Beta </a:t>
            </a:r>
            <a:r>
              <a:rPr lang="sr-Latn-CS" sz="2000" dirty="0" err="1"/>
              <a:t>ponderi</a:t>
            </a:r>
            <a:r>
              <a:rPr lang="sr-Latn-CS" sz="2000" dirty="0"/>
              <a:t> su jako </a:t>
            </a:r>
            <a:r>
              <a:rPr lang="sr-Latn-CS" sz="2000" dirty="0">
                <a:solidFill>
                  <a:srgbClr val="FF3300"/>
                </a:solidFill>
              </a:rPr>
              <a:t>osetljivi na kontekst</a:t>
            </a:r>
            <a:endParaRPr lang="sr-Latn-CS" sz="2000" dirty="0"/>
          </a:p>
          <a:p>
            <a:pPr lvl="1"/>
            <a:r>
              <a:rPr lang="sr-Latn-CS" dirty="0"/>
              <a:t>Njihova veličina zavisi ne zavisi samo od korelacije sa kriterijumom već i od korelacije sa ostalim prediktorima (kontekst)</a:t>
            </a:r>
          </a:p>
          <a:p>
            <a:pPr>
              <a:lnSpc>
                <a:spcPct val="90000"/>
              </a:lnSpc>
            </a:pPr>
            <a:r>
              <a:rPr lang="sr-Latn-CS" sz="2000" dirty="0"/>
              <a:t>Oni su takođe osetljivi na </a:t>
            </a:r>
            <a:r>
              <a:rPr lang="sr-Latn-CS" sz="2000" dirty="0">
                <a:solidFill>
                  <a:srgbClr val="FF3300"/>
                </a:solidFill>
              </a:rPr>
              <a:t>varijansu</a:t>
            </a:r>
            <a:r>
              <a:rPr lang="sr-Latn-CS" sz="2000" dirty="0"/>
              <a:t> posebno na </a:t>
            </a:r>
            <a:r>
              <a:rPr lang="sr-Latn-CS" sz="2000" dirty="0" err="1"/>
              <a:t>outliere</a:t>
            </a:r>
            <a:r>
              <a:rPr lang="sr-Latn-CS" sz="2000" dirty="0"/>
              <a:t> </a:t>
            </a:r>
          </a:p>
          <a:p>
            <a:pPr lvl="1"/>
            <a:r>
              <a:rPr lang="sr-Latn-CS" dirty="0"/>
              <a:t>Poželjno napraviti </a:t>
            </a:r>
            <a:r>
              <a:rPr lang="sr-Latn-CS" dirty="0" err="1">
                <a:solidFill>
                  <a:srgbClr val="FF3300"/>
                </a:solidFill>
              </a:rPr>
              <a:t>krosvalidaciju</a:t>
            </a:r>
            <a:r>
              <a:rPr lang="sr-Latn-CS" dirty="0"/>
              <a:t> tako što se uzorak podeli na dva slučajna </a:t>
            </a:r>
            <a:r>
              <a:rPr lang="sr-Latn-CS" dirty="0" err="1"/>
              <a:t>poduzorka</a:t>
            </a:r>
            <a:r>
              <a:rPr lang="sr-Latn-CS" dirty="0"/>
              <a:t> i tako proveri stabilnost koeficijenata</a:t>
            </a:r>
          </a:p>
          <a:p>
            <a:r>
              <a:rPr lang="sr-Latn-CS" dirty="0" err="1">
                <a:solidFill>
                  <a:srgbClr val="FF3300"/>
                </a:solidFill>
              </a:rPr>
              <a:t>Regresioni</a:t>
            </a:r>
            <a:r>
              <a:rPr lang="sr-Latn-CS" dirty="0">
                <a:solidFill>
                  <a:srgbClr val="FF3300"/>
                </a:solidFill>
              </a:rPr>
              <a:t> faktor </a:t>
            </a:r>
            <a:r>
              <a:rPr lang="sr-Latn-CS" dirty="0"/>
              <a:t>je </a:t>
            </a:r>
            <a:r>
              <a:rPr lang="sr-Latn-CS" sz="2000" dirty="0"/>
              <a:t>manje osetljiv na kontekst</a:t>
            </a:r>
          </a:p>
          <a:p>
            <a:pPr lvl="1"/>
            <a:r>
              <a:rPr lang="sr-Latn-CS" dirty="0" err="1"/>
              <a:t>Regresioni</a:t>
            </a:r>
            <a:r>
              <a:rPr lang="sr-Latn-CS" dirty="0"/>
              <a:t> faktor = korelacija linearnog kompozita sa prediktorima (varijablama koje ga grade)</a:t>
            </a:r>
          </a:p>
          <a:p>
            <a:pPr lvl="1"/>
            <a:r>
              <a:rPr lang="sr-Latn-CS" dirty="0"/>
              <a:t>Varijable koje imaju visoku izvornu a nisku parcijalnu najčešće imaju visoku korelaciju sa </a:t>
            </a:r>
            <a:r>
              <a:rPr lang="sr-Latn-CS" dirty="0" err="1"/>
              <a:t>regresionim</a:t>
            </a:r>
            <a:r>
              <a:rPr lang="sr-Latn-CS" dirty="0"/>
              <a:t> faktorom (manji uticaj konteksta)</a:t>
            </a:r>
          </a:p>
          <a:p>
            <a:pPr lvl="1"/>
            <a:r>
              <a:rPr lang="sr-Latn-CS" dirty="0"/>
              <a:t>Preporučuje se za tumačenje uloge pojedinačnih prediktora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38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sr-Latn-CS" dirty="0"/>
              <a:t>Pretpostavke linearne regresije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Za linearnu regresiju treba odabrati varijable koje visoko koreliraju sa kriterijumom a nisko međusobno</a:t>
            </a:r>
          </a:p>
          <a:p>
            <a:r>
              <a:rPr lang="sr-Latn-CS" dirty="0"/>
              <a:t>Distribucija varijabli treba da bude </a:t>
            </a:r>
            <a:r>
              <a:rPr lang="sr-Latn-CS" dirty="0" err="1"/>
              <a:t>multinormalna</a:t>
            </a:r>
            <a:endParaRPr lang="sr-Latn-CS" dirty="0"/>
          </a:p>
          <a:p>
            <a:r>
              <a:rPr lang="sr-Latn-CS" dirty="0"/>
              <a:t>Varijable treba da budu merene na najmanje </a:t>
            </a:r>
            <a:r>
              <a:rPr lang="sr-Latn-CS" dirty="0" err="1"/>
              <a:t>intervalnom</a:t>
            </a:r>
            <a:r>
              <a:rPr lang="sr-Latn-CS" dirty="0"/>
              <a:t> nivou</a:t>
            </a:r>
          </a:p>
          <a:p>
            <a:r>
              <a:rPr lang="sr-Latn-CS" dirty="0"/>
              <a:t>Odnos varijabli treba da bude linearan – uvek je poželjno vizuelno proučiti odnos varijabli i ako značajno odstupa od linearnog transformisati podatke ili upotrebiti neku drugu analizu</a:t>
            </a:r>
          </a:p>
        </p:txBody>
      </p:sp>
    </p:spTree>
    <p:extLst>
      <p:ext uri="{BB962C8B-B14F-4D97-AF65-F5344CB8AC3E}">
        <p14:creationId xmlns:p14="http://schemas.microsoft.com/office/powerpoint/2010/main" val="24743967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9E0CB5-DAFD-8DC3-F4B3-E4371274D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Pretpostavke linearne regresije</a:t>
            </a:r>
            <a:endParaRPr lang="sr-Latn-R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Normalna distribucija </a:t>
            </a:r>
            <a:r>
              <a:rPr lang="sr-Latn-CS" dirty="0" err="1"/>
              <a:t>reziduala</a:t>
            </a:r>
            <a:r>
              <a:rPr lang="sr-Latn-CS" dirty="0"/>
              <a:t> – značajna odstupanja od normalnosti ukazuju na neadekvatnost interpretacije, odnosno </a:t>
            </a:r>
            <a:r>
              <a:rPr lang="sr-Latn-CS" dirty="0" err="1"/>
              <a:t>primenje</a:t>
            </a:r>
            <a:r>
              <a:rPr lang="sr-Latn-CS" dirty="0"/>
              <a:t> tehnike. To ukazuje na postojanje neke povezanosti koju, datom tehnikom, nismo otkrili.</a:t>
            </a:r>
          </a:p>
          <a:p>
            <a:r>
              <a:rPr lang="sr-Latn-CS" dirty="0"/>
              <a:t>Broj ispitanika 10 do 20 puta veći nego broj varijabli</a:t>
            </a:r>
            <a:endParaRPr lang="en-US" dirty="0"/>
          </a:p>
          <a:p>
            <a:endParaRPr lang="sr-Latn-RS" dirty="0"/>
          </a:p>
          <a:p>
            <a:r>
              <a:rPr lang="sr-Latn-RS" dirty="0"/>
              <a:t>Važno:</a:t>
            </a:r>
            <a:r>
              <a:rPr lang="sr-Latn-CS" dirty="0"/>
              <a:t> Linearna regresija nam daje samo informacije o povezanosti među varijablama, ali ne i o njihovom uzročnom odnosu (ne možemo da tvrdimo da prediktor uzrokuje/izaziva kriterijum)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524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sr-Latn-CS" dirty="0" err="1"/>
              <a:t>Stepwise</a:t>
            </a:r>
            <a:r>
              <a:rPr lang="sr-Latn-CS" dirty="0"/>
              <a:t> regresija</a:t>
            </a:r>
            <a:endParaRPr lang="en-US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CS" dirty="0"/>
              <a:t>Da bi se iz šire baterije testova dobila neka manja u praksi se često koristi stupnjevita (</a:t>
            </a:r>
            <a:r>
              <a:rPr lang="sr-Latn-CS" dirty="0" err="1"/>
              <a:t>stepwise</a:t>
            </a:r>
            <a:r>
              <a:rPr lang="sr-Latn-CS" dirty="0"/>
              <a:t>) </a:t>
            </a:r>
            <a:r>
              <a:rPr lang="sr-Latn-CS" dirty="0" err="1"/>
              <a:t>regresiona</a:t>
            </a:r>
            <a:r>
              <a:rPr lang="sr-Latn-CS" dirty="0"/>
              <a:t> analize (</a:t>
            </a:r>
            <a:r>
              <a:rPr lang="sr-Latn-CS" dirty="0" err="1"/>
              <a:t>forward</a:t>
            </a:r>
            <a:r>
              <a:rPr lang="sr-Latn-CS" dirty="0"/>
              <a:t> i </a:t>
            </a:r>
            <a:r>
              <a:rPr lang="sr-Latn-CS" dirty="0" err="1"/>
              <a:t>backward</a:t>
            </a:r>
            <a:r>
              <a:rPr lang="sr-Latn-C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82838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/>
              <a:t>Metod forward	</a:t>
            </a:r>
            <a:endParaRPr lang="en-U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Regresija metod korak po korak unapred (</a:t>
            </a:r>
            <a:r>
              <a:rPr lang="sr-Latn-CS" dirty="0" err="1"/>
              <a:t>forward</a:t>
            </a:r>
            <a:r>
              <a:rPr lang="sr-Latn-CS" dirty="0"/>
              <a:t>) </a:t>
            </a:r>
            <a:r>
              <a:rPr lang="sr-Latn-CS" dirty="0">
                <a:solidFill>
                  <a:srgbClr val="FF3300"/>
                </a:solidFill>
              </a:rPr>
              <a:t>počinje</a:t>
            </a:r>
            <a:r>
              <a:rPr lang="sr-Latn-CS" dirty="0"/>
              <a:t> sa varijablom koja je </a:t>
            </a:r>
            <a:r>
              <a:rPr lang="sr-Latn-CS" dirty="0">
                <a:solidFill>
                  <a:srgbClr val="FF3300"/>
                </a:solidFill>
              </a:rPr>
              <a:t>najbolji</a:t>
            </a:r>
            <a:r>
              <a:rPr lang="sr-Latn-CS" dirty="0"/>
              <a:t> prediktor</a:t>
            </a:r>
          </a:p>
          <a:p>
            <a:r>
              <a:rPr lang="sr-Latn-CS" dirty="0"/>
              <a:t>U sledećem koraku se </a:t>
            </a:r>
            <a:r>
              <a:rPr lang="sr-Latn-CS" dirty="0">
                <a:solidFill>
                  <a:srgbClr val="FF3300"/>
                </a:solidFill>
              </a:rPr>
              <a:t>dodaje</a:t>
            </a:r>
            <a:r>
              <a:rPr lang="sr-Latn-CS" dirty="0"/>
              <a:t> varijabla čiji je parcijalni doprinos kada se u obzir uzme prethodno ubačena varijabla </a:t>
            </a:r>
            <a:r>
              <a:rPr lang="sr-Latn-CS" dirty="0">
                <a:solidFill>
                  <a:srgbClr val="FF3300"/>
                </a:solidFill>
              </a:rPr>
              <a:t>najveći</a:t>
            </a:r>
            <a:endParaRPr lang="en-US" dirty="0">
              <a:solidFill>
                <a:srgbClr val="FF3300"/>
              </a:solidFill>
            </a:endParaRPr>
          </a:p>
          <a:p>
            <a:r>
              <a:rPr lang="sr-Latn-CS" dirty="0"/>
              <a:t>Proverava se </a:t>
            </a:r>
            <a:r>
              <a:rPr lang="en-US" dirty="0"/>
              <a:t>da li je </a:t>
            </a:r>
            <a:r>
              <a:rPr lang="sr-Latn-CS" dirty="0">
                <a:solidFill>
                  <a:srgbClr val="FF3300"/>
                </a:solidFill>
              </a:rPr>
              <a:t>razlika</a:t>
            </a:r>
            <a:r>
              <a:rPr lang="sr-Latn-CS" dirty="0"/>
              <a:t> između novodobijenog i prethodno dobijenog R</a:t>
            </a:r>
            <a:r>
              <a:rPr lang="sr-Latn-CS" baseline="30000" dirty="0"/>
              <a:t>2</a:t>
            </a:r>
            <a:r>
              <a:rPr lang="sr-Latn-CS" dirty="0"/>
              <a:t> </a:t>
            </a:r>
            <a:r>
              <a:rPr lang="sr-Latn-CS" dirty="0">
                <a:solidFill>
                  <a:srgbClr val="FF3300"/>
                </a:solidFill>
              </a:rPr>
              <a:t>značajna</a:t>
            </a:r>
          </a:p>
          <a:p>
            <a:r>
              <a:rPr lang="sr-Latn-CS" dirty="0"/>
              <a:t>Postupak se ponavlja sve dok se ubacivanjem nove varijable statistički značajno povećava R</a:t>
            </a:r>
            <a:r>
              <a:rPr lang="sr-Latn-CS" baseline="30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625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/>
              <a:t>Metod backward	</a:t>
            </a: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Metod korak po korak unazad (</a:t>
            </a:r>
            <a:r>
              <a:rPr lang="sr-Latn-CS" dirty="0" err="1"/>
              <a:t>backward</a:t>
            </a:r>
            <a:r>
              <a:rPr lang="sr-Latn-CS" dirty="0"/>
              <a:t>) </a:t>
            </a:r>
            <a:r>
              <a:rPr lang="sr-Latn-CS" dirty="0">
                <a:solidFill>
                  <a:srgbClr val="FF3300"/>
                </a:solidFill>
              </a:rPr>
              <a:t>započinje kompletnom baterijom</a:t>
            </a:r>
            <a:r>
              <a:rPr lang="sr-Latn-CS" dirty="0"/>
              <a:t> prediktora</a:t>
            </a:r>
          </a:p>
          <a:p>
            <a:r>
              <a:rPr lang="sr-Latn-CS" dirty="0"/>
              <a:t>U prvom koraku se </a:t>
            </a:r>
            <a:r>
              <a:rPr lang="sr-Latn-CS" dirty="0">
                <a:solidFill>
                  <a:srgbClr val="FF3300"/>
                </a:solidFill>
              </a:rPr>
              <a:t>izbacuje</a:t>
            </a:r>
            <a:r>
              <a:rPr lang="sr-Latn-CS" dirty="0"/>
              <a:t> varijabla sa </a:t>
            </a:r>
            <a:r>
              <a:rPr lang="sr-Latn-CS" dirty="0">
                <a:solidFill>
                  <a:srgbClr val="FF3300"/>
                </a:solidFill>
              </a:rPr>
              <a:t>najmanjim</a:t>
            </a:r>
            <a:r>
              <a:rPr lang="sr-Latn-CS" dirty="0"/>
              <a:t> parcijalnim doprinosom</a:t>
            </a:r>
          </a:p>
          <a:p>
            <a:r>
              <a:rPr lang="sr-Latn-CS" dirty="0"/>
              <a:t>Proverava se </a:t>
            </a:r>
            <a:r>
              <a:rPr lang="en-US" dirty="0"/>
              <a:t>da li je </a:t>
            </a:r>
            <a:r>
              <a:rPr lang="sr-Latn-CS" dirty="0">
                <a:solidFill>
                  <a:srgbClr val="FF3300"/>
                </a:solidFill>
              </a:rPr>
              <a:t>razlika</a:t>
            </a:r>
            <a:r>
              <a:rPr lang="sr-Latn-CS" dirty="0"/>
              <a:t> između novodobijenog i prethodno dobijenog R</a:t>
            </a:r>
            <a:r>
              <a:rPr lang="sr-Latn-CS" baseline="30000" dirty="0"/>
              <a:t>2</a:t>
            </a:r>
            <a:r>
              <a:rPr lang="sr-Latn-CS" dirty="0"/>
              <a:t> </a:t>
            </a:r>
            <a:r>
              <a:rPr lang="sr-Latn-CS" dirty="0">
                <a:solidFill>
                  <a:srgbClr val="FF3300"/>
                </a:solidFill>
              </a:rPr>
              <a:t>značajna</a:t>
            </a:r>
            <a:endParaRPr lang="sr-Latn-CS" dirty="0"/>
          </a:p>
          <a:p>
            <a:r>
              <a:rPr lang="sr-Latn-CS" dirty="0"/>
              <a:t>Postupak se ponavlja sve dok se između dva sukcesivna koraka ne dobije statistički značajna razlika u R</a:t>
            </a:r>
            <a:r>
              <a:rPr lang="sr-Latn-CS" baseline="30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145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BDF783-EB16-DF74-EE19-D2EB36450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err="1"/>
              <a:t>Stepwise</a:t>
            </a:r>
            <a:r>
              <a:rPr lang="sr-Latn-CS" dirty="0"/>
              <a:t> regresija</a:t>
            </a:r>
            <a:endParaRPr lang="sr-Latn-RS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CS" dirty="0"/>
              <a:t>Stupnjevita regresija nam omogućava da uz manji broj prediktora zadržimo istu </a:t>
            </a:r>
            <a:r>
              <a:rPr lang="sr-Latn-CS" dirty="0" err="1"/>
              <a:t>prediktivnu</a:t>
            </a:r>
            <a:r>
              <a:rPr lang="sr-Latn-CS" dirty="0"/>
              <a:t> moć</a:t>
            </a:r>
          </a:p>
          <a:p>
            <a:r>
              <a:rPr lang="sr-Latn-CS" dirty="0"/>
              <a:t>Ipak, rešenja dobijena ovim postupcima su jako zavisna od konteksta pa ih treba replicirati pre nego što ih dublje interpretiramo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6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E0909-840B-1D39-A2F7-6E457DE8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Sadržinska valjanost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111D8-9FEA-DF73-355D-ABAB4F954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Logička, </a:t>
            </a:r>
            <a:r>
              <a:rPr lang="sr-Latn-RS" dirty="0" err="1"/>
              <a:t>intrinzička</a:t>
            </a:r>
            <a:r>
              <a:rPr lang="sr-Latn-RS" dirty="0"/>
              <a:t>, cirkularna valjanost</a:t>
            </a:r>
          </a:p>
          <a:p>
            <a:r>
              <a:rPr lang="sr-Latn-RS" dirty="0"/>
              <a:t>Da test svojim sadržajem odgovara predmetu merenja</a:t>
            </a:r>
          </a:p>
          <a:p>
            <a:pPr lvl="1"/>
            <a:r>
              <a:rPr lang="sr-Latn-RS" dirty="0"/>
              <a:t>Npr. ako želimo da merimo opšte znanje, da li smo obuhvatili sve relevantne kategorije znanja</a:t>
            </a:r>
          </a:p>
          <a:p>
            <a:pPr lvl="1"/>
            <a:r>
              <a:rPr lang="sr-Latn-RS" dirty="0"/>
              <a:t>Ili ako merimo </a:t>
            </a:r>
            <a:r>
              <a:rPr lang="sr-Latn-RS" dirty="0" err="1"/>
              <a:t>ekstraverziju</a:t>
            </a:r>
            <a:r>
              <a:rPr lang="sr-Latn-RS" dirty="0"/>
              <a:t>, da li smo se ravnomerno fokusirali na sve njene aspekte</a:t>
            </a:r>
          </a:p>
          <a:p>
            <a:r>
              <a:rPr lang="sr-Latn-RS" dirty="0"/>
              <a:t>Nalikuje reprezentativnosti, ali se zasniva na slaganju eksperata o tome da je sadržaj testa adekvatan spram </a:t>
            </a:r>
            <a:r>
              <a:rPr lang="sr-Latn-RS" dirty="0" err="1"/>
              <a:t>konstrukta</a:t>
            </a:r>
            <a:endParaRPr lang="sr-Latn-RS" dirty="0"/>
          </a:p>
          <a:p>
            <a:r>
              <a:rPr lang="sr-Latn-RS" dirty="0"/>
              <a:t>Određuje se tokom procesa izrade testa </a:t>
            </a:r>
          </a:p>
          <a:p>
            <a:r>
              <a:rPr lang="sr-Latn-RS" dirty="0"/>
              <a:t>Posebno važno za testove znanja/postignuća</a:t>
            </a:r>
          </a:p>
        </p:txBody>
      </p:sp>
    </p:spTree>
    <p:extLst>
      <p:ext uri="{BB962C8B-B14F-4D97-AF65-F5344CB8AC3E}">
        <p14:creationId xmlns:p14="http://schemas.microsoft.com/office/powerpoint/2010/main" val="24040497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dirty="0"/>
              <a:t>Enter metoda</a:t>
            </a:r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Uvodimo varijable u analizu u blokovima</a:t>
            </a:r>
          </a:p>
          <a:p>
            <a:pPr lvl="1"/>
            <a:r>
              <a:rPr lang="sr-Latn-CS" dirty="0"/>
              <a:t>Blok može biti jedna ili više varijabli</a:t>
            </a:r>
          </a:p>
          <a:p>
            <a:r>
              <a:rPr lang="sr-Latn-CS" dirty="0"/>
              <a:t>Najčešće na osnovu nekog teorijskog modela / očekivanja</a:t>
            </a:r>
          </a:p>
          <a:p>
            <a:pPr lvl="1"/>
            <a:r>
              <a:rPr lang="sr-Latn-CS" dirty="0"/>
              <a:t>Npr. u prvom bloku ubacimo </a:t>
            </a:r>
            <a:r>
              <a:rPr lang="sr-Latn-CS" dirty="0" err="1"/>
              <a:t>sociodemografske</a:t>
            </a:r>
            <a:r>
              <a:rPr lang="sr-Latn-CS" dirty="0"/>
              <a:t> varijable, a u narednom crte ličnosti</a:t>
            </a:r>
          </a:p>
          <a:p>
            <a:r>
              <a:rPr lang="sr-Latn-CS" dirty="0"/>
              <a:t>Mi sami određujemo redosled kojim će se varijable uvoditi u jednačinu, a zatim pratimo efekte kako na prediktivnu moć tako i na ostale varijable</a:t>
            </a:r>
          </a:p>
        </p:txBody>
      </p:sp>
    </p:spTree>
    <p:extLst>
      <p:ext uri="{BB962C8B-B14F-4D97-AF65-F5344CB8AC3E}">
        <p14:creationId xmlns:p14="http://schemas.microsoft.com/office/powerpoint/2010/main" val="11056145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dirty="0"/>
              <a:t>Nelinearni modeli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F78D52-C583-48AC-AD54-8B49226CF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r-Latn-CS" sz="2000" dirty="0"/>
              <a:t>Nelinearni modeli se zapravo testiraju isto kao linearni, samo što se nelinearni član bilo kog pretpostavljenog reda ubaci u jednačinu kao poseban prediktor</a:t>
            </a:r>
          </a:p>
          <a:p>
            <a:pPr>
              <a:lnSpc>
                <a:spcPct val="80000"/>
              </a:lnSpc>
            </a:pPr>
            <a:r>
              <a:rPr lang="sr-Latn-CS" sz="2000" dirty="0"/>
              <a:t>Npr. Kvadratna funkcija</a:t>
            </a:r>
          </a:p>
          <a:p>
            <a:pPr>
              <a:lnSpc>
                <a:spcPct val="80000"/>
              </a:lnSpc>
            </a:pPr>
            <a:r>
              <a:rPr lang="sr-Latn-CS" sz="2000" dirty="0"/>
              <a:t>y = a + </a:t>
            </a:r>
            <a:r>
              <a:rPr lang="sr-Latn-CS" sz="2000" dirty="0" err="1"/>
              <a:t>bx</a:t>
            </a:r>
            <a:r>
              <a:rPr lang="sr-Latn-CS" sz="2000" dirty="0"/>
              <a:t> + cx</a:t>
            </a:r>
            <a:r>
              <a:rPr lang="sr-Latn-CS" sz="2000" baseline="30000" dirty="0"/>
              <a:t>2</a:t>
            </a:r>
          </a:p>
          <a:p>
            <a:pPr>
              <a:lnSpc>
                <a:spcPct val="80000"/>
              </a:lnSpc>
            </a:pPr>
            <a:r>
              <a:rPr lang="sr-Latn-CS" dirty="0"/>
              <a:t>Prosto </a:t>
            </a:r>
            <a:r>
              <a:rPr lang="sr-Latn-CS" sz="2000" dirty="0"/>
              <a:t>napravimo novu varijablu koja je kvadrat prediktora i obe varijable ubacimo u linearnu regresiju</a:t>
            </a:r>
          </a:p>
          <a:p>
            <a:pPr>
              <a:lnSpc>
                <a:spcPct val="80000"/>
              </a:lnSpc>
            </a:pPr>
            <a:r>
              <a:rPr lang="sr-Latn-CS" sz="2000" dirty="0"/>
              <a:t>Ako je </a:t>
            </a:r>
            <a:r>
              <a:rPr lang="sr-Latn-CS" sz="2000" dirty="0">
                <a:solidFill>
                  <a:srgbClr val="FF3300"/>
                </a:solidFill>
              </a:rPr>
              <a:t>doprinos</a:t>
            </a:r>
            <a:r>
              <a:rPr lang="sr-Latn-CS" sz="2000" dirty="0"/>
              <a:t> kvadratne komponente </a:t>
            </a:r>
            <a:r>
              <a:rPr lang="sr-Latn-CS" sz="2000" dirty="0" err="1"/>
              <a:t>predikcij</a:t>
            </a:r>
            <a:r>
              <a:rPr lang="en-US" sz="2000" dirty="0" err="1"/>
              <a:t>i</a:t>
            </a:r>
            <a:r>
              <a:rPr lang="sr-Latn-CS" sz="2000" dirty="0"/>
              <a:t> </a:t>
            </a:r>
            <a:r>
              <a:rPr lang="sr-Latn-CS" sz="2000" dirty="0">
                <a:solidFill>
                  <a:srgbClr val="FF3300"/>
                </a:solidFill>
              </a:rPr>
              <a:t>značajan</a:t>
            </a:r>
            <a:r>
              <a:rPr lang="sr-Latn-CS" sz="2000" dirty="0"/>
              <a:t> onda možemo zaključiti da je </a:t>
            </a:r>
            <a:r>
              <a:rPr lang="sr-Latn-CS" sz="2000" dirty="0">
                <a:solidFill>
                  <a:srgbClr val="FF3300"/>
                </a:solidFill>
              </a:rPr>
              <a:t>odnos </a:t>
            </a:r>
            <a:r>
              <a:rPr lang="sr-Latn-CS" sz="2000" dirty="0" err="1">
                <a:solidFill>
                  <a:srgbClr val="FF3300"/>
                </a:solidFill>
              </a:rPr>
              <a:t>nelineraran</a:t>
            </a:r>
            <a:r>
              <a:rPr lang="sr-Latn-CS" sz="2000" dirty="0"/>
              <a:t> i ima oblik kvadratne funkcije (najčešće kod varijabli kod kojih postoji neka optimalna vrednost npr. motivacija i postignuće)</a:t>
            </a:r>
            <a:endParaRPr lang="en-US" sz="20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844650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Primer u SPSS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728737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962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9016213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983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9746536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003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6666322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034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6737183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054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0176030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075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2437760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095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04491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61DA4-2F94-FDD4-C3FE-5E871E51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Očigledna valjanost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3AC16-6258-00AD-C98B-08A095796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Ponekad se razmatra kao deo sadržinske valjanosti</a:t>
            </a:r>
          </a:p>
          <a:p>
            <a:r>
              <a:rPr lang="sr-Latn-RS" dirty="0"/>
              <a:t>„Face </a:t>
            </a:r>
            <a:r>
              <a:rPr lang="sr-Latn-RS" dirty="0" err="1"/>
              <a:t>validity</a:t>
            </a:r>
            <a:r>
              <a:rPr lang="sr-Latn-RS" dirty="0"/>
              <a:t>“, pojavna valjanost</a:t>
            </a:r>
          </a:p>
          <a:p>
            <a:r>
              <a:rPr lang="sr-Latn-RS" dirty="0"/>
              <a:t>Da li test na prvi pogled deluje kao da meri datu konstrukt</a:t>
            </a:r>
          </a:p>
          <a:p>
            <a:pPr lvl="1"/>
            <a:r>
              <a:rPr lang="sr-Latn-RS" dirty="0"/>
              <a:t>Npr. „Najviše volim da se ušuškam i čitam knjigu u tišini“</a:t>
            </a:r>
          </a:p>
          <a:p>
            <a:pPr lvl="1"/>
            <a:r>
              <a:rPr lang="sr-Latn-RS" dirty="0"/>
              <a:t>„Zabavlja me da posmatram druge ljude kako se muče“</a:t>
            </a:r>
          </a:p>
        </p:txBody>
      </p:sp>
    </p:spTree>
    <p:extLst>
      <p:ext uri="{BB962C8B-B14F-4D97-AF65-F5344CB8AC3E}">
        <p14:creationId xmlns:p14="http://schemas.microsoft.com/office/powerpoint/2010/main" val="24811485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Možemo zaključiti</a:t>
            </a: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/>
              <a:t>Da postoji statistički značajna povezanost između linearne kombinacije prediktora i kriterijuma (R i F-test za R)</a:t>
            </a:r>
          </a:p>
          <a:p>
            <a:r>
              <a:rPr lang="sr-Latn-CS"/>
              <a:t>Da se pomoću ove linearne kombinacije može objasniti 23.4% varijanse kriterijuma</a:t>
            </a:r>
          </a:p>
          <a:p>
            <a:r>
              <a:rPr lang="sr-Latn-CS"/>
              <a:t>Imajući u vidu odnos broja prediktora i kriterijuma realistična procena je oko 18 %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652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136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4305539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/>
              <a:t>Možemo zaključiti</a:t>
            </a: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CS" dirty="0"/>
              <a:t>Dobri prediktori: </a:t>
            </a:r>
            <a:r>
              <a:rPr lang="sr-Latn-CS" dirty="0" err="1"/>
              <a:t>samoprocena</a:t>
            </a:r>
            <a:r>
              <a:rPr lang="sr-Latn-CS" dirty="0"/>
              <a:t> matematičke kompetentnosti i inteligencija merena testom rezonovanja likova </a:t>
            </a:r>
          </a:p>
          <a:p>
            <a:r>
              <a:rPr lang="sr-Latn-CS" dirty="0"/>
              <a:t>Redundantne varijable: </a:t>
            </a:r>
            <a:r>
              <a:rPr lang="sr-Latn-CS" dirty="0" err="1"/>
              <a:t>eksternalost</a:t>
            </a:r>
            <a:r>
              <a:rPr lang="sr-Latn-CS" dirty="0"/>
              <a:t> i inteligencija merena domino testom</a:t>
            </a:r>
          </a:p>
          <a:p>
            <a:r>
              <a:rPr lang="sr-Latn-CS" dirty="0" err="1"/>
              <a:t>Supresor</a:t>
            </a:r>
            <a:r>
              <a:rPr lang="sr-Latn-CS" dirty="0"/>
              <a:t>: </a:t>
            </a:r>
            <a:r>
              <a:rPr lang="sr-Latn-CS" dirty="0" err="1"/>
              <a:t>samoprocena</a:t>
            </a:r>
            <a:r>
              <a:rPr lang="sr-Latn-CS" dirty="0"/>
              <a:t> inteligencije</a:t>
            </a:r>
          </a:p>
          <a:p>
            <a:pPr marL="0" indent="0">
              <a:buNone/>
            </a:pPr>
            <a:endParaRPr lang="sr-Latn-C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431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dirty="0"/>
              <a:t>Sačuvane varijable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CS" dirty="0"/>
              <a:t>Ako se upitamo kakav je očekivani rezultat ispitanika pod rednim brojem 1 taj podatak možemo sačuvati i očitati u fajlu sa podacima</a:t>
            </a:r>
          </a:p>
          <a:p>
            <a:pPr lvl="1"/>
            <a:r>
              <a:rPr lang="sr-Latn-CS" dirty="0"/>
              <a:t>Kao i interval poverenja u kom se taj rezultat nalazi sa 95% (ili 99%) sigurnosti</a:t>
            </a:r>
          </a:p>
          <a:p>
            <a:r>
              <a:rPr lang="sr-Latn-CS" dirty="0"/>
              <a:t>Predviđene vrednosti imaju istu aritmetičku sredinu kao i originalna kriterijumska varijabla</a:t>
            </a:r>
          </a:p>
          <a:p>
            <a:endParaRPr lang="sr-Latn-CS" dirty="0"/>
          </a:p>
          <a:p>
            <a:r>
              <a:rPr lang="sr-Latn-CS" dirty="0"/>
              <a:t>Na osnovu sačuvane varijable sa </a:t>
            </a:r>
            <a:r>
              <a:rPr lang="sr-Latn-CS" dirty="0" err="1"/>
              <a:t>predviđenim</a:t>
            </a:r>
            <a:r>
              <a:rPr lang="sr-Latn-CS" dirty="0"/>
              <a:t> vrednostima lako možemo izračunati i </a:t>
            </a:r>
            <a:r>
              <a:rPr lang="sr-Latn-CS" dirty="0" err="1"/>
              <a:t>regresioni</a:t>
            </a:r>
            <a:r>
              <a:rPr lang="sr-Latn-CS" dirty="0"/>
              <a:t> faktor (korelacija </a:t>
            </a:r>
            <a:r>
              <a:rPr lang="sr-Latn-CS" dirty="0" err="1"/>
              <a:t>predviđenih</a:t>
            </a:r>
            <a:r>
              <a:rPr lang="sr-Latn-CS" dirty="0"/>
              <a:t> vrednosti sa prediktorima)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266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167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022050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Hvala na pažnji!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Pitanja?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81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6D261-323A-C754-A05B-5AABAE04C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8A3EA-530A-AF16-488A-6A6F8615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Očigledna valjanost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18EF-207F-DD63-D1D3-B990461AB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Da li je očigledna valjanost dobra stvar?</a:t>
            </a:r>
          </a:p>
          <a:p>
            <a:pPr lvl="1"/>
            <a:r>
              <a:rPr lang="sr-Latn-RS" dirty="0"/>
              <a:t>Osim eksperata, i laici mogu da prepoznaju šta test meri</a:t>
            </a:r>
          </a:p>
          <a:p>
            <a:r>
              <a:rPr lang="sr-Latn-RS" dirty="0"/>
              <a:t>Može uticati na način odgovaranja ispitanika </a:t>
            </a:r>
          </a:p>
          <a:p>
            <a:pPr lvl="1"/>
            <a:r>
              <a:rPr lang="sr-Latn-RS" dirty="0"/>
              <a:t>Za testove znanja i sposobnosti – poželjno jer deluje </a:t>
            </a:r>
            <a:r>
              <a:rPr lang="sr-Latn-RS" dirty="0" err="1"/>
              <a:t>motivišuće</a:t>
            </a:r>
            <a:endParaRPr lang="sr-Latn-RS" dirty="0"/>
          </a:p>
          <a:p>
            <a:pPr lvl="1"/>
            <a:r>
              <a:rPr lang="sr-Latn-RS" dirty="0"/>
              <a:t>Za testove ličnosti – nije poželjno u situacijama selekcije – rizik od prikazivanja ispitanika u boljem svetlu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338846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4160</TotalTime>
  <Words>3614</Words>
  <Application>Microsoft Office PowerPoint</Application>
  <PresentationFormat>On-screen Show (4:3)</PresentationFormat>
  <Paragraphs>516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Arial</vt:lpstr>
      <vt:lpstr>Calibri</vt:lpstr>
      <vt:lpstr>Calibri Light</vt:lpstr>
      <vt:lpstr>Cambria Math</vt:lpstr>
      <vt:lpstr>Retrospect</vt:lpstr>
      <vt:lpstr>Valjanost psiholoških instrumenata</vt:lpstr>
      <vt:lpstr>Šta (ni)je psihološki test?</vt:lpstr>
      <vt:lpstr>Metrijske karakteristike testa</vt:lpstr>
      <vt:lpstr>Šta je valjanost?</vt:lpstr>
      <vt:lpstr>Šta je valjanost?</vt:lpstr>
      <vt:lpstr>Vrste valjanosti</vt:lpstr>
      <vt:lpstr>Sadržinska valjanost</vt:lpstr>
      <vt:lpstr>Očigledna valjanost</vt:lpstr>
      <vt:lpstr>Očigledna valjanost</vt:lpstr>
      <vt:lpstr>Očigledna valjanost</vt:lpstr>
      <vt:lpstr>Kriterijumska valjanost</vt:lpstr>
      <vt:lpstr>Kriterijumska valjanost</vt:lpstr>
      <vt:lpstr>Prognostička valjanost</vt:lpstr>
      <vt:lpstr>Prognostička valjanost</vt:lpstr>
      <vt:lpstr>Korekcija za restrikciju opsega</vt:lpstr>
      <vt:lpstr>Prognostička valjanost</vt:lpstr>
      <vt:lpstr>Dijagnostička valjanost</vt:lpstr>
      <vt:lpstr>Dijagnostička valjanost</vt:lpstr>
      <vt:lpstr>Dijagnostička valjanost</vt:lpstr>
      <vt:lpstr>Dijagnostička valjanost</vt:lpstr>
      <vt:lpstr>Konstrukt valjanost</vt:lpstr>
      <vt:lpstr>Konstrukt valjanost</vt:lpstr>
      <vt:lpstr>Faktorska valjanost</vt:lpstr>
      <vt:lpstr>Faktorska valjanost</vt:lpstr>
      <vt:lpstr>Konvergentna i diskriminativna valjanost</vt:lpstr>
      <vt:lpstr>Konvergentna i diskriminativna valjanost</vt:lpstr>
      <vt:lpstr>Taksonomska valjanost</vt:lpstr>
      <vt:lpstr>Valjanost – zaključak </vt:lpstr>
      <vt:lpstr>Linearna regresija</vt:lpstr>
      <vt:lpstr>Vrste valjanosti</vt:lpstr>
      <vt:lpstr>Linearna regresija</vt:lpstr>
      <vt:lpstr>Jednostruka regresija</vt:lpstr>
      <vt:lpstr>Jednostruka regresija</vt:lpstr>
      <vt:lpstr>Jednostruka regresija</vt:lpstr>
      <vt:lpstr>Jednostruka regresija</vt:lpstr>
      <vt:lpstr>Regresiona jednačina</vt:lpstr>
      <vt:lpstr>Regresiona jednačina</vt:lpstr>
      <vt:lpstr>Regresiona jednačina</vt:lpstr>
      <vt:lpstr>Regresiona jednačina</vt:lpstr>
      <vt:lpstr>Regresiona jednačina</vt:lpstr>
      <vt:lpstr>Standardna greška prognoze</vt:lpstr>
      <vt:lpstr>Koeficijent determinacije</vt:lpstr>
      <vt:lpstr>Multipla regresija</vt:lpstr>
      <vt:lpstr>Multipla regresija</vt:lpstr>
      <vt:lpstr>Linearni kompozit</vt:lpstr>
      <vt:lpstr>Linearni kompozit</vt:lpstr>
      <vt:lpstr>Linearni kompozit</vt:lpstr>
      <vt:lpstr>Multipla regresija</vt:lpstr>
      <vt:lpstr>Regresiona jednačina</vt:lpstr>
      <vt:lpstr>Regresiona jednačina</vt:lpstr>
      <vt:lpstr>Regresiona jednačina</vt:lpstr>
      <vt:lpstr>Regresiona jednačina</vt:lpstr>
      <vt:lpstr>Multiplo R</vt:lpstr>
      <vt:lpstr>Multiplo R2</vt:lpstr>
      <vt:lpstr>Multiplo R2</vt:lpstr>
      <vt:lpstr>Multiplo R2</vt:lpstr>
      <vt:lpstr>Multipla regresija</vt:lpstr>
      <vt:lpstr>(Semi-)parcijalna korelacija</vt:lpstr>
      <vt:lpstr>Regresioni faktor</vt:lpstr>
      <vt:lpstr>Izvorna korelacija i β </vt:lpstr>
      <vt:lpstr>Izvorna korelacija i β </vt:lpstr>
      <vt:lpstr>Izvorna korelacija i β </vt:lpstr>
      <vt:lpstr>β ponderi</vt:lpstr>
      <vt:lpstr>Pretpostavke linearne regresije</vt:lpstr>
      <vt:lpstr>Pretpostavke linearne regresije</vt:lpstr>
      <vt:lpstr>Stepwise regresija</vt:lpstr>
      <vt:lpstr>Metod forward </vt:lpstr>
      <vt:lpstr>Metod backward </vt:lpstr>
      <vt:lpstr>Stepwise regresija</vt:lpstr>
      <vt:lpstr>Enter metoda</vt:lpstr>
      <vt:lpstr>Nelinearni modeli</vt:lpstr>
      <vt:lpstr>Primer u SPSS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Možemo zaključiti</vt:lpstr>
      <vt:lpstr>PowerPoint Presentation</vt:lpstr>
      <vt:lpstr>Možemo zaključiti</vt:lpstr>
      <vt:lpstr>Sačuvane varijable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</dc:creator>
  <cp:lastModifiedBy>Danka Purić</cp:lastModifiedBy>
  <cp:revision>732</cp:revision>
  <dcterms:created xsi:type="dcterms:W3CDTF">2015-03-18T14:07:33Z</dcterms:created>
  <dcterms:modified xsi:type="dcterms:W3CDTF">2024-02-21T13:53:21Z</dcterms:modified>
</cp:coreProperties>
</file>