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87" r:id="rId3"/>
    <p:sldId id="288" r:id="rId4"/>
    <p:sldId id="290" r:id="rId5"/>
    <p:sldId id="264" r:id="rId6"/>
    <p:sldId id="289" r:id="rId7"/>
    <p:sldId id="265" r:id="rId8"/>
    <p:sldId id="257" r:id="rId9"/>
    <p:sldId id="286" r:id="rId10"/>
    <p:sldId id="273" r:id="rId11"/>
    <p:sldId id="274" r:id="rId12"/>
    <p:sldId id="275" r:id="rId13"/>
    <p:sldId id="276" r:id="rId14"/>
    <p:sldId id="277" r:id="rId15"/>
    <p:sldId id="278" r:id="rId16"/>
    <p:sldId id="281" r:id="rId17"/>
    <p:sldId id="279" r:id="rId18"/>
    <p:sldId id="271" r:id="rId19"/>
    <p:sldId id="272" r:id="rId20"/>
    <p:sldId id="261" r:id="rId21"/>
    <p:sldId id="262" r:id="rId22"/>
    <p:sldId id="263" r:id="rId23"/>
    <p:sldId id="260" r:id="rId24"/>
    <p:sldId id="266" r:id="rId25"/>
    <p:sldId id="284" r:id="rId26"/>
    <p:sldId id="285" r:id="rId27"/>
    <p:sldId id="267" r:id="rId28"/>
    <p:sldId id="269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64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E6D402-3031-428B-975F-BD8A44F16715}" type="doc">
      <dgm:prSet loTypeId="urn:microsoft.com/office/officeart/2005/8/layout/process2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sr-Latn-RS"/>
        </a:p>
      </dgm:t>
    </dgm:pt>
    <dgm:pt modelId="{30C49A0F-A666-4295-B796-FC3D4D5EB2F1}">
      <dgm:prSet phldrT="[Text]"/>
      <dgm:spPr/>
      <dgm:t>
        <a:bodyPr/>
        <a:lstStyle/>
        <a:p>
          <a:r>
            <a:rPr lang="sr-Latn-RS" dirty="0"/>
            <a:t>Formiranje grupa i izbor teme</a:t>
          </a:r>
        </a:p>
      </dgm:t>
    </dgm:pt>
    <dgm:pt modelId="{EB176C57-C37D-4F51-BA17-E040A23C633D}" type="parTrans" cxnId="{2B0D0E73-5C0B-4B5E-9769-A50FE07F5D2F}">
      <dgm:prSet/>
      <dgm:spPr/>
      <dgm:t>
        <a:bodyPr/>
        <a:lstStyle/>
        <a:p>
          <a:endParaRPr lang="sr-Latn-RS"/>
        </a:p>
      </dgm:t>
    </dgm:pt>
    <dgm:pt modelId="{DEB0085E-A742-4104-8247-E6C8F1B7A9F0}" type="sibTrans" cxnId="{2B0D0E73-5C0B-4B5E-9769-A50FE07F5D2F}">
      <dgm:prSet/>
      <dgm:spPr/>
      <dgm:t>
        <a:bodyPr/>
        <a:lstStyle/>
        <a:p>
          <a:endParaRPr lang="sr-Latn-RS"/>
        </a:p>
      </dgm:t>
    </dgm:pt>
    <dgm:pt modelId="{0CF925CE-FC62-48A0-84A0-601D0039F14C}">
      <dgm:prSet phldrT="[Text]"/>
      <dgm:spPr/>
      <dgm:t>
        <a:bodyPr/>
        <a:lstStyle/>
        <a:p>
          <a:r>
            <a:rPr lang="sr-Latn-RS" dirty="0"/>
            <a:t>Pregled literature i pisanje teorijskog okvira</a:t>
          </a:r>
        </a:p>
      </dgm:t>
    </dgm:pt>
    <dgm:pt modelId="{FA9D2209-2158-4B41-A777-CF70340025E1}" type="parTrans" cxnId="{930F3C92-4E31-44CA-8E34-132F6244F8FC}">
      <dgm:prSet/>
      <dgm:spPr/>
      <dgm:t>
        <a:bodyPr/>
        <a:lstStyle/>
        <a:p>
          <a:endParaRPr lang="sr-Latn-RS"/>
        </a:p>
      </dgm:t>
    </dgm:pt>
    <dgm:pt modelId="{1246766A-B1EF-4C45-9095-FA6461665730}" type="sibTrans" cxnId="{930F3C92-4E31-44CA-8E34-132F6244F8FC}">
      <dgm:prSet/>
      <dgm:spPr/>
      <dgm:t>
        <a:bodyPr/>
        <a:lstStyle/>
        <a:p>
          <a:endParaRPr lang="sr-Latn-RS"/>
        </a:p>
      </dgm:t>
    </dgm:pt>
    <dgm:pt modelId="{374B6204-6EBE-45BF-8CB1-529BC7C0C0C0}">
      <dgm:prSet phldrT="[Text]"/>
      <dgm:spPr/>
      <dgm:t>
        <a:bodyPr/>
        <a:lstStyle/>
        <a:p>
          <a:r>
            <a:rPr lang="sr-Latn-RS" dirty="0"/>
            <a:t>Obrada podataka i pisanje izveštaja </a:t>
          </a:r>
        </a:p>
      </dgm:t>
    </dgm:pt>
    <dgm:pt modelId="{7DA14EAD-AE18-47D1-AAE1-501C4219FB5A}" type="parTrans" cxnId="{5EED7641-22D3-4A0A-A5C5-F77404766352}">
      <dgm:prSet/>
      <dgm:spPr/>
      <dgm:t>
        <a:bodyPr/>
        <a:lstStyle/>
        <a:p>
          <a:endParaRPr lang="sr-Latn-RS"/>
        </a:p>
      </dgm:t>
    </dgm:pt>
    <dgm:pt modelId="{BDA69728-6E20-4EA2-BED2-39491C93312C}" type="sibTrans" cxnId="{5EED7641-22D3-4A0A-A5C5-F77404766352}">
      <dgm:prSet/>
      <dgm:spPr/>
      <dgm:t>
        <a:bodyPr/>
        <a:lstStyle/>
        <a:p>
          <a:endParaRPr lang="sr-Latn-RS"/>
        </a:p>
      </dgm:t>
    </dgm:pt>
    <dgm:pt modelId="{5E97D486-1D82-4AFE-B13E-5CF6DC507B9F}">
      <dgm:prSet phldrT="[Text]"/>
      <dgm:spPr/>
      <dgm:t>
        <a:bodyPr/>
        <a:lstStyle/>
        <a:p>
          <a:r>
            <a:rPr lang="sr-Latn-RS" dirty="0"/>
            <a:t>Pravljenje instrumenta i nacrta </a:t>
          </a:r>
          <a:r>
            <a:rPr lang="sr-Latn-RS" dirty="0" err="1"/>
            <a:t>validacione</a:t>
          </a:r>
          <a:r>
            <a:rPr lang="sr-Latn-RS" dirty="0"/>
            <a:t> studije</a:t>
          </a:r>
        </a:p>
      </dgm:t>
    </dgm:pt>
    <dgm:pt modelId="{A43552E7-8A88-4C8D-94E4-33AF905F6DBD}" type="parTrans" cxnId="{1E61ADB7-7DAC-4CFB-81F8-53CF220A6E9F}">
      <dgm:prSet/>
      <dgm:spPr/>
      <dgm:t>
        <a:bodyPr/>
        <a:lstStyle/>
        <a:p>
          <a:endParaRPr lang="sr-Latn-RS"/>
        </a:p>
      </dgm:t>
    </dgm:pt>
    <dgm:pt modelId="{159F89D4-9895-4E40-BE60-59A6FD1DD214}" type="sibTrans" cxnId="{1E61ADB7-7DAC-4CFB-81F8-53CF220A6E9F}">
      <dgm:prSet/>
      <dgm:spPr/>
      <dgm:t>
        <a:bodyPr/>
        <a:lstStyle/>
        <a:p>
          <a:endParaRPr lang="sr-Latn-RS"/>
        </a:p>
      </dgm:t>
    </dgm:pt>
    <dgm:pt modelId="{273BB6E2-13B7-4533-845B-66C29C5A369B}">
      <dgm:prSet phldrT="[Text]"/>
      <dgm:spPr/>
      <dgm:t>
        <a:bodyPr/>
        <a:lstStyle/>
        <a:p>
          <a:r>
            <a:rPr lang="sr-Latn-RS" dirty="0"/>
            <a:t>Terensko istraživanje i pisanje izveštaja</a:t>
          </a:r>
        </a:p>
      </dgm:t>
    </dgm:pt>
    <dgm:pt modelId="{47E0E109-57C4-40E2-A5BD-3982109D057A}" type="parTrans" cxnId="{5D2AAEF6-1620-4772-BBF0-0116B5896ADD}">
      <dgm:prSet/>
      <dgm:spPr/>
      <dgm:t>
        <a:bodyPr/>
        <a:lstStyle/>
        <a:p>
          <a:endParaRPr lang="sr-Latn-RS"/>
        </a:p>
      </dgm:t>
    </dgm:pt>
    <dgm:pt modelId="{308B1D62-760C-4FAF-8BEF-7A566C272D97}" type="sibTrans" cxnId="{5D2AAEF6-1620-4772-BBF0-0116B5896ADD}">
      <dgm:prSet/>
      <dgm:spPr/>
      <dgm:t>
        <a:bodyPr/>
        <a:lstStyle/>
        <a:p>
          <a:endParaRPr lang="sr-Latn-RS"/>
        </a:p>
      </dgm:t>
    </dgm:pt>
    <dgm:pt modelId="{C169E545-1378-4CC1-84B8-225577B64EFA}" type="pres">
      <dgm:prSet presAssocID="{65E6D402-3031-428B-975F-BD8A44F16715}" presName="linearFlow" presStyleCnt="0">
        <dgm:presLayoutVars>
          <dgm:resizeHandles val="exact"/>
        </dgm:presLayoutVars>
      </dgm:prSet>
      <dgm:spPr/>
    </dgm:pt>
    <dgm:pt modelId="{B5AC536E-02AE-48AF-A1B6-37173EAE6D68}" type="pres">
      <dgm:prSet presAssocID="{30C49A0F-A666-4295-B796-FC3D4D5EB2F1}" presName="node" presStyleLbl="node1" presStyleIdx="0" presStyleCnt="5" custScaleX="110000" custScaleY="110000">
        <dgm:presLayoutVars>
          <dgm:bulletEnabled val="1"/>
        </dgm:presLayoutVars>
      </dgm:prSet>
      <dgm:spPr/>
    </dgm:pt>
    <dgm:pt modelId="{B437308B-C9A3-4D38-862C-A6630ADEC85D}" type="pres">
      <dgm:prSet presAssocID="{DEB0085E-A742-4104-8247-E6C8F1B7A9F0}" presName="sibTrans" presStyleLbl="sibTrans2D1" presStyleIdx="0" presStyleCnt="4"/>
      <dgm:spPr/>
    </dgm:pt>
    <dgm:pt modelId="{DB9173B7-E1EB-400C-B8E6-B813D8FCC1E1}" type="pres">
      <dgm:prSet presAssocID="{DEB0085E-A742-4104-8247-E6C8F1B7A9F0}" presName="connectorText" presStyleLbl="sibTrans2D1" presStyleIdx="0" presStyleCnt="4"/>
      <dgm:spPr/>
    </dgm:pt>
    <dgm:pt modelId="{655CB350-6B85-40D8-9430-E0FBF57C9911}" type="pres">
      <dgm:prSet presAssocID="{0CF925CE-FC62-48A0-84A0-601D0039F14C}" presName="node" presStyleLbl="node1" presStyleIdx="1" presStyleCnt="5" custScaleX="110000" custScaleY="110000">
        <dgm:presLayoutVars>
          <dgm:bulletEnabled val="1"/>
        </dgm:presLayoutVars>
      </dgm:prSet>
      <dgm:spPr/>
    </dgm:pt>
    <dgm:pt modelId="{FD28433B-9477-49D7-A799-CC4D744FA12A}" type="pres">
      <dgm:prSet presAssocID="{1246766A-B1EF-4C45-9095-FA6461665730}" presName="sibTrans" presStyleLbl="sibTrans2D1" presStyleIdx="1" presStyleCnt="4"/>
      <dgm:spPr/>
    </dgm:pt>
    <dgm:pt modelId="{E12D4533-6ECA-4F29-9054-1009C06B8EDA}" type="pres">
      <dgm:prSet presAssocID="{1246766A-B1EF-4C45-9095-FA6461665730}" presName="connectorText" presStyleLbl="sibTrans2D1" presStyleIdx="1" presStyleCnt="4"/>
      <dgm:spPr/>
    </dgm:pt>
    <dgm:pt modelId="{E499D341-53D3-47C7-8B04-418D795C4934}" type="pres">
      <dgm:prSet presAssocID="{374B6204-6EBE-45BF-8CB1-529BC7C0C0C0}" presName="node" presStyleLbl="node1" presStyleIdx="2" presStyleCnt="5" custScaleX="110000" custScaleY="110000">
        <dgm:presLayoutVars>
          <dgm:bulletEnabled val="1"/>
        </dgm:presLayoutVars>
      </dgm:prSet>
      <dgm:spPr/>
    </dgm:pt>
    <dgm:pt modelId="{4C82748F-100C-4D7F-AB99-9B477CB0B4A7}" type="pres">
      <dgm:prSet presAssocID="{BDA69728-6E20-4EA2-BED2-39491C93312C}" presName="sibTrans" presStyleLbl="sibTrans2D1" presStyleIdx="2" presStyleCnt="4"/>
      <dgm:spPr/>
    </dgm:pt>
    <dgm:pt modelId="{2E149A68-3D66-4C2C-8A67-DD73103D1D05}" type="pres">
      <dgm:prSet presAssocID="{BDA69728-6E20-4EA2-BED2-39491C93312C}" presName="connectorText" presStyleLbl="sibTrans2D1" presStyleIdx="2" presStyleCnt="4"/>
      <dgm:spPr/>
    </dgm:pt>
    <dgm:pt modelId="{4E6DB443-015F-4053-95C6-1AB9BEF2CB3C}" type="pres">
      <dgm:prSet presAssocID="{5E97D486-1D82-4AFE-B13E-5CF6DC507B9F}" presName="node" presStyleLbl="node1" presStyleIdx="3" presStyleCnt="5" custScaleX="110000" custScaleY="110000">
        <dgm:presLayoutVars>
          <dgm:bulletEnabled val="1"/>
        </dgm:presLayoutVars>
      </dgm:prSet>
      <dgm:spPr/>
    </dgm:pt>
    <dgm:pt modelId="{BAFBF7C9-87D9-4B79-A51D-50F4D6C7B4B7}" type="pres">
      <dgm:prSet presAssocID="{159F89D4-9895-4E40-BE60-59A6FD1DD214}" presName="sibTrans" presStyleLbl="sibTrans2D1" presStyleIdx="3" presStyleCnt="4"/>
      <dgm:spPr/>
    </dgm:pt>
    <dgm:pt modelId="{E314FB17-F917-4C10-ACB9-FB04FAB94D4B}" type="pres">
      <dgm:prSet presAssocID="{159F89D4-9895-4E40-BE60-59A6FD1DD214}" presName="connectorText" presStyleLbl="sibTrans2D1" presStyleIdx="3" presStyleCnt="4"/>
      <dgm:spPr/>
    </dgm:pt>
    <dgm:pt modelId="{196AA588-C890-41A9-821D-770C37C4B5B6}" type="pres">
      <dgm:prSet presAssocID="{273BB6E2-13B7-4533-845B-66C29C5A369B}" presName="node" presStyleLbl="node1" presStyleIdx="4" presStyleCnt="5" custScaleX="110000" custScaleY="110000">
        <dgm:presLayoutVars>
          <dgm:bulletEnabled val="1"/>
        </dgm:presLayoutVars>
      </dgm:prSet>
      <dgm:spPr/>
    </dgm:pt>
  </dgm:ptLst>
  <dgm:cxnLst>
    <dgm:cxn modelId="{8CA20B0A-90A8-4D68-BEBA-D72759AD2C2F}" type="presOf" srcId="{1246766A-B1EF-4C45-9095-FA6461665730}" destId="{E12D4533-6ECA-4F29-9054-1009C06B8EDA}" srcOrd="1" destOrd="0" presId="urn:microsoft.com/office/officeart/2005/8/layout/process2"/>
    <dgm:cxn modelId="{AD23A814-7674-42BB-8893-13895816C569}" type="presOf" srcId="{273BB6E2-13B7-4533-845B-66C29C5A369B}" destId="{196AA588-C890-41A9-821D-770C37C4B5B6}" srcOrd="0" destOrd="0" presId="urn:microsoft.com/office/officeart/2005/8/layout/process2"/>
    <dgm:cxn modelId="{41EF661E-DFDF-46E3-B408-E248C8BC1EAD}" type="presOf" srcId="{BDA69728-6E20-4EA2-BED2-39491C93312C}" destId="{2E149A68-3D66-4C2C-8A67-DD73103D1D05}" srcOrd="1" destOrd="0" presId="urn:microsoft.com/office/officeart/2005/8/layout/process2"/>
    <dgm:cxn modelId="{9B8F6831-293E-466B-9DDC-04F5F399DB46}" type="presOf" srcId="{BDA69728-6E20-4EA2-BED2-39491C93312C}" destId="{4C82748F-100C-4D7F-AB99-9B477CB0B4A7}" srcOrd="0" destOrd="0" presId="urn:microsoft.com/office/officeart/2005/8/layout/process2"/>
    <dgm:cxn modelId="{5EED7641-22D3-4A0A-A5C5-F77404766352}" srcId="{65E6D402-3031-428B-975F-BD8A44F16715}" destId="{374B6204-6EBE-45BF-8CB1-529BC7C0C0C0}" srcOrd="2" destOrd="0" parTransId="{7DA14EAD-AE18-47D1-AAE1-501C4219FB5A}" sibTransId="{BDA69728-6E20-4EA2-BED2-39491C93312C}"/>
    <dgm:cxn modelId="{B5453967-8E47-425C-A366-AED9A56FAE0A}" type="presOf" srcId="{374B6204-6EBE-45BF-8CB1-529BC7C0C0C0}" destId="{E499D341-53D3-47C7-8B04-418D795C4934}" srcOrd="0" destOrd="0" presId="urn:microsoft.com/office/officeart/2005/8/layout/process2"/>
    <dgm:cxn modelId="{9B6AC867-EDEA-4977-AF21-C141622167A6}" type="presOf" srcId="{65E6D402-3031-428B-975F-BD8A44F16715}" destId="{C169E545-1378-4CC1-84B8-225577B64EFA}" srcOrd="0" destOrd="0" presId="urn:microsoft.com/office/officeart/2005/8/layout/process2"/>
    <dgm:cxn modelId="{2B0D0E73-5C0B-4B5E-9769-A50FE07F5D2F}" srcId="{65E6D402-3031-428B-975F-BD8A44F16715}" destId="{30C49A0F-A666-4295-B796-FC3D4D5EB2F1}" srcOrd="0" destOrd="0" parTransId="{EB176C57-C37D-4F51-BA17-E040A23C633D}" sibTransId="{DEB0085E-A742-4104-8247-E6C8F1B7A9F0}"/>
    <dgm:cxn modelId="{7A28AE8D-1E27-48C1-B7C0-6FFDD256208C}" type="presOf" srcId="{159F89D4-9895-4E40-BE60-59A6FD1DD214}" destId="{E314FB17-F917-4C10-ACB9-FB04FAB94D4B}" srcOrd="1" destOrd="0" presId="urn:microsoft.com/office/officeart/2005/8/layout/process2"/>
    <dgm:cxn modelId="{B55E4A90-5E4A-44FF-84F6-8BDFA949A332}" type="presOf" srcId="{5E97D486-1D82-4AFE-B13E-5CF6DC507B9F}" destId="{4E6DB443-015F-4053-95C6-1AB9BEF2CB3C}" srcOrd="0" destOrd="0" presId="urn:microsoft.com/office/officeart/2005/8/layout/process2"/>
    <dgm:cxn modelId="{930F3C92-4E31-44CA-8E34-132F6244F8FC}" srcId="{65E6D402-3031-428B-975F-BD8A44F16715}" destId="{0CF925CE-FC62-48A0-84A0-601D0039F14C}" srcOrd="1" destOrd="0" parTransId="{FA9D2209-2158-4B41-A777-CF70340025E1}" sibTransId="{1246766A-B1EF-4C45-9095-FA6461665730}"/>
    <dgm:cxn modelId="{88975493-6814-4C12-96C5-A7F17F7DF13A}" type="presOf" srcId="{159F89D4-9895-4E40-BE60-59A6FD1DD214}" destId="{BAFBF7C9-87D9-4B79-A51D-50F4D6C7B4B7}" srcOrd="0" destOrd="0" presId="urn:microsoft.com/office/officeart/2005/8/layout/process2"/>
    <dgm:cxn modelId="{44CFD09D-7D8C-46FF-922D-55B96B6847B5}" type="presOf" srcId="{DEB0085E-A742-4104-8247-E6C8F1B7A9F0}" destId="{DB9173B7-E1EB-400C-B8E6-B813D8FCC1E1}" srcOrd="1" destOrd="0" presId="urn:microsoft.com/office/officeart/2005/8/layout/process2"/>
    <dgm:cxn modelId="{1E61ADB7-7DAC-4CFB-81F8-53CF220A6E9F}" srcId="{65E6D402-3031-428B-975F-BD8A44F16715}" destId="{5E97D486-1D82-4AFE-B13E-5CF6DC507B9F}" srcOrd="3" destOrd="0" parTransId="{A43552E7-8A88-4C8D-94E4-33AF905F6DBD}" sibTransId="{159F89D4-9895-4E40-BE60-59A6FD1DD214}"/>
    <dgm:cxn modelId="{92CD44CA-AB64-463B-84EA-57CA6E9157D2}" type="presOf" srcId="{1246766A-B1EF-4C45-9095-FA6461665730}" destId="{FD28433B-9477-49D7-A799-CC4D744FA12A}" srcOrd="0" destOrd="0" presId="urn:microsoft.com/office/officeart/2005/8/layout/process2"/>
    <dgm:cxn modelId="{F0F08DD5-8A6A-471B-810F-195CBAA4D4F8}" type="presOf" srcId="{30C49A0F-A666-4295-B796-FC3D4D5EB2F1}" destId="{B5AC536E-02AE-48AF-A1B6-37173EAE6D68}" srcOrd="0" destOrd="0" presId="urn:microsoft.com/office/officeart/2005/8/layout/process2"/>
    <dgm:cxn modelId="{59D374DF-6B13-4F6E-B631-211CBA5A21C9}" type="presOf" srcId="{DEB0085E-A742-4104-8247-E6C8F1B7A9F0}" destId="{B437308B-C9A3-4D38-862C-A6630ADEC85D}" srcOrd="0" destOrd="0" presId="urn:microsoft.com/office/officeart/2005/8/layout/process2"/>
    <dgm:cxn modelId="{AD3DABE3-A5E2-4395-AC0A-833576529342}" type="presOf" srcId="{0CF925CE-FC62-48A0-84A0-601D0039F14C}" destId="{655CB350-6B85-40D8-9430-E0FBF57C9911}" srcOrd="0" destOrd="0" presId="urn:microsoft.com/office/officeart/2005/8/layout/process2"/>
    <dgm:cxn modelId="{5D2AAEF6-1620-4772-BBF0-0116B5896ADD}" srcId="{65E6D402-3031-428B-975F-BD8A44F16715}" destId="{273BB6E2-13B7-4533-845B-66C29C5A369B}" srcOrd="4" destOrd="0" parTransId="{47E0E109-57C4-40E2-A5BD-3982109D057A}" sibTransId="{308B1D62-760C-4FAF-8BEF-7A566C272D97}"/>
    <dgm:cxn modelId="{EC54EE0C-93C6-4DC1-8D12-EA76ABE32980}" type="presParOf" srcId="{C169E545-1378-4CC1-84B8-225577B64EFA}" destId="{B5AC536E-02AE-48AF-A1B6-37173EAE6D68}" srcOrd="0" destOrd="0" presId="urn:microsoft.com/office/officeart/2005/8/layout/process2"/>
    <dgm:cxn modelId="{BF6E76FA-B67D-4A51-9DFA-519F84637316}" type="presParOf" srcId="{C169E545-1378-4CC1-84B8-225577B64EFA}" destId="{B437308B-C9A3-4D38-862C-A6630ADEC85D}" srcOrd="1" destOrd="0" presId="urn:microsoft.com/office/officeart/2005/8/layout/process2"/>
    <dgm:cxn modelId="{C7D5E6D5-4C3A-4AF4-B5A9-EDA601033175}" type="presParOf" srcId="{B437308B-C9A3-4D38-862C-A6630ADEC85D}" destId="{DB9173B7-E1EB-400C-B8E6-B813D8FCC1E1}" srcOrd="0" destOrd="0" presId="urn:microsoft.com/office/officeart/2005/8/layout/process2"/>
    <dgm:cxn modelId="{32BA5065-2FC4-4243-9B2D-735B00A1C896}" type="presParOf" srcId="{C169E545-1378-4CC1-84B8-225577B64EFA}" destId="{655CB350-6B85-40D8-9430-E0FBF57C9911}" srcOrd="2" destOrd="0" presId="urn:microsoft.com/office/officeart/2005/8/layout/process2"/>
    <dgm:cxn modelId="{D6DB13CA-F29E-4D53-A2BC-AD1C3D01B4D8}" type="presParOf" srcId="{C169E545-1378-4CC1-84B8-225577B64EFA}" destId="{FD28433B-9477-49D7-A799-CC4D744FA12A}" srcOrd="3" destOrd="0" presId="urn:microsoft.com/office/officeart/2005/8/layout/process2"/>
    <dgm:cxn modelId="{B5B2E6A8-90A0-4E20-9578-34891FB76DE5}" type="presParOf" srcId="{FD28433B-9477-49D7-A799-CC4D744FA12A}" destId="{E12D4533-6ECA-4F29-9054-1009C06B8EDA}" srcOrd="0" destOrd="0" presId="urn:microsoft.com/office/officeart/2005/8/layout/process2"/>
    <dgm:cxn modelId="{99CD6DEF-2067-42F0-9CE2-39E7B210E90A}" type="presParOf" srcId="{C169E545-1378-4CC1-84B8-225577B64EFA}" destId="{E499D341-53D3-47C7-8B04-418D795C4934}" srcOrd="4" destOrd="0" presId="urn:microsoft.com/office/officeart/2005/8/layout/process2"/>
    <dgm:cxn modelId="{0F13BE12-89EB-4051-B3A2-8945198FBB52}" type="presParOf" srcId="{C169E545-1378-4CC1-84B8-225577B64EFA}" destId="{4C82748F-100C-4D7F-AB99-9B477CB0B4A7}" srcOrd="5" destOrd="0" presId="urn:microsoft.com/office/officeart/2005/8/layout/process2"/>
    <dgm:cxn modelId="{256EA988-01E4-4972-ADEA-402770323262}" type="presParOf" srcId="{4C82748F-100C-4D7F-AB99-9B477CB0B4A7}" destId="{2E149A68-3D66-4C2C-8A67-DD73103D1D05}" srcOrd="0" destOrd="0" presId="urn:microsoft.com/office/officeart/2005/8/layout/process2"/>
    <dgm:cxn modelId="{BAE28309-B9ED-4831-9428-346C3ADA48B4}" type="presParOf" srcId="{C169E545-1378-4CC1-84B8-225577B64EFA}" destId="{4E6DB443-015F-4053-95C6-1AB9BEF2CB3C}" srcOrd="6" destOrd="0" presId="urn:microsoft.com/office/officeart/2005/8/layout/process2"/>
    <dgm:cxn modelId="{3F58B932-FC0C-4648-9DE7-3C64093AD6B0}" type="presParOf" srcId="{C169E545-1378-4CC1-84B8-225577B64EFA}" destId="{BAFBF7C9-87D9-4B79-A51D-50F4D6C7B4B7}" srcOrd="7" destOrd="0" presId="urn:microsoft.com/office/officeart/2005/8/layout/process2"/>
    <dgm:cxn modelId="{C712CF02-21CF-4FEE-BE0D-CE3720686458}" type="presParOf" srcId="{BAFBF7C9-87D9-4B79-A51D-50F4D6C7B4B7}" destId="{E314FB17-F917-4C10-ACB9-FB04FAB94D4B}" srcOrd="0" destOrd="0" presId="urn:microsoft.com/office/officeart/2005/8/layout/process2"/>
    <dgm:cxn modelId="{32CB9AD8-2E1D-4159-B597-8788BBCA870C}" type="presParOf" srcId="{C169E545-1378-4CC1-84B8-225577B64EFA}" destId="{196AA588-C890-41A9-821D-770C37C4B5B6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C536E-02AE-48AF-A1B6-37173EAE6D68}">
      <dsp:nvSpPr>
        <dsp:cNvPr id="0" name=""/>
        <dsp:cNvSpPr/>
      </dsp:nvSpPr>
      <dsp:spPr>
        <a:xfrm>
          <a:off x="98017" y="641"/>
          <a:ext cx="2547165" cy="7709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800" kern="1200" dirty="0"/>
            <a:t>Formiranje grupa i izbor teme</a:t>
          </a:r>
        </a:p>
      </dsp:txBody>
      <dsp:txXfrm>
        <a:off x="120598" y="23222"/>
        <a:ext cx="2502003" cy="725793"/>
      </dsp:txXfrm>
    </dsp:sp>
    <dsp:sp modelId="{B437308B-C9A3-4D38-862C-A6630ADEC85D}">
      <dsp:nvSpPr>
        <dsp:cNvPr id="0" name=""/>
        <dsp:cNvSpPr/>
      </dsp:nvSpPr>
      <dsp:spPr>
        <a:xfrm rot="5400000">
          <a:off x="1240187" y="789119"/>
          <a:ext cx="262825" cy="3153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r-Latn-RS" sz="1300" kern="1200"/>
        </a:p>
      </dsp:txBody>
      <dsp:txXfrm rot="-5400000">
        <a:off x="1276983" y="815402"/>
        <a:ext cx="189234" cy="183978"/>
      </dsp:txXfrm>
    </dsp:sp>
    <dsp:sp modelId="{655CB350-6B85-40D8-9430-E0FBF57C9911}">
      <dsp:nvSpPr>
        <dsp:cNvPr id="0" name=""/>
        <dsp:cNvSpPr/>
      </dsp:nvSpPr>
      <dsp:spPr>
        <a:xfrm>
          <a:off x="98017" y="1122031"/>
          <a:ext cx="2547165" cy="7709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800" kern="1200" dirty="0"/>
            <a:t>Pregled literature i pisanje teorijskog okvira</a:t>
          </a:r>
        </a:p>
      </dsp:txBody>
      <dsp:txXfrm>
        <a:off x="120598" y="1144612"/>
        <a:ext cx="2502003" cy="725793"/>
      </dsp:txXfrm>
    </dsp:sp>
    <dsp:sp modelId="{FD28433B-9477-49D7-A799-CC4D744FA12A}">
      <dsp:nvSpPr>
        <dsp:cNvPr id="0" name=""/>
        <dsp:cNvSpPr/>
      </dsp:nvSpPr>
      <dsp:spPr>
        <a:xfrm rot="5400000">
          <a:off x="1240187" y="1910509"/>
          <a:ext cx="262825" cy="3153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r-Latn-RS" sz="1300" kern="1200"/>
        </a:p>
      </dsp:txBody>
      <dsp:txXfrm rot="-5400000">
        <a:off x="1276983" y="1936792"/>
        <a:ext cx="189234" cy="183978"/>
      </dsp:txXfrm>
    </dsp:sp>
    <dsp:sp modelId="{E499D341-53D3-47C7-8B04-418D795C4934}">
      <dsp:nvSpPr>
        <dsp:cNvPr id="0" name=""/>
        <dsp:cNvSpPr/>
      </dsp:nvSpPr>
      <dsp:spPr>
        <a:xfrm>
          <a:off x="98017" y="2243422"/>
          <a:ext cx="2547165" cy="7709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800" kern="1200" dirty="0"/>
            <a:t>Obrada podataka i pisanje izveštaja </a:t>
          </a:r>
        </a:p>
      </dsp:txBody>
      <dsp:txXfrm>
        <a:off x="120598" y="2266003"/>
        <a:ext cx="2502003" cy="725793"/>
      </dsp:txXfrm>
    </dsp:sp>
    <dsp:sp modelId="{4C82748F-100C-4D7F-AB99-9B477CB0B4A7}">
      <dsp:nvSpPr>
        <dsp:cNvPr id="0" name=""/>
        <dsp:cNvSpPr/>
      </dsp:nvSpPr>
      <dsp:spPr>
        <a:xfrm rot="5400000">
          <a:off x="1240187" y="3031899"/>
          <a:ext cx="262825" cy="3153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r-Latn-RS" sz="1300" kern="1200"/>
        </a:p>
      </dsp:txBody>
      <dsp:txXfrm rot="-5400000">
        <a:off x="1276983" y="3058182"/>
        <a:ext cx="189234" cy="183978"/>
      </dsp:txXfrm>
    </dsp:sp>
    <dsp:sp modelId="{4E6DB443-015F-4053-95C6-1AB9BEF2CB3C}">
      <dsp:nvSpPr>
        <dsp:cNvPr id="0" name=""/>
        <dsp:cNvSpPr/>
      </dsp:nvSpPr>
      <dsp:spPr>
        <a:xfrm>
          <a:off x="98017" y="3364812"/>
          <a:ext cx="2547165" cy="7709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800" kern="1200" dirty="0"/>
            <a:t>Pravljenje instrumenta i nacrta </a:t>
          </a:r>
          <a:r>
            <a:rPr lang="sr-Latn-RS" sz="1800" kern="1200" dirty="0" err="1"/>
            <a:t>validacione</a:t>
          </a:r>
          <a:r>
            <a:rPr lang="sr-Latn-RS" sz="1800" kern="1200" dirty="0"/>
            <a:t> studije</a:t>
          </a:r>
        </a:p>
      </dsp:txBody>
      <dsp:txXfrm>
        <a:off x="120598" y="3387393"/>
        <a:ext cx="2502003" cy="725793"/>
      </dsp:txXfrm>
    </dsp:sp>
    <dsp:sp modelId="{BAFBF7C9-87D9-4B79-A51D-50F4D6C7B4B7}">
      <dsp:nvSpPr>
        <dsp:cNvPr id="0" name=""/>
        <dsp:cNvSpPr/>
      </dsp:nvSpPr>
      <dsp:spPr>
        <a:xfrm rot="5400000">
          <a:off x="1240187" y="4153289"/>
          <a:ext cx="262825" cy="3153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r-Latn-RS" sz="1300" kern="1200"/>
        </a:p>
      </dsp:txBody>
      <dsp:txXfrm rot="-5400000">
        <a:off x="1276983" y="4179572"/>
        <a:ext cx="189234" cy="183978"/>
      </dsp:txXfrm>
    </dsp:sp>
    <dsp:sp modelId="{196AA588-C890-41A9-821D-770C37C4B5B6}">
      <dsp:nvSpPr>
        <dsp:cNvPr id="0" name=""/>
        <dsp:cNvSpPr/>
      </dsp:nvSpPr>
      <dsp:spPr>
        <a:xfrm>
          <a:off x="98017" y="4486202"/>
          <a:ext cx="2547165" cy="7709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800" kern="1200" dirty="0"/>
            <a:t>Terensko istraživanje i pisanje izveštaja</a:t>
          </a:r>
        </a:p>
      </dsp:txBody>
      <dsp:txXfrm>
        <a:off x="120598" y="4508783"/>
        <a:ext cx="2502003" cy="725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36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20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89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21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65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6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21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3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14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02-Oct-23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8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6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62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r-Latn-RS" sz="6600" dirty="0"/>
              <a:t>Psihologija individualnih razlika i</a:t>
            </a:r>
            <a:br>
              <a:rPr lang="sr-Latn-RS" sz="6600" dirty="0"/>
            </a:br>
            <a:r>
              <a:rPr lang="sr-Latn-RS" sz="6600" dirty="0" err="1"/>
              <a:t>Psihometrija</a:t>
            </a:r>
            <a:r>
              <a:rPr lang="sr-Latn-RS" sz="6600" dirty="0"/>
              <a:t> 1 (i 2)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/>
              <a:t>Uvodno predavanje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695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Nastava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Predavanja</a:t>
            </a:r>
            <a:endParaRPr lang="en-US" dirty="0"/>
          </a:p>
          <a:p>
            <a:pPr lvl="1"/>
            <a:r>
              <a:rPr lang="sr-Latn-RS" dirty="0" err="1"/>
              <a:t>s</a:t>
            </a:r>
            <a:r>
              <a:rPr lang="en-US" dirty="0" err="1"/>
              <a:t>reda</a:t>
            </a:r>
            <a:r>
              <a:rPr lang="sr-Latn-RS" dirty="0"/>
              <a:t>:</a:t>
            </a:r>
            <a:r>
              <a:rPr lang="en-US" dirty="0"/>
              <a:t> 16:45 – 20:00 (</a:t>
            </a:r>
            <a:r>
              <a:rPr lang="en-US" dirty="0" err="1"/>
              <a:t>amfiteatar</a:t>
            </a:r>
            <a:r>
              <a:rPr lang="en-US" dirty="0"/>
              <a:t>)</a:t>
            </a:r>
            <a:endParaRPr lang="sr-Latn-RS" dirty="0"/>
          </a:p>
          <a:p>
            <a:pPr lvl="1"/>
            <a:r>
              <a:rPr lang="sr-Latn-RS" dirty="0"/>
              <a:t>sutra imamo predavanje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Vežbe</a:t>
            </a:r>
            <a:endParaRPr lang="en-US" dirty="0"/>
          </a:p>
          <a:p>
            <a:pPr lvl="1"/>
            <a:r>
              <a:rPr lang="en-US" dirty="0" err="1"/>
              <a:t>utorak</a:t>
            </a:r>
            <a:r>
              <a:rPr lang="en-US" dirty="0"/>
              <a:t>: 15:00 – 19:15 (</a:t>
            </a:r>
            <a:r>
              <a:rPr lang="en-US" dirty="0" err="1"/>
              <a:t>učionica</a:t>
            </a:r>
            <a:r>
              <a:rPr lang="en-US" dirty="0"/>
              <a:t> 106)</a:t>
            </a:r>
          </a:p>
          <a:p>
            <a:pPr lvl="1"/>
            <a:r>
              <a:rPr lang="en-US" dirty="0"/>
              <a:t>4 </a:t>
            </a:r>
            <a:r>
              <a:rPr lang="en-US" dirty="0" err="1"/>
              <a:t>grupe</a:t>
            </a:r>
            <a:r>
              <a:rPr lang="sr-Latn-RS" dirty="0"/>
              <a:t> (rotacija po sedmicama)</a:t>
            </a:r>
            <a:endParaRPr lang="en-US" dirty="0"/>
          </a:p>
          <a:p>
            <a:pPr lvl="2"/>
            <a:r>
              <a:rPr lang="en-US" dirty="0"/>
              <a:t>15:00 – 16:00</a:t>
            </a:r>
          </a:p>
          <a:p>
            <a:pPr lvl="2"/>
            <a:r>
              <a:rPr lang="en-US" dirty="0"/>
              <a:t>16:05 – 17:05</a:t>
            </a:r>
          </a:p>
          <a:p>
            <a:pPr lvl="2"/>
            <a:r>
              <a:rPr lang="en-US" dirty="0"/>
              <a:t>17:10 – 18:10</a:t>
            </a:r>
          </a:p>
          <a:p>
            <a:pPr lvl="2"/>
            <a:r>
              <a:rPr lang="en-US" dirty="0"/>
              <a:t>18:15 – 19:15</a:t>
            </a:r>
          </a:p>
        </p:txBody>
      </p:sp>
    </p:spTree>
    <p:extLst>
      <p:ext uri="{BB962C8B-B14F-4D97-AF65-F5344CB8AC3E}">
        <p14:creationId xmlns:p14="http://schemas.microsoft.com/office/powerpoint/2010/main" val="523732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en-US" dirty="0" err="1"/>
              <a:t>Predavanj</a:t>
            </a:r>
            <a:r>
              <a:rPr lang="sr-Latn-RS" dirty="0"/>
              <a:t>a – redovne teme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>
            <a:normAutofit fontScale="85000" lnSpcReduction="20000"/>
          </a:bodyPr>
          <a:lstStyle/>
          <a:p>
            <a:r>
              <a:rPr lang="pl-PL" sz="1700" dirty="0"/>
              <a:t>Neki problemi filozofije nauke od značaja za PIR</a:t>
            </a:r>
          </a:p>
          <a:p>
            <a:r>
              <a:rPr lang="vi-VN" sz="1600" dirty="0">
                <a:latin typeface="Calibri" panose="020F0502020204030204" pitchFamily="34" charset="0"/>
                <a:cs typeface="Calibri" panose="020F0502020204030204" pitchFamily="34" charset="0"/>
              </a:rPr>
              <a:t>Određenje individualnih razlika i razlozi za njihovo proučavanje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 err="1"/>
              <a:t>Šta</a:t>
            </a:r>
            <a:r>
              <a:rPr lang="en-US" sz="1600" dirty="0"/>
              <a:t> je </a:t>
            </a:r>
            <a:r>
              <a:rPr lang="en-US" sz="1600" dirty="0" err="1"/>
              <a:t>ličnost</a:t>
            </a:r>
            <a:r>
              <a:rPr lang="en-US" sz="1600" dirty="0"/>
              <a:t>? </a:t>
            </a:r>
            <a:r>
              <a:rPr lang="en-US" sz="1600" dirty="0" err="1"/>
              <a:t>Pojam</a:t>
            </a:r>
            <a:r>
              <a:rPr lang="en-US" sz="1600" dirty="0"/>
              <a:t> </a:t>
            </a:r>
            <a:r>
              <a:rPr lang="en-US" sz="1600" dirty="0" err="1"/>
              <a:t>crte</a:t>
            </a:r>
            <a:r>
              <a:rPr lang="en-US" sz="1600" dirty="0"/>
              <a:t> </a:t>
            </a:r>
            <a:r>
              <a:rPr lang="en-US" sz="1600" dirty="0" err="1"/>
              <a:t>ličnosti</a:t>
            </a:r>
            <a:endParaRPr lang="en-US" sz="1600" dirty="0"/>
          </a:p>
          <a:p>
            <a:r>
              <a:rPr lang="en-US" sz="1600" dirty="0" err="1"/>
              <a:t>Bazične</a:t>
            </a:r>
            <a:r>
              <a:rPr lang="en-US" sz="1600" dirty="0"/>
              <a:t> </a:t>
            </a:r>
            <a:r>
              <a:rPr lang="en-US" sz="1600" dirty="0" err="1"/>
              <a:t>crte</a:t>
            </a:r>
            <a:r>
              <a:rPr lang="en-US" sz="1600" dirty="0"/>
              <a:t> </a:t>
            </a:r>
            <a:r>
              <a:rPr lang="en-US" sz="1600" dirty="0" err="1"/>
              <a:t>ličnosti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njihovi</a:t>
            </a:r>
            <a:r>
              <a:rPr lang="en-US" sz="1600" dirty="0"/>
              <a:t> </a:t>
            </a:r>
            <a:r>
              <a:rPr lang="en-US" sz="1600" dirty="0" err="1"/>
              <a:t>unutrašnji</a:t>
            </a:r>
            <a:r>
              <a:rPr lang="en-US" sz="1600" dirty="0"/>
              <a:t> </a:t>
            </a:r>
            <a:r>
              <a:rPr lang="en-US" sz="1600" dirty="0" err="1"/>
              <a:t>mehanizmi</a:t>
            </a:r>
            <a:endParaRPr lang="en-US" sz="1600" dirty="0"/>
          </a:p>
          <a:p>
            <a:r>
              <a:rPr lang="en-US" sz="1600" dirty="0" err="1"/>
              <a:t>Teorije</a:t>
            </a:r>
            <a:r>
              <a:rPr lang="en-US" sz="1600" dirty="0"/>
              <a:t> </a:t>
            </a:r>
            <a:r>
              <a:rPr lang="en-US" sz="1600" dirty="0" err="1"/>
              <a:t>ličnosti</a:t>
            </a:r>
            <a:r>
              <a:rPr lang="en-US" sz="1600" dirty="0"/>
              <a:t> (Gilford, </a:t>
            </a:r>
            <a:r>
              <a:rPr lang="en-US" sz="1600" dirty="0" err="1"/>
              <a:t>Ajzenk</a:t>
            </a:r>
            <a:r>
              <a:rPr lang="en-US" sz="1600" dirty="0"/>
              <a:t>, </a:t>
            </a:r>
            <a:r>
              <a:rPr lang="en-US" sz="1600" dirty="0" err="1"/>
              <a:t>Katel</a:t>
            </a:r>
            <a:r>
              <a:rPr lang="en-US" sz="1600" dirty="0"/>
              <a:t>, </a:t>
            </a:r>
            <a:r>
              <a:rPr lang="en-US" sz="1600" dirty="0" err="1"/>
              <a:t>Momirović</a:t>
            </a:r>
            <a:r>
              <a:rPr lang="en-US" sz="1600" dirty="0"/>
              <a:t>, </a:t>
            </a:r>
            <a:r>
              <a:rPr lang="en-US" sz="1600" dirty="0" err="1"/>
              <a:t>Klonindžer</a:t>
            </a:r>
            <a:r>
              <a:rPr lang="en-US" sz="1600" dirty="0"/>
              <a:t>, Model </a:t>
            </a:r>
            <a:r>
              <a:rPr lang="en-US" sz="1600" dirty="0" err="1"/>
              <a:t>velikih</a:t>
            </a:r>
            <a:r>
              <a:rPr lang="en-US" sz="1600" dirty="0"/>
              <a:t> pet)</a:t>
            </a:r>
          </a:p>
          <a:p>
            <a:r>
              <a:rPr lang="en-US" sz="1600" dirty="0" err="1"/>
              <a:t>Ključne</a:t>
            </a:r>
            <a:r>
              <a:rPr lang="en-US" sz="1600" dirty="0"/>
              <a:t> </a:t>
            </a:r>
            <a:r>
              <a:rPr lang="en-US" sz="1600" dirty="0" err="1"/>
              <a:t>determinante</a:t>
            </a:r>
            <a:r>
              <a:rPr lang="en-US" sz="1600" dirty="0"/>
              <a:t> </a:t>
            </a:r>
            <a:r>
              <a:rPr lang="en-US" sz="1600" dirty="0" err="1"/>
              <a:t>ponašanja</a:t>
            </a:r>
            <a:r>
              <a:rPr lang="en-US" sz="1600" dirty="0"/>
              <a:t>: </a:t>
            </a:r>
            <a:r>
              <a:rPr lang="en-US" sz="1600" dirty="0" err="1"/>
              <a:t>situacija</a:t>
            </a:r>
            <a:r>
              <a:rPr lang="en-US" sz="1600" dirty="0"/>
              <a:t>, </a:t>
            </a:r>
            <a:r>
              <a:rPr lang="en-US" sz="1600" dirty="0" err="1"/>
              <a:t>ličnost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njihova</a:t>
            </a:r>
            <a:r>
              <a:rPr lang="en-US" sz="1600" dirty="0"/>
              <a:t> </a:t>
            </a:r>
            <a:r>
              <a:rPr lang="en-US" sz="1600" dirty="0" err="1"/>
              <a:t>interakcija</a:t>
            </a:r>
            <a:endParaRPr lang="en-US" sz="1600" dirty="0"/>
          </a:p>
          <a:p>
            <a:r>
              <a:rPr lang="en-US" sz="1600" dirty="0" err="1"/>
              <a:t>Ličnost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psihopatologija</a:t>
            </a:r>
            <a:endParaRPr lang="en-US" sz="1600" dirty="0"/>
          </a:p>
          <a:p>
            <a:r>
              <a:rPr lang="en-US" sz="1600" dirty="0"/>
              <a:t>Amoral, </a:t>
            </a:r>
            <a:r>
              <a:rPr lang="en-US" sz="1600" dirty="0" err="1"/>
              <a:t>kriminal</a:t>
            </a:r>
            <a:r>
              <a:rPr lang="en-US" sz="1600" dirty="0"/>
              <a:t>, </a:t>
            </a:r>
            <a:r>
              <a:rPr lang="en-US" sz="1600" dirty="0" err="1"/>
              <a:t>psihopatija</a:t>
            </a:r>
            <a:endParaRPr lang="en-US" sz="1600" dirty="0"/>
          </a:p>
          <a:p>
            <a:r>
              <a:rPr lang="vi-VN" sz="1600" dirty="0">
                <a:latin typeface="Calibri" panose="020F0502020204030204" pitchFamily="34" charset="0"/>
                <a:cs typeface="Calibri" panose="020F0502020204030204" pitchFamily="34" charset="0"/>
              </a:rPr>
              <a:t>Motivi, potrebe, nagoni, interesovanja, stavovi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razvoj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ličnosti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vi-VN" sz="1600" dirty="0">
                <a:latin typeface="Calibri" panose="020F0502020204030204" pitchFamily="34" charset="0"/>
                <a:cs typeface="Calibri" panose="020F0502020204030204" pitchFamily="34" charset="0"/>
              </a:rPr>
              <a:t>Atribucija u psihologiji ličnosti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1600" dirty="0"/>
              <a:t>Genetska/sredinska determinisanost i razvoj crta</a:t>
            </a:r>
            <a:endParaRPr lang="en-US" sz="1600" dirty="0"/>
          </a:p>
          <a:p>
            <a:r>
              <a:rPr lang="en-US" sz="1600" dirty="0" err="1"/>
              <a:t>Evolutivna</a:t>
            </a:r>
            <a:r>
              <a:rPr lang="en-US" sz="1600" dirty="0"/>
              <a:t> </a:t>
            </a:r>
            <a:r>
              <a:rPr lang="en-US" sz="1600" dirty="0" err="1"/>
              <a:t>psihologija</a:t>
            </a:r>
            <a:endParaRPr lang="en-US" sz="1600" dirty="0"/>
          </a:p>
          <a:p>
            <a:r>
              <a:rPr lang="vi-VN" sz="1600" dirty="0">
                <a:latin typeface="Calibri" panose="020F0502020204030204" pitchFamily="34" charset="0"/>
                <a:cs typeface="Calibri" panose="020F0502020204030204" pitchFamily="34" charset="0"/>
              </a:rPr>
              <a:t>Inteligencija, ličnost i konstrukti "na ničijoj zemlji" ("no man's land") između ličnosti i inteligencije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23732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Gostujuća</a:t>
            </a:r>
            <a:r>
              <a:rPr lang="en-US" dirty="0"/>
              <a:t> </a:t>
            </a:r>
            <a:r>
              <a:rPr lang="en-US" dirty="0" err="1"/>
              <a:t>predavanja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Biološke</a:t>
            </a:r>
            <a:r>
              <a:rPr lang="en-US" dirty="0"/>
              <a:t> </a:t>
            </a:r>
            <a:r>
              <a:rPr lang="en-US" dirty="0" err="1"/>
              <a:t>osnove</a:t>
            </a:r>
            <a:r>
              <a:rPr lang="en-US" dirty="0"/>
              <a:t> </a:t>
            </a:r>
            <a:r>
              <a:rPr lang="en-US" dirty="0" err="1"/>
              <a:t>psihoza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Racionanla</a:t>
            </a:r>
            <a:r>
              <a:rPr lang="en-US" dirty="0"/>
              <a:t> </a:t>
            </a:r>
            <a:r>
              <a:rPr lang="en-US" dirty="0" err="1"/>
              <a:t>emocionalna</a:t>
            </a:r>
            <a:r>
              <a:rPr lang="en-US" dirty="0"/>
              <a:t> </a:t>
            </a:r>
            <a:r>
              <a:rPr lang="en-US" dirty="0" err="1"/>
              <a:t>bihejvioralna</a:t>
            </a:r>
            <a:r>
              <a:rPr lang="en-US" dirty="0"/>
              <a:t> </a:t>
            </a:r>
            <a:r>
              <a:rPr lang="en-US" dirty="0" err="1"/>
              <a:t>terapija</a:t>
            </a:r>
            <a:r>
              <a:rPr lang="en-US" dirty="0"/>
              <a:t> (REBT)</a:t>
            </a:r>
          </a:p>
          <a:p>
            <a:endParaRPr lang="en-US" dirty="0"/>
          </a:p>
          <a:p>
            <a:r>
              <a:rPr lang="en-US" dirty="0" err="1"/>
              <a:t>Psihoanalitička</a:t>
            </a:r>
            <a:r>
              <a:rPr lang="en-US" dirty="0"/>
              <a:t> </a:t>
            </a:r>
            <a:r>
              <a:rPr lang="en-US" dirty="0" err="1"/>
              <a:t>psihoterapija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Individualne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u </a:t>
            </a:r>
            <a:r>
              <a:rPr lang="en-US" dirty="0" err="1"/>
              <a:t>stresnom</a:t>
            </a:r>
            <a:r>
              <a:rPr lang="en-US" dirty="0"/>
              <a:t> </a:t>
            </a:r>
            <a:r>
              <a:rPr lang="en-US" dirty="0" err="1"/>
              <a:t>odgovoru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23732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Vežbe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Testovi znanja</a:t>
            </a:r>
          </a:p>
          <a:p>
            <a:pPr lvl="1"/>
            <a:r>
              <a:rPr lang="sr-Latn-RS" dirty="0"/>
              <a:t>Test iz oblasti pokrivene predavanjem za datu sedmicu</a:t>
            </a:r>
          </a:p>
          <a:p>
            <a:pPr lvl="1"/>
            <a:r>
              <a:rPr lang="sr-Latn-RS" dirty="0"/>
              <a:t>Svi testovi moraju biti položeni sa najmanje 50.01% pre polaganja ispita</a:t>
            </a:r>
          </a:p>
          <a:p>
            <a:pPr lvl="1"/>
            <a:r>
              <a:rPr lang="sr-Latn-RS" dirty="0"/>
              <a:t>Na kraju semestra i pred ispit se mogu popravljati svi nepoloženi testovi znanja</a:t>
            </a:r>
          </a:p>
          <a:p>
            <a:endParaRPr lang="sr-Latn-RS" sz="2800" dirty="0"/>
          </a:p>
          <a:p>
            <a:r>
              <a:rPr lang="en-US" sz="2800" dirty="0" err="1"/>
              <a:t>Upoznavanje</a:t>
            </a:r>
            <a:r>
              <a:rPr lang="en-US" sz="2800" dirty="0"/>
              <a:t> </a:t>
            </a:r>
            <a:r>
              <a:rPr lang="en-US" sz="2800" dirty="0" err="1"/>
              <a:t>sa</a:t>
            </a:r>
            <a:r>
              <a:rPr lang="en-US" sz="2800" dirty="0"/>
              <a:t> </a:t>
            </a:r>
            <a:r>
              <a:rPr lang="en-US" sz="2800" dirty="0" err="1"/>
              <a:t>velikim</a:t>
            </a:r>
            <a:r>
              <a:rPr lang="en-US" sz="2800" dirty="0"/>
              <a:t> </a:t>
            </a:r>
            <a:r>
              <a:rPr lang="en-US" sz="2800" dirty="0" err="1"/>
              <a:t>brojem</a:t>
            </a:r>
            <a:r>
              <a:rPr lang="en-US" sz="2800" dirty="0"/>
              <a:t> </a:t>
            </a:r>
            <a:r>
              <a:rPr lang="en-US" sz="2800" dirty="0" err="1"/>
              <a:t>psiholoških</a:t>
            </a:r>
            <a:r>
              <a:rPr lang="en-US" sz="2800" dirty="0"/>
              <a:t> </a:t>
            </a:r>
            <a:r>
              <a:rPr lang="en-US" sz="2800" dirty="0" err="1"/>
              <a:t>mernih</a:t>
            </a:r>
            <a:r>
              <a:rPr lang="en-US" sz="2800" dirty="0"/>
              <a:t> </a:t>
            </a:r>
            <a:r>
              <a:rPr lang="en-US" sz="2800" dirty="0" err="1"/>
              <a:t>instrumenata</a:t>
            </a:r>
            <a:endParaRPr lang="en-US" sz="2800" dirty="0"/>
          </a:p>
          <a:p>
            <a:pPr lvl="1"/>
            <a:r>
              <a:rPr lang="en-US" sz="2500" dirty="0" err="1"/>
              <a:t>Testovi</a:t>
            </a:r>
            <a:r>
              <a:rPr lang="en-US" sz="2500" dirty="0"/>
              <a:t> </a:t>
            </a:r>
            <a:r>
              <a:rPr lang="en-US" sz="2500" dirty="0" err="1"/>
              <a:t>ličnosti</a:t>
            </a:r>
            <a:endParaRPr lang="en-US" sz="2500" dirty="0"/>
          </a:p>
          <a:p>
            <a:pPr lvl="1"/>
            <a:r>
              <a:rPr lang="en-US" sz="2500" dirty="0" err="1"/>
              <a:t>Testovi</a:t>
            </a:r>
            <a:r>
              <a:rPr lang="en-US" sz="2500" dirty="0"/>
              <a:t> </a:t>
            </a:r>
            <a:r>
              <a:rPr lang="en-US" sz="2500" dirty="0" err="1"/>
              <a:t>sposobnosti</a:t>
            </a:r>
            <a:endParaRPr lang="en-US" sz="2500" dirty="0"/>
          </a:p>
          <a:p>
            <a:endParaRPr lang="en-US" sz="2800" dirty="0"/>
          </a:p>
          <a:p>
            <a:r>
              <a:rPr lang="en-US" sz="2800" dirty="0" err="1"/>
              <a:t>Informisani</a:t>
            </a:r>
            <a:r>
              <a:rPr lang="en-US" sz="2800" dirty="0"/>
              <a:t> </a:t>
            </a:r>
            <a:r>
              <a:rPr lang="en-US" sz="2800" dirty="0" err="1"/>
              <a:t>pristanak</a:t>
            </a:r>
            <a:r>
              <a:rPr lang="sr-Latn-RS" sz="2800" dirty="0"/>
              <a:t> i rad pod šifrom</a:t>
            </a:r>
            <a:endParaRPr lang="en-US" sz="2800" dirty="0"/>
          </a:p>
          <a:p>
            <a:pPr>
              <a:buNone/>
            </a:pPr>
            <a:endParaRPr lang="en-US" sz="2800" dirty="0"/>
          </a:p>
          <a:p>
            <a:r>
              <a:rPr lang="en-US" sz="2800" dirty="0" err="1"/>
              <a:t>Obavezan</a:t>
            </a:r>
            <a:r>
              <a:rPr lang="en-US" sz="2800" dirty="0"/>
              <a:t> </a:t>
            </a:r>
            <a:r>
              <a:rPr lang="en-US" sz="2800" dirty="0" err="1"/>
              <a:t>dolazak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vežbe</a:t>
            </a:r>
            <a:r>
              <a:rPr lang="en-US" sz="28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523732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en-US" dirty="0" err="1"/>
              <a:t>Predispitne</a:t>
            </a:r>
            <a:r>
              <a:rPr lang="en-US" dirty="0"/>
              <a:t> </a:t>
            </a:r>
            <a:r>
              <a:rPr lang="en-US" dirty="0" err="1"/>
              <a:t>obaveze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>
            <a:normAutofit/>
          </a:bodyPr>
          <a:lstStyle/>
          <a:p>
            <a:r>
              <a:rPr lang="sr-Latn-RS" dirty="0"/>
              <a:t>Rad u grupama</a:t>
            </a:r>
          </a:p>
          <a:p>
            <a:pPr lvl="1"/>
            <a:r>
              <a:rPr lang="en-US" dirty="0" err="1"/>
              <a:t>Teorijski</a:t>
            </a:r>
            <a:r>
              <a:rPr lang="en-US" dirty="0"/>
              <a:t> </a:t>
            </a:r>
            <a:r>
              <a:rPr lang="en-US" dirty="0" err="1"/>
              <a:t>uvod</a:t>
            </a:r>
            <a:r>
              <a:rPr lang="en-US" dirty="0"/>
              <a:t>: </a:t>
            </a:r>
            <a:r>
              <a:rPr lang="en-US" dirty="0" err="1"/>
              <a:t>Pregled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integracija</a:t>
            </a:r>
            <a:r>
              <a:rPr lang="en-US" dirty="0"/>
              <a:t> </a:t>
            </a:r>
            <a:r>
              <a:rPr lang="en-US" dirty="0" err="1"/>
              <a:t>relevantne</a:t>
            </a:r>
            <a:r>
              <a:rPr lang="en-US" dirty="0"/>
              <a:t> literature (</a:t>
            </a:r>
            <a:r>
              <a:rPr lang="sr-Latn-RS" dirty="0"/>
              <a:t>20</a:t>
            </a:r>
            <a:r>
              <a:rPr lang="en-US" dirty="0"/>
              <a:t>% </a:t>
            </a:r>
            <a:r>
              <a:rPr lang="en-US" dirty="0" err="1"/>
              <a:t>ocene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Prezentacije</a:t>
            </a:r>
            <a:r>
              <a:rPr lang="en-US" dirty="0"/>
              <a:t> </a:t>
            </a:r>
            <a:r>
              <a:rPr lang="en-US" dirty="0" err="1"/>
              <a:t>grupnih</a:t>
            </a:r>
            <a:r>
              <a:rPr lang="en-US" dirty="0"/>
              <a:t> </a:t>
            </a:r>
            <a:r>
              <a:rPr lang="en-US" dirty="0" err="1"/>
              <a:t>radova</a:t>
            </a:r>
            <a:r>
              <a:rPr lang="en-US" dirty="0"/>
              <a:t> (10% </a:t>
            </a:r>
            <a:r>
              <a:rPr lang="en-US" dirty="0" err="1"/>
              <a:t>ocene</a:t>
            </a:r>
            <a:r>
              <a:rPr lang="en-US" dirty="0"/>
              <a:t>)</a:t>
            </a:r>
            <a:endParaRPr lang="sr-Latn-RS" dirty="0"/>
          </a:p>
          <a:p>
            <a:endParaRPr lang="sr-Latn-RS" dirty="0"/>
          </a:p>
          <a:p>
            <a:r>
              <a:rPr lang="sr-Latn-RS" dirty="0"/>
              <a:t>Testovi koji se rade na vežbama</a:t>
            </a:r>
          </a:p>
          <a:p>
            <a:endParaRPr lang="sr-Latn-RS" dirty="0"/>
          </a:p>
          <a:p>
            <a:r>
              <a:rPr lang="sr-Latn-RS" dirty="0"/>
              <a:t>U</a:t>
            </a:r>
            <a:r>
              <a:rPr lang="en-US" dirty="0" err="1"/>
              <a:t>češće</a:t>
            </a:r>
            <a:r>
              <a:rPr lang="en-US" dirty="0"/>
              <a:t> u </a:t>
            </a:r>
            <a:r>
              <a:rPr lang="en-US" dirty="0" err="1"/>
              <a:t>istraživanjima</a:t>
            </a:r>
            <a:r>
              <a:rPr lang="sr-Latn-RS" dirty="0"/>
              <a:t> tokom semestra (do 3 sata)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732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Ispit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70% </a:t>
            </a:r>
            <a:r>
              <a:rPr lang="en-US" sz="2800" dirty="0" err="1"/>
              <a:t>ocene</a:t>
            </a:r>
            <a:endParaRPr lang="en-US" sz="2800" dirty="0"/>
          </a:p>
          <a:p>
            <a:r>
              <a:rPr lang="en-US" sz="2800" dirty="0"/>
              <a:t>10 </a:t>
            </a:r>
            <a:r>
              <a:rPr lang="en-US" sz="2800" dirty="0" err="1"/>
              <a:t>kratkih</a:t>
            </a:r>
            <a:r>
              <a:rPr lang="en-US" sz="2800" dirty="0"/>
              <a:t> </a:t>
            </a:r>
            <a:r>
              <a:rPr lang="en-US" sz="2800" dirty="0" err="1"/>
              <a:t>pitanja</a:t>
            </a:r>
            <a:r>
              <a:rPr lang="en-US" sz="2800" dirty="0"/>
              <a:t> – </a:t>
            </a:r>
            <a:r>
              <a:rPr lang="en-US" sz="2800" dirty="0" err="1"/>
              <a:t>otvorena</a:t>
            </a:r>
            <a:r>
              <a:rPr lang="en-US" sz="2800" dirty="0"/>
              <a:t> forma</a:t>
            </a:r>
          </a:p>
          <a:p>
            <a:r>
              <a:rPr lang="en-US" sz="2800" dirty="0"/>
              <a:t>+ 2 </a:t>
            </a:r>
            <a:r>
              <a:rPr lang="en-US" sz="2800" dirty="0" err="1"/>
              <a:t>esejska</a:t>
            </a:r>
            <a:r>
              <a:rPr lang="en-US" sz="2800" dirty="0"/>
              <a:t> </a:t>
            </a:r>
            <a:r>
              <a:rPr lang="en-US" sz="2800" dirty="0" err="1"/>
              <a:t>pitanja</a:t>
            </a:r>
            <a:r>
              <a:rPr lang="en-US" sz="2800" dirty="0"/>
              <a:t> </a:t>
            </a:r>
            <a:r>
              <a:rPr lang="en-US" sz="2800" dirty="0" err="1"/>
              <a:t>od</a:t>
            </a:r>
            <a:r>
              <a:rPr lang="en-US" sz="2800" dirty="0"/>
              <a:t> </a:t>
            </a:r>
            <a:r>
              <a:rPr lang="en-US" sz="2800" dirty="0" err="1"/>
              <a:t>kojih</a:t>
            </a:r>
            <a:r>
              <a:rPr lang="en-US" sz="2800" dirty="0"/>
              <a:t> se </a:t>
            </a:r>
            <a:r>
              <a:rPr lang="en-US" sz="2800" dirty="0" err="1"/>
              <a:t>bira</a:t>
            </a:r>
            <a:r>
              <a:rPr lang="en-US" sz="2800" dirty="0"/>
              <a:t> </a:t>
            </a:r>
            <a:r>
              <a:rPr lang="en-US" sz="2800" dirty="0" err="1"/>
              <a:t>jedno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23732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Materijali za kurs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Sve informacije i resursi nalaze se na Moodle kursu Psihologija individualnih razlika: </a:t>
            </a:r>
            <a:r>
              <a:rPr lang="en-US" dirty="0"/>
              <a:t>http://moodle3.f.bg.ac.rs/course/view.php?id=5</a:t>
            </a:r>
            <a:endParaRPr lang="sr-Latn-RS" dirty="0"/>
          </a:p>
          <a:p>
            <a:r>
              <a:rPr lang="sr-Latn-RS" dirty="0"/>
              <a:t>Preko Moodle-a se rade testovi na vežbama, predaju grupni radovi itd.</a:t>
            </a:r>
          </a:p>
          <a:p>
            <a:r>
              <a:rPr lang="sr-Latn-RS" dirty="0"/>
              <a:t>Na Moodle-u se nalaze i Važna obaveštenja, Diskusioni forum i forum za Elektronske konsultacije</a:t>
            </a:r>
          </a:p>
          <a:p>
            <a:r>
              <a:rPr lang="sr-Latn-RS" dirty="0"/>
              <a:t>Moodle morate otvarati redovno – barem jednom nedeljno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714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sr-Latn-RS" dirty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>
            <a:normAutofit fontScale="70000" lnSpcReduction="20000"/>
          </a:bodyPr>
          <a:lstStyle/>
          <a:p>
            <a:r>
              <a:rPr lang="vi-VN" dirty="0"/>
              <a:t>Knežević, G. (2007). Radna verzija priručnika za vežbe iz Psihologije individualnih razlika</a:t>
            </a:r>
            <a:r>
              <a:rPr lang="sr-Latn-RS" dirty="0"/>
              <a:t>, </a:t>
            </a:r>
            <a:r>
              <a:rPr lang="vi-VN" dirty="0"/>
              <a:t>1-141</a:t>
            </a:r>
            <a:r>
              <a:rPr lang="sr-Latn-RS" dirty="0"/>
              <a:t>.</a:t>
            </a:r>
            <a:endParaRPr lang="vi-VN" dirty="0"/>
          </a:p>
          <a:p>
            <a:r>
              <a:rPr lang="vi-VN" dirty="0"/>
              <a:t>Knežević, G., Džamonja-Ignjatović, T. i Đurić-Jocić, D. (2004). Petofaktorski model ličnosti. Beograd: Centar za primenjenu psihologiju</a:t>
            </a:r>
            <a:r>
              <a:rPr lang="sr-Latn-RS" dirty="0"/>
              <a:t>.</a:t>
            </a:r>
            <a:r>
              <a:rPr lang="vi-VN" dirty="0"/>
              <a:t> (1-70)</a:t>
            </a:r>
          </a:p>
          <a:p>
            <a:r>
              <a:rPr lang="vi-VN" dirty="0"/>
              <a:t>Milon, T. Međusobni odnos poremećaja ličnosti i kliničkih sindroma. In L.A. Pervin, &amp; O.P. John (Eds.). Handbook of Personality: Theory and Research.</a:t>
            </a:r>
          </a:p>
          <a:p>
            <a:r>
              <a:rPr lang="vi-VN" dirty="0"/>
              <a:t>Savić, D., Knežević, G. i Opačić, G. (2000). Individualne reakcije u stresnom odgovoru – Uvod u matematički model. Psihijatrija danas, 32.</a:t>
            </a:r>
          </a:p>
          <a:p>
            <a:r>
              <a:rPr lang="vi-VN" dirty="0"/>
              <a:t>Hol, K. S. i Lindzi, R. (1978). Teorije ličnosti. Beograd</a:t>
            </a:r>
            <a:r>
              <a:rPr lang="sr-Latn-RS" dirty="0"/>
              <a:t>:</a:t>
            </a:r>
            <a:r>
              <a:rPr lang="vi-VN" dirty="0"/>
              <a:t> Nolit</a:t>
            </a:r>
            <a:r>
              <a:rPr lang="sr-Latn-RS" dirty="0"/>
              <a:t>.</a:t>
            </a:r>
            <a:r>
              <a:rPr lang="vi-VN" dirty="0"/>
              <a:t> (teorije: Frojda (55-85) i Katela (489-517))</a:t>
            </a:r>
          </a:p>
          <a:p>
            <a:r>
              <a:rPr lang="vi-VN" dirty="0"/>
              <a:t>Abramson, L., Seligman, M., &amp; Teasdale, J.D. (1978). Naučena bespomoćnost kod ljudi: Kritika i izmena. Journal of Abnormal Psychology, 87, 49-74.</a:t>
            </a:r>
          </a:p>
          <a:p>
            <a:r>
              <a:rPr lang="vi-VN" dirty="0"/>
              <a:t>Momirović, K. (1998). O realnoj egzistenciji psiholoških konstrukata. U K. Momirović (</a:t>
            </a:r>
            <a:r>
              <a:rPr lang="sr-Latn-RS" dirty="0"/>
              <a:t>U</a:t>
            </a:r>
            <a:r>
              <a:rPr lang="vi-VN" dirty="0"/>
              <a:t>r.)</a:t>
            </a:r>
            <a:r>
              <a:rPr lang="sr-Latn-RS" dirty="0"/>
              <a:t>,</a:t>
            </a:r>
            <a:r>
              <a:rPr lang="vi-VN" dirty="0"/>
              <a:t> Realnost psiholoških konstrukata</a:t>
            </a:r>
            <a:r>
              <a:rPr lang="sr-Latn-RS" dirty="0"/>
              <a:t> </a:t>
            </a:r>
            <a:r>
              <a:rPr lang="vi-VN" dirty="0"/>
              <a:t>(</a:t>
            </a:r>
            <a:r>
              <a:rPr lang="sr-Latn-RS" dirty="0"/>
              <a:t>str. </a:t>
            </a:r>
            <a:r>
              <a:rPr lang="vi-VN" dirty="0"/>
              <a:t>1-8). Beograd: Institut za psihologiju, Filozofski Fakultet i IKSI</a:t>
            </a:r>
            <a:endParaRPr lang="sr-Latn-RS" dirty="0"/>
          </a:p>
          <a:p>
            <a:r>
              <a:rPr lang="vi-VN" dirty="0"/>
              <a:t>Prezentacije sa predavanja</a:t>
            </a:r>
          </a:p>
        </p:txBody>
      </p:sp>
    </p:spTree>
    <p:extLst>
      <p:ext uri="{BB962C8B-B14F-4D97-AF65-F5344CB8AC3E}">
        <p14:creationId xmlns:p14="http://schemas.microsoft.com/office/powerpoint/2010/main" val="523732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6600" dirty="0"/>
              <a:t>Psihometrija 1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>
                <a:solidFill>
                  <a:schemeClr val="bg1">
                    <a:lumMod val="75000"/>
                  </a:schemeClr>
                </a:solidFill>
              </a:rPr>
              <a:t>Goran Opačić, </a:t>
            </a:r>
            <a:r>
              <a:rPr lang="sr-Latn-RS" dirty="0"/>
              <a:t>Danka Purić, Milica Ninković, Marija Petrović i mentori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6954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Cilj predmeta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Upoznavanje studenata sa vrstama psiholoških instrumenata i tipovima stavki</a:t>
            </a:r>
          </a:p>
          <a:p>
            <a:r>
              <a:rPr lang="sr-Latn-RS" dirty="0"/>
              <a:t>Upoznavanje sa postupcima za određivanje internih metrijskih karakteristika mernih instrumenata</a:t>
            </a:r>
          </a:p>
          <a:p>
            <a:r>
              <a:rPr lang="sr-Latn-RS" dirty="0"/>
              <a:t>Primena postupaka provere </a:t>
            </a:r>
            <a:r>
              <a:rPr lang="sr-Latn-RS" dirty="0" err="1"/>
              <a:t>metrijskih</a:t>
            </a:r>
            <a:r>
              <a:rPr lang="sr-Latn-RS" dirty="0"/>
              <a:t> karakteristika, sa izradom elaborata o testu</a:t>
            </a:r>
          </a:p>
        </p:txBody>
      </p:sp>
    </p:spTree>
    <p:extLst>
      <p:ext uri="{BB962C8B-B14F-4D97-AF65-F5344CB8AC3E}">
        <p14:creationId xmlns:p14="http://schemas.microsoft.com/office/powerpoint/2010/main" val="523732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A57B3-F99B-49DE-91DB-5ED7034D2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Zašto zajedničko predavanje?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4A057-DCF1-4755-AC01-BA916A985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Zato što ima smisla meriti samo one osobine po kojima se ljudi razlikuju</a:t>
            </a:r>
          </a:p>
          <a:p>
            <a:r>
              <a:rPr lang="sr-Latn-RS" dirty="0"/>
              <a:t>Zato što kroz ova tri kursa (PIR + PSME1 + PSME2) u manjim grupama prolazite kroz celokupan proces pravljenja psihološkog mernog instrumenta!</a:t>
            </a:r>
          </a:p>
          <a:p>
            <a:r>
              <a:rPr lang="sr-Latn-RS" dirty="0"/>
              <a:t>Naravno, svaki kurs ima svoje odvojene ispitne i predispitne obaveze i ocene su nezavisne</a:t>
            </a:r>
          </a:p>
        </p:txBody>
      </p:sp>
    </p:spTree>
    <p:extLst>
      <p:ext uri="{BB962C8B-B14F-4D97-AF65-F5344CB8AC3E}">
        <p14:creationId xmlns:p14="http://schemas.microsoft.com/office/powerpoint/2010/main" val="278302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Nastava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Predavanja</a:t>
            </a:r>
          </a:p>
          <a:p>
            <a:pPr lvl="1"/>
            <a:r>
              <a:rPr lang="sr-Latn-RS" dirty="0"/>
              <a:t>Utorak, 13:15 – 14:45 (učionica 101)</a:t>
            </a:r>
          </a:p>
          <a:p>
            <a:r>
              <a:rPr lang="sr-Latn-RS" dirty="0"/>
              <a:t>Vežbe</a:t>
            </a:r>
          </a:p>
          <a:p>
            <a:pPr lvl="1"/>
            <a:r>
              <a:rPr lang="sr-Latn-RS" dirty="0"/>
              <a:t>Petak 13:15 – 20:00 </a:t>
            </a:r>
            <a:r>
              <a:rPr lang="en-US" dirty="0"/>
              <a:t>(</a:t>
            </a:r>
            <a:r>
              <a:rPr lang="en-US" dirty="0" err="1"/>
              <a:t>učionica</a:t>
            </a:r>
            <a:r>
              <a:rPr lang="en-US" dirty="0"/>
              <a:t> 106)</a:t>
            </a:r>
          </a:p>
          <a:p>
            <a:pPr lvl="1"/>
            <a:r>
              <a:rPr lang="sr-Latn-RS" dirty="0"/>
              <a:t>4 grupe, koje se rotiraju po sedmicama</a:t>
            </a:r>
          </a:p>
          <a:p>
            <a:pPr lvl="2"/>
            <a:r>
              <a:rPr lang="pl-PL" dirty="0"/>
              <a:t>13:15 - 14:45</a:t>
            </a:r>
          </a:p>
          <a:p>
            <a:pPr lvl="2"/>
            <a:r>
              <a:rPr lang="pl-PL" dirty="0"/>
              <a:t>15:00 - 16:30</a:t>
            </a:r>
          </a:p>
          <a:p>
            <a:pPr lvl="2"/>
            <a:r>
              <a:rPr lang="pl-PL" dirty="0"/>
              <a:t>17:00 - 18:30</a:t>
            </a:r>
          </a:p>
          <a:p>
            <a:pPr lvl="2"/>
            <a:r>
              <a:rPr lang="pl-PL" dirty="0"/>
              <a:t>18:45 - 20:15</a:t>
            </a:r>
          </a:p>
          <a:p>
            <a:pPr lvl="1"/>
            <a:r>
              <a:rPr lang="pl-PL" dirty="0"/>
              <a:t>Imamo vežbe ovog petka, u skraćenim terminima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3095351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Vežbe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Testovi znanja</a:t>
            </a:r>
          </a:p>
          <a:p>
            <a:pPr lvl="1"/>
            <a:r>
              <a:rPr lang="sr-Latn-RS" dirty="0"/>
              <a:t>Test iz oblasti pokrivene predavanjem za datu sedmicu</a:t>
            </a:r>
          </a:p>
          <a:p>
            <a:pPr lvl="1"/>
            <a:r>
              <a:rPr lang="sr-Latn-RS" dirty="0"/>
              <a:t>Ocene od 6 do 10</a:t>
            </a:r>
          </a:p>
          <a:p>
            <a:pPr lvl="1"/>
            <a:r>
              <a:rPr lang="sr-Latn-RS" dirty="0"/>
              <a:t>Svi testovi moraju biti položeni sa najmanje 50.01% pre polaganja ispita</a:t>
            </a:r>
          </a:p>
          <a:p>
            <a:pPr lvl="1"/>
            <a:r>
              <a:rPr lang="sr-Latn-RS" dirty="0"/>
              <a:t>Na kraju semestra se mogu popravljati 3 nepoložena testa znanja </a:t>
            </a:r>
          </a:p>
          <a:p>
            <a:pPr lvl="1"/>
            <a:r>
              <a:rPr lang="sr-Latn-RS" dirty="0"/>
              <a:t>Ukoliko student/</a:t>
            </a:r>
            <a:r>
              <a:rPr lang="sr-Latn-RS" dirty="0" err="1"/>
              <a:t>kinja</a:t>
            </a:r>
            <a:r>
              <a:rPr lang="sr-Latn-RS" dirty="0"/>
              <a:t> ne položi sve testove znanja u toku semestra, može ih polagati u ispitnim rokovima, ali time gubi pravo polaganja ispita u tim rokovima</a:t>
            </a:r>
          </a:p>
        </p:txBody>
      </p:sp>
    </p:spTree>
    <p:extLst>
      <p:ext uri="{BB962C8B-B14F-4D97-AF65-F5344CB8AC3E}">
        <p14:creationId xmlns:p14="http://schemas.microsoft.com/office/powerpoint/2010/main" val="21434307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Vežbe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Praktični deo vežbi</a:t>
            </a:r>
          </a:p>
          <a:p>
            <a:pPr lvl="1"/>
            <a:r>
              <a:rPr lang="sr-Latn-RS" dirty="0"/>
              <a:t>Rad na podacima u odgovarajućim statističkim programima (SPSS ili Winsteps)</a:t>
            </a:r>
          </a:p>
          <a:p>
            <a:pPr lvl="1"/>
            <a:r>
              <a:rPr lang="sr-Latn-RS" dirty="0"/>
              <a:t>Takođe „test“, ali se radi uz pomoć nastavnika i kolega</a:t>
            </a:r>
          </a:p>
          <a:p>
            <a:pPr lvl="1"/>
            <a:r>
              <a:rPr lang="sr-Latn-RS" dirty="0"/>
              <a:t>Svi testovi moraju biti položeni sa 100% tačnih odgovora pre polaganja ispita</a:t>
            </a:r>
          </a:p>
          <a:p>
            <a:pPr lvl="1"/>
            <a:r>
              <a:rPr lang="sr-Latn-RS" dirty="0"/>
              <a:t>Postoji i poseban test za svaku lekciju koji se može raditi od kuće, u svakom trenutku, neograničen broj puta (nadoknada propuštenih vežbi i priprema za ispit)</a:t>
            </a:r>
          </a:p>
          <a:p>
            <a:pPr lvl="1"/>
            <a:r>
              <a:rPr lang="sr-Latn-RS" dirty="0"/>
              <a:t>Ali ne smete imati više od 3 izostanka sa vežbi</a:t>
            </a:r>
          </a:p>
        </p:txBody>
      </p:sp>
    </p:spTree>
    <p:extLst>
      <p:ext uri="{BB962C8B-B14F-4D97-AF65-F5344CB8AC3E}">
        <p14:creationId xmlns:p14="http://schemas.microsoft.com/office/powerpoint/2010/main" val="15284542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Način polaganja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Predispitne obaveze – rad u grupi – 40%</a:t>
            </a:r>
          </a:p>
          <a:p>
            <a:pPr lvl="1"/>
            <a:r>
              <a:rPr lang="sr-Latn-RS" dirty="0"/>
              <a:t>Elaborat o testu – 30%</a:t>
            </a:r>
          </a:p>
          <a:p>
            <a:pPr lvl="1"/>
            <a:r>
              <a:rPr lang="sr-Latn-RS" dirty="0"/>
              <a:t>Prezentacija grupnog rada – 10%</a:t>
            </a:r>
          </a:p>
          <a:p>
            <a:r>
              <a:rPr lang="sr-Latn-RS" dirty="0"/>
              <a:t>Ispit – 60%</a:t>
            </a:r>
          </a:p>
          <a:p>
            <a:pPr lvl="1"/>
            <a:r>
              <a:rPr lang="sr-Latn-RS" dirty="0"/>
              <a:t>Praktični deo ispita – 30%</a:t>
            </a:r>
          </a:p>
          <a:p>
            <a:pPr lvl="1"/>
            <a:r>
              <a:rPr lang="sr-Latn-RS" dirty="0"/>
              <a:t>Teorijski deo ispita – 30%</a:t>
            </a:r>
          </a:p>
          <a:p>
            <a:pPr lvl="1"/>
            <a:r>
              <a:rPr lang="sr-Latn-RS" dirty="0"/>
              <a:t>Ispit se može polagati i parcijalno, kao i više puta pri čemu vam uvek računamo najbolju ocenu!</a:t>
            </a:r>
          </a:p>
        </p:txBody>
      </p:sp>
    </p:spTree>
    <p:extLst>
      <p:ext uri="{BB962C8B-B14F-4D97-AF65-F5344CB8AC3E}">
        <p14:creationId xmlns:p14="http://schemas.microsoft.com/office/powerpoint/2010/main" val="41912435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Materijali za kurs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Sve informacije i resursi nalaze se na Moodle kursu Psihometrija 1: http://moodle3.f.bg.ac.rs/course/view.php?id=4</a:t>
            </a:r>
          </a:p>
          <a:p>
            <a:r>
              <a:rPr lang="sr-Latn-RS" dirty="0"/>
              <a:t>Preko Moodle-a se rade testovi znanja, praktični delovi vežbi, predaju grupni radovi (ništa se ne štampa!) itd.</a:t>
            </a:r>
          </a:p>
          <a:p>
            <a:r>
              <a:rPr lang="sr-Latn-RS" dirty="0"/>
              <a:t>Na Moodle-u se nalaze i Informativni forum, Diskusioni forum i forum za Elektronske konsultacije</a:t>
            </a:r>
          </a:p>
          <a:p>
            <a:r>
              <a:rPr lang="sr-Latn-RS" dirty="0"/>
              <a:t>Moodle morate otvarati redovno – barem jednom nedeljno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7140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Obavezna</a:t>
            </a:r>
            <a:r>
              <a:rPr lang="en-US" dirty="0"/>
              <a:t>:</a:t>
            </a:r>
            <a:endParaRPr lang="sr-Latn-RS" dirty="0"/>
          </a:p>
          <a:p>
            <a:pPr lvl="1"/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Purić, D. (2023). </a:t>
            </a:r>
            <a:r>
              <a:rPr lang="sr-Latn-RS" i="1" dirty="0">
                <a:latin typeface="Calibri" panose="020F0502020204030204" pitchFamily="34" charset="0"/>
                <a:cs typeface="Calibri" panose="020F0502020204030204" pitchFamily="34" charset="0"/>
              </a:rPr>
              <a:t>Interne </a:t>
            </a:r>
            <a:r>
              <a:rPr lang="sr-Latn-RS" i="1" dirty="0" err="1">
                <a:latin typeface="Calibri" panose="020F0502020204030204" pitchFamily="34" charset="0"/>
                <a:cs typeface="Calibri" panose="020F0502020204030204" pitchFamily="34" charset="0"/>
              </a:rPr>
              <a:t>metrijske</a:t>
            </a:r>
            <a:r>
              <a:rPr lang="sr-Latn-RS" i="1" dirty="0">
                <a:latin typeface="Calibri" panose="020F0502020204030204" pitchFamily="34" charset="0"/>
                <a:cs typeface="Calibri" panose="020F0502020204030204" pitchFamily="34" charset="0"/>
              </a:rPr>
              <a:t> karakteristike psiholoških instrumenata: Vodič kroz </a:t>
            </a:r>
            <a:r>
              <a:rPr lang="sr-Latn-RS" i="1" dirty="0" err="1">
                <a:latin typeface="Calibri" panose="020F0502020204030204" pitchFamily="34" charset="0"/>
                <a:cs typeface="Calibri" panose="020F0502020204030204" pitchFamily="34" charset="0"/>
              </a:rPr>
              <a:t>Psihometriju</a:t>
            </a:r>
            <a:r>
              <a:rPr lang="sr-Latn-RS" i="1" dirty="0">
                <a:latin typeface="Calibri" panose="020F0502020204030204" pitchFamily="34" charset="0"/>
                <a:cs typeface="Calibri" panose="020F0502020204030204" pitchFamily="34" charset="0"/>
              </a:rPr>
              <a:t> 1</a:t>
            </a: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. Beograd: Institut za psihologiju (e-knjiga)</a:t>
            </a:r>
            <a:endParaRPr lang="vi-V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 err="1"/>
              <a:t>Bukvić</a:t>
            </a:r>
            <a:r>
              <a:rPr lang="en-US" dirty="0"/>
              <a:t>, A. (1982)</a:t>
            </a:r>
            <a:r>
              <a:rPr lang="sr-Latn-RS" dirty="0"/>
              <a:t>. </a:t>
            </a:r>
            <a:r>
              <a:rPr lang="en-US" i="1" dirty="0" err="1"/>
              <a:t>Načela</a:t>
            </a:r>
            <a:r>
              <a:rPr lang="en-US" i="1" dirty="0"/>
              <a:t> </a:t>
            </a:r>
            <a:r>
              <a:rPr lang="en-US" i="1" dirty="0" err="1"/>
              <a:t>izrade</a:t>
            </a:r>
            <a:r>
              <a:rPr lang="en-US" i="1" dirty="0"/>
              <a:t> </a:t>
            </a:r>
            <a:r>
              <a:rPr lang="en-US" i="1" dirty="0" err="1"/>
              <a:t>psiholoških</a:t>
            </a:r>
            <a:r>
              <a:rPr lang="en-US" i="1" dirty="0"/>
              <a:t> </a:t>
            </a:r>
            <a:r>
              <a:rPr lang="en-US" i="1" dirty="0" err="1"/>
              <a:t>testova</a:t>
            </a:r>
            <a:r>
              <a:rPr lang="en-US" dirty="0"/>
              <a:t>, </a:t>
            </a:r>
            <a:r>
              <a:rPr lang="en-US" dirty="0" err="1"/>
              <a:t>Zavod</a:t>
            </a:r>
            <a:r>
              <a:rPr lang="en-US" dirty="0"/>
              <a:t> za </a:t>
            </a:r>
            <a:r>
              <a:rPr lang="en-US" dirty="0" err="1"/>
              <a:t>udžbenike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nastavna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, Beograd</a:t>
            </a:r>
            <a:endParaRPr lang="sr-Latn-RS" dirty="0"/>
          </a:p>
          <a:p>
            <a:pPr lvl="1"/>
            <a:r>
              <a:rPr lang="en-US" dirty="0" err="1"/>
              <a:t>Fajgelj</a:t>
            </a:r>
            <a:r>
              <a:rPr lang="en-US" dirty="0"/>
              <a:t>, S. (2003)</a:t>
            </a:r>
            <a:r>
              <a:rPr lang="sr-Latn-RS" dirty="0"/>
              <a:t>. </a:t>
            </a:r>
            <a:r>
              <a:rPr lang="en-US" i="1" dirty="0" err="1"/>
              <a:t>Psihometrija</a:t>
            </a:r>
            <a:r>
              <a:rPr lang="en-US" dirty="0"/>
              <a:t>, </a:t>
            </a:r>
            <a:r>
              <a:rPr lang="en-US" dirty="0" err="1"/>
              <a:t>Centar</a:t>
            </a:r>
            <a:r>
              <a:rPr lang="en-US" dirty="0"/>
              <a:t> za </a:t>
            </a:r>
            <a:r>
              <a:rPr lang="en-US" dirty="0" err="1"/>
              <a:t>primenjenu</a:t>
            </a:r>
            <a:r>
              <a:rPr lang="en-US" dirty="0"/>
              <a:t> </a:t>
            </a:r>
            <a:r>
              <a:rPr lang="en-US" dirty="0" err="1"/>
              <a:t>psihologiju</a:t>
            </a:r>
            <a:r>
              <a:rPr lang="en-US" dirty="0"/>
              <a:t>, Beograd</a:t>
            </a:r>
            <a:endParaRPr lang="sr-Latn-RS" dirty="0"/>
          </a:p>
          <a:p>
            <a:pPr lvl="1"/>
            <a:r>
              <a:rPr lang="en-US" dirty="0" err="1"/>
              <a:t>Tenjović</a:t>
            </a:r>
            <a:r>
              <a:rPr lang="en-US" dirty="0"/>
              <a:t>, L. (2002)</a:t>
            </a:r>
            <a:r>
              <a:rPr lang="sr-Latn-RS" dirty="0"/>
              <a:t>.</a:t>
            </a:r>
            <a:r>
              <a:rPr lang="en-US" dirty="0"/>
              <a:t> </a:t>
            </a:r>
            <a:r>
              <a:rPr lang="en-US" i="1" dirty="0" err="1"/>
              <a:t>Statistika</a:t>
            </a:r>
            <a:r>
              <a:rPr lang="en-US" i="1" dirty="0"/>
              <a:t> u </a:t>
            </a:r>
            <a:r>
              <a:rPr lang="en-US" i="1" dirty="0" err="1"/>
              <a:t>psihologiji</a:t>
            </a:r>
            <a:r>
              <a:rPr lang="en-US" i="1" dirty="0"/>
              <a:t> - </a:t>
            </a:r>
            <a:r>
              <a:rPr lang="en-US" i="1" dirty="0" err="1"/>
              <a:t>priručnik</a:t>
            </a:r>
            <a:r>
              <a:rPr lang="en-US" dirty="0"/>
              <a:t>, </a:t>
            </a:r>
            <a:r>
              <a:rPr lang="en-US" dirty="0" err="1"/>
              <a:t>Dopunjeno</a:t>
            </a:r>
            <a:r>
              <a:rPr lang="en-US" dirty="0"/>
              <a:t> </a:t>
            </a:r>
            <a:r>
              <a:rPr lang="en-US" dirty="0" err="1"/>
              <a:t>izdanje</a:t>
            </a:r>
            <a:r>
              <a:rPr lang="en-US" dirty="0"/>
              <a:t>, </a:t>
            </a:r>
            <a:r>
              <a:rPr lang="en-US" dirty="0" err="1"/>
              <a:t>Centar</a:t>
            </a:r>
            <a:r>
              <a:rPr lang="en-US" dirty="0"/>
              <a:t> za </a:t>
            </a:r>
            <a:r>
              <a:rPr lang="en-US" dirty="0" err="1"/>
              <a:t>primenjenu</a:t>
            </a:r>
            <a:r>
              <a:rPr lang="en-US" dirty="0"/>
              <a:t> </a:t>
            </a:r>
            <a:r>
              <a:rPr lang="en-US" dirty="0" err="1"/>
              <a:t>psihologiju</a:t>
            </a:r>
            <a:r>
              <a:rPr lang="en-US" dirty="0"/>
              <a:t>, Beograd</a:t>
            </a:r>
            <a:endParaRPr lang="sr-Latn-RS" dirty="0"/>
          </a:p>
          <a:p>
            <a:pPr lvl="1"/>
            <a:r>
              <a:rPr lang="vi-VN" dirty="0">
                <a:latin typeface="Calibri" panose="020F0502020204030204" pitchFamily="34" charset="0"/>
                <a:cs typeface="Calibri" panose="020F0502020204030204" pitchFamily="34" charset="0"/>
              </a:rPr>
              <a:t>Prezentacije sa predavanja</a:t>
            </a:r>
            <a:endParaRPr lang="sr-Latn-R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/>
              <a:t>Dopunska</a:t>
            </a:r>
            <a:r>
              <a:rPr lang="en-US" dirty="0"/>
              <a:t>:</a:t>
            </a:r>
            <a:endParaRPr lang="sr-Latn-RS" dirty="0"/>
          </a:p>
          <a:p>
            <a:pPr lvl="1"/>
            <a:r>
              <a:rPr lang="sr-Latn-RS" dirty="0"/>
              <a:t>F</a:t>
            </a:r>
            <a:r>
              <a:rPr lang="en-US" dirty="0" err="1"/>
              <a:t>ulgosi</a:t>
            </a:r>
            <a:r>
              <a:rPr lang="en-US" dirty="0"/>
              <a:t>, A. (1981)</a:t>
            </a:r>
            <a:r>
              <a:rPr lang="sr-Latn-RS" dirty="0"/>
              <a:t>.</a:t>
            </a:r>
            <a:r>
              <a:rPr lang="en-US" dirty="0"/>
              <a:t> </a:t>
            </a:r>
            <a:r>
              <a:rPr lang="en-US" i="1" dirty="0" err="1"/>
              <a:t>Faktorska</a:t>
            </a:r>
            <a:r>
              <a:rPr lang="en-US" i="1" dirty="0"/>
              <a:t> </a:t>
            </a:r>
            <a:r>
              <a:rPr lang="en-US" i="1" dirty="0" err="1"/>
              <a:t>analiza</a:t>
            </a:r>
            <a:r>
              <a:rPr lang="en-US" dirty="0"/>
              <a:t>, </a:t>
            </a:r>
            <a:r>
              <a:rPr lang="en-US" dirty="0" err="1"/>
              <a:t>Školska</a:t>
            </a:r>
            <a:r>
              <a:rPr lang="en-US" dirty="0"/>
              <a:t> </a:t>
            </a:r>
            <a:r>
              <a:rPr lang="en-US" dirty="0" err="1"/>
              <a:t>knjiga</a:t>
            </a:r>
            <a:r>
              <a:rPr lang="en-US" dirty="0"/>
              <a:t>, </a:t>
            </a:r>
            <a:r>
              <a:rPr lang="en-US" dirty="0" err="1"/>
              <a:t>Zagre</a:t>
            </a:r>
            <a:r>
              <a:rPr lang="sr-Latn-RS" dirty="0"/>
              <a:t>b</a:t>
            </a:r>
          </a:p>
          <a:p>
            <a:pPr lvl="1"/>
            <a:r>
              <a:rPr lang="en-US" dirty="0" err="1"/>
              <a:t>Momirović</a:t>
            </a:r>
            <a:r>
              <a:rPr lang="en-US" dirty="0"/>
              <a:t>, K., B. Wolf, D. </a:t>
            </a:r>
            <a:r>
              <a:rPr lang="en-US" dirty="0" err="1"/>
              <a:t>Popović</a:t>
            </a:r>
            <a:r>
              <a:rPr lang="en-US" dirty="0"/>
              <a:t> (1981)</a:t>
            </a:r>
            <a:r>
              <a:rPr lang="sr-Latn-RS" dirty="0"/>
              <a:t>.</a:t>
            </a:r>
            <a:r>
              <a:rPr lang="en-US" dirty="0"/>
              <a:t> </a:t>
            </a:r>
            <a:r>
              <a:rPr lang="en-US" i="1" dirty="0" err="1"/>
              <a:t>Uvod</a:t>
            </a:r>
            <a:r>
              <a:rPr lang="en-US" i="1" dirty="0"/>
              <a:t> u </a:t>
            </a:r>
            <a:r>
              <a:rPr lang="en-US" i="1" dirty="0" err="1"/>
              <a:t>teoriju</a:t>
            </a:r>
            <a:r>
              <a:rPr lang="en-US" i="1" dirty="0"/>
              <a:t> </a:t>
            </a:r>
            <a:r>
              <a:rPr lang="en-US" i="1" dirty="0" err="1"/>
              <a:t>merenja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metrijske</a:t>
            </a:r>
            <a:r>
              <a:rPr lang="en-US" i="1" dirty="0"/>
              <a:t> </a:t>
            </a:r>
            <a:r>
              <a:rPr lang="en-US" i="1" dirty="0" err="1"/>
              <a:t>karakteristike</a:t>
            </a:r>
            <a:r>
              <a:rPr lang="en-US" i="1" dirty="0"/>
              <a:t> </a:t>
            </a:r>
            <a:r>
              <a:rPr lang="en-US" i="1" dirty="0" err="1"/>
              <a:t>kompozitnih</a:t>
            </a:r>
            <a:r>
              <a:rPr lang="en-US" i="1" dirty="0"/>
              <a:t> </a:t>
            </a:r>
            <a:r>
              <a:rPr lang="en-US" i="1" dirty="0" err="1"/>
              <a:t>mernih</a:t>
            </a:r>
            <a:r>
              <a:rPr lang="en-US" i="1" dirty="0"/>
              <a:t> </a:t>
            </a:r>
            <a:r>
              <a:rPr lang="en-US" i="1" dirty="0" err="1"/>
              <a:t>instrumenata</a:t>
            </a:r>
            <a:r>
              <a:rPr lang="en-US" dirty="0"/>
              <a:t>, </a:t>
            </a:r>
            <a:r>
              <a:rPr lang="en-US" dirty="0" err="1"/>
              <a:t>Univerzitet</a:t>
            </a:r>
            <a:r>
              <a:rPr lang="en-US" dirty="0"/>
              <a:t> u </a:t>
            </a:r>
            <a:r>
              <a:rPr lang="en-US" dirty="0" err="1"/>
              <a:t>Prištini</a:t>
            </a:r>
            <a:r>
              <a:rPr lang="en-US" dirty="0"/>
              <a:t>, </a:t>
            </a:r>
            <a:r>
              <a:rPr lang="en-US" dirty="0" err="1"/>
              <a:t>Priština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6997646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Još jedna stvar koja je zajednička ovim kursevima jeste naše vrednovanje istraživačkog rada – svi predavači su članovi Laboratorije za istraživanje individualnih razlika (LIRA)</a:t>
            </a:r>
          </a:p>
          <a:p>
            <a:r>
              <a:rPr lang="sr-Latn-RS" dirty="0"/>
              <a:t>Imaćete priliku da učestvujete u velikom broju različitih istraživanja na raznovrsne teme i koja koriste raznorodne metodologije</a:t>
            </a:r>
          </a:p>
          <a:p>
            <a:pPr lvl="1"/>
            <a:r>
              <a:rPr lang="sr-Latn-RS" dirty="0"/>
              <a:t>Istraživanja za doktorske i master radove, istraživanja nastavnika na kursu, međunarodni projekti...</a:t>
            </a:r>
          </a:p>
          <a:p>
            <a:r>
              <a:rPr lang="sr-Latn-RS" dirty="0"/>
              <a:t>Za učešće u istraživanjima dobijate </a:t>
            </a:r>
            <a:r>
              <a:rPr lang="sr-Latn-RS" b="1" dirty="0"/>
              <a:t>bonus poene </a:t>
            </a:r>
            <a:r>
              <a:rPr lang="sr-Latn-RS" dirty="0"/>
              <a:t>na kursu, do maksimalno 3 bonus poena po kursu</a:t>
            </a:r>
          </a:p>
          <a:p>
            <a:pPr lvl="1"/>
            <a:r>
              <a:rPr lang="sr-Latn-RS" dirty="0"/>
              <a:t>Da vas ne bismo previše opteretili, neće biti više od 3 sata učešća u istraživanjima po kursu (6 u ovom i 3 u narednom semestru)</a:t>
            </a:r>
          </a:p>
          <a:p>
            <a:pPr lvl="1"/>
            <a:r>
              <a:rPr lang="sr-Latn-RS" dirty="0"/>
              <a:t>1 ESPB podrazumeva 10 sati rada, ali ćemo vam računati 1 sat učešća = 1 poen</a:t>
            </a:r>
          </a:p>
          <a:p>
            <a:pPr lvl="1"/>
            <a:r>
              <a:rPr lang="sr-Latn-RS" dirty="0"/>
              <a:t>Postoji mogućnost nadoknade (vezane za temu istraživanja) ako ste propustili učešće</a:t>
            </a:r>
          </a:p>
          <a:p>
            <a:pPr lvl="1"/>
            <a:r>
              <a:rPr lang="sr-Latn-RS" dirty="0"/>
              <a:t>Bonus poeni važe godinu dana (6 rokova)</a:t>
            </a:r>
          </a:p>
        </p:txBody>
      </p:sp>
    </p:spTree>
    <p:extLst>
      <p:ext uri="{BB962C8B-B14F-4D97-AF65-F5344CB8AC3E}">
        <p14:creationId xmlns:p14="http://schemas.microsoft.com/office/powerpoint/2010/main" val="10380580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Šta sada treba da uradite?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„Enrolujete“ se na kurs Psihologija individualnih razlika – šifra je pir.2023</a:t>
            </a:r>
          </a:p>
          <a:p>
            <a:r>
              <a:rPr lang="sr-Latn-RS" dirty="0"/>
              <a:t>„Enrolujete“ se na kurs Psihometrija 1 – šifra je psme1.2023</a:t>
            </a:r>
          </a:p>
          <a:p>
            <a:pPr marL="0" indent="0">
              <a:buNone/>
            </a:pPr>
            <a:endParaRPr lang="sr-Latn-RS" dirty="0"/>
          </a:p>
          <a:p>
            <a:r>
              <a:rPr lang="sr-Latn-RS" dirty="0"/>
              <a:t>Izaberete grupu za vežbe (na oba kursa) i pogledate u kom terminu treba da dođete na prve vežbe (raspored je na Moodle-u)</a:t>
            </a:r>
          </a:p>
          <a:p>
            <a:r>
              <a:rPr lang="sr-Latn-RS" dirty="0"/>
              <a:t>Razmislite o tome sa kim od kolega želite da radite u grupi (ne birajte po druženju, već po ambicijama na kursu i odnosu prema obavezama!)</a:t>
            </a:r>
          </a:p>
          <a:p>
            <a:r>
              <a:rPr lang="sr-Latn-RS" dirty="0"/>
              <a:t>Razmislite o temi na kojoj biste voleli da radite tokom naredna dva semestra</a:t>
            </a:r>
          </a:p>
        </p:txBody>
      </p:sp>
    </p:spTree>
    <p:extLst>
      <p:ext uri="{BB962C8B-B14F-4D97-AF65-F5344CB8AC3E}">
        <p14:creationId xmlns:p14="http://schemas.microsoft.com/office/powerpoint/2010/main" val="6342455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Hvala na pažnji!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>
                <a:solidFill>
                  <a:schemeClr val="tx1"/>
                </a:solidFill>
              </a:rPr>
              <a:t>A sada vaša pitanja...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308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11D92-72C4-42C6-BCE4-CB0AFEF0C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70494"/>
          </a:xfrm>
        </p:spPr>
        <p:txBody>
          <a:bodyPr/>
          <a:lstStyle/>
          <a:p>
            <a:r>
              <a:rPr lang="sr-Latn-RS" dirty="0"/>
              <a:t>Šta vas tačno čeka?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CC2FFCD-D48B-4D7A-BCFA-66C4064FAF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50767"/>
              </p:ext>
            </p:extLst>
          </p:nvPr>
        </p:nvGraphicFramePr>
        <p:xfrm>
          <a:off x="3200400" y="1426430"/>
          <a:ext cx="2743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CF28274-C06C-4A79-8458-DE2229C73078}"/>
              </a:ext>
            </a:extLst>
          </p:cNvPr>
          <p:cNvSpPr/>
          <p:nvPr/>
        </p:nvSpPr>
        <p:spPr>
          <a:xfrm>
            <a:off x="6139962" y="1426430"/>
            <a:ext cx="2514600" cy="6221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1600" dirty="0"/>
              <a:t>Zajedničko za sva tri kursa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43AB717-CDF9-4252-857D-F9C094A0094A}"/>
              </a:ext>
            </a:extLst>
          </p:cNvPr>
          <p:cNvSpPr/>
          <p:nvPr/>
        </p:nvSpPr>
        <p:spPr>
          <a:xfrm>
            <a:off x="457200" y="2545747"/>
            <a:ext cx="2514600" cy="622178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1600" dirty="0"/>
              <a:t>PIR – </a:t>
            </a:r>
            <a:r>
              <a:rPr lang="sr-Latn-RS" sz="1600" b="1" dirty="0"/>
              <a:t>Teorijski okvir </a:t>
            </a:r>
            <a:r>
              <a:rPr lang="sr-Latn-RS" sz="1600" dirty="0"/>
              <a:t>i </a:t>
            </a:r>
            <a:r>
              <a:rPr lang="sr-Latn-RS" sz="1600" b="1" dirty="0"/>
              <a:t>Prezentacija</a:t>
            </a:r>
            <a:r>
              <a:rPr lang="sr-Latn-RS" sz="1600" dirty="0"/>
              <a:t> – ocenjuje se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2D314DE-8BC0-4FFD-B036-6C8D36CB29F2}"/>
              </a:ext>
            </a:extLst>
          </p:cNvPr>
          <p:cNvSpPr/>
          <p:nvPr/>
        </p:nvSpPr>
        <p:spPr>
          <a:xfrm>
            <a:off x="6193277" y="3718102"/>
            <a:ext cx="2514600" cy="622178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1600" dirty="0"/>
              <a:t>PSME1 – </a:t>
            </a:r>
            <a:r>
              <a:rPr lang="sr-Latn-RS" sz="1600" b="1" dirty="0"/>
              <a:t>Elaborat i Prezentacija </a:t>
            </a:r>
            <a:r>
              <a:rPr lang="sr-Latn-RS" sz="1600" dirty="0"/>
              <a:t>– ocenjuje se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DD4407D-83F9-4924-8DAE-1986D8FD256D}"/>
              </a:ext>
            </a:extLst>
          </p:cNvPr>
          <p:cNvSpPr/>
          <p:nvPr/>
        </p:nvSpPr>
        <p:spPr>
          <a:xfrm>
            <a:off x="489438" y="4876800"/>
            <a:ext cx="2514600" cy="622178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1600" dirty="0"/>
              <a:t>PSME2 – </a:t>
            </a:r>
            <a:r>
              <a:rPr lang="sr-Latn-RS" sz="1600" b="1" dirty="0"/>
              <a:t>Nacrt </a:t>
            </a:r>
            <a:r>
              <a:rPr lang="sr-Latn-RS" sz="1600" dirty="0"/>
              <a:t>– ne ocenjuje se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044153F-3BCE-44A7-872A-1A39CD2A1E28}"/>
              </a:ext>
            </a:extLst>
          </p:cNvPr>
          <p:cNvSpPr/>
          <p:nvPr/>
        </p:nvSpPr>
        <p:spPr>
          <a:xfrm>
            <a:off x="457200" y="6023585"/>
            <a:ext cx="2514600" cy="622178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1500" dirty="0"/>
              <a:t>PSME2 – </a:t>
            </a:r>
            <a:r>
              <a:rPr lang="sr-Latn-RS" sz="1500" b="1" dirty="0" err="1"/>
              <a:t>Validaciona</a:t>
            </a:r>
            <a:r>
              <a:rPr lang="sr-Latn-RS" sz="1500" b="1" dirty="0"/>
              <a:t> studija i Prezentacija </a:t>
            </a:r>
            <a:r>
              <a:rPr lang="sr-Latn-RS" sz="1500" dirty="0"/>
              <a:t>– ocenjuje se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8F90750-F7E4-49ED-970F-B597DA15FE1F}"/>
              </a:ext>
            </a:extLst>
          </p:cNvPr>
          <p:cNvCxnSpPr>
            <a:endCxn id="8" idx="3"/>
          </p:cNvCxnSpPr>
          <p:nvPr/>
        </p:nvCxnSpPr>
        <p:spPr>
          <a:xfrm flipH="1">
            <a:off x="2971800" y="2856836"/>
            <a:ext cx="304800" cy="0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BF7E79D-15EC-4D69-B28D-96D298B1EE7F}"/>
              </a:ext>
            </a:extLst>
          </p:cNvPr>
          <p:cNvCxnSpPr/>
          <p:nvPr/>
        </p:nvCxnSpPr>
        <p:spPr>
          <a:xfrm flipH="1">
            <a:off x="3004038" y="5257800"/>
            <a:ext cx="304800" cy="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5C8BC51-2691-4544-AA41-3C0DC932CCAD}"/>
              </a:ext>
            </a:extLst>
          </p:cNvPr>
          <p:cNvCxnSpPr/>
          <p:nvPr/>
        </p:nvCxnSpPr>
        <p:spPr>
          <a:xfrm flipH="1">
            <a:off x="2951285" y="6334674"/>
            <a:ext cx="304800" cy="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ADF2128-E0B7-431D-B499-8FCEEEB2EBA7}"/>
              </a:ext>
            </a:extLst>
          </p:cNvPr>
          <p:cNvCxnSpPr>
            <a:cxnSpLocks/>
          </p:cNvCxnSpPr>
          <p:nvPr/>
        </p:nvCxnSpPr>
        <p:spPr>
          <a:xfrm>
            <a:off x="5867961" y="4032549"/>
            <a:ext cx="30187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A8444C8-15E9-4386-B144-BDDE514718F3}"/>
              </a:ext>
            </a:extLst>
          </p:cNvPr>
          <p:cNvCxnSpPr>
            <a:cxnSpLocks/>
          </p:cNvCxnSpPr>
          <p:nvPr/>
        </p:nvCxnSpPr>
        <p:spPr>
          <a:xfrm>
            <a:off x="5870330" y="1737519"/>
            <a:ext cx="30187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4D69717-5186-4DDA-A8C0-EAE134EF8028}"/>
              </a:ext>
            </a:extLst>
          </p:cNvPr>
          <p:cNvCxnSpPr/>
          <p:nvPr/>
        </p:nvCxnSpPr>
        <p:spPr>
          <a:xfrm>
            <a:off x="228600" y="4708335"/>
            <a:ext cx="88392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5E85B23-2ED2-437B-83C1-DC50C407F5A1}"/>
              </a:ext>
            </a:extLst>
          </p:cNvPr>
          <p:cNvSpPr txBox="1"/>
          <p:nvPr/>
        </p:nvSpPr>
        <p:spPr>
          <a:xfrm>
            <a:off x="243254" y="4343400"/>
            <a:ext cx="225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Prvi (jesenji) semestar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E840042-8AAC-4EF9-A201-3DE1DC77448F}"/>
              </a:ext>
            </a:extLst>
          </p:cNvPr>
          <p:cNvSpPr txBox="1"/>
          <p:nvPr/>
        </p:nvSpPr>
        <p:spPr>
          <a:xfrm>
            <a:off x="6517641" y="4708335"/>
            <a:ext cx="2556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Drugi (prolećni) semestar</a:t>
            </a:r>
          </a:p>
        </p:txBody>
      </p:sp>
    </p:spTree>
    <p:extLst>
      <p:ext uri="{BB962C8B-B14F-4D97-AF65-F5344CB8AC3E}">
        <p14:creationId xmlns:p14="http://schemas.microsoft.com/office/powerpoint/2010/main" val="269228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8" grpId="0" animBg="1"/>
      <p:bldP spid="10" grpId="0" animBg="1"/>
      <p:bldP spid="11" grpId="0" animBg="1"/>
      <p:bldP spid="12" grpId="0" animBg="1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A57B3-F99B-49DE-91DB-5ED7034D2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Šta vas tačno čeka?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4A057-DCF1-4755-AC01-BA916A985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Ozbiljan i zahtevan posao, ali i vrlo zanimljiv i </a:t>
            </a:r>
            <a:r>
              <a:rPr lang="sr-Latn-RS" dirty="0" err="1"/>
              <a:t>nagrađujuć</a:t>
            </a:r>
            <a:endParaRPr lang="sr-Latn-RS" dirty="0"/>
          </a:p>
          <a:p>
            <a:r>
              <a:rPr lang="sr-Latn-RS" dirty="0"/>
              <a:t>Kao i </a:t>
            </a:r>
            <a:r>
              <a:rPr lang="sr-Latn-RS" dirty="0" err="1"/>
              <a:t>mentorisan</a:t>
            </a:r>
            <a:r>
              <a:rPr lang="sr-Latn-RS" dirty="0"/>
              <a:t>, tako da uvek imate stručnu pomoć</a:t>
            </a:r>
          </a:p>
          <a:p>
            <a:r>
              <a:rPr lang="sr-Latn-RS" dirty="0"/>
              <a:t>Izuzetno koristan za razumevanje „teorijskog“ gradiva</a:t>
            </a:r>
          </a:p>
          <a:p>
            <a:r>
              <a:rPr lang="sr-Latn-RS" dirty="0"/>
              <a:t>Više ćete raditi tokom godine nego na drugim kursevima, ali ćete se zato mnogo brže i lakše spremiti za ispit</a:t>
            </a:r>
          </a:p>
          <a:p>
            <a:r>
              <a:rPr lang="sr-Latn-RS" dirty="0"/>
              <a:t>Veliki broj ljudi ulaže puno svog vremena da biste vi mogli mnogo da naučite</a:t>
            </a:r>
          </a:p>
          <a:p>
            <a:pPr lvl="1"/>
            <a:r>
              <a:rPr lang="sr-Latn-RS" dirty="0"/>
              <a:t>I velikom broju vaših kolega iz prethodnih generacija je ovo bilo dovoljno zabavno da požele da nastave da se time bave kao mentori</a:t>
            </a:r>
          </a:p>
          <a:p>
            <a:r>
              <a:rPr lang="sr-Latn-RS" dirty="0"/>
              <a:t>Struktura predispitnih obaveza je izmenjena uzimajući u obzir i komentare prethodnih generacija</a:t>
            </a:r>
          </a:p>
        </p:txBody>
      </p:sp>
    </p:spTree>
    <p:extLst>
      <p:ext uri="{BB962C8B-B14F-4D97-AF65-F5344CB8AC3E}">
        <p14:creationId xmlns:p14="http://schemas.microsoft.com/office/powerpoint/2010/main" val="61665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sr-Latn-RS" dirty="0"/>
              <a:t>Formiranje grupa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>
            <a:normAutofit/>
          </a:bodyPr>
          <a:lstStyle/>
          <a:p>
            <a:r>
              <a:rPr lang="sr-Latn-RS" dirty="0"/>
              <a:t>Grupa treba da ima 4-5 članova</a:t>
            </a:r>
          </a:p>
          <a:p>
            <a:r>
              <a:rPr lang="sr-Latn-RS" dirty="0"/>
              <a:t>Naša topla preporuka – ne birajte po druženju, već po ambicijama na kursu i odnosu prema obavezama!</a:t>
            </a:r>
          </a:p>
          <a:p>
            <a:r>
              <a:rPr lang="sr-Latn-RS" dirty="0"/>
              <a:t>Postoji Sporazum o saradnji koji ćete potpisati na početku godine i koga očekujemo da se pridržavate u zajedničkom radu</a:t>
            </a:r>
          </a:p>
          <a:p>
            <a:r>
              <a:rPr lang="sr-Latn-RS" dirty="0"/>
              <a:t>Ako ikad naiđete na probleme u grupnom radu – odmah se javite, tu smo!</a:t>
            </a:r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32591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sr-Latn-RS" dirty="0"/>
              <a:t>Izbor teme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>
            <a:normAutofit/>
          </a:bodyPr>
          <a:lstStyle/>
          <a:p>
            <a:r>
              <a:rPr lang="sr-Latn-RS" dirty="0"/>
              <a:t>Teme kojima se grupe bave su važni </a:t>
            </a:r>
            <a:r>
              <a:rPr lang="sr-Latn-RS" dirty="0" err="1"/>
              <a:t>konstrukti</a:t>
            </a:r>
            <a:r>
              <a:rPr lang="sr-Latn-RS" dirty="0"/>
              <a:t> psihologije individualnih razlika:</a:t>
            </a:r>
          </a:p>
          <a:p>
            <a:pPr lvl="1"/>
            <a:r>
              <a:rPr lang="sr-Latn-RS" dirty="0"/>
              <a:t>Bazične crte ličnosti</a:t>
            </a:r>
          </a:p>
          <a:p>
            <a:pPr lvl="1"/>
            <a:r>
              <a:rPr lang="sr-Latn-RS" dirty="0"/>
              <a:t>Klinički </a:t>
            </a:r>
            <a:r>
              <a:rPr lang="sr-Latn-RS" dirty="0" err="1"/>
              <a:t>konstrukti</a:t>
            </a:r>
            <a:endParaRPr lang="sr-Latn-RS" dirty="0"/>
          </a:p>
          <a:p>
            <a:pPr lvl="1"/>
            <a:r>
              <a:rPr lang="sr-Latn-RS" dirty="0"/>
              <a:t>Socijalni </a:t>
            </a:r>
            <a:r>
              <a:rPr lang="sr-Latn-RS" dirty="0" err="1"/>
              <a:t>konstrukti</a:t>
            </a:r>
            <a:endParaRPr lang="sr-Latn-RS" dirty="0"/>
          </a:p>
          <a:p>
            <a:pPr lvl="1"/>
            <a:r>
              <a:rPr lang="sr-Latn-RS" dirty="0"/>
              <a:t>Sposobnosti </a:t>
            </a:r>
          </a:p>
          <a:p>
            <a:r>
              <a:rPr lang="sr-Latn-RS" dirty="0"/>
              <a:t>Mi imamo spreman spisak tema, a grupe se opredeljuju za neku od njih spram svojih preferencija</a:t>
            </a:r>
          </a:p>
        </p:txBody>
      </p:sp>
    </p:spTree>
    <p:extLst>
      <p:ext uri="{BB962C8B-B14F-4D97-AF65-F5344CB8AC3E}">
        <p14:creationId xmlns:p14="http://schemas.microsoft.com/office/powerpoint/2010/main" val="138235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sr-Latn-RS" dirty="0"/>
              <a:t>Rad u grupi – mentorski 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>
            <a:normAutofit fontScale="92500" lnSpcReduction="10000"/>
          </a:bodyPr>
          <a:lstStyle/>
          <a:p>
            <a:r>
              <a:rPr lang="sr-Latn-RS" dirty="0"/>
              <a:t>Mentorski rad – svaka grupa ima mentora/</a:t>
            </a:r>
            <a:r>
              <a:rPr lang="sr-Latn-RS" dirty="0" err="1"/>
              <a:t>ku</a:t>
            </a:r>
            <a:r>
              <a:rPr lang="sr-Latn-RS" dirty="0"/>
              <a:t> koji pomaže u vidu konsultacija prilikom donošenja bitnih odluka</a:t>
            </a:r>
          </a:p>
          <a:p>
            <a:r>
              <a:rPr lang="sr-Latn-RS" dirty="0"/>
              <a:t>Obavezni dvonedeljni sastanci sa mentor(k)om</a:t>
            </a:r>
          </a:p>
          <a:p>
            <a:r>
              <a:rPr lang="sr-Latn-RS" dirty="0"/>
              <a:t>Prava i oba</a:t>
            </a:r>
            <a:r>
              <a:rPr lang="sr-Latn-RS" dirty="0">
                <a:solidFill>
                  <a:srgbClr val="464646"/>
                </a:solidFill>
              </a:rPr>
              <a:t>veze</a:t>
            </a:r>
            <a:r>
              <a:rPr lang="sr-Latn-RS" dirty="0"/>
              <a:t> studenata i mentora su jasno definisani – grupa je sama odgovorna za svoj rad</a:t>
            </a:r>
          </a:p>
          <a:p>
            <a:endParaRPr lang="sr-Latn-RS" dirty="0"/>
          </a:p>
          <a:p>
            <a:r>
              <a:rPr lang="sr-Latn-RS" dirty="0"/>
              <a:t>Na kraju svake školske godine radimo evaluaciju mentora:</a:t>
            </a:r>
          </a:p>
          <a:p>
            <a:pPr lvl="1"/>
            <a:r>
              <a:rPr lang="sr-Latn-RS" dirty="0"/>
              <a:t>„</a:t>
            </a:r>
            <a:r>
              <a:rPr lang="pl-PL" dirty="0"/>
              <a:t>Uliva sigurnost u radu na novim obavezama</a:t>
            </a:r>
            <a:r>
              <a:rPr lang="sr-Latn-RS" dirty="0"/>
              <a:t>.“</a:t>
            </a:r>
          </a:p>
          <a:p>
            <a:pPr lvl="1"/>
            <a:r>
              <a:rPr lang="sr-Latn-RS" dirty="0"/>
              <a:t>„</a:t>
            </a:r>
            <a:r>
              <a:rPr lang="sr-Latn-RS" dirty="0" err="1"/>
              <a:t>Mentorka</a:t>
            </a:r>
            <a:r>
              <a:rPr lang="sr-Latn-RS" dirty="0"/>
              <a:t> je davala izuzetno kvalitetne povratne informacije i ostavljala veoma korisne komentare pri pregledanju. “</a:t>
            </a:r>
          </a:p>
          <a:p>
            <a:pPr lvl="1"/>
            <a:r>
              <a:rPr lang="sr-Latn-RS" dirty="0"/>
              <a:t>„Ništa negativno nemam da izdvojim, samo imam reči hvale za našu </a:t>
            </a:r>
            <a:r>
              <a:rPr lang="sr-Latn-RS" dirty="0" err="1"/>
              <a:t>mentorku</a:t>
            </a:r>
            <a:r>
              <a:rPr lang="sr-Latn-RS" dirty="0"/>
              <a:t>.“</a:t>
            </a:r>
          </a:p>
          <a:p>
            <a:pPr lvl="1"/>
            <a:r>
              <a:rPr lang="sr-Latn-RS" dirty="0"/>
              <a:t>„Sve zajedno (istraživanje i rad sa mentorima), ovo je bilo jedno divno i veoma korisno iskustvo! “</a:t>
            </a:r>
          </a:p>
        </p:txBody>
      </p:sp>
    </p:spTree>
    <p:extLst>
      <p:ext uri="{BB962C8B-B14F-4D97-AF65-F5344CB8AC3E}">
        <p14:creationId xmlns:p14="http://schemas.microsoft.com/office/powerpoint/2010/main" val="248950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940040" cy="1450757"/>
          </a:xfrm>
        </p:spPr>
        <p:txBody>
          <a:bodyPr/>
          <a:lstStyle/>
          <a:p>
            <a:r>
              <a:rPr lang="sr-Latn-RS" dirty="0"/>
              <a:t>Preduslovi za slušanje/polaganje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Metodologija</a:t>
            </a:r>
            <a:r>
              <a:rPr lang="en-US" dirty="0"/>
              <a:t> </a:t>
            </a:r>
            <a:r>
              <a:rPr lang="en-US" dirty="0" err="1"/>
              <a:t>psiholoških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endParaRPr lang="en-US" dirty="0"/>
          </a:p>
          <a:p>
            <a:pPr>
              <a:defRPr/>
            </a:pPr>
            <a:r>
              <a:rPr lang="en-US" dirty="0" err="1"/>
              <a:t>Statistika</a:t>
            </a:r>
            <a:r>
              <a:rPr lang="en-US" dirty="0"/>
              <a:t> u </a:t>
            </a:r>
            <a:r>
              <a:rPr lang="en-US" dirty="0" err="1"/>
              <a:t>psihologiji</a:t>
            </a:r>
            <a:r>
              <a:rPr lang="en-US" dirty="0"/>
              <a:t> 1</a:t>
            </a:r>
          </a:p>
          <a:p>
            <a:pPr>
              <a:defRPr/>
            </a:pPr>
            <a:r>
              <a:rPr lang="en-US" dirty="0" err="1"/>
              <a:t>Statistika</a:t>
            </a:r>
            <a:r>
              <a:rPr lang="en-US" dirty="0"/>
              <a:t> u </a:t>
            </a:r>
            <a:r>
              <a:rPr lang="en-US" dirty="0" err="1"/>
              <a:t>psihologiji</a:t>
            </a:r>
            <a:r>
              <a:rPr lang="en-US" dirty="0"/>
              <a:t> 2</a:t>
            </a: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sr-Latn-RS" dirty="0"/>
              <a:t>Kurs </a:t>
            </a:r>
            <a:r>
              <a:rPr lang="sr-Latn-RS" dirty="0" err="1"/>
              <a:t>Psihometrija</a:t>
            </a:r>
            <a:r>
              <a:rPr lang="sr-Latn-RS" dirty="0"/>
              <a:t> 2 je nastavak </a:t>
            </a:r>
            <a:r>
              <a:rPr lang="sr-Latn-RS" dirty="0" err="1"/>
              <a:t>Psihometrije</a:t>
            </a:r>
            <a:r>
              <a:rPr lang="sr-Latn-RS" dirty="0"/>
              <a:t> 1</a:t>
            </a:r>
          </a:p>
          <a:p>
            <a:pPr lvl="1">
              <a:defRPr/>
            </a:pPr>
            <a:r>
              <a:rPr lang="sr-Latn-RS" dirty="0"/>
              <a:t>Ukoliko niste prijavili PSME2 za slušanje u ovoj godini – dobro bi bilo da ga naknadno prijavite</a:t>
            </a:r>
          </a:p>
          <a:p>
            <a:pPr marL="0" indent="0">
              <a:buNone/>
              <a:defRPr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23732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>
            <a:normAutofit/>
          </a:bodyPr>
          <a:lstStyle/>
          <a:p>
            <a:r>
              <a:rPr lang="sr-Latn-RS" sz="6600" dirty="0"/>
              <a:t>Psihologija individualnih razlika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>
            <a:normAutofit/>
          </a:bodyPr>
          <a:lstStyle/>
          <a:p>
            <a:r>
              <a:rPr lang="sr-Latn-RS" dirty="0"/>
              <a:t>Goran Knežević, Marko Živanović, Marija </a:t>
            </a:r>
            <a:r>
              <a:rPr lang="sr-Latn-RS" dirty="0" err="1"/>
              <a:t>Kušić</a:t>
            </a:r>
            <a:r>
              <a:rPr lang="sr-Latn-RS" dirty="0"/>
              <a:t> i mentori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1652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804</TotalTime>
  <Words>1905</Words>
  <Application>Microsoft Office PowerPoint</Application>
  <PresentationFormat>On-screen Show (4:3)</PresentationFormat>
  <Paragraphs>202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Retrospect</vt:lpstr>
      <vt:lpstr>Psihologija individualnih razlika i Psihometrija 1 (i 2)</vt:lpstr>
      <vt:lpstr>Zašto zajedničko predavanje?</vt:lpstr>
      <vt:lpstr>Šta vas tačno čeka?</vt:lpstr>
      <vt:lpstr>Šta vas tačno čeka?</vt:lpstr>
      <vt:lpstr>Formiranje grupa</vt:lpstr>
      <vt:lpstr>Izbor teme</vt:lpstr>
      <vt:lpstr>Rad u grupi – mentorski sistem</vt:lpstr>
      <vt:lpstr>Preduslovi za slušanje/polaganje</vt:lpstr>
      <vt:lpstr>Psihologija individualnih razlika</vt:lpstr>
      <vt:lpstr>Nastava</vt:lpstr>
      <vt:lpstr>Predavanja – redovne teme</vt:lpstr>
      <vt:lpstr>Gostujuća predavanja</vt:lpstr>
      <vt:lpstr>Vežbe</vt:lpstr>
      <vt:lpstr>Predispitne obaveze</vt:lpstr>
      <vt:lpstr>Ispit</vt:lpstr>
      <vt:lpstr>Materijali za kurs</vt:lpstr>
      <vt:lpstr>Literatura</vt:lpstr>
      <vt:lpstr>Psihometrija 1</vt:lpstr>
      <vt:lpstr>Cilj predmeta</vt:lpstr>
      <vt:lpstr>Nastava</vt:lpstr>
      <vt:lpstr>Vežbe</vt:lpstr>
      <vt:lpstr>Vežbe</vt:lpstr>
      <vt:lpstr>Način polaganja</vt:lpstr>
      <vt:lpstr>Materijali za kurs</vt:lpstr>
      <vt:lpstr>Literatura</vt:lpstr>
      <vt:lpstr>Istraživanja</vt:lpstr>
      <vt:lpstr>Šta sada treba da uradite?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Psihometrija 1</dc:title>
  <dc:creator>Danka</dc:creator>
  <cp:lastModifiedBy>Danka Purić</cp:lastModifiedBy>
  <cp:revision>253</cp:revision>
  <dcterms:created xsi:type="dcterms:W3CDTF">2006-08-16T00:00:00Z</dcterms:created>
  <dcterms:modified xsi:type="dcterms:W3CDTF">2023-10-02T13:58:29Z</dcterms:modified>
</cp:coreProperties>
</file>